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8"/>
    <p:restoredTop sz="70299"/>
  </p:normalViewPr>
  <p:slideViewPr>
    <p:cSldViewPr snapToGrid="0">
      <p:cViewPr varScale="1">
        <p:scale>
          <a:sx n="83" d="100"/>
          <a:sy n="83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1D1E8-03C7-47BA-A2EC-EE4771E0172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8879AD-6C01-425E-A744-9F19CA1E9C11}">
      <dgm:prSet/>
      <dgm:spPr/>
      <dgm:t>
        <a:bodyPr/>
        <a:lstStyle/>
        <a:p>
          <a:r>
            <a:rPr lang="es-ES_tradnl" b="0" i="0" noProof="0" dirty="0"/>
            <a:t>• </a:t>
          </a:r>
          <a:r>
            <a:rPr lang="es-ES_tradnl" b="1" i="0" noProof="0" dirty="0"/>
            <a:t>BALANCE_PAID </a:t>
          </a:r>
          <a:r>
            <a:rPr lang="es-ES_tradnl" b="0" i="0" noProof="0" dirty="0"/>
            <a:t>(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</a:t>
          </a:r>
          <a:r>
            <a:rPr lang="es-ES_tradnl" b="0" i="1" noProof="0" dirty="0" err="1"/>
            <a:t>payment</a:t>
          </a:r>
          <a:r>
            <a:rPr lang="es-ES_tradnl" b="0" i="1" noProof="0" dirty="0"/>
            <a:t> / 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balance</a:t>
          </a:r>
          <a:r>
            <a:rPr lang="es-ES_tradnl" b="0" i="0" noProof="0" dirty="0"/>
            <a:t>): muestra qué proporción de la deuda mensual se liquida, un buen indicador de responsabilidad y capacidad de pago.</a:t>
          </a:r>
          <a:endParaRPr lang="es-ES_tradnl" noProof="0" dirty="0"/>
        </a:p>
      </dgm:t>
    </dgm:pt>
    <dgm:pt modelId="{52C2D9A3-85D2-46C5-8731-D7347203082C}" type="parTrans" cxnId="{A3C6272C-6C43-42D8-A2BB-2C622FE78BFD}">
      <dgm:prSet/>
      <dgm:spPr/>
      <dgm:t>
        <a:bodyPr/>
        <a:lstStyle/>
        <a:p>
          <a:endParaRPr lang="en-US"/>
        </a:p>
      </dgm:t>
    </dgm:pt>
    <dgm:pt modelId="{1859F7BA-AEA7-4F2D-9FF6-AEDC629BAF69}" type="sibTrans" cxnId="{A3C6272C-6C43-42D8-A2BB-2C622FE78BFD}">
      <dgm:prSet phldrT="1" phldr="0"/>
      <dgm:spPr/>
      <dgm:t>
        <a:bodyPr/>
        <a:lstStyle/>
        <a:p>
          <a:endParaRPr lang="en-US"/>
        </a:p>
      </dgm:t>
    </dgm:pt>
    <dgm:pt modelId="{9357FBF7-A89C-45ED-BB42-081C9DA87B90}">
      <dgm:prSet/>
      <dgm:spPr/>
      <dgm:t>
        <a:bodyPr/>
        <a:lstStyle/>
        <a:p>
          <a:r>
            <a:rPr lang="es-ES_tradnl" b="0" i="0" noProof="0" dirty="0"/>
            <a:t>• </a:t>
          </a:r>
          <a:r>
            <a:rPr lang="es-ES_tradnl" b="1" i="0" noProof="0" dirty="0"/>
            <a:t>CREDIT_UTILIZATION </a:t>
          </a:r>
          <a:r>
            <a:rPr lang="es-ES_tradnl" b="0" i="0" noProof="0" dirty="0"/>
            <a:t>(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balance/ </a:t>
          </a:r>
          <a:r>
            <a:rPr lang="es-ES_tradnl" b="0" i="1" noProof="0" dirty="0" err="1"/>
            <a:t>Credit</a:t>
          </a:r>
          <a:r>
            <a:rPr lang="es-ES_tradnl" b="0" i="1" noProof="0" dirty="0"/>
            <a:t> </a:t>
          </a:r>
          <a:r>
            <a:rPr lang="es-ES_tradnl" b="0" i="1" noProof="0" dirty="0" err="1"/>
            <a:t>card</a:t>
          </a:r>
          <a:r>
            <a:rPr lang="es-ES_tradnl" b="0" i="1" noProof="0" dirty="0"/>
            <a:t> </a:t>
          </a:r>
          <a:r>
            <a:rPr lang="es-ES_tradnl" b="0" i="1" noProof="0" dirty="0" err="1"/>
            <a:t>limit</a:t>
          </a:r>
          <a:r>
            <a:rPr lang="es-ES_tradnl" b="0" i="0" noProof="0" dirty="0"/>
            <a:t>): refleja el grado de uso del crédito. Niveles altos pueden señalar riesgo financiero.</a:t>
          </a:r>
          <a:endParaRPr lang="es-ES_tradnl" noProof="0" dirty="0"/>
        </a:p>
      </dgm:t>
    </dgm:pt>
    <dgm:pt modelId="{F19B438B-185A-4B30-85CF-8FA47CEFBABE}" type="parTrans" cxnId="{A4F4A0B7-7193-49C4-955C-139B29291973}">
      <dgm:prSet/>
      <dgm:spPr/>
      <dgm:t>
        <a:bodyPr/>
        <a:lstStyle/>
        <a:p>
          <a:endParaRPr lang="en-US"/>
        </a:p>
      </dgm:t>
    </dgm:pt>
    <dgm:pt modelId="{6AFE4A10-751E-42C1-92EF-D97049712DFC}" type="sibTrans" cxnId="{A4F4A0B7-7193-49C4-955C-139B29291973}">
      <dgm:prSet phldrT="2" phldr="0"/>
      <dgm:spPr/>
      <dgm:t>
        <a:bodyPr/>
        <a:lstStyle/>
        <a:p>
          <a:endParaRPr lang="en-US"/>
        </a:p>
      </dgm:t>
    </dgm:pt>
    <dgm:pt modelId="{A2FDCBBE-2986-42A1-AD98-0EC56716945D}">
      <dgm:prSet/>
      <dgm:spPr/>
      <dgm:t>
        <a:bodyPr/>
        <a:lstStyle/>
        <a:p>
          <a:r>
            <a:rPr lang="es-ES_tradnl" b="0" i="0" noProof="0" dirty="0"/>
            <a:t>• CREDIT_UTILIZATION_TREND (Utilización último mes – Utilización primer mes): captura si la presión de deuda aumenta o disminuye con el tiempo, indicando deterioro o mejora en el manejo del crédito.</a:t>
          </a:r>
          <a:endParaRPr lang="es-ES_tradnl" noProof="0" dirty="0"/>
        </a:p>
      </dgm:t>
    </dgm:pt>
    <dgm:pt modelId="{A87E214F-5FA0-456C-92E2-C10A89524EFD}" type="parTrans" cxnId="{2A5FD5FC-4609-42BD-B776-32338B23813A}">
      <dgm:prSet/>
      <dgm:spPr/>
      <dgm:t>
        <a:bodyPr/>
        <a:lstStyle/>
        <a:p>
          <a:endParaRPr lang="en-US"/>
        </a:p>
      </dgm:t>
    </dgm:pt>
    <dgm:pt modelId="{D676225D-A630-48AB-801F-1C4946C2B1C8}" type="sibTrans" cxnId="{2A5FD5FC-4609-42BD-B776-32338B23813A}">
      <dgm:prSet phldrT="3" phldr="0"/>
      <dgm:spPr/>
      <dgm:t>
        <a:bodyPr/>
        <a:lstStyle/>
        <a:p>
          <a:endParaRPr lang="en-US"/>
        </a:p>
      </dgm:t>
    </dgm:pt>
    <dgm:pt modelId="{BBDED978-AD17-4FFD-BE32-83D30CB4F1C6}">
      <dgm:prSet/>
      <dgm:spPr/>
      <dgm:t>
        <a:bodyPr/>
        <a:lstStyle/>
        <a:p>
          <a:r>
            <a:rPr lang="es-ES_tradnl" b="0" i="0" noProof="0" dirty="0"/>
            <a:t>• BALANCE_PAID_TREND (% pago último mes – % pago primer mes): revela si la proporción de pago está mejorando o empeorando, esencial para detectar cambios en el comportamiento de pago.</a:t>
          </a:r>
          <a:endParaRPr lang="es-ES_tradnl" noProof="0" dirty="0"/>
        </a:p>
      </dgm:t>
    </dgm:pt>
    <dgm:pt modelId="{51F1C886-D5D5-4CBF-A8AC-2E7111B28D99}" type="parTrans" cxnId="{443506FB-22B3-4F18-AA5E-7B4EFC098A6E}">
      <dgm:prSet/>
      <dgm:spPr/>
      <dgm:t>
        <a:bodyPr/>
        <a:lstStyle/>
        <a:p>
          <a:endParaRPr lang="en-US"/>
        </a:p>
      </dgm:t>
    </dgm:pt>
    <dgm:pt modelId="{5BA83CCC-9F8F-4CF3-9B92-091B4BDF235F}" type="sibTrans" cxnId="{443506FB-22B3-4F18-AA5E-7B4EFC098A6E}">
      <dgm:prSet phldrT="4" phldr="0"/>
      <dgm:spPr/>
      <dgm:t>
        <a:bodyPr/>
        <a:lstStyle/>
        <a:p>
          <a:endParaRPr lang="en-US"/>
        </a:p>
      </dgm:t>
    </dgm:pt>
    <dgm:pt modelId="{175C340D-1416-41DA-9CD9-124B2EDF77C7}">
      <dgm:prSet/>
      <dgm:spPr/>
      <dgm:t>
        <a:bodyPr/>
        <a:lstStyle/>
        <a:p>
          <a:r>
            <a:rPr lang="es-ES_tradnl" b="0" i="0" noProof="0" dirty="0"/>
            <a:t>• NUM_CONTRACTS (Número de contratos distintos): mide el nivel de </a:t>
          </a:r>
          <a:r>
            <a:rPr lang="es-ES_tradnl" b="0" i="0" noProof="0" dirty="0" err="1"/>
            <a:t>engagement</a:t>
          </a:r>
          <a:r>
            <a:rPr lang="es-ES_tradnl" b="0" i="0" noProof="0" dirty="0"/>
            <a:t> con nuestros productos; más contratos pueden significar lealtad y oportunidad de </a:t>
          </a:r>
          <a:r>
            <a:rPr lang="es-ES_tradnl" b="0" i="0" noProof="0" dirty="0" err="1"/>
            <a:t>cross-sell</a:t>
          </a:r>
          <a:r>
            <a:rPr lang="es-ES_tradnl" b="0" i="0" noProof="0" dirty="0"/>
            <a:t>.</a:t>
          </a:r>
          <a:endParaRPr lang="es-ES_tradnl" noProof="0" dirty="0"/>
        </a:p>
      </dgm:t>
    </dgm:pt>
    <dgm:pt modelId="{4507C223-ED4A-4AD4-A5F1-0E2441B69A29}" type="parTrans" cxnId="{CA7F691C-FB19-4E84-9E86-C6D3E7BBBEC2}">
      <dgm:prSet/>
      <dgm:spPr/>
      <dgm:t>
        <a:bodyPr/>
        <a:lstStyle/>
        <a:p>
          <a:endParaRPr lang="en-US"/>
        </a:p>
      </dgm:t>
    </dgm:pt>
    <dgm:pt modelId="{2469ED5D-B7E9-4B0E-A1C5-59EA40147E34}" type="sibTrans" cxnId="{CA7F691C-FB19-4E84-9E86-C6D3E7BBBEC2}">
      <dgm:prSet phldrT="5" phldr="0"/>
      <dgm:spPr/>
      <dgm:t>
        <a:bodyPr/>
        <a:lstStyle/>
        <a:p>
          <a:endParaRPr lang="en-US"/>
        </a:p>
      </dgm:t>
    </dgm:pt>
    <dgm:pt modelId="{16D40A3B-A88F-714C-A1F8-6D0B946A6726}" type="pres">
      <dgm:prSet presAssocID="{C8B1D1E8-03C7-47BA-A2EC-EE4771E01727}" presName="vert0" presStyleCnt="0">
        <dgm:presLayoutVars>
          <dgm:dir/>
          <dgm:animOne val="branch"/>
          <dgm:animLvl val="lvl"/>
        </dgm:presLayoutVars>
      </dgm:prSet>
      <dgm:spPr/>
    </dgm:pt>
    <dgm:pt modelId="{CB567D9D-B415-0742-BA16-9A474C1FC4FB}" type="pres">
      <dgm:prSet presAssocID="{BF8879AD-6C01-425E-A744-9F19CA1E9C11}" presName="thickLine" presStyleLbl="alignNode1" presStyleIdx="0" presStyleCnt="5"/>
      <dgm:spPr/>
    </dgm:pt>
    <dgm:pt modelId="{2D747F5C-08AD-D24E-A263-B01BBF199168}" type="pres">
      <dgm:prSet presAssocID="{BF8879AD-6C01-425E-A744-9F19CA1E9C11}" presName="horz1" presStyleCnt="0"/>
      <dgm:spPr/>
    </dgm:pt>
    <dgm:pt modelId="{2B5F1D1E-B6E6-9E49-8B9D-3ED4CAEBDE47}" type="pres">
      <dgm:prSet presAssocID="{BF8879AD-6C01-425E-A744-9F19CA1E9C11}" presName="tx1" presStyleLbl="revTx" presStyleIdx="0" presStyleCnt="5"/>
      <dgm:spPr/>
    </dgm:pt>
    <dgm:pt modelId="{577A44BE-9717-0440-9C53-BE0D79CDF971}" type="pres">
      <dgm:prSet presAssocID="{BF8879AD-6C01-425E-A744-9F19CA1E9C11}" presName="vert1" presStyleCnt="0"/>
      <dgm:spPr/>
    </dgm:pt>
    <dgm:pt modelId="{F9E2D0CA-4007-DF4E-A325-CFA522D77172}" type="pres">
      <dgm:prSet presAssocID="{9357FBF7-A89C-45ED-BB42-081C9DA87B90}" presName="thickLine" presStyleLbl="alignNode1" presStyleIdx="1" presStyleCnt="5"/>
      <dgm:spPr/>
    </dgm:pt>
    <dgm:pt modelId="{E4D57179-0565-084C-9FEF-DDBCDEE31665}" type="pres">
      <dgm:prSet presAssocID="{9357FBF7-A89C-45ED-BB42-081C9DA87B90}" presName="horz1" presStyleCnt="0"/>
      <dgm:spPr/>
    </dgm:pt>
    <dgm:pt modelId="{EDFE3F54-FC82-EF49-993C-78220FD54866}" type="pres">
      <dgm:prSet presAssocID="{9357FBF7-A89C-45ED-BB42-081C9DA87B90}" presName="tx1" presStyleLbl="revTx" presStyleIdx="1" presStyleCnt="5"/>
      <dgm:spPr/>
    </dgm:pt>
    <dgm:pt modelId="{1C6C9B76-EE30-1444-B17B-F5023B85B6BC}" type="pres">
      <dgm:prSet presAssocID="{9357FBF7-A89C-45ED-BB42-081C9DA87B90}" presName="vert1" presStyleCnt="0"/>
      <dgm:spPr/>
    </dgm:pt>
    <dgm:pt modelId="{B83BBBEF-ECF7-DF4E-8D21-7E004CD2F8B5}" type="pres">
      <dgm:prSet presAssocID="{A2FDCBBE-2986-42A1-AD98-0EC56716945D}" presName="thickLine" presStyleLbl="alignNode1" presStyleIdx="2" presStyleCnt="5"/>
      <dgm:spPr/>
    </dgm:pt>
    <dgm:pt modelId="{650F3920-853E-3445-B7B9-B9E5F99C7855}" type="pres">
      <dgm:prSet presAssocID="{A2FDCBBE-2986-42A1-AD98-0EC56716945D}" presName="horz1" presStyleCnt="0"/>
      <dgm:spPr/>
    </dgm:pt>
    <dgm:pt modelId="{BAB416CA-665C-B54E-9FFF-16DBD58EC627}" type="pres">
      <dgm:prSet presAssocID="{A2FDCBBE-2986-42A1-AD98-0EC56716945D}" presName="tx1" presStyleLbl="revTx" presStyleIdx="2" presStyleCnt="5"/>
      <dgm:spPr/>
    </dgm:pt>
    <dgm:pt modelId="{2DE5F43A-D8B6-C040-AEC6-86250D0102F0}" type="pres">
      <dgm:prSet presAssocID="{A2FDCBBE-2986-42A1-AD98-0EC56716945D}" presName="vert1" presStyleCnt="0"/>
      <dgm:spPr/>
    </dgm:pt>
    <dgm:pt modelId="{EBC5D047-8794-A845-8BA8-54B23A3BD4BD}" type="pres">
      <dgm:prSet presAssocID="{BBDED978-AD17-4FFD-BE32-83D30CB4F1C6}" presName="thickLine" presStyleLbl="alignNode1" presStyleIdx="3" presStyleCnt="5"/>
      <dgm:spPr/>
    </dgm:pt>
    <dgm:pt modelId="{598ED060-BB46-4849-B336-00E4C60685F4}" type="pres">
      <dgm:prSet presAssocID="{BBDED978-AD17-4FFD-BE32-83D30CB4F1C6}" presName="horz1" presStyleCnt="0"/>
      <dgm:spPr/>
    </dgm:pt>
    <dgm:pt modelId="{D0F5BF08-A2E1-7F48-B2C9-B5CDFBDD4FDF}" type="pres">
      <dgm:prSet presAssocID="{BBDED978-AD17-4FFD-BE32-83D30CB4F1C6}" presName="tx1" presStyleLbl="revTx" presStyleIdx="3" presStyleCnt="5"/>
      <dgm:spPr/>
    </dgm:pt>
    <dgm:pt modelId="{BA9CBAFB-5DB0-D24F-A219-5CA0BC7DCF6B}" type="pres">
      <dgm:prSet presAssocID="{BBDED978-AD17-4FFD-BE32-83D30CB4F1C6}" presName="vert1" presStyleCnt="0"/>
      <dgm:spPr/>
    </dgm:pt>
    <dgm:pt modelId="{16DF1DC7-889A-EF44-8F0F-6ECAA8C2465F}" type="pres">
      <dgm:prSet presAssocID="{175C340D-1416-41DA-9CD9-124B2EDF77C7}" presName="thickLine" presStyleLbl="alignNode1" presStyleIdx="4" presStyleCnt="5"/>
      <dgm:spPr/>
    </dgm:pt>
    <dgm:pt modelId="{9890CAC1-6BA3-5B41-8447-4230E35540F3}" type="pres">
      <dgm:prSet presAssocID="{175C340D-1416-41DA-9CD9-124B2EDF77C7}" presName="horz1" presStyleCnt="0"/>
      <dgm:spPr/>
    </dgm:pt>
    <dgm:pt modelId="{479400D4-FB8C-9949-A5C7-4AC40F76182A}" type="pres">
      <dgm:prSet presAssocID="{175C340D-1416-41DA-9CD9-124B2EDF77C7}" presName="tx1" presStyleLbl="revTx" presStyleIdx="4" presStyleCnt="5"/>
      <dgm:spPr/>
    </dgm:pt>
    <dgm:pt modelId="{AB9F6BE3-B90B-6444-B62D-4231A76B6FFB}" type="pres">
      <dgm:prSet presAssocID="{175C340D-1416-41DA-9CD9-124B2EDF77C7}" presName="vert1" presStyleCnt="0"/>
      <dgm:spPr/>
    </dgm:pt>
  </dgm:ptLst>
  <dgm:cxnLst>
    <dgm:cxn modelId="{CA7F691C-FB19-4E84-9E86-C6D3E7BBBEC2}" srcId="{C8B1D1E8-03C7-47BA-A2EC-EE4771E01727}" destId="{175C340D-1416-41DA-9CD9-124B2EDF77C7}" srcOrd="4" destOrd="0" parTransId="{4507C223-ED4A-4AD4-A5F1-0E2441B69A29}" sibTransId="{2469ED5D-B7E9-4B0E-A1C5-59EA40147E34}"/>
    <dgm:cxn modelId="{A3C6272C-6C43-42D8-A2BB-2C622FE78BFD}" srcId="{C8B1D1E8-03C7-47BA-A2EC-EE4771E01727}" destId="{BF8879AD-6C01-425E-A744-9F19CA1E9C11}" srcOrd="0" destOrd="0" parTransId="{52C2D9A3-85D2-46C5-8731-D7347203082C}" sibTransId="{1859F7BA-AEA7-4F2D-9FF6-AEDC629BAF69}"/>
    <dgm:cxn modelId="{441D5742-8091-0346-A90A-CCB19E46A21D}" type="presOf" srcId="{9357FBF7-A89C-45ED-BB42-081C9DA87B90}" destId="{EDFE3F54-FC82-EF49-993C-78220FD54866}" srcOrd="0" destOrd="0" presId="urn:microsoft.com/office/officeart/2008/layout/LinedList"/>
    <dgm:cxn modelId="{D4B2E870-C9CE-AD49-9A97-7A669EE1A1AE}" type="presOf" srcId="{BBDED978-AD17-4FFD-BE32-83D30CB4F1C6}" destId="{D0F5BF08-A2E1-7F48-B2C9-B5CDFBDD4FDF}" srcOrd="0" destOrd="0" presId="urn:microsoft.com/office/officeart/2008/layout/LinedList"/>
    <dgm:cxn modelId="{A4F4A0B7-7193-49C4-955C-139B29291973}" srcId="{C8B1D1E8-03C7-47BA-A2EC-EE4771E01727}" destId="{9357FBF7-A89C-45ED-BB42-081C9DA87B90}" srcOrd="1" destOrd="0" parTransId="{F19B438B-185A-4B30-85CF-8FA47CEFBABE}" sibTransId="{6AFE4A10-751E-42C1-92EF-D97049712DFC}"/>
    <dgm:cxn modelId="{6CEA90D4-0902-C241-AA8A-A9A4B0599A21}" type="presOf" srcId="{175C340D-1416-41DA-9CD9-124B2EDF77C7}" destId="{479400D4-FB8C-9949-A5C7-4AC40F76182A}" srcOrd="0" destOrd="0" presId="urn:microsoft.com/office/officeart/2008/layout/LinedList"/>
    <dgm:cxn modelId="{0D11D5D9-A4CD-7649-B844-788B416425FD}" type="presOf" srcId="{C8B1D1E8-03C7-47BA-A2EC-EE4771E01727}" destId="{16D40A3B-A88F-714C-A1F8-6D0B946A6726}" srcOrd="0" destOrd="0" presId="urn:microsoft.com/office/officeart/2008/layout/LinedList"/>
    <dgm:cxn modelId="{485A73EE-1F29-9F48-BA23-00394F72D7FB}" type="presOf" srcId="{A2FDCBBE-2986-42A1-AD98-0EC56716945D}" destId="{BAB416CA-665C-B54E-9FFF-16DBD58EC627}" srcOrd="0" destOrd="0" presId="urn:microsoft.com/office/officeart/2008/layout/LinedList"/>
    <dgm:cxn modelId="{443506FB-22B3-4F18-AA5E-7B4EFC098A6E}" srcId="{C8B1D1E8-03C7-47BA-A2EC-EE4771E01727}" destId="{BBDED978-AD17-4FFD-BE32-83D30CB4F1C6}" srcOrd="3" destOrd="0" parTransId="{51F1C886-D5D5-4CBF-A8AC-2E7111B28D99}" sibTransId="{5BA83CCC-9F8F-4CF3-9B92-091B4BDF235F}"/>
    <dgm:cxn modelId="{2A5FD5FC-4609-42BD-B776-32338B23813A}" srcId="{C8B1D1E8-03C7-47BA-A2EC-EE4771E01727}" destId="{A2FDCBBE-2986-42A1-AD98-0EC56716945D}" srcOrd="2" destOrd="0" parTransId="{A87E214F-5FA0-456C-92E2-C10A89524EFD}" sibTransId="{D676225D-A630-48AB-801F-1C4946C2B1C8}"/>
    <dgm:cxn modelId="{584854FD-17C1-9F47-B750-FD3DED27BE20}" type="presOf" srcId="{BF8879AD-6C01-425E-A744-9F19CA1E9C11}" destId="{2B5F1D1E-B6E6-9E49-8B9D-3ED4CAEBDE47}" srcOrd="0" destOrd="0" presId="urn:microsoft.com/office/officeart/2008/layout/LinedList"/>
    <dgm:cxn modelId="{4C48AA6B-F012-1C4E-8037-77C92857774D}" type="presParOf" srcId="{16D40A3B-A88F-714C-A1F8-6D0B946A6726}" destId="{CB567D9D-B415-0742-BA16-9A474C1FC4FB}" srcOrd="0" destOrd="0" presId="urn:microsoft.com/office/officeart/2008/layout/LinedList"/>
    <dgm:cxn modelId="{7AFDCAD7-7E79-6D49-B35C-BC35B67EE41F}" type="presParOf" srcId="{16D40A3B-A88F-714C-A1F8-6D0B946A6726}" destId="{2D747F5C-08AD-D24E-A263-B01BBF199168}" srcOrd="1" destOrd="0" presId="urn:microsoft.com/office/officeart/2008/layout/LinedList"/>
    <dgm:cxn modelId="{0A4461DD-0FDC-A542-A582-13414F517C3F}" type="presParOf" srcId="{2D747F5C-08AD-D24E-A263-B01BBF199168}" destId="{2B5F1D1E-B6E6-9E49-8B9D-3ED4CAEBDE47}" srcOrd="0" destOrd="0" presId="urn:microsoft.com/office/officeart/2008/layout/LinedList"/>
    <dgm:cxn modelId="{5E414491-3E6B-404F-B219-FE7D8DF2061D}" type="presParOf" srcId="{2D747F5C-08AD-D24E-A263-B01BBF199168}" destId="{577A44BE-9717-0440-9C53-BE0D79CDF971}" srcOrd="1" destOrd="0" presId="urn:microsoft.com/office/officeart/2008/layout/LinedList"/>
    <dgm:cxn modelId="{6F4DA09C-206E-AB49-BC26-89CD3B3DC886}" type="presParOf" srcId="{16D40A3B-A88F-714C-A1F8-6D0B946A6726}" destId="{F9E2D0CA-4007-DF4E-A325-CFA522D77172}" srcOrd="2" destOrd="0" presId="urn:microsoft.com/office/officeart/2008/layout/LinedList"/>
    <dgm:cxn modelId="{CA49B70B-73B4-C744-B83D-20E0A7F6038B}" type="presParOf" srcId="{16D40A3B-A88F-714C-A1F8-6D0B946A6726}" destId="{E4D57179-0565-084C-9FEF-DDBCDEE31665}" srcOrd="3" destOrd="0" presId="urn:microsoft.com/office/officeart/2008/layout/LinedList"/>
    <dgm:cxn modelId="{FB077D7F-4886-0A4E-8F12-F7B2AD5D8DE1}" type="presParOf" srcId="{E4D57179-0565-084C-9FEF-DDBCDEE31665}" destId="{EDFE3F54-FC82-EF49-993C-78220FD54866}" srcOrd="0" destOrd="0" presId="urn:microsoft.com/office/officeart/2008/layout/LinedList"/>
    <dgm:cxn modelId="{354DDF2B-9D6A-5742-A111-638115932930}" type="presParOf" srcId="{E4D57179-0565-084C-9FEF-DDBCDEE31665}" destId="{1C6C9B76-EE30-1444-B17B-F5023B85B6BC}" srcOrd="1" destOrd="0" presId="urn:microsoft.com/office/officeart/2008/layout/LinedList"/>
    <dgm:cxn modelId="{963A8B2F-FA61-8B4D-8A06-7D8BF4F7605C}" type="presParOf" srcId="{16D40A3B-A88F-714C-A1F8-6D0B946A6726}" destId="{B83BBBEF-ECF7-DF4E-8D21-7E004CD2F8B5}" srcOrd="4" destOrd="0" presId="urn:microsoft.com/office/officeart/2008/layout/LinedList"/>
    <dgm:cxn modelId="{E0459242-69E0-7346-8697-D1067F52FDC6}" type="presParOf" srcId="{16D40A3B-A88F-714C-A1F8-6D0B946A6726}" destId="{650F3920-853E-3445-B7B9-B9E5F99C7855}" srcOrd="5" destOrd="0" presId="urn:microsoft.com/office/officeart/2008/layout/LinedList"/>
    <dgm:cxn modelId="{320A4D57-025A-8D41-B463-A95013E2B463}" type="presParOf" srcId="{650F3920-853E-3445-B7B9-B9E5F99C7855}" destId="{BAB416CA-665C-B54E-9FFF-16DBD58EC627}" srcOrd="0" destOrd="0" presId="urn:microsoft.com/office/officeart/2008/layout/LinedList"/>
    <dgm:cxn modelId="{B75D1BD4-9957-D048-AAED-29404096757E}" type="presParOf" srcId="{650F3920-853E-3445-B7B9-B9E5F99C7855}" destId="{2DE5F43A-D8B6-C040-AEC6-86250D0102F0}" srcOrd="1" destOrd="0" presId="urn:microsoft.com/office/officeart/2008/layout/LinedList"/>
    <dgm:cxn modelId="{AEA9939E-4894-BD45-A675-F4EF42C03BA9}" type="presParOf" srcId="{16D40A3B-A88F-714C-A1F8-6D0B946A6726}" destId="{EBC5D047-8794-A845-8BA8-54B23A3BD4BD}" srcOrd="6" destOrd="0" presId="urn:microsoft.com/office/officeart/2008/layout/LinedList"/>
    <dgm:cxn modelId="{00B0748C-2E93-6641-8ECD-A5923AACFDF3}" type="presParOf" srcId="{16D40A3B-A88F-714C-A1F8-6D0B946A6726}" destId="{598ED060-BB46-4849-B336-00E4C60685F4}" srcOrd="7" destOrd="0" presId="urn:microsoft.com/office/officeart/2008/layout/LinedList"/>
    <dgm:cxn modelId="{5418A816-F87B-5742-B74F-08E374868E54}" type="presParOf" srcId="{598ED060-BB46-4849-B336-00E4C60685F4}" destId="{D0F5BF08-A2E1-7F48-B2C9-B5CDFBDD4FDF}" srcOrd="0" destOrd="0" presId="urn:microsoft.com/office/officeart/2008/layout/LinedList"/>
    <dgm:cxn modelId="{147D78E6-3D8B-7148-AC6D-C8824EBCF001}" type="presParOf" srcId="{598ED060-BB46-4849-B336-00E4C60685F4}" destId="{BA9CBAFB-5DB0-D24F-A219-5CA0BC7DCF6B}" srcOrd="1" destOrd="0" presId="urn:microsoft.com/office/officeart/2008/layout/LinedList"/>
    <dgm:cxn modelId="{309886A1-0D51-1443-86A6-3006C93D2728}" type="presParOf" srcId="{16D40A3B-A88F-714C-A1F8-6D0B946A6726}" destId="{16DF1DC7-889A-EF44-8F0F-6ECAA8C2465F}" srcOrd="8" destOrd="0" presId="urn:microsoft.com/office/officeart/2008/layout/LinedList"/>
    <dgm:cxn modelId="{4028CD70-A23E-6E48-B9CB-69706D4561B9}" type="presParOf" srcId="{16D40A3B-A88F-714C-A1F8-6D0B946A6726}" destId="{9890CAC1-6BA3-5B41-8447-4230E35540F3}" srcOrd="9" destOrd="0" presId="urn:microsoft.com/office/officeart/2008/layout/LinedList"/>
    <dgm:cxn modelId="{0065A392-559D-0A4D-9CD9-EF4CD9F8E96E}" type="presParOf" srcId="{9890CAC1-6BA3-5B41-8447-4230E35540F3}" destId="{479400D4-FB8C-9949-A5C7-4AC40F76182A}" srcOrd="0" destOrd="0" presId="urn:microsoft.com/office/officeart/2008/layout/LinedList"/>
    <dgm:cxn modelId="{B98F9EBC-8504-9341-B21D-7B8FF8608C96}" type="presParOf" srcId="{9890CAC1-6BA3-5B41-8447-4230E35540F3}" destId="{AB9F6BE3-B90B-6444-B62D-4231A76B6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E2B10-79E7-4DFF-949B-1665F0DD6B65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04665C-C74B-415C-AFF4-A228F06CF313}">
      <dgm:prSet/>
      <dgm:spPr/>
      <dgm:t>
        <a:bodyPr/>
        <a:lstStyle/>
        <a:p>
          <a:r>
            <a:rPr lang="es-ES_tradnl" b="1" i="0" noProof="0" dirty="0"/>
            <a:t>Agregación de variables</a:t>
          </a:r>
          <a:endParaRPr lang="es-ES_tradnl" noProof="0" dirty="0"/>
        </a:p>
      </dgm:t>
    </dgm:pt>
    <dgm:pt modelId="{1C769516-E212-4E15-A588-3C4E6A8D9C87}" type="parTrans" cxnId="{C9F1D504-7506-44DB-8CFC-6F4D4C63E916}">
      <dgm:prSet/>
      <dgm:spPr/>
      <dgm:t>
        <a:bodyPr/>
        <a:lstStyle/>
        <a:p>
          <a:endParaRPr lang="en-US"/>
        </a:p>
      </dgm:t>
    </dgm:pt>
    <dgm:pt modelId="{8907A69E-BFC6-424B-925E-5292E5EA6136}" type="sibTrans" cxnId="{C9F1D504-7506-44DB-8CFC-6F4D4C63E916}">
      <dgm:prSet/>
      <dgm:spPr/>
      <dgm:t>
        <a:bodyPr/>
        <a:lstStyle/>
        <a:p>
          <a:endParaRPr lang="en-US"/>
        </a:p>
      </dgm:t>
    </dgm:pt>
    <dgm:pt modelId="{8E6A63D6-BC27-4761-BC80-F4C2CCBE6A92}">
      <dgm:prSet/>
      <dgm:spPr/>
      <dgm:t>
        <a:bodyPr/>
        <a:lstStyle/>
        <a:p>
          <a:r>
            <a:rPr lang="es-ES_tradnl" b="1" i="0" noProof="0" dirty="0"/>
            <a:t>Características de cliente:</a:t>
          </a:r>
          <a:r>
            <a:rPr lang="es-ES_tradnl" b="0" i="0" noProof="0" dirty="0"/>
            <a:t> ya a nivel, no requieren agregación</a:t>
          </a:r>
          <a:endParaRPr lang="es-ES_tradnl" noProof="0" dirty="0"/>
        </a:p>
      </dgm:t>
    </dgm:pt>
    <dgm:pt modelId="{26ED88ED-AA2D-4F4F-8312-6B8D38FA1FEE}" type="parTrans" cxnId="{DB4C2D38-86CD-4D15-83DB-40C16B796FB3}">
      <dgm:prSet/>
      <dgm:spPr/>
      <dgm:t>
        <a:bodyPr/>
        <a:lstStyle/>
        <a:p>
          <a:endParaRPr lang="en-US"/>
        </a:p>
      </dgm:t>
    </dgm:pt>
    <dgm:pt modelId="{6BE0CC72-C1C3-4305-97BE-C4B85CEC9DEA}" type="sibTrans" cxnId="{DB4C2D38-86CD-4D15-83DB-40C16B796FB3}">
      <dgm:prSet/>
      <dgm:spPr/>
      <dgm:t>
        <a:bodyPr/>
        <a:lstStyle/>
        <a:p>
          <a:endParaRPr lang="en-US"/>
        </a:p>
      </dgm:t>
    </dgm:pt>
    <dgm:pt modelId="{971B9142-B87C-47C1-AD9C-25D27A6FD1D3}">
      <dgm:prSet/>
      <dgm:spPr/>
      <dgm:t>
        <a:bodyPr/>
        <a:lstStyle/>
        <a:p>
          <a:r>
            <a:rPr lang="es-ES_tradnl" b="1" i="0" noProof="0" dirty="0"/>
            <a:t>Características de comportamiento mensual:</a:t>
          </a:r>
          <a:r>
            <a:rPr lang="es-ES_tradnl" b="0" i="0" noProof="0" dirty="0"/>
            <a:t> agrupadas por cliente con estadísticos descriptivos (media, mediana, </a:t>
          </a:r>
          <a:r>
            <a:rPr lang="es-ES_tradnl" b="0" i="0" noProof="0" dirty="0" err="1"/>
            <a:t>std</a:t>
          </a:r>
          <a:r>
            <a:rPr lang="es-ES_tradnl" b="0" i="0" noProof="0" dirty="0"/>
            <a:t>, min, </a:t>
          </a:r>
          <a:r>
            <a:rPr lang="es-ES_tradnl" b="0" i="0" noProof="0" dirty="0" err="1"/>
            <a:t>max</a:t>
          </a:r>
          <a:r>
            <a:rPr lang="es-ES_tradnl" b="0" i="0" noProof="0" dirty="0"/>
            <a:t>, primero, último)</a:t>
          </a:r>
          <a:endParaRPr lang="es-ES_tradnl" noProof="0" dirty="0"/>
        </a:p>
      </dgm:t>
    </dgm:pt>
    <dgm:pt modelId="{71C95B64-B4D6-4892-A1BB-6BCDB59C4CE8}" type="parTrans" cxnId="{AABE8F82-3529-4A4D-AEFC-D6B88989F384}">
      <dgm:prSet/>
      <dgm:spPr/>
      <dgm:t>
        <a:bodyPr/>
        <a:lstStyle/>
        <a:p>
          <a:endParaRPr lang="en-US"/>
        </a:p>
      </dgm:t>
    </dgm:pt>
    <dgm:pt modelId="{A1703CD0-090B-40C6-BF95-649C97C3FC2D}" type="sibTrans" cxnId="{AABE8F82-3529-4A4D-AEFC-D6B88989F384}">
      <dgm:prSet/>
      <dgm:spPr/>
      <dgm:t>
        <a:bodyPr/>
        <a:lstStyle/>
        <a:p>
          <a:endParaRPr lang="en-US"/>
        </a:p>
      </dgm:t>
    </dgm:pt>
    <dgm:pt modelId="{63B3F505-1EC3-491F-9705-B839FA69970E}">
      <dgm:prSet/>
      <dgm:spPr/>
      <dgm:t>
        <a:bodyPr/>
        <a:lstStyle/>
        <a:p>
          <a:r>
            <a:rPr lang="es-ES_tradnl" b="1" i="0" noProof="0" dirty="0"/>
            <a:t>Imputación de valores faltantes</a:t>
          </a:r>
          <a:endParaRPr lang="es-ES_tradnl" noProof="0" dirty="0"/>
        </a:p>
      </dgm:t>
    </dgm:pt>
    <dgm:pt modelId="{084D7B2C-6458-489C-9645-D2F8C1316FED}" type="parTrans" cxnId="{366D5F53-4D75-4FBD-B2B8-45412E4BB536}">
      <dgm:prSet/>
      <dgm:spPr/>
      <dgm:t>
        <a:bodyPr/>
        <a:lstStyle/>
        <a:p>
          <a:endParaRPr lang="en-US"/>
        </a:p>
      </dgm:t>
    </dgm:pt>
    <dgm:pt modelId="{4006F5D8-BF8D-4768-9DAC-6A5ED209769E}" type="sibTrans" cxnId="{366D5F53-4D75-4FBD-B2B8-45412E4BB536}">
      <dgm:prSet/>
      <dgm:spPr/>
      <dgm:t>
        <a:bodyPr/>
        <a:lstStyle/>
        <a:p>
          <a:endParaRPr lang="en-US"/>
        </a:p>
      </dgm:t>
    </dgm:pt>
    <dgm:pt modelId="{E948097D-07D0-4908-9667-A6714CC0B49E}">
      <dgm:prSet/>
      <dgm:spPr/>
      <dgm:t>
        <a:bodyPr/>
        <a:lstStyle/>
        <a:p>
          <a:r>
            <a:rPr lang="es-ES_tradnl" b="0" i="0" noProof="0" dirty="0"/>
            <a:t>Numéricos → mediana</a:t>
          </a:r>
          <a:endParaRPr lang="es-ES_tradnl" noProof="0" dirty="0"/>
        </a:p>
      </dgm:t>
    </dgm:pt>
    <dgm:pt modelId="{E4569DA4-576C-476F-A2F3-1C48FD625A90}" type="parTrans" cxnId="{C6E92553-05F3-4838-9905-EA9B36849E21}">
      <dgm:prSet/>
      <dgm:spPr/>
      <dgm:t>
        <a:bodyPr/>
        <a:lstStyle/>
        <a:p>
          <a:endParaRPr lang="en-US"/>
        </a:p>
      </dgm:t>
    </dgm:pt>
    <dgm:pt modelId="{4DA13F86-40D5-4E09-B80F-2E0BA0761498}" type="sibTrans" cxnId="{C6E92553-05F3-4838-9905-EA9B36849E21}">
      <dgm:prSet/>
      <dgm:spPr/>
      <dgm:t>
        <a:bodyPr/>
        <a:lstStyle/>
        <a:p>
          <a:endParaRPr lang="en-US"/>
        </a:p>
      </dgm:t>
    </dgm:pt>
    <dgm:pt modelId="{54DB4D5A-BBB5-41E7-97D0-E2003657C0CB}">
      <dgm:prSet/>
      <dgm:spPr/>
      <dgm:t>
        <a:bodyPr/>
        <a:lstStyle/>
        <a:p>
          <a:r>
            <a:rPr lang="es-ES_tradnl" b="0" i="0" noProof="0" dirty="0"/>
            <a:t>Categóricos → nueva categoría “</a:t>
          </a:r>
          <a:r>
            <a:rPr lang="es-ES_tradnl" b="0" i="0" noProof="0" dirty="0" err="1"/>
            <a:t>Missing</a:t>
          </a:r>
          <a:r>
            <a:rPr lang="es-ES_tradnl" b="0" i="0" noProof="0" dirty="0"/>
            <a:t>”</a:t>
          </a:r>
          <a:endParaRPr lang="es-ES_tradnl" noProof="0" dirty="0"/>
        </a:p>
      </dgm:t>
    </dgm:pt>
    <dgm:pt modelId="{5BE0EFCF-4CEF-43B8-9304-5A0BA77F0312}" type="parTrans" cxnId="{73A5129B-2326-47B8-B7AE-E4CEA0ED8D08}">
      <dgm:prSet/>
      <dgm:spPr/>
      <dgm:t>
        <a:bodyPr/>
        <a:lstStyle/>
        <a:p>
          <a:endParaRPr lang="en-US"/>
        </a:p>
      </dgm:t>
    </dgm:pt>
    <dgm:pt modelId="{7ECFF486-442D-47B5-901D-F60CE3EA2FF7}" type="sibTrans" cxnId="{73A5129B-2326-47B8-B7AE-E4CEA0ED8D08}">
      <dgm:prSet/>
      <dgm:spPr/>
      <dgm:t>
        <a:bodyPr/>
        <a:lstStyle/>
        <a:p>
          <a:endParaRPr lang="en-US"/>
        </a:p>
      </dgm:t>
    </dgm:pt>
    <dgm:pt modelId="{0A31CD80-F34E-41B0-819C-A0D79222DAA2}">
      <dgm:prSet/>
      <dgm:spPr/>
      <dgm:t>
        <a:bodyPr/>
        <a:lstStyle/>
        <a:p>
          <a:r>
            <a:rPr lang="es-ES_tradnl" b="1" i="0" noProof="0" dirty="0"/>
            <a:t>Preprocesamiento de variables </a:t>
          </a:r>
          <a:endParaRPr lang="es-ES_tradnl" noProof="0" dirty="0"/>
        </a:p>
      </dgm:t>
    </dgm:pt>
    <dgm:pt modelId="{510B4119-FA27-4090-861F-06FE17DCE5AE}" type="parTrans" cxnId="{C6984653-4285-4756-B193-052B6FA048E2}">
      <dgm:prSet/>
      <dgm:spPr/>
      <dgm:t>
        <a:bodyPr/>
        <a:lstStyle/>
        <a:p>
          <a:endParaRPr lang="en-US"/>
        </a:p>
      </dgm:t>
    </dgm:pt>
    <dgm:pt modelId="{F86092CD-A557-473B-972C-91D117ABC9B5}" type="sibTrans" cxnId="{C6984653-4285-4756-B193-052B6FA048E2}">
      <dgm:prSet/>
      <dgm:spPr/>
      <dgm:t>
        <a:bodyPr/>
        <a:lstStyle/>
        <a:p>
          <a:endParaRPr lang="en-US"/>
        </a:p>
      </dgm:t>
    </dgm:pt>
    <dgm:pt modelId="{75339994-EFF8-4C4D-99B2-AD4E23D2F6DC}">
      <dgm:prSet/>
      <dgm:spPr/>
      <dgm:t>
        <a:bodyPr/>
        <a:lstStyle/>
        <a:p>
          <a:r>
            <a:rPr lang="es-ES_tradnl" b="1" i="0" noProof="0" dirty="0" err="1"/>
            <a:t>One-hot</a:t>
          </a:r>
          <a:r>
            <a:rPr lang="es-ES_tradnl" b="1" i="0" noProof="0" dirty="0"/>
            <a:t> </a:t>
          </a:r>
          <a:r>
            <a:rPr lang="es-ES_tradnl" b="0" i="0" noProof="0" dirty="0"/>
            <a:t>para variables binarias categóricas (i.e. género)</a:t>
          </a:r>
          <a:endParaRPr lang="es-ES_tradnl" noProof="0" dirty="0"/>
        </a:p>
      </dgm:t>
    </dgm:pt>
    <dgm:pt modelId="{8D6A0EDA-6B11-47A9-8173-039BE36528DE}" type="parTrans" cxnId="{2B608590-86FA-4DBB-A54B-B3236BABF283}">
      <dgm:prSet/>
      <dgm:spPr/>
      <dgm:t>
        <a:bodyPr/>
        <a:lstStyle/>
        <a:p>
          <a:endParaRPr lang="en-US"/>
        </a:p>
      </dgm:t>
    </dgm:pt>
    <dgm:pt modelId="{A26D4EFC-D2AA-42A4-AEF4-FF8E8972C677}" type="sibTrans" cxnId="{2B608590-86FA-4DBB-A54B-B3236BABF283}">
      <dgm:prSet/>
      <dgm:spPr/>
      <dgm:t>
        <a:bodyPr/>
        <a:lstStyle/>
        <a:p>
          <a:endParaRPr lang="en-US"/>
        </a:p>
      </dgm:t>
    </dgm:pt>
    <dgm:pt modelId="{A2ADFAD8-67E7-4636-AD40-CA0117764149}">
      <dgm:prSet/>
      <dgm:spPr/>
      <dgm:t>
        <a:bodyPr/>
        <a:lstStyle/>
        <a:p>
          <a:r>
            <a:rPr lang="es-ES_tradnl" b="1" i="0" noProof="0" dirty="0"/>
            <a:t>Ordinal </a:t>
          </a:r>
          <a:r>
            <a:rPr lang="es-ES_tradnl" b="0" i="0" noProof="0" dirty="0"/>
            <a:t>para categorías con orden (educación, situación de hogar, ocupación)</a:t>
          </a:r>
          <a:endParaRPr lang="es-ES_tradnl" noProof="0" dirty="0"/>
        </a:p>
      </dgm:t>
    </dgm:pt>
    <dgm:pt modelId="{7EC686BC-62B0-4FB8-86B8-8EEFE4B9C8B8}" type="parTrans" cxnId="{CE4A2C0D-53F2-438A-85AF-AAFDF261BBDF}">
      <dgm:prSet/>
      <dgm:spPr/>
      <dgm:t>
        <a:bodyPr/>
        <a:lstStyle/>
        <a:p>
          <a:endParaRPr lang="en-US"/>
        </a:p>
      </dgm:t>
    </dgm:pt>
    <dgm:pt modelId="{AA4920D6-99C2-498D-8A2C-74F860FBFEDF}" type="sibTrans" cxnId="{CE4A2C0D-53F2-438A-85AF-AAFDF261BBDF}">
      <dgm:prSet/>
      <dgm:spPr/>
      <dgm:t>
        <a:bodyPr/>
        <a:lstStyle/>
        <a:p>
          <a:endParaRPr lang="en-US"/>
        </a:p>
      </dgm:t>
    </dgm:pt>
    <dgm:pt modelId="{D48352C8-DE45-4794-A0DF-90CA3B6DA74E}">
      <dgm:prSet/>
      <dgm:spPr/>
      <dgm:t>
        <a:bodyPr/>
        <a:lstStyle/>
        <a:p>
          <a:r>
            <a:rPr lang="es-ES_tradnl" b="1" i="0" noProof="0" dirty="0" err="1"/>
            <a:t>Label</a:t>
          </a:r>
          <a:r>
            <a:rPr lang="es-ES_tradnl" b="1" i="0" noProof="0" dirty="0"/>
            <a:t> </a:t>
          </a:r>
          <a:r>
            <a:rPr lang="es-ES_tradnl" b="1" i="0" noProof="0" dirty="0" err="1"/>
            <a:t>encoding</a:t>
          </a:r>
          <a:r>
            <a:rPr lang="es-ES_tradnl" b="1" i="0" noProof="0" dirty="0"/>
            <a:t> </a:t>
          </a:r>
          <a:r>
            <a:rPr lang="es-ES_tradnl" b="0" i="0" noProof="0" dirty="0"/>
            <a:t>para variables categóricas de alta cardinalidad</a:t>
          </a:r>
          <a:endParaRPr lang="es-ES_tradnl" noProof="0" dirty="0"/>
        </a:p>
      </dgm:t>
    </dgm:pt>
    <dgm:pt modelId="{73C134A7-1681-41DF-89AD-E8497B29E561}" type="parTrans" cxnId="{42B261F5-427B-469B-AAFD-C6F75F432CCC}">
      <dgm:prSet/>
      <dgm:spPr/>
      <dgm:t>
        <a:bodyPr/>
        <a:lstStyle/>
        <a:p>
          <a:endParaRPr lang="en-US"/>
        </a:p>
      </dgm:t>
    </dgm:pt>
    <dgm:pt modelId="{54411F5B-DDEF-4C5A-8272-F8FBC577D5A7}" type="sibTrans" cxnId="{42B261F5-427B-469B-AAFD-C6F75F432CCC}">
      <dgm:prSet/>
      <dgm:spPr/>
      <dgm:t>
        <a:bodyPr/>
        <a:lstStyle/>
        <a:p>
          <a:endParaRPr lang="en-US"/>
        </a:p>
      </dgm:t>
    </dgm:pt>
    <dgm:pt modelId="{2982977A-9EEB-B448-86DF-7C8F6E4060C3}">
      <dgm:prSet/>
      <dgm:spPr/>
      <dgm:t>
        <a:bodyPr/>
        <a:lstStyle/>
        <a:p>
          <a:r>
            <a:rPr lang="es-ES_tradnl" noProof="0" dirty="0"/>
            <a:t>Variables numéricas no se han preprocesado porque se van a usar modelos de árbol (el código ilustra </a:t>
          </a:r>
          <a:r>
            <a:rPr lang="es-ES_tradnl" b="1" noProof="0" dirty="0"/>
            <a:t>transformación logarítmica y escalado</a:t>
          </a:r>
          <a:r>
            <a:rPr lang="es-ES_tradnl" noProof="0" dirty="0"/>
            <a:t>)</a:t>
          </a:r>
        </a:p>
      </dgm:t>
    </dgm:pt>
    <dgm:pt modelId="{152FE401-CCB3-5F4A-9B37-C520C8C52C33}" type="parTrans" cxnId="{EDACC53D-248A-1C40-B18F-2B0A5D737172}">
      <dgm:prSet/>
      <dgm:spPr/>
      <dgm:t>
        <a:bodyPr/>
        <a:lstStyle/>
        <a:p>
          <a:endParaRPr lang="en-US"/>
        </a:p>
      </dgm:t>
    </dgm:pt>
    <dgm:pt modelId="{7AD3779C-4554-5949-B3CB-800DD273B948}" type="sibTrans" cxnId="{EDACC53D-248A-1C40-B18F-2B0A5D737172}">
      <dgm:prSet/>
      <dgm:spPr/>
      <dgm:t>
        <a:bodyPr/>
        <a:lstStyle/>
        <a:p>
          <a:endParaRPr lang="en-US"/>
        </a:p>
      </dgm:t>
    </dgm:pt>
    <dgm:pt modelId="{42836706-000E-2A49-9315-E38C7B2379F5}" type="pres">
      <dgm:prSet presAssocID="{D75E2B10-79E7-4DFF-949B-1665F0DD6B65}" presName="Name0" presStyleCnt="0">
        <dgm:presLayoutVars>
          <dgm:dir/>
          <dgm:animLvl val="lvl"/>
          <dgm:resizeHandles val="exact"/>
        </dgm:presLayoutVars>
      </dgm:prSet>
      <dgm:spPr/>
    </dgm:pt>
    <dgm:pt modelId="{00FD4480-1D6E-9547-B200-3AD6E7DB893F}" type="pres">
      <dgm:prSet presAssocID="{9804665C-C74B-415C-AFF4-A228F06CF313}" presName="composite" presStyleCnt="0"/>
      <dgm:spPr/>
    </dgm:pt>
    <dgm:pt modelId="{AAE1B5CD-74D6-5647-81A1-C8E59AFA7E1C}" type="pres">
      <dgm:prSet presAssocID="{9804665C-C74B-415C-AFF4-A228F06CF3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418F05-1AF9-BB4A-9FDB-D274732ED813}" type="pres">
      <dgm:prSet presAssocID="{9804665C-C74B-415C-AFF4-A228F06CF313}" presName="desTx" presStyleLbl="revTx" presStyleIdx="0" presStyleCnt="3">
        <dgm:presLayoutVars>
          <dgm:bulletEnabled val="1"/>
        </dgm:presLayoutVars>
      </dgm:prSet>
      <dgm:spPr/>
    </dgm:pt>
    <dgm:pt modelId="{AC04F889-D1E2-3C4E-92EB-3ADF0D532300}" type="pres">
      <dgm:prSet presAssocID="{8907A69E-BFC6-424B-925E-5292E5EA6136}" presName="space" presStyleCnt="0"/>
      <dgm:spPr/>
    </dgm:pt>
    <dgm:pt modelId="{DBC4B26B-D7D4-2541-A034-E3F74AE61DD2}" type="pres">
      <dgm:prSet presAssocID="{63B3F505-1EC3-491F-9705-B839FA69970E}" presName="composite" presStyleCnt="0"/>
      <dgm:spPr/>
    </dgm:pt>
    <dgm:pt modelId="{28D91659-4E48-5D4B-84B7-01114C6EB108}" type="pres">
      <dgm:prSet presAssocID="{63B3F505-1EC3-491F-9705-B839FA69970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8B7E3CE-8B04-274D-9B2E-EBBAC014DF50}" type="pres">
      <dgm:prSet presAssocID="{63B3F505-1EC3-491F-9705-B839FA69970E}" presName="desTx" presStyleLbl="revTx" presStyleIdx="1" presStyleCnt="3">
        <dgm:presLayoutVars>
          <dgm:bulletEnabled val="1"/>
        </dgm:presLayoutVars>
      </dgm:prSet>
      <dgm:spPr/>
    </dgm:pt>
    <dgm:pt modelId="{0F479D84-B941-9345-B71C-2F26F234F4F7}" type="pres">
      <dgm:prSet presAssocID="{4006F5D8-BF8D-4768-9DAC-6A5ED209769E}" presName="space" presStyleCnt="0"/>
      <dgm:spPr/>
    </dgm:pt>
    <dgm:pt modelId="{3E4FF5C1-4F6E-A94E-9306-7DFBF9670E3F}" type="pres">
      <dgm:prSet presAssocID="{0A31CD80-F34E-41B0-819C-A0D79222DAA2}" presName="composite" presStyleCnt="0"/>
      <dgm:spPr/>
    </dgm:pt>
    <dgm:pt modelId="{7E471493-E423-434A-B34D-73BBDAA789B1}" type="pres">
      <dgm:prSet presAssocID="{0A31CD80-F34E-41B0-819C-A0D79222DAA2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9C9EFB9-182E-E843-B001-C2D04E138127}" type="pres">
      <dgm:prSet presAssocID="{0A31CD80-F34E-41B0-819C-A0D79222DAA2}" presName="desTx" presStyleLbl="revTx" presStyleIdx="2" presStyleCnt="3">
        <dgm:presLayoutVars>
          <dgm:bulletEnabled val="1"/>
        </dgm:presLayoutVars>
      </dgm:prSet>
      <dgm:spPr/>
    </dgm:pt>
  </dgm:ptLst>
  <dgm:cxnLst>
    <dgm:cxn modelId="{C9F1D504-7506-44DB-8CFC-6F4D4C63E916}" srcId="{D75E2B10-79E7-4DFF-949B-1665F0DD6B65}" destId="{9804665C-C74B-415C-AFF4-A228F06CF313}" srcOrd="0" destOrd="0" parTransId="{1C769516-E212-4E15-A588-3C4E6A8D9C87}" sibTransId="{8907A69E-BFC6-424B-925E-5292E5EA6136}"/>
    <dgm:cxn modelId="{30DB1A07-7731-C54F-9092-F88735986704}" type="presOf" srcId="{0A31CD80-F34E-41B0-819C-A0D79222DAA2}" destId="{7E471493-E423-434A-B34D-73BBDAA789B1}" srcOrd="0" destOrd="0" presId="urn:microsoft.com/office/officeart/2005/8/layout/chevron1"/>
    <dgm:cxn modelId="{CE4A2C0D-53F2-438A-85AF-AAFDF261BBDF}" srcId="{0A31CD80-F34E-41B0-819C-A0D79222DAA2}" destId="{A2ADFAD8-67E7-4636-AD40-CA0117764149}" srcOrd="1" destOrd="0" parTransId="{7EC686BC-62B0-4FB8-86B8-8EEFE4B9C8B8}" sibTransId="{AA4920D6-99C2-498D-8A2C-74F860FBFEDF}"/>
    <dgm:cxn modelId="{9C89DC19-2B99-B447-92D3-B3A36C36016A}" type="presOf" srcId="{54DB4D5A-BBB5-41E7-97D0-E2003657C0CB}" destId="{08B7E3CE-8B04-274D-9B2E-EBBAC014DF50}" srcOrd="0" destOrd="1" presId="urn:microsoft.com/office/officeart/2005/8/layout/chevron1"/>
    <dgm:cxn modelId="{97FED522-32C6-A144-AB4F-13E2F1A18FBA}" type="presOf" srcId="{9804665C-C74B-415C-AFF4-A228F06CF313}" destId="{AAE1B5CD-74D6-5647-81A1-C8E59AFA7E1C}" srcOrd="0" destOrd="0" presId="urn:microsoft.com/office/officeart/2005/8/layout/chevron1"/>
    <dgm:cxn modelId="{DB4C2D38-86CD-4D15-83DB-40C16B796FB3}" srcId="{9804665C-C74B-415C-AFF4-A228F06CF313}" destId="{8E6A63D6-BC27-4761-BC80-F4C2CCBE6A92}" srcOrd="0" destOrd="0" parTransId="{26ED88ED-AA2D-4F4F-8312-6B8D38FA1FEE}" sibTransId="{6BE0CC72-C1C3-4305-97BE-C4B85CEC9DEA}"/>
    <dgm:cxn modelId="{EDACC53D-248A-1C40-B18F-2B0A5D737172}" srcId="{0A31CD80-F34E-41B0-819C-A0D79222DAA2}" destId="{2982977A-9EEB-B448-86DF-7C8F6E4060C3}" srcOrd="3" destOrd="0" parTransId="{152FE401-CCB3-5F4A-9B37-C520C8C52C33}" sibTransId="{7AD3779C-4554-5949-B3CB-800DD273B948}"/>
    <dgm:cxn modelId="{DB8BC641-6162-3D46-BAF2-2D91FDB23F09}" type="presOf" srcId="{D48352C8-DE45-4794-A0DF-90CA3B6DA74E}" destId="{09C9EFB9-182E-E843-B001-C2D04E138127}" srcOrd="0" destOrd="2" presId="urn:microsoft.com/office/officeart/2005/8/layout/chevron1"/>
    <dgm:cxn modelId="{5D70764A-D407-4644-9364-F47C0D069D74}" type="presOf" srcId="{D75E2B10-79E7-4DFF-949B-1665F0DD6B65}" destId="{42836706-000E-2A49-9315-E38C7B2379F5}" srcOrd="0" destOrd="0" presId="urn:microsoft.com/office/officeart/2005/8/layout/chevron1"/>
    <dgm:cxn modelId="{C6E92553-05F3-4838-9905-EA9B36849E21}" srcId="{63B3F505-1EC3-491F-9705-B839FA69970E}" destId="{E948097D-07D0-4908-9667-A6714CC0B49E}" srcOrd="0" destOrd="0" parTransId="{E4569DA4-576C-476F-A2F3-1C48FD625A90}" sibTransId="{4DA13F86-40D5-4E09-B80F-2E0BA0761498}"/>
    <dgm:cxn modelId="{C6984653-4285-4756-B193-052B6FA048E2}" srcId="{D75E2B10-79E7-4DFF-949B-1665F0DD6B65}" destId="{0A31CD80-F34E-41B0-819C-A0D79222DAA2}" srcOrd="2" destOrd="0" parTransId="{510B4119-FA27-4090-861F-06FE17DCE5AE}" sibTransId="{F86092CD-A557-473B-972C-91D117ABC9B5}"/>
    <dgm:cxn modelId="{366D5F53-4D75-4FBD-B2B8-45412E4BB536}" srcId="{D75E2B10-79E7-4DFF-949B-1665F0DD6B65}" destId="{63B3F505-1EC3-491F-9705-B839FA69970E}" srcOrd="1" destOrd="0" parTransId="{084D7B2C-6458-489C-9645-D2F8C1316FED}" sibTransId="{4006F5D8-BF8D-4768-9DAC-6A5ED209769E}"/>
    <dgm:cxn modelId="{373C2C60-8D7A-6B4D-8D29-7E43107E3750}" type="presOf" srcId="{971B9142-B87C-47C1-AD9C-25D27A6FD1D3}" destId="{37418F05-1AF9-BB4A-9FDB-D274732ED813}" srcOrd="0" destOrd="1" presId="urn:microsoft.com/office/officeart/2005/8/layout/chevron1"/>
    <dgm:cxn modelId="{B9F03368-7489-7442-9FED-F6B637DD725B}" type="presOf" srcId="{75339994-EFF8-4C4D-99B2-AD4E23D2F6DC}" destId="{09C9EFB9-182E-E843-B001-C2D04E138127}" srcOrd="0" destOrd="0" presId="urn:microsoft.com/office/officeart/2005/8/layout/chevron1"/>
    <dgm:cxn modelId="{DADC227A-7B3C-0348-AF2A-BA86A641A3E0}" type="presOf" srcId="{8E6A63D6-BC27-4761-BC80-F4C2CCBE6A92}" destId="{37418F05-1AF9-BB4A-9FDB-D274732ED813}" srcOrd="0" destOrd="0" presId="urn:microsoft.com/office/officeart/2005/8/layout/chevron1"/>
    <dgm:cxn modelId="{C11DAC7D-1001-2A41-9827-960082440DB9}" type="presOf" srcId="{63B3F505-1EC3-491F-9705-B839FA69970E}" destId="{28D91659-4E48-5D4B-84B7-01114C6EB108}" srcOrd="0" destOrd="0" presId="urn:microsoft.com/office/officeart/2005/8/layout/chevron1"/>
    <dgm:cxn modelId="{AABE8F82-3529-4A4D-AEFC-D6B88989F384}" srcId="{9804665C-C74B-415C-AFF4-A228F06CF313}" destId="{971B9142-B87C-47C1-AD9C-25D27A6FD1D3}" srcOrd="1" destOrd="0" parTransId="{71C95B64-B4D6-4892-A1BB-6BCDB59C4CE8}" sibTransId="{A1703CD0-090B-40C6-BF95-649C97C3FC2D}"/>
    <dgm:cxn modelId="{2B608590-86FA-4DBB-A54B-B3236BABF283}" srcId="{0A31CD80-F34E-41B0-819C-A0D79222DAA2}" destId="{75339994-EFF8-4C4D-99B2-AD4E23D2F6DC}" srcOrd="0" destOrd="0" parTransId="{8D6A0EDA-6B11-47A9-8173-039BE36528DE}" sibTransId="{A26D4EFC-D2AA-42A4-AEF4-FF8E8972C677}"/>
    <dgm:cxn modelId="{73A5129B-2326-47B8-B7AE-E4CEA0ED8D08}" srcId="{63B3F505-1EC3-491F-9705-B839FA69970E}" destId="{54DB4D5A-BBB5-41E7-97D0-E2003657C0CB}" srcOrd="1" destOrd="0" parTransId="{5BE0EFCF-4CEF-43B8-9304-5A0BA77F0312}" sibTransId="{7ECFF486-442D-47B5-901D-F60CE3EA2FF7}"/>
    <dgm:cxn modelId="{16D355A9-8EAF-4247-B28D-D6FA316E7442}" type="presOf" srcId="{A2ADFAD8-67E7-4636-AD40-CA0117764149}" destId="{09C9EFB9-182E-E843-B001-C2D04E138127}" srcOrd="0" destOrd="1" presId="urn:microsoft.com/office/officeart/2005/8/layout/chevron1"/>
    <dgm:cxn modelId="{ACD55CC3-19DD-1040-A38A-96C4D14978EF}" type="presOf" srcId="{2982977A-9EEB-B448-86DF-7C8F6E4060C3}" destId="{09C9EFB9-182E-E843-B001-C2D04E138127}" srcOrd="0" destOrd="3" presId="urn:microsoft.com/office/officeart/2005/8/layout/chevron1"/>
    <dgm:cxn modelId="{42B261F5-427B-469B-AAFD-C6F75F432CCC}" srcId="{0A31CD80-F34E-41B0-819C-A0D79222DAA2}" destId="{D48352C8-DE45-4794-A0DF-90CA3B6DA74E}" srcOrd="2" destOrd="0" parTransId="{73C134A7-1681-41DF-89AD-E8497B29E561}" sibTransId="{54411F5B-DDEF-4C5A-8272-F8FBC577D5A7}"/>
    <dgm:cxn modelId="{726B5AFB-3983-B240-810D-A87230A46909}" type="presOf" srcId="{E948097D-07D0-4908-9667-A6714CC0B49E}" destId="{08B7E3CE-8B04-274D-9B2E-EBBAC014DF50}" srcOrd="0" destOrd="0" presId="urn:microsoft.com/office/officeart/2005/8/layout/chevron1"/>
    <dgm:cxn modelId="{D992BE0D-E7FA-D44F-B436-D3F7A5C3C7CD}" type="presParOf" srcId="{42836706-000E-2A49-9315-E38C7B2379F5}" destId="{00FD4480-1D6E-9547-B200-3AD6E7DB893F}" srcOrd="0" destOrd="0" presId="urn:microsoft.com/office/officeart/2005/8/layout/chevron1"/>
    <dgm:cxn modelId="{491FA686-2CF9-384D-A57D-91EE349F6525}" type="presParOf" srcId="{00FD4480-1D6E-9547-B200-3AD6E7DB893F}" destId="{AAE1B5CD-74D6-5647-81A1-C8E59AFA7E1C}" srcOrd="0" destOrd="0" presId="urn:microsoft.com/office/officeart/2005/8/layout/chevron1"/>
    <dgm:cxn modelId="{880E71D6-957C-B742-8858-4C3F967931F6}" type="presParOf" srcId="{00FD4480-1D6E-9547-B200-3AD6E7DB893F}" destId="{37418F05-1AF9-BB4A-9FDB-D274732ED813}" srcOrd="1" destOrd="0" presId="urn:microsoft.com/office/officeart/2005/8/layout/chevron1"/>
    <dgm:cxn modelId="{A704E7B9-3392-6040-B5FB-EBAAA98E901E}" type="presParOf" srcId="{42836706-000E-2A49-9315-E38C7B2379F5}" destId="{AC04F889-D1E2-3C4E-92EB-3ADF0D532300}" srcOrd="1" destOrd="0" presId="urn:microsoft.com/office/officeart/2005/8/layout/chevron1"/>
    <dgm:cxn modelId="{375E5198-4969-744E-A832-C9BF4350457C}" type="presParOf" srcId="{42836706-000E-2A49-9315-E38C7B2379F5}" destId="{DBC4B26B-D7D4-2541-A034-E3F74AE61DD2}" srcOrd="2" destOrd="0" presId="urn:microsoft.com/office/officeart/2005/8/layout/chevron1"/>
    <dgm:cxn modelId="{8520EE92-B744-7842-99A7-F1475A326E65}" type="presParOf" srcId="{DBC4B26B-D7D4-2541-A034-E3F74AE61DD2}" destId="{28D91659-4E48-5D4B-84B7-01114C6EB108}" srcOrd="0" destOrd="0" presId="urn:microsoft.com/office/officeart/2005/8/layout/chevron1"/>
    <dgm:cxn modelId="{B66A4793-7326-4B41-8C9A-2101F9ADD59F}" type="presParOf" srcId="{DBC4B26B-D7D4-2541-A034-E3F74AE61DD2}" destId="{08B7E3CE-8B04-274D-9B2E-EBBAC014DF50}" srcOrd="1" destOrd="0" presId="urn:microsoft.com/office/officeart/2005/8/layout/chevron1"/>
    <dgm:cxn modelId="{CE10F9BA-CA73-2845-BF48-01B5F2F17772}" type="presParOf" srcId="{42836706-000E-2A49-9315-E38C7B2379F5}" destId="{0F479D84-B941-9345-B71C-2F26F234F4F7}" srcOrd="3" destOrd="0" presId="urn:microsoft.com/office/officeart/2005/8/layout/chevron1"/>
    <dgm:cxn modelId="{951BC196-8F1F-9D40-938A-C5DEF48C1C2F}" type="presParOf" srcId="{42836706-000E-2A49-9315-E38C7B2379F5}" destId="{3E4FF5C1-4F6E-A94E-9306-7DFBF9670E3F}" srcOrd="4" destOrd="0" presId="urn:microsoft.com/office/officeart/2005/8/layout/chevron1"/>
    <dgm:cxn modelId="{EA7C8D2F-1CD8-2044-A85F-250EF6AE8C3B}" type="presParOf" srcId="{3E4FF5C1-4F6E-A94E-9306-7DFBF9670E3F}" destId="{7E471493-E423-434A-B34D-73BBDAA789B1}" srcOrd="0" destOrd="0" presId="urn:microsoft.com/office/officeart/2005/8/layout/chevron1"/>
    <dgm:cxn modelId="{66C240F8-56F1-DF45-BE6F-A95A23E76C04}" type="presParOf" srcId="{3E4FF5C1-4F6E-A94E-9306-7DFBF9670E3F}" destId="{09C9EFB9-182E-E843-B001-C2D04E13812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4264A1-2AA3-4860-8126-C051C64DC04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8C49A50-9B6C-4D7A-BBCA-9D5DC069C49E}">
      <dgm:prSet/>
      <dgm:spPr/>
      <dgm:t>
        <a:bodyPr/>
        <a:lstStyle/>
        <a:p>
          <a:r>
            <a:rPr lang="es-ES_tradnl" b="1" noProof="0" dirty="0"/>
            <a:t>1. Split </a:t>
          </a:r>
          <a:r>
            <a:rPr lang="es-ES_tradnl" b="1" noProof="0" dirty="0" err="1"/>
            <a:t>Out</a:t>
          </a:r>
          <a:r>
            <a:rPr lang="es-ES_tradnl" b="1" noProof="0" dirty="0"/>
            <a:t>-</a:t>
          </a:r>
          <a:r>
            <a:rPr lang="es-ES_tradnl" b="1" noProof="0" dirty="0" err="1"/>
            <a:t>of</a:t>
          </a:r>
          <a:r>
            <a:rPr lang="es-ES_tradnl" b="1" noProof="0" dirty="0"/>
            <a:t>-Time</a:t>
          </a:r>
          <a:br>
            <a:rPr lang="es-ES_tradnl" noProof="0" dirty="0"/>
          </a:br>
          <a:r>
            <a:rPr lang="es-ES_tradnl" noProof="0" dirty="0"/>
            <a:t>Entrenar con 2017–2022 y probar con 2013–2016.</a:t>
          </a:r>
        </a:p>
      </dgm:t>
    </dgm:pt>
    <dgm:pt modelId="{0E2BEB94-8EC9-489D-BAD7-4D02E2857CAA}" type="parTrans" cxnId="{23F798D7-BD8A-4EE1-85F7-82E072D78597}">
      <dgm:prSet/>
      <dgm:spPr/>
      <dgm:t>
        <a:bodyPr/>
        <a:lstStyle/>
        <a:p>
          <a:endParaRPr lang="en-US"/>
        </a:p>
      </dgm:t>
    </dgm:pt>
    <dgm:pt modelId="{89762EF0-D90E-4204-87DD-1FE0C8E56B80}" type="sibTrans" cxnId="{23F798D7-BD8A-4EE1-85F7-82E072D78597}">
      <dgm:prSet/>
      <dgm:spPr/>
      <dgm:t>
        <a:bodyPr/>
        <a:lstStyle/>
        <a:p>
          <a:endParaRPr lang="en-US"/>
        </a:p>
      </dgm:t>
    </dgm:pt>
    <dgm:pt modelId="{F7DD0AED-2B9C-4ACC-A681-DA54E29D8CC3}">
      <dgm:prSet/>
      <dgm:spPr/>
      <dgm:t>
        <a:bodyPr/>
        <a:lstStyle/>
        <a:p>
          <a:r>
            <a:rPr lang="es-ES_tradnl" b="1" noProof="0" dirty="0"/>
            <a:t>2. </a:t>
          </a:r>
          <a:r>
            <a:rPr lang="es-ES_tradnl" b="1" noProof="0" dirty="0" err="1"/>
            <a:t>Scoring</a:t>
          </a:r>
          <a:r>
            <a:rPr lang="es-ES_tradnl" b="1" noProof="0" dirty="0"/>
            <a:t> OOT</a:t>
          </a:r>
          <a:br>
            <a:rPr lang="es-ES_tradnl" noProof="0" dirty="0"/>
          </a:br>
          <a:r>
            <a:rPr lang="es-ES_tradnl" noProof="0" dirty="0"/>
            <a:t>Aplicar ambos modelos al conjunto 2013–2016.</a:t>
          </a:r>
        </a:p>
      </dgm:t>
    </dgm:pt>
    <dgm:pt modelId="{0638EEC4-F049-48CB-B126-4D197310E5D2}" type="parTrans" cxnId="{5B5ECA3E-D6C8-44EC-92FA-EDC74C25CA91}">
      <dgm:prSet/>
      <dgm:spPr/>
      <dgm:t>
        <a:bodyPr/>
        <a:lstStyle/>
        <a:p>
          <a:endParaRPr lang="en-US"/>
        </a:p>
      </dgm:t>
    </dgm:pt>
    <dgm:pt modelId="{5D2A5E36-4684-4C52-8FA8-0B3836A61152}" type="sibTrans" cxnId="{5B5ECA3E-D6C8-44EC-92FA-EDC74C25CA91}">
      <dgm:prSet/>
      <dgm:spPr/>
      <dgm:t>
        <a:bodyPr/>
        <a:lstStyle/>
        <a:p>
          <a:endParaRPr lang="en-US"/>
        </a:p>
      </dgm:t>
    </dgm:pt>
    <dgm:pt modelId="{5441F607-A2B6-400B-A418-8B80A9C21192}">
      <dgm:prSet/>
      <dgm:spPr/>
      <dgm:t>
        <a:bodyPr/>
        <a:lstStyle/>
        <a:p>
          <a:r>
            <a:rPr lang="es-ES_tradnl" b="1" noProof="0" dirty="0"/>
            <a:t>3. Evaluación de Rendimiento</a:t>
          </a:r>
          <a:br>
            <a:rPr lang="es-ES_tradnl" noProof="0" dirty="0"/>
          </a:br>
          <a:r>
            <a:rPr lang="es-ES_tradnl" noProof="0" dirty="0"/>
            <a:t>Comparar AUC, </a:t>
          </a:r>
          <a:r>
            <a:rPr lang="es-ES_tradnl" noProof="0" dirty="0" err="1"/>
            <a:t>recall</a:t>
          </a:r>
          <a:r>
            <a:rPr lang="es-ES_tradnl" noProof="0" dirty="0"/>
            <a:t> y precisión entre OOT y 2017–2022. Caídas significativas → deriva.</a:t>
          </a:r>
        </a:p>
      </dgm:t>
    </dgm:pt>
    <dgm:pt modelId="{180AAF36-3CBD-45DA-BB82-96E8BD4A6E91}" type="parTrans" cxnId="{0F59317F-BBDF-4D9E-ABEF-7D9D38D770D2}">
      <dgm:prSet/>
      <dgm:spPr/>
      <dgm:t>
        <a:bodyPr/>
        <a:lstStyle/>
        <a:p>
          <a:endParaRPr lang="en-US"/>
        </a:p>
      </dgm:t>
    </dgm:pt>
    <dgm:pt modelId="{301EED3D-A540-45FB-804F-43F68BD1B321}" type="sibTrans" cxnId="{0F59317F-BBDF-4D9E-ABEF-7D9D38D770D2}">
      <dgm:prSet/>
      <dgm:spPr/>
      <dgm:t>
        <a:bodyPr/>
        <a:lstStyle/>
        <a:p>
          <a:endParaRPr lang="en-US"/>
        </a:p>
      </dgm:t>
    </dgm:pt>
    <dgm:pt modelId="{FCD72210-F7AE-468A-9A7C-6DC6D12503EC}">
      <dgm:prSet/>
      <dgm:spPr/>
      <dgm:t>
        <a:bodyPr/>
        <a:lstStyle/>
        <a:p>
          <a:r>
            <a:rPr lang="es-ES_tradnl" b="1" noProof="0" dirty="0"/>
            <a:t>4. PSI (</a:t>
          </a:r>
          <a:r>
            <a:rPr lang="es-ES_tradnl" b="1" noProof="0" dirty="0" err="1"/>
            <a:t>Population</a:t>
          </a:r>
          <a:r>
            <a:rPr lang="es-ES_tradnl" b="1" noProof="0" dirty="0"/>
            <a:t> </a:t>
          </a:r>
          <a:r>
            <a:rPr lang="es-ES_tradnl" b="1" noProof="0" dirty="0" err="1"/>
            <a:t>Stability</a:t>
          </a:r>
          <a:r>
            <a:rPr lang="es-ES_tradnl" b="1" noProof="0" dirty="0"/>
            <a:t> </a:t>
          </a:r>
          <a:r>
            <a:rPr lang="es-ES_tradnl" b="1" noProof="0" dirty="0" err="1"/>
            <a:t>Index</a:t>
          </a:r>
          <a:r>
            <a:rPr lang="es-ES_tradnl" b="1" noProof="0" dirty="0"/>
            <a:t>)</a:t>
          </a:r>
          <a:br>
            <a:rPr lang="es-ES_tradnl" noProof="0" dirty="0"/>
          </a:br>
          <a:r>
            <a:rPr lang="es-ES_tradnl" noProof="0" dirty="0"/>
            <a:t>Crear </a:t>
          </a:r>
          <a:r>
            <a:rPr lang="es-ES_tradnl" noProof="0" dirty="0" err="1"/>
            <a:t>buckets</a:t>
          </a:r>
          <a:r>
            <a:rPr lang="es-ES_tradnl" noProof="0" dirty="0"/>
            <a:t> en </a:t>
          </a:r>
          <a:r>
            <a:rPr lang="es-ES_tradnl" noProof="0" dirty="0" err="1"/>
            <a:t>features</a:t>
          </a:r>
          <a:r>
            <a:rPr lang="es-ES_tradnl" noProof="0" dirty="0"/>
            <a:t> clave en ambos periodos; PSI &gt; 0,25 indica cambio material en la distribución.</a:t>
          </a:r>
        </a:p>
      </dgm:t>
    </dgm:pt>
    <dgm:pt modelId="{6A26CC96-0E7D-47EB-93C2-F10191B4B9C6}" type="parTrans" cxnId="{20F8130C-63E6-4570-8BB4-F26E402BE42A}">
      <dgm:prSet/>
      <dgm:spPr/>
      <dgm:t>
        <a:bodyPr/>
        <a:lstStyle/>
        <a:p>
          <a:endParaRPr lang="en-US"/>
        </a:p>
      </dgm:t>
    </dgm:pt>
    <dgm:pt modelId="{FBA9A12D-6F5A-4D57-BE16-E925A37E0087}" type="sibTrans" cxnId="{20F8130C-63E6-4570-8BB4-F26E402BE42A}">
      <dgm:prSet/>
      <dgm:spPr/>
      <dgm:t>
        <a:bodyPr/>
        <a:lstStyle/>
        <a:p>
          <a:endParaRPr lang="en-US"/>
        </a:p>
      </dgm:t>
    </dgm:pt>
    <dgm:pt modelId="{D476996E-59C2-48E0-A414-756601C41E4B}">
      <dgm:prSet/>
      <dgm:spPr/>
      <dgm:t>
        <a:bodyPr/>
        <a:lstStyle/>
        <a:p>
          <a:r>
            <a:rPr lang="es-ES_tradnl" b="1" noProof="0" dirty="0"/>
            <a:t>5. Acciones Correctivas</a:t>
          </a:r>
          <a:br>
            <a:rPr lang="es-ES_tradnl" noProof="0" dirty="0"/>
          </a:br>
          <a:r>
            <a:rPr lang="es-ES_tradnl" noProof="0" dirty="0"/>
            <a:t>En caso de deriva, planificar reentrenamiento o activar monitorización continua.</a:t>
          </a:r>
        </a:p>
      </dgm:t>
    </dgm:pt>
    <dgm:pt modelId="{ED764463-92FD-4C37-A918-F5CB14EC3461}" type="parTrans" cxnId="{22B7E7E3-4A9C-4DD3-8466-A29117079A72}">
      <dgm:prSet/>
      <dgm:spPr/>
      <dgm:t>
        <a:bodyPr/>
        <a:lstStyle/>
        <a:p>
          <a:endParaRPr lang="en-US"/>
        </a:p>
      </dgm:t>
    </dgm:pt>
    <dgm:pt modelId="{9935AE4B-0425-4805-8509-94D214275ED5}" type="sibTrans" cxnId="{22B7E7E3-4A9C-4DD3-8466-A29117079A72}">
      <dgm:prSet/>
      <dgm:spPr/>
      <dgm:t>
        <a:bodyPr/>
        <a:lstStyle/>
        <a:p>
          <a:endParaRPr lang="en-US"/>
        </a:p>
      </dgm:t>
    </dgm:pt>
    <dgm:pt modelId="{3D3B1357-D326-6D40-AE47-09EBE3ABEDF9}" type="pres">
      <dgm:prSet presAssocID="{524264A1-2AA3-4860-8126-C051C64DC043}" presName="vert0" presStyleCnt="0">
        <dgm:presLayoutVars>
          <dgm:dir/>
          <dgm:animOne val="branch"/>
          <dgm:animLvl val="lvl"/>
        </dgm:presLayoutVars>
      </dgm:prSet>
      <dgm:spPr/>
    </dgm:pt>
    <dgm:pt modelId="{61763218-6B07-BD4C-A1D7-B6102048B664}" type="pres">
      <dgm:prSet presAssocID="{48C49A50-9B6C-4D7A-BBCA-9D5DC069C49E}" presName="thickLine" presStyleLbl="alignNode1" presStyleIdx="0" presStyleCnt="5"/>
      <dgm:spPr/>
    </dgm:pt>
    <dgm:pt modelId="{01252032-E6F1-134D-930C-AE1D29E60EEA}" type="pres">
      <dgm:prSet presAssocID="{48C49A50-9B6C-4D7A-BBCA-9D5DC069C49E}" presName="horz1" presStyleCnt="0"/>
      <dgm:spPr/>
    </dgm:pt>
    <dgm:pt modelId="{AE33FB17-53B6-364A-9577-D475C30940D7}" type="pres">
      <dgm:prSet presAssocID="{48C49A50-9B6C-4D7A-BBCA-9D5DC069C49E}" presName="tx1" presStyleLbl="revTx" presStyleIdx="0" presStyleCnt="5"/>
      <dgm:spPr/>
    </dgm:pt>
    <dgm:pt modelId="{C9457999-FA3C-EB4D-8DA6-BCBED342E7C9}" type="pres">
      <dgm:prSet presAssocID="{48C49A50-9B6C-4D7A-BBCA-9D5DC069C49E}" presName="vert1" presStyleCnt="0"/>
      <dgm:spPr/>
    </dgm:pt>
    <dgm:pt modelId="{343CFE32-53CD-844D-BE6C-42D4242A3ADD}" type="pres">
      <dgm:prSet presAssocID="{F7DD0AED-2B9C-4ACC-A681-DA54E29D8CC3}" presName="thickLine" presStyleLbl="alignNode1" presStyleIdx="1" presStyleCnt="5"/>
      <dgm:spPr/>
    </dgm:pt>
    <dgm:pt modelId="{ACC40B0A-B390-4145-ADE1-722BCE5EA71D}" type="pres">
      <dgm:prSet presAssocID="{F7DD0AED-2B9C-4ACC-A681-DA54E29D8CC3}" presName="horz1" presStyleCnt="0"/>
      <dgm:spPr/>
    </dgm:pt>
    <dgm:pt modelId="{F850E70B-A173-E042-8834-C083538E6DA4}" type="pres">
      <dgm:prSet presAssocID="{F7DD0AED-2B9C-4ACC-A681-DA54E29D8CC3}" presName="tx1" presStyleLbl="revTx" presStyleIdx="1" presStyleCnt="5"/>
      <dgm:spPr/>
    </dgm:pt>
    <dgm:pt modelId="{34C5ACD3-E16D-3046-965B-D883AE73354D}" type="pres">
      <dgm:prSet presAssocID="{F7DD0AED-2B9C-4ACC-A681-DA54E29D8CC3}" presName="vert1" presStyleCnt="0"/>
      <dgm:spPr/>
    </dgm:pt>
    <dgm:pt modelId="{5DE9C0AD-C045-604B-9495-BF5816697D2D}" type="pres">
      <dgm:prSet presAssocID="{5441F607-A2B6-400B-A418-8B80A9C21192}" presName="thickLine" presStyleLbl="alignNode1" presStyleIdx="2" presStyleCnt="5"/>
      <dgm:spPr/>
    </dgm:pt>
    <dgm:pt modelId="{7CACAE99-740A-B043-A5FB-C32DB99720A3}" type="pres">
      <dgm:prSet presAssocID="{5441F607-A2B6-400B-A418-8B80A9C21192}" presName="horz1" presStyleCnt="0"/>
      <dgm:spPr/>
    </dgm:pt>
    <dgm:pt modelId="{5C633CE6-4AF4-7F42-9C00-21D14E11D6DF}" type="pres">
      <dgm:prSet presAssocID="{5441F607-A2B6-400B-A418-8B80A9C21192}" presName="tx1" presStyleLbl="revTx" presStyleIdx="2" presStyleCnt="5"/>
      <dgm:spPr/>
    </dgm:pt>
    <dgm:pt modelId="{7359C028-BEBD-4E4E-8E8F-C32D4B8ED801}" type="pres">
      <dgm:prSet presAssocID="{5441F607-A2B6-400B-A418-8B80A9C21192}" presName="vert1" presStyleCnt="0"/>
      <dgm:spPr/>
    </dgm:pt>
    <dgm:pt modelId="{B2E9987D-611F-EA4A-BCD8-28FAAB05735E}" type="pres">
      <dgm:prSet presAssocID="{FCD72210-F7AE-468A-9A7C-6DC6D12503EC}" presName="thickLine" presStyleLbl="alignNode1" presStyleIdx="3" presStyleCnt="5"/>
      <dgm:spPr/>
    </dgm:pt>
    <dgm:pt modelId="{13EDA574-368B-7842-991F-AB1FDB26D481}" type="pres">
      <dgm:prSet presAssocID="{FCD72210-F7AE-468A-9A7C-6DC6D12503EC}" presName="horz1" presStyleCnt="0"/>
      <dgm:spPr/>
    </dgm:pt>
    <dgm:pt modelId="{BB7141BD-C0DF-0C43-9A1F-59FC95062264}" type="pres">
      <dgm:prSet presAssocID="{FCD72210-F7AE-468A-9A7C-6DC6D12503EC}" presName="tx1" presStyleLbl="revTx" presStyleIdx="3" presStyleCnt="5"/>
      <dgm:spPr/>
    </dgm:pt>
    <dgm:pt modelId="{404B9BB3-F5CF-0742-9078-C78DF696DD4C}" type="pres">
      <dgm:prSet presAssocID="{FCD72210-F7AE-468A-9A7C-6DC6D12503EC}" presName="vert1" presStyleCnt="0"/>
      <dgm:spPr/>
    </dgm:pt>
    <dgm:pt modelId="{83439609-AA46-3B4E-A7A4-5725B226AA72}" type="pres">
      <dgm:prSet presAssocID="{D476996E-59C2-48E0-A414-756601C41E4B}" presName="thickLine" presStyleLbl="alignNode1" presStyleIdx="4" presStyleCnt="5"/>
      <dgm:spPr/>
    </dgm:pt>
    <dgm:pt modelId="{7F488C2A-7CE0-D84C-B8D1-61EFA81B1EDC}" type="pres">
      <dgm:prSet presAssocID="{D476996E-59C2-48E0-A414-756601C41E4B}" presName="horz1" presStyleCnt="0"/>
      <dgm:spPr/>
    </dgm:pt>
    <dgm:pt modelId="{EDF00453-AD09-834E-A41C-483DFA7CF4B0}" type="pres">
      <dgm:prSet presAssocID="{D476996E-59C2-48E0-A414-756601C41E4B}" presName="tx1" presStyleLbl="revTx" presStyleIdx="4" presStyleCnt="5"/>
      <dgm:spPr/>
    </dgm:pt>
    <dgm:pt modelId="{33762730-C836-7B47-BF7A-EBA7CF6BE5D2}" type="pres">
      <dgm:prSet presAssocID="{D476996E-59C2-48E0-A414-756601C41E4B}" presName="vert1" presStyleCnt="0"/>
      <dgm:spPr/>
    </dgm:pt>
  </dgm:ptLst>
  <dgm:cxnLst>
    <dgm:cxn modelId="{AA01A101-B29B-4842-BC75-AD665B108BE6}" type="presOf" srcId="{D476996E-59C2-48E0-A414-756601C41E4B}" destId="{EDF00453-AD09-834E-A41C-483DFA7CF4B0}" srcOrd="0" destOrd="0" presId="urn:microsoft.com/office/officeart/2008/layout/LinedList"/>
    <dgm:cxn modelId="{B602EB06-68C1-914D-97B3-4AEEDB2400AA}" type="presOf" srcId="{524264A1-2AA3-4860-8126-C051C64DC043}" destId="{3D3B1357-D326-6D40-AE47-09EBE3ABEDF9}" srcOrd="0" destOrd="0" presId="urn:microsoft.com/office/officeart/2008/layout/LinedList"/>
    <dgm:cxn modelId="{20F8130C-63E6-4570-8BB4-F26E402BE42A}" srcId="{524264A1-2AA3-4860-8126-C051C64DC043}" destId="{FCD72210-F7AE-468A-9A7C-6DC6D12503EC}" srcOrd="3" destOrd="0" parTransId="{6A26CC96-0E7D-47EB-93C2-F10191B4B9C6}" sibTransId="{FBA9A12D-6F5A-4D57-BE16-E925A37E0087}"/>
    <dgm:cxn modelId="{5B5ECA3E-D6C8-44EC-92FA-EDC74C25CA91}" srcId="{524264A1-2AA3-4860-8126-C051C64DC043}" destId="{F7DD0AED-2B9C-4ACC-A681-DA54E29D8CC3}" srcOrd="1" destOrd="0" parTransId="{0638EEC4-F049-48CB-B126-4D197310E5D2}" sibTransId="{5D2A5E36-4684-4C52-8FA8-0B3836A61152}"/>
    <dgm:cxn modelId="{09F24969-6466-8942-B525-436B8CDDCF3E}" type="presOf" srcId="{48C49A50-9B6C-4D7A-BBCA-9D5DC069C49E}" destId="{AE33FB17-53B6-364A-9577-D475C30940D7}" srcOrd="0" destOrd="0" presId="urn:microsoft.com/office/officeart/2008/layout/LinedList"/>
    <dgm:cxn modelId="{0F59317F-BBDF-4D9E-ABEF-7D9D38D770D2}" srcId="{524264A1-2AA3-4860-8126-C051C64DC043}" destId="{5441F607-A2B6-400B-A418-8B80A9C21192}" srcOrd="2" destOrd="0" parTransId="{180AAF36-3CBD-45DA-BB82-96E8BD4A6E91}" sibTransId="{301EED3D-A540-45FB-804F-43F68BD1B321}"/>
    <dgm:cxn modelId="{0F889496-4D99-184C-BBD5-3EEF54BB39BF}" type="presOf" srcId="{F7DD0AED-2B9C-4ACC-A681-DA54E29D8CC3}" destId="{F850E70B-A173-E042-8834-C083538E6DA4}" srcOrd="0" destOrd="0" presId="urn:microsoft.com/office/officeart/2008/layout/LinedList"/>
    <dgm:cxn modelId="{3FB98BA5-5777-6446-9087-0B12702D4B7E}" type="presOf" srcId="{5441F607-A2B6-400B-A418-8B80A9C21192}" destId="{5C633CE6-4AF4-7F42-9C00-21D14E11D6DF}" srcOrd="0" destOrd="0" presId="urn:microsoft.com/office/officeart/2008/layout/LinedList"/>
    <dgm:cxn modelId="{82B804BA-9CEA-DB4D-827C-8E97331B27A0}" type="presOf" srcId="{FCD72210-F7AE-468A-9A7C-6DC6D12503EC}" destId="{BB7141BD-C0DF-0C43-9A1F-59FC95062264}" srcOrd="0" destOrd="0" presId="urn:microsoft.com/office/officeart/2008/layout/LinedList"/>
    <dgm:cxn modelId="{23F798D7-BD8A-4EE1-85F7-82E072D78597}" srcId="{524264A1-2AA3-4860-8126-C051C64DC043}" destId="{48C49A50-9B6C-4D7A-BBCA-9D5DC069C49E}" srcOrd="0" destOrd="0" parTransId="{0E2BEB94-8EC9-489D-BAD7-4D02E2857CAA}" sibTransId="{89762EF0-D90E-4204-87DD-1FE0C8E56B80}"/>
    <dgm:cxn modelId="{22B7E7E3-4A9C-4DD3-8466-A29117079A72}" srcId="{524264A1-2AA3-4860-8126-C051C64DC043}" destId="{D476996E-59C2-48E0-A414-756601C41E4B}" srcOrd="4" destOrd="0" parTransId="{ED764463-92FD-4C37-A918-F5CB14EC3461}" sibTransId="{9935AE4B-0425-4805-8509-94D214275ED5}"/>
    <dgm:cxn modelId="{5A57AA2A-C7C4-8A41-B9B6-9DC1A145227F}" type="presParOf" srcId="{3D3B1357-D326-6D40-AE47-09EBE3ABEDF9}" destId="{61763218-6B07-BD4C-A1D7-B6102048B664}" srcOrd="0" destOrd="0" presId="urn:microsoft.com/office/officeart/2008/layout/LinedList"/>
    <dgm:cxn modelId="{E6759E37-A5C8-1A43-B937-B1923BAD1013}" type="presParOf" srcId="{3D3B1357-D326-6D40-AE47-09EBE3ABEDF9}" destId="{01252032-E6F1-134D-930C-AE1D29E60EEA}" srcOrd="1" destOrd="0" presId="urn:microsoft.com/office/officeart/2008/layout/LinedList"/>
    <dgm:cxn modelId="{4BBA00AF-67A7-344D-8286-89B212CF94E3}" type="presParOf" srcId="{01252032-E6F1-134D-930C-AE1D29E60EEA}" destId="{AE33FB17-53B6-364A-9577-D475C30940D7}" srcOrd="0" destOrd="0" presId="urn:microsoft.com/office/officeart/2008/layout/LinedList"/>
    <dgm:cxn modelId="{A7F072E0-FD72-014A-84C5-630F1791F17C}" type="presParOf" srcId="{01252032-E6F1-134D-930C-AE1D29E60EEA}" destId="{C9457999-FA3C-EB4D-8DA6-BCBED342E7C9}" srcOrd="1" destOrd="0" presId="urn:microsoft.com/office/officeart/2008/layout/LinedList"/>
    <dgm:cxn modelId="{C8DE3B6F-EDEE-674B-AC2B-DD9792FBB499}" type="presParOf" srcId="{3D3B1357-D326-6D40-AE47-09EBE3ABEDF9}" destId="{343CFE32-53CD-844D-BE6C-42D4242A3ADD}" srcOrd="2" destOrd="0" presId="urn:microsoft.com/office/officeart/2008/layout/LinedList"/>
    <dgm:cxn modelId="{0A728A32-1812-D340-A830-04306E11955C}" type="presParOf" srcId="{3D3B1357-D326-6D40-AE47-09EBE3ABEDF9}" destId="{ACC40B0A-B390-4145-ADE1-722BCE5EA71D}" srcOrd="3" destOrd="0" presId="urn:microsoft.com/office/officeart/2008/layout/LinedList"/>
    <dgm:cxn modelId="{1D25A354-A5B5-6146-9DC4-BDE225FACD6E}" type="presParOf" srcId="{ACC40B0A-B390-4145-ADE1-722BCE5EA71D}" destId="{F850E70B-A173-E042-8834-C083538E6DA4}" srcOrd="0" destOrd="0" presId="urn:microsoft.com/office/officeart/2008/layout/LinedList"/>
    <dgm:cxn modelId="{A34C09EC-D67A-B543-AD63-C2F5825372F5}" type="presParOf" srcId="{ACC40B0A-B390-4145-ADE1-722BCE5EA71D}" destId="{34C5ACD3-E16D-3046-965B-D883AE73354D}" srcOrd="1" destOrd="0" presId="urn:microsoft.com/office/officeart/2008/layout/LinedList"/>
    <dgm:cxn modelId="{FBC76BC9-5500-8D45-94E6-AF156E603D45}" type="presParOf" srcId="{3D3B1357-D326-6D40-AE47-09EBE3ABEDF9}" destId="{5DE9C0AD-C045-604B-9495-BF5816697D2D}" srcOrd="4" destOrd="0" presId="urn:microsoft.com/office/officeart/2008/layout/LinedList"/>
    <dgm:cxn modelId="{B68E2288-5D45-5A44-B707-632602E8C418}" type="presParOf" srcId="{3D3B1357-D326-6D40-AE47-09EBE3ABEDF9}" destId="{7CACAE99-740A-B043-A5FB-C32DB99720A3}" srcOrd="5" destOrd="0" presId="urn:microsoft.com/office/officeart/2008/layout/LinedList"/>
    <dgm:cxn modelId="{2677E572-AFC2-244D-99DA-D4246DABF54D}" type="presParOf" srcId="{7CACAE99-740A-B043-A5FB-C32DB99720A3}" destId="{5C633CE6-4AF4-7F42-9C00-21D14E11D6DF}" srcOrd="0" destOrd="0" presId="urn:microsoft.com/office/officeart/2008/layout/LinedList"/>
    <dgm:cxn modelId="{62B5377C-C522-CC4B-ADFC-818F4EAC9CB1}" type="presParOf" srcId="{7CACAE99-740A-B043-A5FB-C32DB99720A3}" destId="{7359C028-BEBD-4E4E-8E8F-C32D4B8ED801}" srcOrd="1" destOrd="0" presId="urn:microsoft.com/office/officeart/2008/layout/LinedList"/>
    <dgm:cxn modelId="{2353384D-1E68-7949-A55C-20EFD7C544AA}" type="presParOf" srcId="{3D3B1357-D326-6D40-AE47-09EBE3ABEDF9}" destId="{B2E9987D-611F-EA4A-BCD8-28FAAB05735E}" srcOrd="6" destOrd="0" presId="urn:microsoft.com/office/officeart/2008/layout/LinedList"/>
    <dgm:cxn modelId="{CBAF2DC8-F1B0-FE40-94E9-BF124A036020}" type="presParOf" srcId="{3D3B1357-D326-6D40-AE47-09EBE3ABEDF9}" destId="{13EDA574-368B-7842-991F-AB1FDB26D481}" srcOrd="7" destOrd="0" presId="urn:microsoft.com/office/officeart/2008/layout/LinedList"/>
    <dgm:cxn modelId="{0686DF43-9F3F-0645-BC64-E1EC63D07296}" type="presParOf" srcId="{13EDA574-368B-7842-991F-AB1FDB26D481}" destId="{BB7141BD-C0DF-0C43-9A1F-59FC95062264}" srcOrd="0" destOrd="0" presId="urn:microsoft.com/office/officeart/2008/layout/LinedList"/>
    <dgm:cxn modelId="{8F3935A8-A535-0048-AD2F-5D5BA5337A49}" type="presParOf" srcId="{13EDA574-368B-7842-991F-AB1FDB26D481}" destId="{404B9BB3-F5CF-0742-9078-C78DF696DD4C}" srcOrd="1" destOrd="0" presId="urn:microsoft.com/office/officeart/2008/layout/LinedList"/>
    <dgm:cxn modelId="{61C6FED8-D435-B849-8559-932C73DD9861}" type="presParOf" srcId="{3D3B1357-D326-6D40-AE47-09EBE3ABEDF9}" destId="{83439609-AA46-3B4E-A7A4-5725B226AA72}" srcOrd="8" destOrd="0" presId="urn:microsoft.com/office/officeart/2008/layout/LinedList"/>
    <dgm:cxn modelId="{12BBC655-7A67-D24F-907E-5A1316E7CAE4}" type="presParOf" srcId="{3D3B1357-D326-6D40-AE47-09EBE3ABEDF9}" destId="{7F488C2A-7CE0-D84C-B8D1-61EFA81B1EDC}" srcOrd="9" destOrd="0" presId="urn:microsoft.com/office/officeart/2008/layout/LinedList"/>
    <dgm:cxn modelId="{4B08797E-7154-3F4B-A312-E7A07761E92A}" type="presParOf" srcId="{7F488C2A-7CE0-D84C-B8D1-61EFA81B1EDC}" destId="{EDF00453-AD09-834E-A41C-483DFA7CF4B0}" srcOrd="0" destOrd="0" presId="urn:microsoft.com/office/officeart/2008/layout/LinedList"/>
    <dgm:cxn modelId="{43E8521D-B13F-384D-B01C-12518D28A01C}" type="presParOf" srcId="{7F488C2A-7CE0-D84C-B8D1-61EFA81B1EDC}" destId="{33762730-C836-7B47-BF7A-EBA7CF6BE5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67D9D-B415-0742-BA16-9A474C1FC4F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F1D1E-B6E6-9E49-8B9D-3ED4CAEBDE47}">
      <dsp:nvSpPr>
        <dsp:cNvPr id="0" name=""/>
        <dsp:cNvSpPr/>
      </dsp:nvSpPr>
      <dsp:spPr>
        <a:xfrm>
          <a:off x="0" y="531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</a:t>
          </a:r>
          <a:r>
            <a:rPr lang="es-ES_tradnl" sz="1800" b="1" i="0" kern="1200" noProof="0" dirty="0"/>
            <a:t>BALANCE_PAID </a:t>
          </a:r>
          <a:r>
            <a:rPr lang="es-ES_tradnl" sz="1800" b="0" i="0" kern="1200" noProof="0" dirty="0"/>
            <a:t>(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payment</a:t>
          </a:r>
          <a:r>
            <a:rPr lang="es-ES_tradnl" sz="1800" b="0" i="1" kern="1200" noProof="0" dirty="0"/>
            <a:t> / 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balance</a:t>
          </a:r>
          <a:r>
            <a:rPr lang="es-ES_tradnl" sz="1800" b="0" i="0" kern="1200" noProof="0" dirty="0"/>
            <a:t>): muestra qué proporción de la deuda mensual se liquida, un buen indicador de responsabilidad y capacidad de pago.</a:t>
          </a:r>
          <a:endParaRPr lang="es-ES_tradnl" sz="1800" kern="1200" noProof="0" dirty="0"/>
        </a:p>
      </dsp:txBody>
      <dsp:txXfrm>
        <a:off x="0" y="531"/>
        <a:ext cx="10515600" cy="870296"/>
      </dsp:txXfrm>
    </dsp:sp>
    <dsp:sp modelId="{F9E2D0CA-4007-DF4E-A325-CFA522D77172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3F54-FC82-EF49-993C-78220FD54866}">
      <dsp:nvSpPr>
        <dsp:cNvPr id="0" name=""/>
        <dsp:cNvSpPr/>
      </dsp:nvSpPr>
      <dsp:spPr>
        <a:xfrm>
          <a:off x="0" y="870827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</a:t>
          </a:r>
          <a:r>
            <a:rPr lang="es-ES_tradnl" sz="1800" b="1" i="0" kern="1200" noProof="0" dirty="0"/>
            <a:t>CREDIT_UTILIZATION </a:t>
          </a:r>
          <a:r>
            <a:rPr lang="es-ES_tradnl" sz="1800" b="0" i="0" kern="1200" noProof="0" dirty="0"/>
            <a:t>(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balance/ </a:t>
          </a:r>
          <a:r>
            <a:rPr lang="es-ES_tradnl" sz="1800" b="0" i="1" kern="1200" noProof="0" dirty="0" err="1"/>
            <a:t>Credit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card</a:t>
          </a:r>
          <a:r>
            <a:rPr lang="es-ES_tradnl" sz="1800" b="0" i="1" kern="1200" noProof="0" dirty="0"/>
            <a:t> </a:t>
          </a:r>
          <a:r>
            <a:rPr lang="es-ES_tradnl" sz="1800" b="0" i="1" kern="1200" noProof="0" dirty="0" err="1"/>
            <a:t>limit</a:t>
          </a:r>
          <a:r>
            <a:rPr lang="es-ES_tradnl" sz="1800" b="0" i="0" kern="1200" noProof="0" dirty="0"/>
            <a:t>): refleja el grado de uso del crédito. Niveles altos pueden señalar riesgo financiero.</a:t>
          </a:r>
          <a:endParaRPr lang="es-ES_tradnl" sz="1800" kern="1200" noProof="0" dirty="0"/>
        </a:p>
      </dsp:txBody>
      <dsp:txXfrm>
        <a:off x="0" y="870827"/>
        <a:ext cx="10515600" cy="870296"/>
      </dsp:txXfrm>
    </dsp:sp>
    <dsp:sp modelId="{B83BBBEF-ECF7-DF4E-8D21-7E004CD2F8B5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416CA-665C-B54E-9FFF-16DBD58EC627}">
      <dsp:nvSpPr>
        <dsp:cNvPr id="0" name=""/>
        <dsp:cNvSpPr/>
      </dsp:nvSpPr>
      <dsp:spPr>
        <a:xfrm>
          <a:off x="0" y="1741123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CREDIT_UTILIZATION_TREND (Utilización último mes – Utilización primer mes): captura si la presión de deuda aumenta o disminuye con el tiempo, indicando deterioro o mejora en el manejo del crédito.</a:t>
          </a:r>
          <a:endParaRPr lang="es-ES_tradnl" sz="1800" kern="1200" noProof="0" dirty="0"/>
        </a:p>
      </dsp:txBody>
      <dsp:txXfrm>
        <a:off x="0" y="1741123"/>
        <a:ext cx="10515600" cy="870296"/>
      </dsp:txXfrm>
    </dsp:sp>
    <dsp:sp modelId="{EBC5D047-8794-A845-8BA8-54B23A3BD4BD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5BF08-A2E1-7F48-B2C9-B5CDFBDD4FDF}">
      <dsp:nvSpPr>
        <dsp:cNvPr id="0" name=""/>
        <dsp:cNvSpPr/>
      </dsp:nvSpPr>
      <dsp:spPr>
        <a:xfrm>
          <a:off x="0" y="2611420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BALANCE_PAID_TREND (% pago último mes – % pago primer mes): revela si la proporción de pago está mejorando o empeorando, esencial para detectar cambios en el comportamiento de pago.</a:t>
          </a:r>
          <a:endParaRPr lang="es-ES_tradnl" sz="1800" kern="1200" noProof="0" dirty="0"/>
        </a:p>
      </dsp:txBody>
      <dsp:txXfrm>
        <a:off x="0" y="2611420"/>
        <a:ext cx="10515600" cy="870296"/>
      </dsp:txXfrm>
    </dsp:sp>
    <dsp:sp modelId="{16DF1DC7-889A-EF44-8F0F-6ECAA8C2465F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00D4-FB8C-9949-A5C7-4AC40F76182A}">
      <dsp:nvSpPr>
        <dsp:cNvPr id="0" name=""/>
        <dsp:cNvSpPr/>
      </dsp:nvSpPr>
      <dsp:spPr>
        <a:xfrm>
          <a:off x="0" y="3481716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kern="1200" noProof="0" dirty="0"/>
            <a:t>• NUM_CONTRACTS (Número de contratos distintos): mide el nivel de </a:t>
          </a:r>
          <a:r>
            <a:rPr lang="es-ES_tradnl" sz="1800" b="0" i="0" kern="1200" noProof="0" dirty="0" err="1"/>
            <a:t>engagement</a:t>
          </a:r>
          <a:r>
            <a:rPr lang="es-ES_tradnl" sz="1800" b="0" i="0" kern="1200" noProof="0" dirty="0"/>
            <a:t> con nuestros productos; más contratos pueden significar lealtad y oportunidad de </a:t>
          </a:r>
          <a:r>
            <a:rPr lang="es-ES_tradnl" sz="1800" b="0" i="0" kern="1200" noProof="0" dirty="0" err="1"/>
            <a:t>cross-sell</a:t>
          </a:r>
          <a:r>
            <a:rPr lang="es-ES_tradnl" sz="1800" b="0" i="0" kern="1200" noProof="0" dirty="0"/>
            <a:t>.</a:t>
          </a:r>
          <a:endParaRPr lang="es-ES_tradnl" sz="1800" kern="1200" noProof="0" dirty="0"/>
        </a:p>
      </dsp:txBody>
      <dsp:txXfrm>
        <a:off x="0" y="3481716"/>
        <a:ext cx="10515600" cy="87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1B5CD-74D6-5647-81A1-C8E59AFA7E1C}">
      <dsp:nvSpPr>
        <dsp:cNvPr id="0" name=""/>
        <dsp:cNvSpPr/>
      </dsp:nvSpPr>
      <dsp:spPr>
        <a:xfrm>
          <a:off x="5482" y="306961"/>
          <a:ext cx="3645544" cy="81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1" i="0" kern="1200" noProof="0" dirty="0"/>
            <a:t>Agregación de variables</a:t>
          </a:r>
          <a:endParaRPr lang="es-ES_tradnl" sz="1500" kern="1200" noProof="0" dirty="0"/>
        </a:p>
      </dsp:txBody>
      <dsp:txXfrm>
        <a:off x="410482" y="306961"/>
        <a:ext cx="2835544" cy="810000"/>
      </dsp:txXfrm>
    </dsp:sp>
    <dsp:sp modelId="{37418F05-1AF9-BB4A-9FDB-D274732ED813}">
      <dsp:nvSpPr>
        <dsp:cNvPr id="0" name=""/>
        <dsp:cNvSpPr/>
      </dsp:nvSpPr>
      <dsp:spPr>
        <a:xfrm>
          <a:off x="5482" y="1218211"/>
          <a:ext cx="2916435" cy="263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/>
            <a:t>Características de cliente:</a:t>
          </a:r>
          <a:r>
            <a:rPr lang="es-ES_tradnl" sz="1500" b="0" i="0" kern="1200" noProof="0" dirty="0"/>
            <a:t> ya a nivel, no requieren agregación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/>
            <a:t>Características de comportamiento mensual:</a:t>
          </a:r>
          <a:r>
            <a:rPr lang="es-ES_tradnl" sz="1500" b="0" i="0" kern="1200" noProof="0" dirty="0"/>
            <a:t> agrupadas por cliente con estadísticos descriptivos (media, mediana, </a:t>
          </a:r>
          <a:r>
            <a:rPr lang="es-ES_tradnl" sz="1500" b="0" i="0" kern="1200" noProof="0" dirty="0" err="1"/>
            <a:t>std</a:t>
          </a:r>
          <a:r>
            <a:rPr lang="es-ES_tradnl" sz="1500" b="0" i="0" kern="1200" noProof="0" dirty="0"/>
            <a:t>, min, </a:t>
          </a:r>
          <a:r>
            <a:rPr lang="es-ES_tradnl" sz="1500" b="0" i="0" kern="1200" noProof="0" dirty="0" err="1"/>
            <a:t>max</a:t>
          </a:r>
          <a:r>
            <a:rPr lang="es-ES_tradnl" sz="1500" b="0" i="0" kern="1200" noProof="0" dirty="0"/>
            <a:t>, primero, último)</a:t>
          </a:r>
          <a:endParaRPr lang="es-ES_tradnl" sz="1500" kern="1200" noProof="0" dirty="0"/>
        </a:p>
      </dsp:txBody>
      <dsp:txXfrm>
        <a:off x="5482" y="1218211"/>
        <a:ext cx="2916435" cy="2635664"/>
      </dsp:txXfrm>
    </dsp:sp>
    <dsp:sp modelId="{28D91659-4E48-5D4B-84B7-01114C6EB108}">
      <dsp:nvSpPr>
        <dsp:cNvPr id="0" name=""/>
        <dsp:cNvSpPr/>
      </dsp:nvSpPr>
      <dsp:spPr>
        <a:xfrm>
          <a:off x="3435027" y="306961"/>
          <a:ext cx="3645544" cy="810000"/>
        </a:xfrm>
        <a:prstGeom prst="chevron">
          <a:avLst/>
        </a:prstGeom>
        <a:solidFill>
          <a:schemeClr val="accent5">
            <a:hueOff val="-8580356"/>
            <a:satOff val="11491"/>
            <a:lumOff val="7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1" i="0" kern="1200" noProof="0" dirty="0"/>
            <a:t>Imputación de valores faltantes</a:t>
          </a:r>
          <a:endParaRPr lang="es-ES_tradnl" sz="1500" kern="1200" noProof="0" dirty="0"/>
        </a:p>
      </dsp:txBody>
      <dsp:txXfrm>
        <a:off x="3840027" y="306961"/>
        <a:ext cx="2835544" cy="810000"/>
      </dsp:txXfrm>
    </dsp:sp>
    <dsp:sp modelId="{08B7E3CE-8B04-274D-9B2E-EBBAC014DF50}">
      <dsp:nvSpPr>
        <dsp:cNvPr id="0" name=""/>
        <dsp:cNvSpPr/>
      </dsp:nvSpPr>
      <dsp:spPr>
        <a:xfrm>
          <a:off x="3435027" y="1218211"/>
          <a:ext cx="2916435" cy="263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0" i="0" kern="1200" noProof="0" dirty="0"/>
            <a:t>Numéricos → mediana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0" i="0" kern="1200" noProof="0" dirty="0"/>
            <a:t>Categóricos → nueva categoría “</a:t>
          </a:r>
          <a:r>
            <a:rPr lang="es-ES_tradnl" sz="1500" b="0" i="0" kern="1200" noProof="0" dirty="0" err="1"/>
            <a:t>Missing</a:t>
          </a:r>
          <a:r>
            <a:rPr lang="es-ES_tradnl" sz="1500" b="0" i="0" kern="1200" noProof="0" dirty="0"/>
            <a:t>”</a:t>
          </a:r>
          <a:endParaRPr lang="es-ES_tradnl" sz="1500" kern="1200" noProof="0" dirty="0"/>
        </a:p>
      </dsp:txBody>
      <dsp:txXfrm>
        <a:off x="3435027" y="1218211"/>
        <a:ext cx="2916435" cy="2635664"/>
      </dsp:txXfrm>
    </dsp:sp>
    <dsp:sp modelId="{7E471493-E423-434A-B34D-73BBDAA789B1}">
      <dsp:nvSpPr>
        <dsp:cNvPr id="0" name=""/>
        <dsp:cNvSpPr/>
      </dsp:nvSpPr>
      <dsp:spPr>
        <a:xfrm>
          <a:off x="6864572" y="306961"/>
          <a:ext cx="3645544" cy="810000"/>
        </a:xfrm>
        <a:prstGeom prst="chevron">
          <a:avLst/>
        </a:prstGeom>
        <a:solidFill>
          <a:schemeClr val="accent5">
            <a:hueOff val="-17160712"/>
            <a:satOff val="22983"/>
            <a:lumOff val="1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1" i="0" kern="1200" noProof="0" dirty="0"/>
            <a:t>Preprocesamiento de variables </a:t>
          </a:r>
          <a:endParaRPr lang="es-ES_tradnl" sz="1500" kern="1200" noProof="0" dirty="0"/>
        </a:p>
      </dsp:txBody>
      <dsp:txXfrm>
        <a:off x="7269572" y="306961"/>
        <a:ext cx="2835544" cy="810000"/>
      </dsp:txXfrm>
    </dsp:sp>
    <dsp:sp modelId="{09C9EFB9-182E-E843-B001-C2D04E138127}">
      <dsp:nvSpPr>
        <dsp:cNvPr id="0" name=""/>
        <dsp:cNvSpPr/>
      </dsp:nvSpPr>
      <dsp:spPr>
        <a:xfrm>
          <a:off x="6864572" y="1218211"/>
          <a:ext cx="2916435" cy="263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 err="1"/>
            <a:t>One-hot</a:t>
          </a:r>
          <a:r>
            <a:rPr lang="es-ES_tradnl" sz="1500" b="1" i="0" kern="1200" noProof="0" dirty="0"/>
            <a:t> </a:t>
          </a:r>
          <a:r>
            <a:rPr lang="es-ES_tradnl" sz="1500" b="0" i="0" kern="1200" noProof="0" dirty="0"/>
            <a:t>para variables binarias categóricas (i.e. género)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/>
            <a:t>Ordinal </a:t>
          </a:r>
          <a:r>
            <a:rPr lang="es-ES_tradnl" sz="1500" b="0" i="0" kern="1200" noProof="0" dirty="0"/>
            <a:t>para categorías con orden (educación, situación de hogar, ocupación)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i="0" kern="1200" noProof="0" dirty="0" err="1"/>
            <a:t>Label</a:t>
          </a:r>
          <a:r>
            <a:rPr lang="es-ES_tradnl" sz="1500" b="1" i="0" kern="1200" noProof="0" dirty="0"/>
            <a:t> </a:t>
          </a:r>
          <a:r>
            <a:rPr lang="es-ES_tradnl" sz="1500" b="1" i="0" kern="1200" noProof="0" dirty="0" err="1"/>
            <a:t>encoding</a:t>
          </a:r>
          <a:r>
            <a:rPr lang="es-ES_tradnl" sz="1500" b="1" i="0" kern="1200" noProof="0" dirty="0"/>
            <a:t> </a:t>
          </a:r>
          <a:r>
            <a:rPr lang="es-ES_tradnl" sz="1500" b="0" i="0" kern="1200" noProof="0" dirty="0"/>
            <a:t>para variables categóricas de alta cardinalidad</a:t>
          </a:r>
          <a:endParaRPr lang="es-ES_trad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 noProof="0" dirty="0"/>
            <a:t>Variables numéricas no se han preprocesado porque se van a usar modelos de árbol (el código ilustra </a:t>
          </a:r>
          <a:r>
            <a:rPr lang="es-ES_tradnl" sz="1500" b="1" kern="1200" noProof="0" dirty="0"/>
            <a:t>transformación logarítmica y escalado</a:t>
          </a:r>
          <a:r>
            <a:rPr lang="es-ES_tradnl" sz="1500" kern="1200" noProof="0" dirty="0"/>
            <a:t>)</a:t>
          </a:r>
        </a:p>
      </dsp:txBody>
      <dsp:txXfrm>
        <a:off x="6864572" y="1218211"/>
        <a:ext cx="2916435" cy="2635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63218-6B07-BD4C-A1D7-B6102048B66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3FB17-53B6-364A-9577-D475C30940D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1. Split </a:t>
          </a:r>
          <a:r>
            <a:rPr lang="es-ES_tradnl" sz="1800" b="1" kern="1200" noProof="0" dirty="0" err="1"/>
            <a:t>Out</a:t>
          </a:r>
          <a:r>
            <a:rPr lang="es-ES_tradnl" sz="1800" b="1" kern="1200" noProof="0" dirty="0"/>
            <a:t>-</a:t>
          </a:r>
          <a:r>
            <a:rPr lang="es-ES_tradnl" sz="1800" b="1" kern="1200" noProof="0" dirty="0" err="1"/>
            <a:t>of</a:t>
          </a:r>
          <a:r>
            <a:rPr lang="es-ES_tradnl" sz="1800" b="1" kern="1200" noProof="0" dirty="0"/>
            <a:t>-Time</a:t>
          </a:r>
          <a:br>
            <a:rPr lang="es-ES_tradnl" sz="1800" kern="1200" noProof="0" dirty="0"/>
          </a:br>
          <a:r>
            <a:rPr lang="es-ES_tradnl" sz="1800" kern="1200" noProof="0" dirty="0"/>
            <a:t>Entrenar con 2017–2022 y probar con 2013–2016.</a:t>
          </a:r>
        </a:p>
      </dsp:txBody>
      <dsp:txXfrm>
        <a:off x="0" y="531"/>
        <a:ext cx="10515600" cy="870055"/>
      </dsp:txXfrm>
    </dsp:sp>
    <dsp:sp modelId="{343CFE32-53CD-844D-BE6C-42D4242A3AD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E70B-A173-E042-8834-C083538E6DA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2. </a:t>
          </a:r>
          <a:r>
            <a:rPr lang="es-ES_tradnl" sz="1800" b="1" kern="1200" noProof="0" dirty="0" err="1"/>
            <a:t>Scoring</a:t>
          </a:r>
          <a:r>
            <a:rPr lang="es-ES_tradnl" sz="1800" b="1" kern="1200" noProof="0" dirty="0"/>
            <a:t> OOT</a:t>
          </a:r>
          <a:br>
            <a:rPr lang="es-ES_tradnl" sz="1800" kern="1200" noProof="0" dirty="0"/>
          </a:br>
          <a:r>
            <a:rPr lang="es-ES_tradnl" sz="1800" kern="1200" noProof="0" dirty="0"/>
            <a:t>Aplicar ambos modelos al conjunto 2013–2016.</a:t>
          </a:r>
        </a:p>
      </dsp:txBody>
      <dsp:txXfrm>
        <a:off x="0" y="870586"/>
        <a:ext cx="10515600" cy="870055"/>
      </dsp:txXfrm>
    </dsp:sp>
    <dsp:sp modelId="{5DE9C0AD-C045-604B-9495-BF5816697D2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33CE6-4AF4-7F42-9C00-21D14E11D6DF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3. Evaluación de Rendimiento</a:t>
          </a:r>
          <a:br>
            <a:rPr lang="es-ES_tradnl" sz="1800" kern="1200" noProof="0" dirty="0"/>
          </a:br>
          <a:r>
            <a:rPr lang="es-ES_tradnl" sz="1800" kern="1200" noProof="0" dirty="0"/>
            <a:t>Comparar AUC, </a:t>
          </a:r>
          <a:r>
            <a:rPr lang="es-ES_tradnl" sz="1800" kern="1200" noProof="0" dirty="0" err="1"/>
            <a:t>recall</a:t>
          </a:r>
          <a:r>
            <a:rPr lang="es-ES_tradnl" sz="1800" kern="1200" noProof="0" dirty="0"/>
            <a:t> y precisión entre OOT y 2017–2022. Caídas significativas → deriva.</a:t>
          </a:r>
        </a:p>
      </dsp:txBody>
      <dsp:txXfrm>
        <a:off x="0" y="1740641"/>
        <a:ext cx="10515600" cy="870055"/>
      </dsp:txXfrm>
    </dsp:sp>
    <dsp:sp modelId="{B2E9987D-611F-EA4A-BCD8-28FAAB05735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41BD-C0DF-0C43-9A1F-59FC9506226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4. PSI (</a:t>
          </a:r>
          <a:r>
            <a:rPr lang="es-ES_tradnl" sz="1800" b="1" kern="1200" noProof="0" dirty="0" err="1"/>
            <a:t>Population</a:t>
          </a:r>
          <a:r>
            <a:rPr lang="es-ES_tradnl" sz="1800" b="1" kern="1200" noProof="0" dirty="0"/>
            <a:t> </a:t>
          </a:r>
          <a:r>
            <a:rPr lang="es-ES_tradnl" sz="1800" b="1" kern="1200" noProof="0" dirty="0" err="1"/>
            <a:t>Stability</a:t>
          </a:r>
          <a:r>
            <a:rPr lang="es-ES_tradnl" sz="1800" b="1" kern="1200" noProof="0" dirty="0"/>
            <a:t> </a:t>
          </a:r>
          <a:r>
            <a:rPr lang="es-ES_tradnl" sz="1800" b="1" kern="1200" noProof="0" dirty="0" err="1"/>
            <a:t>Index</a:t>
          </a:r>
          <a:r>
            <a:rPr lang="es-ES_tradnl" sz="1800" b="1" kern="1200" noProof="0" dirty="0"/>
            <a:t>)</a:t>
          </a:r>
          <a:br>
            <a:rPr lang="es-ES_tradnl" sz="1800" kern="1200" noProof="0" dirty="0"/>
          </a:br>
          <a:r>
            <a:rPr lang="es-ES_tradnl" sz="1800" kern="1200" noProof="0" dirty="0"/>
            <a:t>Crear </a:t>
          </a:r>
          <a:r>
            <a:rPr lang="es-ES_tradnl" sz="1800" kern="1200" noProof="0" dirty="0" err="1"/>
            <a:t>buckets</a:t>
          </a:r>
          <a:r>
            <a:rPr lang="es-ES_tradnl" sz="1800" kern="1200" noProof="0" dirty="0"/>
            <a:t> en </a:t>
          </a:r>
          <a:r>
            <a:rPr lang="es-ES_tradnl" sz="1800" kern="1200" noProof="0" dirty="0" err="1"/>
            <a:t>features</a:t>
          </a:r>
          <a:r>
            <a:rPr lang="es-ES_tradnl" sz="1800" kern="1200" noProof="0" dirty="0"/>
            <a:t> clave en ambos periodos; PSI &gt; 0,25 indica cambio material en la distribución.</a:t>
          </a:r>
        </a:p>
      </dsp:txBody>
      <dsp:txXfrm>
        <a:off x="0" y="2610696"/>
        <a:ext cx="10515600" cy="870055"/>
      </dsp:txXfrm>
    </dsp:sp>
    <dsp:sp modelId="{83439609-AA46-3B4E-A7A4-5725B226AA7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00453-AD09-834E-A41C-483DFA7CF4B0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noProof="0" dirty="0"/>
            <a:t>5. Acciones Correctivas</a:t>
          </a:r>
          <a:br>
            <a:rPr lang="es-ES_tradnl" sz="1800" kern="1200" noProof="0" dirty="0"/>
          </a:br>
          <a:r>
            <a:rPr lang="es-ES_tradnl" sz="1800" kern="1200" noProof="0" dirty="0"/>
            <a:t>En caso de deriva, planificar reentrenamiento o activar monitorización continua.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60C2ACA-4ACB-A349-AFCA-AF5D4F8C651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6C78194-E8BA-FC47-BFF0-63C9358B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30DB2-1E99-985C-65A5-A214B43A25E8}"/>
              </a:ext>
            </a:extLst>
          </p:cNvPr>
          <p:cNvSpPr txBox="1"/>
          <p:nvPr/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100" b="1" i="0" u="none" strike="noStrike" kern="1200" noProof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Modelos de Riesgo de Crédito y  Propensión a Producto</a:t>
            </a:r>
            <a:endParaRPr lang="es-ES_tradnl" sz="51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74E-B9DB-FEBD-61D6-ECD2F463F552}"/>
              </a:ext>
            </a:extLst>
          </p:cNvPr>
          <p:cNvSpPr txBox="1"/>
          <p:nvPr/>
        </p:nvSpPr>
        <p:spPr>
          <a:xfrm>
            <a:off x="599609" y="4918773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s-ES_tradnl" sz="24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Prueba Técnica</a:t>
            </a:r>
            <a:endParaRPr lang="es-ES_tradnl" sz="24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84321-03F2-1C7A-AD17-98C897F26527}"/>
              </a:ext>
            </a:extLst>
          </p:cNvPr>
          <p:cNvSpPr txBox="1"/>
          <p:nvPr/>
        </p:nvSpPr>
        <p:spPr>
          <a:xfrm>
            <a:off x="6032969" y="5303694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s-ES_tradnl" sz="2400" b="1" kern="1200" noProof="0" dirty="0">
                <a:latin typeface="+mn-lt"/>
                <a:ea typeface="+mn-ea"/>
                <a:cs typeface="+mn-cs"/>
              </a:rPr>
              <a:t>Elsa Amores Vera, PhD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s-ES_tradnl" sz="2400" b="1" kern="1200" noProof="0" dirty="0">
                <a:latin typeface="+mn-lt"/>
                <a:ea typeface="+mn-ea"/>
                <a:cs typeface="+mn-cs"/>
              </a:rPr>
              <a:t>1 de Mayo 2025</a:t>
            </a:r>
            <a:endParaRPr lang="es-ES_tradnl" sz="2400" kern="1200" noProof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95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B1B92F-F384-974A-0E53-ABAC993FD2CD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 </a:t>
            </a:r>
            <a:r>
              <a:rPr lang="es-ES_tradnl" sz="66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  <a:r>
              <a:rPr lang="es-ES_tradnl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A238E-9608-530E-1208-C2841F2149CC}"/>
              </a:ext>
            </a:extLst>
          </p:cNvPr>
          <p:cNvSpPr txBox="1"/>
          <p:nvPr/>
        </p:nvSpPr>
        <p:spPr>
          <a:xfrm>
            <a:off x="534572" y="1379430"/>
            <a:ext cx="107336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s-ES_tradnl" sz="1400" noProof="0" dirty="0"/>
          </a:p>
          <a:p>
            <a:pPr>
              <a:spcAft>
                <a:spcPts val="600"/>
              </a:spcAft>
            </a:pPr>
            <a:endParaRPr lang="es-ES_tradnl" sz="1400" noProof="0" dirty="0"/>
          </a:p>
          <a:p>
            <a:pPr>
              <a:spcAft>
                <a:spcPts val="600"/>
              </a:spcAft>
            </a:pPr>
            <a:endParaRPr lang="es-ES_tradnl" sz="1400" noProof="0" dirty="0"/>
          </a:p>
          <a:p>
            <a:pPr>
              <a:spcAft>
                <a:spcPts val="600"/>
              </a:spcAft>
            </a:pPr>
            <a:endParaRPr lang="es-ES_tradnl" sz="1400" noProof="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40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64FE13-DA95-3A4F-3483-4A89359B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9486"/>
              </p:ext>
            </p:extLst>
          </p:nvPr>
        </p:nvGraphicFramePr>
        <p:xfrm>
          <a:off x="319264" y="2597172"/>
          <a:ext cx="11548874" cy="1896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0">
                  <a:extLst>
                    <a:ext uri="{9D8B030D-6E8A-4147-A177-3AD203B41FA5}">
                      <a16:colId xmlns:a16="http://schemas.microsoft.com/office/drawing/2014/main" val="2211891977"/>
                    </a:ext>
                  </a:extLst>
                </a:gridCol>
                <a:gridCol w="3134469">
                  <a:extLst>
                    <a:ext uri="{9D8B030D-6E8A-4147-A177-3AD203B41FA5}">
                      <a16:colId xmlns:a16="http://schemas.microsoft.com/office/drawing/2014/main" val="2410384477"/>
                    </a:ext>
                  </a:extLst>
                </a:gridCol>
                <a:gridCol w="3070744">
                  <a:extLst>
                    <a:ext uri="{9D8B030D-6E8A-4147-A177-3AD203B41FA5}">
                      <a16:colId xmlns:a16="http://schemas.microsoft.com/office/drawing/2014/main" val="1127724843"/>
                    </a:ext>
                  </a:extLst>
                </a:gridCol>
                <a:gridCol w="3277211">
                  <a:extLst>
                    <a:ext uri="{9D8B030D-6E8A-4147-A177-3AD203B41FA5}">
                      <a16:colId xmlns:a16="http://schemas.microsoft.com/office/drawing/2014/main" val="463053166"/>
                    </a:ext>
                  </a:extLst>
                </a:gridCol>
              </a:tblGrid>
              <a:tr h="543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Métricas de </a:t>
                      </a:r>
                      <a:r>
                        <a:rPr lang="es-ES_tradnl" sz="1400" noProof="0" dirty="0" err="1">
                          <a:solidFill>
                            <a:schemeClr val="tx1"/>
                          </a:solidFill>
                        </a:rPr>
                        <a:t>Scoring</a:t>
                      </a:r>
                      <a:endParaRPr lang="es-ES_tradnl" sz="1400" noProof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Patrones de Uso</a:t>
                      </a:r>
                    </a:p>
                    <a:p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Términos de Crédito</a:t>
                      </a:r>
                    </a:p>
                    <a:p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noProof="0" dirty="0">
                          <a:solidFill>
                            <a:schemeClr val="tx1"/>
                          </a:solidFill>
                        </a:rPr>
                        <a:t>Perfil e Historia</a:t>
                      </a:r>
                    </a:p>
                    <a:p>
                      <a:pPr lvl="1"/>
                      <a:endParaRPr lang="es-ES_tradnl" sz="1400" noProof="0" dirty="0"/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551143"/>
                  </a:ext>
                </a:extLst>
              </a:tr>
              <a:tr h="13507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PROACTIVE_SCORING (0.1484)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BEHAVIORAL_SCORING (0.1172)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REACTIVE_SCORING (0.0723)</a:t>
                      </a:r>
                    </a:p>
                    <a:p>
                      <a:endParaRPr lang="es-ES_tradnl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NUMBER_DRAWINGS_MEAN (0.0938)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_tradnl" sz="1200" noProof="0" dirty="0">
                          <a:solidFill>
                            <a:srgbClr val="00B0F0"/>
                          </a:solidFill>
                        </a:rPr>
                        <a:t>PERCENT_CREDIT_UTILIZATION_MEAN (0.0931)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rgbClr val="00B0F0"/>
                          </a:solidFill>
                        </a:rPr>
                        <a:t> PERCENT_BALANCE_PAID_STD (0.0339</a:t>
                      </a: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CREDIT_CARD_PAYMENT_STD (0.0268)</a:t>
                      </a:r>
                    </a:p>
                    <a:p>
                      <a:endParaRPr lang="es-ES_tradnl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CREDIT_CARD_BALANCE_MEAN (0.0323)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LOAN_ANNUITY_PAYMENT_SUM (0.0303)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 LOAN_VARIABLE_RATE_MAX (0.0293)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INSTALLMENT (0.0271)</a:t>
                      </a:r>
                    </a:p>
                    <a:p>
                      <a:endParaRPr lang="es-ES_tradnl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NUM_STATUS_DENIED (0.0612)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EMPLOYER_ORGANIZATION_TYPE(0.0306)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HOME_SENIORITY (0.0292)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200" noProof="0" dirty="0">
                          <a:solidFill>
                            <a:schemeClr val="tx1"/>
                          </a:solidFill>
                        </a:rPr>
                        <a:t>TOTAL_INCOME (0.0274)</a:t>
                      </a:r>
                    </a:p>
                  </a:txBody>
                  <a:tcPr marL="73410" marR="73410" marT="36705" marB="367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869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6AE804-ED65-3620-B500-6E3921222B22}"/>
              </a:ext>
            </a:extLst>
          </p:cNvPr>
          <p:cNvSpPr txBox="1"/>
          <p:nvPr/>
        </p:nvSpPr>
        <p:spPr>
          <a:xfrm>
            <a:off x="779031" y="5016243"/>
            <a:ext cx="1062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Las métricas de </a:t>
            </a:r>
            <a:r>
              <a:rPr lang="es-ES_tradnl" noProof="0" dirty="0" err="1"/>
              <a:t>scoring</a:t>
            </a:r>
            <a:r>
              <a:rPr lang="es-ES_tradnl" noProof="0" dirty="0"/>
              <a:t> internas (PROACTIVE, BEHAVIORAL, REACTIVE) y las métricas agregadas de uso de tarjeta dominan la predicción de incumplimiento.  </a:t>
            </a:r>
          </a:p>
        </p:txBody>
      </p:sp>
    </p:spTree>
    <p:extLst>
      <p:ext uri="{BB962C8B-B14F-4D97-AF65-F5344CB8AC3E}">
        <p14:creationId xmlns:p14="http://schemas.microsoft.com/office/powerpoint/2010/main" val="422716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E2547-52DF-997D-86AC-C9483F1F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Selección de Modelo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7F17F-56F0-94C7-1DF6-EB6087D27927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b="0" i="0" u="none" strike="noStrike" noProof="0" dirty="0" err="1">
                <a:effectLst/>
              </a:rPr>
              <a:t>XGBoost</a:t>
            </a:r>
            <a:r>
              <a:rPr lang="es-ES_tradnl" sz="1700" b="0" i="0" u="none" strike="noStrike" noProof="0" dirty="0">
                <a:effectLst/>
              </a:rPr>
              <a:t> presenta un </a:t>
            </a:r>
            <a:r>
              <a:rPr lang="es-ES_tradnl" sz="1700" b="1" i="0" u="none" strike="noStrike" noProof="0" dirty="0">
                <a:effectLst/>
              </a:rPr>
              <a:t>test </a:t>
            </a:r>
            <a:r>
              <a:rPr lang="es-ES_tradnl" sz="1700" b="1" i="0" u="none" strike="noStrike" noProof="0" dirty="0" err="1">
                <a:effectLst/>
              </a:rPr>
              <a:t>recall</a:t>
            </a:r>
            <a:r>
              <a:rPr lang="es-ES_tradnl" sz="1700" b="0" i="0" u="none" strike="noStrike" noProof="0" dirty="0">
                <a:effectLst/>
              </a:rPr>
              <a:t> ligeramente superior (0.6816 vs. 0.6810), por lo que se selecciona como modelo final </a:t>
            </a:r>
            <a:r>
              <a:rPr lang="es-ES_tradnl" sz="1700" b="1" i="0" u="none" strike="noStrike" noProof="0" dirty="0">
                <a:effectLst/>
              </a:rPr>
              <a:t>para minimizar falsos negativos </a:t>
            </a:r>
            <a:r>
              <a:rPr lang="es-ES_tradnl" sz="1700" b="0" i="0" u="none" strike="noStrike" noProof="0" dirty="0">
                <a:effectLst/>
              </a:rPr>
              <a:t>y detectar mejor a los clientes con riesgo de incumplimiento.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b="0" i="0" u="none" strike="noStrike" noProof="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b="1" noProof="0" dirty="0"/>
              <a:t>Pregunta clave</a:t>
            </a:r>
            <a:r>
              <a:rPr lang="es-ES_tradnl" sz="1700" noProof="0" dirty="0"/>
              <a:t>: ¿Qué métrica mide mejor el coste de ofrecer a un cliente que incumplirá? 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b="1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b="1" noProof="0" dirty="0"/>
              <a:t>Respuesta</a:t>
            </a:r>
            <a:r>
              <a:rPr lang="es-ES_tradnl" sz="1700" noProof="0" dirty="0"/>
              <a:t>: El  </a:t>
            </a:r>
            <a:r>
              <a:rPr lang="es-ES_tradnl" sz="1700" noProof="0" dirty="0" err="1"/>
              <a:t>recall</a:t>
            </a:r>
            <a:r>
              <a:rPr lang="es-ES_tradnl" sz="1700" noProof="0" dirty="0"/>
              <a:t>  de la clase “no cumplidor” es la métrica recomendada, ya que minimiza los falsos negativos y reduce el riesgo financiero.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b="0" i="0" u="none" strike="noStrike" noProof="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DFCAD5-5513-27B8-16C6-B7777EC34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49236"/>
              </p:ext>
            </p:extLst>
          </p:nvPr>
        </p:nvGraphicFramePr>
        <p:xfrm>
          <a:off x="6930493" y="2558369"/>
          <a:ext cx="4223254" cy="18015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93955">
                  <a:extLst>
                    <a:ext uri="{9D8B030D-6E8A-4147-A177-3AD203B41FA5}">
                      <a16:colId xmlns:a16="http://schemas.microsoft.com/office/drawing/2014/main" val="1762959801"/>
                    </a:ext>
                  </a:extLst>
                </a:gridCol>
                <a:gridCol w="1031593">
                  <a:extLst>
                    <a:ext uri="{9D8B030D-6E8A-4147-A177-3AD203B41FA5}">
                      <a16:colId xmlns:a16="http://schemas.microsoft.com/office/drawing/2014/main" val="3385034613"/>
                    </a:ext>
                  </a:extLst>
                </a:gridCol>
                <a:gridCol w="897706">
                  <a:extLst>
                    <a:ext uri="{9D8B030D-6E8A-4147-A177-3AD203B41FA5}">
                      <a16:colId xmlns:a16="http://schemas.microsoft.com/office/drawing/2014/main" val="1803457642"/>
                    </a:ext>
                  </a:extLst>
                </a:gridCol>
              </a:tblGrid>
              <a:tr h="600516"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Modelo</a:t>
                      </a:r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CV </a:t>
                      </a:r>
                      <a:r>
                        <a:rPr lang="es-ES_tradnl" sz="1600" noProof="0" dirty="0" err="1"/>
                        <a:t>Recall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Test </a:t>
                      </a:r>
                      <a:r>
                        <a:rPr lang="es-ES_tradnl" sz="1600" noProof="0" dirty="0" err="1"/>
                        <a:t>Recall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extLst>
                  <a:ext uri="{0D108BD9-81ED-4DB2-BD59-A6C34878D82A}">
                    <a16:rowId xmlns:a16="http://schemas.microsoft.com/office/drawing/2014/main" val="1660691407"/>
                  </a:ext>
                </a:extLst>
              </a:tr>
              <a:tr h="600516">
                <a:tc>
                  <a:txBody>
                    <a:bodyPr/>
                    <a:lstStyle/>
                    <a:p>
                      <a:r>
                        <a:rPr lang="es-ES_tradnl" sz="1600" noProof="0" dirty="0" err="1"/>
                        <a:t>RandoForestClassifier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0.679 (±0.019)</a:t>
                      </a:r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0.6810</a:t>
                      </a:r>
                    </a:p>
                  </a:txBody>
                  <a:tcPr marL="81492" marR="81492" marT="40747" marB="40747" anchor="ctr"/>
                </a:tc>
                <a:extLst>
                  <a:ext uri="{0D108BD9-81ED-4DB2-BD59-A6C34878D82A}">
                    <a16:rowId xmlns:a16="http://schemas.microsoft.com/office/drawing/2014/main" val="3308128294"/>
                  </a:ext>
                </a:extLst>
              </a:tr>
              <a:tr h="600516">
                <a:tc>
                  <a:txBody>
                    <a:bodyPr/>
                    <a:lstStyle/>
                    <a:p>
                      <a:r>
                        <a:rPr lang="es-ES_tradnl" sz="1600" noProof="0" dirty="0" err="1"/>
                        <a:t>XGBClassifier</a:t>
                      </a:r>
                      <a:endParaRPr lang="es-ES_tradnl" sz="1600" noProof="0" dirty="0"/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0.676 (±0.017)</a:t>
                      </a:r>
                    </a:p>
                  </a:txBody>
                  <a:tcPr marL="81492" marR="81492" marT="40747" marB="40747" anchor="ctr"/>
                </a:tc>
                <a:tc>
                  <a:txBody>
                    <a:bodyPr/>
                    <a:lstStyle/>
                    <a:p>
                      <a:r>
                        <a:rPr lang="es-ES_tradnl" sz="1600" noProof="0" dirty="0"/>
                        <a:t>0.6816</a:t>
                      </a:r>
                    </a:p>
                  </a:txBody>
                  <a:tcPr marL="81492" marR="81492" marT="40747" marB="40747" anchor="ctr"/>
                </a:tc>
                <a:extLst>
                  <a:ext uri="{0D108BD9-81ED-4DB2-BD59-A6C34878D82A}">
                    <a16:rowId xmlns:a16="http://schemas.microsoft.com/office/drawing/2014/main" val="126115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1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DD08D-717C-DA5B-0944-4069A0D1FE51}"/>
              </a:ext>
            </a:extLst>
          </p:cNvPr>
          <p:cNvSpPr txBox="1"/>
          <p:nvPr/>
        </p:nvSpPr>
        <p:spPr>
          <a:xfrm>
            <a:off x="1043631" y="873940"/>
            <a:ext cx="5052369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Detección de </a:t>
            </a:r>
            <a:r>
              <a:rPr lang="es-ES_tradnl" sz="36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Overfitting</a:t>
            </a:r>
            <a:endParaRPr lang="es-ES_tradnl" sz="36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343E3-F8CB-3B13-6E29-6399E5766E65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¿Ajusta ruido o señal real?</a:t>
            </a:r>
            <a:br>
              <a:rPr lang="es-ES_tradnl" sz="1500" noProof="0" dirty="0"/>
            </a:br>
            <a:r>
              <a:rPr lang="es-ES_tradnl" sz="1500" noProof="0" dirty="0" err="1"/>
              <a:t>Recall</a:t>
            </a:r>
            <a:r>
              <a:rPr lang="es-ES_tradnl" sz="1500" noProof="0" dirty="0"/>
              <a:t> entrenamiento: 0,78–0,82 vs. </a:t>
            </a:r>
            <a:r>
              <a:rPr lang="es-ES_tradnl" sz="1500" noProof="0" dirty="0" err="1"/>
              <a:t>recall</a:t>
            </a:r>
            <a:r>
              <a:rPr lang="es-ES_tradnl" sz="1500" noProof="0" dirty="0"/>
              <a:t> CV: 0,59–0,69 → la diferencia indica </a:t>
            </a:r>
            <a:r>
              <a:rPr lang="es-ES_tradnl" sz="1500" b="1" i="1" noProof="0" dirty="0" err="1"/>
              <a:t>overfitting</a:t>
            </a:r>
            <a:r>
              <a:rPr lang="es-ES_tradnl" sz="1500" noProof="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Curva de aprendizaje</a:t>
            </a:r>
            <a:br>
              <a:rPr lang="es-ES_tradnl" sz="1500" noProof="0" dirty="0"/>
            </a:br>
            <a:r>
              <a:rPr lang="es-ES_tradnl" sz="1500" noProof="0" dirty="0"/>
              <a:t>A más datos, el </a:t>
            </a:r>
            <a:r>
              <a:rPr lang="es-ES_tradnl" sz="1500" noProof="0" dirty="0" err="1"/>
              <a:t>recall</a:t>
            </a:r>
            <a:r>
              <a:rPr lang="es-ES_tradnl" sz="1500" noProof="0" dirty="0"/>
              <a:t> CV sube de 0,59 a 0,69, señal de que el modelo sigue captando patrones útiles.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Próximos pasos</a:t>
            </a:r>
            <a:endParaRPr lang="es-ES_tradnl" sz="1500" noProof="0" dirty="0"/>
          </a:p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 err="1"/>
              <a:t>Oversampling</a:t>
            </a:r>
            <a:r>
              <a:rPr lang="es-ES_tradnl" sz="1500" noProof="0" dirty="0"/>
              <a:t> de la clase minoritaria</a:t>
            </a:r>
          </a:p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Ajustar regularización en </a:t>
            </a:r>
            <a:r>
              <a:rPr lang="es-ES_tradnl" sz="1500" noProof="0" dirty="0" err="1"/>
              <a:t>XGBoost</a:t>
            </a:r>
            <a:r>
              <a:rPr lang="es-ES_tradnl" sz="1500" noProof="0" dirty="0"/>
              <a:t> (↑</a:t>
            </a:r>
            <a:r>
              <a:rPr lang="es-ES_tradnl" sz="1500" noProof="0" dirty="0" err="1"/>
              <a:t>min_child_weight</a:t>
            </a:r>
            <a:r>
              <a:rPr lang="es-ES_tradnl" sz="1500" noProof="0" dirty="0"/>
              <a:t>, ↑gamma, ↓</a:t>
            </a:r>
            <a:r>
              <a:rPr lang="es-ES_tradnl" sz="1500" noProof="0" dirty="0" err="1"/>
              <a:t>learning_rate</a:t>
            </a:r>
            <a:r>
              <a:rPr lang="es-ES_tradnl" sz="1500" noProof="0" dirty="0"/>
              <a:t>)</a:t>
            </a:r>
          </a:p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Revaluar tras cambios: la diferencia de </a:t>
            </a:r>
            <a:r>
              <a:rPr lang="es-ES_tradnl" sz="1500" noProof="0" dirty="0" err="1"/>
              <a:t>recall</a:t>
            </a:r>
            <a:r>
              <a:rPr lang="es-ES_tradnl" sz="1500" noProof="0" dirty="0"/>
              <a:t> debe reducirse.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57A7E9C-17F5-8F93-2EFF-35158D03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75423"/>
            <a:ext cx="4223252" cy="316743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47DE0-9AD5-C512-C40F-141678CF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De Riesgo a Propensión de Producto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EFE1-995F-BC1A-C417-D7B25AD0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_tradnl" sz="1700" noProof="0" dirty="0"/>
              <a:t>Tras modelar el riesgo de incumplimiento y determinar qué clientes evitar o tratar con cautela, ahora cambiamos el foco a la </a:t>
            </a:r>
            <a:r>
              <a:rPr lang="es-ES_tradnl" sz="1700" b="1" noProof="0" dirty="0"/>
              <a:t>oportunidad de venta</a:t>
            </a:r>
            <a:r>
              <a:rPr lang="es-ES_tradnl" sz="1700" noProof="0" dirty="0"/>
              <a:t>.</a:t>
            </a:r>
          </a:p>
          <a:p>
            <a:r>
              <a:rPr lang="es-ES_tradnl" sz="1700" noProof="0" dirty="0"/>
              <a:t>Reutilizamos el </a:t>
            </a:r>
            <a:r>
              <a:rPr lang="es-ES_tradnl" sz="1700" b="1" noProof="0" dirty="0"/>
              <a:t>mismo pipeline de datos</a:t>
            </a:r>
            <a:r>
              <a:rPr lang="es-ES_tradnl" sz="1700" noProof="0" dirty="0"/>
              <a:t> (filtrado, imputación, procesamiento)</a:t>
            </a:r>
          </a:p>
          <a:p>
            <a:r>
              <a:rPr lang="es-ES_tradnl" sz="1700" noProof="0" dirty="0"/>
              <a:t>Qué cambia? </a:t>
            </a:r>
          </a:p>
          <a:p>
            <a:pPr lvl="1"/>
            <a:r>
              <a:rPr lang="es-ES_tradnl" sz="1700" noProof="0" dirty="0"/>
              <a:t>Tenemos nueva variable objetivo: product_2 (</a:t>
            </a:r>
            <a:r>
              <a:rPr lang="es-ES_tradnl" sz="1700" b="0" i="0" u="none" strike="noStrike" noProof="1">
                <a:effectLst/>
              </a:rPr>
              <a:t>NAME_PRODUCT_TYPE)</a:t>
            </a:r>
            <a:endParaRPr lang="es-ES_tradnl" sz="1700" noProof="0" dirty="0"/>
          </a:p>
          <a:p>
            <a:pPr lvl="1"/>
            <a:r>
              <a:rPr lang="es-ES_tradnl" sz="1700" noProof="0" dirty="0"/>
              <a:t>Hacemos una nueva selección de </a:t>
            </a:r>
            <a:r>
              <a:rPr lang="es-ES_tradnl" sz="1700" noProof="0" dirty="0" err="1"/>
              <a:t>features</a:t>
            </a:r>
            <a:r>
              <a:rPr lang="es-ES_tradnl" sz="1700" noProof="0" dirty="0"/>
              <a:t> usando la misma lógica </a:t>
            </a:r>
          </a:p>
          <a:p>
            <a:r>
              <a:rPr lang="es-ES_tradnl" sz="1700" noProof="0" dirty="0"/>
              <a:t>Objetivo:</a:t>
            </a:r>
          </a:p>
          <a:p>
            <a:pPr lvl="1">
              <a:buFont typeface="+mj-lt"/>
              <a:buAutoNum type="arabicPeriod"/>
            </a:pPr>
            <a:r>
              <a:rPr lang="es-ES_tradnl" sz="1700" b="1" noProof="0" dirty="0"/>
              <a:t>Asignar cada cliente</a:t>
            </a:r>
            <a:r>
              <a:rPr lang="es-ES_tradnl" sz="1700" noProof="0" dirty="0"/>
              <a:t> a Producto 1 o Producto 2 según su probabilidad predicha.</a:t>
            </a:r>
          </a:p>
          <a:p>
            <a:pPr lvl="1">
              <a:buFont typeface="+mj-lt"/>
              <a:buAutoNum type="arabicPeriod"/>
            </a:pPr>
            <a:r>
              <a:rPr lang="es-ES_tradnl" sz="1700" b="1" noProof="0" dirty="0"/>
              <a:t>Identificar</a:t>
            </a:r>
            <a:r>
              <a:rPr lang="es-ES_tradnl" sz="1700" noProof="0" dirty="0"/>
              <a:t> los segmentos de alta y baja propensión.</a:t>
            </a:r>
          </a:p>
          <a:p>
            <a:pPr lvl="1">
              <a:buFont typeface="+mj-lt"/>
              <a:buAutoNum type="arabicPeriod"/>
            </a:pPr>
            <a:r>
              <a:rPr lang="es-ES_tradnl" sz="1700" b="1" noProof="0" dirty="0"/>
              <a:t>Detectar</a:t>
            </a:r>
            <a:r>
              <a:rPr lang="es-ES_tradnl" sz="1700" noProof="0" dirty="0"/>
              <a:t> grupos interesantes para campañas específicas.</a:t>
            </a:r>
          </a:p>
          <a:p>
            <a:pPr marL="0" indent="0">
              <a:buNone/>
            </a:pPr>
            <a:endParaRPr lang="es-ES_tradnl" sz="1700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2E26-D78E-6075-A335-6DF41939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3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Objetivo: Contratación de Producto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19014-38D8-2C78-9BDE-F189E2D03291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product_2</a:t>
            </a:r>
            <a:endParaRPr lang="es-ES_tradnl" sz="1500" b="1" noProof="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1 → cliente  contrató producto 2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 0 → cliente  contrató producto 1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Hay una sola etiqueta por cliente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Distribución: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Cumplidores (0): 32 380 (98,42 %)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No cumplidores (1):  519 ( 1,58 %)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Desequilibrio:</a:t>
            </a:r>
            <a:r>
              <a:rPr lang="es-ES_tradnl" sz="1500" noProof="0" dirty="0"/>
              <a:t>  ~1,6 % positivos → aplicamos </a:t>
            </a:r>
            <a:r>
              <a:rPr lang="es-ES_tradnl" sz="1500" noProof="0" dirty="0" err="1"/>
              <a:t>undersampling</a:t>
            </a:r>
            <a:r>
              <a:rPr lang="es-ES_tradnl" sz="1500" noProof="0" dirty="0"/>
              <a:t> 1:1 tras todo el preprocesamiento.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6" name="Picture 5" descr="A graph with a bar and a bar&#10;&#10;AI-generated content may be incorrect.">
            <a:extLst>
              <a:ext uri="{FF2B5EF4-FFF2-40B4-BE49-F238E27FC236}">
                <a16:creationId xmlns:a16="http://schemas.microsoft.com/office/drawing/2014/main" id="{C96A1BC5-1014-5185-B5AB-46B4ECCA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75423"/>
            <a:ext cx="4223252" cy="31674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5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2B74-7777-DA0F-60B9-1E9F43B2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Principales Drivers de Propensión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F40A-4136-DBFA-1397-D150F458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92440"/>
            <a:ext cx="9941319" cy="2468874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CREDIT_CARD_LIMIT_STD (0,143)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INSTALLMENT (0,140)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PERCENT_CREDIT_UTILIZATION_LAST (0,079)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LOAN_CREDIT_GRANTED_MAX (0,059)</a:t>
            </a:r>
            <a:endParaRPr lang="es-ES_tradnl" sz="2000" b="0" i="0" u="none" strike="noStrike" noProof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s-ES_tradnl" sz="2000" b="1" i="0" u="none" strike="noStrike" noProof="0" dirty="0">
                <a:effectLst/>
              </a:rPr>
              <a:t>PERCENT_CREDIT_UTILIZATION_TREND_MEAN (0,058)</a:t>
            </a:r>
          </a:p>
          <a:p>
            <a:pPr marL="0" indent="0">
              <a:buNone/>
            </a:pPr>
            <a:endParaRPr lang="es-ES_tradnl" sz="2000" b="0" i="0" u="none" strike="noStrike" noProof="0" dirty="0">
              <a:effectLst/>
            </a:endParaRPr>
          </a:p>
          <a:p>
            <a:pPr marL="0" indent="0">
              <a:buNone/>
            </a:pPr>
            <a:endParaRPr lang="es-ES_tradnl" sz="2000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CE2844-BCA9-0A5F-1468-E89E33CDF572}"/>
              </a:ext>
            </a:extLst>
          </p:cNvPr>
          <p:cNvSpPr txBox="1"/>
          <p:nvPr/>
        </p:nvSpPr>
        <p:spPr>
          <a:xfrm>
            <a:off x="935421" y="5234152"/>
            <a:ext cx="1018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0" i="0" u="none" strike="noStrike" noProof="0" dirty="0">
                <a:effectLst/>
                <a:latin typeface="-webkit-standard"/>
              </a:rPr>
              <a:t>Estas cinco variables aportan la mayor capacidad predictiva para detectar a los clientes con alta probabilidad de contratar Producto 2, ya que reflejan tanto </a:t>
            </a:r>
            <a:r>
              <a:rPr lang="es-ES_tradnl" b="1" i="0" u="none" strike="noStrike" noProof="0" dirty="0">
                <a:effectLst/>
                <a:latin typeface="-webkit-standard"/>
              </a:rPr>
              <a:t>su capacidad de adquisitiva </a:t>
            </a:r>
            <a:r>
              <a:rPr lang="es-ES_tradnl" b="0" i="0" u="none" strike="noStrike" noProof="0" dirty="0">
                <a:effectLst/>
                <a:latin typeface="-webkit-standard"/>
              </a:rPr>
              <a:t>(</a:t>
            </a:r>
            <a:r>
              <a:rPr lang="es-ES_tradnl" b="0" i="0" u="none" strike="noStrike" noProof="0" dirty="0" err="1">
                <a:effectLst/>
                <a:latin typeface="-webkit-standard"/>
              </a:rPr>
              <a:t>installments</a:t>
            </a:r>
            <a:r>
              <a:rPr lang="es-ES_tradnl" b="0" i="0" u="none" strike="noStrike" noProof="0" dirty="0">
                <a:effectLst/>
                <a:latin typeface="-webkit-standard"/>
              </a:rPr>
              <a:t>, límites y saldos) como su </a:t>
            </a:r>
            <a:r>
              <a:rPr lang="es-ES_tradnl" b="1" i="0" u="none" strike="noStrike" noProof="0" dirty="0">
                <a:effectLst/>
                <a:latin typeface="-webkit-standard"/>
              </a:rPr>
              <a:t>historial de crédito </a:t>
            </a:r>
            <a:r>
              <a:rPr lang="es-ES_tradnl" b="0" i="0" u="none" strike="noStrike" noProof="0" dirty="0">
                <a:effectLst/>
                <a:latin typeface="-webkit-standard"/>
              </a:rPr>
              <a:t>(límites estándar, cantidades de préstamo y tendencias).</a:t>
            </a:r>
            <a:endParaRPr lang="es-ES_tradnl" sz="1800" noProof="0" dirty="0"/>
          </a:p>
        </p:txBody>
      </p:sp>
    </p:spTree>
    <p:extLst>
      <p:ext uri="{BB962C8B-B14F-4D97-AF65-F5344CB8AC3E}">
        <p14:creationId xmlns:p14="http://schemas.microsoft.com/office/powerpoint/2010/main" val="115628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9A144-B365-120B-94BA-456C9D4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178A-FCB5-F871-BA94-3EA9F62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3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Selección de Modelo de Propensión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200B5-A384-D660-6B94-FE9FA52983C6}"/>
              </a:ext>
            </a:extLst>
          </p:cNvPr>
          <p:cNvSpPr txBox="1"/>
          <p:nvPr/>
        </p:nvSpPr>
        <p:spPr>
          <a:xfrm>
            <a:off x="1045029" y="2335238"/>
            <a:ext cx="4991629" cy="23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b="0" i="0" u="none" strike="noStrike" noProof="0" dirty="0" err="1">
                <a:effectLst/>
              </a:rPr>
              <a:t>XGBoost</a:t>
            </a:r>
            <a:r>
              <a:rPr lang="es-ES_tradnl" b="0" i="0" u="none" strike="noStrike" noProof="0" dirty="0">
                <a:effectLst/>
              </a:rPr>
              <a:t> alcanza el mayor </a:t>
            </a:r>
            <a:r>
              <a:rPr lang="es-ES_tradnl" b="1" i="0" u="none" strike="noStrike" noProof="0" dirty="0">
                <a:effectLst/>
              </a:rPr>
              <a:t>Train </a:t>
            </a:r>
            <a:r>
              <a:rPr lang="es-ES_tradnl" b="1" i="0" u="none" strike="noStrike" noProof="0" dirty="0" err="1">
                <a:effectLst/>
              </a:rPr>
              <a:t>Recall</a:t>
            </a:r>
            <a:r>
              <a:rPr lang="es-ES_tradnl" b="0" i="0" u="none" strike="noStrike" noProof="0" dirty="0">
                <a:effectLst/>
              </a:rPr>
              <a:t> (</a:t>
            </a:r>
            <a:r>
              <a:rPr lang="es-ES_tradnl" sz="1800" noProof="0" dirty="0"/>
              <a:t>0.808 </a:t>
            </a:r>
            <a:r>
              <a:rPr lang="es-ES_tradnl" b="0" i="0" u="none" strike="noStrike" noProof="0" dirty="0">
                <a:effectLst/>
              </a:rPr>
              <a:t>vs. </a:t>
            </a:r>
            <a:r>
              <a:rPr lang="es-ES_tradnl" sz="1800" noProof="0"/>
              <a:t>0.740</a:t>
            </a:r>
            <a:r>
              <a:rPr lang="es-ES_tradnl" b="0" i="0" u="none" strike="noStrike" noProof="0">
                <a:effectLst/>
              </a:rPr>
              <a:t>) </a:t>
            </a:r>
            <a:r>
              <a:rPr lang="es-ES_tradnl" b="0" i="0" u="none" strike="noStrike" noProof="0" dirty="0">
                <a:effectLst/>
              </a:rPr>
              <a:t>y, por tanto, se elige para maximizar la detección de clientes con alta propensión a contratar Producto 2.</a:t>
            </a:r>
            <a:endParaRPr lang="es-ES_tradnl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b="0" i="0" u="none" strike="noStrike" noProof="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49A5EB-1C93-B790-C2D4-E91DFF415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61126"/>
              </p:ext>
            </p:extLst>
          </p:nvPr>
        </p:nvGraphicFramePr>
        <p:xfrm>
          <a:off x="6930493" y="2515559"/>
          <a:ext cx="4223253" cy="1887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11078">
                  <a:extLst>
                    <a:ext uri="{9D8B030D-6E8A-4147-A177-3AD203B41FA5}">
                      <a16:colId xmlns:a16="http://schemas.microsoft.com/office/drawing/2014/main" val="1762959801"/>
                    </a:ext>
                  </a:extLst>
                </a:gridCol>
                <a:gridCol w="1035908">
                  <a:extLst>
                    <a:ext uri="{9D8B030D-6E8A-4147-A177-3AD203B41FA5}">
                      <a16:colId xmlns:a16="http://schemas.microsoft.com/office/drawing/2014/main" val="3385034613"/>
                    </a:ext>
                  </a:extLst>
                </a:gridCol>
                <a:gridCol w="976267">
                  <a:extLst>
                    <a:ext uri="{9D8B030D-6E8A-4147-A177-3AD203B41FA5}">
                      <a16:colId xmlns:a16="http://schemas.microsoft.com/office/drawing/2014/main" val="1803457642"/>
                    </a:ext>
                  </a:extLst>
                </a:gridCol>
              </a:tblGrid>
              <a:tr h="583520">
                <a:tc>
                  <a:txBody>
                    <a:bodyPr/>
                    <a:lstStyle/>
                    <a:p>
                      <a:r>
                        <a:rPr lang="es-ES_tradnl" sz="1500" noProof="0" dirty="0"/>
                        <a:t>Modelo</a:t>
                      </a:r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500" noProof="0" dirty="0"/>
                        <a:t>CV </a:t>
                      </a:r>
                      <a:r>
                        <a:rPr lang="es-ES_tradnl" sz="1500" noProof="0" dirty="0" err="1"/>
                        <a:t>Recall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500" noProof="0" dirty="0"/>
                        <a:t>Test </a:t>
                      </a:r>
                      <a:r>
                        <a:rPr lang="es-ES_tradnl" sz="1500" noProof="0" dirty="0" err="1"/>
                        <a:t>Recall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extLst>
                  <a:ext uri="{0D108BD9-81ED-4DB2-BD59-A6C34878D82A}">
                    <a16:rowId xmlns:a16="http://schemas.microsoft.com/office/drawing/2014/main" val="1660691407"/>
                  </a:ext>
                </a:extLst>
              </a:tr>
              <a:tr h="651824">
                <a:tc>
                  <a:txBody>
                    <a:bodyPr/>
                    <a:lstStyle/>
                    <a:p>
                      <a:r>
                        <a:rPr lang="es-ES_tradnl" sz="1500" noProof="0" dirty="0" err="1"/>
                        <a:t>RandoForestClassifier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0.740 ± 0.109</a:t>
                      </a:r>
                    </a:p>
                  </a:txBody>
                  <a:tcPr marL="88084" marR="88084" marT="44042" marB="4404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0.7981</a:t>
                      </a:r>
                    </a:p>
                  </a:txBody>
                  <a:tcPr marL="88084" marR="88084" marT="44042" marB="44042" anchor="ctr"/>
                </a:tc>
                <a:extLst>
                  <a:ext uri="{0D108BD9-81ED-4DB2-BD59-A6C34878D82A}">
                    <a16:rowId xmlns:a16="http://schemas.microsoft.com/office/drawing/2014/main" val="3308128294"/>
                  </a:ext>
                </a:extLst>
              </a:tr>
              <a:tr h="651824">
                <a:tc>
                  <a:txBody>
                    <a:bodyPr/>
                    <a:lstStyle/>
                    <a:p>
                      <a:r>
                        <a:rPr lang="es-ES_tradnl" sz="1500" noProof="0" dirty="0" err="1"/>
                        <a:t>XGBClassifier</a:t>
                      </a:r>
                      <a:endParaRPr lang="es-ES_tradnl" sz="1500" noProof="0" dirty="0"/>
                    </a:p>
                  </a:txBody>
                  <a:tcPr marL="78501" marR="78501" marT="39252" marB="3925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0.808 ± 0.046</a:t>
                      </a:r>
                    </a:p>
                  </a:txBody>
                  <a:tcPr marL="88084" marR="88084" marT="44042" marB="44042" anchor="ctr"/>
                </a:tc>
                <a:tc>
                  <a:txBody>
                    <a:bodyPr/>
                    <a:lstStyle/>
                    <a:p>
                      <a:r>
                        <a:rPr lang="es-ES_tradnl" sz="1700" noProof="0" dirty="0"/>
                        <a:t>0.8462</a:t>
                      </a:r>
                    </a:p>
                  </a:txBody>
                  <a:tcPr marL="88084" marR="88084" marT="44042" marB="44042" anchor="ctr"/>
                </a:tc>
                <a:extLst>
                  <a:ext uri="{0D108BD9-81ED-4DB2-BD59-A6C34878D82A}">
                    <a16:rowId xmlns:a16="http://schemas.microsoft.com/office/drawing/2014/main" val="126115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1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3E405-F922-8DC5-6F64-92A7A76F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Enfoques para Identificar Clientes según Propensión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25E5-4898-4C9A-AF57-B8F017B6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s-ES_tradnl" sz="1500" b="1" noProof="0" dirty="0"/>
              <a:t>1. </a:t>
            </a:r>
            <a:r>
              <a:rPr lang="es-ES_tradnl" sz="1500" b="1" i="0" u="none" strike="noStrike" noProof="0" dirty="0">
                <a:effectLst/>
              </a:rPr>
              <a:t>Selección por Deciles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Top 10 %</a:t>
            </a:r>
            <a:r>
              <a:rPr lang="es-ES_tradnl" sz="1500" b="0" i="0" u="none" strike="noStrike" noProof="0" dirty="0">
                <a:effectLst/>
              </a:rPr>
              <a:t> de P2P2​: “seguros” de Producto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Bottom 10 %</a:t>
            </a:r>
            <a:r>
              <a:rPr lang="es-ES_tradnl" sz="1500" b="0" i="0" u="none" strike="noStrike" noProof="0" dirty="0">
                <a:effectLst/>
              </a:rPr>
              <a:t> de P2P2​: “seguros” de Producto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0" i="0" u="none" strike="noStrike" noProof="0" dirty="0">
                <a:effectLst/>
              </a:rPr>
              <a:t>Ideal para campañas muy focalizadas con lista de “apuesta segura”</a:t>
            </a:r>
          </a:p>
          <a:p>
            <a:pPr marL="0" indent="0">
              <a:buNone/>
            </a:pPr>
            <a:endParaRPr lang="es-ES_tradnl" sz="1500" b="0" i="0" u="none" strike="noStrike" noProof="0" dirty="0">
              <a:effectLst/>
            </a:endParaRPr>
          </a:p>
          <a:p>
            <a:pPr>
              <a:buNone/>
            </a:pPr>
            <a:r>
              <a:rPr lang="es-ES_tradnl" sz="1500" b="1" i="0" u="none" strike="noStrike" noProof="0" dirty="0">
                <a:effectLst/>
              </a:rPr>
              <a:t>2. Tres Bandas de Propensión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Baja (&lt; 0.3):</a:t>
            </a:r>
            <a:r>
              <a:rPr lang="es-ES_tradnl" sz="1500" b="0" i="0" u="none" strike="noStrike" noProof="0" dirty="0">
                <a:effectLst/>
              </a:rPr>
              <a:t> oferta directa de Producto 1 (</a:t>
            </a:r>
            <a:r>
              <a:rPr lang="es-ES_tradnl" sz="1500" b="0" i="0" u="none" strike="noStrike" noProof="0" dirty="0">
                <a:effectLst/>
                <a:latin typeface="-webkit-standard"/>
              </a:rPr>
              <a:t>72,6 %)</a:t>
            </a:r>
            <a:endParaRPr lang="es-ES_tradnl" sz="1500" b="0" i="0" u="none" strike="noStrike" noProof="0" dirty="0">
              <a:effectLst/>
            </a:endParaRPr>
          </a:p>
          <a:p>
            <a:r>
              <a:rPr lang="es-ES_tradnl" sz="1500" b="1" i="0" u="none" strike="noStrike" noProof="0" dirty="0">
                <a:effectLst/>
              </a:rPr>
              <a:t>Intermedia (0.3–0.6):</a:t>
            </a:r>
            <a:r>
              <a:rPr lang="es-ES_tradnl" sz="1500" b="0" i="0" u="none" strike="noStrike" noProof="0" dirty="0">
                <a:effectLst/>
              </a:rPr>
              <a:t> grupo “gris” para incentivos especiales (</a:t>
            </a:r>
            <a:r>
              <a:rPr lang="es-ES_tradnl" sz="1500" b="0" i="0" u="none" strike="noStrike" noProof="0" dirty="0">
                <a:effectLst/>
                <a:latin typeface="-webkit-standard"/>
              </a:rPr>
              <a:t>13,3%)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1" i="0" u="none" strike="noStrike" noProof="0" dirty="0">
                <a:effectLst/>
              </a:rPr>
              <a:t>Alta (&gt; 0.6):</a:t>
            </a:r>
            <a:r>
              <a:rPr lang="es-ES_tradnl" sz="1500" b="0" i="0" u="none" strike="noStrike" noProof="0" dirty="0">
                <a:effectLst/>
              </a:rPr>
              <a:t> oferta directa de Producto 2 (</a:t>
            </a:r>
            <a:r>
              <a:rPr lang="es-ES_tradnl" sz="1500" b="0" i="0" u="none" strike="noStrike" noProof="0" dirty="0">
                <a:effectLst/>
                <a:latin typeface="-webkit-standard"/>
              </a:rPr>
              <a:t>14,1%)</a:t>
            </a:r>
            <a:endParaRPr lang="es-ES_tradnl" sz="1500" b="0" i="0" u="none" strike="noStrike" noProof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500" b="0" i="0" u="none" strike="noStrike" noProof="0" dirty="0">
                <a:effectLst/>
              </a:rPr>
              <a:t>Permite una estrategia escalonada y más flexible</a:t>
            </a:r>
          </a:p>
          <a:p>
            <a:endParaRPr lang="es-ES_tradnl" sz="1500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9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A6682-2B45-5C0C-23F7-4F07C0BD6035}"/>
              </a:ext>
            </a:extLst>
          </p:cNvPr>
          <p:cNvSpPr txBox="1"/>
          <p:nvPr/>
        </p:nvSpPr>
        <p:spPr>
          <a:xfrm>
            <a:off x="1043631" y="873940"/>
            <a:ext cx="5052369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300" b="0" i="0" u="none" strike="noStrike" kern="1200" noProof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¿Por qué es interesante el segmento intermedio?</a:t>
            </a:r>
            <a:endParaRPr lang="es-ES_tradnl" sz="33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99704-126A-741C-162E-83B5D4A2E692}"/>
              </a:ext>
            </a:extLst>
          </p:cNvPr>
          <p:cNvSpPr txBox="1"/>
          <p:nvPr/>
        </p:nvSpPr>
        <p:spPr>
          <a:xfrm>
            <a:off x="960621" y="2060486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b="0" i="0" u="none" strike="noStrike" noProof="0" dirty="0">
                <a:effectLst/>
              </a:rPr>
              <a:t>El segmento intermedio combina mayor proactividad y límites de crédito elevados con un uso de saldo de tarjeta moderado y pagos consistentes, convirtiéndolo en el bloque ideal para campañas de e incentivos personalizados.</a:t>
            </a:r>
            <a:endParaRPr lang="es-ES_tradnl" noProof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A77B8F-D4A3-131E-72BD-D48EA8A8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78544"/>
              </p:ext>
            </p:extLst>
          </p:nvPr>
        </p:nvGraphicFramePr>
        <p:xfrm>
          <a:off x="5991440" y="2338797"/>
          <a:ext cx="5487796" cy="27536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11563">
                  <a:extLst>
                    <a:ext uri="{9D8B030D-6E8A-4147-A177-3AD203B41FA5}">
                      <a16:colId xmlns:a16="http://schemas.microsoft.com/office/drawing/2014/main" val="4202772876"/>
                    </a:ext>
                  </a:extLst>
                </a:gridCol>
                <a:gridCol w="1037781">
                  <a:extLst>
                    <a:ext uri="{9D8B030D-6E8A-4147-A177-3AD203B41FA5}">
                      <a16:colId xmlns:a16="http://schemas.microsoft.com/office/drawing/2014/main" val="4276870795"/>
                    </a:ext>
                  </a:extLst>
                </a:gridCol>
                <a:gridCol w="1200671">
                  <a:extLst>
                    <a:ext uri="{9D8B030D-6E8A-4147-A177-3AD203B41FA5}">
                      <a16:colId xmlns:a16="http://schemas.microsoft.com/office/drawing/2014/main" val="3653337170"/>
                    </a:ext>
                  </a:extLst>
                </a:gridCol>
                <a:gridCol w="1037781">
                  <a:extLst>
                    <a:ext uri="{9D8B030D-6E8A-4147-A177-3AD203B41FA5}">
                      <a16:colId xmlns:a16="http://schemas.microsoft.com/office/drawing/2014/main" val="2033953921"/>
                    </a:ext>
                  </a:extLst>
                </a:gridCol>
              </a:tblGrid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Métrica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Baja (&lt;0.3)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Intermedia (0.3–0.6)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Alta (&gt;0.6)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3643233770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 err="1"/>
                        <a:t>Desv</a:t>
                      </a:r>
                      <a:r>
                        <a:rPr lang="es-ES_tradnl" sz="1200" noProof="0" dirty="0"/>
                        <a:t>. estándar % saldo pagado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2 911,79 / 2,25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3 163,76 / 2,25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9 018,02 / 2,07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901284888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PROACTIVE_SCORING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0,51 / 0,56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0,52 / 0,57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0,51 / 0,56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595603259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Límite crédito máximo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3 065,53 / 2 430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4 212,37 / 3 240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4 035,62 / 2 700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858266501"/>
                  </a:ext>
                </a:extLst>
              </a:tr>
              <a:tr h="550738"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% Utilización crédito máximo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36,14 / 0,72</a:t>
                      </a:r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b="1" noProof="0" dirty="0"/>
                        <a:t>30,69 / 0,00</a:t>
                      </a:r>
                      <a:endParaRPr lang="es-ES_tradnl" sz="1200" noProof="0" dirty="0"/>
                    </a:p>
                  </a:txBody>
                  <a:tcPr marL="58232" marR="58232" marT="29116" marB="29116" anchor="ctr"/>
                </a:tc>
                <a:tc>
                  <a:txBody>
                    <a:bodyPr/>
                    <a:lstStyle/>
                    <a:p>
                      <a:r>
                        <a:rPr lang="es-ES_tradnl" sz="1200" noProof="0" dirty="0"/>
                        <a:t>24,64 / 0,00</a:t>
                      </a:r>
                    </a:p>
                  </a:txBody>
                  <a:tcPr marL="58232" marR="58232" marT="29116" marB="29116" anchor="ctr"/>
                </a:tc>
                <a:extLst>
                  <a:ext uri="{0D108BD9-81ED-4DB2-BD59-A6C34878D82A}">
                    <a16:rowId xmlns:a16="http://schemas.microsoft.com/office/drawing/2014/main" val="180184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4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16FB-009A-2995-07EC-A6AFB8D6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b="0" i="0" u="none" strike="noStrike" noProof="0" dirty="0">
                <a:effectLst/>
                <a:latin typeface="-webkit-standard"/>
              </a:rPr>
              <a:t>Parte 3 – Disparate </a:t>
            </a:r>
            <a:r>
              <a:rPr lang="es-ES_tradnl" sz="4800" b="0" i="0" u="none" strike="noStrike" noProof="0" dirty="0" err="1">
                <a:effectLst/>
                <a:latin typeface="-webkit-standard"/>
              </a:rPr>
              <a:t>Impact</a:t>
            </a:r>
            <a:endParaRPr lang="es-ES_tradnl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3835-FD01-968A-F31D-F8BEF588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194566"/>
            <a:ext cx="9941319" cy="403742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ES_tradnl" sz="1400" b="1" noProof="0" dirty="0"/>
              <a:t>¿Discriminan nuestros modelos?</a:t>
            </a:r>
            <a:br>
              <a:rPr lang="es-ES_tradnl" sz="1400" noProof="0" dirty="0"/>
            </a:br>
            <a:r>
              <a:rPr lang="es-ES_tradnl" sz="1400" noProof="0" dirty="0"/>
              <a:t>Calculamos la </a:t>
            </a:r>
            <a:r>
              <a:rPr lang="es-ES_tradnl" sz="1400" b="1" noProof="0" dirty="0"/>
              <a:t>Tasa de Selección</a:t>
            </a:r>
            <a:r>
              <a:rPr lang="es-ES_tradnl" sz="1400" noProof="0" dirty="0"/>
              <a:t> y el </a:t>
            </a:r>
            <a:r>
              <a:rPr lang="es-ES_tradnl" sz="1400" b="1" noProof="0" dirty="0"/>
              <a:t>Impacto Dispar (DI)</a:t>
            </a:r>
            <a:r>
              <a:rPr lang="es-ES_tradnl" sz="1400" noProof="0" dirty="0"/>
              <a:t> según la Regla 4/5.</a:t>
            </a:r>
          </a:p>
          <a:p>
            <a:pPr>
              <a:buNone/>
            </a:pPr>
            <a:r>
              <a:rPr lang="es-ES_tradnl" sz="1400" b="1" noProof="0" dirty="0"/>
              <a:t>Fórmula:</a:t>
            </a:r>
            <a:br>
              <a:rPr lang="es-ES_tradnl" sz="1400" noProof="0" dirty="0"/>
            </a:br>
            <a:r>
              <a:rPr lang="es-ES_tradnl" sz="1400" noProof="0" dirty="0"/>
              <a:t>DI = (Tasa del grupo) ÷ (Tasa del grupo de referencia)</a:t>
            </a:r>
          </a:p>
          <a:p>
            <a:pPr>
              <a:buNone/>
            </a:pPr>
            <a:r>
              <a:rPr lang="es-ES_tradnl" sz="1400" b="1" noProof="0" dirty="0"/>
              <a:t>Atributos protegidos:</a:t>
            </a:r>
            <a:br>
              <a:rPr lang="es-ES_tradnl" sz="1400" noProof="0" dirty="0"/>
            </a:br>
            <a:r>
              <a:rPr lang="es-ES_tradnl" sz="1400" noProof="0" dirty="0"/>
              <a:t>Género, edad (tramos), educación, estado civil, localización del hogar, región.</a:t>
            </a:r>
          </a:p>
          <a:p>
            <a:pPr>
              <a:buNone/>
            </a:pPr>
            <a:r>
              <a:rPr lang="es-ES_tradnl" sz="1400" b="1" noProof="0" dirty="0"/>
              <a:t>Resultados clave:</a:t>
            </a:r>
            <a:endParaRPr lang="es-ES_tradnl" sz="14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DI está entre 0,8 y 1,25 para género y estado civil.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No se detecta sesgo significativo.</a:t>
            </a:r>
          </a:p>
          <a:p>
            <a:pPr>
              <a:buNone/>
            </a:pPr>
            <a:r>
              <a:rPr lang="es-ES_tradnl" sz="1400" b="1" noProof="0" dirty="0"/>
              <a:t>Próximos pasos:</a:t>
            </a:r>
            <a:endParaRPr lang="es-ES_tradnl" sz="14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Extender el análisis a más grupos protegidos.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400" noProof="0" dirty="0"/>
              <a:t>Monitorizar DI antes y después de la pandemia.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94485-52FC-F9D2-4201-2F41D645F1E2}"/>
              </a:ext>
            </a:extLst>
          </p:cNvPr>
          <p:cNvSpPr txBox="1"/>
          <p:nvPr/>
        </p:nvSpPr>
        <p:spPr>
          <a:xfrm>
            <a:off x="1043631" y="795610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4800" b="0" i="0" u="none" strike="noStrike" kern="1200" noProof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Contexto del Problema y Negocio</a:t>
            </a:r>
            <a:endParaRPr lang="es-ES_tradnl" sz="48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C6B7F7-A4A8-E278-6352-8B3BC513098B}"/>
              </a:ext>
            </a:extLst>
          </p:cNvPr>
          <p:cNvSpPr txBox="1"/>
          <p:nvPr/>
        </p:nvSpPr>
        <p:spPr>
          <a:xfrm>
            <a:off x="1045028" y="2200280"/>
            <a:ext cx="9941319" cy="4113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Se lanzó un piloto de un nuevo producto que superó expectativas. Ahora queremos: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ES_tradnl" sz="1500" noProof="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- </a:t>
            </a:r>
            <a:r>
              <a:rPr lang="es-ES_tradnl" sz="1500" b="1" noProof="0" dirty="0"/>
              <a:t>Reducir coste</a:t>
            </a:r>
            <a:r>
              <a:rPr lang="es-ES_tradnl" sz="1500" noProof="0" dirty="0"/>
              <a:t>: cada oferta a un cliente incumplidor genera pérdidas.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- </a:t>
            </a:r>
            <a:r>
              <a:rPr lang="es-ES_tradnl" sz="1500" b="1" noProof="0" dirty="0"/>
              <a:t>Maximizar ventas</a:t>
            </a:r>
            <a:r>
              <a:rPr lang="es-ES_tradnl" sz="1500" noProof="0" dirty="0"/>
              <a:t>: identificar quiénes tienen mayor propensión a cada producto (1 vs. 2).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ES_tradnl" sz="1500" noProof="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600" b="1" noProof="0" dirty="0"/>
              <a:t>Preguntas clave: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1. ¿Cómo detectamos clientes no cumplidores?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   - Preparación de datos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   - Métrica óptima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   - Validación del modelo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ES_tradnl" sz="1500" noProof="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2. ¿A quién ofrecer Producto 1 vs. Producto 2?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   - Segmentación por propensión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   - Definición de bandas (alta/media/baja) y análisis de coste–beneficio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ES_tradnl" sz="1500" noProof="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3. ¿Nuestras decisiones son equitativas? (género, edad, educación…)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500" noProof="0" dirty="0"/>
              <a:t>4. ¿Cómo manejamos cambios en factores económicos?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ES_tradnl" sz="1500" noProof="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9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D9E-0E99-B0EA-F345-3C6A3B8F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697308" cy="1133693"/>
          </a:xfrm>
        </p:spPr>
        <p:txBody>
          <a:bodyPr>
            <a:normAutofit/>
          </a:bodyPr>
          <a:lstStyle/>
          <a:p>
            <a:r>
              <a:rPr lang="es-ES_tradnl" sz="3600" b="0" i="0" u="none" strike="noStrike" noProof="0" dirty="0">
                <a:effectLst/>
                <a:latin typeface="-webkit-standard"/>
              </a:rPr>
              <a:t>Parte 4: Detección de </a:t>
            </a:r>
            <a:r>
              <a:rPr lang="es-ES_tradnl" sz="3600" b="0" i="1" u="none" strike="noStrike" noProof="0" dirty="0">
                <a:effectLst/>
                <a:latin typeface="-webkit-standard"/>
              </a:rPr>
              <a:t>Temporal </a:t>
            </a:r>
            <a:r>
              <a:rPr lang="es-ES_tradnl" sz="3600" b="0" i="1" u="none" strike="noStrike" noProof="0" dirty="0" err="1">
                <a:effectLst/>
                <a:latin typeface="-webkit-standard"/>
              </a:rPr>
              <a:t>Drift</a:t>
            </a:r>
            <a:r>
              <a:rPr lang="es-ES_tradnl" sz="3600" b="0" i="1" u="none" strike="noStrike" noProof="0" dirty="0">
                <a:effectLst/>
                <a:latin typeface="-webkit-standard"/>
              </a:rPr>
              <a:t> </a:t>
            </a:r>
            <a:r>
              <a:rPr lang="es-ES_tradnl" sz="3600" b="0" i="0" u="none" strike="noStrike" noProof="0" dirty="0">
                <a:effectLst/>
                <a:latin typeface="-webkit-standard"/>
              </a:rPr>
              <a:t>(No implementado)</a:t>
            </a:r>
            <a:endParaRPr lang="es-ES_tradnl" sz="3600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0B307-F5F4-0AA4-FEAE-88DCABE77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7980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04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2ACE7-20AD-4A5E-5AC0-0648B86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noProof="0" dirty="0"/>
              <a:t>Conclusiones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E018-F539-733F-9AE6-452E27BF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_tradnl" sz="2400" noProof="0" dirty="0"/>
              <a:t>Desarrollé dos modelos (riesgo y propensión) maximizando </a:t>
            </a:r>
            <a:r>
              <a:rPr lang="es-ES_tradnl" sz="2400" b="1" noProof="0" dirty="0" err="1"/>
              <a:t>recall</a:t>
            </a:r>
            <a:r>
              <a:rPr lang="es-ES_tradnl" sz="2400" noProof="0" dirty="0"/>
              <a:t> para minimizar falsos negativos.</a:t>
            </a:r>
          </a:p>
          <a:p>
            <a:r>
              <a:rPr lang="es-ES_tradnl" sz="2400" noProof="0" dirty="0"/>
              <a:t>El modelo de propensión nos permitió segmentar a la población y caracterizar los grupos. </a:t>
            </a:r>
          </a:p>
          <a:p>
            <a:r>
              <a:rPr lang="es-ES_tradnl" sz="2400" noProof="0" dirty="0"/>
              <a:t>El segmento intermedio de propensión identifica una cohorte ideal para campañas de </a:t>
            </a:r>
            <a:r>
              <a:rPr lang="es-ES_tradnl" sz="2400" noProof="0" dirty="0" err="1"/>
              <a:t>upsell</a:t>
            </a:r>
            <a:r>
              <a:rPr lang="es-ES_tradnl" sz="2400" noProof="0" dirty="0"/>
              <a:t>.</a:t>
            </a:r>
          </a:p>
          <a:p>
            <a:r>
              <a:rPr lang="es-ES_tradnl" sz="2400" noProof="0" dirty="0"/>
              <a:t>No se evidenció sesgo significativo en género ni estado civil (Regla 4/5).</a:t>
            </a:r>
          </a:p>
          <a:p>
            <a:pPr marL="0" indent="0">
              <a:buNone/>
            </a:pPr>
            <a:endParaRPr lang="es-ES_tradnl" sz="2400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6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E1ECE-E3E1-4D01-CF35-6DD6779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s-ES_tradnl" sz="5200" noProof="0" dirty="0"/>
              <a:t>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CCD0-747A-5AE7-0215-B5B5ED95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Implementar pruebas de deriva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Añadir en código el </a:t>
            </a:r>
            <a:r>
              <a:rPr lang="es-ES_tradnl" sz="1700" b="0" i="0" u="none" strike="noStrike" noProof="0" dirty="0" err="1">
                <a:effectLst/>
              </a:rPr>
              <a:t>split</a:t>
            </a:r>
            <a:r>
              <a:rPr lang="es-ES_tradnl" sz="1700" b="0" i="0" u="none" strike="noStrike" noProof="0" dirty="0">
                <a:effectLst/>
              </a:rPr>
              <a:t> OOT (2013–2016) y el cálculo de PSI.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Ampliar auditoría de equidad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dirty="0"/>
              <a:t>Analizar </a:t>
            </a:r>
            <a:r>
              <a:rPr lang="es-ES_tradnl" sz="1700" b="0" i="0" u="none" strike="noStrike" noProof="0" dirty="0">
                <a:effectLst/>
              </a:rPr>
              <a:t>más atributos protegidos y comparar </a:t>
            </a:r>
            <a:r>
              <a:rPr lang="es-ES_tradnl" sz="1700" b="0" i="0" u="none" strike="noStrike" noProof="0" dirty="0" err="1">
                <a:effectLst/>
              </a:rPr>
              <a:t>cohorts</a:t>
            </a:r>
            <a:r>
              <a:rPr lang="es-ES_tradnl" sz="1700" b="0" i="0" u="none" strike="noStrike" noProof="0" dirty="0">
                <a:effectLst/>
              </a:rPr>
              <a:t> pre/post pandemia.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Optimizar balance de clases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Probar </a:t>
            </a:r>
            <a:r>
              <a:rPr lang="es-ES_tradnl" sz="1700" b="0" i="0" u="none" strike="noStrike" noProof="0" dirty="0" err="1">
                <a:effectLst/>
              </a:rPr>
              <a:t>oversampling</a:t>
            </a:r>
            <a:r>
              <a:rPr lang="es-ES_tradnl" sz="1700" b="0" i="0" u="none" strike="noStrike" noProof="0" dirty="0">
                <a:effectLst/>
              </a:rPr>
              <a:t> para mejorar incrementar el tamaño de la muestra.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 err="1">
                <a:effectLst/>
              </a:rPr>
              <a:t>Produccionalizar</a:t>
            </a:r>
            <a:r>
              <a:rPr lang="es-ES_tradnl" sz="1700" b="1" i="0" u="none" strike="noStrike" noProof="0" dirty="0">
                <a:effectLst/>
              </a:rPr>
              <a:t> el pipeline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Añadir scripts, </a:t>
            </a:r>
            <a:r>
              <a:rPr lang="es-ES_tradnl" sz="1700" dirty="0"/>
              <a:t>test unitarios, pipeline de CICD, </a:t>
            </a:r>
            <a:r>
              <a:rPr lang="es-ES_tradnl" sz="1700" b="0" i="0" u="none" strike="noStrike" noProof="0" dirty="0" err="1">
                <a:effectLst/>
              </a:rPr>
              <a:t>schedulers</a:t>
            </a:r>
            <a:r>
              <a:rPr lang="es-ES_tradnl" sz="1700" b="0" i="0" u="none" strike="noStrike" noProof="0" dirty="0">
                <a:effectLst/>
              </a:rPr>
              <a:t> y monitorizar métricas en producción.</a:t>
            </a:r>
          </a:p>
          <a:p>
            <a:pPr>
              <a:buFont typeface="+mj-lt"/>
              <a:buAutoNum type="arabicPeriod"/>
            </a:pPr>
            <a:r>
              <a:rPr lang="es-ES_tradnl" sz="1700" b="1" i="0" u="none" strike="noStrike" noProof="0" dirty="0">
                <a:effectLst/>
              </a:rPr>
              <a:t>Enriquecer datos</a:t>
            </a:r>
            <a:endParaRPr lang="es-ES_tradnl" sz="1700" b="0" i="0" u="none" strike="noStrike" noProof="0" dirty="0">
              <a:effectLst/>
            </a:endParaRPr>
          </a:p>
          <a:p>
            <a:pPr lvl="1"/>
            <a:r>
              <a:rPr lang="es-ES_tradnl" sz="1700" b="0" i="0" u="none" strike="noStrike" noProof="0" dirty="0">
                <a:effectLst/>
              </a:rPr>
              <a:t>Incrementar el tamaño muestral para reforzar predicción.</a:t>
            </a:r>
          </a:p>
          <a:p>
            <a:endParaRPr lang="es-ES_tradnl" sz="1700" noProof="0" dirty="0"/>
          </a:p>
        </p:txBody>
      </p:sp>
    </p:spTree>
    <p:extLst>
      <p:ext uri="{BB962C8B-B14F-4D97-AF65-F5344CB8AC3E}">
        <p14:creationId xmlns:p14="http://schemas.microsoft.com/office/powerpoint/2010/main" val="199117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E570E-E996-6659-5960-C23ED90F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s-ES_tradnl" sz="3400" noProof="0" dirty="0"/>
              <a:t>Dos Modelos Complementarios &amp; Análisis Adicionales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4991C3E-0E73-11C2-7A19-A64AAB13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ES_tradnl" sz="1400" b="1" noProof="0" dirty="0"/>
              <a:t>Modelos:</a:t>
            </a:r>
          </a:p>
          <a:p>
            <a:r>
              <a:rPr lang="es-ES_tradnl" sz="1400" b="1" noProof="0" dirty="0"/>
              <a:t>Riesgo de Crédito:  </a:t>
            </a:r>
          </a:p>
          <a:p>
            <a:pPr>
              <a:buNone/>
            </a:pPr>
            <a:r>
              <a:rPr lang="es-ES_tradnl" sz="1400" b="1" noProof="0" dirty="0"/>
              <a:t>  - Predecir qué clientes pueden incumplir sus contratos  </a:t>
            </a:r>
          </a:p>
          <a:p>
            <a:pPr>
              <a:buNone/>
            </a:pPr>
            <a:r>
              <a:rPr lang="es-ES_tradnl" sz="1400" b="1" noProof="0" dirty="0"/>
              <a:t>  - Permite endurecer condiciones o evitar ofertas a perfiles de alto riesgo  </a:t>
            </a:r>
          </a:p>
          <a:p>
            <a:pPr>
              <a:buNone/>
            </a:pPr>
            <a:endParaRPr lang="es-ES_tradnl" sz="1400" b="1" noProof="0" dirty="0"/>
          </a:p>
          <a:p>
            <a:r>
              <a:rPr lang="es-ES_tradnl" sz="1400" b="1" noProof="0" dirty="0"/>
              <a:t>Propensión de Producto</a:t>
            </a:r>
          </a:p>
          <a:p>
            <a:pPr>
              <a:buNone/>
            </a:pPr>
            <a:r>
              <a:rPr lang="es-ES_tradnl" sz="1400" b="1" noProof="0" dirty="0"/>
              <a:t>  - Predecir qué clientes contratarán Producto 2 vs. Producto 1  </a:t>
            </a:r>
          </a:p>
          <a:p>
            <a:pPr>
              <a:buNone/>
            </a:pPr>
            <a:r>
              <a:rPr lang="es-ES_tradnl" sz="1400" b="1" noProof="0" dirty="0"/>
              <a:t>  - Guía campañas de marketing a los clientes más receptivos  </a:t>
            </a:r>
          </a:p>
          <a:p>
            <a:pPr>
              <a:buNone/>
            </a:pPr>
            <a:endParaRPr lang="es-ES_tradnl" sz="1400" b="1" noProof="0" dirty="0"/>
          </a:p>
          <a:p>
            <a:pPr>
              <a:buNone/>
            </a:pPr>
            <a:r>
              <a:rPr lang="es-ES_tradnl" sz="1400" b="1" noProof="0" dirty="0"/>
              <a:t>Análisis Adicionales:</a:t>
            </a:r>
          </a:p>
          <a:p>
            <a:r>
              <a:rPr lang="es-ES_tradnl" sz="1400" b="1" noProof="0" dirty="0"/>
              <a:t>Auditoría de Equidad (Regla 4/5 de Disparate </a:t>
            </a:r>
            <a:r>
              <a:rPr lang="es-ES_tradnl" sz="1400" b="1" noProof="0" dirty="0" err="1"/>
              <a:t>Impact</a:t>
            </a:r>
            <a:r>
              <a:rPr lang="es-ES_tradnl" sz="1400" b="1" noProof="0" dirty="0"/>
              <a:t>)  </a:t>
            </a:r>
          </a:p>
          <a:p>
            <a:pPr>
              <a:buNone/>
            </a:pPr>
            <a:r>
              <a:rPr lang="es-ES_tradnl" sz="1400" b="1" noProof="0" dirty="0"/>
              <a:t>  - Verifica que las predicciones de nuestros modelos no tengan sesgo hacia ningún grupo protegido (género, edad, educación…) </a:t>
            </a:r>
          </a:p>
          <a:p>
            <a:r>
              <a:rPr lang="es-ES_tradnl" sz="1400" b="1" noProof="0" dirty="0"/>
              <a:t>Deriva Temporal  (pruebas OOT y PSI)  </a:t>
            </a:r>
          </a:p>
          <a:p>
            <a:pPr>
              <a:buNone/>
            </a:pPr>
            <a:r>
              <a:rPr lang="es-ES_tradnl" sz="1400" b="1" noProof="0" dirty="0"/>
              <a:t>  - Comprueba que los modelos se mantienen su rendimiento ante cambios económicos </a:t>
            </a:r>
            <a:endParaRPr lang="es-ES_tradnl" sz="1400" noProof="0" dirty="0"/>
          </a:p>
        </p:txBody>
      </p:sp>
    </p:spTree>
    <p:extLst>
      <p:ext uri="{BB962C8B-B14F-4D97-AF65-F5344CB8AC3E}">
        <p14:creationId xmlns:p14="http://schemas.microsoft.com/office/powerpoint/2010/main" val="99762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55DC-66CC-F865-0DAE-BBB01083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 noProof="0" dirty="0"/>
              <a:t>Pipeline Integral de Riesgo y Propensión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946202A1-0052-3C9A-6299-796D1147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ES_tradnl" sz="1500" noProof="0" dirty="0"/>
              <a:t>Unión de tablas de datos e </a:t>
            </a:r>
            <a:r>
              <a:rPr lang="es-ES_tradnl" sz="1500" noProof="0" dirty="0" err="1"/>
              <a:t>identifcación</a:t>
            </a:r>
            <a:r>
              <a:rPr lang="es-ES_tradnl" sz="1500" noProof="0" dirty="0"/>
              <a:t> de target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Filtrado temporal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sz="1500" i="1" noProof="0" dirty="0" err="1"/>
              <a:t>Feature</a:t>
            </a:r>
            <a:r>
              <a:rPr lang="es-ES_tradnl" sz="1500" i="1" noProof="0" dirty="0"/>
              <a:t> </a:t>
            </a:r>
            <a:r>
              <a:rPr lang="es-ES_tradnl" sz="1500" i="1" noProof="0" dirty="0" err="1"/>
              <a:t>engineering</a:t>
            </a:r>
            <a:r>
              <a:rPr lang="es-ES_tradnl" sz="1500" i="1" noProof="0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sz="1500" noProof="0" dirty="0"/>
              <a:t>Agregación de variables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Imputación de valores faltantes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Preprocesamiento de variables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Selección de características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Entrenamiento y selección de modelo</a:t>
            </a:r>
          </a:p>
          <a:p>
            <a:pPr marL="514350" indent="-514350">
              <a:buAutoNum type="arabicPeriod"/>
            </a:pPr>
            <a:r>
              <a:rPr lang="es-ES_tradnl" sz="1500" noProof="0" dirty="0"/>
              <a:t>Evaluación de modelo</a:t>
            </a:r>
          </a:p>
          <a:p>
            <a:pPr marL="0" indent="0">
              <a:buNone/>
            </a:pPr>
            <a:endParaRPr lang="es-ES_tradnl" sz="1500" noProof="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DB99FA-5E18-78C1-319B-E1F23A276758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Objetivo: Riesgo de Incumplimiento Contractual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55974-4547-2E42-48F7-B2AF775FA1A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N</a:t>
            </a:r>
            <a:r>
              <a:rPr lang="es-ES_tradnl" sz="1500" b="1" noProof="0" dirty="0"/>
              <a:t>ON_COMPLIANT_CONTRACT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1 → cliente  no cumple las condiciones contractuales 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  0 → cliente  cumple  condiciones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Hay una sola etiqueta por cliente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 Distribución: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Cumplidores (0): 29 691 (90,25 %) 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noProof="0" dirty="0"/>
              <a:t>No cumplidores (1):  3 208 ( 9,75 %)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500" noProof="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500" b="1" noProof="0" dirty="0"/>
              <a:t>Desequilibrio:</a:t>
            </a:r>
            <a:r>
              <a:rPr lang="es-ES_tradnl" sz="1500" noProof="0" dirty="0"/>
              <a:t> ~10 % positivos → aplicamos </a:t>
            </a:r>
            <a:r>
              <a:rPr lang="es-ES_tradnl" sz="1500" noProof="0" dirty="0" err="1"/>
              <a:t>undersampling</a:t>
            </a:r>
            <a:r>
              <a:rPr lang="es-ES_tradnl" sz="1500" noProof="0" dirty="0"/>
              <a:t> 1:1, tras todo el preprocesamiento.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D3FB7-374A-7A6F-BEE8-EE598C2E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r="14650"/>
          <a:stretch/>
        </p:blipFill>
        <p:spPr>
          <a:xfrm>
            <a:off x="6099048" y="783092"/>
            <a:ext cx="5458968" cy="5291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5AC15-32D8-269D-623F-548F50E952B9}"/>
              </a:ext>
            </a:extLst>
          </p:cNvPr>
          <p:cNvSpPr txBox="1"/>
          <p:nvPr/>
        </p:nvSpPr>
        <p:spPr>
          <a:xfrm>
            <a:off x="159340" y="6160508"/>
            <a:ext cx="10246351" cy="55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400" noProof="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ES_tradnl" sz="1400" noProof="0" dirty="0"/>
              <a:t>* La variable objetivo del modelo de </a:t>
            </a:r>
            <a:r>
              <a:rPr lang="es-ES_tradnl" sz="1400" noProof="0" dirty="0" err="1"/>
              <a:t>propensidad</a:t>
            </a:r>
            <a:r>
              <a:rPr lang="es-ES_tradnl" sz="1400" noProof="0" dirty="0"/>
              <a:t> de compra se procesa de la misma manera </a:t>
            </a:r>
          </a:p>
        </p:txBody>
      </p:sp>
    </p:spTree>
    <p:extLst>
      <p:ext uri="{BB962C8B-B14F-4D97-AF65-F5344CB8AC3E}">
        <p14:creationId xmlns:p14="http://schemas.microsoft.com/office/powerpoint/2010/main" val="9890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3106E6-074C-796A-7F6C-4C8F0EAE58AE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23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Filtrado Temporal de Datos: Clientes Recientes &amp; Primeros 6 Meses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7956A-5172-4809-13DA-39A6B00E1AAB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200" b="1" i="1" noProof="0" dirty="0" err="1"/>
              <a:t>Dataset</a:t>
            </a:r>
            <a:r>
              <a:rPr lang="es-ES_tradnl" sz="1200" b="1" i="1" noProof="0" dirty="0"/>
              <a:t> </a:t>
            </a:r>
            <a:r>
              <a:rPr lang="es-ES_tradnl" sz="1200" b="1" noProof="0" dirty="0"/>
              <a:t>original: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noProof="0" dirty="0"/>
              <a:t>1 724 854 filas (46 046 clientes) 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noProof="0" dirty="0"/>
              <a:t>1 fila por cliente y por mes de transacción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200" b="1" noProof="0" dirty="0"/>
              <a:t>Filtros: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b="1" noProof="0" dirty="0"/>
              <a:t>Datos recientes : </a:t>
            </a:r>
            <a:r>
              <a:rPr lang="es-ES_tradnl" sz="1200" noProof="0" dirty="0"/>
              <a:t>Clientes recientes (≥ 01/01/2017)</a:t>
            </a:r>
            <a:r>
              <a:rPr lang="es-ES_tradnl" sz="1200" noProof="0" dirty="0">
                <a:sym typeface="Wingdings" pitchFamily="2" charset="2"/>
              </a:rPr>
              <a:t> </a:t>
            </a:r>
            <a:r>
              <a:rPr lang="es-ES_tradnl" sz="1200" noProof="0" dirty="0"/>
              <a:t>≈ 71 % clientes y ≈ 33 % filas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s-ES_tradnl" sz="1200" noProof="0" dirty="0"/>
              <a:t>Datos tempranos : Primeros 6 meses por cliente </a:t>
            </a:r>
            <a:r>
              <a:rPr lang="es-ES_tradnl" sz="1200" noProof="0" dirty="0">
                <a:sym typeface="Wingdings" pitchFamily="2" charset="2"/>
              </a:rPr>
              <a:t> </a:t>
            </a:r>
            <a:r>
              <a:rPr lang="es-ES_tradnl" sz="1200" noProof="0" dirty="0"/>
              <a:t> 100 % tras el primer filtro y  38 % filas)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FC4B5-AB7C-3BBF-8E42-E2B5959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19030"/>
            <a:ext cx="10917936" cy="3903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FE8522-618E-0F81-8473-950E1C4E64A3}"/>
              </a:ext>
            </a:extLst>
          </p:cNvPr>
          <p:cNvSpPr txBox="1"/>
          <p:nvPr/>
        </p:nvSpPr>
        <p:spPr>
          <a:xfrm>
            <a:off x="253218" y="6288258"/>
            <a:ext cx="1180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400" noProof="0" dirty="0"/>
              <a:t>* Este pipeline garantiza que entrenamos con datos que realmente estaban disponibles en los primeros seis meses de cada cliente, evitando “fugar” información futura.</a:t>
            </a:r>
          </a:p>
        </p:txBody>
      </p:sp>
    </p:spTree>
    <p:extLst>
      <p:ext uri="{BB962C8B-B14F-4D97-AF65-F5344CB8AC3E}">
        <p14:creationId xmlns:p14="http://schemas.microsoft.com/office/powerpoint/2010/main" val="1776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C70D2A-9949-304D-4570-2A09B97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ES_tradnl" sz="5200" noProof="0" dirty="0" err="1"/>
              <a:t>Feature</a:t>
            </a:r>
            <a:r>
              <a:rPr lang="es-ES_tradnl" sz="5200" noProof="0" dirty="0"/>
              <a:t> </a:t>
            </a:r>
            <a:r>
              <a:rPr lang="es-ES_tradnl" sz="5200" noProof="0" dirty="0" err="1"/>
              <a:t>Engineering</a:t>
            </a:r>
            <a:endParaRPr lang="es-ES_tradnl" sz="5200" noProof="0" dirty="0"/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21A42A0F-3798-1A63-8643-FBFF7F1E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14994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6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279B-9283-9638-16EC-BD504E97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noProof="0" dirty="0"/>
              <a:t>Procesamiento de Datos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D094F13-DE80-F0A1-2246-8086CFCD2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548401"/>
              </p:ext>
            </p:extLst>
          </p:nvPr>
        </p:nvGraphicFramePr>
        <p:xfrm>
          <a:off x="514645" y="2002965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49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6D5C-887D-D0EC-37A2-43E41674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18" y="228740"/>
            <a:ext cx="4951827" cy="945863"/>
          </a:xfrm>
        </p:spPr>
        <p:txBody>
          <a:bodyPr anchor="b">
            <a:normAutofit/>
          </a:bodyPr>
          <a:lstStyle/>
          <a:p>
            <a:r>
              <a:rPr lang="es-ES_tradnl" sz="4000" noProof="0" dirty="0" err="1"/>
              <a:t>Feature</a:t>
            </a:r>
            <a:r>
              <a:rPr lang="es-ES_tradnl" sz="4000" noProof="0" dirty="0"/>
              <a:t> </a:t>
            </a:r>
            <a:r>
              <a:rPr lang="es-ES_tradnl" sz="4000" noProof="0" dirty="0" err="1"/>
              <a:t>Selection</a:t>
            </a:r>
            <a:endParaRPr lang="es-ES_tradnl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724E-D6CF-38AB-E1FA-6D16113F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035" y="2814257"/>
            <a:ext cx="7176963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ES_tradnl" sz="2000" noProof="0" dirty="0"/>
          </a:p>
          <a:p>
            <a:r>
              <a:rPr lang="es-ES_tradnl" sz="2000" noProof="0" dirty="0"/>
              <a:t>Intersección entre: RF </a:t>
            </a:r>
            <a:r>
              <a:rPr lang="es-ES_tradnl" sz="2000" noProof="0" dirty="0" err="1"/>
              <a:t>Feature</a:t>
            </a:r>
            <a:r>
              <a:rPr lang="es-ES_tradnl" sz="2000" noProof="0" dirty="0"/>
              <a:t> </a:t>
            </a:r>
            <a:r>
              <a:rPr lang="es-ES_tradnl" sz="2000" noProof="0" dirty="0" err="1"/>
              <a:t>Importance</a:t>
            </a:r>
            <a:r>
              <a:rPr lang="es-ES_tradnl" sz="2000" noProof="0" dirty="0"/>
              <a:t> &amp; </a:t>
            </a:r>
            <a:r>
              <a:rPr lang="es-ES_tradnl" sz="2000" noProof="0" dirty="0" err="1"/>
              <a:t>Permutation</a:t>
            </a:r>
            <a:r>
              <a:rPr lang="es-ES_tradnl" sz="2000" noProof="0" dirty="0"/>
              <a:t> </a:t>
            </a:r>
            <a:r>
              <a:rPr lang="es-ES_tradnl" sz="2000" noProof="0" dirty="0" err="1"/>
              <a:t>importance</a:t>
            </a:r>
            <a:r>
              <a:rPr lang="es-ES_tradnl" sz="2000" noProof="0" dirty="0"/>
              <a:t> (top 50 </a:t>
            </a:r>
            <a:r>
              <a:rPr lang="es-ES_tradnl" sz="2000" noProof="0" dirty="0" err="1"/>
              <a:t>features</a:t>
            </a:r>
            <a:r>
              <a:rPr lang="es-ES_tradnl" sz="2000" noProof="0" dirty="0"/>
              <a:t>)  </a:t>
            </a:r>
            <a:r>
              <a:rPr lang="es-ES_tradnl" sz="2000" noProof="0" dirty="0">
                <a:sym typeface="Wingdings" pitchFamily="2" charset="2"/>
              </a:rPr>
              <a:t> 172  30 </a:t>
            </a:r>
            <a:r>
              <a:rPr lang="es-ES_tradnl" sz="2000" noProof="0" dirty="0" err="1">
                <a:sym typeface="Wingdings" pitchFamily="2" charset="2"/>
              </a:rPr>
              <a:t>features</a:t>
            </a:r>
            <a:endParaRPr lang="es-ES_tradnl" sz="2000" noProof="0" dirty="0">
              <a:sym typeface="Wingdings" pitchFamily="2" charset="2"/>
            </a:endParaRPr>
          </a:p>
          <a:p>
            <a:r>
              <a:rPr lang="es-ES_tradnl" sz="2000" noProof="0" dirty="0">
                <a:sym typeface="Wingdings" pitchFamily="2" charset="2"/>
              </a:rPr>
              <a:t>Filtrado por alta correlación (&gt;0.8) </a:t>
            </a:r>
            <a:r>
              <a:rPr lang="es-ES_tradnl" sz="2000" b="1" noProof="0" dirty="0">
                <a:sym typeface="Wingdings" pitchFamily="2" charset="2"/>
              </a:rPr>
              <a:t>20 </a:t>
            </a:r>
            <a:r>
              <a:rPr lang="es-ES_tradnl" sz="2000" b="1" noProof="0" dirty="0" err="1">
                <a:sym typeface="Wingdings" pitchFamily="2" charset="2"/>
              </a:rPr>
              <a:t>features</a:t>
            </a:r>
            <a:r>
              <a:rPr lang="es-ES_tradnl" sz="2000" b="1" noProof="0" dirty="0">
                <a:sym typeface="Wingdings" pitchFamily="2" charset="2"/>
              </a:rPr>
              <a:t> finales!!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40C6DF-FB60-0C9F-605C-81244541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97" r="35363"/>
          <a:stretch/>
        </p:blipFill>
        <p:spPr>
          <a:xfrm>
            <a:off x="1917230" y="1722374"/>
            <a:ext cx="2666863" cy="39002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738829-B5B5-2233-E0EA-0834D730A23C}"/>
              </a:ext>
            </a:extLst>
          </p:cNvPr>
          <p:cNvSpPr txBox="1"/>
          <p:nvPr/>
        </p:nvSpPr>
        <p:spPr>
          <a:xfrm>
            <a:off x="2948961" y="3186269"/>
            <a:ext cx="13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B5CC41-CC42-8FB5-80E0-D485500B786A}"/>
              </a:ext>
            </a:extLst>
          </p:cNvPr>
          <p:cNvSpPr txBox="1"/>
          <p:nvPr/>
        </p:nvSpPr>
        <p:spPr>
          <a:xfrm>
            <a:off x="2956932" y="3760414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822DB8-2FAA-C268-84D8-324A86D37B1D}"/>
              </a:ext>
            </a:extLst>
          </p:cNvPr>
          <p:cNvSpPr txBox="1"/>
          <p:nvPr/>
        </p:nvSpPr>
        <p:spPr>
          <a:xfrm>
            <a:off x="2967062" y="4253644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6F525-9EA4-629A-1252-6A01A583B8C7}"/>
              </a:ext>
            </a:extLst>
          </p:cNvPr>
          <p:cNvSpPr txBox="1"/>
          <p:nvPr/>
        </p:nvSpPr>
        <p:spPr>
          <a:xfrm>
            <a:off x="2884833" y="2667499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298148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2075</Words>
  <Application>Microsoft Macintosh PowerPoint</Application>
  <PresentationFormat>Widescreen</PresentationFormat>
  <Paragraphs>249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-webkit-standard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Dos Modelos Complementarios &amp; Análisis Adicionales</vt:lpstr>
      <vt:lpstr>Pipeline Integral de Riesgo y Propensión</vt:lpstr>
      <vt:lpstr>PowerPoint Presentation</vt:lpstr>
      <vt:lpstr>PowerPoint Presentation</vt:lpstr>
      <vt:lpstr>Feature Engineering</vt:lpstr>
      <vt:lpstr>Procesamiento de Datos</vt:lpstr>
      <vt:lpstr>Feature Selection</vt:lpstr>
      <vt:lpstr>PowerPoint Presentation</vt:lpstr>
      <vt:lpstr>Selección de Modelo </vt:lpstr>
      <vt:lpstr>PowerPoint Presentation</vt:lpstr>
      <vt:lpstr>De Riesgo a Propensión de Producto</vt:lpstr>
      <vt:lpstr>Variable Objetivo: Contratación de Producto 2</vt:lpstr>
      <vt:lpstr>Principales Drivers de Propensión</vt:lpstr>
      <vt:lpstr>Selección de Modelo de Propensión </vt:lpstr>
      <vt:lpstr>Enfoques para Identificar Clientes según Propensión</vt:lpstr>
      <vt:lpstr>PowerPoint Presentation</vt:lpstr>
      <vt:lpstr>Parte 3 – Disparate Impact</vt:lpstr>
      <vt:lpstr>Parte 4: Detección de Temporal Drift (No implementado)</vt:lpstr>
      <vt:lpstr>Conclusiones 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Elsa8188</dc:creator>
  <cp:lastModifiedBy>Elsa8188</cp:lastModifiedBy>
  <cp:revision>20</cp:revision>
  <dcterms:created xsi:type="dcterms:W3CDTF">2025-05-01T10:55:31Z</dcterms:created>
  <dcterms:modified xsi:type="dcterms:W3CDTF">2025-05-07T15:18:34Z</dcterms:modified>
</cp:coreProperties>
</file>