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7" r:id="rId2"/>
    <p:sldId id="258" r:id="rId3"/>
    <p:sldId id="259" r:id="rId4"/>
    <p:sldId id="260" r:id="rId5"/>
    <p:sldId id="261" r:id="rId6"/>
    <p:sldId id="263"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6" r:id="rId26"/>
    <p:sldId id="287" r:id="rId27"/>
    <p:sldId id="281" r:id="rId28"/>
    <p:sldId id="282" r:id="rId29"/>
    <p:sldId id="283" r:id="rId30"/>
    <p:sldId id="284"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ed" initials="m" lastIdx="1" clrIdx="0">
    <p:extLst>
      <p:ext uri="{19B8F6BF-5375-455C-9EA6-DF929625EA0E}">
        <p15:presenceInfo xmlns:p15="http://schemas.microsoft.com/office/powerpoint/2012/main" userId="e843ea9e71a1d44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6A2F9"/>
    <a:srgbClr val="E2CAFC"/>
    <a:srgbClr val="FFFFFF"/>
    <a:srgbClr val="993366"/>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4343" autoAdjust="0"/>
  </p:normalViewPr>
  <p:slideViewPr>
    <p:cSldViewPr snapToGrid="0">
      <p:cViewPr>
        <p:scale>
          <a:sx n="69" d="100"/>
          <a:sy n="69" d="100"/>
        </p:scale>
        <p:origin x="48"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Faculty of Engineering – Ain Shams University (ASU)</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2347AA-2600-46ED-82B4-A9122FB64968}" type="datetime1">
              <a:rPr lang="en-US" smtClean="0"/>
              <a:t>1/8/2022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E682E6-F0AE-44FF-B49F-30D40DA0A56A}" type="slidenum">
              <a:rPr lang="en-US" smtClean="0"/>
              <a:t>‹#›</a:t>
            </a:fld>
            <a:endParaRPr lang="en-US"/>
          </a:p>
        </p:txBody>
      </p:sp>
    </p:spTree>
    <p:extLst>
      <p:ext uri="{BB962C8B-B14F-4D97-AF65-F5344CB8AC3E}">
        <p14:creationId xmlns:p14="http://schemas.microsoft.com/office/powerpoint/2010/main" val="416039145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Faculty of Engineering – Ain Shams University (ASU)</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05FDC4-32E2-4BEB-8D9E-B4DB18677427}" type="datetime1">
              <a:rPr lang="en-US" smtClean="0"/>
              <a:t>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BE3BC9-C456-4410-B3D7-D967023A984B}" type="slidenum">
              <a:rPr lang="en-US" smtClean="0"/>
              <a:t>‹#›</a:t>
            </a:fld>
            <a:endParaRPr lang="en-US"/>
          </a:p>
        </p:txBody>
      </p:sp>
    </p:spTree>
    <p:extLst>
      <p:ext uri="{BB962C8B-B14F-4D97-AF65-F5344CB8AC3E}">
        <p14:creationId xmlns:p14="http://schemas.microsoft.com/office/powerpoint/2010/main" val="57417177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15599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87E2B7-9847-4196-A707-87181D8E13D8}" type="datetime1">
              <a:rPr lang="en-US" smtClean="0"/>
              <a:t>1/8/2022</a:t>
            </a:fld>
            <a:endParaRPr lang="en-US"/>
          </a:p>
        </p:txBody>
      </p:sp>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a:t>
            </a:fld>
            <a:endParaRPr lang="en-US"/>
          </a:p>
        </p:txBody>
      </p:sp>
    </p:spTree>
    <p:extLst>
      <p:ext uri="{BB962C8B-B14F-4D97-AF65-F5344CB8AC3E}">
        <p14:creationId xmlns:p14="http://schemas.microsoft.com/office/powerpoint/2010/main" val="3053411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9EC796-162B-4109-AFEE-0510CED1F42B}" type="datetime1">
              <a:rPr lang="en-US" smtClean="0"/>
              <a:t>1/8/2022</a:t>
            </a:fld>
            <a:endParaRPr lang="en-US"/>
          </a:p>
        </p:txBody>
      </p:sp>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a:t>
            </a:fld>
            <a:endParaRPr lang="en-US"/>
          </a:p>
        </p:txBody>
      </p:sp>
    </p:spTree>
    <p:extLst>
      <p:ext uri="{BB962C8B-B14F-4D97-AF65-F5344CB8AC3E}">
        <p14:creationId xmlns:p14="http://schemas.microsoft.com/office/powerpoint/2010/main" val="331305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59A04D-CF35-4B97-96BA-094AE7981F94}" type="datetime1">
              <a:rPr lang="en-US" smtClean="0"/>
              <a:t>1/8/2022</a:t>
            </a:fld>
            <a:endParaRPr lang="en-US"/>
          </a:p>
        </p:txBody>
      </p:sp>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a:t>
            </a:fld>
            <a:endParaRPr lang="en-US"/>
          </a:p>
        </p:txBody>
      </p:sp>
    </p:spTree>
    <p:extLst>
      <p:ext uri="{BB962C8B-B14F-4D97-AF65-F5344CB8AC3E}">
        <p14:creationId xmlns:p14="http://schemas.microsoft.com/office/powerpoint/2010/main" val="366519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B36B6A-8AD1-4F4B-B17C-51615C91F791}" type="datetime1">
              <a:rPr lang="en-US" smtClean="0"/>
              <a:t>1/8/2022</a:t>
            </a:fld>
            <a:endParaRPr lang="en-US"/>
          </a:p>
        </p:txBody>
      </p:sp>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a:t>
            </a:fld>
            <a:endParaRPr lang="en-US"/>
          </a:p>
        </p:txBody>
      </p:sp>
    </p:spTree>
    <p:extLst>
      <p:ext uri="{BB962C8B-B14F-4D97-AF65-F5344CB8AC3E}">
        <p14:creationId xmlns:p14="http://schemas.microsoft.com/office/powerpoint/2010/main" val="289424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9A39C7-185A-4EDA-9137-5F2C75C7BD4D}" type="datetime1">
              <a:rPr lang="en-US" smtClean="0"/>
              <a:t>1/8/2022</a:t>
            </a:fld>
            <a:endParaRPr lang="en-US"/>
          </a:p>
        </p:txBody>
      </p:sp>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a:t>
            </a:fld>
            <a:endParaRPr lang="en-US"/>
          </a:p>
        </p:txBody>
      </p:sp>
    </p:spTree>
    <p:extLst>
      <p:ext uri="{BB962C8B-B14F-4D97-AF65-F5344CB8AC3E}">
        <p14:creationId xmlns:p14="http://schemas.microsoft.com/office/powerpoint/2010/main" val="226068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9F61F6-BA83-4B5F-801A-AF29ED972ADC}" type="datetime1">
              <a:rPr lang="en-US" smtClean="0"/>
              <a:t>1/8/2022</a:t>
            </a:fld>
            <a:endParaRPr lang="en-US"/>
          </a:p>
        </p:txBody>
      </p:sp>
      <p:sp>
        <p:nvSpPr>
          <p:cNvPr id="6" name="Footer Placeholder 5"/>
          <p:cNvSpPr>
            <a:spLocks noGrp="1"/>
          </p:cNvSpPr>
          <p:nvPr>
            <p:ph type="ftr" sz="quarter" idx="11"/>
          </p:nvPr>
        </p:nvSpPr>
        <p:spPr/>
        <p:txBody>
          <a:bodyPr/>
          <a:lstStyle/>
          <a:p>
            <a:r>
              <a:rPr lang="en-US" smtClean="0"/>
              <a:t>Sensors &amp; Measurement Systems(MCT-334)</a:t>
            </a:r>
            <a:endParaRPr lang="en-US"/>
          </a:p>
        </p:txBody>
      </p:sp>
      <p:sp>
        <p:nvSpPr>
          <p:cNvPr id="7" name="Slide Number Placeholder 6"/>
          <p:cNvSpPr>
            <a:spLocks noGrp="1"/>
          </p:cNvSpPr>
          <p:nvPr>
            <p:ph type="sldNum" sz="quarter" idx="12"/>
          </p:nvPr>
        </p:nvSpPr>
        <p:spPr/>
        <p:txBody>
          <a:bodyPr/>
          <a:lstStyle/>
          <a:p>
            <a:fld id="{E5CAB96D-4B81-4CD5-93B9-9FD833FEE006}" type="slidenum">
              <a:rPr lang="en-US" smtClean="0"/>
              <a:t>‹#›</a:t>
            </a:fld>
            <a:endParaRPr lang="en-US"/>
          </a:p>
        </p:txBody>
      </p:sp>
    </p:spTree>
    <p:extLst>
      <p:ext uri="{BB962C8B-B14F-4D97-AF65-F5344CB8AC3E}">
        <p14:creationId xmlns:p14="http://schemas.microsoft.com/office/powerpoint/2010/main" val="460723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D4BFA9-01EC-4984-A579-CD66FF3A5C57}" type="datetime1">
              <a:rPr lang="en-US" smtClean="0"/>
              <a:t>1/8/2022</a:t>
            </a:fld>
            <a:endParaRPr lang="en-US"/>
          </a:p>
        </p:txBody>
      </p:sp>
      <p:sp>
        <p:nvSpPr>
          <p:cNvPr id="8" name="Footer Placeholder 7"/>
          <p:cNvSpPr>
            <a:spLocks noGrp="1"/>
          </p:cNvSpPr>
          <p:nvPr>
            <p:ph type="ftr" sz="quarter" idx="11"/>
          </p:nvPr>
        </p:nvSpPr>
        <p:spPr/>
        <p:txBody>
          <a:bodyPr/>
          <a:lstStyle/>
          <a:p>
            <a:r>
              <a:rPr lang="en-US" smtClean="0"/>
              <a:t>Sensors &amp; Measurement Systems(MCT-334)</a:t>
            </a:r>
            <a:endParaRPr lang="en-US"/>
          </a:p>
        </p:txBody>
      </p:sp>
      <p:sp>
        <p:nvSpPr>
          <p:cNvPr id="9" name="Slide Number Placeholder 8"/>
          <p:cNvSpPr>
            <a:spLocks noGrp="1"/>
          </p:cNvSpPr>
          <p:nvPr>
            <p:ph type="sldNum" sz="quarter" idx="12"/>
          </p:nvPr>
        </p:nvSpPr>
        <p:spPr/>
        <p:txBody>
          <a:bodyPr/>
          <a:lstStyle/>
          <a:p>
            <a:fld id="{E5CAB96D-4B81-4CD5-93B9-9FD833FEE006}" type="slidenum">
              <a:rPr lang="en-US" smtClean="0"/>
              <a:t>‹#›</a:t>
            </a:fld>
            <a:endParaRPr lang="en-US"/>
          </a:p>
        </p:txBody>
      </p:sp>
    </p:spTree>
    <p:extLst>
      <p:ext uri="{BB962C8B-B14F-4D97-AF65-F5344CB8AC3E}">
        <p14:creationId xmlns:p14="http://schemas.microsoft.com/office/powerpoint/2010/main" val="2785234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CD97E3-E320-4818-A585-B9381DDDCECF}" type="datetime1">
              <a:rPr lang="en-US" smtClean="0"/>
              <a:t>1/8/2022</a:t>
            </a:fld>
            <a:endParaRPr lang="en-US"/>
          </a:p>
        </p:txBody>
      </p:sp>
      <p:sp>
        <p:nvSpPr>
          <p:cNvPr id="4" name="Footer Placeholder 3"/>
          <p:cNvSpPr>
            <a:spLocks noGrp="1"/>
          </p:cNvSpPr>
          <p:nvPr>
            <p:ph type="ftr" sz="quarter" idx="11"/>
          </p:nvPr>
        </p:nvSpPr>
        <p:spPr/>
        <p:txBody>
          <a:bodyPr/>
          <a:lstStyle/>
          <a:p>
            <a:r>
              <a:rPr lang="en-US" smtClean="0"/>
              <a:t>Sensors &amp; Measurement Systems(MCT-334)</a:t>
            </a:r>
            <a:endParaRPr lang="en-US"/>
          </a:p>
        </p:txBody>
      </p:sp>
      <p:sp>
        <p:nvSpPr>
          <p:cNvPr id="5" name="Slide Number Placeholder 4"/>
          <p:cNvSpPr>
            <a:spLocks noGrp="1"/>
          </p:cNvSpPr>
          <p:nvPr>
            <p:ph type="sldNum" sz="quarter" idx="12"/>
          </p:nvPr>
        </p:nvSpPr>
        <p:spPr/>
        <p:txBody>
          <a:bodyPr/>
          <a:lstStyle/>
          <a:p>
            <a:fld id="{E5CAB96D-4B81-4CD5-93B9-9FD833FEE006}" type="slidenum">
              <a:rPr lang="en-US" smtClean="0"/>
              <a:t>‹#›</a:t>
            </a:fld>
            <a:endParaRPr lang="en-US"/>
          </a:p>
        </p:txBody>
      </p:sp>
    </p:spTree>
    <p:extLst>
      <p:ext uri="{BB962C8B-B14F-4D97-AF65-F5344CB8AC3E}">
        <p14:creationId xmlns:p14="http://schemas.microsoft.com/office/powerpoint/2010/main" val="155385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1F7EB-BD2A-4CC4-AEEE-7B7669E44CF9}" type="datetime1">
              <a:rPr lang="en-US" smtClean="0"/>
              <a:t>1/8/2022</a:t>
            </a:fld>
            <a:endParaRPr lang="en-US"/>
          </a:p>
        </p:txBody>
      </p:sp>
      <p:sp>
        <p:nvSpPr>
          <p:cNvPr id="3" name="Footer Placeholder 2"/>
          <p:cNvSpPr>
            <a:spLocks noGrp="1"/>
          </p:cNvSpPr>
          <p:nvPr>
            <p:ph type="ftr" sz="quarter" idx="11"/>
          </p:nvPr>
        </p:nvSpPr>
        <p:spPr/>
        <p:txBody>
          <a:bodyPr/>
          <a:lstStyle/>
          <a:p>
            <a:r>
              <a:rPr lang="en-US" smtClean="0"/>
              <a:t>Sensors &amp; Measurement Systems(MCT-334)</a:t>
            </a:r>
            <a:endParaRPr lang="en-US"/>
          </a:p>
        </p:txBody>
      </p:sp>
      <p:sp>
        <p:nvSpPr>
          <p:cNvPr id="4" name="Slide Number Placeholder 3"/>
          <p:cNvSpPr>
            <a:spLocks noGrp="1"/>
          </p:cNvSpPr>
          <p:nvPr>
            <p:ph type="sldNum" sz="quarter" idx="12"/>
          </p:nvPr>
        </p:nvSpPr>
        <p:spPr/>
        <p:txBody>
          <a:bodyPr/>
          <a:lstStyle/>
          <a:p>
            <a:fld id="{E5CAB96D-4B81-4CD5-93B9-9FD833FEE006}" type="slidenum">
              <a:rPr lang="en-US" smtClean="0"/>
              <a:t>‹#›</a:t>
            </a:fld>
            <a:endParaRPr lang="en-US"/>
          </a:p>
        </p:txBody>
      </p:sp>
    </p:spTree>
    <p:extLst>
      <p:ext uri="{BB962C8B-B14F-4D97-AF65-F5344CB8AC3E}">
        <p14:creationId xmlns:p14="http://schemas.microsoft.com/office/powerpoint/2010/main" val="3687301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EC40DD-6D5D-4361-B5B3-EB782E8BFF47}" type="datetime1">
              <a:rPr lang="en-US" smtClean="0"/>
              <a:t>1/8/2022</a:t>
            </a:fld>
            <a:endParaRPr lang="en-US"/>
          </a:p>
        </p:txBody>
      </p:sp>
      <p:sp>
        <p:nvSpPr>
          <p:cNvPr id="6" name="Footer Placeholder 5"/>
          <p:cNvSpPr>
            <a:spLocks noGrp="1"/>
          </p:cNvSpPr>
          <p:nvPr>
            <p:ph type="ftr" sz="quarter" idx="11"/>
          </p:nvPr>
        </p:nvSpPr>
        <p:spPr/>
        <p:txBody>
          <a:bodyPr/>
          <a:lstStyle/>
          <a:p>
            <a:r>
              <a:rPr lang="en-US" smtClean="0"/>
              <a:t>Sensors &amp; Measurement Systems(MCT-334)</a:t>
            </a:r>
            <a:endParaRPr lang="en-US"/>
          </a:p>
        </p:txBody>
      </p:sp>
      <p:sp>
        <p:nvSpPr>
          <p:cNvPr id="7" name="Slide Number Placeholder 6"/>
          <p:cNvSpPr>
            <a:spLocks noGrp="1"/>
          </p:cNvSpPr>
          <p:nvPr>
            <p:ph type="sldNum" sz="quarter" idx="12"/>
          </p:nvPr>
        </p:nvSpPr>
        <p:spPr/>
        <p:txBody>
          <a:bodyPr/>
          <a:lstStyle/>
          <a:p>
            <a:fld id="{E5CAB96D-4B81-4CD5-93B9-9FD833FEE006}" type="slidenum">
              <a:rPr lang="en-US" smtClean="0"/>
              <a:t>‹#›</a:t>
            </a:fld>
            <a:endParaRPr lang="en-US"/>
          </a:p>
        </p:txBody>
      </p:sp>
    </p:spTree>
    <p:extLst>
      <p:ext uri="{BB962C8B-B14F-4D97-AF65-F5344CB8AC3E}">
        <p14:creationId xmlns:p14="http://schemas.microsoft.com/office/powerpoint/2010/main" val="1521220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8A55C62-ED19-4B99-B9B3-B5879974408E}" type="datetime1">
              <a:rPr lang="en-US" smtClean="0"/>
              <a:t>1/8/2022</a:t>
            </a:fld>
            <a:endParaRPr lang="en-US"/>
          </a:p>
        </p:txBody>
      </p:sp>
      <p:sp>
        <p:nvSpPr>
          <p:cNvPr id="6" name="Footer Placeholder 5"/>
          <p:cNvSpPr>
            <a:spLocks noGrp="1"/>
          </p:cNvSpPr>
          <p:nvPr>
            <p:ph type="ftr" sz="quarter" idx="11"/>
          </p:nvPr>
        </p:nvSpPr>
        <p:spPr/>
        <p:txBody>
          <a:bodyPr/>
          <a:lstStyle/>
          <a:p>
            <a:r>
              <a:rPr lang="en-US" smtClean="0"/>
              <a:t>Sensors &amp; Measurement Systems(MCT-334)</a:t>
            </a:r>
            <a:endParaRPr lang="en-US"/>
          </a:p>
        </p:txBody>
      </p:sp>
      <p:sp>
        <p:nvSpPr>
          <p:cNvPr id="7" name="Slide Number Placeholder 6"/>
          <p:cNvSpPr>
            <a:spLocks noGrp="1"/>
          </p:cNvSpPr>
          <p:nvPr>
            <p:ph type="sldNum" sz="quarter" idx="12"/>
          </p:nvPr>
        </p:nvSpPr>
        <p:spPr/>
        <p:txBody>
          <a:bodyPr/>
          <a:lstStyle/>
          <a:p>
            <a:fld id="{E5CAB96D-4B81-4CD5-93B9-9FD833FEE006}" type="slidenum">
              <a:rPr lang="en-US" smtClean="0"/>
              <a:t>‹#›</a:t>
            </a:fld>
            <a:endParaRPr lang="en-US"/>
          </a:p>
        </p:txBody>
      </p:sp>
    </p:spTree>
    <p:extLst>
      <p:ext uri="{BB962C8B-B14F-4D97-AF65-F5344CB8AC3E}">
        <p14:creationId xmlns:p14="http://schemas.microsoft.com/office/powerpoint/2010/main" val="1354670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E59309-6B26-4A01-BA32-F2C451430385}" type="datetime1">
              <a:rPr lang="en-US" smtClean="0"/>
              <a:t>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Sensors &amp; Measurement Systems(MCT-334)</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AB96D-4B81-4CD5-93B9-9FD833FEE006}" type="slidenum">
              <a:rPr lang="en-US" smtClean="0"/>
              <a:t>‹#›</a:t>
            </a:fld>
            <a:endParaRPr lang="en-US"/>
          </a:p>
        </p:txBody>
      </p:sp>
    </p:spTree>
    <p:extLst>
      <p:ext uri="{BB962C8B-B14F-4D97-AF65-F5344CB8AC3E}">
        <p14:creationId xmlns:p14="http://schemas.microsoft.com/office/powerpoint/2010/main" val="2880808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components101.com/diodes/photodiode-pinout-datasheet" TargetMode="External"/><Relationship Id="rId2" Type="http://schemas.openxmlformats.org/officeDocument/2006/relationships/image" Target="../media/image1.jpg"/><Relationship Id="rId1" Type="http://schemas.openxmlformats.org/officeDocument/2006/relationships/slideLayout" Target="../slideLayouts/slideLayout4.xml"/><Relationship Id="rId5" Type="http://schemas.openxmlformats.org/officeDocument/2006/relationships/image" Target="../media/image17.jpg"/><Relationship Id="rId4" Type="http://schemas.openxmlformats.org/officeDocument/2006/relationships/hyperlink" Target="https://components101.com/misc/crystal-oscillator"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19.jpg"/></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jpg"/><Relationship Id="rId1" Type="http://schemas.openxmlformats.org/officeDocument/2006/relationships/slideLayout" Target="../slideLayouts/slideLayout4.xml"/><Relationship Id="rId5" Type="http://schemas.openxmlformats.org/officeDocument/2006/relationships/image" Target="../media/image22.jpg"/><Relationship Id="rId4" Type="http://schemas.openxmlformats.org/officeDocument/2006/relationships/image" Target="../media/image21.jp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ollating_order" TargetMode="External"/><Relationship Id="rId2" Type="http://schemas.openxmlformats.org/officeDocument/2006/relationships/image" Target="../media/image1.jpg"/><Relationship Id="rId1" Type="http://schemas.openxmlformats.org/officeDocument/2006/relationships/slideLayout" Target="../slideLayouts/slideLayout4.xml"/><Relationship Id="rId6" Type="http://schemas.openxmlformats.org/officeDocument/2006/relationships/image" Target="../media/image3.jpg"/><Relationship Id="rId5" Type="http://schemas.openxmlformats.org/officeDocument/2006/relationships/image" Target="../media/image2.jpg"/><Relationship Id="rId4" Type="http://schemas.openxmlformats.org/officeDocument/2006/relationships/hyperlink" Target="https://en.wikipedia.org/wiki/Categorization"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Merge_sort" TargetMode="External"/><Relationship Id="rId3" Type="http://schemas.openxmlformats.org/officeDocument/2006/relationships/hyperlink" Target="https://en.wikipedia.org/wiki/Bubble_sort" TargetMode="External"/><Relationship Id="rId7" Type="http://schemas.openxmlformats.org/officeDocument/2006/relationships/hyperlink" Target="https://en.wikipedia.org/wiki/Quick_sort" TargetMode="External"/><Relationship Id="rId2" Type="http://schemas.openxmlformats.org/officeDocument/2006/relationships/image" Target="../media/image1.jpg"/><Relationship Id="rId1" Type="http://schemas.openxmlformats.org/officeDocument/2006/relationships/slideLayout" Target="../slideLayouts/slideLayout4.xml"/><Relationship Id="rId6" Type="http://schemas.openxmlformats.org/officeDocument/2006/relationships/hyperlink" Target="https://en.wikipedia.org/wiki/Selection_sort" TargetMode="External"/><Relationship Id="rId5" Type="http://schemas.openxmlformats.org/officeDocument/2006/relationships/hyperlink" Target="https://en.wikipedia.org/wiki/Insertion_sort" TargetMode="External"/><Relationship Id="rId4" Type="http://schemas.openxmlformats.org/officeDocument/2006/relationships/hyperlink" Target="https://en.wikipedia.org/wiki/Shell_sor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787608" y="118857"/>
            <a:ext cx="860857" cy="860857"/>
          </a:xfrm>
        </p:spPr>
      </p:pic>
      <p:sp>
        <p:nvSpPr>
          <p:cNvPr id="7" name="Rectangle 6"/>
          <p:cNvSpPr/>
          <p:nvPr/>
        </p:nvSpPr>
        <p:spPr>
          <a:xfrm>
            <a:off x="2886889" y="1606731"/>
            <a:ext cx="6355081" cy="1077218"/>
          </a:xfrm>
          <a:prstGeom prst="rect">
            <a:avLst/>
          </a:prstGeom>
        </p:spPr>
        <p:txBody>
          <a:bodyPr wrap="square">
            <a:spAutoFit/>
          </a:bodyPr>
          <a:lstStyle/>
          <a:p>
            <a:r>
              <a:rPr lang="en-US" sz="3600" dirty="0" smtClean="0">
                <a:latin typeface="Times New Roman" panose="02020603050405020304" pitchFamily="18" charset="0"/>
                <a:cs typeface="Times New Roman" panose="02020603050405020304" pitchFamily="18" charset="0"/>
              </a:rPr>
              <a:t>Sensors &amp; Measurement Systems</a:t>
            </a:r>
            <a:endParaRPr lang="en-US"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(MCT-334)</a:t>
            </a:r>
            <a:endParaRPr lang="en-US" sz="2800" dirty="0">
              <a:latin typeface="Times New Roman" panose="02020603050405020304" pitchFamily="18" charset="0"/>
              <a:cs typeface="Times New Roman" panose="02020603050405020304" pitchFamily="18" charset="0"/>
            </a:endParaRPr>
          </a:p>
        </p:txBody>
      </p:sp>
      <p:sp>
        <p:nvSpPr>
          <p:cNvPr id="11" name="Footer Placeholder 10"/>
          <p:cNvSpPr>
            <a:spLocks noGrp="1"/>
          </p:cNvSpPr>
          <p:nvPr>
            <p:ph type="ftr" sz="quarter" idx="11"/>
          </p:nvPr>
        </p:nvSpPr>
        <p:spPr/>
        <p:txBody>
          <a:bodyPr/>
          <a:lstStyle/>
          <a:p>
            <a:r>
              <a:rPr lang="en-US" smtClean="0"/>
              <a:t>Sensors &amp; Measurement Systems(MCT-334)</a:t>
            </a:r>
            <a:endParaRPr lang="en-US"/>
          </a:p>
        </p:txBody>
      </p:sp>
      <p:sp>
        <p:nvSpPr>
          <p:cNvPr id="12" name="Slide Number Placeholder 11"/>
          <p:cNvSpPr>
            <a:spLocks noGrp="1"/>
          </p:cNvSpPr>
          <p:nvPr>
            <p:ph type="sldNum" sz="quarter" idx="12"/>
          </p:nvPr>
        </p:nvSpPr>
        <p:spPr/>
        <p:txBody>
          <a:bodyPr/>
          <a:lstStyle/>
          <a:p>
            <a:fld id="{E5CAB96D-4B81-4CD5-93B9-9FD833FEE006}" type="slidenum">
              <a:rPr lang="en-US" smtClean="0"/>
              <a:t>1</a:t>
            </a:fld>
            <a:endParaRPr lang="en-US"/>
          </a:p>
        </p:txBody>
      </p:sp>
      <p:sp>
        <p:nvSpPr>
          <p:cNvPr id="13" name="TextBox 12"/>
          <p:cNvSpPr txBox="1"/>
          <p:nvPr/>
        </p:nvSpPr>
        <p:spPr>
          <a:xfrm>
            <a:off x="156754" y="313508"/>
            <a:ext cx="5630091" cy="584775"/>
          </a:xfrm>
          <a:prstGeom prst="rect">
            <a:avLst/>
          </a:prstGeom>
          <a:noFill/>
        </p:spPr>
        <p:txBody>
          <a:bodyPr wrap="square" rtlCol="0">
            <a:spAutoFit/>
          </a:bodyPr>
          <a:lstStyle/>
          <a:p>
            <a:r>
              <a:rPr lang="en-US" sz="1600" i="1" dirty="0" smtClean="0"/>
              <a:t>Faculty of Engineering – Ain Shams University (ASU)</a:t>
            </a:r>
          </a:p>
          <a:p>
            <a:r>
              <a:rPr lang="en-US" sz="1600" i="1" dirty="0" smtClean="0"/>
              <a:t>Mechatronics Department</a:t>
            </a:r>
            <a:endParaRPr lang="en-US" sz="1600" i="1" dirty="0"/>
          </a:p>
        </p:txBody>
      </p:sp>
      <p:cxnSp>
        <p:nvCxnSpPr>
          <p:cNvPr id="15" name="Straight Connector 14"/>
          <p:cNvCxnSpPr/>
          <p:nvPr/>
        </p:nvCxnSpPr>
        <p:spPr>
          <a:xfrm>
            <a:off x="156754" y="1084217"/>
            <a:ext cx="11717383"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462744" y="2883296"/>
            <a:ext cx="5203370" cy="646331"/>
          </a:xfrm>
          <a:prstGeom prst="rect">
            <a:avLst/>
          </a:prstGeom>
          <a:noFill/>
        </p:spPr>
        <p:txBody>
          <a:bodyPr wrap="square" rtlCol="0">
            <a:spAutoFit/>
          </a:bodyPr>
          <a:lstStyle/>
          <a:p>
            <a:r>
              <a:rPr lang="en-US" sz="3600" dirty="0" smtClean="0">
                <a:solidFill>
                  <a:schemeClr val="accent1">
                    <a:lumMod val="75000"/>
                  </a:schemeClr>
                </a:solidFill>
                <a:latin typeface="Times New Roman" panose="02020603050405020304" pitchFamily="18" charset="0"/>
                <a:cs typeface="Times New Roman" panose="02020603050405020304" pitchFamily="18" charset="0"/>
              </a:rPr>
              <a:t>(Industrial Sorting Project)</a:t>
            </a:r>
            <a:endParaRPr lang="en-US" sz="3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615040" y="3817900"/>
            <a:ext cx="4360817" cy="1877437"/>
          </a:xfrm>
          <a:prstGeom prst="rect">
            <a:avLst/>
          </a:prstGeom>
          <a:noFill/>
        </p:spPr>
        <p:txBody>
          <a:bodyPr wrap="square" rtlCol="0">
            <a:spAutoFit/>
          </a:bodyPr>
          <a:lstStyle/>
          <a:p>
            <a:r>
              <a:rPr lang="en-US" sz="3200" b="1" dirty="0" smtClean="0">
                <a:latin typeface="+mj-lt"/>
              </a:rPr>
              <a:t>Presented by:</a:t>
            </a:r>
          </a:p>
          <a:p>
            <a:r>
              <a:rPr lang="en-US" sz="2800" dirty="0" smtClean="0">
                <a:latin typeface="Times New Roman" panose="02020603050405020304" pitchFamily="18" charset="0"/>
                <a:cs typeface="Times New Roman" panose="02020603050405020304" pitchFamily="18" charset="0"/>
              </a:rPr>
              <a:t>Mohamed </a:t>
            </a:r>
            <a:r>
              <a:rPr lang="en-US" sz="2800" dirty="0" err="1" smtClean="0">
                <a:latin typeface="Times New Roman" panose="02020603050405020304" pitchFamily="18" charset="0"/>
                <a:cs typeface="Times New Roman" panose="02020603050405020304" pitchFamily="18" charset="0"/>
              </a:rPr>
              <a:t>Emad</a:t>
            </a:r>
            <a:r>
              <a:rPr lang="en-US" sz="2800" dirty="0" smtClean="0">
                <a:latin typeface="Times New Roman" panose="02020603050405020304" pitchFamily="18" charset="0"/>
                <a:cs typeface="Times New Roman" panose="02020603050405020304" pitchFamily="18" charset="0"/>
              </a:rPr>
              <a:t> Mohamed</a:t>
            </a:r>
          </a:p>
          <a:p>
            <a:r>
              <a:rPr lang="en-US" sz="2800" dirty="0" err="1" smtClean="0">
                <a:latin typeface="Times New Roman" panose="02020603050405020304" pitchFamily="18" charset="0"/>
                <a:cs typeface="Times New Roman" panose="02020603050405020304" pitchFamily="18" charset="0"/>
              </a:rPr>
              <a:t>Anas</a:t>
            </a:r>
            <a:r>
              <a:rPr lang="en-US" sz="2800" dirty="0" smtClean="0">
                <a:latin typeface="Times New Roman" panose="02020603050405020304" pitchFamily="18" charset="0"/>
                <a:cs typeface="Times New Roman" panose="02020603050405020304" pitchFamily="18" charset="0"/>
              </a:rPr>
              <a:t> Ahmed </a:t>
            </a:r>
            <a:r>
              <a:rPr lang="en-US" sz="2800" dirty="0" err="1" smtClean="0">
                <a:latin typeface="Times New Roman" panose="02020603050405020304" pitchFamily="18" charset="0"/>
                <a:cs typeface="Times New Roman" panose="02020603050405020304" pitchFamily="18" charset="0"/>
              </a:rPr>
              <a:t>Talaat</a:t>
            </a:r>
            <a:endParaRPr lang="en-US" sz="2800" dirty="0" smtClean="0">
              <a:latin typeface="Times New Roman" panose="02020603050405020304" pitchFamily="18" charset="0"/>
              <a:cs typeface="Times New Roman" panose="02020603050405020304" pitchFamily="18" charset="0"/>
            </a:endParaRPr>
          </a:p>
          <a:p>
            <a:r>
              <a:rPr lang="en-US" sz="2800" dirty="0" err="1" smtClean="0">
                <a:latin typeface="Times New Roman" panose="02020603050405020304" pitchFamily="18" charset="0"/>
                <a:cs typeface="Times New Roman" panose="02020603050405020304" pitchFamily="18" charset="0"/>
              </a:rPr>
              <a:t>Elsayed</a:t>
            </a:r>
            <a:r>
              <a:rPr lang="en-US" sz="2800" dirty="0" smtClean="0">
                <a:latin typeface="Times New Roman" panose="02020603050405020304" pitchFamily="18" charset="0"/>
                <a:cs typeface="Times New Roman" panose="02020603050405020304" pitchFamily="18" charset="0"/>
              </a:rPr>
              <a:t> Ayman </a:t>
            </a:r>
            <a:r>
              <a:rPr lang="en-US" sz="2800" dirty="0" err="1" smtClean="0">
                <a:latin typeface="Times New Roman" panose="02020603050405020304" pitchFamily="18" charset="0"/>
                <a:cs typeface="Times New Roman" panose="02020603050405020304" pitchFamily="18" charset="0"/>
              </a:rPr>
              <a:t>Elsayed</a:t>
            </a:r>
            <a:r>
              <a:rPr lang="en-US" sz="2800" dirty="0" smtClean="0">
                <a:latin typeface="Times New Roman" panose="02020603050405020304" pitchFamily="18" charset="0"/>
                <a:cs typeface="Times New Roman" panose="02020603050405020304" pitchFamily="18" charset="0"/>
              </a:rPr>
              <a:t> Ali</a:t>
            </a:r>
          </a:p>
        </p:txBody>
      </p:sp>
      <p:sp>
        <p:nvSpPr>
          <p:cNvPr id="22" name="TextBox 21"/>
          <p:cNvSpPr txBox="1"/>
          <p:nvPr/>
        </p:nvSpPr>
        <p:spPr>
          <a:xfrm>
            <a:off x="7513320" y="4433453"/>
            <a:ext cx="4360817" cy="1261884"/>
          </a:xfrm>
          <a:prstGeom prst="rect">
            <a:avLst/>
          </a:prstGeom>
          <a:noFill/>
        </p:spPr>
        <p:txBody>
          <a:bodyPr wrap="square" rtlCol="0">
            <a:spAutoFit/>
          </a:bodyPr>
          <a:lstStyle/>
          <a:p>
            <a:r>
              <a:rPr lang="en-US" sz="2800" b="1" dirty="0" smtClean="0">
                <a:latin typeface="+mj-lt"/>
              </a:rPr>
              <a:t>Submitted by:</a:t>
            </a:r>
          </a:p>
          <a:p>
            <a:r>
              <a:rPr lang="en-US" sz="2400" dirty="0" err="1" smtClean="0">
                <a:latin typeface="Times New Roman" panose="02020603050405020304" pitchFamily="18" charset="0"/>
                <a:cs typeface="Times New Roman" panose="02020603050405020304" pitchFamily="18" charset="0"/>
              </a:rPr>
              <a:t>Dr</a:t>
            </a:r>
            <a:r>
              <a:rPr lang="en-US" sz="2400" dirty="0" smtClean="0">
                <a:latin typeface="Times New Roman" panose="02020603050405020304" pitchFamily="18" charset="0"/>
                <a:cs typeface="Times New Roman" panose="02020603050405020304" pitchFamily="18" charset="0"/>
              </a:rPr>
              <a:t>/Omar M. </a:t>
            </a:r>
            <a:r>
              <a:rPr lang="en-US" sz="2400" dirty="0" err="1" smtClean="0">
                <a:latin typeface="Times New Roman" panose="02020603050405020304" pitchFamily="18" charset="0"/>
                <a:cs typeface="Times New Roman" panose="02020603050405020304" pitchFamily="18" charset="0"/>
              </a:rPr>
              <a:t>Shehata</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Dr</a:t>
            </a:r>
            <a:r>
              <a:rPr lang="en-US" sz="2400" dirty="0" smtClean="0">
                <a:latin typeface="Times New Roman" panose="02020603050405020304" pitchFamily="18" charset="0"/>
                <a:cs typeface="Times New Roman" panose="02020603050405020304" pitchFamily="18" charset="0"/>
              </a:rPr>
              <a:t>/Mohamed O. </a:t>
            </a:r>
            <a:r>
              <a:rPr lang="en-US" sz="2400" dirty="0" err="1" smtClean="0">
                <a:latin typeface="Times New Roman" panose="02020603050405020304" pitchFamily="18" charset="0"/>
                <a:cs typeface="Times New Roman" panose="02020603050405020304" pitchFamily="18" charset="0"/>
              </a:rPr>
              <a:t>Elshalakani</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3307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10</a:t>
            </a:fld>
            <a:endParaRPr lang="en-US"/>
          </a:p>
        </p:txBody>
      </p:sp>
      <p:pic>
        <p:nvPicPr>
          <p:cNvPr id="7"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7608" y="118857"/>
            <a:ext cx="860857" cy="860857"/>
          </a:xfrm>
        </p:spPr>
      </p:pic>
      <p:sp>
        <p:nvSpPr>
          <p:cNvPr id="8" name="TextBox 7"/>
          <p:cNvSpPr txBox="1"/>
          <p:nvPr/>
        </p:nvSpPr>
        <p:spPr>
          <a:xfrm>
            <a:off x="156754" y="313508"/>
            <a:ext cx="5630091" cy="584775"/>
          </a:xfrm>
          <a:prstGeom prst="rect">
            <a:avLst/>
          </a:prstGeom>
          <a:noFill/>
        </p:spPr>
        <p:txBody>
          <a:bodyPr wrap="square" rtlCol="0">
            <a:spAutoFit/>
          </a:bodyPr>
          <a:lstStyle/>
          <a:p>
            <a:r>
              <a:rPr lang="en-US" sz="1600" i="1" dirty="0" smtClean="0"/>
              <a:t>Faculty of Engineering – Ain Shams University (ASU)</a:t>
            </a:r>
          </a:p>
          <a:p>
            <a:r>
              <a:rPr lang="en-US" sz="1600" i="1" dirty="0" smtClean="0"/>
              <a:t>Mechatronics Department</a:t>
            </a:r>
            <a:endParaRPr lang="en-US" sz="1600" i="1" dirty="0"/>
          </a:p>
        </p:txBody>
      </p:sp>
      <p:cxnSp>
        <p:nvCxnSpPr>
          <p:cNvPr id="9" name="Straight Connector 8"/>
          <p:cNvCxnSpPr/>
          <p:nvPr/>
        </p:nvCxnSpPr>
        <p:spPr>
          <a:xfrm>
            <a:off x="156754" y="1084217"/>
            <a:ext cx="117173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78381" y="1308886"/>
            <a:ext cx="0" cy="5496692"/>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6199" y="1652420"/>
            <a:ext cx="3602182" cy="4801314"/>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Introduction</a:t>
            </a:r>
          </a:p>
          <a:p>
            <a:pPr marL="285750" indent="-285750">
              <a:buFont typeface="Arial" panose="020B0604020202020204" pitchFamily="34" charset="0"/>
              <a:buChar char="•"/>
            </a:pPr>
            <a:r>
              <a:rPr lang="en-US" dirty="0" smtClean="0">
                <a:solidFill>
                  <a:schemeClr val="accent1"/>
                </a:solidFill>
                <a:cs typeface="Times New Roman" panose="02020603050405020304" pitchFamily="18" charset="0"/>
              </a:rPr>
              <a:t>Overview of Inductive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accent1"/>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Ultrasonic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Color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correlation between Sensors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system sorting</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Conclusion</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Reference</a:t>
            </a:r>
            <a:endParaRPr lang="en-US" dirty="0" smtClean="0">
              <a:solidFill>
                <a:schemeClr val="bg1">
                  <a:lumMod val="65000"/>
                </a:schemeClr>
              </a:solidFill>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9" y="1733258"/>
            <a:ext cx="8218883" cy="3602182"/>
          </a:xfrm>
          <a:prstGeom prst="rect">
            <a:avLst/>
          </a:prstGeom>
        </p:spPr>
      </p:pic>
    </p:spTree>
    <p:extLst>
      <p:ext uri="{BB962C8B-B14F-4D97-AF65-F5344CB8AC3E}">
        <p14:creationId xmlns:p14="http://schemas.microsoft.com/office/powerpoint/2010/main" val="18192438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11</a:t>
            </a:fld>
            <a:endParaRPr lang="en-US"/>
          </a:p>
        </p:txBody>
      </p:sp>
      <p:pic>
        <p:nvPicPr>
          <p:cNvPr id="7"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7608" y="118857"/>
            <a:ext cx="860857" cy="860857"/>
          </a:xfrm>
        </p:spPr>
      </p:pic>
      <p:sp>
        <p:nvSpPr>
          <p:cNvPr id="8" name="TextBox 7"/>
          <p:cNvSpPr txBox="1"/>
          <p:nvPr/>
        </p:nvSpPr>
        <p:spPr>
          <a:xfrm>
            <a:off x="156754" y="313508"/>
            <a:ext cx="5630091" cy="584775"/>
          </a:xfrm>
          <a:prstGeom prst="rect">
            <a:avLst/>
          </a:prstGeom>
          <a:noFill/>
        </p:spPr>
        <p:txBody>
          <a:bodyPr wrap="square" rtlCol="0">
            <a:spAutoFit/>
          </a:bodyPr>
          <a:lstStyle/>
          <a:p>
            <a:r>
              <a:rPr lang="en-US" sz="1600" i="1" dirty="0" smtClean="0"/>
              <a:t>Faculty of Engineering – Ain Shams University (ASU)</a:t>
            </a:r>
          </a:p>
          <a:p>
            <a:r>
              <a:rPr lang="en-US" sz="1600" i="1" dirty="0" smtClean="0"/>
              <a:t>Mechatronics Department</a:t>
            </a:r>
            <a:endParaRPr lang="en-US" sz="1600" i="1" dirty="0"/>
          </a:p>
        </p:txBody>
      </p:sp>
      <p:cxnSp>
        <p:nvCxnSpPr>
          <p:cNvPr id="9" name="Straight Connector 8"/>
          <p:cNvCxnSpPr/>
          <p:nvPr/>
        </p:nvCxnSpPr>
        <p:spPr>
          <a:xfrm>
            <a:off x="156754" y="1084217"/>
            <a:ext cx="117173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78381" y="1308886"/>
            <a:ext cx="0" cy="5496692"/>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752648" y="1252310"/>
            <a:ext cx="8439351" cy="2308324"/>
          </a:xfrm>
          <a:prstGeom prst="rect">
            <a:avLst/>
          </a:prstGeom>
        </p:spPr>
        <p:txBody>
          <a:bodyPr wrap="square">
            <a:spAutoFit/>
          </a:bodyPr>
          <a:lstStyle/>
          <a:p>
            <a:r>
              <a:rPr lang="en-GB" sz="2400" b="1" u="sng" dirty="0">
                <a:solidFill>
                  <a:srgbClr val="2F5496"/>
                </a:solidFill>
                <a:uFill>
                  <a:solidFill>
                    <a:srgbClr val="2F5496"/>
                  </a:solidFill>
                </a:uFill>
                <a:latin typeface="Times New Roman" panose="02020603050405020304" pitchFamily="18" charset="0"/>
                <a:ea typeface="Times New Roman" panose="02020603050405020304" pitchFamily="18" charset="0"/>
              </a:rPr>
              <a:t>Ultrasonic Ranging </a:t>
            </a:r>
            <a:r>
              <a:rPr lang="en-GB" sz="2400" b="1" u="sng" dirty="0" smtClean="0">
                <a:solidFill>
                  <a:srgbClr val="2F5496"/>
                </a:solidFill>
                <a:uFill>
                  <a:solidFill>
                    <a:srgbClr val="2F5496"/>
                  </a:solidFill>
                </a:uFill>
                <a:latin typeface="Times New Roman" panose="02020603050405020304" pitchFamily="18" charset="0"/>
                <a:ea typeface="Times New Roman" panose="02020603050405020304" pitchFamily="18" charset="0"/>
              </a:rPr>
              <a:t>Module( </a:t>
            </a:r>
            <a:r>
              <a:rPr lang="en-GB" sz="2400" b="1" u="sng" dirty="0">
                <a:solidFill>
                  <a:srgbClr val="2F5496"/>
                </a:solidFill>
                <a:uFill>
                  <a:solidFill>
                    <a:srgbClr val="2F5496"/>
                  </a:solidFill>
                </a:uFill>
                <a:latin typeface="Times New Roman" panose="02020603050405020304" pitchFamily="18" charset="0"/>
                <a:ea typeface="Times New Roman" panose="02020603050405020304" pitchFamily="18" charset="0"/>
              </a:rPr>
              <a:t>HC - SR04</a:t>
            </a:r>
            <a:r>
              <a:rPr lang="en-GB" sz="2400" b="1" dirty="0">
                <a:solidFill>
                  <a:srgbClr val="2F5496"/>
                </a:solidFill>
                <a:latin typeface="Times New Roman" panose="02020603050405020304" pitchFamily="18" charset="0"/>
                <a:ea typeface="Times New Roman" panose="02020603050405020304" pitchFamily="18" charset="0"/>
              </a:rPr>
              <a:t> </a:t>
            </a:r>
            <a:r>
              <a:rPr lang="en-GB" sz="2400" b="1" dirty="0" smtClean="0">
                <a:solidFill>
                  <a:srgbClr val="2F5496"/>
                </a:solidFill>
                <a:latin typeface="Times New Roman" panose="02020603050405020304" pitchFamily="18" charset="0"/>
                <a:ea typeface="Times New Roman" panose="02020603050405020304" pitchFamily="18" charset="0"/>
              </a:rPr>
              <a:t>):</a:t>
            </a:r>
          </a:p>
          <a:p>
            <a:pPr marL="342900" indent="-342900">
              <a:buFont typeface="Arial" panose="020B0604020202020204" pitchFamily="34" charset="0"/>
              <a:buChar char="•"/>
            </a:pPr>
            <a:r>
              <a:rPr lang="en-GB" sz="2000"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The basics of using ultrasound are like this: you shoot out a sound, wait to hear it echo back, and if you have your timing right, you’ll know if anything is out there and how far away it is. This is called echolocation and it’s how bats and dolphins find objects in the dark and underwater, though they use lower frequencies than you can use with your Arduino</a:t>
            </a:r>
            <a:r>
              <a:rPr lang="en-GB"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u="none" strike="noStrike" dirty="0" smtClean="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endParaRPr lang="en-US" sz="2000" dirty="0"/>
          </a:p>
        </p:txBody>
      </p:sp>
      <p:pic>
        <p:nvPicPr>
          <p:cNvPr id="15" name="Picture 14"/>
          <p:cNvPicPr/>
          <p:nvPr/>
        </p:nvPicPr>
        <p:blipFill>
          <a:blip r:embed="rId3"/>
          <a:stretch>
            <a:fillRect/>
          </a:stretch>
        </p:blipFill>
        <p:spPr>
          <a:xfrm>
            <a:off x="4501661" y="3560634"/>
            <a:ext cx="6387737" cy="2320382"/>
          </a:xfrm>
          <a:prstGeom prst="rect">
            <a:avLst/>
          </a:prstGeom>
        </p:spPr>
      </p:pic>
      <p:sp>
        <p:nvSpPr>
          <p:cNvPr id="16" name="Rectangle 15"/>
          <p:cNvSpPr/>
          <p:nvPr/>
        </p:nvSpPr>
        <p:spPr>
          <a:xfrm>
            <a:off x="76199" y="1652420"/>
            <a:ext cx="3602182" cy="4801314"/>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Introduction</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Inductive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accent1"/>
                </a:solidFill>
                <a:cs typeface="Times New Roman" panose="02020603050405020304" pitchFamily="18" charset="0"/>
              </a:rPr>
              <a:t>Overview of Ultrasonic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Color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correlation between Sensors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system sorting</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Conclusion</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Reference</a:t>
            </a:r>
            <a:endParaRPr lang="en-US" dirty="0" smtClean="0">
              <a:solidFill>
                <a:schemeClr val="bg1">
                  <a:lumMod val="65000"/>
                </a:schemeClr>
              </a:solidFill>
              <a:cs typeface="Times New Roman" panose="02020603050405020304" pitchFamily="18" charset="0"/>
            </a:endParaRPr>
          </a:p>
        </p:txBody>
      </p:sp>
    </p:spTree>
    <p:extLst>
      <p:ext uri="{BB962C8B-B14F-4D97-AF65-F5344CB8AC3E}">
        <p14:creationId xmlns:p14="http://schemas.microsoft.com/office/powerpoint/2010/main" val="40974429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12</a:t>
            </a:fld>
            <a:endParaRPr lang="en-US"/>
          </a:p>
        </p:txBody>
      </p:sp>
      <p:pic>
        <p:nvPicPr>
          <p:cNvPr id="7"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7608" y="118857"/>
            <a:ext cx="860857" cy="860857"/>
          </a:xfrm>
        </p:spPr>
      </p:pic>
      <p:sp>
        <p:nvSpPr>
          <p:cNvPr id="8" name="TextBox 7"/>
          <p:cNvSpPr txBox="1"/>
          <p:nvPr/>
        </p:nvSpPr>
        <p:spPr>
          <a:xfrm>
            <a:off x="156754" y="313508"/>
            <a:ext cx="5630091" cy="584775"/>
          </a:xfrm>
          <a:prstGeom prst="rect">
            <a:avLst/>
          </a:prstGeom>
          <a:noFill/>
        </p:spPr>
        <p:txBody>
          <a:bodyPr wrap="square" rtlCol="0">
            <a:spAutoFit/>
          </a:bodyPr>
          <a:lstStyle/>
          <a:p>
            <a:r>
              <a:rPr lang="en-US" sz="1600" i="1" dirty="0" smtClean="0"/>
              <a:t>Faculty of Engineering – Ain Shams University (ASU)</a:t>
            </a:r>
          </a:p>
          <a:p>
            <a:r>
              <a:rPr lang="en-US" sz="1600" i="1" dirty="0" smtClean="0"/>
              <a:t>Mechatronics Department</a:t>
            </a:r>
            <a:endParaRPr lang="en-US" sz="1600" i="1" dirty="0"/>
          </a:p>
        </p:txBody>
      </p:sp>
      <p:cxnSp>
        <p:nvCxnSpPr>
          <p:cNvPr id="9" name="Straight Connector 8"/>
          <p:cNvCxnSpPr/>
          <p:nvPr/>
        </p:nvCxnSpPr>
        <p:spPr>
          <a:xfrm>
            <a:off x="156754" y="1084217"/>
            <a:ext cx="117173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78381" y="1308886"/>
            <a:ext cx="0" cy="5496692"/>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343421" y="1188721"/>
            <a:ext cx="6096000" cy="2399118"/>
          </a:xfrm>
          <a:prstGeom prst="rect">
            <a:avLst/>
          </a:prstGeom>
        </p:spPr>
        <p:txBody>
          <a:bodyPr>
            <a:spAutoFit/>
          </a:bodyPr>
          <a:lstStyle/>
          <a:p>
            <a:pPr marL="760095" marR="0" indent="-342900">
              <a:lnSpc>
                <a:spcPct val="107000"/>
              </a:lnSpc>
              <a:spcBef>
                <a:spcPts val="0"/>
              </a:spcBef>
              <a:spcAft>
                <a:spcPts val="315"/>
              </a:spcAft>
              <a:buFont typeface="Wingdings" panose="05000000000000000000" pitchFamily="2" charset="2"/>
              <a:buChar char="Ø"/>
            </a:pPr>
            <a:r>
              <a:rPr lang="en-GB" sz="2000" b="1"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rPr>
              <a:t>The principle of ultrasonic ranging </a:t>
            </a:r>
            <a:endParaRPr lang="en-US" sz="1400" dirty="0" smtClean="0">
              <a:solidFill>
                <a:srgbClr val="000000"/>
              </a:solidFill>
              <a:effectLst/>
              <a:latin typeface="Calibri" panose="020F0502020204030204" pitchFamily="34" charset="0"/>
              <a:ea typeface="Calibri" panose="020F0502020204030204" pitchFamily="34" charset="0"/>
            </a:endParaRPr>
          </a:p>
          <a:p>
            <a:pPr lvl="2"/>
            <a:r>
              <a:rPr lang="en-GB" dirty="0" smtClean="0">
                <a:solidFill>
                  <a:srgbClr val="000000"/>
                </a:solidFill>
                <a:latin typeface="Times New Roman" panose="02020603050405020304" pitchFamily="18" charset="0"/>
                <a:ea typeface="Times New Roman" panose="02020603050405020304" pitchFamily="18" charset="0"/>
              </a:rPr>
              <a:t>sound waves are reflected by obstacles, and the speed of sound waves is known, so it is only necessary to know the time difference between transmission and reception, and the measurement distance can be easily calculated, combined with transmitter and receiver. The distance of the device can calculate the actual distance of the obstacle.</a:t>
            </a:r>
            <a:endParaRPr lang="en-US" dirty="0"/>
          </a:p>
        </p:txBody>
      </p:sp>
      <p:pic>
        <p:nvPicPr>
          <p:cNvPr id="13" name="Picture 12"/>
          <p:cNvPicPr/>
          <p:nvPr/>
        </p:nvPicPr>
        <p:blipFill>
          <a:blip r:embed="rId3"/>
          <a:stretch>
            <a:fillRect/>
          </a:stretch>
        </p:blipFill>
        <p:spPr>
          <a:xfrm>
            <a:off x="8639383" y="3187610"/>
            <a:ext cx="3483451" cy="2177905"/>
          </a:xfrm>
          <a:prstGeom prst="rect">
            <a:avLst/>
          </a:prstGeom>
        </p:spPr>
      </p:pic>
      <p:sp>
        <p:nvSpPr>
          <p:cNvPr id="10" name="Rectangle 9"/>
          <p:cNvSpPr/>
          <p:nvPr/>
        </p:nvSpPr>
        <p:spPr>
          <a:xfrm>
            <a:off x="3343421" y="3614701"/>
            <a:ext cx="7633748" cy="2812565"/>
          </a:xfrm>
          <a:prstGeom prst="rect">
            <a:avLst/>
          </a:prstGeom>
        </p:spPr>
        <p:txBody>
          <a:bodyPr wrap="square">
            <a:spAutoFit/>
          </a:bodyPr>
          <a:lstStyle/>
          <a:p>
            <a:pPr marL="769620" marR="0" indent="-342900">
              <a:lnSpc>
                <a:spcPct val="107000"/>
              </a:lnSpc>
              <a:spcBef>
                <a:spcPts val="0"/>
              </a:spcBef>
              <a:spcAft>
                <a:spcPts val="490"/>
              </a:spcAft>
              <a:buFont typeface="Wingdings" panose="05000000000000000000" pitchFamily="2" charset="2"/>
              <a:buChar char="Ø"/>
            </a:pPr>
            <a:r>
              <a:rPr lang="en-GB" sz="2000" b="1" dirty="0" smtClean="0">
                <a:solidFill>
                  <a:srgbClr val="000000"/>
                </a:solidFill>
                <a:effectLst/>
                <a:latin typeface="Times New Roman" panose="02020603050405020304" pitchFamily="18" charset="0"/>
                <a:ea typeface="Times New Roman" panose="02020603050405020304" pitchFamily="18" charset="0"/>
              </a:rPr>
              <a:t>Electrical Specifications   </a:t>
            </a:r>
            <a:endParaRPr lang="en-US" sz="1200" dirty="0" smtClean="0">
              <a:solidFill>
                <a:srgbClr val="000000"/>
              </a:solidFill>
              <a:effectLst/>
              <a:latin typeface="Calibri" panose="020F0502020204030204" pitchFamily="34" charset="0"/>
              <a:ea typeface="Calibri" panose="020F0502020204030204" pitchFamily="34" charset="0"/>
            </a:endParaRPr>
          </a:p>
          <a:p>
            <a:pPr marL="1257300" lvl="2" indent="-342900" fontAlgn="base">
              <a:lnSpc>
                <a:spcPct val="105000"/>
              </a:lnSpc>
              <a:spcAft>
                <a:spcPts val="20"/>
              </a:spcAft>
              <a:buClr>
                <a:srgbClr val="000000"/>
              </a:buClr>
              <a:buSzPts val="1400"/>
              <a:buFont typeface="Arial" panose="020B0604020202020204" pitchFamily="34" charset="0"/>
              <a:buChar char="•"/>
            </a:pPr>
            <a:r>
              <a:rPr lang="en-GB"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Operating Voltage: 3.3Vdc ~ 5Vdc </a:t>
            </a:r>
            <a:endParaRPr lang="en-US" sz="1400"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1257300" lvl="2" indent="-342900" fontAlgn="base">
              <a:lnSpc>
                <a:spcPct val="105000"/>
              </a:lnSpc>
              <a:spcAft>
                <a:spcPts val="20"/>
              </a:spcAft>
              <a:buClr>
                <a:srgbClr val="000000"/>
              </a:buClr>
              <a:buSzPts val="1400"/>
              <a:buFont typeface="Arial" panose="020B0604020202020204" pitchFamily="34" charset="0"/>
              <a:buChar char="•"/>
            </a:pPr>
            <a:r>
              <a:rPr lang="en-GB"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Quiescent Current: &lt;2mA </a:t>
            </a:r>
            <a:endParaRPr lang="en-US" sz="1400"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1257300" lvl="2" indent="-342900" fontAlgn="base">
              <a:lnSpc>
                <a:spcPct val="105000"/>
              </a:lnSpc>
              <a:spcAft>
                <a:spcPts val="20"/>
              </a:spcAft>
              <a:buClr>
                <a:srgbClr val="000000"/>
              </a:buClr>
              <a:buSzPts val="1400"/>
              <a:buFont typeface="Arial" panose="020B0604020202020204" pitchFamily="34" charset="0"/>
              <a:buChar char="•"/>
            </a:pPr>
            <a:r>
              <a:rPr lang="en-GB"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Operating Current: 15mA </a:t>
            </a:r>
            <a:endParaRPr lang="en-US" sz="1400"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1257300" lvl="2" indent="-342900" fontAlgn="base">
              <a:lnSpc>
                <a:spcPct val="105000"/>
              </a:lnSpc>
              <a:spcAft>
                <a:spcPts val="20"/>
              </a:spcAft>
              <a:buClr>
                <a:srgbClr val="000000"/>
              </a:buClr>
              <a:buSzPts val="1400"/>
              <a:buFont typeface="Arial" panose="020B0604020202020204" pitchFamily="34" charset="0"/>
              <a:buChar char="•"/>
            </a:pPr>
            <a:r>
              <a:rPr lang="en-GB"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Operating Frequency: 40KHz </a:t>
            </a:r>
            <a:endParaRPr lang="en-US" sz="1400"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1257300" lvl="2" indent="-342900" fontAlgn="base">
              <a:lnSpc>
                <a:spcPct val="105000"/>
              </a:lnSpc>
              <a:spcAft>
                <a:spcPts val="20"/>
              </a:spcAft>
              <a:buClr>
                <a:srgbClr val="000000"/>
              </a:buClr>
              <a:buSzPts val="1400"/>
              <a:buFont typeface="Arial" panose="020B0604020202020204" pitchFamily="34" charset="0"/>
              <a:buChar char="•"/>
            </a:pPr>
            <a:r>
              <a:rPr lang="en-GB"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Operating Range &amp; Accuracy: 2cm ~ 400cm ( 1in ~ 13ft) ± 3mm </a:t>
            </a:r>
            <a:endParaRPr lang="en-US" sz="1400"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1257300" lvl="2" indent="-342900" fontAlgn="base">
              <a:lnSpc>
                <a:spcPct val="105000"/>
              </a:lnSpc>
              <a:spcAft>
                <a:spcPts val="20"/>
              </a:spcAft>
              <a:buClr>
                <a:srgbClr val="000000"/>
              </a:buClr>
              <a:buSzPts val="1400"/>
              <a:buFont typeface="Arial" panose="020B0604020202020204" pitchFamily="34" charset="0"/>
              <a:buChar char="•"/>
            </a:pPr>
            <a:r>
              <a:rPr lang="en-GB"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Sensitivity: -65dB min </a:t>
            </a:r>
            <a:endParaRPr lang="en-US" sz="1400"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1257300" lvl="2" indent="-342900" fontAlgn="base">
              <a:lnSpc>
                <a:spcPct val="105000"/>
              </a:lnSpc>
              <a:spcAft>
                <a:spcPts val="20"/>
              </a:spcAft>
              <a:buClr>
                <a:srgbClr val="000000"/>
              </a:buClr>
              <a:buSzPts val="1400"/>
              <a:buFont typeface="Arial" panose="020B0604020202020204" pitchFamily="34" charset="0"/>
              <a:buChar char="•"/>
            </a:pPr>
            <a:r>
              <a:rPr lang="en-GB"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Sound Pressure: 112dB </a:t>
            </a:r>
            <a:endParaRPr lang="en-US" sz="1400"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1257300" lvl="2" indent="-342900" fontAlgn="base">
              <a:lnSpc>
                <a:spcPct val="105000"/>
              </a:lnSpc>
              <a:spcAft>
                <a:spcPts val="20"/>
              </a:spcAft>
              <a:buClr>
                <a:srgbClr val="000000"/>
              </a:buClr>
              <a:buSzPts val="1400"/>
              <a:buFont typeface="Arial" panose="020B0604020202020204" pitchFamily="34" charset="0"/>
              <a:buChar char="•"/>
            </a:pPr>
            <a:r>
              <a:rPr lang="en-GB"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Effective Angle: 15° </a:t>
            </a:r>
            <a:endParaRPr lang="en-US" sz="1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
        <p:nvSpPr>
          <p:cNvPr id="14" name="Rectangle 13"/>
          <p:cNvSpPr/>
          <p:nvPr/>
        </p:nvSpPr>
        <p:spPr>
          <a:xfrm>
            <a:off x="76199" y="1652420"/>
            <a:ext cx="3602182" cy="4801314"/>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Introduction</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Inductive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accent1"/>
                </a:solidFill>
                <a:cs typeface="Times New Roman" panose="02020603050405020304" pitchFamily="18" charset="0"/>
              </a:rPr>
              <a:t>Overview of Ultrasonic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Color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correlation between Sensors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system sorting</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Conclusion</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Reference</a:t>
            </a:r>
            <a:endParaRPr lang="en-US" dirty="0" smtClean="0">
              <a:solidFill>
                <a:schemeClr val="bg1">
                  <a:lumMod val="65000"/>
                </a:schemeClr>
              </a:solidFill>
              <a:cs typeface="Times New Roman" panose="02020603050405020304" pitchFamily="18" charset="0"/>
            </a:endParaRPr>
          </a:p>
        </p:txBody>
      </p:sp>
    </p:spTree>
    <p:extLst>
      <p:ext uri="{BB962C8B-B14F-4D97-AF65-F5344CB8AC3E}">
        <p14:creationId xmlns:p14="http://schemas.microsoft.com/office/powerpoint/2010/main" val="323764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13</a:t>
            </a:fld>
            <a:endParaRPr lang="en-US"/>
          </a:p>
        </p:txBody>
      </p:sp>
      <p:pic>
        <p:nvPicPr>
          <p:cNvPr id="7"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7608" y="118857"/>
            <a:ext cx="860857" cy="860857"/>
          </a:xfrm>
        </p:spPr>
      </p:pic>
      <p:sp>
        <p:nvSpPr>
          <p:cNvPr id="8" name="TextBox 7"/>
          <p:cNvSpPr txBox="1"/>
          <p:nvPr/>
        </p:nvSpPr>
        <p:spPr>
          <a:xfrm>
            <a:off x="156754" y="313508"/>
            <a:ext cx="5630091" cy="584775"/>
          </a:xfrm>
          <a:prstGeom prst="rect">
            <a:avLst/>
          </a:prstGeom>
          <a:noFill/>
        </p:spPr>
        <p:txBody>
          <a:bodyPr wrap="square" rtlCol="0">
            <a:spAutoFit/>
          </a:bodyPr>
          <a:lstStyle/>
          <a:p>
            <a:r>
              <a:rPr lang="en-US" sz="1600" i="1" dirty="0" smtClean="0"/>
              <a:t>Faculty of Engineering – Ain Shams University (ASU)</a:t>
            </a:r>
          </a:p>
          <a:p>
            <a:r>
              <a:rPr lang="en-US" sz="1600" i="1" dirty="0" smtClean="0"/>
              <a:t>Mechatronics Department</a:t>
            </a:r>
            <a:endParaRPr lang="en-US" sz="1600" i="1" dirty="0"/>
          </a:p>
        </p:txBody>
      </p:sp>
      <p:cxnSp>
        <p:nvCxnSpPr>
          <p:cNvPr id="9" name="Straight Connector 8"/>
          <p:cNvCxnSpPr/>
          <p:nvPr/>
        </p:nvCxnSpPr>
        <p:spPr>
          <a:xfrm>
            <a:off x="156754" y="1084217"/>
            <a:ext cx="117173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78381" y="1308886"/>
            <a:ext cx="0" cy="5496692"/>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360518" y="1130929"/>
            <a:ext cx="8513619" cy="1205843"/>
          </a:xfrm>
          <a:prstGeom prst="rect">
            <a:avLst/>
          </a:prstGeom>
        </p:spPr>
        <p:txBody>
          <a:bodyPr wrap="square">
            <a:spAutoFit/>
          </a:bodyPr>
          <a:lstStyle/>
          <a:p>
            <a:pPr marL="423545" marR="0" indent="-6350">
              <a:lnSpc>
                <a:spcPct val="107000"/>
              </a:lnSpc>
              <a:spcBef>
                <a:spcPts val="0"/>
              </a:spcBef>
              <a:spcAft>
                <a:spcPts val="5"/>
              </a:spcAft>
            </a:pPr>
            <a:r>
              <a:rPr lang="en-GB" sz="2400" b="1" dirty="0">
                <a:solidFill>
                  <a:srgbClr val="000000"/>
                </a:solidFill>
                <a:uFill>
                  <a:solidFill>
                    <a:srgbClr val="000000"/>
                  </a:solidFill>
                </a:uFill>
                <a:latin typeface="Times New Roman" panose="02020603050405020304" pitchFamily="18" charset="0"/>
                <a:ea typeface="Times New Roman" panose="02020603050405020304" pitchFamily="18" charset="0"/>
              </a:rPr>
              <a:t>Datasheet details that we use during calibration &amp;</a:t>
            </a:r>
            <a:r>
              <a:rPr lang="en-GB" sz="2400" b="1" dirty="0">
                <a:solidFill>
                  <a:srgbClr val="000000"/>
                </a:solidFill>
                <a:latin typeface="Times New Roman" panose="02020603050405020304" pitchFamily="18" charset="0"/>
                <a:ea typeface="Times New Roman" panose="02020603050405020304" pitchFamily="18" charset="0"/>
              </a:rPr>
              <a:t> </a:t>
            </a:r>
            <a:r>
              <a:rPr lang="en-GB" sz="2400" b="1" dirty="0">
                <a:solidFill>
                  <a:srgbClr val="000000"/>
                </a:solidFill>
                <a:uFill>
                  <a:solidFill>
                    <a:srgbClr val="000000"/>
                  </a:solidFill>
                </a:uFill>
                <a:latin typeface="Times New Roman" panose="02020603050405020304" pitchFamily="18" charset="0"/>
                <a:ea typeface="Times New Roman" panose="02020603050405020304" pitchFamily="18" charset="0"/>
              </a:rPr>
              <a:t>practical working: </a:t>
            </a:r>
            <a:r>
              <a:rPr lang="en-GB" sz="2400" b="1" dirty="0">
                <a:solidFill>
                  <a:srgbClr val="000000"/>
                </a:solidFill>
                <a:latin typeface="Times New Roman" panose="02020603050405020304" pitchFamily="18" charset="0"/>
                <a:ea typeface="Times New Roman" panose="02020603050405020304" pitchFamily="18" charset="0"/>
              </a:rPr>
              <a:t> </a:t>
            </a:r>
            <a:endParaRPr lang="en-US" sz="1200" dirty="0" smtClean="0">
              <a:solidFill>
                <a:srgbClr val="000000"/>
              </a:solidFill>
              <a:effectLst/>
              <a:latin typeface="Calibri" panose="020F0502020204030204" pitchFamily="34" charset="0"/>
              <a:ea typeface="Calibri" panose="020F0502020204030204" pitchFamily="34" charset="0"/>
            </a:endParaRPr>
          </a:p>
          <a:p>
            <a:pPr marL="800100" lvl="1" indent="-342900" fontAlgn="base">
              <a:lnSpc>
                <a:spcPct val="105000"/>
              </a:lnSpc>
              <a:spcAft>
                <a:spcPts val="20"/>
              </a:spcAft>
              <a:buClr>
                <a:srgbClr val="000000"/>
              </a:buClr>
              <a:buSzPts val="1400"/>
              <a:buFont typeface="Arial" panose="020B0604020202020204" pitchFamily="34" charset="0"/>
              <a:buChar char="•"/>
            </a:pPr>
            <a:r>
              <a:rPr lang="en-GB" sz="2000"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Fixation of the target at </a:t>
            </a:r>
            <a:r>
              <a:rPr lang="en-GB" sz="2000" b="1" u="none" strike="noStrike" dirty="0" smtClean="0">
                <a:solidFill>
                  <a:srgbClr val="7030A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10.7 cm</a:t>
            </a:r>
            <a:r>
              <a:rPr lang="en-GB" sz="2000" u="none" strike="noStrike" dirty="0" smtClean="0">
                <a:solidFill>
                  <a:srgbClr val="7030A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 </a:t>
            </a:r>
            <a:r>
              <a:rPr lang="en-GB" sz="2000"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from the ultrasonic.  </a:t>
            </a:r>
            <a:endParaRPr lang="en-US" sz="16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
        <p:nvSpPr>
          <p:cNvPr id="10" name="Rectangle 9"/>
          <p:cNvSpPr/>
          <p:nvPr/>
        </p:nvSpPr>
        <p:spPr>
          <a:xfrm>
            <a:off x="3818893" y="2301250"/>
            <a:ext cx="6287614" cy="468077"/>
          </a:xfrm>
          <a:prstGeom prst="rect">
            <a:avLst/>
          </a:prstGeom>
        </p:spPr>
        <p:txBody>
          <a:bodyPr wrap="square">
            <a:spAutoFit/>
          </a:bodyPr>
          <a:lstStyle/>
          <a:p>
            <a:pPr>
              <a:lnSpc>
                <a:spcPct val="107000"/>
              </a:lnSpc>
            </a:pPr>
            <a:r>
              <a:rPr lang="en-GB" sz="2400" b="1" dirty="0">
                <a:solidFill>
                  <a:srgbClr val="000000"/>
                </a:solidFill>
                <a:uFill>
                  <a:solidFill>
                    <a:srgbClr val="000000"/>
                  </a:solidFill>
                </a:uFill>
                <a:latin typeface="Times New Roman" panose="02020603050405020304" pitchFamily="18" charset="0"/>
                <a:ea typeface="Times New Roman" panose="02020603050405020304" pitchFamily="18" charset="0"/>
              </a:rPr>
              <a:t>The circuit used in the calibration process :</a:t>
            </a:r>
            <a:r>
              <a:rPr lang="en-GB" sz="2400" b="1" dirty="0">
                <a:solidFill>
                  <a:srgbClr val="000000"/>
                </a:solidFill>
                <a:latin typeface="Times New Roman" panose="02020603050405020304" pitchFamily="18" charset="0"/>
                <a:ea typeface="Times New Roman" panose="02020603050405020304" pitchFamily="18" charset="0"/>
              </a:rPr>
              <a:t> </a:t>
            </a:r>
            <a:endParaRPr lang="en-US" sz="1100" dirty="0">
              <a:solidFill>
                <a:srgbClr val="000000"/>
              </a:solidFill>
              <a:effectLst/>
              <a:latin typeface="Calibri" panose="020F0502020204030204" pitchFamily="34" charset="0"/>
              <a:ea typeface="Calibri" panose="020F0502020204030204" pitchFamily="34" charset="0"/>
            </a:endParaRPr>
          </a:p>
        </p:txBody>
      </p:sp>
      <p:pic>
        <p:nvPicPr>
          <p:cNvPr id="32" name="Picture 31"/>
          <p:cNvPicPr/>
          <p:nvPr/>
        </p:nvPicPr>
        <p:blipFill>
          <a:blip r:embed="rId3"/>
          <a:stretch>
            <a:fillRect/>
          </a:stretch>
        </p:blipFill>
        <p:spPr>
          <a:xfrm>
            <a:off x="3759131" y="2769327"/>
            <a:ext cx="4055428" cy="3587023"/>
          </a:xfrm>
          <a:prstGeom prst="rect">
            <a:avLst/>
          </a:prstGeom>
        </p:spPr>
      </p:pic>
      <p:pic>
        <p:nvPicPr>
          <p:cNvPr id="10242" name="Picture 2" descr="https://howtomechatronics.com/wp-content/uploads/2015/07/Ultrasonic-Sensor-Cirucit-Schematics-0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4559" y="2985604"/>
            <a:ext cx="4142230" cy="3154468"/>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76199" y="1652420"/>
            <a:ext cx="3602182" cy="4801314"/>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Introduction</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Inductive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accent1"/>
                </a:solidFill>
                <a:cs typeface="Times New Roman" panose="02020603050405020304" pitchFamily="18" charset="0"/>
              </a:rPr>
              <a:t>Overview of Ultrasonic sensor</a:t>
            </a:r>
          </a:p>
          <a:p>
            <a:pPr marL="742950" lvl="1" indent="-285750">
              <a:buFont typeface="Arial" panose="020B0604020202020204" pitchFamily="34" charset="0"/>
              <a:buChar char="•"/>
            </a:pPr>
            <a:r>
              <a:rPr lang="en-US" dirty="0" smtClean="0">
                <a:solidFill>
                  <a:schemeClr val="accent1"/>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Color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correlation between Sensors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system sorting</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Conclusion</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Reference</a:t>
            </a:r>
            <a:endParaRPr lang="en-US" dirty="0" smtClean="0">
              <a:solidFill>
                <a:schemeClr val="bg1">
                  <a:lumMod val="65000"/>
                </a:schemeClr>
              </a:solidFill>
              <a:cs typeface="Times New Roman" panose="02020603050405020304" pitchFamily="18" charset="0"/>
            </a:endParaRPr>
          </a:p>
        </p:txBody>
      </p:sp>
    </p:spTree>
    <p:extLst>
      <p:ext uri="{BB962C8B-B14F-4D97-AF65-F5344CB8AC3E}">
        <p14:creationId xmlns:p14="http://schemas.microsoft.com/office/powerpoint/2010/main" val="1785125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14</a:t>
            </a:fld>
            <a:endParaRPr lang="en-US"/>
          </a:p>
        </p:txBody>
      </p:sp>
      <p:pic>
        <p:nvPicPr>
          <p:cNvPr id="7"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7608" y="118857"/>
            <a:ext cx="860857" cy="860857"/>
          </a:xfrm>
        </p:spPr>
      </p:pic>
      <p:sp>
        <p:nvSpPr>
          <p:cNvPr id="8" name="TextBox 7"/>
          <p:cNvSpPr txBox="1"/>
          <p:nvPr/>
        </p:nvSpPr>
        <p:spPr>
          <a:xfrm>
            <a:off x="156754" y="313508"/>
            <a:ext cx="5630091" cy="584775"/>
          </a:xfrm>
          <a:prstGeom prst="rect">
            <a:avLst/>
          </a:prstGeom>
          <a:noFill/>
        </p:spPr>
        <p:txBody>
          <a:bodyPr wrap="square" rtlCol="0">
            <a:spAutoFit/>
          </a:bodyPr>
          <a:lstStyle/>
          <a:p>
            <a:r>
              <a:rPr lang="en-US" sz="1600" i="1" dirty="0" smtClean="0"/>
              <a:t>Faculty of Engineering – Ain Shams University (ASU)</a:t>
            </a:r>
          </a:p>
          <a:p>
            <a:r>
              <a:rPr lang="en-US" sz="1600" i="1" dirty="0" smtClean="0"/>
              <a:t>Mechatronics Department</a:t>
            </a:r>
            <a:endParaRPr lang="en-US" sz="1600" i="1" dirty="0"/>
          </a:p>
        </p:txBody>
      </p:sp>
      <p:cxnSp>
        <p:nvCxnSpPr>
          <p:cNvPr id="9" name="Straight Connector 8"/>
          <p:cNvCxnSpPr/>
          <p:nvPr/>
        </p:nvCxnSpPr>
        <p:spPr>
          <a:xfrm>
            <a:off x="156754" y="1084217"/>
            <a:ext cx="117173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78381" y="1308886"/>
            <a:ext cx="0" cy="5496692"/>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748914" y="1168264"/>
            <a:ext cx="2463367" cy="461665"/>
          </a:xfrm>
          <a:prstGeom prst="rect">
            <a:avLst/>
          </a:prstGeom>
        </p:spPr>
        <p:txBody>
          <a:bodyPr wrap="none">
            <a:spAutoFit/>
          </a:bodyPr>
          <a:lstStyle/>
          <a:p>
            <a:r>
              <a:rPr lang="en-GB" sz="2400" b="1" dirty="0" smtClean="0">
                <a:solidFill>
                  <a:srgbClr val="000000"/>
                </a:solidFill>
                <a:uFill>
                  <a:solidFill>
                    <a:srgbClr val="000000"/>
                  </a:solidFill>
                </a:uFill>
                <a:latin typeface="Times New Roman" panose="02020603050405020304" pitchFamily="18" charset="0"/>
                <a:ea typeface="Times New Roman" panose="02020603050405020304" pitchFamily="18" charset="0"/>
              </a:rPr>
              <a:t>Sensor Readings:</a:t>
            </a:r>
            <a:endParaRPr lang="en-US" sz="2400" dirty="0"/>
          </a:p>
        </p:txBody>
      </p:sp>
      <p:pic>
        <p:nvPicPr>
          <p:cNvPr id="13" name="Picture 12"/>
          <p:cNvPicPr/>
          <p:nvPr/>
        </p:nvPicPr>
        <p:blipFill>
          <a:blip r:embed="rId3"/>
          <a:stretch>
            <a:fillRect/>
          </a:stretch>
        </p:blipFill>
        <p:spPr>
          <a:xfrm>
            <a:off x="3748914" y="1797247"/>
            <a:ext cx="3531649" cy="3544646"/>
          </a:xfrm>
          <a:prstGeom prst="rect">
            <a:avLst/>
          </a:prstGeom>
        </p:spPr>
      </p:pic>
      <p:sp>
        <p:nvSpPr>
          <p:cNvPr id="10" name="Rectangle 9"/>
          <p:cNvSpPr/>
          <p:nvPr/>
        </p:nvSpPr>
        <p:spPr>
          <a:xfrm>
            <a:off x="7148000" y="1206694"/>
            <a:ext cx="4289636" cy="468077"/>
          </a:xfrm>
          <a:prstGeom prst="rect">
            <a:avLst/>
          </a:prstGeom>
        </p:spPr>
        <p:txBody>
          <a:bodyPr wrap="none">
            <a:spAutoFit/>
          </a:bodyPr>
          <a:lstStyle/>
          <a:p>
            <a:pPr marL="423545" marR="0" indent="-6350">
              <a:lnSpc>
                <a:spcPct val="107000"/>
              </a:lnSpc>
              <a:spcBef>
                <a:spcPts val="0"/>
              </a:spcBef>
              <a:spcAft>
                <a:spcPts val="0"/>
              </a:spcAft>
            </a:pPr>
            <a:r>
              <a:rPr lang="en-GB" sz="2400" b="1" dirty="0">
                <a:solidFill>
                  <a:srgbClr val="000000"/>
                </a:solidFill>
                <a:uFill>
                  <a:solidFill>
                    <a:srgbClr val="000000"/>
                  </a:solidFill>
                </a:uFill>
                <a:latin typeface="Times New Roman" panose="02020603050405020304" pitchFamily="18" charset="0"/>
                <a:ea typeface="Times New Roman" panose="02020603050405020304" pitchFamily="18" charset="0"/>
              </a:rPr>
              <a:t>Normal Distribution curve:</a:t>
            </a:r>
            <a:r>
              <a:rPr lang="en-GB" sz="2400" b="1" dirty="0">
                <a:solidFill>
                  <a:srgbClr val="000000"/>
                </a:solidFill>
                <a:latin typeface="Times New Roman" panose="02020603050405020304" pitchFamily="18" charset="0"/>
                <a:ea typeface="Times New Roman" panose="02020603050405020304" pitchFamily="18" charset="0"/>
              </a:rPr>
              <a:t> </a:t>
            </a:r>
            <a:endParaRPr lang="en-US" sz="1100" dirty="0">
              <a:solidFill>
                <a:srgbClr val="000000"/>
              </a:solidFill>
              <a:effectLst/>
              <a:latin typeface="Calibri" panose="020F0502020204030204" pitchFamily="34" charset="0"/>
              <a:ea typeface="Calibri" panose="020F0502020204030204" pitchFamily="34" charset="0"/>
            </a:endParaRPr>
          </a:p>
        </p:txBody>
      </p:sp>
      <p:pic>
        <p:nvPicPr>
          <p:cNvPr id="14" name="Picture 13"/>
          <p:cNvPicPr/>
          <p:nvPr/>
        </p:nvPicPr>
        <p:blipFill rotWithShape="1">
          <a:blip r:embed="rId4"/>
          <a:srcRect t="21937"/>
          <a:stretch/>
        </p:blipFill>
        <p:spPr>
          <a:xfrm>
            <a:off x="6733309" y="2191779"/>
            <a:ext cx="5140828" cy="2755582"/>
          </a:xfrm>
          <a:prstGeom prst="rect">
            <a:avLst/>
          </a:prstGeom>
        </p:spPr>
      </p:pic>
      <p:sp>
        <p:nvSpPr>
          <p:cNvPr id="15" name="Rectangle 14"/>
          <p:cNvSpPr/>
          <p:nvPr/>
        </p:nvSpPr>
        <p:spPr>
          <a:xfrm>
            <a:off x="76199" y="1652420"/>
            <a:ext cx="3602182" cy="4801314"/>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Introduction</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Inductive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accent1"/>
                </a:solidFill>
                <a:cs typeface="Times New Roman" panose="02020603050405020304" pitchFamily="18" charset="0"/>
              </a:rPr>
              <a:t>Overview of Ultrasonic sensor</a:t>
            </a:r>
          </a:p>
          <a:p>
            <a:pPr marL="742950" lvl="1" indent="-285750">
              <a:buFont typeface="Arial" panose="020B0604020202020204" pitchFamily="34" charset="0"/>
              <a:buChar char="•"/>
            </a:pPr>
            <a:r>
              <a:rPr lang="en-US" dirty="0" smtClean="0">
                <a:solidFill>
                  <a:schemeClr val="accent1"/>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Color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correlation between Sensors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system sorting</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Conclusion</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Reference</a:t>
            </a:r>
            <a:endParaRPr lang="en-US" dirty="0" smtClean="0">
              <a:solidFill>
                <a:schemeClr val="bg1">
                  <a:lumMod val="65000"/>
                </a:schemeClr>
              </a:solidFill>
              <a:cs typeface="Times New Roman" panose="02020603050405020304" pitchFamily="18" charset="0"/>
            </a:endParaRPr>
          </a:p>
        </p:txBody>
      </p:sp>
    </p:spTree>
    <p:extLst>
      <p:ext uri="{BB962C8B-B14F-4D97-AF65-F5344CB8AC3E}">
        <p14:creationId xmlns:p14="http://schemas.microsoft.com/office/powerpoint/2010/main" val="12166789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15</a:t>
            </a:fld>
            <a:endParaRPr lang="en-US"/>
          </a:p>
        </p:txBody>
      </p:sp>
      <p:pic>
        <p:nvPicPr>
          <p:cNvPr id="7"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7608" y="118857"/>
            <a:ext cx="860857" cy="860857"/>
          </a:xfrm>
        </p:spPr>
      </p:pic>
      <p:sp>
        <p:nvSpPr>
          <p:cNvPr id="8" name="TextBox 7"/>
          <p:cNvSpPr txBox="1"/>
          <p:nvPr/>
        </p:nvSpPr>
        <p:spPr>
          <a:xfrm>
            <a:off x="156754" y="313508"/>
            <a:ext cx="5630091" cy="584775"/>
          </a:xfrm>
          <a:prstGeom prst="rect">
            <a:avLst/>
          </a:prstGeom>
          <a:noFill/>
        </p:spPr>
        <p:txBody>
          <a:bodyPr wrap="square" rtlCol="0">
            <a:spAutoFit/>
          </a:bodyPr>
          <a:lstStyle/>
          <a:p>
            <a:r>
              <a:rPr lang="en-US" sz="1600" i="1" dirty="0" smtClean="0"/>
              <a:t>Faculty of Engineering – Ain Shams University (ASU)</a:t>
            </a:r>
          </a:p>
          <a:p>
            <a:r>
              <a:rPr lang="en-US" sz="1600" i="1" dirty="0" smtClean="0"/>
              <a:t>Mechatronics Department</a:t>
            </a:r>
            <a:endParaRPr lang="en-US" sz="1600" i="1" dirty="0"/>
          </a:p>
        </p:txBody>
      </p:sp>
      <p:cxnSp>
        <p:nvCxnSpPr>
          <p:cNvPr id="9" name="Straight Connector 8"/>
          <p:cNvCxnSpPr/>
          <p:nvPr/>
        </p:nvCxnSpPr>
        <p:spPr>
          <a:xfrm>
            <a:off x="156754" y="1084217"/>
            <a:ext cx="117173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78381" y="1308886"/>
            <a:ext cx="0" cy="5496692"/>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descr="Table&#10;&#10;Description automatically generated"/>
          <p:cNvPicPr/>
          <p:nvPr/>
        </p:nvPicPr>
        <p:blipFill>
          <a:blip r:embed="rId3">
            <a:extLst>
              <a:ext uri="{28A0092B-C50C-407E-A947-70E740481C1C}">
                <a14:useLocalDpi xmlns:a14="http://schemas.microsoft.com/office/drawing/2010/main" val="0"/>
              </a:ext>
            </a:extLst>
          </a:blip>
          <a:stretch>
            <a:fillRect/>
          </a:stretch>
        </p:blipFill>
        <p:spPr>
          <a:xfrm>
            <a:off x="4914554" y="1440136"/>
            <a:ext cx="6072101" cy="4517995"/>
          </a:xfrm>
          <a:prstGeom prst="rect">
            <a:avLst/>
          </a:prstGeom>
        </p:spPr>
      </p:pic>
      <p:sp>
        <p:nvSpPr>
          <p:cNvPr id="13" name="Rectangle 12"/>
          <p:cNvSpPr/>
          <p:nvPr/>
        </p:nvSpPr>
        <p:spPr>
          <a:xfrm>
            <a:off x="76199" y="1652420"/>
            <a:ext cx="3602182" cy="4801314"/>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Introduction</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Inductive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accent1"/>
                </a:solidFill>
                <a:cs typeface="Times New Roman" panose="02020603050405020304" pitchFamily="18" charset="0"/>
              </a:rPr>
              <a:t>Overview of Ultrasonic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accent1"/>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Color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correlation between Sensors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system sorting</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Conclusion</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Reference</a:t>
            </a:r>
            <a:endParaRPr lang="en-US" dirty="0" smtClean="0">
              <a:solidFill>
                <a:schemeClr val="bg1">
                  <a:lumMod val="65000"/>
                </a:schemeClr>
              </a:solidFill>
              <a:cs typeface="Times New Roman" panose="02020603050405020304" pitchFamily="18" charset="0"/>
            </a:endParaRPr>
          </a:p>
        </p:txBody>
      </p:sp>
    </p:spTree>
    <p:extLst>
      <p:ext uri="{BB962C8B-B14F-4D97-AF65-F5344CB8AC3E}">
        <p14:creationId xmlns:p14="http://schemas.microsoft.com/office/powerpoint/2010/main" val="33745749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16</a:t>
            </a:fld>
            <a:endParaRPr lang="en-US"/>
          </a:p>
        </p:txBody>
      </p:sp>
      <p:pic>
        <p:nvPicPr>
          <p:cNvPr id="7"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7608" y="118857"/>
            <a:ext cx="860857" cy="860857"/>
          </a:xfrm>
        </p:spPr>
      </p:pic>
      <p:sp>
        <p:nvSpPr>
          <p:cNvPr id="8" name="TextBox 7"/>
          <p:cNvSpPr txBox="1"/>
          <p:nvPr/>
        </p:nvSpPr>
        <p:spPr>
          <a:xfrm>
            <a:off x="156754" y="313508"/>
            <a:ext cx="5630091" cy="584775"/>
          </a:xfrm>
          <a:prstGeom prst="rect">
            <a:avLst/>
          </a:prstGeom>
          <a:noFill/>
        </p:spPr>
        <p:txBody>
          <a:bodyPr wrap="square" rtlCol="0">
            <a:spAutoFit/>
          </a:bodyPr>
          <a:lstStyle/>
          <a:p>
            <a:r>
              <a:rPr lang="en-US" sz="1600" i="1" dirty="0" smtClean="0"/>
              <a:t>Faculty of Engineering – Ain Shams University (ASU)</a:t>
            </a:r>
          </a:p>
          <a:p>
            <a:r>
              <a:rPr lang="en-US" sz="1600" i="1" dirty="0" smtClean="0"/>
              <a:t>Mechatronics Department</a:t>
            </a:r>
            <a:endParaRPr lang="en-US" sz="1600" i="1" dirty="0"/>
          </a:p>
        </p:txBody>
      </p:sp>
      <p:cxnSp>
        <p:nvCxnSpPr>
          <p:cNvPr id="9" name="Straight Connector 8"/>
          <p:cNvCxnSpPr/>
          <p:nvPr/>
        </p:nvCxnSpPr>
        <p:spPr>
          <a:xfrm>
            <a:off x="156754" y="1084217"/>
            <a:ext cx="117173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78381" y="1308886"/>
            <a:ext cx="0" cy="5496692"/>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6199" y="1652420"/>
            <a:ext cx="3602182" cy="4801314"/>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Introduction</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Inductive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accent1"/>
                </a:solidFill>
                <a:cs typeface="Times New Roman" panose="02020603050405020304" pitchFamily="18" charset="0"/>
              </a:rPr>
              <a:t>Overview of Ultrasonic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accent1"/>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Color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correlation between Sensors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system sorting</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Conclusion</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Reference</a:t>
            </a:r>
            <a:endParaRPr lang="en-US" dirty="0" smtClean="0">
              <a:solidFill>
                <a:schemeClr val="bg1">
                  <a:lumMod val="65000"/>
                </a:schemeClr>
              </a:solidFill>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1511" y="1652420"/>
            <a:ext cx="8042626" cy="3581482"/>
          </a:xfrm>
          <a:prstGeom prst="rect">
            <a:avLst/>
          </a:prstGeom>
        </p:spPr>
      </p:pic>
    </p:spTree>
    <p:extLst>
      <p:ext uri="{BB962C8B-B14F-4D97-AF65-F5344CB8AC3E}">
        <p14:creationId xmlns:p14="http://schemas.microsoft.com/office/powerpoint/2010/main" val="38962182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17</a:t>
            </a:fld>
            <a:endParaRPr lang="en-US"/>
          </a:p>
        </p:txBody>
      </p:sp>
      <p:pic>
        <p:nvPicPr>
          <p:cNvPr id="7"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7608" y="118857"/>
            <a:ext cx="860857" cy="860857"/>
          </a:xfrm>
        </p:spPr>
      </p:pic>
      <p:sp>
        <p:nvSpPr>
          <p:cNvPr id="8" name="TextBox 7"/>
          <p:cNvSpPr txBox="1"/>
          <p:nvPr/>
        </p:nvSpPr>
        <p:spPr>
          <a:xfrm>
            <a:off x="156754" y="313508"/>
            <a:ext cx="5630091" cy="584775"/>
          </a:xfrm>
          <a:prstGeom prst="rect">
            <a:avLst/>
          </a:prstGeom>
          <a:noFill/>
        </p:spPr>
        <p:txBody>
          <a:bodyPr wrap="square" rtlCol="0">
            <a:spAutoFit/>
          </a:bodyPr>
          <a:lstStyle/>
          <a:p>
            <a:r>
              <a:rPr lang="en-US" sz="1600" i="1" dirty="0" smtClean="0"/>
              <a:t>Faculty of Engineering – Ain Shams University (ASU)</a:t>
            </a:r>
          </a:p>
          <a:p>
            <a:r>
              <a:rPr lang="en-US" sz="1600" i="1" dirty="0" smtClean="0"/>
              <a:t>Mechatronics Department</a:t>
            </a:r>
            <a:endParaRPr lang="en-US" sz="1600" i="1" dirty="0"/>
          </a:p>
        </p:txBody>
      </p:sp>
      <p:cxnSp>
        <p:nvCxnSpPr>
          <p:cNvPr id="9" name="Straight Connector 8"/>
          <p:cNvCxnSpPr/>
          <p:nvPr/>
        </p:nvCxnSpPr>
        <p:spPr>
          <a:xfrm>
            <a:off x="156754" y="1084217"/>
            <a:ext cx="117173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78381" y="1308886"/>
            <a:ext cx="0" cy="5496692"/>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380509" y="1137733"/>
            <a:ext cx="6968836" cy="540276"/>
          </a:xfrm>
          <a:prstGeom prst="rect">
            <a:avLst/>
          </a:prstGeom>
        </p:spPr>
        <p:txBody>
          <a:bodyPr wrap="square">
            <a:spAutoFit/>
          </a:bodyPr>
          <a:lstStyle/>
          <a:p>
            <a:pPr marL="414655" marR="785495" indent="-6350">
              <a:lnSpc>
                <a:spcPct val="110000"/>
              </a:lnSpc>
              <a:spcBef>
                <a:spcPts val="0"/>
              </a:spcBef>
              <a:spcAft>
                <a:spcPts val="20"/>
              </a:spcAft>
            </a:pPr>
            <a:r>
              <a:rPr lang="en-GB" sz="2800" b="1" u="sng" dirty="0" smtClean="0">
                <a:solidFill>
                  <a:srgbClr val="2F5496"/>
                </a:solidFill>
                <a:uFill>
                  <a:solidFill>
                    <a:srgbClr val="2F5496"/>
                  </a:solidFill>
                </a:uFill>
                <a:latin typeface="Times New Roman" panose="02020603050405020304" pitchFamily="18" charset="0"/>
                <a:ea typeface="Times New Roman" panose="02020603050405020304" pitchFamily="18" charset="0"/>
              </a:rPr>
              <a:t>Colour </a:t>
            </a:r>
            <a:r>
              <a:rPr lang="en-GB" sz="2800" b="1" u="sng" dirty="0">
                <a:solidFill>
                  <a:srgbClr val="2F5496"/>
                </a:solidFill>
                <a:uFill>
                  <a:solidFill>
                    <a:srgbClr val="2F5496"/>
                  </a:solidFill>
                </a:uFill>
                <a:latin typeface="Times New Roman" panose="02020603050405020304" pitchFamily="18" charset="0"/>
                <a:ea typeface="Times New Roman" panose="02020603050405020304" pitchFamily="18" charset="0"/>
              </a:rPr>
              <a:t>Sensor </a:t>
            </a:r>
            <a:r>
              <a:rPr lang="en-GB" sz="2800" b="1" u="sng" dirty="0" smtClean="0">
                <a:solidFill>
                  <a:srgbClr val="2F5496"/>
                </a:solidFill>
                <a:uFill>
                  <a:solidFill>
                    <a:srgbClr val="2F5496"/>
                  </a:solidFill>
                </a:uFill>
                <a:latin typeface="Times New Roman" panose="02020603050405020304" pitchFamily="18" charset="0"/>
                <a:ea typeface="Times New Roman" panose="02020603050405020304" pitchFamily="18" charset="0"/>
              </a:rPr>
              <a:t>Module( </a:t>
            </a:r>
            <a:r>
              <a:rPr lang="en-GB" sz="2800" b="1" u="sng" dirty="0">
                <a:solidFill>
                  <a:srgbClr val="2F5496"/>
                </a:solidFill>
                <a:uFill>
                  <a:solidFill>
                    <a:srgbClr val="2F5496"/>
                  </a:solidFill>
                </a:uFill>
                <a:latin typeface="Times New Roman" panose="02020603050405020304" pitchFamily="18" charset="0"/>
                <a:ea typeface="Times New Roman" panose="02020603050405020304" pitchFamily="18" charset="0"/>
              </a:rPr>
              <a:t>TCS3200</a:t>
            </a:r>
            <a:r>
              <a:rPr lang="en-GB" sz="2800" b="1" dirty="0" smtClean="0">
                <a:solidFill>
                  <a:srgbClr val="2F5496"/>
                </a:solidFill>
                <a:latin typeface="Times New Roman" panose="02020603050405020304" pitchFamily="18" charset="0"/>
                <a:ea typeface="Times New Roman" panose="02020603050405020304" pitchFamily="18" charset="0"/>
              </a:rPr>
              <a:t>):</a:t>
            </a:r>
            <a:endParaRPr lang="en-US" sz="1200" dirty="0">
              <a:solidFill>
                <a:srgbClr val="000000"/>
              </a:solidFill>
              <a:effectLst/>
              <a:latin typeface="Calibri" panose="020F0502020204030204" pitchFamily="34" charset="0"/>
              <a:ea typeface="Calibri" panose="020F0502020204030204" pitchFamily="34" charset="0"/>
            </a:endParaRPr>
          </a:p>
        </p:txBody>
      </p:sp>
      <p:sp>
        <p:nvSpPr>
          <p:cNvPr id="10" name="Rectangle 9"/>
          <p:cNvSpPr/>
          <p:nvPr/>
        </p:nvSpPr>
        <p:spPr>
          <a:xfrm>
            <a:off x="3380509" y="1678256"/>
            <a:ext cx="6968836" cy="4740272"/>
          </a:xfrm>
          <a:prstGeom prst="rect">
            <a:avLst/>
          </a:prstGeom>
        </p:spPr>
        <p:txBody>
          <a:bodyPr wrap="square">
            <a:spAutoFit/>
          </a:bodyPr>
          <a:lstStyle/>
          <a:p>
            <a:pPr marL="433070" marR="219075" indent="-6350">
              <a:lnSpc>
                <a:spcPct val="104000"/>
              </a:lnSpc>
              <a:spcBef>
                <a:spcPts val="0"/>
              </a:spcBef>
              <a:spcAft>
                <a:spcPts val="85"/>
              </a:spcAft>
            </a:pPr>
            <a:r>
              <a:rPr lang="en-GB" dirty="0">
                <a:solidFill>
                  <a:srgbClr val="303030"/>
                </a:solidFill>
                <a:latin typeface="Times New Roman" panose="02020603050405020304" pitchFamily="18" charset="0"/>
                <a:ea typeface="Times New Roman" panose="02020603050405020304" pitchFamily="18" charset="0"/>
              </a:rPr>
              <a:t>This </a:t>
            </a:r>
            <a:r>
              <a:rPr lang="en-GB" b="1" dirty="0">
                <a:solidFill>
                  <a:srgbClr val="303030"/>
                </a:solidFill>
                <a:latin typeface="Times New Roman" panose="02020603050405020304" pitchFamily="18" charset="0"/>
                <a:ea typeface="Times New Roman" panose="02020603050405020304" pitchFamily="18" charset="0"/>
              </a:rPr>
              <a:t>Arduino compatible TCS3200 </a:t>
            </a:r>
            <a:r>
              <a:rPr lang="en-GB" b="1" dirty="0" smtClean="0">
                <a:solidFill>
                  <a:srgbClr val="303030"/>
                </a:solidFill>
                <a:latin typeface="Times New Roman" panose="02020603050405020304" pitchFamily="18" charset="0"/>
                <a:ea typeface="Times New Roman" panose="02020603050405020304" pitchFamily="18" charset="0"/>
              </a:rPr>
              <a:t>colour </a:t>
            </a:r>
            <a:r>
              <a:rPr lang="en-GB" b="1" dirty="0">
                <a:solidFill>
                  <a:srgbClr val="303030"/>
                </a:solidFill>
                <a:latin typeface="Times New Roman" panose="02020603050405020304" pitchFamily="18" charset="0"/>
                <a:ea typeface="Times New Roman" panose="02020603050405020304" pitchFamily="18" charset="0"/>
              </a:rPr>
              <a:t>sensor module</a:t>
            </a:r>
            <a:r>
              <a:rPr lang="en-GB" dirty="0">
                <a:solidFill>
                  <a:srgbClr val="303030"/>
                </a:solidFill>
                <a:latin typeface="Times New Roman" panose="02020603050405020304" pitchFamily="18" charset="0"/>
                <a:ea typeface="Times New Roman" panose="02020603050405020304" pitchFamily="18" charset="0"/>
              </a:rPr>
              <a:t> consist of a </a:t>
            </a:r>
            <a:r>
              <a:rPr lang="en-GB" dirty="0" smtClean="0">
                <a:solidFill>
                  <a:srgbClr val="303030"/>
                </a:solidFill>
                <a:latin typeface="Times New Roman" panose="02020603050405020304" pitchFamily="18" charset="0"/>
                <a:ea typeface="Times New Roman" panose="02020603050405020304" pitchFamily="18" charset="0"/>
              </a:rPr>
              <a:t>TAOS  </a:t>
            </a:r>
            <a:r>
              <a:rPr lang="en-GB" dirty="0">
                <a:solidFill>
                  <a:srgbClr val="303030"/>
                </a:solidFill>
                <a:latin typeface="Times New Roman" panose="02020603050405020304" pitchFamily="18" charset="0"/>
                <a:ea typeface="Times New Roman" panose="02020603050405020304" pitchFamily="18" charset="0"/>
              </a:rPr>
              <a:t>TCS3200 RGB sensor chip and 4 white LEDs. The main part of the module is the </a:t>
            </a:r>
            <a:r>
              <a:rPr lang="en-GB" b="1" dirty="0">
                <a:solidFill>
                  <a:srgbClr val="303030"/>
                </a:solidFill>
                <a:latin typeface="Times New Roman" panose="02020603050405020304" pitchFamily="18" charset="0"/>
                <a:ea typeface="Times New Roman" panose="02020603050405020304" pitchFamily="18" charset="0"/>
              </a:rPr>
              <a:t>TCS3200 chip</a:t>
            </a:r>
            <a:r>
              <a:rPr lang="en-GB" dirty="0">
                <a:solidFill>
                  <a:srgbClr val="303030"/>
                </a:solidFill>
                <a:latin typeface="Times New Roman" panose="02020603050405020304" pitchFamily="18" charset="0"/>
                <a:ea typeface="Times New Roman" panose="02020603050405020304" pitchFamily="18" charset="0"/>
              </a:rPr>
              <a:t> which is a </a:t>
            </a:r>
            <a:r>
              <a:rPr lang="en-GB" dirty="0" smtClean="0">
                <a:solidFill>
                  <a:srgbClr val="303030"/>
                </a:solidFill>
                <a:latin typeface="Times New Roman" panose="02020603050405020304" pitchFamily="18" charset="0"/>
                <a:ea typeface="Times New Roman" panose="02020603050405020304" pitchFamily="18" charset="0"/>
              </a:rPr>
              <a:t>Colour Light to-Frequency </a:t>
            </a:r>
            <a:r>
              <a:rPr lang="en-GB" dirty="0">
                <a:solidFill>
                  <a:srgbClr val="303030"/>
                </a:solidFill>
                <a:latin typeface="Times New Roman" panose="02020603050405020304" pitchFamily="18" charset="0"/>
                <a:ea typeface="Times New Roman" panose="02020603050405020304" pitchFamily="18" charset="0"/>
              </a:rPr>
              <a:t>Converter. The white LEDs are used for providing proper lighting for the sensor to detect the object colour correctly. This chip can sense a wide variety of colours and it gives the output in the form of corresponding frequency. </a:t>
            </a:r>
            <a:r>
              <a:rPr lang="en-GB" dirty="0">
                <a:solidFill>
                  <a:srgbClr val="C00000"/>
                </a:solidFill>
                <a:latin typeface="Times New Roman" panose="02020603050405020304" pitchFamily="18" charset="0"/>
                <a:ea typeface="Times New Roman" panose="02020603050405020304" pitchFamily="18" charset="0"/>
              </a:rPr>
              <a:t>This module can be used for making colour sorting robots, test strip reading, colour matching tests</a:t>
            </a:r>
            <a:r>
              <a:rPr lang="en-GB" dirty="0">
                <a:solidFill>
                  <a:srgbClr val="303030"/>
                </a:solidFill>
                <a:latin typeface="Times New Roman" panose="02020603050405020304" pitchFamily="18" charset="0"/>
                <a:ea typeface="Times New Roman" panose="02020603050405020304" pitchFamily="18" charset="0"/>
              </a:rPr>
              <a:t>, etc. </a:t>
            </a:r>
            <a:endParaRPr lang="en-US" sz="1200" dirty="0" smtClean="0">
              <a:solidFill>
                <a:srgbClr val="000000"/>
              </a:solidFill>
              <a:effectLst/>
              <a:latin typeface="Calibri" panose="020F0502020204030204" pitchFamily="34" charset="0"/>
              <a:ea typeface="Calibri" panose="020F0502020204030204" pitchFamily="34" charset="0"/>
            </a:endParaRPr>
          </a:p>
          <a:p>
            <a:pPr marL="433070" marR="85725" indent="-6350">
              <a:lnSpc>
                <a:spcPct val="104000"/>
              </a:lnSpc>
              <a:spcBef>
                <a:spcPts val="0"/>
              </a:spcBef>
              <a:spcAft>
                <a:spcPts val="85"/>
              </a:spcAft>
            </a:pPr>
            <a:r>
              <a:rPr lang="en-GB" dirty="0">
                <a:solidFill>
                  <a:srgbClr val="303030"/>
                </a:solidFill>
                <a:latin typeface="Times New Roman" panose="02020603050405020304" pitchFamily="18" charset="0"/>
                <a:ea typeface="Times New Roman" panose="02020603050405020304" pitchFamily="18" charset="0"/>
              </a:rPr>
              <a:t>The </a:t>
            </a:r>
            <a:r>
              <a:rPr lang="en-GB" b="1" dirty="0">
                <a:solidFill>
                  <a:srgbClr val="303030"/>
                </a:solidFill>
                <a:latin typeface="Times New Roman" panose="02020603050405020304" pitchFamily="18" charset="0"/>
                <a:ea typeface="Times New Roman" panose="02020603050405020304" pitchFamily="18" charset="0"/>
              </a:rPr>
              <a:t>TCS3200 chip</a:t>
            </a:r>
            <a:r>
              <a:rPr lang="en-GB" dirty="0">
                <a:solidFill>
                  <a:srgbClr val="303030"/>
                </a:solidFill>
                <a:latin typeface="Times New Roman" panose="02020603050405020304" pitchFamily="18" charset="0"/>
                <a:ea typeface="Times New Roman" panose="02020603050405020304" pitchFamily="18" charset="0"/>
              </a:rPr>
              <a:t> consist of an 8 x 8 array of photodiodes. </a:t>
            </a:r>
            <a:endParaRPr lang="en-US" sz="1200" dirty="0" smtClean="0">
              <a:solidFill>
                <a:srgbClr val="000000"/>
              </a:solidFill>
              <a:effectLst/>
              <a:latin typeface="Calibri" panose="020F0502020204030204" pitchFamily="34" charset="0"/>
              <a:ea typeface="Calibri" panose="020F0502020204030204" pitchFamily="34" charset="0"/>
            </a:endParaRPr>
          </a:p>
          <a:p>
            <a:pPr marL="433070" marR="85725" indent="-6350">
              <a:lnSpc>
                <a:spcPct val="104000"/>
              </a:lnSpc>
              <a:spcBef>
                <a:spcPts val="0"/>
              </a:spcBef>
              <a:spcAft>
                <a:spcPts val="85"/>
              </a:spcAft>
            </a:pPr>
            <a:r>
              <a:rPr lang="en-GB" dirty="0">
                <a:solidFill>
                  <a:srgbClr val="303030"/>
                </a:solidFill>
                <a:latin typeface="Times New Roman" panose="02020603050405020304" pitchFamily="18" charset="0"/>
                <a:ea typeface="Times New Roman" panose="02020603050405020304" pitchFamily="18" charset="0"/>
              </a:rPr>
              <a:t>Each</a:t>
            </a:r>
            <a:r>
              <a:rPr lang="en-GB" dirty="0">
                <a:solidFill>
                  <a:srgbClr val="303030"/>
                </a:solidFill>
                <a:latin typeface="Times New Roman" panose="02020603050405020304" pitchFamily="18" charset="0"/>
                <a:ea typeface="Times New Roman" panose="02020603050405020304" pitchFamily="18" charset="0"/>
                <a:hlinkClick r:id="rId3"/>
              </a:rPr>
              <a:t> </a:t>
            </a:r>
            <a:r>
              <a:rPr lang="en-GB" dirty="0">
                <a:solidFill>
                  <a:srgbClr val="2F5496"/>
                </a:solidFill>
                <a:latin typeface="Times New Roman" panose="02020603050405020304" pitchFamily="18" charset="0"/>
                <a:ea typeface="Times New Roman" panose="02020603050405020304" pitchFamily="18" charset="0"/>
                <a:hlinkClick r:id="rId3"/>
              </a:rPr>
              <a:t>photodiode</a:t>
            </a:r>
            <a:r>
              <a:rPr lang="en-GB" dirty="0">
                <a:solidFill>
                  <a:srgbClr val="303030"/>
                </a:solidFill>
                <a:latin typeface="Times New Roman" panose="02020603050405020304" pitchFamily="18" charset="0"/>
                <a:ea typeface="Times New Roman" panose="02020603050405020304" pitchFamily="18" charset="0"/>
                <a:hlinkClick r:id="rId3"/>
              </a:rPr>
              <a:t> </a:t>
            </a:r>
            <a:r>
              <a:rPr lang="en-GB" dirty="0">
                <a:solidFill>
                  <a:srgbClr val="303030"/>
                </a:solidFill>
                <a:latin typeface="Times New Roman" panose="02020603050405020304" pitchFamily="18" charset="0"/>
                <a:ea typeface="Times New Roman" panose="02020603050405020304" pitchFamily="18" charset="0"/>
              </a:rPr>
              <a:t>have either a red, green, or blue filter, or no filter. The filters of each </a:t>
            </a:r>
            <a:r>
              <a:rPr lang="en-GB" dirty="0" smtClean="0">
                <a:solidFill>
                  <a:srgbClr val="303030"/>
                </a:solidFill>
                <a:latin typeface="Times New Roman" panose="02020603050405020304" pitchFamily="18" charset="0"/>
                <a:ea typeface="Times New Roman" panose="02020603050405020304" pitchFamily="18" charset="0"/>
              </a:rPr>
              <a:t>colour </a:t>
            </a:r>
            <a:r>
              <a:rPr lang="en-GB" dirty="0">
                <a:solidFill>
                  <a:srgbClr val="303030"/>
                </a:solidFill>
                <a:latin typeface="Times New Roman" panose="02020603050405020304" pitchFamily="18" charset="0"/>
                <a:ea typeface="Times New Roman" panose="02020603050405020304" pitchFamily="18" charset="0"/>
              </a:rPr>
              <a:t>are distributed evenly throughout the array to eliminate location bias among the </a:t>
            </a:r>
            <a:r>
              <a:rPr lang="en-GB" dirty="0" smtClean="0">
                <a:solidFill>
                  <a:srgbClr val="303030"/>
                </a:solidFill>
                <a:latin typeface="Times New Roman" panose="02020603050405020304" pitchFamily="18" charset="0"/>
                <a:ea typeface="Times New Roman" panose="02020603050405020304" pitchFamily="18" charset="0"/>
              </a:rPr>
              <a:t>colours. </a:t>
            </a:r>
            <a:r>
              <a:rPr lang="en-GB" dirty="0">
                <a:solidFill>
                  <a:srgbClr val="303030"/>
                </a:solidFill>
                <a:latin typeface="Times New Roman" panose="02020603050405020304" pitchFamily="18" charset="0"/>
                <a:ea typeface="Times New Roman" panose="02020603050405020304" pitchFamily="18" charset="0"/>
              </a:rPr>
              <a:t>Internal circuits includes an</a:t>
            </a:r>
            <a:r>
              <a:rPr lang="en-GB" dirty="0">
                <a:solidFill>
                  <a:srgbClr val="303030"/>
                </a:solidFill>
                <a:latin typeface="Times New Roman" panose="02020603050405020304" pitchFamily="18" charset="0"/>
                <a:ea typeface="Times New Roman" panose="02020603050405020304" pitchFamily="18" charset="0"/>
                <a:hlinkClick r:id="rId4"/>
              </a:rPr>
              <a:t> </a:t>
            </a:r>
            <a:r>
              <a:rPr lang="en-GB" dirty="0">
                <a:solidFill>
                  <a:srgbClr val="2F5496"/>
                </a:solidFill>
                <a:latin typeface="Times New Roman" panose="02020603050405020304" pitchFamily="18" charset="0"/>
                <a:ea typeface="Times New Roman" panose="02020603050405020304" pitchFamily="18" charset="0"/>
                <a:hlinkClick r:id="rId4"/>
              </a:rPr>
              <a:t>oscillator </a:t>
            </a:r>
            <a:r>
              <a:rPr lang="en-GB" dirty="0">
                <a:solidFill>
                  <a:srgbClr val="303030"/>
                </a:solidFill>
                <a:latin typeface="Times New Roman" panose="02020603050405020304" pitchFamily="18" charset="0"/>
                <a:ea typeface="Times New Roman" panose="02020603050405020304" pitchFamily="18" charset="0"/>
              </a:rPr>
              <a:t>which produces a square-wave output whose frequency is proportional to the intensity of the chosen </a:t>
            </a:r>
            <a:r>
              <a:rPr lang="en-GB" dirty="0" smtClean="0">
                <a:solidFill>
                  <a:srgbClr val="303030"/>
                </a:solidFill>
                <a:latin typeface="Times New Roman" panose="02020603050405020304" pitchFamily="18" charset="0"/>
                <a:ea typeface="Times New Roman" panose="02020603050405020304" pitchFamily="18" charset="0"/>
              </a:rPr>
              <a:t>colour.</a:t>
            </a:r>
          </a:p>
          <a:p>
            <a:pPr marL="433070" marR="85725" indent="-6350">
              <a:lnSpc>
                <a:spcPct val="104000"/>
              </a:lnSpc>
              <a:spcBef>
                <a:spcPts val="0"/>
              </a:spcBef>
              <a:spcAft>
                <a:spcPts val="85"/>
              </a:spcAft>
            </a:pPr>
            <a:r>
              <a:rPr lang="en-GB" dirty="0" smtClean="0">
                <a:solidFill>
                  <a:srgbClr val="303030"/>
                </a:solidFill>
                <a:latin typeface="Times New Roman" panose="02020603050405020304" pitchFamily="18" charset="0"/>
                <a:ea typeface="Times New Roman" panose="02020603050405020304" pitchFamily="18" charset="0"/>
              </a:rPr>
              <a:t> </a:t>
            </a:r>
            <a:endParaRPr lang="en-US" sz="1200" dirty="0">
              <a:solidFill>
                <a:srgbClr val="000000"/>
              </a:solidFill>
              <a:effectLst/>
              <a:latin typeface="Calibri" panose="020F0502020204030204" pitchFamily="34" charset="0"/>
              <a:ea typeface="Calibri" panose="020F0502020204030204" pitchFamily="34" charset="0"/>
            </a:endParaRPr>
          </a:p>
        </p:txBody>
      </p:sp>
      <p:pic>
        <p:nvPicPr>
          <p:cNvPr id="16" name="Picture 15"/>
          <p:cNvPicPr/>
          <p:nvPr/>
        </p:nvPicPr>
        <p:blipFill>
          <a:blip r:embed="rId5"/>
          <a:stretch>
            <a:fillRect/>
          </a:stretch>
        </p:blipFill>
        <p:spPr>
          <a:xfrm>
            <a:off x="9982200" y="1731524"/>
            <a:ext cx="2212975" cy="2600325"/>
          </a:xfrm>
          <a:prstGeom prst="rect">
            <a:avLst/>
          </a:prstGeom>
        </p:spPr>
      </p:pic>
      <p:sp>
        <p:nvSpPr>
          <p:cNvPr id="17" name="Rectangle 16"/>
          <p:cNvSpPr/>
          <p:nvPr/>
        </p:nvSpPr>
        <p:spPr>
          <a:xfrm>
            <a:off x="76199" y="1652420"/>
            <a:ext cx="3602182" cy="4801314"/>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Introduction</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Inductive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Ultrasonic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accent1"/>
                </a:solidFill>
                <a:cs typeface="Times New Roman" panose="02020603050405020304" pitchFamily="18" charset="0"/>
              </a:rPr>
              <a:t>Overview of Color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correlation between Sensors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system sorting</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Conclusion</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Reference</a:t>
            </a:r>
            <a:endParaRPr lang="en-US" dirty="0" smtClean="0">
              <a:solidFill>
                <a:schemeClr val="bg1">
                  <a:lumMod val="65000"/>
                </a:schemeClr>
              </a:solidFill>
              <a:cs typeface="Times New Roman" panose="02020603050405020304" pitchFamily="18" charset="0"/>
            </a:endParaRPr>
          </a:p>
        </p:txBody>
      </p:sp>
    </p:spTree>
    <p:extLst>
      <p:ext uri="{BB962C8B-B14F-4D97-AF65-F5344CB8AC3E}">
        <p14:creationId xmlns:p14="http://schemas.microsoft.com/office/powerpoint/2010/main" val="31048087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18</a:t>
            </a:fld>
            <a:endParaRPr lang="en-US"/>
          </a:p>
        </p:txBody>
      </p:sp>
      <p:pic>
        <p:nvPicPr>
          <p:cNvPr id="7"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7608" y="118857"/>
            <a:ext cx="860857" cy="860857"/>
          </a:xfrm>
        </p:spPr>
      </p:pic>
      <p:sp>
        <p:nvSpPr>
          <p:cNvPr id="8" name="TextBox 7"/>
          <p:cNvSpPr txBox="1"/>
          <p:nvPr/>
        </p:nvSpPr>
        <p:spPr>
          <a:xfrm>
            <a:off x="156754" y="313508"/>
            <a:ext cx="5630091" cy="584775"/>
          </a:xfrm>
          <a:prstGeom prst="rect">
            <a:avLst/>
          </a:prstGeom>
          <a:noFill/>
        </p:spPr>
        <p:txBody>
          <a:bodyPr wrap="square" rtlCol="0">
            <a:spAutoFit/>
          </a:bodyPr>
          <a:lstStyle/>
          <a:p>
            <a:r>
              <a:rPr lang="en-US" sz="1600" i="1" dirty="0" smtClean="0"/>
              <a:t>Faculty of Engineering – Ain Shams University (ASU)</a:t>
            </a:r>
          </a:p>
          <a:p>
            <a:r>
              <a:rPr lang="en-US" sz="1600" i="1" dirty="0" smtClean="0"/>
              <a:t>Mechatronics Department</a:t>
            </a:r>
            <a:endParaRPr lang="en-US" sz="1600" i="1" dirty="0"/>
          </a:p>
        </p:txBody>
      </p:sp>
      <p:cxnSp>
        <p:nvCxnSpPr>
          <p:cNvPr id="9" name="Straight Connector 8"/>
          <p:cNvCxnSpPr/>
          <p:nvPr/>
        </p:nvCxnSpPr>
        <p:spPr>
          <a:xfrm>
            <a:off x="156754" y="1084217"/>
            <a:ext cx="117173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78381" y="1308886"/>
            <a:ext cx="0" cy="5496692"/>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025535" y="1099938"/>
            <a:ext cx="8166465" cy="3372846"/>
          </a:xfrm>
          <a:prstGeom prst="rect">
            <a:avLst/>
          </a:prstGeom>
        </p:spPr>
        <p:txBody>
          <a:bodyPr wrap="square">
            <a:spAutoFit/>
          </a:bodyPr>
          <a:lstStyle/>
          <a:p>
            <a:pPr marL="423545" marR="0" indent="-6350">
              <a:lnSpc>
                <a:spcPct val="107000"/>
              </a:lnSpc>
              <a:spcBef>
                <a:spcPts val="0"/>
              </a:spcBef>
              <a:spcAft>
                <a:spcPts val="390"/>
              </a:spcAft>
            </a:pPr>
            <a:r>
              <a:rPr lang="en-GB" sz="2400" b="1" u="sng"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rPr>
              <a:t>The principle of Colour sensor working :</a:t>
            </a:r>
            <a:r>
              <a:rPr lang="en-GB" sz="2400" b="1" dirty="0" smtClean="0">
                <a:solidFill>
                  <a:srgbClr val="000000"/>
                </a:solidFill>
                <a:effectLst/>
                <a:latin typeface="Times New Roman" panose="02020603050405020304" pitchFamily="18" charset="0"/>
                <a:ea typeface="Times New Roman" panose="02020603050405020304" pitchFamily="18" charset="0"/>
              </a:rPr>
              <a:t> </a:t>
            </a:r>
            <a:endParaRPr lang="en-US" sz="1200" dirty="0" smtClean="0">
              <a:solidFill>
                <a:srgbClr val="000000"/>
              </a:solidFill>
              <a:effectLst/>
              <a:latin typeface="Calibri" panose="020F0502020204030204" pitchFamily="34" charset="0"/>
              <a:ea typeface="Calibri" panose="020F0502020204030204" pitchFamily="34" charset="0"/>
            </a:endParaRPr>
          </a:p>
          <a:p>
            <a:pPr marL="423545" marR="0" indent="-6350">
              <a:lnSpc>
                <a:spcPct val="103000"/>
              </a:lnSpc>
              <a:spcBef>
                <a:spcPts val="0"/>
              </a:spcBef>
              <a:spcAft>
                <a:spcPts val="70"/>
              </a:spcAft>
            </a:pPr>
            <a:r>
              <a:rPr lang="en-GB" sz="1600" dirty="0">
                <a:solidFill>
                  <a:srgbClr val="3A3A3A"/>
                </a:solidFill>
                <a:latin typeface="Times New Roman" panose="02020603050405020304" pitchFamily="18" charset="0"/>
                <a:ea typeface="Times New Roman" panose="02020603050405020304" pitchFamily="18" charset="0"/>
              </a:rPr>
              <a:t>The TCS3200 has an array of photodiodes with 4 different filters. A photodiode is simply a semiconductor device that converts light into current. The sensor has: </a:t>
            </a:r>
            <a:endParaRPr lang="en-US" sz="1100" dirty="0" smtClean="0">
              <a:solidFill>
                <a:srgbClr val="000000"/>
              </a:solidFill>
              <a:effectLst/>
              <a:latin typeface="Calibri" panose="020F0502020204030204" pitchFamily="34" charset="0"/>
              <a:ea typeface="Calibri" panose="020F0502020204030204" pitchFamily="34" charset="0"/>
            </a:endParaRPr>
          </a:p>
          <a:p>
            <a:pPr marL="342900" marR="0" lvl="0" indent="-342900" fontAlgn="base">
              <a:lnSpc>
                <a:spcPct val="103000"/>
              </a:lnSpc>
              <a:spcBef>
                <a:spcPts val="0"/>
              </a:spcBef>
              <a:spcAft>
                <a:spcPts val="70"/>
              </a:spcAft>
              <a:buClr>
                <a:srgbClr val="3A3A3A"/>
              </a:buClr>
              <a:buSzPts val="1000"/>
              <a:buFont typeface="Arial" panose="020B0604020202020204" pitchFamily="34" charset="0"/>
              <a:buChar char="▪"/>
            </a:pPr>
            <a:r>
              <a:rPr lang="en-GB" sz="1600" dirty="0">
                <a:solidFill>
                  <a:srgbClr val="3A3A3A"/>
                </a:solidFill>
                <a:uFill>
                  <a:solidFill>
                    <a:srgbClr val="000000"/>
                  </a:solidFill>
                </a:uFill>
                <a:latin typeface="Times New Roman" panose="02020603050405020304" pitchFamily="18" charset="0"/>
                <a:ea typeface="Times New Roman" panose="02020603050405020304" pitchFamily="18" charset="0"/>
                <a:cs typeface="Wingdings" panose="05000000000000000000" pitchFamily="2" charset="2"/>
              </a:rPr>
              <a:t>16 photodiodes with red filter – sensitive to red wavelength </a:t>
            </a:r>
            <a:endParaRPr lang="en-US" sz="1100" u="none" strike="noStrike" dirty="0" smtClean="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342900" marR="0" lvl="0" indent="-342900" fontAlgn="base">
              <a:lnSpc>
                <a:spcPct val="107000"/>
              </a:lnSpc>
              <a:spcBef>
                <a:spcPts val="0"/>
              </a:spcBef>
              <a:spcAft>
                <a:spcPts val="0"/>
              </a:spcAft>
              <a:buClr>
                <a:srgbClr val="3A3A3A"/>
              </a:buClr>
              <a:buSzPts val="1000"/>
              <a:buFont typeface="Arial" panose="020B0604020202020204" pitchFamily="34" charset="0"/>
              <a:buChar char="▪"/>
            </a:pPr>
            <a:r>
              <a:rPr lang="en-GB" sz="1600" dirty="0">
                <a:solidFill>
                  <a:srgbClr val="3A3A3A"/>
                </a:solidFill>
                <a:uFill>
                  <a:solidFill>
                    <a:srgbClr val="000000"/>
                  </a:solidFill>
                </a:uFill>
                <a:latin typeface="Times New Roman" panose="02020603050405020304" pitchFamily="18" charset="0"/>
                <a:ea typeface="Times New Roman" panose="02020603050405020304" pitchFamily="18" charset="0"/>
                <a:cs typeface="Wingdings" panose="05000000000000000000" pitchFamily="2" charset="2"/>
              </a:rPr>
              <a:t>16 photodiodes with green filter – sensitive to green wavelength </a:t>
            </a:r>
            <a:endParaRPr lang="en-US" sz="1100" u="none" strike="noStrike" dirty="0" smtClean="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342900" marR="0" lvl="0" indent="-342900" fontAlgn="base">
              <a:lnSpc>
                <a:spcPct val="103000"/>
              </a:lnSpc>
              <a:spcBef>
                <a:spcPts val="0"/>
              </a:spcBef>
              <a:spcAft>
                <a:spcPts val="70"/>
              </a:spcAft>
              <a:buClr>
                <a:srgbClr val="3A3A3A"/>
              </a:buClr>
              <a:buSzPts val="1000"/>
              <a:buFont typeface="Arial" panose="020B0604020202020204" pitchFamily="34" charset="0"/>
              <a:buChar char="▪"/>
            </a:pPr>
            <a:r>
              <a:rPr lang="en-GB" sz="1600" dirty="0">
                <a:solidFill>
                  <a:srgbClr val="3A3A3A"/>
                </a:solidFill>
                <a:uFill>
                  <a:solidFill>
                    <a:srgbClr val="000000"/>
                  </a:solidFill>
                </a:uFill>
                <a:latin typeface="Times New Roman" panose="02020603050405020304" pitchFamily="18" charset="0"/>
                <a:ea typeface="Times New Roman" panose="02020603050405020304" pitchFamily="18" charset="0"/>
                <a:cs typeface="Wingdings" panose="05000000000000000000" pitchFamily="2" charset="2"/>
              </a:rPr>
              <a:t>16 photodiodes with blue filter – sensitive to blue wavelength </a:t>
            </a:r>
            <a:endParaRPr lang="en-US" sz="1100" u="none" strike="noStrike" dirty="0" smtClean="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342900" marR="0" lvl="0" indent="-342900" fontAlgn="base">
              <a:lnSpc>
                <a:spcPct val="103000"/>
              </a:lnSpc>
              <a:spcBef>
                <a:spcPts val="0"/>
              </a:spcBef>
              <a:spcAft>
                <a:spcPts val="70"/>
              </a:spcAft>
              <a:buClr>
                <a:srgbClr val="3A3A3A"/>
              </a:buClr>
              <a:buSzPts val="1000"/>
              <a:buFont typeface="Arial" panose="020B0604020202020204" pitchFamily="34" charset="0"/>
              <a:buChar char="▪"/>
            </a:pPr>
            <a:r>
              <a:rPr lang="en-GB" sz="1600" dirty="0">
                <a:solidFill>
                  <a:srgbClr val="3A3A3A"/>
                </a:solidFill>
                <a:uFill>
                  <a:solidFill>
                    <a:srgbClr val="000000"/>
                  </a:solidFill>
                </a:uFill>
                <a:latin typeface="Times New Roman" panose="02020603050405020304" pitchFamily="18" charset="0"/>
                <a:ea typeface="Times New Roman" panose="02020603050405020304" pitchFamily="18" charset="0"/>
                <a:cs typeface="Wingdings" panose="05000000000000000000" pitchFamily="2" charset="2"/>
              </a:rPr>
              <a:t>16 photodiodes without filter </a:t>
            </a:r>
            <a:endParaRPr lang="en-US" sz="1100" u="none" strike="noStrike" dirty="0" smtClean="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423545" marR="0" indent="-6350">
              <a:lnSpc>
                <a:spcPct val="103000"/>
              </a:lnSpc>
              <a:spcBef>
                <a:spcPts val="0"/>
              </a:spcBef>
              <a:spcAft>
                <a:spcPts val="70"/>
              </a:spcAft>
            </a:pPr>
            <a:r>
              <a:rPr lang="en-GB" sz="1600" dirty="0">
                <a:solidFill>
                  <a:srgbClr val="3A3A3A"/>
                </a:solidFill>
                <a:latin typeface="Times New Roman" panose="02020603050405020304" pitchFamily="18" charset="0"/>
                <a:ea typeface="Times New Roman" panose="02020603050405020304" pitchFamily="18" charset="0"/>
              </a:rPr>
              <a:t>If you take a closer look at the TCS3200 chip you can see the different filters. </a:t>
            </a:r>
            <a:endParaRPr lang="en-US" sz="1100" dirty="0" smtClean="0">
              <a:solidFill>
                <a:srgbClr val="000000"/>
              </a:solidFill>
              <a:effectLst/>
              <a:latin typeface="Calibri" panose="020F0502020204030204" pitchFamily="34" charset="0"/>
              <a:ea typeface="Calibri" panose="020F0502020204030204" pitchFamily="34" charset="0"/>
            </a:endParaRPr>
          </a:p>
          <a:p>
            <a:r>
              <a:rPr lang="en-GB" sz="1600" dirty="0">
                <a:solidFill>
                  <a:srgbClr val="3A3A3A"/>
                </a:solidFill>
                <a:latin typeface="Times New Roman" panose="02020603050405020304" pitchFamily="18" charset="0"/>
                <a:ea typeface="Times New Roman" panose="02020603050405020304" pitchFamily="18" charset="0"/>
              </a:rPr>
              <a:t>By selectively choosing the photodiode filter’s readings, you’re able to detect the intensity of the different </a:t>
            </a:r>
            <a:r>
              <a:rPr lang="en-GB" sz="1600" dirty="0" smtClean="0">
                <a:solidFill>
                  <a:srgbClr val="3A3A3A"/>
                </a:solidFill>
                <a:latin typeface="Times New Roman" panose="02020603050405020304" pitchFamily="18" charset="0"/>
                <a:ea typeface="Times New Roman" panose="02020603050405020304" pitchFamily="18" charset="0"/>
              </a:rPr>
              <a:t>colours. </a:t>
            </a:r>
            <a:r>
              <a:rPr lang="en-GB" sz="1600" dirty="0">
                <a:solidFill>
                  <a:srgbClr val="3A3A3A"/>
                </a:solidFill>
                <a:latin typeface="Times New Roman" panose="02020603050405020304" pitchFamily="18" charset="0"/>
                <a:ea typeface="Times New Roman" panose="02020603050405020304" pitchFamily="18" charset="0"/>
              </a:rPr>
              <a:t>The sensor has a current-</a:t>
            </a:r>
            <a:r>
              <a:rPr lang="en-GB" sz="1600" dirty="0" err="1">
                <a:solidFill>
                  <a:srgbClr val="3A3A3A"/>
                </a:solidFill>
                <a:latin typeface="Times New Roman" panose="02020603050405020304" pitchFamily="18" charset="0"/>
                <a:ea typeface="Times New Roman" panose="02020603050405020304" pitchFamily="18" charset="0"/>
              </a:rPr>
              <a:t>tofrequency</a:t>
            </a:r>
            <a:r>
              <a:rPr lang="en-GB" sz="1600" dirty="0">
                <a:solidFill>
                  <a:srgbClr val="3A3A3A"/>
                </a:solidFill>
                <a:latin typeface="Times New Roman" panose="02020603050405020304" pitchFamily="18" charset="0"/>
                <a:ea typeface="Times New Roman" panose="02020603050405020304" pitchFamily="18" charset="0"/>
              </a:rPr>
              <a:t> converter that converts the photodiodes’ readings into a square wave with a frequency that is proportional to the light intensity of the chosen </a:t>
            </a:r>
            <a:r>
              <a:rPr lang="en-GB" sz="1600" dirty="0" smtClean="0">
                <a:solidFill>
                  <a:srgbClr val="3A3A3A"/>
                </a:solidFill>
                <a:latin typeface="Times New Roman" panose="02020603050405020304" pitchFamily="18" charset="0"/>
                <a:ea typeface="Times New Roman" panose="02020603050405020304" pitchFamily="18" charset="0"/>
              </a:rPr>
              <a:t>colour. </a:t>
            </a:r>
            <a:r>
              <a:rPr lang="en-GB" sz="1600" dirty="0">
                <a:solidFill>
                  <a:srgbClr val="3A3A3A"/>
                </a:solidFill>
                <a:latin typeface="Times New Roman" panose="02020603050405020304" pitchFamily="18" charset="0"/>
                <a:ea typeface="Times New Roman" panose="02020603050405020304" pitchFamily="18" charset="0"/>
              </a:rPr>
              <a:t>This frequency is then, read by the Arduino – this is shown in the figure.</a:t>
            </a:r>
            <a:endParaRPr lang="en-US" sz="1600" dirty="0"/>
          </a:p>
        </p:txBody>
      </p:sp>
      <p:grpSp>
        <p:nvGrpSpPr>
          <p:cNvPr id="13" name="Group 12"/>
          <p:cNvGrpSpPr/>
          <p:nvPr/>
        </p:nvGrpSpPr>
        <p:grpSpPr>
          <a:xfrm>
            <a:off x="4609417" y="4368793"/>
            <a:ext cx="6608619" cy="2091549"/>
            <a:chOff x="0" y="0"/>
            <a:chExt cx="6253480" cy="3025166"/>
          </a:xfrm>
        </p:grpSpPr>
        <p:pic>
          <p:nvPicPr>
            <p:cNvPr id="14" name="Picture 13"/>
            <p:cNvPicPr/>
            <p:nvPr/>
          </p:nvPicPr>
          <p:blipFill>
            <a:blip r:embed="rId3"/>
            <a:stretch>
              <a:fillRect/>
            </a:stretch>
          </p:blipFill>
          <p:spPr>
            <a:xfrm>
              <a:off x="0" y="0"/>
              <a:ext cx="5936615" cy="1433830"/>
            </a:xfrm>
            <a:prstGeom prst="rect">
              <a:avLst/>
            </a:prstGeom>
          </p:spPr>
        </p:pic>
        <p:pic>
          <p:nvPicPr>
            <p:cNvPr id="15" name="Picture 14"/>
            <p:cNvPicPr/>
            <p:nvPr/>
          </p:nvPicPr>
          <p:blipFill>
            <a:blip r:embed="rId4"/>
            <a:stretch>
              <a:fillRect/>
            </a:stretch>
          </p:blipFill>
          <p:spPr>
            <a:xfrm>
              <a:off x="316865" y="1376706"/>
              <a:ext cx="5936615" cy="1648460"/>
            </a:xfrm>
            <a:prstGeom prst="rect">
              <a:avLst/>
            </a:prstGeom>
          </p:spPr>
        </p:pic>
      </p:grpSp>
      <p:sp>
        <p:nvSpPr>
          <p:cNvPr id="16" name="Rectangle 15"/>
          <p:cNvSpPr/>
          <p:nvPr/>
        </p:nvSpPr>
        <p:spPr>
          <a:xfrm>
            <a:off x="76199" y="1652420"/>
            <a:ext cx="3602182" cy="4801314"/>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Introduction</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Inductive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Ultrasonic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accent1"/>
                </a:solidFill>
                <a:cs typeface="Times New Roman" panose="02020603050405020304" pitchFamily="18" charset="0"/>
              </a:rPr>
              <a:t>Overview of Color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correlation between Sensors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system sorting</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Conclusion</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Reference</a:t>
            </a:r>
            <a:endParaRPr lang="en-US" dirty="0" smtClean="0">
              <a:solidFill>
                <a:schemeClr val="bg1">
                  <a:lumMod val="65000"/>
                </a:schemeClr>
              </a:solidFill>
              <a:cs typeface="Times New Roman" panose="02020603050405020304" pitchFamily="18" charset="0"/>
            </a:endParaRPr>
          </a:p>
        </p:txBody>
      </p:sp>
    </p:spTree>
    <p:extLst>
      <p:ext uri="{BB962C8B-B14F-4D97-AF65-F5344CB8AC3E}">
        <p14:creationId xmlns:p14="http://schemas.microsoft.com/office/powerpoint/2010/main" val="368316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19</a:t>
            </a:fld>
            <a:endParaRPr lang="en-US"/>
          </a:p>
        </p:txBody>
      </p:sp>
      <p:pic>
        <p:nvPicPr>
          <p:cNvPr id="7"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7608" y="118857"/>
            <a:ext cx="860857" cy="860857"/>
          </a:xfrm>
        </p:spPr>
      </p:pic>
      <p:sp>
        <p:nvSpPr>
          <p:cNvPr id="8" name="TextBox 7"/>
          <p:cNvSpPr txBox="1"/>
          <p:nvPr/>
        </p:nvSpPr>
        <p:spPr>
          <a:xfrm>
            <a:off x="156754" y="313508"/>
            <a:ext cx="5630091" cy="584775"/>
          </a:xfrm>
          <a:prstGeom prst="rect">
            <a:avLst/>
          </a:prstGeom>
          <a:noFill/>
        </p:spPr>
        <p:txBody>
          <a:bodyPr wrap="square" rtlCol="0">
            <a:spAutoFit/>
          </a:bodyPr>
          <a:lstStyle/>
          <a:p>
            <a:r>
              <a:rPr lang="en-US" sz="1600" i="1" dirty="0" smtClean="0"/>
              <a:t>Faculty of Engineering – Ain Shams University (ASU)</a:t>
            </a:r>
          </a:p>
          <a:p>
            <a:r>
              <a:rPr lang="en-US" sz="1600" i="1" dirty="0" smtClean="0"/>
              <a:t>Mechatronics Department</a:t>
            </a:r>
            <a:endParaRPr lang="en-US" sz="1600" i="1" dirty="0"/>
          </a:p>
        </p:txBody>
      </p:sp>
      <p:cxnSp>
        <p:nvCxnSpPr>
          <p:cNvPr id="9" name="Straight Connector 8"/>
          <p:cNvCxnSpPr/>
          <p:nvPr/>
        </p:nvCxnSpPr>
        <p:spPr>
          <a:xfrm>
            <a:off x="156754" y="1084217"/>
            <a:ext cx="117173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78381" y="1308886"/>
            <a:ext cx="0" cy="5496692"/>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678381" y="1391447"/>
            <a:ext cx="7751619" cy="3285515"/>
          </a:xfrm>
          <a:prstGeom prst="rect">
            <a:avLst/>
          </a:prstGeom>
        </p:spPr>
        <p:txBody>
          <a:bodyPr wrap="square">
            <a:spAutoFit/>
          </a:bodyPr>
          <a:lstStyle/>
          <a:p>
            <a:pPr marL="423545" marR="0" indent="-6350">
              <a:lnSpc>
                <a:spcPct val="107000"/>
              </a:lnSpc>
              <a:spcBef>
                <a:spcPts val="0"/>
              </a:spcBef>
              <a:spcAft>
                <a:spcPts val="870"/>
              </a:spcAft>
            </a:pPr>
            <a:r>
              <a:rPr lang="en-GB" sz="2400" b="1" u="sng" dirty="0" smtClean="0">
                <a:solidFill>
                  <a:srgbClr val="111111"/>
                </a:solidFill>
                <a:effectLst/>
                <a:latin typeface="Times New Roman" panose="02020603050405020304" pitchFamily="18" charset="0"/>
                <a:ea typeface="Times New Roman" panose="02020603050405020304" pitchFamily="18" charset="0"/>
              </a:rPr>
              <a:t>Features and </a:t>
            </a:r>
            <a:r>
              <a:rPr lang="en-GB" sz="2400" b="1" u="sng" dirty="0" smtClean="0">
                <a:effectLst/>
                <a:latin typeface="Times New Roman" panose="02020603050405020304" pitchFamily="18" charset="0"/>
                <a:ea typeface="Times New Roman" panose="02020603050405020304" pitchFamily="18" charset="0"/>
              </a:rPr>
              <a:t>Specifications</a:t>
            </a:r>
            <a:r>
              <a:rPr lang="en-GB" sz="2400" u="sng" dirty="0">
                <a:latin typeface="Times New Roman" panose="02020603050405020304" pitchFamily="18" charset="0"/>
                <a:ea typeface="Times New Roman" panose="02020603050405020304" pitchFamily="18" charset="0"/>
              </a:rPr>
              <a:t>:</a:t>
            </a:r>
            <a:endParaRPr lang="en-US" sz="2400" b="1" u="sng" dirty="0" smtClean="0">
              <a:effectLst/>
              <a:latin typeface="Times New Roman" panose="02020603050405020304" pitchFamily="18" charset="0"/>
              <a:ea typeface="Times New Roman" panose="02020603050405020304" pitchFamily="18" charset="0"/>
            </a:endParaRPr>
          </a:p>
          <a:p>
            <a:pPr marL="342900" marR="85725" lvl="0" indent="-342900" fontAlgn="base">
              <a:lnSpc>
                <a:spcPct val="104000"/>
              </a:lnSpc>
              <a:spcBef>
                <a:spcPts val="0"/>
              </a:spcBef>
              <a:spcAft>
                <a:spcPts val="85"/>
              </a:spcAft>
              <a:buClr>
                <a:srgbClr val="303030"/>
              </a:buClr>
              <a:buSzPts val="1000"/>
              <a:buFont typeface="Arial" panose="020B0604020202020204" pitchFamily="34" charset="0"/>
              <a:buChar char="•"/>
            </a:pPr>
            <a:r>
              <a:rPr lang="en-GB" dirty="0">
                <a:solidFill>
                  <a:srgbClr val="30303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Input voltage: (2.7V to 5.5V) </a:t>
            </a:r>
            <a:endParaRPr lang="en-US" sz="1200"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85725" lvl="0" indent="-342900" fontAlgn="base">
              <a:lnSpc>
                <a:spcPct val="104000"/>
              </a:lnSpc>
              <a:spcBef>
                <a:spcPts val="0"/>
              </a:spcBef>
              <a:spcAft>
                <a:spcPts val="85"/>
              </a:spcAft>
              <a:buClr>
                <a:srgbClr val="303030"/>
              </a:buClr>
              <a:buSzPts val="1000"/>
              <a:buFont typeface="Arial" panose="020B0604020202020204" pitchFamily="34" charset="0"/>
              <a:buChar char="•"/>
            </a:pPr>
            <a:r>
              <a:rPr lang="en-GB" dirty="0">
                <a:solidFill>
                  <a:srgbClr val="30303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Interface: Digital TTL </a:t>
            </a:r>
            <a:endParaRPr lang="en-US" sz="1200"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85725" lvl="0" indent="-342900" fontAlgn="base">
              <a:lnSpc>
                <a:spcPct val="104000"/>
              </a:lnSpc>
              <a:spcBef>
                <a:spcPts val="0"/>
              </a:spcBef>
              <a:spcAft>
                <a:spcPts val="85"/>
              </a:spcAft>
              <a:buClr>
                <a:srgbClr val="303030"/>
              </a:buClr>
              <a:buSzPts val="1000"/>
              <a:buFont typeface="Arial" panose="020B0604020202020204" pitchFamily="34" charset="0"/>
              <a:buChar char="•"/>
            </a:pPr>
            <a:r>
              <a:rPr lang="en-GB" dirty="0">
                <a:solidFill>
                  <a:srgbClr val="30303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High-resolution conversion of light intensity to frequency </a:t>
            </a:r>
            <a:endParaRPr lang="en-US" sz="1200"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85725" lvl="0" indent="-342900" fontAlgn="base">
              <a:lnSpc>
                <a:spcPct val="104000"/>
              </a:lnSpc>
              <a:spcBef>
                <a:spcPts val="0"/>
              </a:spcBef>
              <a:spcAft>
                <a:spcPts val="85"/>
              </a:spcAft>
              <a:buClr>
                <a:srgbClr val="303030"/>
              </a:buClr>
              <a:buSzPts val="1000"/>
              <a:buFont typeface="Arial" panose="020B0604020202020204" pitchFamily="34" charset="0"/>
              <a:buChar char="•"/>
            </a:pPr>
            <a:r>
              <a:rPr lang="en-GB" dirty="0">
                <a:solidFill>
                  <a:srgbClr val="30303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Programmable colour and full-scale output frequency </a:t>
            </a:r>
            <a:endParaRPr lang="en-US" sz="1200"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85725" lvl="0" indent="-342900" fontAlgn="base">
              <a:lnSpc>
                <a:spcPct val="104000"/>
              </a:lnSpc>
              <a:spcBef>
                <a:spcPts val="0"/>
              </a:spcBef>
              <a:spcAft>
                <a:spcPts val="85"/>
              </a:spcAft>
              <a:buClr>
                <a:srgbClr val="303030"/>
              </a:buClr>
              <a:buSzPts val="1000"/>
              <a:buFont typeface="Arial" panose="020B0604020202020204" pitchFamily="34" charset="0"/>
              <a:buChar char="•"/>
            </a:pPr>
            <a:r>
              <a:rPr lang="en-GB" dirty="0">
                <a:solidFill>
                  <a:srgbClr val="30303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No need of ADC(Can be directly connected to the digital pins of the microcontroller) </a:t>
            </a:r>
            <a:endParaRPr lang="en-US" sz="1200"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85725" lvl="0" indent="-342900" fontAlgn="base">
              <a:lnSpc>
                <a:spcPct val="104000"/>
              </a:lnSpc>
              <a:spcBef>
                <a:spcPts val="0"/>
              </a:spcBef>
              <a:spcAft>
                <a:spcPts val="85"/>
              </a:spcAft>
              <a:buClr>
                <a:srgbClr val="303030"/>
              </a:buClr>
              <a:buSzPts val="1000"/>
              <a:buFont typeface="Arial" panose="020B0604020202020204" pitchFamily="34" charset="0"/>
              <a:buChar char="•"/>
            </a:pPr>
            <a:r>
              <a:rPr lang="en-GB" dirty="0">
                <a:solidFill>
                  <a:srgbClr val="30303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Power down feature </a:t>
            </a:r>
            <a:endParaRPr lang="en-US" sz="1200"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85725" lvl="0" indent="-342900" fontAlgn="base">
              <a:lnSpc>
                <a:spcPct val="104000"/>
              </a:lnSpc>
              <a:spcBef>
                <a:spcPts val="0"/>
              </a:spcBef>
              <a:spcAft>
                <a:spcPts val="85"/>
              </a:spcAft>
              <a:buClr>
                <a:srgbClr val="303030"/>
              </a:buClr>
              <a:buSzPts val="1000"/>
              <a:buFont typeface="Arial" panose="020B0604020202020204" pitchFamily="34" charset="0"/>
              <a:buChar char="•"/>
            </a:pPr>
            <a:r>
              <a:rPr lang="en-GB" dirty="0">
                <a:solidFill>
                  <a:srgbClr val="30303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Working temperature: -40oC to 85oC </a:t>
            </a:r>
            <a:endParaRPr lang="en-US" sz="1200"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85725" lvl="0" indent="-342900" fontAlgn="base">
              <a:lnSpc>
                <a:spcPct val="104000"/>
              </a:lnSpc>
              <a:spcBef>
                <a:spcPts val="0"/>
              </a:spcBef>
              <a:spcAft>
                <a:spcPts val="1695"/>
              </a:spcAft>
              <a:buClr>
                <a:srgbClr val="303030"/>
              </a:buClr>
              <a:buSzPts val="1000"/>
              <a:buFont typeface="Arial" panose="020B0604020202020204" pitchFamily="34" charset="0"/>
              <a:buChar char="•"/>
            </a:pPr>
            <a:r>
              <a:rPr lang="en-GB" dirty="0">
                <a:solidFill>
                  <a:srgbClr val="30303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Size: 28.4x28.4mm(1.12x1.12") </a:t>
            </a:r>
            <a:endParaRPr lang="en-US" sz="12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
        <p:nvSpPr>
          <p:cNvPr id="13" name="Rectangle 12"/>
          <p:cNvSpPr/>
          <p:nvPr/>
        </p:nvSpPr>
        <p:spPr>
          <a:xfrm>
            <a:off x="76199" y="1652420"/>
            <a:ext cx="3602182" cy="4801314"/>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Introduction</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Inductive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Ultrasonic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accent1"/>
                </a:solidFill>
                <a:cs typeface="Times New Roman" panose="02020603050405020304" pitchFamily="18" charset="0"/>
              </a:rPr>
              <a:t>Overview of Color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correlation between Sensors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system sorting</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Conclusion</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Reference</a:t>
            </a:r>
            <a:endParaRPr lang="en-US" dirty="0" smtClean="0">
              <a:solidFill>
                <a:schemeClr val="bg1">
                  <a:lumMod val="65000"/>
                </a:schemeClr>
              </a:solidFill>
              <a:cs typeface="Times New Roman" panose="02020603050405020304" pitchFamily="18" charset="0"/>
            </a:endParaRPr>
          </a:p>
        </p:txBody>
      </p:sp>
    </p:spTree>
    <p:extLst>
      <p:ext uri="{BB962C8B-B14F-4D97-AF65-F5344CB8AC3E}">
        <p14:creationId xmlns:p14="http://schemas.microsoft.com/office/powerpoint/2010/main" val="276579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Sensors &amp; Measurement Systems(MCT-334)</a:t>
            </a:r>
            <a:endParaRPr lang="en-US"/>
          </a:p>
        </p:txBody>
      </p:sp>
      <p:sp>
        <p:nvSpPr>
          <p:cNvPr id="7" name="Slide Number Placeholder 6"/>
          <p:cNvSpPr>
            <a:spLocks noGrp="1"/>
          </p:cNvSpPr>
          <p:nvPr>
            <p:ph type="sldNum" sz="quarter" idx="12"/>
          </p:nvPr>
        </p:nvSpPr>
        <p:spPr/>
        <p:txBody>
          <a:bodyPr/>
          <a:lstStyle/>
          <a:p>
            <a:fld id="{E5CAB96D-4B81-4CD5-93B9-9FD833FEE006}" type="slidenum">
              <a:rPr lang="en-US" smtClean="0"/>
              <a:t>2</a:t>
            </a:fld>
            <a:endParaRPr lang="en-US"/>
          </a:p>
        </p:txBody>
      </p:sp>
      <p:pic>
        <p:nvPicPr>
          <p:cNvPr id="8"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7608" y="118857"/>
            <a:ext cx="860857" cy="860857"/>
          </a:xfrm>
        </p:spPr>
      </p:pic>
      <p:sp>
        <p:nvSpPr>
          <p:cNvPr id="9" name="TextBox 8"/>
          <p:cNvSpPr txBox="1"/>
          <p:nvPr/>
        </p:nvSpPr>
        <p:spPr>
          <a:xfrm>
            <a:off x="156754" y="313508"/>
            <a:ext cx="5630091" cy="584775"/>
          </a:xfrm>
          <a:prstGeom prst="rect">
            <a:avLst/>
          </a:prstGeom>
          <a:noFill/>
        </p:spPr>
        <p:txBody>
          <a:bodyPr wrap="square" rtlCol="0">
            <a:spAutoFit/>
          </a:bodyPr>
          <a:lstStyle/>
          <a:p>
            <a:r>
              <a:rPr lang="en-US" sz="1600" i="1" dirty="0" smtClean="0"/>
              <a:t>Faculty of Engineering – Ain Shams University (ASU)</a:t>
            </a:r>
          </a:p>
          <a:p>
            <a:r>
              <a:rPr lang="en-US" sz="1600" i="1" dirty="0" smtClean="0"/>
              <a:t>Mechatronics Department</a:t>
            </a:r>
            <a:endParaRPr lang="en-US" sz="1600" i="1" dirty="0"/>
          </a:p>
        </p:txBody>
      </p:sp>
      <p:cxnSp>
        <p:nvCxnSpPr>
          <p:cNvPr id="10" name="Straight Connector 9"/>
          <p:cNvCxnSpPr/>
          <p:nvPr/>
        </p:nvCxnSpPr>
        <p:spPr>
          <a:xfrm>
            <a:off x="156754" y="1084217"/>
            <a:ext cx="1171738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65019" y="1184255"/>
            <a:ext cx="1676400" cy="584775"/>
          </a:xfrm>
          <a:prstGeom prst="rect">
            <a:avLst/>
          </a:prstGeom>
          <a:noFill/>
        </p:spPr>
        <p:txBody>
          <a:bodyPr wrap="square" rtlCol="0">
            <a:spAutoFit/>
          </a:bodyPr>
          <a:lstStyle/>
          <a:p>
            <a:r>
              <a:rPr lang="en-US" sz="3200" u="sng" dirty="0" smtClean="0">
                <a:latin typeface="Times New Roman" panose="02020603050405020304" pitchFamily="18" charset="0"/>
                <a:cs typeface="Times New Roman" panose="02020603050405020304" pitchFamily="18" charset="0"/>
              </a:rPr>
              <a:t>Content:</a:t>
            </a:r>
            <a:endParaRPr lang="en-US" sz="3200" u="sng"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092037" y="1769030"/>
            <a:ext cx="4717472" cy="5970865"/>
          </a:xfrm>
          <a:prstGeom prst="rect">
            <a:avLst/>
          </a:prstGeom>
          <a:noFill/>
        </p:spPr>
        <p:txBody>
          <a:bodyPr wrap="square" rtlCol="0">
            <a:spAutoFit/>
          </a:bodyPr>
          <a:lstStyle/>
          <a:p>
            <a:pPr marL="285750" indent="-285750">
              <a:buFont typeface="Arial" panose="020B0604020202020204" pitchFamily="34" charset="0"/>
              <a:buChar char="•"/>
            </a:pPr>
            <a:r>
              <a:rPr lang="en-US" dirty="0" smtClean="0">
                <a:cs typeface="Times New Roman" panose="02020603050405020304" pitchFamily="18" charset="0"/>
              </a:rPr>
              <a:t>Introduction</a:t>
            </a:r>
          </a:p>
          <a:p>
            <a:pPr marL="285750" indent="-285750">
              <a:buFont typeface="Arial" panose="020B0604020202020204" pitchFamily="34" charset="0"/>
              <a:buChar char="•"/>
            </a:pPr>
            <a:r>
              <a:rPr lang="en-US" dirty="0" smtClean="0">
                <a:cs typeface="Times New Roman" panose="02020603050405020304" pitchFamily="18" charset="0"/>
              </a:rPr>
              <a:t>Overview of Inductive sensor</a:t>
            </a:r>
          </a:p>
          <a:p>
            <a:pPr marL="742950" lvl="1" indent="-285750">
              <a:buFont typeface="Arial" panose="020B0604020202020204" pitchFamily="34" charset="0"/>
              <a:buChar char="•"/>
            </a:pPr>
            <a:r>
              <a:rPr lang="en-US" dirty="0" smtClean="0">
                <a:cs typeface="Times New Roman" panose="02020603050405020304" pitchFamily="18" charset="0"/>
              </a:rPr>
              <a:t>Analysis of Reading</a:t>
            </a:r>
          </a:p>
          <a:p>
            <a:pPr marL="742950" lvl="1" indent="-285750">
              <a:buFont typeface="Arial" panose="020B0604020202020204" pitchFamily="34" charset="0"/>
              <a:buChar char="•"/>
            </a:pPr>
            <a:r>
              <a:rPr lang="en-US" dirty="0" smtClean="0">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cs typeface="Times New Roman" panose="02020603050405020304" pitchFamily="18" charset="0"/>
              </a:rPr>
              <a:t>Fourier series</a:t>
            </a:r>
          </a:p>
          <a:p>
            <a:pPr marL="285750" indent="-285750">
              <a:buFont typeface="Arial" panose="020B0604020202020204" pitchFamily="34" charset="0"/>
              <a:buChar char="•"/>
            </a:pPr>
            <a:r>
              <a:rPr lang="en-US" dirty="0" smtClean="0">
                <a:cs typeface="Times New Roman" panose="02020603050405020304" pitchFamily="18" charset="0"/>
              </a:rPr>
              <a:t>Overview of Ultrasonic sensor</a:t>
            </a:r>
          </a:p>
          <a:p>
            <a:pPr marL="742950" lvl="1" indent="-285750">
              <a:buFont typeface="Arial" panose="020B0604020202020204" pitchFamily="34" charset="0"/>
              <a:buChar char="•"/>
            </a:pPr>
            <a:r>
              <a:rPr lang="en-US" dirty="0" smtClean="0">
                <a:cs typeface="Times New Roman" panose="02020603050405020304" pitchFamily="18" charset="0"/>
              </a:rPr>
              <a:t>Analysis of Reading</a:t>
            </a:r>
          </a:p>
          <a:p>
            <a:pPr marL="742950" lvl="1" indent="-285750">
              <a:buFont typeface="Arial" panose="020B0604020202020204" pitchFamily="34" charset="0"/>
              <a:buChar char="•"/>
            </a:pPr>
            <a:r>
              <a:rPr lang="en-US" dirty="0" smtClean="0">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cs typeface="Times New Roman" panose="02020603050405020304" pitchFamily="18" charset="0"/>
              </a:rPr>
              <a:t>Fourier series</a:t>
            </a:r>
          </a:p>
          <a:p>
            <a:pPr marL="285750" indent="-285750">
              <a:buFont typeface="Arial" panose="020B0604020202020204" pitchFamily="34" charset="0"/>
              <a:buChar char="•"/>
            </a:pPr>
            <a:r>
              <a:rPr lang="en-US" dirty="0" smtClean="0">
                <a:cs typeface="Times New Roman" panose="02020603050405020304" pitchFamily="18" charset="0"/>
              </a:rPr>
              <a:t>Overview of Color sensor</a:t>
            </a:r>
          </a:p>
          <a:p>
            <a:pPr marL="742950" lvl="1" indent="-285750">
              <a:buFont typeface="Arial" panose="020B0604020202020204" pitchFamily="34" charset="0"/>
              <a:buChar char="•"/>
            </a:pPr>
            <a:r>
              <a:rPr lang="en-US" dirty="0" smtClean="0">
                <a:cs typeface="Times New Roman" panose="02020603050405020304" pitchFamily="18" charset="0"/>
              </a:rPr>
              <a:t>Analysis of Reading</a:t>
            </a:r>
          </a:p>
          <a:p>
            <a:pPr marL="742950" lvl="1" indent="-285750">
              <a:buFont typeface="Arial" panose="020B0604020202020204" pitchFamily="34" charset="0"/>
              <a:buChar char="•"/>
            </a:pPr>
            <a:r>
              <a:rPr lang="en-US" dirty="0" smtClean="0">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cs typeface="Times New Roman" panose="02020603050405020304" pitchFamily="18" charset="0"/>
              </a:rPr>
              <a:t>Fourier series</a:t>
            </a:r>
          </a:p>
          <a:p>
            <a:pPr marL="342900" indent="-342900">
              <a:buFont typeface="Arial" panose="020B0604020202020204" pitchFamily="34" charset="0"/>
              <a:buChar char="•"/>
            </a:pPr>
            <a:r>
              <a:rPr lang="en-US" dirty="0" smtClean="0">
                <a:cs typeface="Times New Roman" panose="02020603050405020304" pitchFamily="18" charset="0"/>
              </a:rPr>
              <a:t>correlation between Sensors</a:t>
            </a:r>
            <a:endParaRPr lang="en-US" dirty="0" smtClean="0">
              <a:cs typeface="Times New Roman" panose="02020603050405020304" pitchFamily="18" charset="0"/>
            </a:endParaRPr>
          </a:p>
          <a:p>
            <a:pPr marL="342900" indent="-342900">
              <a:buFont typeface="Arial" panose="020B0604020202020204" pitchFamily="34" charset="0"/>
              <a:buChar char="•"/>
            </a:pPr>
            <a:r>
              <a:rPr lang="en-US" dirty="0" smtClean="0">
                <a:cs typeface="Times New Roman" panose="02020603050405020304" pitchFamily="18" charset="0"/>
              </a:rPr>
              <a:t>Overview of system sorting</a:t>
            </a:r>
          </a:p>
          <a:p>
            <a:pPr marL="342900" indent="-342900">
              <a:buFont typeface="Arial" panose="020B0604020202020204" pitchFamily="34" charset="0"/>
              <a:buChar char="•"/>
            </a:pPr>
            <a:r>
              <a:rPr lang="en-US" dirty="0" smtClean="0">
                <a:cs typeface="Times New Roman" panose="02020603050405020304" pitchFamily="18" charset="0"/>
              </a:rPr>
              <a:t>Conclusion</a:t>
            </a:r>
          </a:p>
          <a:p>
            <a:pPr marL="342900" indent="-342900">
              <a:buFont typeface="Arial" panose="020B0604020202020204" pitchFamily="34" charset="0"/>
              <a:buChar char="•"/>
            </a:pPr>
            <a:r>
              <a:rPr lang="en-US" dirty="0" smtClean="0">
                <a:cs typeface="Times New Roman" panose="02020603050405020304" pitchFamily="18" charset="0"/>
              </a:rPr>
              <a:t>Reference</a:t>
            </a:r>
          </a:p>
          <a:p>
            <a:pPr marL="342900" indent="-342900">
              <a:buFont typeface="Arial" panose="020B0604020202020204" pitchFamily="34" charset="0"/>
              <a:buChar char="•"/>
            </a:pPr>
            <a:endParaRPr lang="en-US" sz="2000" dirty="0" smtClean="0">
              <a:cs typeface="Times New Roman" panose="02020603050405020304" pitchFamily="18" charset="0"/>
            </a:endParaRPr>
          </a:p>
          <a:p>
            <a:pPr marL="742950" lvl="1" indent="-285750">
              <a:buFont typeface="Arial" panose="020B0604020202020204" pitchFamily="34" charset="0"/>
              <a:buChar char="•"/>
            </a:pPr>
            <a:endParaRPr lang="en-US" sz="2000" dirty="0" smtClean="0">
              <a:cs typeface="Times New Roman" panose="02020603050405020304" pitchFamily="18" charset="0"/>
            </a:endParaRP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783469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20</a:t>
            </a:fld>
            <a:endParaRPr lang="en-US"/>
          </a:p>
        </p:txBody>
      </p:sp>
      <p:pic>
        <p:nvPicPr>
          <p:cNvPr id="7"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7608" y="118857"/>
            <a:ext cx="860857" cy="860857"/>
          </a:xfrm>
        </p:spPr>
      </p:pic>
      <p:sp>
        <p:nvSpPr>
          <p:cNvPr id="8" name="TextBox 7"/>
          <p:cNvSpPr txBox="1"/>
          <p:nvPr/>
        </p:nvSpPr>
        <p:spPr>
          <a:xfrm>
            <a:off x="156754" y="313508"/>
            <a:ext cx="5630091" cy="584775"/>
          </a:xfrm>
          <a:prstGeom prst="rect">
            <a:avLst/>
          </a:prstGeom>
          <a:noFill/>
        </p:spPr>
        <p:txBody>
          <a:bodyPr wrap="square" rtlCol="0">
            <a:spAutoFit/>
          </a:bodyPr>
          <a:lstStyle/>
          <a:p>
            <a:r>
              <a:rPr lang="en-US" sz="1600" i="1" dirty="0" smtClean="0"/>
              <a:t>Faculty of Engineering – Ain Shams University (ASU)</a:t>
            </a:r>
          </a:p>
          <a:p>
            <a:r>
              <a:rPr lang="en-US" sz="1600" i="1" dirty="0" smtClean="0"/>
              <a:t>Mechatronics Department</a:t>
            </a:r>
            <a:endParaRPr lang="en-US" sz="1600" i="1" dirty="0"/>
          </a:p>
        </p:txBody>
      </p:sp>
      <p:cxnSp>
        <p:nvCxnSpPr>
          <p:cNvPr id="9" name="Straight Connector 8"/>
          <p:cNvCxnSpPr/>
          <p:nvPr/>
        </p:nvCxnSpPr>
        <p:spPr>
          <a:xfrm>
            <a:off x="156754" y="1084217"/>
            <a:ext cx="117173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78381" y="1308886"/>
            <a:ext cx="0" cy="5496692"/>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678381" y="1241817"/>
            <a:ext cx="8195756" cy="744819"/>
          </a:xfrm>
          <a:prstGeom prst="rect">
            <a:avLst/>
          </a:prstGeom>
        </p:spPr>
        <p:txBody>
          <a:bodyPr wrap="square">
            <a:spAutoFit/>
          </a:bodyPr>
          <a:lstStyle/>
          <a:p>
            <a:pPr marL="423545" marR="0" indent="-6350">
              <a:lnSpc>
                <a:spcPct val="107000"/>
              </a:lnSpc>
              <a:spcBef>
                <a:spcPts val="0"/>
              </a:spcBef>
              <a:spcAft>
                <a:spcPts val="5"/>
              </a:spcAft>
            </a:pPr>
            <a:r>
              <a:rPr lang="en-GB" sz="2000" b="1" u="sng" dirty="0">
                <a:solidFill>
                  <a:srgbClr val="000000"/>
                </a:solidFill>
                <a:uFill>
                  <a:solidFill>
                    <a:srgbClr val="000000"/>
                  </a:solidFill>
                </a:uFill>
                <a:latin typeface="Times New Roman" panose="02020603050405020304" pitchFamily="18" charset="0"/>
                <a:ea typeface="Times New Roman" panose="02020603050405020304" pitchFamily="18" charset="0"/>
              </a:rPr>
              <a:t>Datasheet details that we use during calibration &amp;</a:t>
            </a:r>
            <a:r>
              <a:rPr lang="en-GB" sz="2000" b="1" dirty="0">
                <a:solidFill>
                  <a:srgbClr val="000000"/>
                </a:solidFill>
                <a:latin typeface="Times New Roman" panose="02020603050405020304" pitchFamily="18" charset="0"/>
                <a:ea typeface="Times New Roman" panose="02020603050405020304" pitchFamily="18" charset="0"/>
              </a:rPr>
              <a:t> </a:t>
            </a:r>
            <a:r>
              <a:rPr lang="en-GB" sz="2000" b="1" u="sng" dirty="0">
                <a:solidFill>
                  <a:srgbClr val="000000"/>
                </a:solidFill>
                <a:uFill>
                  <a:solidFill>
                    <a:srgbClr val="000000"/>
                  </a:solidFill>
                </a:uFill>
                <a:latin typeface="Times New Roman" panose="02020603050405020304" pitchFamily="18" charset="0"/>
                <a:ea typeface="Times New Roman" panose="02020603050405020304" pitchFamily="18" charset="0"/>
              </a:rPr>
              <a:t>practical working: </a:t>
            </a:r>
            <a:r>
              <a:rPr lang="en-GB" sz="2000" b="1" dirty="0">
                <a:solidFill>
                  <a:srgbClr val="000000"/>
                </a:solidFill>
                <a:latin typeface="Times New Roman" panose="02020603050405020304" pitchFamily="18" charset="0"/>
                <a:ea typeface="Times New Roman" panose="02020603050405020304" pitchFamily="18" charset="0"/>
              </a:rPr>
              <a:t> </a:t>
            </a:r>
            <a:endParaRPr lang="en-US" sz="1100" dirty="0" smtClean="0">
              <a:solidFill>
                <a:srgbClr val="000000"/>
              </a:solidFill>
              <a:effectLst/>
              <a:latin typeface="Calibri" panose="020F0502020204030204" pitchFamily="34" charset="0"/>
              <a:ea typeface="Calibri" panose="020F0502020204030204" pitchFamily="34" charset="0"/>
            </a:endParaRPr>
          </a:p>
          <a:p>
            <a:pPr marL="433070" marR="0" indent="-6350">
              <a:lnSpc>
                <a:spcPct val="105000"/>
              </a:lnSpc>
              <a:spcBef>
                <a:spcPts val="0"/>
              </a:spcBef>
              <a:spcAft>
                <a:spcPts val="420"/>
              </a:spcAft>
            </a:pPr>
            <a:r>
              <a:rPr lang="en-GB" sz="1600" dirty="0" smtClean="0">
                <a:solidFill>
                  <a:srgbClr val="000000"/>
                </a:solidFill>
                <a:effectLst/>
                <a:latin typeface="Times New Roman" panose="02020603050405020304" pitchFamily="18" charset="0"/>
                <a:ea typeface="Times New Roman" panose="02020603050405020304" pitchFamily="18" charset="0"/>
              </a:rPr>
              <a:t>Detecting an object that have </a:t>
            </a:r>
            <a:r>
              <a:rPr lang="en-GB" sz="2000" b="1" dirty="0" smtClean="0">
                <a:solidFill>
                  <a:srgbClr val="FF0000"/>
                </a:solidFill>
                <a:effectLst/>
                <a:latin typeface="Times New Roman" panose="02020603050405020304" pitchFamily="18" charset="0"/>
                <a:ea typeface="Times New Roman" panose="02020603050405020304" pitchFamily="18" charset="0"/>
              </a:rPr>
              <a:t>Red Colour</a:t>
            </a:r>
            <a:r>
              <a:rPr lang="en-GB" sz="1400" dirty="0" smtClean="0">
                <a:solidFill>
                  <a:srgbClr val="FF0000"/>
                </a:solidFill>
                <a:effectLst/>
                <a:latin typeface="Times New Roman" panose="02020603050405020304" pitchFamily="18" charset="0"/>
                <a:ea typeface="Times New Roman" panose="02020603050405020304" pitchFamily="18" charset="0"/>
              </a:rPr>
              <a:t> </a:t>
            </a:r>
            <a:endParaRPr lang="en-US" sz="1050" dirty="0">
              <a:solidFill>
                <a:srgbClr val="000000"/>
              </a:solidFill>
              <a:effectLst/>
              <a:latin typeface="Calibri" panose="020F0502020204030204" pitchFamily="34" charset="0"/>
              <a:ea typeface="Calibri" panose="020F0502020204030204" pitchFamily="34" charset="0"/>
            </a:endParaRPr>
          </a:p>
        </p:txBody>
      </p:sp>
      <p:sp>
        <p:nvSpPr>
          <p:cNvPr id="10" name="Rectangle 9"/>
          <p:cNvSpPr/>
          <p:nvPr/>
        </p:nvSpPr>
        <p:spPr>
          <a:xfrm>
            <a:off x="3691305" y="2144235"/>
            <a:ext cx="5391284" cy="405367"/>
          </a:xfrm>
          <a:prstGeom prst="rect">
            <a:avLst/>
          </a:prstGeom>
        </p:spPr>
        <p:txBody>
          <a:bodyPr wrap="none">
            <a:spAutoFit/>
          </a:bodyPr>
          <a:lstStyle/>
          <a:p>
            <a:pPr marL="423545" marR="0" indent="-6350">
              <a:lnSpc>
                <a:spcPct val="107000"/>
              </a:lnSpc>
              <a:spcBef>
                <a:spcPts val="0"/>
              </a:spcBef>
              <a:spcAft>
                <a:spcPts val="5"/>
              </a:spcAft>
            </a:pPr>
            <a:r>
              <a:rPr lang="en-GB" sz="2000" b="1" u="sng" dirty="0">
                <a:uFill>
                  <a:solidFill>
                    <a:srgbClr val="000000"/>
                  </a:solidFill>
                </a:uFill>
                <a:latin typeface="Times New Roman" panose="02020603050405020304" pitchFamily="18" charset="0"/>
                <a:ea typeface="Times New Roman" panose="02020603050405020304" pitchFamily="18" charset="0"/>
              </a:rPr>
              <a:t>The circuit used in the calibration process :</a:t>
            </a:r>
            <a:r>
              <a:rPr lang="en-GB" sz="2000" b="1" dirty="0">
                <a:latin typeface="Times New Roman" panose="02020603050405020304" pitchFamily="18" charset="0"/>
                <a:ea typeface="Times New Roman" panose="02020603050405020304" pitchFamily="18" charset="0"/>
              </a:rPr>
              <a:t> </a:t>
            </a:r>
            <a:endParaRPr lang="en-US" sz="1100" dirty="0">
              <a:effectLst/>
              <a:latin typeface="Calibri" panose="020F0502020204030204" pitchFamily="34" charset="0"/>
              <a:ea typeface="Calibri" panose="020F0502020204030204" pitchFamily="34" charset="0"/>
            </a:endParaRPr>
          </a:p>
        </p:txBody>
      </p:sp>
      <p:pic>
        <p:nvPicPr>
          <p:cNvPr id="14" name="Picture 13"/>
          <p:cNvPicPr/>
          <p:nvPr/>
        </p:nvPicPr>
        <p:blipFill rotWithShape="1">
          <a:blip r:embed="rId3"/>
          <a:srcRect r="23138"/>
          <a:stretch/>
        </p:blipFill>
        <p:spPr>
          <a:xfrm>
            <a:off x="3888769" y="2644285"/>
            <a:ext cx="2761413" cy="2974461"/>
          </a:xfrm>
          <a:prstGeom prst="rect">
            <a:avLst/>
          </a:prstGeom>
        </p:spPr>
      </p:pic>
      <p:pic>
        <p:nvPicPr>
          <p:cNvPr id="15" name="Picture 14"/>
          <p:cNvPicPr/>
          <p:nvPr/>
        </p:nvPicPr>
        <p:blipFill rotWithShape="1">
          <a:blip r:embed="rId4">
            <a:extLst>
              <a:ext uri="{28A0092B-C50C-407E-A947-70E740481C1C}">
                <a14:useLocalDpi xmlns:a14="http://schemas.microsoft.com/office/drawing/2010/main" val="0"/>
              </a:ext>
            </a:extLst>
          </a:blip>
          <a:srcRect r="16339"/>
          <a:stretch/>
        </p:blipFill>
        <p:spPr>
          <a:xfrm>
            <a:off x="6039329" y="2841881"/>
            <a:ext cx="3298635" cy="2796564"/>
          </a:xfrm>
          <a:prstGeom prst="rect">
            <a:avLst/>
          </a:prstGeom>
        </p:spPr>
      </p:pic>
      <p:pic>
        <p:nvPicPr>
          <p:cNvPr id="16" name="Picture 15"/>
          <p:cNvPicPr/>
          <p:nvPr/>
        </p:nvPicPr>
        <p:blipFill rotWithShape="1">
          <a:blip r:embed="rId5"/>
          <a:srcRect r="14654"/>
          <a:stretch/>
        </p:blipFill>
        <p:spPr>
          <a:xfrm>
            <a:off x="9082589" y="2930468"/>
            <a:ext cx="3023036" cy="2253528"/>
          </a:xfrm>
          <a:prstGeom prst="rect">
            <a:avLst/>
          </a:prstGeom>
        </p:spPr>
      </p:pic>
      <p:sp>
        <p:nvSpPr>
          <p:cNvPr id="17" name="Rectangle 16"/>
          <p:cNvSpPr/>
          <p:nvPr/>
        </p:nvSpPr>
        <p:spPr>
          <a:xfrm>
            <a:off x="76199" y="1652420"/>
            <a:ext cx="3602182" cy="4801314"/>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Introduction</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Inductive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Ultrasonic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accent1"/>
                </a:solidFill>
                <a:cs typeface="Times New Roman" panose="02020603050405020304" pitchFamily="18" charset="0"/>
              </a:rPr>
              <a:t>Overview of Color sensor</a:t>
            </a:r>
          </a:p>
          <a:p>
            <a:pPr marL="742950" lvl="1" indent="-285750">
              <a:buFont typeface="Arial" panose="020B0604020202020204" pitchFamily="34" charset="0"/>
              <a:buChar char="•"/>
            </a:pPr>
            <a:r>
              <a:rPr lang="en-US" dirty="0" smtClean="0">
                <a:solidFill>
                  <a:schemeClr val="accent1"/>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correlation between Sensors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system sorting</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Conclusion</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Reference</a:t>
            </a:r>
            <a:endParaRPr lang="en-US" dirty="0" smtClean="0">
              <a:solidFill>
                <a:schemeClr val="bg1">
                  <a:lumMod val="65000"/>
                </a:schemeClr>
              </a:solidFill>
              <a:cs typeface="Times New Roman" panose="02020603050405020304" pitchFamily="18" charset="0"/>
            </a:endParaRPr>
          </a:p>
        </p:txBody>
      </p:sp>
    </p:spTree>
    <p:extLst>
      <p:ext uri="{BB962C8B-B14F-4D97-AF65-F5344CB8AC3E}">
        <p14:creationId xmlns:p14="http://schemas.microsoft.com/office/powerpoint/2010/main" val="3419244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21</a:t>
            </a:fld>
            <a:endParaRPr lang="en-US"/>
          </a:p>
        </p:txBody>
      </p:sp>
      <p:pic>
        <p:nvPicPr>
          <p:cNvPr id="7"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7608" y="118857"/>
            <a:ext cx="860857" cy="860857"/>
          </a:xfrm>
        </p:spPr>
      </p:pic>
      <p:sp>
        <p:nvSpPr>
          <p:cNvPr id="8" name="TextBox 7"/>
          <p:cNvSpPr txBox="1"/>
          <p:nvPr/>
        </p:nvSpPr>
        <p:spPr>
          <a:xfrm>
            <a:off x="156754" y="313508"/>
            <a:ext cx="5630091" cy="584775"/>
          </a:xfrm>
          <a:prstGeom prst="rect">
            <a:avLst/>
          </a:prstGeom>
          <a:noFill/>
        </p:spPr>
        <p:txBody>
          <a:bodyPr wrap="square" rtlCol="0">
            <a:spAutoFit/>
          </a:bodyPr>
          <a:lstStyle/>
          <a:p>
            <a:r>
              <a:rPr lang="en-US" sz="1600" i="1" dirty="0" smtClean="0"/>
              <a:t>Faculty of Engineering – Ain Shams University (ASU)</a:t>
            </a:r>
          </a:p>
          <a:p>
            <a:r>
              <a:rPr lang="en-US" sz="1600" i="1" dirty="0" smtClean="0"/>
              <a:t>Mechatronics Department</a:t>
            </a:r>
            <a:endParaRPr lang="en-US" sz="1600" i="1" dirty="0"/>
          </a:p>
        </p:txBody>
      </p:sp>
      <p:cxnSp>
        <p:nvCxnSpPr>
          <p:cNvPr id="9" name="Straight Connector 8"/>
          <p:cNvCxnSpPr/>
          <p:nvPr/>
        </p:nvCxnSpPr>
        <p:spPr>
          <a:xfrm>
            <a:off x="156754" y="1084217"/>
            <a:ext cx="117173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78381" y="1308886"/>
            <a:ext cx="0" cy="5496692"/>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821750" y="1262856"/>
            <a:ext cx="2617255" cy="461665"/>
          </a:xfrm>
          <a:prstGeom prst="rect">
            <a:avLst/>
          </a:prstGeom>
        </p:spPr>
        <p:txBody>
          <a:bodyPr wrap="none">
            <a:spAutoFit/>
          </a:bodyPr>
          <a:lstStyle/>
          <a:p>
            <a:r>
              <a:rPr lang="en-GB" sz="2400" b="1" u="sng" dirty="0" smtClean="0">
                <a:solidFill>
                  <a:srgbClr val="000000"/>
                </a:solidFill>
                <a:uFill>
                  <a:solidFill>
                    <a:srgbClr val="000000"/>
                  </a:solidFill>
                </a:uFill>
                <a:latin typeface="Times New Roman" panose="02020603050405020304" pitchFamily="18" charset="0"/>
                <a:ea typeface="Times New Roman" panose="02020603050405020304" pitchFamily="18" charset="0"/>
              </a:rPr>
              <a:t>Sensor </a:t>
            </a:r>
            <a:r>
              <a:rPr lang="en-GB" sz="2400" b="1" u="sng" dirty="0">
                <a:solidFill>
                  <a:srgbClr val="000000"/>
                </a:solidFill>
                <a:uFill>
                  <a:solidFill>
                    <a:srgbClr val="000000"/>
                  </a:solidFill>
                </a:uFill>
                <a:latin typeface="Times New Roman" panose="02020603050405020304" pitchFamily="18" charset="0"/>
                <a:ea typeface="Times New Roman" panose="02020603050405020304" pitchFamily="18" charset="0"/>
              </a:rPr>
              <a:t>Readings :</a:t>
            </a:r>
            <a:r>
              <a:rPr lang="en-GB" sz="2400" b="1" dirty="0">
                <a:solidFill>
                  <a:srgbClr val="000000"/>
                </a:solidFill>
                <a:latin typeface="Times New Roman" panose="02020603050405020304" pitchFamily="18" charset="0"/>
                <a:ea typeface="Times New Roman" panose="02020603050405020304" pitchFamily="18" charset="0"/>
              </a:rPr>
              <a:t> </a:t>
            </a:r>
            <a:endParaRPr lang="en-US" sz="2400" dirty="0"/>
          </a:p>
        </p:txBody>
      </p:sp>
      <p:pic>
        <p:nvPicPr>
          <p:cNvPr id="13" name="Picture 12"/>
          <p:cNvPicPr/>
          <p:nvPr/>
        </p:nvPicPr>
        <p:blipFill>
          <a:blip r:embed="rId3">
            <a:extLst>
              <a:ext uri="{28A0092B-C50C-407E-A947-70E740481C1C}">
                <a14:useLocalDpi xmlns:a14="http://schemas.microsoft.com/office/drawing/2010/main" val="0"/>
              </a:ext>
            </a:extLst>
          </a:blip>
          <a:stretch>
            <a:fillRect/>
          </a:stretch>
        </p:blipFill>
        <p:spPr>
          <a:xfrm>
            <a:off x="3939540" y="1763654"/>
            <a:ext cx="6042660" cy="3870960"/>
          </a:xfrm>
          <a:prstGeom prst="rect">
            <a:avLst/>
          </a:prstGeom>
        </p:spPr>
      </p:pic>
      <p:sp>
        <p:nvSpPr>
          <p:cNvPr id="14" name="Rectangle 13"/>
          <p:cNvSpPr/>
          <p:nvPr/>
        </p:nvSpPr>
        <p:spPr>
          <a:xfrm>
            <a:off x="76199" y="1652420"/>
            <a:ext cx="3602182" cy="4801314"/>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Introduction</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Inductive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Ultrasonic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accent1"/>
                </a:solidFill>
                <a:cs typeface="Times New Roman" panose="02020603050405020304" pitchFamily="18" charset="0"/>
              </a:rPr>
              <a:t>Overview of Color sensor</a:t>
            </a:r>
          </a:p>
          <a:p>
            <a:pPr marL="742950" lvl="1" indent="-285750">
              <a:buFont typeface="Arial" panose="020B0604020202020204" pitchFamily="34" charset="0"/>
              <a:buChar char="•"/>
            </a:pPr>
            <a:r>
              <a:rPr lang="en-US" dirty="0" smtClean="0">
                <a:solidFill>
                  <a:schemeClr val="accent1"/>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correlation between Sensors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system sorting</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Conclusion</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Reference</a:t>
            </a:r>
            <a:endParaRPr lang="en-US" dirty="0" smtClean="0">
              <a:solidFill>
                <a:schemeClr val="bg1">
                  <a:lumMod val="65000"/>
                </a:schemeClr>
              </a:solidFill>
              <a:cs typeface="Times New Roman" panose="02020603050405020304" pitchFamily="18" charset="0"/>
            </a:endParaRPr>
          </a:p>
        </p:txBody>
      </p:sp>
    </p:spTree>
    <p:extLst>
      <p:ext uri="{BB962C8B-B14F-4D97-AF65-F5344CB8AC3E}">
        <p14:creationId xmlns:p14="http://schemas.microsoft.com/office/powerpoint/2010/main" val="31132382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22</a:t>
            </a:fld>
            <a:endParaRPr lang="en-US"/>
          </a:p>
        </p:txBody>
      </p:sp>
      <p:pic>
        <p:nvPicPr>
          <p:cNvPr id="7"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7608" y="118857"/>
            <a:ext cx="860857" cy="860857"/>
          </a:xfrm>
        </p:spPr>
      </p:pic>
      <p:sp>
        <p:nvSpPr>
          <p:cNvPr id="8" name="TextBox 7"/>
          <p:cNvSpPr txBox="1"/>
          <p:nvPr/>
        </p:nvSpPr>
        <p:spPr>
          <a:xfrm>
            <a:off x="156754" y="313508"/>
            <a:ext cx="5630091" cy="584775"/>
          </a:xfrm>
          <a:prstGeom prst="rect">
            <a:avLst/>
          </a:prstGeom>
          <a:noFill/>
        </p:spPr>
        <p:txBody>
          <a:bodyPr wrap="square" rtlCol="0">
            <a:spAutoFit/>
          </a:bodyPr>
          <a:lstStyle/>
          <a:p>
            <a:r>
              <a:rPr lang="en-US" sz="1600" i="1" dirty="0" smtClean="0"/>
              <a:t>Faculty of Engineering – Ain Shams University (ASU)</a:t>
            </a:r>
          </a:p>
          <a:p>
            <a:r>
              <a:rPr lang="en-US" sz="1600" i="1" dirty="0" smtClean="0"/>
              <a:t>Mechatronics Department</a:t>
            </a:r>
            <a:endParaRPr lang="en-US" sz="1600" i="1" dirty="0"/>
          </a:p>
        </p:txBody>
      </p:sp>
      <p:cxnSp>
        <p:nvCxnSpPr>
          <p:cNvPr id="9" name="Straight Connector 8"/>
          <p:cNvCxnSpPr/>
          <p:nvPr/>
        </p:nvCxnSpPr>
        <p:spPr>
          <a:xfrm>
            <a:off x="156754" y="1084217"/>
            <a:ext cx="117173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78381" y="1308886"/>
            <a:ext cx="0" cy="5496692"/>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descr="Chart, line chart&#10;&#10;Description automatically generated"/>
          <p:cNvPicPr/>
          <p:nvPr/>
        </p:nvPicPr>
        <p:blipFill>
          <a:blip r:embed="rId3" cstate="print">
            <a:extLst>
              <a:ext uri="{28A0092B-C50C-407E-A947-70E740481C1C}">
                <a14:useLocalDpi xmlns:a14="http://schemas.microsoft.com/office/drawing/2010/main" val="0"/>
              </a:ext>
            </a:extLst>
          </a:blip>
          <a:stretch>
            <a:fillRect/>
          </a:stretch>
        </p:blipFill>
        <p:spPr>
          <a:xfrm>
            <a:off x="3810791" y="2619228"/>
            <a:ext cx="8028709" cy="2588383"/>
          </a:xfrm>
          <a:prstGeom prst="rect">
            <a:avLst/>
          </a:prstGeom>
        </p:spPr>
      </p:pic>
      <p:sp>
        <p:nvSpPr>
          <p:cNvPr id="4" name="Rectangle 3"/>
          <p:cNvSpPr/>
          <p:nvPr/>
        </p:nvSpPr>
        <p:spPr>
          <a:xfrm>
            <a:off x="3357154" y="1660376"/>
            <a:ext cx="4366580" cy="468077"/>
          </a:xfrm>
          <a:prstGeom prst="rect">
            <a:avLst/>
          </a:prstGeom>
        </p:spPr>
        <p:txBody>
          <a:bodyPr wrap="none">
            <a:spAutoFit/>
          </a:bodyPr>
          <a:lstStyle/>
          <a:p>
            <a:pPr marL="423545" marR="0" indent="-6350">
              <a:lnSpc>
                <a:spcPct val="107000"/>
              </a:lnSpc>
              <a:spcBef>
                <a:spcPts val="0"/>
              </a:spcBef>
              <a:spcAft>
                <a:spcPts val="340"/>
              </a:spcAft>
            </a:pPr>
            <a:r>
              <a:rPr lang="en-GB" sz="2400" b="1" u="sng" dirty="0">
                <a:solidFill>
                  <a:srgbClr val="000000"/>
                </a:solidFill>
                <a:uFill>
                  <a:solidFill>
                    <a:srgbClr val="000000"/>
                  </a:solidFill>
                </a:uFill>
                <a:latin typeface="Times New Roman" panose="02020603050405020304" pitchFamily="18" charset="0"/>
                <a:ea typeface="Times New Roman" panose="02020603050405020304" pitchFamily="18" charset="0"/>
              </a:rPr>
              <a:t>Normal Distribution curve :</a:t>
            </a:r>
            <a:r>
              <a:rPr lang="en-GB" sz="2400" b="1" dirty="0">
                <a:solidFill>
                  <a:srgbClr val="000000"/>
                </a:solidFill>
                <a:latin typeface="Times New Roman" panose="02020603050405020304" pitchFamily="18" charset="0"/>
                <a:ea typeface="Times New Roman" panose="02020603050405020304" pitchFamily="18" charset="0"/>
              </a:rPr>
              <a:t> </a:t>
            </a:r>
            <a:endParaRPr lang="en-US" sz="1200" dirty="0">
              <a:solidFill>
                <a:srgbClr val="000000"/>
              </a:solidFill>
              <a:effectLst/>
              <a:latin typeface="Calibri" panose="020F0502020204030204" pitchFamily="34" charset="0"/>
              <a:ea typeface="Calibri" panose="020F0502020204030204" pitchFamily="34" charset="0"/>
            </a:endParaRPr>
          </a:p>
        </p:txBody>
      </p:sp>
      <p:sp>
        <p:nvSpPr>
          <p:cNvPr id="13" name="Rectangle 12"/>
          <p:cNvSpPr/>
          <p:nvPr/>
        </p:nvSpPr>
        <p:spPr>
          <a:xfrm>
            <a:off x="76199" y="1652420"/>
            <a:ext cx="3602182" cy="4801314"/>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Introduction</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Inductive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Ultrasonic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accent1"/>
                </a:solidFill>
                <a:cs typeface="Times New Roman" panose="02020603050405020304" pitchFamily="18" charset="0"/>
              </a:rPr>
              <a:t>Overview of Color sensor</a:t>
            </a:r>
          </a:p>
          <a:p>
            <a:pPr marL="742950" lvl="1" indent="-285750">
              <a:buFont typeface="Arial" panose="020B0604020202020204" pitchFamily="34" charset="0"/>
              <a:buChar char="•"/>
            </a:pPr>
            <a:r>
              <a:rPr lang="en-US" dirty="0" smtClean="0">
                <a:solidFill>
                  <a:schemeClr val="accent1"/>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correlation between Sensors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system sorting</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Conclusion</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Reference</a:t>
            </a:r>
            <a:endParaRPr lang="en-US" dirty="0" smtClean="0">
              <a:solidFill>
                <a:schemeClr val="bg1">
                  <a:lumMod val="65000"/>
                </a:schemeClr>
              </a:solidFill>
              <a:cs typeface="Times New Roman" panose="02020603050405020304" pitchFamily="18" charset="0"/>
            </a:endParaRPr>
          </a:p>
        </p:txBody>
      </p:sp>
    </p:spTree>
    <p:extLst>
      <p:ext uri="{BB962C8B-B14F-4D97-AF65-F5344CB8AC3E}">
        <p14:creationId xmlns:p14="http://schemas.microsoft.com/office/powerpoint/2010/main" val="15390599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23</a:t>
            </a:fld>
            <a:endParaRPr lang="en-US"/>
          </a:p>
        </p:txBody>
      </p:sp>
      <p:pic>
        <p:nvPicPr>
          <p:cNvPr id="7"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7608" y="118857"/>
            <a:ext cx="860857" cy="860857"/>
          </a:xfrm>
        </p:spPr>
      </p:pic>
      <p:sp>
        <p:nvSpPr>
          <p:cNvPr id="8" name="TextBox 7"/>
          <p:cNvSpPr txBox="1"/>
          <p:nvPr/>
        </p:nvSpPr>
        <p:spPr>
          <a:xfrm>
            <a:off x="156754" y="313508"/>
            <a:ext cx="5630091" cy="584775"/>
          </a:xfrm>
          <a:prstGeom prst="rect">
            <a:avLst/>
          </a:prstGeom>
          <a:noFill/>
        </p:spPr>
        <p:txBody>
          <a:bodyPr wrap="square" rtlCol="0">
            <a:spAutoFit/>
          </a:bodyPr>
          <a:lstStyle/>
          <a:p>
            <a:r>
              <a:rPr lang="en-US" sz="1600" i="1" dirty="0" smtClean="0"/>
              <a:t>Faculty of Engineering – Ain Shams University (ASU)</a:t>
            </a:r>
          </a:p>
          <a:p>
            <a:r>
              <a:rPr lang="en-US" sz="1600" i="1" dirty="0" smtClean="0"/>
              <a:t>Mechatronics Department</a:t>
            </a:r>
            <a:endParaRPr lang="en-US" sz="1600" i="1" dirty="0"/>
          </a:p>
        </p:txBody>
      </p:sp>
      <p:cxnSp>
        <p:nvCxnSpPr>
          <p:cNvPr id="9" name="Straight Connector 8"/>
          <p:cNvCxnSpPr/>
          <p:nvPr/>
        </p:nvCxnSpPr>
        <p:spPr>
          <a:xfrm>
            <a:off x="156754" y="1084217"/>
            <a:ext cx="117173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78381" y="1308886"/>
            <a:ext cx="0" cy="5496692"/>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199" y="1652420"/>
            <a:ext cx="3602182" cy="4801314"/>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Introduction</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Inductive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Ultrasonic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accent1"/>
                </a:solidFill>
                <a:cs typeface="Times New Roman" panose="02020603050405020304" pitchFamily="18" charset="0"/>
              </a:rPr>
              <a:t>Overview of Color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accent1"/>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correlation between Sensors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system sorting</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Conclusion</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Reference</a:t>
            </a:r>
            <a:endParaRPr lang="en-US" dirty="0" smtClean="0">
              <a:solidFill>
                <a:schemeClr val="bg1">
                  <a:lumMod val="65000"/>
                </a:schemeClr>
              </a:solidFill>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652420"/>
            <a:ext cx="7813679" cy="4135741"/>
          </a:xfrm>
          <a:prstGeom prst="rect">
            <a:avLst/>
          </a:prstGeom>
        </p:spPr>
      </p:pic>
    </p:spTree>
    <p:extLst>
      <p:ext uri="{BB962C8B-B14F-4D97-AF65-F5344CB8AC3E}">
        <p14:creationId xmlns:p14="http://schemas.microsoft.com/office/powerpoint/2010/main" val="21742979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24</a:t>
            </a:fld>
            <a:endParaRPr lang="en-US"/>
          </a:p>
        </p:txBody>
      </p:sp>
      <p:pic>
        <p:nvPicPr>
          <p:cNvPr id="7"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7608" y="118857"/>
            <a:ext cx="860857" cy="860857"/>
          </a:xfrm>
        </p:spPr>
      </p:pic>
      <p:sp>
        <p:nvSpPr>
          <p:cNvPr id="8" name="TextBox 7"/>
          <p:cNvSpPr txBox="1"/>
          <p:nvPr/>
        </p:nvSpPr>
        <p:spPr>
          <a:xfrm>
            <a:off x="156754" y="313508"/>
            <a:ext cx="5630091" cy="584775"/>
          </a:xfrm>
          <a:prstGeom prst="rect">
            <a:avLst/>
          </a:prstGeom>
          <a:noFill/>
        </p:spPr>
        <p:txBody>
          <a:bodyPr wrap="square" rtlCol="0">
            <a:spAutoFit/>
          </a:bodyPr>
          <a:lstStyle/>
          <a:p>
            <a:r>
              <a:rPr lang="en-US" sz="1600" i="1" dirty="0" smtClean="0"/>
              <a:t>Faculty of Engineering – Ain Shams University (ASU)</a:t>
            </a:r>
          </a:p>
          <a:p>
            <a:r>
              <a:rPr lang="en-US" sz="1600" i="1" dirty="0" smtClean="0"/>
              <a:t>Mechatronics Department</a:t>
            </a:r>
            <a:endParaRPr lang="en-US" sz="1600" i="1" dirty="0"/>
          </a:p>
        </p:txBody>
      </p:sp>
      <p:cxnSp>
        <p:nvCxnSpPr>
          <p:cNvPr id="9" name="Straight Connector 8"/>
          <p:cNvCxnSpPr/>
          <p:nvPr/>
        </p:nvCxnSpPr>
        <p:spPr>
          <a:xfrm>
            <a:off x="156754" y="1084217"/>
            <a:ext cx="117173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78381" y="1308886"/>
            <a:ext cx="0" cy="5496692"/>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6199" y="1652420"/>
            <a:ext cx="3602182" cy="4801314"/>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Introduction</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Inductive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Ultrasonic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accent1"/>
                </a:solidFill>
                <a:cs typeface="Times New Roman" panose="02020603050405020304" pitchFamily="18" charset="0"/>
              </a:rPr>
              <a:t>Overview of Color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accent1"/>
                </a:solidFill>
                <a:cs typeface="Times New Roman" panose="02020603050405020304" pitchFamily="18" charset="0"/>
              </a:rPr>
              <a:t>Fourier series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correlation between Sensors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system sorting</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Conclusion</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Reference</a:t>
            </a:r>
            <a:endParaRPr lang="en-US" dirty="0" smtClean="0">
              <a:solidFill>
                <a:schemeClr val="bg1">
                  <a:lumMod val="65000"/>
                </a:schemeClr>
              </a:solidFill>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5127" y="2021752"/>
            <a:ext cx="7342909" cy="3235469"/>
          </a:xfrm>
          <a:prstGeom prst="rect">
            <a:avLst/>
          </a:prstGeom>
        </p:spPr>
      </p:pic>
      <p:sp>
        <p:nvSpPr>
          <p:cNvPr id="3" name="TextBox 2"/>
          <p:cNvSpPr txBox="1"/>
          <p:nvPr/>
        </p:nvSpPr>
        <p:spPr>
          <a:xfrm>
            <a:off x="3875127" y="1652420"/>
            <a:ext cx="1694400" cy="369332"/>
          </a:xfrm>
          <a:prstGeom prst="rect">
            <a:avLst/>
          </a:prstGeom>
          <a:noFill/>
        </p:spPr>
        <p:txBody>
          <a:bodyPr wrap="square" rtlCol="0">
            <a:spAutoFit/>
          </a:bodyPr>
          <a:lstStyle/>
          <a:p>
            <a:r>
              <a:rPr lang="en-US" dirty="0" smtClean="0"/>
              <a:t>Red Color:</a:t>
            </a:r>
            <a:endParaRPr lang="en-US" dirty="0"/>
          </a:p>
        </p:txBody>
      </p:sp>
    </p:spTree>
    <p:extLst>
      <p:ext uri="{BB962C8B-B14F-4D97-AF65-F5344CB8AC3E}">
        <p14:creationId xmlns:p14="http://schemas.microsoft.com/office/powerpoint/2010/main" val="23896795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25</a:t>
            </a:fld>
            <a:endParaRPr lang="en-US"/>
          </a:p>
        </p:txBody>
      </p:sp>
      <p:pic>
        <p:nvPicPr>
          <p:cNvPr id="7"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7608" y="118857"/>
            <a:ext cx="860857" cy="860857"/>
          </a:xfrm>
        </p:spPr>
      </p:pic>
      <p:sp>
        <p:nvSpPr>
          <p:cNvPr id="8" name="TextBox 7"/>
          <p:cNvSpPr txBox="1"/>
          <p:nvPr/>
        </p:nvSpPr>
        <p:spPr>
          <a:xfrm>
            <a:off x="156754" y="313508"/>
            <a:ext cx="5630091" cy="584775"/>
          </a:xfrm>
          <a:prstGeom prst="rect">
            <a:avLst/>
          </a:prstGeom>
          <a:noFill/>
        </p:spPr>
        <p:txBody>
          <a:bodyPr wrap="square" rtlCol="0">
            <a:spAutoFit/>
          </a:bodyPr>
          <a:lstStyle/>
          <a:p>
            <a:r>
              <a:rPr lang="en-US" sz="1600" i="1" dirty="0" smtClean="0"/>
              <a:t>Faculty of Engineering – Ain Shams University (ASU)</a:t>
            </a:r>
          </a:p>
          <a:p>
            <a:r>
              <a:rPr lang="en-US" sz="1600" i="1" dirty="0" smtClean="0"/>
              <a:t>Mechatronics Department</a:t>
            </a:r>
            <a:endParaRPr lang="en-US" sz="1600" i="1" dirty="0"/>
          </a:p>
        </p:txBody>
      </p:sp>
      <p:cxnSp>
        <p:nvCxnSpPr>
          <p:cNvPr id="9" name="Straight Connector 8"/>
          <p:cNvCxnSpPr/>
          <p:nvPr/>
        </p:nvCxnSpPr>
        <p:spPr>
          <a:xfrm>
            <a:off x="156754" y="1084217"/>
            <a:ext cx="117173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78381" y="1308886"/>
            <a:ext cx="0" cy="5496692"/>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6199" y="1652420"/>
            <a:ext cx="3602182" cy="4801314"/>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Introduction</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Inductive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Ultrasonic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accent1"/>
                </a:solidFill>
                <a:cs typeface="Times New Roman" panose="02020603050405020304" pitchFamily="18" charset="0"/>
              </a:rPr>
              <a:t>Overview of Color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accent1"/>
                </a:solidFill>
                <a:cs typeface="Times New Roman" panose="02020603050405020304" pitchFamily="18" charset="0"/>
              </a:rPr>
              <a:t>Fourier series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correlation between Sensors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system sorting</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Conclusion</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Reference</a:t>
            </a:r>
            <a:endParaRPr lang="en-US" dirty="0" smtClean="0">
              <a:solidFill>
                <a:schemeClr val="bg1">
                  <a:lumMod val="65000"/>
                </a:schemeClr>
              </a:solidFill>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911" y="2024941"/>
            <a:ext cx="7681554" cy="3390686"/>
          </a:xfrm>
          <a:prstGeom prst="rect">
            <a:avLst/>
          </a:prstGeom>
        </p:spPr>
      </p:pic>
      <p:sp>
        <p:nvSpPr>
          <p:cNvPr id="3" name="TextBox 2"/>
          <p:cNvSpPr txBox="1"/>
          <p:nvPr/>
        </p:nvSpPr>
        <p:spPr>
          <a:xfrm>
            <a:off x="3990110" y="1476233"/>
            <a:ext cx="2105890" cy="369332"/>
          </a:xfrm>
          <a:prstGeom prst="rect">
            <a:avLst/>
          </a:prstGeom>
          <a:noFill/>
        </p:spPr>
        <p:txBody>
          <a:bodyPr wrap="square" rtlCol="0">
            <a:spAutoFit/>
          </a:bodyPr>
          <a:lstStyle/>
          <a:p>
            <a:r>
              <a:rPr lang="en-US" dirty="0" smtClean="0"/>
              <a:t>Blue Color:</a:t>
            </a:r>
            <a:endParaRPr lang="en-US" dirty="0"/>
          </a:p>
        </p:txBody>
      </p:sp>
    </p:spTree>
    <p:extLst>
      <p:ext uri="{BB962C8B-B14F-4D97-AF65-F5344CB8AC3E}">
        <p14:creationId xmlns:p14="http://schemas.microsoft.com/office/powerpoint/2010/main" val="26340205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26</a:t>
            </a:fld>
            <a:endParaRPr lang="en-US"/>
          </a:p>
        </p:txBody>
      </p:sp>
      <p:pic>
        <p:nvPicPr>
          <p:cNvPr id="7"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7608" y="118857"/>
            <a:ext cx="860857" cy="860857"/>
          </a:xfrm>
        </p:spPr>
      </p:pic>
      <p:sp>
        <p:nvSpPr>
          <p:cNvPr id="8" name="TextBox 7"/>
          <p:cNvSpPr txBox="1"/>
          <p:nvPr/>
        </p:nvSpPr>
        <p:spPr>
          <a:xfrm>
            <a:off x="156754" y="313508"/>
            <a:ext cx="5630091" cy="584775"/>
          </a:xfrm>
          <a:prstGeom prst="rect">
            <a:avLst/>
          </a:prstGeom>
          <a:noFill/>
        </p:spPr>
        <p:txBody>
          <a:bodyPr wrap="square" rtlCol="0">
            <a:spAutoFit/>
          </a:bodyPr>
          <a:lstStyle/>
          <a:p>
            <a:r>
              <a:rPr lang="en-US" sz="1600" i="1" dirty="0" smtClean="0"/>
              <a:t>Faculty of Engineering – Ain Shams University (ASU)</a:t>
            </a:r>
          </a:p>
          <a:p>
            <a:r>
              <a:rPr lang="en-US" sz="1600" i="1" dirty="0" smtClean="0"/>
              <a:t>Mechatronics Department</a:t>
            </a:r>
            <a:endParaRPr lang="en-US" sz="1600" i="1" dirty="0"/>
          </a:p>
        </p:txBody>
      </p:sp>
      <p:cxnSp>
        <p:nvCxnSpPr>
          <p:cNvPr id="9" name="Straight Connector 8"/>
          <p:cNvCxnSpPr/>
          <p:nvPr/>
        </p:nvCxnSpPr>
        <p:spPr>
          <a:xfrm>
            <a:off x="156754" y="1084217"/>
            <a:ext cx="117173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78381" y="1308886"/>
            <a:ext cx="0" cy="5496692"/>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6199" y="1652420"/>
            <a:ext cx="3602182" cy="4801314"/>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Introduction</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Inductive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Ultrasonic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accent1"/>
                </a:solidFill>
                <a:cs typeface="Times New Roman" panose="02020603050405020304" pitchFamily="18" charset="0"/>
              </a:rPr>
              <a:t>Overview of Color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accent1"/>
                </a:solidFill>
                <a:cs typeface="Times New Roman" panose="02020603050405020304" pitchFamily="18" charset="0"/>
              </a:rPr>
              <a:t>Fourier series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correlation between Sensors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system sorting</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Conclusion</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Reference</a:t>
            </a:r>
            <a:endParaRPr lang="en-US" dirty="0" smtClean="0">
              <a:solidFill>
                <a:schemeClr val="bg1">
                  <a:lumMod val="65000"/>
                </a:schemeClr>
              </a:solidFill>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6982" y="2078182"/>
            <a:ext cx="7850747" cy="3502169"/>
          </a:xfrm>
          <a:prstGeom prst="rect">
            <a:avLst/>
          </a:prstGeom>
        </p:spPr>
      </p:pic>
      <p:sp>
        <p:nvSpPr>
          <p:cNvPr id="3" name="TextBox 2"/>
          <p:cNvSpPr txBox="1"/>
          <p:nvPr/>
        </p:nvSpPr>
        <p:spPr>
          <a:xfrm>
            <a:off x="3810000" y="1652420"/>
            <a:ext cx="1814945" cy="369332"/>
          </a:xfrm>
          <a:prstGeom prst="rect">
            <a:avLst/>
          </a:prstGeom>
          <a:noFill/>
        </p:spPr>
        <p:txBody>
          <a:bodyPr wrap="square" rtlCol="0">
            <a:spAutoFit/>
          </a:bodyPr>
          <a:lstStyle/>
          <a:p>
            <a:r>
              <a:rPr lang="en-US" dirty="0" smtClean="0"/>
              <a:t>Green Color:</a:t>
            </a:r>
            <a:endParaRPr lang="en-US" dirty="0"/>
          </a:p>
        </p:txBody>
      </p:sp>
    </p:spTree>
    <p:extLst>
      <p:ext uri="{BB962C8B-B14F-4D97-AF65-F5344CB8AC3E}">
        <p14:creationId xmlns:p14="http://schemas.microsoft.com/office/powerpoint/2010/main" val="7525327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27</a:t>
            </a:fld>
            <a:endParaRPr lang="en-US"/>
          </a:p>
        </p:txBody>
      </p:sp>
      <p:pic>
        <p:nvPicPr>
          <p:cNvPr id="7"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7608" y="118857"/>
            <a:ext cx="860857" cy="860857"/>
          </a:xfrm>
        </p:spPr>
      </p:pic>
      <p:sp>
        <p:nvSpPr>
          <p:cNvPr id="8" name="TextBox 7"/>
          <p:cNvSpPr txBox="1"/>
          <p:nvPr/>
        </p:nvSpPr>
        <p:spPr>
          <a:xfrm>
            <a:off x="156754" y="313508"/>
            <a:ext cx="5630091" cy="584775"/>
          </a:xfrm>
          <a:prstGeom prst="rect">
            <a:avLst/>
          </a:prstGeom>
          <a:noFill/>
        </p:spPr>
        <p:txBody>
          <a:bodyPr wrap="square" rtlCol="0">
            <a:spAutoFit/>
          </a:bodyPr>
          <a:lstStyle/>
          <a:p>
            <a:r>
              <a:rPr lang="en-US" sz="1600" i="1" dirty="0" smtClean="0"/>
              <a:t>Faculty of Engineering – Ain Shams University (ASU)</a:t>
            </a:r>
          </a:p>
          <a:p>
            <a:r>
              <a:rPr lang="en-US" sz="1600" i="1" dirty="0" smtClean="0"/>
              <a:t>Mechatronics Department</a:t>
            </a:r>
            <a:endParaRPr lang="en-US" sz="1600" i="1" dirty="0"/>
          </a:p>
        </p:txBody>
      </p:sp>
      <p:cxnSp>
        <p:nvCxnSpPr>
          <p:cNvPr id="9" name="Straight Connector 8"/>
          <p:cNvCxnSpPr/>
          <p:nvPr/>
        </p:nvCxnSpPr>
        <p:spPr>
          <a:xfrm>
            <a:off x="156754" y="1084217"/>
            <a:ext cx="117173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78381" y="1308886"/>
            <a:ext cx="0" cy="5496692"/>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199" y="1652420"/>
            <a:ext cx="3602182" cy="4801314"/>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Introduction</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Inductive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Ultrasonic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Color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342900" indent="-342900">
              <a:buFont typeface="Arial" panose="020B0604020202020204" pitchFamily="34" charset="0"/>
              <a:buChar char="•"/>
            </a:pPr>
            <a:r>
              <a:rPr lang="en-US" dirty="0" smtClean="0">
                <a:solidFill>
                  <a:schemeClr val="accent1"/>
                </a:solidFill>
                <a:cs typeface="Times New Roman" panose="02020603050405020304" pitchFamily="18" charset="0"/>
              </a:rPr>
              <a:t>correlation between Sensors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system sorting</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Conclusion</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Reference</a:t>
            </a:r>
            <a:endParaRPr lang="en-US" dirty="0" smtClean="0">
              <a:solidFill>
                <a:schemeClr val="bg1">
                  <a:lumMod val="65000"/>
                </a:schemeClr>
              </a:solidFill>
              <a:cs typeface="Times New Roman" panose="02020603050405020304" pitchFamily="18" charset="0"/>
            </a:endParaRPr>
          </a:p>
        </p:txBody>
      </p:sp>
      <p:sp>
        <p:nvSpPr>
          <p:cNvPr id="13" name="Rectangle 12"/>
          <p:cNvSpPr/>
          <p:nvPr/>
        </p:nvSpPr>
        <p:spPr>
          <a:xfrm>
            <a:off x="3886199" y="1463684"/>
            <a:ext cx="7762265" cy="965842"/>
          </a:xfrm>
          <a:prstGeom prst="rect">
            <a:avLst/>
          </a:prstGeom>
        </p:spPr>
        <p:txBody>
          <a:bodyPr wrap="square">
            <a:spAutoFit/>
          </a:bodyPr>
          <a:lstStyle/>
          <a:p>
            <a:pPr>
              <a:lnSpc>
                <a:spcPct val="107000"/>
              </a:lnSpc>
              <a:spcAft>
                <a:spcPts val="800"/>
              </a:spcAft>
            </a:pPr>
            <a:r>
              <a:rPr lang="en-GB" sz="2400" b="1" u="sng" dirty="0" smtClean="0">
                <a:solidFill>
                  <a:srgbClr val="000000"/>
                </a:solidFill>
                <a:effectLst/>
                <a:latin typeface="Times New Roman" panose="02020603050405020304" pitchFamily="18" charset="0"/>
                <a:ea typeface="Calibri" panose="020F0502020204030204" pitchFamily="34" charset="0"/>
              </a:rPr>
              <a:t>Correlation:</a:t>
            </a:r>
            <a:endParaRPr lang="en-US" sz="1100" dirty="0" smtClean="0">
              <a:solidFill>
                <a:srgbClr val="000000"/>
              </a:solidFill>
              <a:latin typeface="Calibri" panose="020F0502020204030204" pitchFamily="34" charset="0"/>
              <a:ea typeface="Calibri" panose="020F0502020204030204" pitchFamily="34" charset="0"/>
            </a:endParaRPr>
          </a:p>
          <a:p>
            <a:pPr>
              <a:lnSpc>
                <a:spcPct val="107000"/>
              </a:lnSpc>
              <a:spcAft>
                <a:spcPts val="800"/>
              </a:spcAft>
            </a:pPr>
            <a:r>
              <a:rPr lang="en-GB" sz="2400" b="1" dirty="0" smtClean="0">
                <a:solidFill>
                  <a:srgbClr val="000000"/>
                </a:solidFill>
                <a:effectLst/>
                <a:latin typeface="Times New Roman" panose="02020603050405020304" pitchFamily="18" charset="0"/>
                <a:ea typeface="Calibri" panose="020F0502020204030204" pitchFamily="34" charset="0"/>
              </a:rPr>
              <a:t>( </a:t>
            </a:r>
            <a:r>
              <a:rPr lang="en-GB" b="1" dirty="0" smtClean="0">
                <a:solidFill>
                  <a:srgbClr val="000000"/>
                </a:solidFill>
                <a:latin typeface="Times New Roman" panose="02020603050405020304" pitchFamily="18" charset="0"/>
                <a:ea typeface="Calibri" panose="020F0502020204030204" pitchFamily="34" charset="0"/>
              </a:rPr>
              <a:t>Ultrasonic_sensor_distance and Color_sensor_frequency</a:t>
            </a:r>
            <a:r>
              <a:rPr lang="en-GB" sz="2400" b="1" dirty="0" smtClean="0">
                <a:solidFill>
                  <a:srgbClr val="000000"/>
                </a:solidFill>
                <a:effectLst/>
                <a:latin typeface="Times New Roman" panose="02020603050405020304" pitchFamily="18" charset="0"/>
                <a:ea typeface="Calibri" panose="020F0502020204030204" pitchFamily="34" charset="0"/>
              </a:rPr>
              <a:t> )</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15" name="Rectangle 14"/>
          <p:cNvSpPr/>
          <p:nvPr/>
        </p:nvSpPr>
        <p:spPr>
          <a:xfrm>
            <a:off x="5814577" y="2472999"/>
            <a:ext cx="3271088" cy="388696"/>
          </a:xfrm>
          <a:prstGeom prst="rect">
            <a:avLst/>
          </a:prstGeom>
        </p:spPr>
        <p:txBody>
          <a:bodyPr wrap="none">
            <a:spAutoFit/>
          </a:bodyPr>
          <a:lstStyle/>
          <a:p>
            <a:pPr algn="ctr">
              <a:lnSpc>
                <a:spcPct val="107000"/>
              </a:lnSpc>
              <a:spcAft>
                <a:spcPts val="800"/>
              </a:spcAft>
            </a:pPr>
            <a:r>
              <a:rPr lang="en-GB" b="1" dirty="0" smtClean="0">
                <a:solidFill>
                  <a:srgbClr val="000000"/>
                </a:solidFill>
                <a:highlight>
                  <a:srgbClr val="FFFF00"/>
                </a:highlight>
                <a:latin typeface="Times New Roman" panose="02020603050405020304" pitchFamily="18" charset="0"/>
                <a:ea typeface="Calibri" panose="020F0502020204030204" pitchFamily="34" charset="0"/>
              </a:rPr>
              <a:t>Correlation at </a:t>
            </a:r>
            <a:r>
              <a:rPr lang="en-GB" b="1" dirty="0">
                <a:solidFill>
                  <a:srgbClr val="000000"/>
                </a:solidFill>
                <a:highlight>
                  <a:srgbClr val="FFFF00"/>
                </a:highlight>
                <a:latin typeface="Times New Roman" panose="02020603050405020304" pitchFamily="18" charset="0"/>
                <a:ea typeface="Calibri" panose="020F0502020204030204" pitchFamily="34" charset="0"/>
              </a:rPr>
              <a:t>(distance &lt;= 10 )</a:t>
            </a:r>
            <a:endParaRPr lang="en-US" sz="1200" dirty="0">
              <a:solidFill>
                <a:srgbClr val="000000"/>
              </a:solidFill>
              <a:effectLst/>
              <a:latin typeface="Calibri" panose="020F0502020204030204" pitchFamily="34" charset="0"/>
              <a:ea typeface="Calibri" panose="020F0502020204030204" pitchFamily="34" charset="0"/>
            </a:endParaRPr>
          </a:p>
        </p:txBody>
      </p:sp>
      <p:pic>
        <p:nvPicPr>
          <p:cNvPr id="18" name="Picture 17" descr="Chart, line chart&#10;&#10;Description automatically generated"/>
          <p:cNvPicPr/>
          <p:nvPr/>
        </p:nvPicPr>
        <p:blipFill>
          <a:blip r:embed="rId3">
            <a:extLst>
              <a:ext uri="{28A0092B-C50C-407E-A947-70E740481C1C}">
                <a14:useLocalDpi xmlns:a14="http://schemas.microsoft.com/office/drawing/2010/main" val="0"/>
              </a:ext>
            </a:extLst>
          </a:blip>
          <a:stretch>
            <a:fillRect/>
          </a:stretch>
        </p:blipFill>
        <p:spPr>
          <a:xfrm>
            <a:off x="4818483" y="2808992"/>
            <a:ext cx="6085043" cy="3458720"/>
          </a:xfrm>
          <a:prstGeom prst="rect">
            <a:avLst/>
          </a:prstGeom>
        </p:spPr>
      </p:pic>
    </p:spTree>
    <p:extLst>
      <p:ext uri="{BB962C8B-B14F-4D97-AF65-F5344CB8AC3E}">
        <p14:creationId xmlns:p14="http://schemas.microsoft.com/office/powerpoint/2010/main" val="22891276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28</a:t>
            </a:fld>
            <a:endParaRPr lang="en-US"/>
          </a:p>
        </p:txBody>
      </p:sp>
      <p:pic>
        <p:nvPicPr>
          <p:cNvPr id="7"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7608" y="118857"/>
            <a:ext cx="860857" cy="860857"/>
          </a:xfrm>
        </p:spPr>
      </p:pic>
      <p:sp>
        <p:nvSpPr>
          <p:cNvPr id="8" name="TextBox 7"/>
          <p:cNvSpPr txBox="1"/>
          <p:nvPr/>
        </p:nvSpPr>
        <p:spPr>
          <a:xfrm>
            <a:off x="156754" y="313508"/>
            <a:ext cx="5630091" cy="584775"/>
          </a:xfrm>
          <a:prstGeom prst="rect">
            <a:avLst/>
          </a:prstGeom>
          <a:noFill/>
        </p:spPr>
        <p:txBody>
          <a:bodyPr wrap="square" rtlCol="0">
            <a:spAutoFit/>
          </a:bodyPr>
          <a:lstStyle/>
          <a:p>
            <a:r>
              <a:rPr lang="en-US" sz="1600" i="1" dirty="0" smtClean="0"/>
              <a:t>Faculty of Engineering – Ain Shams University (ASU)</a:t>
            </a:r>
          </a:p>
          <a:p>
            <a:r>
              <a:rPr lang="en-US" sz="1600" i="1" dirty="0" smtClean="0"/>
              <a:t>Mechatronics Department</a:t>
            </a:r>
            <a:endParaRPr lang="en-US" sz="1600" i="1" dirty="0"/>
          </a:p>
        </p:txBody>
      </p:sp>
      <p:cxnSp>
        <p:nvCxnSpPr>
          <p:cNvPr id="9" name="Straight Connector 8"/>
          <p:cNvCxnSpPr/>
          <p:nvPr/>
        </p:nvCxnSpPr>
        <p:spPr>
          <a:xfrm>
            <a:off x="156754" y="1084217"/>
            <a:ext cx="117173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78381" y="1308886"/>
            <a:ext cx="0" cy="5496692"/>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199" y="1652420"/>
            <a:ext cx="3602182" cy="4801314"/>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Introduction</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Inductive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Ultrasonic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Color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correlation between Sensors</a:t>
            </a:r>
          </a:p>
          <a:p>
            <a:pPr marL="342900" indent="-342900">
              <a:buFont typeface="Arial" panose="020B0604020202020204" pitchFamily="34" charset="0"/>
              <a:buChar char="•"/>
            </a:pPr>
            <a:r>
              <a:rPr lang="en-US" dirty="0" smtClean="0">
                <a:solidFill>
                  <a:schemeClr val="accent1"/>
                </a:solidFill>
                <a:cs typeface="Times New Roman" panose="02020603050405020304" pitchFamily="18" charset="0"/>
              </a:rPr>
              <a:t>Overview of system sorting</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Conclusion</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Reference</a:t>
            </a:r>
            <a:endParaRPr lang="en-US" dirty="0" smtClean="0">
              <a:solidFill>
                <a:schemeClr val="bg1">
                  <a:lumMod val="65000"/>
                </a:schemeClr>
              </a:solidFill>
              <a:cs typeface="Times New Roman" panose="02020603050405020304" pitchFamily="18" charset="0"/>
            </a:endParaRPr>
          </a:p>
        </p:txBody>
      </p:sp>
      <p:sp>
        <p:nvSpPr>
          <p:cNvPr id="2" name="TextBox 1"/>
          <p:cNvSpPr txBox="1"/>
          <p:nvPr/>
        </p:nvSpPr>
        <p:spPr>
          <a:xfrm>
            <a:off x="4038600" y="1503023"/>
            <a:ext cx="5160818" cy="4431983"/>
          </a:xfrm>
          <a:prstGeom prst="rect">
            <a:avLst/>
          </a:prstGeom>
          <a:noFill/>
        </p:spPr>
        <p:txBody>
          <a:bodyPr wrap="square" rtlCol="0">
            <a:spAutoFit/>
          </a:bodyPr>
          <a:lstStyle/>
          <a:p>
            <a:r>
              <a:rPr lang="en-US" sz="2400" u="sng" dirty="0" smtClean="0">
                <a:latin typeface="Times New Roman" panose="02020603050405020304" pitchFamily="18" charset="0"/>
                <a:cs typeface="Times New Roman" panose="02020603050405020304" pitchFamily="18" charset="0"/>
              </a:rPr>
              <a:t>Components:</a:t>
            </a:r>
          </a:p>
          <a:p>
            <a:pPr marL="285750" indent="-285750">
              <a:buFont typeface="Wingdings" panose="05000000000000000000" pitchFamily="2" charset="2"/>
              <a:buChar char="§"/>
            </a:pPr>
            <a:r>
              <a:rPr lang="en-US" sz="2000" dirty="0" smtClean="0"/>
              <a:t>Arduino </a:t>
            </a:r>
            <a:r>
              <a:rPr lang="en-US" sz="2000" dirty="0"/>
              <a:t>U</a:t>
            </a:r>
            <a:r>
              <a:rPr lang="en-US" sz="2000" dirty="0" smtClean="0"/>
              <a:t>no</a:t>
            </a:r>
          </a:p>
          <a:p>
            <a:pPr marL="285750" indent="-285750">
              <a:buFont typeface="Wingdings" panose="05000000000000000000" pitchFamily="2" charset="2"/>
              <a:buChar char="§"/>
            </a:pPr>
            <a:r>
              <a:rPr lang="en-US" sz="2000" dirty="0" smtClean="0"/>
              <a:t>Ultrasonic Sensor(HC-SR04)</a:t>
            </a:r>
          </a:p>
          <a:p>
            <a:pPr marL="285750" indent="-285750">
              <a:buFont typeface="Wingdings" panose="05000000000000000000" pitchFamily="2" charset="2"/>
              <a:buChar char="§"/>
            </a:pPr>
            <a:r>
              <a:rPr lang="en-US" sz="2000" dirty="0" smtClean="0"/>
              <a:t>Inductive Proximity Sensor(LM12-2004A)</a:t>
            </a:r>
          </a:p>
          <a:p>
            <a:pPr marL="285750" indent="-285750">
              <a:buFont typeface="Wingdings" panose="05000000000000000000" pitchFamily="2" charset="2"/>
              <a:buChar char="§"/>
            </a:pPr>
            <a:r>
              <a:rPr lang="en-US" sz="2000" dirty="0" smtClean="0"/>
              <a:t>Color Sensor</a:t>
            </a:r>
            <a:endParaRPr lang="en-US" sz="2000" dirty="0" smtClean="0"/>
          </a:p>
          <a:p>
            <a:pPr marL="285750" indent="-285750">
              <a:buFont typeface="Wingdings" panose="05000000000000000000" pitchFamily="2" charset="2"/>
              <a:buChar char="§"/>
            </a:pPr>
            <a:r>
              <a:rPr lang="en-US" sz="2000" dirty="0" smtClean="0"/>
              <a:t>Stepper Motor(</a:t>
            </a:r>
            <a:r>
              <a:rPr lang="en-US" sz="2000" dirty="0" err="1" smtClean="0"/>
              <a:t>Nema</a:t>
            </a:r>
            <a:r>
              <a:rPr lang="en-US" sz="2000" dirty="0" smtClean="0"/>
              <a:t> 23)</a:t>
            </a:r>
          </a:p>
          <a:p>
            <a:pPr marL="285750" indent="-285750">
              <a:buFont typeface="Wingdings" panose="05000000000000000000" pitchFamily="2" charset="2"/>
              <a:buChar char="§"/>
            </a:pPr>
            <a:r>
              <a:rPr lang="en-US" sz="2000" dirty="0" err="1" smtClean="0"/>
              <a:t>Nema</a:t>
            </a:r>
            <a:r>
              <a:rPr lang="en-US" sz="2000" smtClean="0"/>
              <a:t> 23 </a:t>
            </a:r>
            <a:r>
              <a:rPr lang="en-US" sz="2000" dirty="0" smtClean="0"/>
              <a:t>Driver</a:t>
            </a:r>
          </a:p>
          <a:p>
            <a:pPr marL="285750" indent="-285750">
              <a:buFont typeface="Wingdings" panose="05000000000000000000" pitchFamily="2" charset="2"/>
              <a:buChar char="§"/>
            </a:pPr>
            <a:r>
              <a:rPr lang="en-US" sz="2000" dirty="0" smtClean="0"/>
              <a:t>Flexible Coupling</a:t>
            </a:r>
          </a:p>
          <a:p>
            <a:pPr marL="285750" indent="-285750">
              <a:buFont typeface="Wingdings" panose="05000000000000000000" pitchFamily="2" charset="2"/>
              <a:buChar char="§"/>
            </a:pPr>
            <a:r>
              <a:rPr lang="en-US" sz="2000" dirty="0" smtClean="0"/>
              <a:t>Conveyor Belt</a:t>
            </a:r>
          </a:p>
          <a:p>
            <a:pPr marL="285750" indent="-285750">
              <a:buFont typeface="Wingdings" panose="05000000000000000000" pitchFamily="2" charset="2"/>
              <a:buChar char="§"/>
            </a:pPr>
            <a:r>
              <a:rPr lang="en-US" sz="2000" dirty="0" smtClean="0"/>
              <a:t>LCD Screen</a:t>
            </a:r>
          </a:p>
          <a:p>
            <a:pPr marL="285750" indent="-285750">
              <a:buFont typeface="Wingdings" panose="05000000000000000000" pitchFamily="2" charset="2"/>
              <a:buChar char="§"/>
            </a:pPr>
            <a:r>
              <a:rPr lang="en-US" sz="2000" dirty="0" smtClean="0"/>
              <a:t>2 Battery (12 v)</a:t>
            </a:r>
          </a:p>
          <a:p>
            <a:pPr marL="285750" indent="-285750">
              <a:buFont typeface="Wingdings" panose="05000000000000000000" pitchFamily="2" charset="2"/>
              <a:buChar char="§"/>
            </a:pPr>
            <a:r>
              <a:rPr lang="en-US" sz="2000" dirty="0" smtClean="0"/>
              <a:t>Wood Plates</a:t>
            </a:r>
          </a:p>
          <a:p>
            <a:pPr marL="285750" indent="-285750">
              <a:buFont typeface="Wingdings" panose="05000000000000000000" pitchFamily="2" charset="2"/>
              <a:buChar char="§"/>
            </a:pPr>
            <a:r>
              <a:rPr lang="en-US" sz="2000" dirty="0" smtClean="0"/>
              <a:t>Jumpers</a:t>
            </a:r>
          </a:p>
          <a:p>
            <a:endParaRPr lang="en-US" dirty="0" smtClean="0"/>
          </a:p>
        </p:txBody>
      </p:sp>
    </p:spTree>
    <p:extLst>
      <p:ext uri="{BB962C8B-B14F-4D97-AF65-F5344CB8AC3E}">
        <p14:creationId xmlns:p14="http://schemas.microsoft.com/office/powerpoint/2010/main" val="9083199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29</a:t>
            </a:fld>
            <a:endParaRPr lang="en-US"/>
          </a:p>
        </p:txBody>
      </p:sp>
      <p:pic>
        <p:nvPicPr>
          <p:cNvPr id="7"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7608" y="118857"/>
            <a:ext cx="860857" cy="860857"/>
          </a:xfrm>
        </p:spPr>
      </p:pic>
      <p:sp>
        <p:nvSpPr>
          <p:cNvPr id="8" name="TextBox 7"/>
          <p:cNvSpPr txBox="1"/>
          <p:nvPr/>
        </p:nvSpPr>
        <p:spPr>
          <a:xfrm>
            <a:off x="156754" y="313508"/>
            <a:ext cx="5630091" cy="584775"/>
          </a:xfrm>
          <a:prstGeom prst="rect">
            <a:avLst/>
          </a:prstGeom>
          <a:noFill/>
        </p:spPr>
        <p:txBody>
          <a:bodyPr wrap="square" rtlCol="0">
            <a:spAutoFit/>
          </a:bodyPr>
          <a:lstStyle/>
          <a:p>
            <a:r>
              <a:rPr lang="en-US" sz="1600" i="1" dirty="0" smtClean="0"/>
              <a:t>Faculty of Engineering – Ain Shams University (ASU)</a:t>
            </a:r>
          </a:p>
          <a:p>
            <a:r>
              <a:rPr lang="en-US" sz="1600" i="1" dirty="0" smtClean="0"/>
              <a:t>Mechatronics Department</a:t>
            </a:r>
            <a:endParaRPr lang="en-US" sz="1600" i="1" dirty="0"/>
          </a:p>
        </p:txBody>
      </p:sp>
      <p:cxnSp>
        <p:nvCxnSpPr>
          <p:cNvPr id="9" name="Straight Connector 8"/>
          <p:cNvCxnSpPr/>
          <p:nvPr/>
        </p:nvCxnSpPr>
        <p:spPr>
          <a:xfrm>
            <a:off x="156754" y="1084217"/>
            <a:ext cx="117173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78381" y="1308886"/>
            <a:ext cx="0" cy="5496692"/>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199" y="1652420"/>
            <a:ext cx="3602182" cy="4801314"/>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Introduction</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Inductive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Ultrasonic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Color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correlation between Sensors</a:t>
            </a:r>
          </a:p>
          <a:p>
            <a:pPr marL="342900" indent="-342900">
              <a:buFont typeface="Arial" panose="020B0604020202020204" pitchFamily="34" charset="0"/>
              <a:buChar char="•"/>
            </a:pPr>
            <a:r>
              <a:rPr lang="en-US" dirty="0" smtClean="0">
                <a:solidFill>
                  <a:schemeClr val="accent1"/>
                </a:solidFill>
                <a:cs typeface="Times New Roman" panose="02020603050405020304" pitchFamily="18" charset="0"/>
              </a:rPr>
              <a:t>Overview of system sorting</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Conclusion</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Reference</a:t>
            </a:r>
            <a:endParaRPr lang="en-US" dirty="0" smtClean="0">
              <a:solidFill>
                <a:schemeClr val="bg1">
                  <a:lumMod val="65000"/>
                </a:schemeClr>
              </a:solidFill>
              <a:cs typeface="Times New Roman" panose="02020603050405020304" pitchFamily="18" charset="0"/>
            </a:endParaRPr>
          </a:p>
        </p:txBody>
      </p:sp>
      <p:sp>
        <p:nvSpPr>
          <p:cNvPr id="2" name="TextBox 1"/>
          <p:cNvSpPr txBox="1"/>
          <p:nvPr/>
        </p:nvSpPr>
        <p:spPr>
          <a:xfrm>
            <a:off x="5431773" y="3354170"/>
            <a:ext cx="6442364" cy="523220"/>
          </a:xfrm>
          <a:prstGeom prst="rect">
            <a:avLst/>
          </a:prstGeom>
          <a:noFill/>
        </p:spPr>
        <p:txBody>
          <a:bodyPr wrap="square" rtlCol="0">
            <a:spAutoFit/>
          </a:bodyPr>
          <a:lstStyle/>
          <a:p>
            <a:r>
              <a:rPr lang="en-US" sz="2800" dirty="0" smtClean="0">
                <a:solidFill>
                  <a:srgbClr val="FF0000"/>
                </a:solidFill>
              </a:rPr>
              <a:t>Pictures of Components </a:t>
            </a:r>
            <a:endParaRPr lang="en-US" sz="2800" dirty="0">
              <a:solidFill>
                <a:srgbClr val="FF0000"/>
              </a:solidFill>
            </a:endParaRPr>
          </a:p>
        </p:txBody>
      </p:sp>
    </p:spTree>
    <p:extLst>
      <p:ext uri="{BB962C8B-B14F-4D97-AF65-F5344CB8AC3E}">
        <p14:creationId xmlns:p14="http://schemas.microsoft.com/office/powerpoint/2010/main" val="1312071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3</a:t>
            </a:fld>
            <a:endParaRPr lang="en-US"/>
          </a:p>
        </p:txBody>
      </p:sp>
      <p:pic>
        <p:nvPicPr>
          <p:cNvPr id="7"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7608" y="118857"/>
            <a:ext cx="860857" cy="860857"/>
          </a:xfrm>
        </p:spPr>
      </p:pic>
      <p:sp>
        <p:nvSpPr>
          <p:cNvPr id="8" name="TextBox 7"/>
          <p:cNvSpPr txBox="1"/>
          <p:nvPr/>
        </p:nvSpPr>
        <p:spPr>
          <a:xfrm>
            <a:off x="156754" y="313508"/>
            <a:ext cx="5630091" cy="584775"/>
          </a:xfrm>
          <a:prstGeom prst="rect">
            <a:avLst/>
          </a:prstGeom>
          <a:noFill/>
        </p:spPr>
        <p:txBody>
          <a:bodyPr wrap="square" rtlCol="0">
            <a:spAutoFit/>
          </a:bodyPr>
          <a:lstStyle/>
          <a:p>
            <a:r>
              <a:rPr lang="en-US" sz="1600" i="1" dirty="0" smtClean="0"/>
              <a:t>Faculty of Engineering – Ain Shams University (ASU)</a:t>
            </a:r>
          </a:p>
          <a:p>
            <a:r>
              <a:rPr lang="en-US" sz="1600" i="1" dirty="0" smtClean="0"/>
              <a:t>Mechatronics Department</a:t>
            </a:r>
            <a:endParaRPr lang="en-US" sz="1600" i="1" dirty="0"/>
          </a:p>
        </p:txBody>
      </p:sp>
      <p:cxnSp>
        <p:nvCxnSpPr>
          <p:cNvPr id="9" name="Straight Connector 8"/>
          <p:cNvCxnSpPr/>
          <p:nvPr/>
        </p:nvCxnSpPr>
        <p:spPr>
          <a:xfrm>
            <a:off x="156754" y="1084217"/>
            <a:ext cx="117173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78381" y="1308886"/>
            <a:ext cx="0" cy="5496692"/>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6199" y="1652420"/>
            <a:ext cx="3602182" cy="4801314"/>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accent1"/>
                </a:solidFill>
                <a:cs typeface="Times New Roman" panose="02020603050405020304" pitchFamily="18" charset="0"/>
              </a:rPr>
              <a:t>Introduction</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Inductive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Ultrasonic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Color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correlation between Sensors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system sorting</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Conclusion</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Reference</a:t>
            </a:r>
            <a:endParaRPr lang="en-US" dirty="0" smtClean="0">
              <a:solidFill>
                <a:schemeClr val="bg1">
                  <a:lumMod val="65000"/>
                </a:schemeClr>
              </a:solidFill>
              <a:cs typeface="Times New Roman" panose="02020603050405020304" pitchFamily="18" charset="0"/>
            </a:endParaRPr>
          </a:p>
        </p:txBody>
      </p:sp>
      <p:sp>
        <p:nvSpPr>
          <p:cNvPr id="13" name="TextBox 12"/>
          <p:cNvSpPr txBox="1"/>
          <p:nvPr/>
        </p:nvSpPr>
        <p:spPr>
          <a:xfrm>
            <a:off x="3783082" y="1308886"/>
            <a:ext cx="8091055" cy="2831544"/>
          </a:xfrm>
          <a:prstGeom prst="rect">
            <a:avLst/>
          </a:prstGeom>
          <a:noFill/>
        </p:spPr>
        <p:txBody>
          <a:bodyPr wrap="square" rtlCol="0">
            <a:spAutoFit/>
          </a:bodyPr>
          <a:lstStyle/>
          <a:p>
            <a:r>
              <a:rPr lang="en-US" sz="2000" dirty="0" smtClean="0">
                <a:cs typeface="Times New Roman" panose="02020603050405020304" pitchFamily="18" charset="0"/>
              </a:rPr>
              <a:t>Sorting in industry:</a:t>
            </a:r>
          </a:p>
          <a:p>
            <a:pPr marL="342900" indent="-342900">
              <a:buFont typeface="Wingdings" panose="05000000000000000000" pitchFamily="2" charset="2"/>
              <a:buChar char="Ø"/>
            </a:pPr>
            <a:r>
              <a:rPr lang="en-US" sz="2000" b="1" dirty="0">
                <a:cs typeface="Times New Roman" panose="02020603050405020304" pitchFamily="18" charset="0"/>
              </a:rPr>
              <a:t>Sorting</a:t>
            </a:r>
            <a:r>
              <a:rPr lang="en-US" sz="2000" dirty="0">
                <a:cs typeface="Times New Roman" panose="02020603050405020304" pitchFamily="18" charset="0"/>
              </a:rPr>
              <a:t> is any process of arranging items systematically, and has two common, yet distinct meanings:</a:t>
            </a:r>
          </a:p>
          <a:p>
            <a:r>
              <a:rPr lang="en-US" sz="2000" dirty="0">
                <a:cs typeface="Times New Roman" panose="02020603050405020304" pitchFamily="18" charset="0"/>
                <a:hlinkClick r:id="rId3" tooltip="Collating order"/>
              </a:rPr>
              <a:t>ordering</a:t>
            </a:r>
            <a:r>
              <a:rPr lang="en-US" sz="2000" dirty="0">
                <a:cs typeface="Times New Roman" panose="02020603050405020304" pitchFamily="18" charset="0"/>
              </a:rPr>
              <a:t>: arranging items in a sequence ordered by some criterion;</a:t>
            </a:r>
          </a:p>
          <a:p>
            <a:r>
              <a:rPr lang="en-US" sz="2000" dirty="0">
                <a:cs typeface="Times New Roman" panose="02020603050405020304" pitchFamily="18" charset="0"/>
                <a:hlinkClick r:id="rId4" tooltip="Categorization"/>
              </a:rPr>
              <a:t>categorizing</a:t>
            </a:r>
            <a:r>
              <a:rPr lang="en-US" sz="2000" dirty="0">
                <a:cs typeface="Times New Roman" panose="02020603050405020304" pitchFamily="18" charset="0"/>
              </a:rPr>
              <a:t>: grouping items with similar properties</a:t>
            </a:r>
            <a:r>
              <a:rPr lang="en-US" sz="2000" dirty="0" smtClean="0">
                <a:cs typeface="Times New Roman" panose="02020603050405020304" pitchFamily="18" charset="0"/>
              </a:rPr>
              <a:t>.</a:t>
            </a:r>
          </a:p>
          <a:p>
            <a:endParaRPr lang="en-US" sz="2000" dirty="0">
              <a:cs typeface="Times New Roman" panose="02020603050405020304" pitchFamily="18" charset="0"/>
            </a:endParaRPr>
          </a:p>
          <a:p>
            <a:pPr marL="342900" indent="-342900">
              <a:buFont typeface="Wingdings" panose="05000000000000000000" pitchFamily="2" charset="2"/>
              <a:buChar char="Ø"/>
            </a:pPr>
            <a:r>
              <a:rPr lang="en-US" sz="2000" dirty="0">
                <a:cs typeface="Times New Roman" panose="02020603050405020304" pitchFamily="18" charset="0"/>
              </a:rPr>
              <a:t>Ordering items is the combination of categorizing them based on equivalent </a:t>
            </a:r>
            <a:r>
              <a:rPr lang="en-US" sz="2000" dirty="0" smtClean="0">
                <a:cs typeface="Times New Roman" panose="02020603050405020304" pitchFamily="18" charset="0"/>
              </a:rPr>
              <a:t>order </a:t>
            </a:r>
            <a:r>
              <a:rPr lang="en-US" sz="2000" dirty="0">
                <a:cs typeface="Times New Roman" panose="02020603050405020304" pitchFamily="18" charset="0"/>
              </a:rPr>
              <a:t>and ordering the categories themselves.</a:t>
            </a:r>
          </a:p>
          <a:p>
            <a:endParaRPr lang="en-US" dirty="0"/>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1844" y="4057232"/>
            <a:ext cx="3280955" cy="1837335"/>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77516" y="3987093"/>
            <a:ext cx="4070949" cy="2060812"/>
          </a:xfrm>
          <a:prstGeom prst="rect">
            <a:avLst/>
          </a:prstGeom>
        </p:spPr>
      </p:pic>
    </p:spTree>
    <p:extLst>
      <p:ext uri="{BB962C8B-B14F-4D97-AF65-F5344CB8AC3E}">
        <p14:creationId xmlns:p14="http://schemas.microsoft.com/office/powerpoint/2010/main" val="26252647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30</a:t>
            </a:fld>
            <a:endParaRPr lang="en-US"/>
          </a:p>
        </p:txBody>
      </p:sp>
      <p:pic>
        <p:nvPicPr>
          <p:cNvPr id="7"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7608" y="118857"/>
            <a:ext cx="860857" cy="860857"/>
          </a:xfrm>
        </p:spPr>
      </p:pic>
      <p:sp>
        <p:nvSpPr>
          <p:cNvPr id="8" name="TextBox 7"/>
          <p:cNvSpPr txBox="1"/>
          <p:nvPr/>
        </p:nvSpPr>
        <p:spPr>
          <a:xfrm>
            <a:off x="156754" y="313508"/>
            <a:ext cx="5630091" cy="584775"/>
          </a:xfrm>
          <a:prstGeom prst="rect">
            <a:avLst/>
          </a:prstGeom>
          <a:noFill/>
        </p:spPr>
        <p:txBody>
          <a:bodyPr wrap="square" rtlCol="0">
            <a:spAutoFit/>
          </a:bodyPr>
          <a:lstStyle/>
          <a:p>
            <a:r>
              <a:rPr lang="en-US" sz="1600" i="1" dirty="0" smtClean="0"/>
              <a:t>Faculty of Engineering – Ain Shams University (ASU)</a:t>
            </a:r>
          </a:p>
          <a:p>
            <a:r>
              <a:rPr lang="en-US" sz="1600" i="1" dirty="0" smtClean="0"/>
              <a:t>Mechatronics Department</a:t>
            </a:r>
            <a:endParaRPr lang="en-US" sz="1600" i="1" dirty="0"/>
          </a:p>
        </p:txBody>
      </p:sp>
      <p:cxnSp>
        <p:nvCxnSpPr>
          <p:cNvPr id="9" name="Straight Connector 8"/>
          <p:cNvCxnSpPr/>
          <p:nvPr/>
        </p:nvCxnSpPr>
        <p:spPr>
          <a:xfrm>
            <a:off x="156754" y="1084217"/>
            <a:ext cx="117173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78381" y="1308886"/>
            <a:ext cx="0" cy="5496692"/>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199" y="1652420"/>
            <a:ext cx="3602182" cy="4801314"/>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Introduction</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Inductive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Ultrasonic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Color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correlation between Sensors</a:t>
            </a:r>
          </a:p>
          <a:p>
            <a:pPr marL="342900" indent="-342900">
              <a:buFont typeface="Arial" panose="020B0604020202020204" pitchFamily="34" charset="0"/>
              <a:buChar char="•"/>
            </a:pPr>
            <a:r>
              <a:rPr lang="en-US" dirty="0" smtClean="0">
                <a:solidFill>
                  <a:schemeClr val="accent1"/>
                </a:solidFill>
                <a:cs typeface="Times New Roman" panose="02020603050405020304" pitchFamily="18" charset="0"/>
              </a:rPr>
              <a:t>Overview of system sorting</a:t>
            </a:r>
          </a:p>
          <a:p>
            <a:pPr marL="342900" indent="-342900">
              <a:buFont typeface="Arial" panose="020B0604020202020204" pitchFamily="34" charset="0"/>
              <a:buChar char="•"/>
            </a:pPr>
            <a:r>
              <a:rPr lang="en-US" dirty="0" smtClean="0">
                <a:solidFill>
                  <a:schemeClr val="accent1"/>
                </a:solidFill>
                <a:cs typeface="Times New Roman" panose="02020603050405020304" pitchFamily="18" charset="0"/>
              </a:rPr>
              <a:t>Conclusion</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Reference</a:t>
            </a:r>
            <a:endParaRPr lang="en-US" dirty="0" smtClean="0">
              <a:solidFill>
                <a:schemeClr val="bg1">
                  <a:lumMod val="65000"/>
                </a:schemeClr>
              </a:solidFill>
              <a:cs typeface="Times New Roman" panose="02020603050405020304" pitchFamily="18" charset="0"/>
            </a:endParaRPr>
          </a:p>
        </p:txBody>
      </p:sp>
      <p:sp>
        <p:nvSpPr>
          <p:cNvPr id="2" name="TextBox 1"/>
          <p:cNvSpPr txBox="1"/>
          <p:nvPr/>
        </p:nvSpPr>
        <p:spPr>
          <a:xfrm>
            <a:off x="6259047" y="2935454"/>
            <a:ext cx="5389418" cy="523220"/>
          </a:xfrm>
          <a:prstGeom prst="rect">
            <a:avLst/>
          </a:prstGeom>
          <a:noFill/>
        </p:spPr>
        <p:txBody>
          <a:bodyPr wrap="square" rtlCol="0">
            <a:spAutoFit/>
          </a:bodyPr>
          <a:lstStyle/>
          <a:p>
            <a:r>
              <a:rPr lang="en-US" sz="2800" dirty="0" smtClean="0">
                <a:solidFill>
                  <a:srgbClr val="FF0000"/>
                </a:solidFill>
              </a:rPr>
              <a:t>Video of System </a:t>
            </a:r>
            <a:endParaRPr lang="en-US" sz="2800" dirty="0">
              <a:solidFill>
                <a:srgbClr val="FF0000"/>
              </a:solidFill>
            </a:endParaRPr>
          </a:p>
        </p:txBody>
      </p:sp>
    </p:spTree>
    <p:extLst>
      <p:ext uri="{BB962C8B-B14F-4D97-AF65-F5344CB8AC3E}">
        <p14:creationId xmlns:p14="http://schemas.microsoft.com/office/powerpoint/2010/main" val="23133683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31</a:t>
            </a:fld>
            <a:endParaRPr lang="en-US"/>
          </a:p>
        </p:txBody>
      </p:sp>
      <p:pic>
        <p:nvPicPr>
          <p:cNvPr id="7"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7608" y="118857"/>
            <a:ext cx="860857" cy="860857"/>
          </a:xfrm>
        </p:spPr>
      </p:pic>
      <p:sp>
        <p:nvSpPr>
          <p:cNvPr id="8" name="TextBox 7"/>
          <p:cNvSpPr txBox="1"/>
          <p:nvPr/>
        </p:nvSpPr>
        <p:spPr>
          <a:xfrm>
            <a:off x="156754" y="313508"/>
            <a:ext cx="5630091" cy="584775"/>
          </a:xfrm>
          <a:prstGeom prst="rect">
            <a:avLst/>
          </a:prstGeom>
          <a:noFill/>
        </p:spPr>
        <p:txBody>
          <a:bodyPr wrap="square" rtlCol="0">
            <a:spAutoFit/>
          </a:bodyPr>
          <a:lstStyle/>
          <a:p>
            <a:r>
              <a:rPr lang="en-US" sz="1600" i="1" dirty="0" smtClean="0"/>
              <a:t>Faculty of Engineering – Ain Shams University (ASU)</a:t>
            </a:r>
          </a:p>
          <a:p>
            <a:r>
              <a:rPr lang="en-US" sz="1600" i="1" dirty="0" smtClean="0"/>
              <a:t>Mechatronics Department</a:t>
            </a:r>
            <a:endParaRPr lang="en-US" sz="1600" i="1" dirty="0"/>
          </a:p>
        </p:txBody>
      </p:sp>
      <p:cxnSp>
        <p:nvCxnSpPr>
          <p:cNvPr id="9" name="Straight Connector 8"/>
          <p:cNvCxnSpPr/>
          <p:nvPr/>
        </p:nvCxnSpPr>
        <p:spPr>
          <a:xfrm>
            <a:off x="156754" y="1084217"/>
            <a:ext cx="117173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78381" y="1308886"/>
            <a:ext cx="0" cy="5496692"/>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199" y="1652420"/>
            <a:ext cx="3602182" cy="4801314"/>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Introduction</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Inductive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Ultrasonic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Color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correlation between Sensors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system sorting</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Conclusion</a:t>
            </a:r>
          </a:p>
          <a:p>
            <a:pPr marL="342900" indent="-342900">
              <a:buFont typeface="Arial" panose="020B0604020202020204" pitchFamily="34" charset="0"/>
              <a:buChar char="•"/>
            </a:pPr>
            <a:r>
              <a:rPr lang="en-US" dirty="0" smtClean="0">
                <a:solidFill>
                  <a:schemeClr val="accent1"/>
                </a:solidFill>
                <a:cs typeface="Times New Roman" panose="02020603050405020304" pitchFamily="18" charset="0"/>
              </a:rPr>
              <a:t>Reference</a:t>
            </a:r>
            <a:endParaRPr lang="en-US" dirty="0" smtClean="0">
              <a:solidFill>
                <a:schemeClr val="accent1"/>
              </a:solidFill>
              <a:cs typeface="Times New Roman" panose="02020603050405020304" pitchFamily="18" charset="0"/>
            </a:endParaRPr>
          </a:p>
        </p:txBody>
      </p:sp>
      <p:sp>
        <p:nvSpPr>
          <p:cNvPr id="3" name="Rectangle 2"/>
          <p:cNvSpPr/>
          <p:nvPr/>
        </p:nvSpPr>
        <p:spPr>
          <a:xfrm>
            <a:off x="3931482" y="1652420"/>
            <a:ext cx="7716983" cy="830997"/>
          </a:xfrm>
          <a:prstGeom prst="rect">
            <a:avLst/>
          </a:prstGeom>
        </p:spPr>
        <p:txBody>
          <a:bodyPr wrap="square">
            <a:spAutoFit/>
          </a:bodyPr>
          <a:lstStyle/>
          <a:p>
            <a:pPr marL="285750" indent="-28575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Alan S. Morris. (2011). Measurement and Instrumentation Theory and Application(second edition),</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931482" y="2682287"/>
            <a:ext cx="5112328"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Ams Datasheet TCS3200,TCS3210</a:t>
            </a:r>
            <a:endParaRPr lang="en-US" dirty="0"/>
          </a:p>
        </p:txBody>
      </p:sp>
      <p:sp>
        <p:nvSpPr>
          <p:cNvPr id="12" name="TextBox 11"/>
          <p:cNvSpPr txBox="1"/>
          <p:nvPr/>
        </p:nvSpPr>
        <p:spPr>
          <a:xfrm>
            <a:off x="3931482" y="3375014"/>
            <a:ext cx="5112328"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Elec Freaks Datasheet HC-SR04</a:t>
            </a:r>
            <a:endParaRPr lang="en-US" dirty="0"/>
          </a:p>
        </p:txBody>
      </p:sp>
      <p:sp>
        <p:nvSpPr>
          <p:cNvPr id="14" name="Rectangle 13"/>
          <p:cNvSpPr/>
          <p:nvPr/>
        </p:nvSpPr>
        <p:spPr>
          <a:xfrm>
            <a:off x="3931482" y="3988289"/>
            <a:ext cx="3813865" cy="369332"/>
          </a:xfrm>
          <a:prstGeom prst="rect">
            <a:avLst/>
          </a:prstGeom>
        </p:spPr>
        <p:txBody>
          <a:bodyPr wrap="none">
            <a:spAutoFit/>
          </a:bodyPr>
          <a:lstStyle/>
          <a:p>
            <a:pPr marL="285750" indent="-285750">
              <a:buFont typeface="Wingdings" panose="05000000000000000000" pitchFamily="2" charset="2"/>
              <a:buChar char="Ø"/>
            </a:pPr>
            <a:r>
              <a:rPr lang="en-GB" dirty="0" smtClean="0">
                <a:uFill>
                  <a:solidFill>
                    <a:srgbClr val="2F5496"/>
                  </a:solidFill>
                </a:uFill>
                <a:latin typeface="Times New Roman" panose="02020603050405020304" pitchFamily="18" charset="0"/>
                <a:ea typeface="Times New Roman" panose="02020603050405020304" pitchFamily="18" charset="0"/>
              </a:rPr>
              <a:t>Ital-sensor Datasheet  LM12-2004A</a:t>
            </a:r>
            <a:endParaRPr lang="en-US" dirty="0"/>
          </a:p>
        </p:txBody>
      </p:sp>
    </p:spTree>
    <p:extLst>
      <p:ext uri="{BB962C8B-B14F-4D97-AF65-F5344CB8AC3E}">
        <p14:creationId xmlns:p14="http://schemas.microsoft.com/office/powerpoint/2010/main" val="3151478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4</a:t>
            </a:fld>
            <a:endParaRPr lang="en-US"/>
          </a:p>
        </p:txBody>
      </p:sp>
      <p:pic>
        <p:nvPicPr>
          <p:cNvPr id="7"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7608" y="118857"/>
            <a:ext cx="860857" cy="860857"/>
          </a:xfrm>
        </p:spPr>
      </p:pic>
      <p:sp>
        <p:nvSpPr>
          <p:cNvPr id="8" name="TextBox 7"/>
          <p:cNvSpPr txBox="1"/>
          <p:nvPr/>
        </p:nvSpPr>
        <p:spPr>
          <a:xfrm>
            <a:off x="156754" y="313508"/>
            <a:ext cx="5630091" cy="584775"/>
          </a:xfrm>
          <a:prstGeom prst="rect">
            <a:avLst/>
          </a:prstGeom>
          <a:noFill/>
        </p:spPr>
        <p:txBody>
          <a:bodyPr wrap="square" rtlCol="0">
            <a:spAutoFit/>
          </a:bodyPr>
          <a:lstStyle/>
          <a:p>
            <a:r>
              <a:rPr lang="en-US" sz="1600" i="1" dirty="0" smtClean="0"/>
              <a:t>Faculty of Engineering – Ain Shams University (ASU)</a:t>
            </a:r>
          </a:p>
          <a:p>
            <a:r>
              <a:rPr lang="en-US" sz="1600" i="1" dirty="0" smtClean="0"/>
              <a:t>Mechatronics Department</a:t>
            </a:r>
            <a:endParaRPr lang="en-US" sz="1600" i="1" dirty="0"/>
          </a:p>
        </p:txBody>
      </p:sp>
      <p:cxnSp>
        <p:nvCxnSpPr>
          <p:cNvPr id="9" name="Straight Connector 8"/>
          <p:cNvCxnSpPr/>
          <p:nvPr/>
        </p:nvCxnSpPr>
        <p:spPr>
          <a:xfrm>
            <a:off x="156754" y="1084217"/>
            <a:ext cx="117173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78381" y="1308886"/>
            <a:ext cx="0" cy="5496692"/>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962400" y="1308886"/>
            <a:ext cx="6096000" cy="5016758"/>
          </a:xfrm>
          <a:prstGeom prst="rect">
            <a:avLst/>
          </a:prstGeom>
        </p:spPr>
        <p:txBody>
          <a:bodyPr>
            <a:spAutoFit/>
          </a:bodyPr>
          <a:lstStyle/>
          <a:p>
            <a:r>
              <a:rPr lang="en-US" sz="2000" b="1" i="0" dirty="0" smtClean="0">
                <a:solidFill>
                  <a:srgbClr val="000000"/>
                </a:solidFill>
                <a:effectLst/>
              </a:rPr>
              <a:t>Common sorting algorithms</a:t>
            </a:r>
            <a:r>
              <a:rPr lang="en-US" sz="2000" dirty="0">
                <a:solidFill>
                  <a:srgbClr val="54595D"/>
                </a:solidFill>
              </a:rPr>
              <a:t>:</a:t>
            </a:r>
            <a:endParaRPr lang="en-US" sz="2000" b="1" i="0" dirty="0" smtClean="0">
              <a:solidFill>
                <a:srgbClr val="000000"/>
              </a:solidFill>
              <a:effectLst/>
            </a:endParaRPr>
          </a:p>
          <a:p>
            <a:pPr marL="285750" indent="-285750">
              <a:buFont typeface="Wingdings" panose="05000000000000000000" pitchFamily="2" charset="2"/>
              <a:buChar char="Ø"/>
            </a:pPr>
            <a:r>
              <a:rPr lang="en-US" sz="2000" b="1" i="0" u="none" strike="noStrike" dirty="0" smtClean="0">
                <a:solidFill>
                  <a:srgbClr val="0645AD"/>
                </a:solidFill>
                <a:effectLst/>
                <a:hlinkClick r:id="rId3" tooltip="Bubble sort"/>
              </a:rPr>
              <a:t>Bubble</a:t>
            </a:r>
            <a:r>
              <a:rPr lang="en-US" sz="2000" b="1" i="0" dirty="0" smtClean="0">
                <a:solidFill>
                  <a:srgbClr val="202122"/>
                </a:solidFill>
                <a:effectLst/>
              </a:rPr>
              <a:t>/</a:t>
            </a:r>
            <a:r>
              <a:rPr lang="en-US" sz="2000" b="1" i="0" u="none" strike="noStrike" dirty="0" smtClean="0">
                <a:solidFill>
                  <a:srgbClr val="0645AD"/>
                </a:solidFill>
                <a:effectLst/>
                <a:hlinkClick r:id="rId4" tooltip="Shell sort"/>
              </a:rPr>
              <a:t>Shell sort</a:t>
            </a:r>
            <a:r>
              <a:rPr lang="en-US" sz="2000" b="0" i="0" dirty="0" smtClean="0">
                <a:solidFill>
                  <a:srgbClr val="202122"/>
                </a:solidFill>
                <a:effectLst/>
              </a:rPr>
              <a:t>: Exchange two adjacent elements if they are out of order. Repeat until array is sorted.</a:t>
            </a:r>
          </a:p>
          <a:p>
            <a:pPr marL="285750" indent="-285750">
              <a:buFont typeface="Wingdings" panose="05000000000000000000" pitchFamily="2" charset="2"/>
              <a:buChar char="Ø"/>
            </a:pPr>
            <a:r>
              <a:rPr lang="en-US" sz="2000" b="1" i="0" u="none" strike="noStrike" dirty="0" smtClean="0">
                <a:solidFill>
                  <a:srgbClr val="0645AD"/>
                </a:solidFill>
                <a:effectLst/>
                <a:hlinkClick r:id="rId5" tooltip="Insertion sort"/>
              </a:rPr>
              <a:t>Insertion sort</a:t>
            </a:r>
            <a:r>
              <a:rPr lang="en-US" sz="2000" b="0" i="0" dirty="0" smtClean="0">
                <a:solidFill>
                  <a:srgbClr val="202122"/>
                </a:solidFill>
                <a:effectLst/>
              </a:rPr>
              <a:t>: Scan successive elements for an out-of-order item, then insert the item in the proper place.</a:t>
            </a:r>
          </a:p>
          <a:p>
            <a:pPr marL="285750" indent="-285750">
              <a:buFont typeface="Wingdings" panose="05000000000000000000" pitchFamily="2" charset="2"/>
              <a:buChar char="Ø"/>
            </a:pPr>
            <a:r>
              <a:rPr lang="en-US" sz="2000" b="1" i="0" u="none" strike="noStrike" dirty="0" smtClean="0">
                <a:solidFill>
                  <a:srgbClr val="0645AD"/>
                </a:solidFill>
                <a:effectLst/>
                <a:hlinkClick r:id="rId6" tooltip="Selection sort"/>
              </a:rPr>
              <a:t>Selection sort</a:t>
            </a:r>
            <a:r>
              <a:rPr lang="en-US" sz="2000" b="0" i="0" dirty="0" smtClean="0">
                <a:solidFill>
                  <a:srgbClr val="202122"/>
                </a:solidFill>
                <a:effectLst/>
              </a:rPr>
              <a:t>: Find the smallest (or biggest) element in the array, and put it in the proper place. Swap it with the value in the first position. Repeat until array is sorted.</a:t>
            </a:r>
          </a:p>
          <a:p>
            <a:pPr marL="285750" indent="-285750">
              <a:buFont typeface="Wingdings" panose="05000000000000000000" pitchFamily="2" charset="2"/>
              <a:buChar char="Ø"/>
            </a:pPr>
            <a:r>
              <a:rPr lang="en-US" sz="2000" b="1" i="0" u="none" strike="noStrike" dirty="0" smtClean="0">
                <a:solidFill>
                  <a:srgbClr val="0645AD"/>
                </a:solidFill>
                <a:effectLst/>
                <a:hlinkClick r:id="rId7" tooltip="Quick sort"/>
              </a:rPr>
              <a:t>Quick sort</a:t>
            </a:r>
            <a:r>
              <a:rPr lang="en-US" sz="2000" b="0" i="0" dirty="0" smtClean="0">
                <a:solidFill>
                  <a:srgbClr val="202122"/>
                </a:solidFill>
                <a:effectLst/>
              </a:rPr>
              <a:t>: Partition the array into two segments. In the first segment, all elements are less than or equal to the pivot value. In the second segment, all elements are greater than or equal to the pivot value. Finally, sort the two segments recursively.</a:t>
            </a:r>
          </a:p>
          <a:p>
            <a:pPr marL="285750" indent="-285750">
              <a:buFont typeface="Wingdings" panose="05000000000000000000" pitchFamily="2" charset="2"/>
              <a:buChar char="Ø"/>
            </a:pPr>
            <a:r>
              <a:rPr lang="en-US" sz="2000" b="1" i="0" u="none" strike="noStrike" dirty="0" smtClean="0">
                <a:solidFill>
                  <a:srgbClr val="0645AD"/>
                </a:solidFill>
                <a:effectLst/>
                <a:hlinkClick r:id="rId8" tooltip="Merge sort"/>
              </a:rPr>
              <a:t>Merge sort</a:t>
            </a:r>
            <a:r>
              <a:rPr lang="en-US" sz="2000" b="0" i="0" dirty="0" smtClean="0">
                <a:solidFill>
                  <a:srgbClr val="202122"/>
                </a:solidFill>
                <a:effectLst/>
              </a:rPr>
              <a:t>: Divide the list of elements in two parts, sort the two parts individually and then merge it.</a:t>
            </a:r>
            <a:endParaRPr lang="en-US" sz="2000" b="0" i="0" dirty="0">
              <a:solidFill>
                <a:srgbClr val="202122"/>
              </a:solidFill>
              <a:effectLst/>
            </a:endParaRPr>
          </a:p>
        </p:txBody>
      </p:sp>
      <p:sp>
        <p:nvSpPr>
          <p:cNvPr id="14" name="Rectangle 13"/>
          <p:cNvSpPr/>
          <p:nvPr/>
        </p:nvSpPr>
        <p:spPr>
          <a:xfrm>
            <a:off x="76199" y="1652420"/>
            <a:ext cx="3602182" cy="4801314"/>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accent1"/>
                </a:solidFill>
                <a:cs typeface="Times New Roman" panose="02020603050405020304" pitchFamily="18" charset="0"/>
              </a:rPr>
              <a:t>Introduction</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Inductive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Ultrasonic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Color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correlation between Sensors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system sorting</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Conclusion</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Reference</a:t>
            </a:r>
            <a:endParaRPr lang="en-US" dirty="0" smtClean="0">
              <a:solidFill>
                <a:schemeClr val="bg1">
                  <a:lumMod val="65000"/>
                </a:schemeClr>
              </a:solidFill>
              <a:cs typeface="Times New Roman" panose="02020603050405020304" pitchFamily="18" charset="0"/>
            </a:endParaRPr>
          </a:p>
        </p:txBody>
      </p:sp>
    </p:spTree>
    <p:extLst>
      <p:ext uri="{BB962C8B-B14F-4D97-AF65-F5344CB8AC3E}">
        <p14:creationId xmlns:p14="http://schemas.microsoft.com/office/powerpoint/2010/main" val="3529498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5</a:t>
            </a:fld>
            <a:endParaRPr lang="en-US"/>
          </a:p>
        </p:txBody>
      </p:sp>
      <p:pic>
        <p:nvPicPr>
          <p:cNvPr id="7"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7608" y="118857"/>
            <a:ext cx="860857" cy="860857"/>
          </a:xfrm>
        </p:spPr>
      </p:pic>
      <p:sp>
        <p:nvSpPr>
          <p:cNvPr id="8" name="TextBox 7"/>
          <p:cNvSpPr txBox="1"/>
          <p:nvPr/>
        </p:nvSpPr>
        <p:spPr>
          <a:xfrm>
            <a:off x="156754" y="313508"/>
            <a:ext cx="5630091" cy="584775"/>
          </a:xfrm>
          <a:prstGeom prst="rect">
            <a:avLst/>
          </a:prstGeom>
          <a:noFill/>
        </p:spPr>
        <p:txBody>
          <a:bodyPr wrap="square" rtlCol="0">
            <a:spAutoFit/>
          </a:bodyPr>
          <a:lstStyle/>
          <a:p>
            <a:r>
              <a:rPr lang="en-US" sz="1600" i="1" dirty="0" smtClean="0"/>
              <a:t>Faculty of Engineering – Ain Shams University (ASU)</a:t>
            </a:r>
          </a:p>
          <a:p>
            <a:r>
              <a:rPr lang="en-US" sz="1600" i="1" dirty="0" smtClean="0"/>
              <a:t>Mechatronics Department</a:t>
            </a:r>
            <a:endParaRPr lang="en-US" sz="1600" i="1" dirty="0"/>
          </a:p>
        </p:txBody>
      </p:sp>
      <p:cxnSp>
        <p:nvCxnSpPr>
          <p:cNvPr id="9" name="Straight Connector 8"/>
          <p:cNvCxnSpPr/>
          <p:nvPr/>
        </p:nvCxnSpPr>
        <p:spPr>
          <a:xfrm>
            <a:off x="156754" y="1084217"/>
            <a:ext cx="117173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78381" y="1308886"/>
            <a:ext cx="0" cy="5496692"/>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038600" y="1652420"/>
            <a:ext cx="7609865"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We will present one level of sorting process using some sensors like:</a:t>
            </a:r>
          </a:p>
          <a:p>
            <a:pPr marL="742950" lvl="1" indent="-285750">
              <a:buFont typeface="Arial" panose="020B0604020202020204" pitchFamily="34" charset="0"/>
              <a:buChar char="•"/>
            </a:pPr>
            <a:r>
              <a:rPr lang="en-US" dirty="0" smtClean="0"/>
              <a:t>Ultrasonic sensor</a:t>
            </a:r>
          </a:p>
          <a:p>
            <a:pPr marL="742950" lvl="1" indent="-285750">
              <a:buFont typeface="Arial" panose="020B0604020202020204" pitchFamily="34" charset="0"/>
              <a:buChar char="•"/>
            </a:pPr>
            <a:r>
              <a:rPr lang="en-US" dirty="0" smtClean="0"/>
              <a:t>Color sensor</a:t>
            </a:r>
          </a:p>
          <a:p>
            <a:pPr marL="742950" lvl="1" indent="-285750">
              <a:buFont typeface="Arial" panose="020B0604020202020204" pitchFamily="34" charset="0"/>
              <a:buChar char="•"/>
            </a:pPr>
            <a:r>
              <a:rPr lang="en-US" dirty="0" smtClean="0"/>
              <a:t>Inductive sensor</a:t>
            </a:r>
            <a:endParaRPr lang="en-US" dirty="0"/>
          </a:p>
        </p:txBody>
      </p:sp>
      <p:sp>
        <p:nvSpPr>
          <p:cNvPr id="3" name="TextBox 2"/>
          <p:cNvSpPr txBox="1"/>
          <p:nvPr/>
        </p:nvSpPr>
        <p:spPr>
          <a:xfrm>
            <a:off x="6096000" y="3620352"/>
            <a:ext cx="3269673" cy="584775"/>
          </a:xfrm>
          <a:prstGeom prst="rect">
            <a:avLst/>
          </a:prstGeom>
          <a:noFill/>
        </p:spPr>
        <p:txBody>
          <a:bodyPr wrap="square" rtlCol="0">
            <a:spAutoFit/>
          </a:bodyPr>
          <a:lstStyle/>
          <a:p>
            <a:r>
              <a:rPr lang="en-US" sz="3200" dirty="0" smtClean="0">
                <a:solidFill>
                  <a:srgbClr val="FF0000"/>
                </a:solidFill>
              </a:rPr>
              <a:t>Picture of project</a:t>
            </a:r>
            <a:endParaRPr lang="en-US" sz="3200" dirty="0">
              <a:solidFill>
                <a:srgbClr val="FF0000"/>
              </a:solidFill>
            </a:endParaRPr>
          </a:p>
        </p:txBody>
      </p:sp>
      <p:sp>
        <p:nvSpPr>
          <p:cNvPr id="14" name="Rectangle 13"/>
          <p:cNvSpPr/>
          <p:nvPr/>
        </p:nvSpPr>
        <p:spPr>
          <a:xfrm>
            <a:off x="76199" y="1652420"/>
            <a:ext cx="3602182" cy="4801314"/>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accent1"/>
                </a:solidFill>
                <a:cs typeface="Times New Roman" panose="02020603050405020304" pitchFamily="18" charset="0"/>
              </a:rPr>
              <a:t>Introduction</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Inductive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Ultrasonic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Color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correlation between Sensors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system sorting</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Conclusion</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Reference</a:t>
            </a:r>
            <a:endParaRPr lang="en-US" dirty="0" smtClean="0">
              <a:solidFill>
                <a:schemeClr val="bg1">
                  <a:lumMod val="65000"/>
                </a:schemeClr>
              </a:solidFill>
              <a:cs typeface="Times New Roman" panose="02020603050405020304" pitchFamily="18" charset="0"/>
            </a:endParaRPr>
          </a:p>
        </p:txBody>
      </p:sp>
    </p:spTree>
    <p:extLst>
      <p:ext uri="{BB962C8B-B14F-4D97-AF65-F5344CB8AC3E}">
        <p14:creationId xmlns:p14="http://schemas.microsoft.com/office/powerpoint/2010/main" val="3901795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6</a:t>
            </a:fld>
            <a:endParaRPr lang="en-US"/>
          </a:p>
        </p:txBody>
      </p:sp>
      <p:pic>
        <p:nvPicPr>
          <p:cNvPr id="7"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7608" y="118857"/>
            <a:ext cx="860857" cy="860857"/>
          </a:xfrm>
        </p:spPr>
      </p:pic>
      <p:sp>
        <p:nvSpPr>
          <p:cNvPr id="8" name="TextBox 7"/>
          <p:cNvSpPr txBox="1"/>
          <p:nvPr/>
        </p:nvSpPr>
        <p:spPr>
          <a:xfrm>
            <a:off x="156754" y="313508"/>
            <a:ext cx="5630091" cy="584775"/>
          </a:xfrm>
          <a:prstGeom prst="rect">
            <a:avLst/>
          </a:prstGeom>
          <a:noFill/>
        </p:spPr>
        <p:txBody>
          <a:bodyPr wrap="square" rtlCol="0">
            <a:spAutoFit/>
          </a:bodyPr>
          <a:lstStyle/>
          <a:p>
            <a:r>
              <a:rPr lang="en-US" sz="1600" i="1" dirty="0" smtClean="0"/>
              <a:t>Faculty of Engineering – Ain Shams University (ASU)</a:t>
            </a:r>
          </a:p>
          <a:p>
            <a:r>
              <a:rPr lang="en-US" sz="1600" i="1" dirty="0" smtClean="0"/>
              <a:t>Mechatronics Department</a:t>
            </a:r>
            <a:endParaRPr lang="en-US" sz="1600" i="1" dirty="0"/>
          </a:p>
        </p:txBody>
      </p:sp>
      <p:cxnSp>
        <p:nvCxnSpPr>
          <p:cNvPr id="9" name="Straight Connector 8"/>
          <p:cNvCxnSpPr/>
          <p:nvPr/>
        </p:nvCxnSpPr>
        <p:spPr>
          <a:xfrm>
            <a:off x="156754" y="1084217"/>
            <a:ext cx="117173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78381" y="1308886"/>
            <a:ext cx="0" cy="5496692"/>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800123" y="1308886"/>
            <a:ext cx="7848342" cy="738664"/>
          </a:xfrm>
          <a:prstGeom prst="rect">
            <a:avLst/>
          </a:prstGeom>
        </p:spPr>
        <p:txBody>
          <a:bodyPr wrap="square">
            <a:spAutoFit/>
          </a:bodyPr>
          <a:lstStyle/>
          <a:p>
            <a:r>
              <a:rPr lang="en-GB" sz="2400" b="1" u="sng" dirty="0" smtClean="0">
                <a:solidFill>
                  <a:srgbClr val="2F5496"/>
                </a:solidFill>
                <a:uFill>
                  <a:solidFill>
                    <a:srgbClr val="2F5496"/>
                  </a:solidFill>
                </a:uFill>
                <a:latin typeface="Times New Roman" panose="02020603050405020304" pitchFamily="18" charset="0"/>
                <a:ea typeface="Times New Roman" panose="02020603050405020304" pitchFamily="18" charset="0"/>
              </a:rPr>
              <a:t>Inductive Sensor(LM12-2004A):</a:t>
            </a:r>
          </a:p>
          <a:p>
            <a:r>
              <a:rPr lang="en-GB" b="1" dirty="0" smtClean="0">
                <a:solidFill>
                  <a:srgbClr val="2F5496"/>
                </a:solidFill>
                <a:latin typeface="Times New Roman" panose="02020603050405020304" pitchFamily="18" charset="0"/>
                <a:ea typeface="Times New Roman" panose="02020603050405020304" pitchFamily="18" charset="0"/>
              </a:rPr>
              <a:t> </a:t>
            </a:r>
            <a:endParaRPr lang="en-US" dirty="0"/>
          </a:p>
        </p:txBody>
      </p:sp>
      <p:sp>
        <p:nvSpPr>
          <p:cNvPr id="10" name="Rectangle 9"/>
          <p:cNvSpPr/>
          <p:nvPr/>
        </p:nvSpPr>
        <p:spPr>
          <a:xfrm>
            <a:off x="3678381" y="1668307"/>
            <a:ext cx="8317497" cy="2036327"/>
          </a:xfrm>
          <a:prstGeom prst="rect">
            <a:avLst/>
          </a:prstGeom>
        </p:spPr>
        <p:txBody>
          <a:bodyPr wrap="square">
            <a:spAutoFit/>
          </a:bodyPr>
          <a:lstStyle/>
          <a:p>
            <a:pPr marL="424180" marR="254000" indent="-6350">
              <a:lnSpc>
                <a:spcPct val="105000"/>
              </a:lnSpc>
              <a:spcBef>
                <a:spcPts val="0"/>
              </a:spcBef>
              <a:spcAft>
                <a:spcPts val="50"/>
              </a:spcAft>
            </a:pPr>
            <a:r>
              <a:rPr lang="en-GB" dirty="0">
                <a:solidFill>
                  <a:srgbClr val="000000"/>
                </a:solidFill>
                <a:latin typeface="Times New Roman" panose="02020603050405020304" pitchFamily="18" charset="0"/>
                <a:ea typeface="Times New Roman" panose="02020603050405020304" pitchFamily="18" charset="0"/>
              </a:rPr>
              <a:t>surveillance of metal elements motion. They can also be used in other machine systems applications as no contact control sensors for level of liquids, control sensors for the speed and position of rotating chains, etc. They are developed on the base of PNP and NPN transition. They have small dimensions and feature </a:t>
            </a:r>
            <a:r>
              <a:rPr lang="en-GB" dirty="0" smtClean="0">
                <a:solidFill>
                  <a:srgbClr val="000000"/>
                </a:solidFill>
                <a:latin typeface="Times New Roman" panose="02020603050405020304" pitchFamily="18" charset="0"/>
                <a:ea typeface="Times New Roman" panose="02020603050405020304" pitchFamily="18" charset="0"/>
              </a:rPr>
              <a:t>a cylindrical </a:t>
            </a:r>
            <a:r>
              <a:rPr lang="en-GB" dirty="0">
                <a:solidFill>
                  <a:srgbClr val="000000"/>
                </a:solidFill>
                <a:latin typeface="Times New Roman" panose="02020603050405020304" pitchFamily="18" charset="0"/>
                <a:ea typeface="Times New Roman" panose="02020603050405020304" pitchFamily="18" charset="0"/>
              </a:rPr>
              <a:t>metal </a:t>
            </a:r>
            <a:r>
              <a:rPr lang="en-GB" dirty="0" smtClean="0">
                <a:solidFill>
                  <a:srgbClr val="000000"/>
                </a:solidFill>
                <a:latin typeface="Times New Roman" panose="02020603050405020304" pitchFamily="18" charset="0"/>
                <a:ea typeface="Times New Roman" panose="02020603050405020304" pitchFamily="18" charset="0"/>
              </a:rPr>
              <a:t>shell resistant </a:t>
            </a:r>
            <a:r>
              <a:rPr lang="en-GB" dirty="0">
                <a:solidFill>
                  <a:srgbClr val="000000"/>
                </a:solidFill>
                <a:latin typeface="Times New Roman" panose="02020603050405020304" pitchFamily="18" charset="0"/>
                <a:ea typeface="Times New Roman" panose="02020603050405020304" pitchFamily="18" charset="0"/>
              </a:rPr>
              <a:t>to vibrations and a plastic lid which is oil and water resistant. </a:t>
            </a:r>
            <a:endParaRPr lang="en-GB" dirty="0" smtClean="0">
              <a:solidFill>
                <a:srgbClr val="000000"/>
              </a:solidFill>
              <a:latin typeface="Times New Roman" panose="02020603050405020304" pitchFamily="18" charset="0"/>
              <a:ea typeface="Times New Roman" panose="02020603050405020304" pitchFamily="18" charset="0"/>
            </a:endParaRPr>
          </a:p>
          <a:p>
            <a:pPr marL="424180" marR="254000" indent="-6350">
              <a:lnSpc>
                <a:spcPct val="105000"/>
              </a:lnSpc>
              <a:spcBef>
                <a:spcPts val="0"/>
              </a:spcBef>
              <a:spcAft>
                <a:spcPts val="50"/>
              </a:spcAft>
            </a:pPr>
            <a:endParaRPr lang="en-US" sz="1200" dirty="0">
              <a:solidFill>
                <a:srgbClr val="000000"/>
              </a:solidFill>
              <a:effectLst/>
              <a:latin typeface="Calibri" panose="020F0502020204030204" pitchFamily="34" charset="0"/>
              <a:ea typeface="Calibri" panose="020F0502020204030204" pitchFamily="34" charset="0"/>
            </a:endParaRPr>
          </a:p>
        </p:txBody>
      </p:sp>
      <p:sp>
        <p:nvSpPr>
          <p:cNvPr id="14" name="Rectangle 13"/>
          <p:cNvSpPr/>
          <p:nvPr/>
        </p:nvSpPr>
        <p:spPr>
          <a:xfrm>
            <a:off x="3678380" y="3662352"/>
            <a:ext cx="4932220" cy="2296719"/>
          </a:xfrm>
          <a:prstGeom prst="rect">
            <a:avLst/>
          </a:prstGeom>
        </p:spPr>
        <p:txBody>
          <a:bodyPr wrap="square">
            <a:spAutoFit/>
          </a:bodyPr>
          <a:lstStyle/>
          <a:p>
            <a:pPr marL="417195" marR="603250">
              <a:lnSpc>
                <a:spcPct val="107000"/>
              </a:lnSpc>
              <a:spcBef>
                <a:spcPts val="0"/>
              </a:spcBef>
              <a:spcAft>
                <a:spcPts val="20"/>
              </a:spcAft>
            </a:pPr>
            <a:r>
              <a:rPr lang="en-GB" sz="2400" b="1" dirty="0" smtClean="0">
                <a:solidFill>
                  <a:srgbClr val="000000"/>
                </a:solidFill>
                <a:effectLst/>
                <a:latin typeface="Times New Roman" panose="02020603050405020304" pitchFamily="18" charset="0"/>
                <a:ea typeface="Times New Roman" panose="02020603050405020304" pitchFamily="18" charset="0"/>
              </a:rPr>
              <a:t>Electrical Specifications:  </a:t>
            </a:r>
            <a:endParaRPr lang="en-US" sz="2400" b="1" dirty="0" smtClean="0">
              <a:solidFill>
                <a:srgbClr val="000000"/>
              </a:solidFill>
              <a:effectLst/>
              <a:latin typeface="Times New Roman" panose="02020603050405020304" pitchFamily="18" charset="0"/>
              <a:ea typeface="Times New Roman" panose="02020603050405020304" pitchFamily="18" charset="0"/>
            </a:endParaRPr>
          </a:p>
          <a:p>
            <a:pPr marL="342900" marR="0" lvl="0" indent="-342900" fontAlgn="base">
              <a:lnSpc>
                <a:spcPct val="105000"/>
              </a:lnSpc>
              <a:spcBef>
                <a:spcPts val="0"/>
              </a:spcBef>
              <a:spcAft>
                <a:spcPts val="50"/>
              </a:spcAft>
              <a:buClr>
                <a:srgbClr val="000000"/>
              </a:buClr>
              <a:buSzPts val="1600"/>
              <a:buFont typeface="Arial" panose="020B0604020202020204" pitchFamily="34" charset="0"/>
              <a:buChar char="•"/>
            </a:pPr>
            <a:r>
              <a:rPr lang="en-GB"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Insulating resistance: ≥ 50 M Ω </a:t>
            </a:r>
            <a:endParaRPr lang="en-US" sz="1200"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05000"/>
              </a:lnSpc>
              <a:spcBef>
                <a:spcPts val="0"/>
              </a:spcBef>
              <a:spcAft>
                <a:spcPts val="50"/>
              </a:spcAft>
              <a:buClr>
                <a:srgbClr val="000000"/>
              </a:buClr>
              <a:buSzPts val="1600"/>
              <a:buFont typeface="Arial" panose="020B0604020202020204" pitchFamily="34" charset="0"/>
              <a:buChar char="•"/>
            </a:pPr>
            <a:r>
              <a:rPr lang="en-GB"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Gearing distance: from 2 mm to 7 mm </a:t>
            </a:r>
            <a:endParaRPr lang="en-US" sz="1200"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05000"/>
              </a:lnSpc>
              <a:spcBef>
                <a:spcPts val="0"/>
              </a:spcBef>
              <a:spcAft>
                <a:spcPts val="50"/>
              </a:spcAft>
              <a:buClr>
                <a:srgbClr val="000000"/>
              </a:buClr>
              <a:buSzPts val="1600"/>
              <a:buFont typeface="Arial" panose="020B0604020202020204" pitchFamily="34" charset="0"/>
              <a:buChar char="•"/>
            </a:pPr>
            <a:r>
              <a:rPr lang="en-GB"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Precision of repetition: 0.01 </a:t>
            </a:r>
            <a:endParaRPr lang="en-US" sz="1200"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05000"/>
              </a:lnSpc>
              <a:spcBef>
                <a:spcPts val="0"/>
              </a:spcBef>
              <a:spcAft>
                <a:spcPts val="50"/>
              </a:spcAft>
              <a:buClr>
                <a:srgbClr val="000000"/>
              </a:buClr>
              <a:buSzPts val="1600"/>
              <a:buFont typeface="Arial" panose="020B0604020202020204" pitchFamily="34" charset="0"/>
              <a:buChar char="•"/>
            </a:pPr>
            <a:r>
              <a:rPr lang="en-GB"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Ambient temperature: -25˚С to +65˚С </a:t>
            </a:r>
            <a:endParaRPr lang="en-US" sz="1200"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05000"/>
              </a:lnSpc>
              <a:spcBef>
                <a:spcPts val="0"/>
              </a:spcBef>
              <a:spcAft>
                <a:spcPts val="50"/>
              </a:spcAft>
              <a:buClr>
                <a:srgbClr val="000000"/>
              </a:buClr>
              <a:buSzPts val="1600"/>
              <a:buFont typeface="Arial" panose="020B0604020202020204" pitchFamily="34" charset="0"/>
              <a:buChar char="•"/>
            </a:pPr>
            <a:r>
              <a:rPr lang="en-GB"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Gearing speed: 5mm/s </a:t>
            </a:r>
            <a:endParaRPr lang="en-US" sz="1200"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05000"/>
              </a:lnSpc>
              <a:spcBef>
                <a:spcPts val="0"/>
              </a:spcBef>
              <a:spcAft>
                <a:spcPts val="50"/>
              </a:spcAft>
              <a:buClr>
                <a:srgbClr val="000000"/>
              </a:buClr>
              <a:buSzPts val="1600"/>
              <a:buFont typeface="Arial" panose="020B0604020202020204" pitchFamily="34" charset="0"/>
              <a:buChar char="•"/>
            </a:pPr>
            <a:r>
              <a:rPr lang="en-GB"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Rated voltage: 6~36VDC; 90~230VAC </a:t>
            </a:r>
            <a:endParaRPr lang="en-US" sz="12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8403" y="3367826"/>
            <a:ext cx="4227594" cy="2378022"/>
          </a:xfrm>
          <a:prstGeom prst="rect">
            <a:avLst/>
          </a:prstGeom>
        </p:spPr>
      </p:pic>
      <p:sp>
        <p:nvSpPr>
          <p:cNvPr id="17" name="Rectangle 16"/>
          <p:cNvSpPr/>
          <p:nvPr/>
        </p:nvSpPr>
        <p:spPr>
          <a:xfrm>
            <a:off x="76199" y="1652420"/>
            <a:ext cx="3602182" cy="4801314"/>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Introduction</a:t>
            </a:r>
          </a:p>
          <a:p>
            <a:pPr marL="285750" indent="-285750">
              <a:buFont typeface="Arial" panose="020B0604020202020204" pitchFamily="34" charset="0"/>
              <a:buChar char="•"/>
            </a:pPr>
            <a:r>
              <a:rPr lang="en-US" dirty="0" smtClean="0">
                <a:solidFill>
                  <a:schemeClr val="accent1"/>
                </a:solidFill>
                <a:cs typeface="Times New Roman" panose="02020603050405020304" pitchFamily="18" charset="0"/>
              </a:rPr>
              <a:t>Overview of Inductive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Ultrasonic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Color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correlation between Sensors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system sorting</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Conclusion</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Reference</a:t>
            </a:r>
            <a:endParaRPr lang="en-US" dirty="0" smtClean="0">
              <a:solidFill>
                <a:schemeClr val="bg1">
                  <a:lumMod val="65000"/>
                </a:schemeClr>
              </a:solidFill>
              <a:cs typeface="Times New Roman" panose="02020603050405020304" pitchFamily="18" charset="0"/>
            </a:endParaRPr>
          </a:p>
        </p:txBody>
      </p:sp>
    </p:spTree>
    <p:extLst>
      <p:ext uri="{BB962C8B-B14F-4D97-AF65-F5344CB8AC3E}">
        <p14:creationId xmlns:p14="http://schemas.microsoft.com/office/powerpoint/2010/main" val="2898191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7</a:t>
            </a:fld>
            <a:endParaRPr lang="en-US"/>
          </a:p>
        </p:txBody>
      </p:sp>
      <p:pic>
        <p:nvPicPr>
          <p:cNvPr id="7"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7608" y="118857"/>
            <a:ext cx="860857" cy="860857"/>
          </a:xfrm>
        </p:spPr>
      </p:pic>
      <p:sp>
        <p:nvSpPr>
          <p:cNvPr id="8" name="TextBox 7"/>
          <p:cNvSpPr txBox="1"/>
          <p:nvPr/>
        </p:nvSpPr>
        <p:spPr>
          <a:xfrm>
            <a:off x="156754" y="313508"/>
            <a:ext cx="5630091" cy="584775"/>
          </a:xfrm>
          <a:prstGeom prst="rect">
            <a:avLst/>
          </a:prstGeom>
          <a:noFill/>
        </p:spPr>
        <p:txBody>
          <a:bodyPr wrap="square" rtlCol="0">
            <a:spAutoFit/>
          </a:bodyPr>
          <a:lstStyle/>
          <a:p>
            <a:r>
              <a:rPr lang="en-US" sz="1600" i="1" dirty="0" smtClean="0"/>
              <a:t>Faculty of Engineering – Ain Shams University (ASU)</a:t>
            </a:r>
          </a:p>
          <a:p>
            <a:r>
              <a:rPr lang="en-US" sz="1600" i="1" dirty="0" smtClean="0"/>
              <a:t>Mechatronics Department</a:t>
            </a:r>
            <a:endParaRPr lang="en-US" sz="1600" i="1" dirty="0"/>
          </a:p>
        </p:txBody>
      </p:sp>
      <p:cxnSp>
        <p:nvCxnSpPr>
          <p:cNvPr id="9" name="Straight Connector 8"/>
          <p:cNvCxnSpPr/>
          <p:nvPr/>
        </p:nvCxnSpPr>
        <p:spPr>
          <a:xfrm>
            <a:off x="156754" y="1084217"/>
            <a:ext cx="117173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78381" y="1308886"/>
            <a:ext cx="0" cy="5496692"/>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428999" y="1178484"/>
            <a:ext cx="6740237" cy="1303498"/>
          </a:xfrm>
          <a:prstGeom prst="rect">
            <a:avLst/>
          </a:prstGeom>
        </p:spPr>
        <p:txBody>
          <a:bodyPr wrap="square">
            <a:spAutoFit/>
          </a:bodyPr>
          <a:lstStyle/>
          <a:p>
            <a:pPr marL="423545" marR="0" indent="-6350">
              <a:lnSpc>
                <a:spcPct val="107000"/>
              </a:lnSpc>
              <a:spcBef>
                <a:spcPts val="0"/>
              </a:spcBef>
              <a:spcAft>
                <a:spcPts val="20"/>
              </a:spcAft>
            </a:pPr>
            <a:r>
              <a:rPr lang="en-GB" sz="2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use during calibration &amp; practical working:</a:t>
            </a:r>
            <a:r>
              <a:rPr lang="en-GB" sz="20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fontAlgn="base">
              <a:lnSpc>
                <a:spcPct val="107000"/>
              </a:lnSpc>
              <a:spcAft>
                <a:spcPts val="80"/>
              </a:spcAft>
              <a:buClr>
                <a:srgbClr val="000000"/>
              </a:buClr>
              <a:buSzPts val="1600"/>
              <a:buFont typeface="Arial" panose="020B0604020202020204" pitchFamily="34" charset="0"/>
              <a:buChar char="•"/>
            </a:pPr>
            <a:r>
              <a:rPr lang="en-GB"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Fixation of the target at </a:t>
            </a:r>
            <a:r>
              <a:rPr lang="en-GB" dirty="0">
                <a:solidFill>
                  <a:srgbClr val="C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4,00mm</a:t>
            </a:r>
            <a:r>
              <a:rPr lang="en-GB" dirty="0">
                <a:solidFill>
                  <a:srgbClr val="7030A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GB"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from the capacitive sensor. </a:t>
            </a:r>
            <a:endParaRPr lang="en-GB"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fontAlgn="base">
              <a:lnSpc>
                <a:spcPct val="107000"/>
              </a:lnSpc>
              <a:spcAft>
                <a:spcPts val="80"/>
              </a:spcAft>
              <a:buClr>
                <a:srgbClr val="000000"/>
              </a:buClr>
              <a:buSzPts val="1600"/>
              <a:buFont typeface="Arial" panose="020B0604020202020204" pitchFamily="34" charset="0"/>
              <a:buChar char="•"/>
            </a:pPr>
            <a:r>
              <a:rPr lang="en-GB"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Using relay 5VDC. </a:t>
            </a:r>
            <a:r>
              <a:rPr lang="en-GB"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800100" lvl="1" indent="-342900" fontAlgn="base">
              <a:lnSpc>
                <a:spcPct val="107000"/>
              </a:lnSpc>
              <a:spcAft>
                <a:spcPts val="80"/>
              </a:spcAft>
              <a:buClr>
                <a:srgbClr val="000000"/>
              </a:buClr>
              <a:buSzPts val="1600"/>
              <a:buFont typeface="Arial" panose="020B0604020202020204" pitchFamily="34" charset="0"/>
              <a:buChar char="•"/>
            </a:pPr>
            <a:endParaRPr lang="en-US" sz="1200" u="none" strike="noStrike" dirty="0" smtClean="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p:txBody>
      </p:sp>
      <p:sp>
        <p:nvSpPr>
          <p:cNvPr id="10" name="Rectangle 9"/>
          <p:cNvSpPr/>
          <p:nvPr/>
        </p:nvSpPr>
        <p:spPr>
          <a:xfrm>
            <a:off x="3462606" y="2247943"/>
            <a:ext cx="6346547" cy="468077"/>
          </a:xfrm>
          <a:prstGeom prst="rect">
            <a:avLst/>
          </a:prstGeom>
        </p:spPr>
        <p:txBody>
          <a:bodyPr wrap="square">
            <a:spAutoFit/>
          </a:bodyPr>
          <a:lstStyle/>
          <a:p>
            <a:pPr marL="423545" marR="0" indent="-6350">
              <a:lnSpc>
                <a:spcPct val="107000"/>
              </a:lnSpc>
              <a:spcBef>
                <a:spcPts val="0"/>
              </a:spcBef>
              <a:spcAft>
                <a:spcPts val="5"/>
              </a:spcAft>
            </a:pPr>
            <a:r>
              <a:rPr lang="en-GB" sz="2400" b="1" dirty="0">
                <a:solidFill>
                  <a:srgbClr val="000000"/>
                </a:solidFill>
                <a:uFill>
                  <a:solidFill>
                    <a:srgbClr val="000000"/>
                  </a:solidFill>
                </a:uFill>
                <a:latin typeface="Times New Roman" panose="02020603050405020304" pitchFamily="18" charset="0"/>
                <a:ea typeface="Times New Roman" panose="02020603050405020304" pitchFamily="18" charset="0"/>
              </a:rPr>
              <a:t>The circuit used in the calibration process:</a:t>
            </a:r>
            <a:r>
              <a:rPr lang="en-GB" sz="2400" b="1" dirty="0">
                <a:solidFill>
                  <a:srgbClr val="000000"/>
                </a:solidFill>
                <a:latin typeface="Times New Roman" panose="02020603050405020304" pitchFamily="18" charset="0"/>
                <a:ea typeface="Times New Roman" panose="02020603050405020304" pitchFamily="18" charset="0"/>
              </a:rPr>
              <a:t> </a:t>
            </a:r>
            <a:endParaRPr lang="en-US" sz="1200" b="1" dirty="0">
              <a:solidFill>
                <a:srgbClr val="000000"/>
              </a:solidFill>
              <a:effectLst/>
              <a:latin typeface="Calibri" panose="020F0502020204030204" pitchFamily="34" charset="0"/>
              <a:ea typeface="Calibri" panose="020F0502020204030204" pitchFamily="34" charset="0"/>
            </a:endParaRPr>
          </a:p>
        </p:txBody>
      </p:sp>
      <p:grpSp>
        <p:nvGrpSpPr>
          <p:cNvPr id="14" name="Group 13"/>
          <p:cNvGrpSpPr/>
          <p:nvPr/>
        </p:nvGrpSpPr>
        <p:grpSpPr>
          <a:xfrm>
            <a:off x="3837708" y="2666656"/>
            <a:ext cx="8006825" cy="3505019"/>
            <a:chOff x="0" y="0"/>
            <a:chExt cx="6468110" cy="2636520"/>
          </a:xfrm>
        </p:grpSpPr>
        <p:pic>
          <p:nvPicPr>
            <p:cNvPr id="15" name="Picture 14"/>
            <p:cNvPicPr/>
            <p:nvPr/>
          </p:nvPicPr>
          <p:blipFill>
            <a:blip r:embed="rId3"/>
            <a:stretch>
              <a:fillRect/>
            </a:stretch>
          </p:blipFill>
          <p:spPr>
            <a:xfrm>
              <a:off x="3131820" y="0"/>
              <a:ext cx="3336290" cy="2636520"/>
            </a:xfrm>
            <a:prstGeom prst="rect">
              <a:avLst/>
            </a:prstGeom>
          </p:spPr>
        </p:pic>
        <p:pic>
          <p:nvPicPr>
            <p:cNvPr id="16" name="Picture 15"/>
            <p:cNvPicPr/>
            <p:nvPr/>
          </p:nvPicPr>
          <p:blipFill>
            <a:blip r:embed="rId4"/>
            <a:stretch>
              <a:fillRect/>
            </a:stretch>
          </p:blipFill>
          <p:spPr>
            <a:xfrm>
              <a:off x="0" y="45720"/>
              <a:ext cx="2936240" cy="2590800"/>
            </a:xfrm>
            <a:prstGeom prst="rect">
              <a:avLst/>
            </a:prstGeom>
          </p:spPr>
        </p:pic>
      </p:grpSp>
      <p:sp>
        <p:nvSpPr>
          <p:cNvPr id="19" name="Rectangle 18"/>
          <p:cNvSpPr/>
          <p:nvPr/>
        </p:nvSpPr>
        <p:spPr>
          <a:xfrm>
            <a:off x="76199" y="1652420"/>
            <a:ext cx="3602182" cy="4801314"/>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Introduction</a:t>
            </a:r>
          </a:p>
          <a:p>
            <a:pPr marL="285750" indent="-285750">
              <a:buFont typeface="Arial" panose="020B0604020202020204" pitchFamily="34" charset="0"/>
              <a:buChar char="•"/>
            </a:pPr>
            <a:r>
              <a:rPr lang="en-US" dirty="0" smtClean="0">
                <a:solidFill>
                  <a:schemeClr val="accent1"/>
                </a:solidFill>
                <a:cs typeface="Times New Roman" panose="02020603050405020304" pitchFamily="18" charset="0"/>
              </a:rPr>
              <a:t>Overview of Inductive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Ultrasonic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Color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correlation between Sensors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system sorting</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Conclusion</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Reference</a:t>
            </a:r>
            <a:endParaRPr lang="en-US" dirty="0" smtClean="0">
              <a:solidFill>
                <a:schemeClr val="bg1">
                  <a:lumMod val="65000"/>
                </a:schemeClr>
              </a:solidFill>
              <a:cs typeface="Times New Roman" panose="02020603050405020304" pitchFamily="18" charset="0"/>
            </a:endParaRPr>
          </a:p>
        </p:txBody>
      </p:sp>
    </p:spTree>
    <p:extLst>
      <p:ext uri="{BB962C8B-B14F-4D97-AF65-F5344CB8AC3E}">
        <p14:creationId xmlns:p14="http://schemas.microsoft.com/office/powerpoint/2010/main" val="3739376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8</a:t>
            </a:fld>
            <a:endParaRPr lang="en-US"/>
          </a:p>
        </p:txBody>
      </p:sp>
      <p:pic>
        <p:nvPicPr>
          <p:cNvPr id="7"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7608" y="118857"/>
            <a:ext cx="860857" cy="860857"/>
          </a:xfrm>
        </p:spPr>
      </p:pic>
      <p:sp>
        <p:nvSpPr>
          <p:cNvPr id="8" name="TextBox 7"/>
          <p:cNvSpPr txBox="1"/>
          <p:nvPr/>
        </p:nvSpPr>
        <p:spPr>
          <a:xfrm>
            <a:off x="156754" y="313508"/>
            <a:ext cx="5630091" cy="584775"/>
          </a:xfrm>
          <a:prstGeom prst="rect">
            <a:avLst/>
          </a:prstGeom>
          <a:noFill/>
        </p:spPr>
        <p:txBody>
          <a:bodyPr wrap="square" rtlCol="0">
            <a:spAutoFit/>
          </a:bodyPr>
          <a:lstStyle/>
          <a:p>
            <a:r>
              <a:rPr lang="en-US" sz="1600" i="1" dirty="0" smtClean="0"/>
              <a:t>Faculty of Engineering – Ain Shams University (ASU)</a:t>
            </a:r>
          </a:p>
          <a:p>
            <a:r>
              <a:rPr lang="en-US" sz="1600" i="1" dirty="0" smtClean="0"/>
              <a:t>Mechatronics Department</a:t>
            </a:r>
            <a:endParaRPr lang="en-US" sz="1600" i="1" dirty="0"/>
          </a:p>
        </p:txBody>
      </p:sp>
      <p:cxnSp>
        <p:nvCxnSpPr>
          <p:cNvPr id="9" name="Straight Connector 8"/>
          <p:cNvCxnSpPr/>
          <p:nvPr/>
        </p:nvCxnSpPr>
        <p:spPr>
          <a:xfrm>
            <a:off x="156754" y="1084217"/>
            <a:ext cx="117173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78381" y="1308886"/>
            <a:ext cx="0" cy="5496692"/>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642026" y="1241817"/>
            <a:ext cx="4642991" cy="487506"/>
          </a:xfrm>
          <a:prstGeom prst="rect">
            <a:avLst/>
          </a:prstGeom>
        </p:spPr>
        <p:txBody>
          <a:bodyPr wrap="square">
            <a:spAutoFit/>
          </a:bodyPr>
          <a:lstStyle/>
          <a:p>
            <a:pPr marL="423545" marR="0" indent="-6350">
              <a:lnSpc>
                <a:spcPct val="107000"/>
              </a:lnSpc>
              <a:spcBef>
                <a:spcPts val="0"/>
              </a:spcBef>
              <a:spcAft>
                <a:spcPts val="5"/>
              </a:spcAft>
            </a:pPr>
            <a:r>
              <a:rPr lang="en-GB" sz="2400" b="1" dirty="0">
                <a:solidFill>
                  <a:srgbClr val="000000"/>
                </a:solidFill>
                <a:uFill>
                  <a:solidFill>
                    <a:srgbClr val="000000"/>
                  </a:solidFill>
                </a:uFill>
                <a:latin typeface="Times New Roman" panose="02020603050405020304" pitchFamily="18" charset="0"/>
                <a:ea typeface="Times New Roman" panose="02020603050405020304" pitchFamily="18" charset="0"/>
              </a:rPr>
              <a:t>Normal Distribution curve:</a:t>
            </a:r>
            <a:r>
              <a:rPr lang="en-GB" sz="2400" b="1" dirty="0">
                <a:solidFill>
                  <a:srgbClr val="000000"/>
                </a:solidFill>
                <a:latin typeface="Times New Roman" panose="02020603050405020304" pitchFamily="18" charset="0"/>
                <a:ea typeface="Times New Roman" panose="02020603050405020304" pitchFamily="18" charset="0"/>
              </a:rPr>
              <a:t> </a:t>
            </a:r>
            <a:endParaRPr lang="en-US" sz="1200" b="1" dirty="0">
              <a:solidFill>
                <a:srgbClr val="000000"/>
              </a:solidFill>
              <a:effectLst/>
              <a:latin typeface="Calibri" panose="020F0502020204030204" pitchFamily="34" charset="0"/>
              <a:ea typeface="Calibri" panose="020F0502020204030204" pitchFamily="34" charset="0"/>
            </a:endParaRPr>
          </a:p>
        </p:txBody>
      </p:sp>
      <p:pic>
        <p:nvPicPr>
          <p:cNvPr id="14" name="Picture 13"/>
          <p:cNvPicPr/>
          <p:nvPr/>
        </p:nvPicPr>
        <p:blipFill>
          <a:blip r:embed="rId3"/>
          <a:stretch>
            <a:fillRect/>
          </a:stretch>
        </p:blipFill>
        <p:spPr>
          <a:xfrm>
            <a:off x="3767073" y="1881096"/>
            <a:ext cx="8107064" cy="3644214"/>
          </a:xfrm>
          <a:prstGeom prst="rect">
            <a:avLst/>
          </a:prstGeom>
        </p:spPr>
      </p:pic>
      <p:sp>
        <p:nvSpPr>
          <p:cNvPr id="16" name="Rectangle 15"/>
          <p:cNvSpPr/>
          <p:nvPr/>
        </p:nvSpPr>
        <p:spPr>
          <a:xfrm>
            <a:off x="76199" y="1652420"/>
            <a:ext cx="3602182" cy="4801314"/>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Introduction</a:t>
            </a:r>
          </a:p>
          <a:p>
            <a:pPr marL="285750" indent="-285750">
              <a:buFont typeface="Arial" panose="020B0604020202020204" pitchFamily="34" charset="0"/>
              <a:buChar char="•"/>
            </a:pPr>
            <a:r>
              <a:rPr lang="en-US" dirty="0" smtClean="0">
                <a:solidFill>
                  <a:schemeClr val="accent1"/>
                </a:solidFill>
                <a:cs typeface="Times New Roman" panose="02020603050405020304" pitchFamily="18" charset="0"/>
              </a:rPr>
              <a:t>Overview of Inductive sensor</a:t>
            </a:r>
          </a:p>
          <a:p>
            <a:pPr marL="742950" lvl="1" indent="-285750">
              <a:buFont typeface="Arial" panose="020B0604020202020204" pitchFamily="34" charset="0"/>
              <a:buChar char="•"/>
            </a:pPr>
            <a:r>
              <a:rPr lang="en-US" dirty="0" smtClean="0">
                <a:solidFill>
                  <a:schemeClr val="accent1"/>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Ultrasonic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Color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correlation between Sensors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system sorting</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Conclusion</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Reference</a:t>
            </a:r>
            <a:endParaRPr lang="en-US" dirty="0" smtClean="0">
              <a:solidFill>
                <a:schemeClr val="bg1">
                  <a:lumMod val="65000"/>
                </a:schemeClr>
              </a:solidFill>
              <a:cs typeface="Times New Roman" panose="02020603050405020304" pitchFamily="18" charset="0"/>
            </a:endParaRPr>
          </a:p>
        </p:txBody>
      </p:sp>
    </p:spTree>
    <p:extLst>
      <p:ext uri="{BB962C8B-B14F-4D97-AF65-F5344CB8AC3E}">
        <p14:creationId xmlns:p14="http://schemas.microsoft.com/office/powerpoint/2010/main" val="2151383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Sensors &amp; Measurement Systems(MCT-334)</a:t>
            </a:r>
            <a:endParaRPr lang="en-US"/>
          </a:p>
        </p:txBody>
      </p:sp>
      <p:sp>
        <p:nvSpPr>
          <p:cNvPr id="6" name="Slide Number Placeholder 5"/>
          <p:cNvSpPr>
            <a:spLocks noGrp="1"/>
          </p:cNvSpPr>
          <p:nvPr>
            <p:ph type="sldNum" sz="quarter" idx="12"/>
          </p:nvPr>
        </p:nvSpPr>
        <p:spPr/>
        <p:txBody>
          <a:bodyPr/>
          <a:lstStyle/>
          <a:p>
            <a:fld id="{E5CAB96D-4B81-4CD5-93B9-9FD833FEE006}" type="slidenum">
              <a:rPr lang="en-US" smtClean="0"/>
              <a:t>9</a:t>
            </a:fld>
            <a:endParaRPr lang="en-US"/>
          </a:p>
        </p:txBody>
      </p:sp>
      <p:pic>
        <p:nvPicPr>
          <p:cNvPr id="7"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7608" y="118857"/>
            <a:ext cx="860857" cy="860857"/>
          </a:xfrm>
        </p:spPr>
      </p:pic>
      <p:sp>
        <p:nvSpPr>
          <p:cNvPr id="8" name="TextBox 7"/>
          <p:cNvSpPr txBox="1"/>
          <p:nvPr/>
        </p:nvSpPr>
        <p:spPr>
          <a:xfrm>
            <a:off x="156754" y="313508"/>
            <a:ext cx="5630091" cy="584775"/>
          </a:xfrm>
          <a:prstGeom prst="rect">
            <a:avLst/>
          </a:prstGeom>
          <a:noFill/>
        </p:spPr>
        <p:txBody>
          <a:bodyPr wrap="square" rtlCol="0">
            <a:spAutoFit/>
          </a:bodyPr>
          <a:lstStyle/>
          <a:p>
            <a:r>
              <a:rPr lang="en-US" sz="1600" i="1" dirty="0" smtClean="0"/>
              <a:t>Faculty of Engineering – Ain Shams University (ASU)</a:t>
            </a:r>
          </a:p>
          <a:p>
            <a:r>
              <a:rPr lang="en-US" sz="1600" i="1" dirty="0" smtClean="0"/>
              <a:t>Mechatronics Department</a:t>
            </a:r>
            <a:endParaRPr lang="en-US" sz="1600" i="1" dirty="0"/>
          </a:p>
        </p:txBody>
      </p:sp>
      <p:cxnSp>
        <p:nvCxnSpPr>
          <p:cNvPr id="9" name="Straight Connector 8"/>
          <p:cNvCxnSpPr/>
          <p:nvPr/>
        </p:nvCxnSpPr>
        <p:spPr>
          <a:xfrm>
            <a:off x="156754" y="1084217"/>
            <a:ext cx="117173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78381" y="1308886"/>
            <a:ext cx="0" cy="5496692"/>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452872" y="3237469"/>
            <a:ext cx="6765164" cy="923330"/>
          </a:xfrm>
          <a:prstGeom prst="rect">
            <a:avLst/>
          </a:prstGeom>
          <a:noFill/>
        </p:spPr>
        <p:txBody>
          <a:bodyPr wrap="square" rtlCol="0">
            <a:spAutoFit/>
          </a:bodyPr>
          <a:lstStyle/>
          <a:p>
            <a:r>
              <a:rPr lang="en-US" sz="3600" dirty="0" smtClean="0">
                <a:solidFill>
                  <a:srgbClr val="FF0000"/>
                </a:solidFill>
              </a:rPr>
              <a:t>Picture of Accuracy and precision</a:t>
            </a:r>
          </a:p>
          <a:p>
            <a:endParaRPr lang="en-US" dirty="0" smtClean="0"/>
          </a:p>
        </p:txBody>
      </p:sp>
      <p:sp>
        <p:nvSpPr>
          <p:cNvPr id="10" name="Rectangle 9"/>
          <p:cNvSpPr/>
          <p:nvPr/>
        </p:nvSpPr>
        <p:spPr>
          <a:xfrm>
            <a:off x="76199" y="1652420"/>
            <a:ext cx="3602182" cy="4801314"/>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Introduction</a:t>
            </a:r>
          </a:p>
          <a:p>
            <a:pPr marL="285750" indent="-285750">
              <a:buFont typeface="Arial" panose="020B0604020202020204" pitchFamily="34" charset="0"/>
              <a:buChar char="•"/>
            </a:pPr>
            <a:r>
              <a:rPr lang="en-US" dirty="0" smtClean="0">
                <a:solidFill>
                  <a:schemeClr val="accent1"/>
                </a:solidFill>
                <a:cs typeface="Times New Roman" panose="02020603050405020304" pitchFamily="18" charset="0"/>
              </a:rPr>
              <a:t>Overview of Inductive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accent1"/>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Ultrasonic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285750"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Color sensor</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Analysis of Reading</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Accuracy &amp; precision </a:t>
            </a:r>
          </a:p>
          <a:p>
            <a:pPr marL="742950" lvl="1" indent="-285750">
              <a:buFont typeface="Arial" panose="020B0604020202020204" pitchFamily="34" charset="0"/>
              <a:buChar char="•"/>
            </a:pPr>
            <a:r>
              <a:rPr lang="en-US" dirty="0" smtClean="0">
                <a:solidFill>
                  <a:schemeClr val="bg1">
                    <a:lumMod val="65000"/>
                  </a:schemeClr>
                </a:solidFill>
                <a:cs typeface="Times New Roman" panose="02020603050405020304" pitchFamily="18" charset="0"/>
              </a:rPr>
              <a:t>Fourier series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correlation between Sensors</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Overview of system sorting</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Conclusion</a:t>
            </a:r>
          </a:p>
          <a:p>
            <a:pPr marL="342900" indent="-342900">
              <a:buFont typeface="Arial" panose="020B0604020202020204" pitchFamily="34" charset="0"/>
              <a:buChar char="•"/>
            </a:pPr>
            <a:r>
              <a:rPr lang="en-US" dirty="0" smtClean="0">
                <a:solidFill>
                  <a:schemeClr val="bg1">
                    <a:lumMod val="65000"/>
                  </a:schemeClr>
                </a:solidFill>
                <a:cs typeface="Times New Roman" panose="02020603050405020304" pitchFamily="18" charset="0"/>
              </a:rPr>
              <a:t>Reference</a:t>
            </a:r>
            <a:endParaRPr lang="en-US" dirty="0" smtClean="0">
              <a:solidFill>
                <a:schemeClr val="bg1">
                  <a:lumMod val="65000"/>
                </a:schemeClr>
              </a:solidFill>
              <a:cs typeface="Times New Roman" panose="02020603050405020304" pitchFamily="18" charset="0"/>
            </a:endParaRPr>
          </a:p>
        </p:txBody>
      </p:sp>
    </p:spTree>
    <p:extLst>
      <p:ext uri="{BB962C8B-B14F-4D97-AF65-F5344CB8AC3E}">
        <p14:creationId xmlns:p14="http://schemas.microsoft.com/office/powerpoint/2010/main" val="30100596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3129</Words>
  <Application>Microsoft Office PowerPoint</Application>
  <PresentationFormat>Widescreen</PresentationFormat>
  <Paragraphs>750</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dc:creator>
  <cp:lastModifiedBy>mohamed</cp:lastModifiedBy>
  <cp:revision>87</cp:revision>
  <dcterms:created xsi:type="dcterms:W3CDTF">2022-01-08T20:45:41Z</dcterms:created>
  <dcterms:modified xsi:type="dcterms:W3CDTF">2022-01-09T01:58:00Z</dcterms:modified>
</cp:coreProperties>
</file>