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02386"/>
            <a:ext cx="18359596" cy="11279752"/>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017128"/>
            <a:ext cx="16199644" cy="7822326"/>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CAD010-47B7-4C99-B8A6-9CE606D5CF69}" type="datetimeFigureOut">
              <a:rPr lang="en-GB" smtClean="0"/>
              <a:t>09/01/2022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45150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AD010-47B7-4C99-B8A6-9CE606D5CF69}" type="datetimeFigureOut">
              <a:rPr lang="en-GB" smtClean="0"/>
              <a:t>09/01/2022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44823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24962"/>
            <a:ext cx="4657398"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24962"/>
            <a:ext cx="13702199"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AD010-47B7-4C99-B8A6-9CE606D5CF69}" type="datetimeFigureOut">
              <a:rPr lang="en-GB" smtClean="0"/>
              <a:t>09/01/2022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404096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AD010-47B7-4C99-B8A6-9CE606D5CF69}" type="datetimeFigureOut">
              <a:rPr lang="en-GB" smtClean="0"/>
              <a:t>09/01/2022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395696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077332"/>
            <a:ext cx="18629590" cy="13477201"/>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682033"/>
            <a:ext cx="18629590" cy="7087342"/>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AD010-47B7-4C99-B8A6-9CE606D5CF69}" type="datetimeFigureOut">
              <a:rPr lang="en-GB" smtClean="0"/>
              <a:t>09/01/2022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211651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624810"/>
            <a:ext cx="9179798"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624810"/>
            <a:ext cx="9179798"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CAD010-47B7-4C99-B8A6-9CE606D5CF69}" type="datetimeFigureOut">
              <a:rPr lang="en-GB" smtClean="0"/>
              <a:t>09/01/2022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19223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24969"/>
            <a:ext cx="18629590"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942328"/>
            <a:ext cx="9137610" cy="389241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834740"/>
            <a:ext cx="913761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942328"/>
            <a:ext cx="9182611" cy="3892412"/>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834740"/>
            <a:ext cx="9182611"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AD010-47B7-4C99-B8A6-9CE606D5CF69}" type="datetimeFigureOut">
              <a:rPr lang="en-GB" smtClean="0"/>
              <a:t>09/01/2022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347402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CAD010-47B7-4C99-B8A6-9CE606D5CF69}" type="datetimeFigureOut">
              <a:rPr lang="en-GB" smtClean="0"/>
              <a:t>09/01/2022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386148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AD010-47B7-4C99-B8A6-9CE606D5CF69}" type="datetimeFigureOut">
              <a:rPr lang="en-GB" smtClean="0"/>
              <a:t>09/01/2022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49032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59952"/>
            <a:ext cx="6966409" cy="7559834"/>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664905"/>
            <a:ext cx="10934760" cy="23024494"/>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719786"/>
            <a:ext cx="6966409" cy="1800710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F3CAD010-47B7-4C99-B8A6-9CE606D5CF69}" type="datetimeFigureOut">
              <a:rPr lang="en-GB" smtClean="0"/>
              <a:t>09/01/2022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15377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59952"/>
            <a:ext cx="6966409" cy="7559834"/>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664905"/>
            <a:ext cx="10934760" cy="23024494"/>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719786"/>
            <a:ext cx="6966409" cy="18007107"/>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F3CAD010-47B7-4C99-B8A6-9CE606D5CF69}" type="datetimeFigureOut">
              <a:rPr lang="en-GB" smtClean="0"/>
              <a:t>09/01/2022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8C82FA-70E8-4011-9302-C98BC2499F46}" type="slidenum">
              <a:rPr lang="en-GB" smtClean="0"/>
              <a:t>‹#›</a:t>
            </a:fld>
            <a:endParaRPr lang="en-GB"/>
          </a:p>
        </p:txBody>
      </p:sp>
    </p:spTree>
    <p:extLst>
      <p:ext uri="{BB962C8B-B14F-4D97-AF65-F5344CB8AC3E}">
        <p14:creationId xmlns:p14="http://schemas.microsoft.com/office/powerpoint/2010/main" val="34753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24969"/>
            <a:ext cx="18629590" cy="626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624810"/>
            <a:ext cx="18629590" cy="205570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029347"/>
            <a:ext cx="4859893" cy="1724962"/>
          </a:xfrm>
          <a:prstGeom prst="rect">
            <a:avLst/>
          </a:prstGeom>
        </p:spPr>
        <p:txBody>
          <a:bodyPr vert="horz" lIns="91440" tIns="45720" rIns="91440" bIns="45720" rtlCol="0" anchor="ctr"/>
          <a:lstStyle>
            <a:lvl1pPr algn="l">
              <a:defRPr sz="2835">
                <a:solidFill>
                  <a:schemeClr val="tx1">
                    <a:tint val="75000"/>
                  </a:schemeClr>
                </a:solidFill>
              </a:defRPr>
            </a:lvl1pPr>
          </a:lstStyle>
          <a:p>
            <a:fld id="{F3CAD010-47B7-4C99-B8A6-9CE606D5CF69}" type="datetimeFigureOut">
              <a:rPr lang="en-GB" smtClean="0"/>
              <a:t>09/01/2022</a:t>
            </a:fld>
            <a:endParaRPr lang="en-GB"/>
          </a:p>
        </p:txBody>
      </p:sp>
      <p:sp>
        <p:nvSpPr>
          <p:cNvPr id="5" name="Footer Placeholder 4"/>
          <p:cNvSpPr>
            <a:spLocks noGrp="1"/>
          </p:cNvSpPr>
          <p:nvPr>
            <p:ph type="ftr" sz="quarter" idx="3"/>
          </p:nvPr>
        </p:nvSpPr>
        <p:spPr>
          <a:xfrm>
            <a:off x="7154843" y="30029347"/>
            <a:ext cx="7289840" cy="1724962"/>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254665" y="30029347"/>
            <a:ext cx="4859893" cy="1724962"/>
          </a:xfrm>
          <a:prstGeom prst="rect">
            <a:avLst/>
          </a:prstGeom>
        </p:spPr>
        <p:txBody>
          <a:bodyPr vert="horz" lIns="91440" tIns="45720" rIns="91440" bIns="45720" rtlCol="0" anchor="ctr"/>
          <a:lstStyle>
            <a:lvl1pPr algn="r">
              <a:defRPr sz="2835">
                <a:solidFill>
                  <a:schemeClr val="tx1">
                    <a:tint val="75000"/>
                  </a:schemeClr>
                </a:solidFill>
              </a:defRPr>
            </a:lvl1pPr>
          </a:lstStyle>
          <a:p>
            <a:fld id="{DB8C82FA-70E8-4011-9302-C98BC2499F46}" type="slidenum">
              <a:rPr lang="en-GB" smtClean="0"/>
              <a:t>‹#›</a:t>
            </a:fld>
            <a:endParaRPr lang="en-GB"/>
          </a:p>
        </p:txBody>
      </p:sp>
    </p:spTree>
    <p:extLst>
      <p:ext uri="{BB962C8B-B14F-4D97-AF65-F5344CB8AC3E}">
        <p14:creationId xmlns:p14="http://schemas.microsoft.com/office/powerpoint/2010/main" val="1897944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g"/><Relationship Id="rId24" Type="http://schemas.openxmlformats.org/officeDocument/2006/relationships/image" Target="../media/image23.jpeg"/><Relationship Id="rId5" Type="http://schemas.openxmlformats.org/officeDocument/2006/relationships/image" Target="../media/image4.jpeg"/><Relationship Id="rId15" Type="http://schemas.openxmlformats.org/officeDocument/2006/relationships/image" Target="../media/image14.jp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4ED67272-0A4F-4CB9-8E7E-B22C7BAE7B82}"/>
              </a:ext>
            </a:extLst>
          </p:cNvPr>
          <p:cNvSpPr/>
          <p:nvPr/>
        </p:nvSpPr>
        <p:spPr>
          <a:xfrm>
            <a:off x="11584954" y="26696430"/>
            <a:ext cx="3130921" cy="644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Top Corners Rounded 39">
            <a:extLst>
              <a:ext uri="{FF2B5EF4-FFF2-40B4-BE49-F238E27FC236}">
                <a16:creationId xmlns:a16="http://schemas.microsoft.com/office/drawing/2014/main" id="{944997F2-796E-455E-B049-A51648E86F07}"/>
              </a:ext>
            </a:extLst>
          </p:cNvPr>
          <p:cNvSpPr/>
          <p:nvPr/>
        </p:nvSpPr>
        <p:spPr>
          <a:xfrm>
            <a:off x="11752487" y="1615280"/>
            <a:ext cx="6745401" cy="55017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2D7BB5FA-21F3-4388-BD7D-9FBDF00E2476}"/>
              </a:ext>
            </a:extLst>
          </p:cNvPr>
          <p:cNvSpPr txBox="1"/>
          <p:nvPr/>
        </p:nvSpPr>
        <p:spPr>
          <a:xfrm>
            <a:off x="11769555" y="1665448"/>
            <a:ext cx="6728333" cy="4678204"/>
          </a:xfrm>
          <a:prstGeom prst="rect">
            <a:avLst/>
          </a:prstGeom>
          <a:noFill/>
        </p:spPr>
        <p:txBody>
          <a:bodyPr wrap="square">
            <a:spAutoFit/>
          </a:bodyPr>
          <a:lstStyle/>
          <a:p>
            <a:r>
              <a:rPr lang="en-GB" sz="2800" dirty="0">
                <a:latin typeface="Arial Black" panose="020B0A04020102020204" pitchFamily="34" charset="0"/>
              </a:rPr>
              <a:t>Colour Sensor Module( TCS3200):</a:t>
            </a:r>
          </a:p>
          <a:p>
            <a:r>
              <a:rPr lang="en-GB" dirty="0"/>
              <a:t>This Arduino compatible TCS3200 colour sensor module</a:t>
            </a:r>
          </a:p>
          <a:p>
            <a:r>
              <a:rPr lang="en-GB" dirty="0"/>
              <a:t>consist of a TAOS TCS3200 RGB sensor chip and 4 white LEDs. </a:t>
            </a:r>
          </a:p>
          <a:p>
            <a:r>
              <a:rPr lang="en-GB" dirty="0"/>
              <a:t>The main part of the module is the </a:t>
            </a:r>
            <a:r>
              <a:rPr lang="en-GB" dirty="0">
                <a:latin typeface="Arial Black" panose="020B0A04020102020204" pitchFamily="34" charset="0"/>
              </a:rPr>
              <a:t>TCS3200 chip </a:t>
            </a:r>
            <a:r>
              <a:rPr lang="en-GB" dirty="0"/>
              <a:t>which is a </a:t>
            </a:r>
          </a:p>
          <a:p>
            <a:r>
              <a:rPr lang="en-GB" dirty="0"/>
              <a:t>Colour Light to-Frequency Converter. The white LEDs are used </a:t>
            </a:r>
          </a:p>
          <a:p>
            <a:r>
              <a:rPr lang="en-GB" dirty="0"/>
              <a:t>for providing proper lighting for the sensor to detect the object </a:t>
            </a:r>
          </a:p>
          <a:p>
            <a:r>
              <a:rPr lang="en-GB" dirty="0"/>
              <a:t>colour correctly. This chip can sense a wide variety of colours and </a:t>
            </a:r>
          </a:p>
          <a:p>
            <a:r>
              <a:rPr lang="en-GB" dirty="0"/>
              <a:t>it gives the output in the form of corresponding frequency. This </a:t>
            </a:r>
          </a:p>
          <a:p>
            <a:r>
              <a:rPr lang="en-GB" dirty="0"/>
              <a:t>module can be used for making colour sorting robots, test strip </a:t>
            </a:r>
          </a:p>
          <a:p>
            <a:r>
              <a:rPr lang="en-GB" dirty="0"/>
              <a:t>reading, colour matching tests, etc. </a:t>
            </a:r>
          </a:p>
          <a:p>
            <a:r>
              <a:rPr lang="en-GB" dirty="0"/>
              <a:t>The </a:t>
            </a:r>
            <a:r>
              <a:rPr lang="en-GB" b="1" dirty="0">
                <a:latin typeface="Arial Black" panose="020B0A04020102020204" pitchFamily="34" charset="0"/>
              </a:rPr>
              <a:t>TCS3200 chip </a:t>
            </a:r>
            <a:r>
              <a:rPr lang="en-GB" dirty="0"/>
              <a:t>consist of an 8 x 8 array of photodiodes. </a:t>
            </a:r>
          </a:p>
          <a:p>
            <a:r>
              <a:rPr lang="en-GB" dirty="0"/>
              <a:t>Each photodiode have either a red, green, or blue filter, or no filter. </a:t>
            </a:r>
          </a:p>
          <a:p>
            <a:r>
              <a:rPr lang="en-GB" dirty="0"/>
              <a:t>The filters of each colour are distributed evenly throughout the </a:t>
            </a:r>
          </a:p>
          <a:p>
            <a:r>
              <a:rPr lang="en-GB" dirty="0"/>
              <a:t>array to eliminate location bias among the colours. Internal circuits </a:t>
            </a:r>
          </a:p>
          <a:p>
            <a:r>
              <a:rPr lang="en-GB" dirty="0"/>
              <a:t>includes an oscillator which produces a square-wave output whose </a:t>
            </a:r>
          </a:p>
          <a:p>
            <a:r>
              <a:rPr lang="en-GB" dirty="0"/>
              <a:t>frequency is proportional to the intensity of the chosen colour.</a:t>
            </a:r>
          </a:p>
        </p:txBody>
      </p:sp>
      <p:sp>
        <p:nvSpPr>
          <p:cNvPr id="14" name="Rectangle: Top Corners Rounded 13">
            <a:extLst>
              <a:ext uri="{FF2B5EF4-FFF2-40B4-BE49-F238E27FC236}">
                <a16:creationId xmlns:a16="http://schemas.microsoft.com/office/drawing/2014/main" id="{93D993F5-EB64-49A5-92A7-6F810B5A73A5}"/>
              </a:ext>
            </a:extLst>
          </p:cNvPr>
          <p:cNvSpPr/>
          <p:nvPr/>
        </p:nvSpPr>
        <p:spPr>
          <a:xfrm>
            <a:off x="448400" y="9662396"/>
            <a:ext cx="5342800" cy="432686"/>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Top Corners Rounded 15">
            <a:extLst>
              <a:ext uri="{FF2B5EF4-FFF2-40B4-BE49-F238E27FC236}">
                <a16:creationId xmlns:a16="http://schemas.microsoft.com/office/drawing/2014/main" id="{917408BA-DA7B-49F2-B0AB-BC13B3D76CA0}"/>
              </a:ext>
            </a:extLst>
          </p:cNvPr>
          <p:cNvSpPr/>
          <p:nvPr/>
        </p:nvSpPr>
        <p:spPr>
          <a:xfrm>
            <a:off x="448400" y="13379575"/>
            <a:ext cx="6442260" cy="52683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Top Corners Rounded 16">
            <a:extLst>
              <a:ext uri="{FF2B5EF4-FFF2-40B4-BE49-F238E27FC236}">
                <a16:creationId xmlns:a16="http://schemas.microsoft.com/office/drawing/2014/main" id="{7A076C5B-C34E-4BBD-BB93-5A5DECDAC43E}"/>
              </a:ext>
            </a:extLst>
          </p:cNvPr>
          <p:cNvSpPr/>
          <p:nvPr/>
        </p:nvSpPr>
        <p:spPr>
          <a:xfrm>
            <a:off x="448399" y="15837723"/>
            <a:ext cx="5759485" cy="83757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Top Corners Rounded 17">
            <a:extLst>
              <a:ext uri="{FF2B5EF4-FFF2-40B4-BE49-F238E27FC236}">
                <a16:creationId xmlns:a16="http://schemas.microsoft.com/office/drawing/2014/main" id="{C9118FA9-B185-46A8-949C-CDF05C7DDBD3}"/>
              </a:ext>
            </a:extLst>
          </p:cNvPr>
          <p:cNvSpPr/>
          <p:nvPr/>
        </p:nvSpPr>
        <p:spPr>
          <a:xfrm>
            <a:off x="399039" y="17803614"/>
            <a:ext cx="5894789" cy="371152"/>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Top Corners Rounded 18">
            <a:extLst>
              <a:ext uri="{FF2B5EF4-FFF2-40B4-BE49-F238E27FC236}">
                <a16:creationId xmlns:a16="http://schemas.microsoft.com/office/drawing/2014/main" id="{A75FCE11-B4C2-4AD2-8B17-CFBA3B678B40}"/>
              </a:ext>
            </a:extLst>
          </p:cNvPr>
          <p:cNvSpPr/>
          <p:nvPr/>
        </p:nvSpPr>
        <p:spPr>
          <a:xfrm>
            <a:off x="261992" y="20859193"/>
            <a:ext cx="6175385" cy="51618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Top Corners Rounded 19">
            <a:extLst>
              <a:ext uri="{FF2B5EF4-FFF2-40B4-BE49-F238E27FC236}">
                <a16:creationId xmlns:a16="http://schemas.microsoft.com/office/drawing/2014/main" id="{7DDE36F9-C835-4A3E-AD85-813145BC169C}"/>
              </a:ext>
            </a:extLst>
          </p:cNvPr>
          <p:cNvSpPr/>
          <p:nvPr/>
        </p:nvSpPr>
        <p:spPr>
          <a:xfrm>
            <a:off x="542588" y="23701777"/>
            <a:ext cx="5665296" cy="51618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Top Corners Rounded 21">
            <a:extLst>
              <a:ext uri="{FF2B5EF4-FFF2-40B4-BE49-F238E27FC236}">
                <a16:creationId xmlns:a16="http://schemas.microsoft.com/office/drawing/2014/main" id="{C72FD4F2-EC7E-4AD6-B91E-8E0460B37EA1}"/>
              </a:ext>
            </a:extLst>
          </p:cNvPr>
          <p:cNvSpPr/>
          <p:nvPr/>
        </p:nvSpPr>
        <p:spPr>
          <a:xfrm>
            <a:off x="284903" y="26537731"/>
            <a:ext cx="6086475" cy="1401951"/>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Rectangle: Top Corners Rounded 25">
            <a:extLst>
              <a:ext uri="{FF2B5EF4-FFF2-40B4-BE49-F238E27FC236}">
                <a16:creationId xmlns:a16="http://schemas.microsoft.com/office/drawing/2014/main" id="{698C4555-52A4-4EDA-B2A2-B467EAD59B69}"/>
              </a:ext>
            </a:extLst>
          </p:cNvPr>
          <p:cNvSpPr/>
          <p:nvPr/>
        </p:nvSpPr>
        <p:spPr>
          <a:xfrm>
            <a:off x="11795546" y="6508174"/>
            <a:ext cx="5545396" cy="322484"/>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Top Corners Rounded 26">
            <a:extLst>
              <a:ext uri="{FF2B5EF4-FFF2-40B4-BE49-F238E27FC236}">
                <a16:creationId xmlns:a16="http://schemas.microsoft.com/office/drawing/2014/main" id="{97DAD495-5BE2-4561-9E86-BCC2AD1BD99C}"/>
              </a:ext>
            </a:extLst>
          </p:cNvPr>
          <p:cNvSpPr/>
          <p:nvPr/>
        </p:nvSpPr>
        <p:spPr>
          <a:xfrm>
            <a:off x="11781293" y="12996707"/>
            <a:ext cx="5325607" cy="4109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Top Corners Rounded 29">
            <a:extLst>
              <a:ext uri="{FF2B5EF4-FFF2-40B4-BE49-F238E27FC236}">
                <a16:creationId xmlns:a16="http://schemas.microsoft.com/office/drawing/2014/main" id="{8DF73C73-9B29-4167-852E-9E74F136D9A1}"/>
              </a:ext>
            </a:extLst>
          </p:cNvPr>
          <p:cNvSpPr/>
          <p:nvPr/>
        </p:nvSpPr>
        <p:spPr>
          <a:xfrm>
            <a:off x="11668125" y="16228361"/>
            <a:ext cx="5416838" cy="1343108"/>
          </a:xfrm>
          <a:prstGeom prst="round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2" name="Rectangle: Top Corners Rounded 31">
            <a:extLst>
              <a:ext uri="{FF2B5EF4-FFF2-40B4-BE49-F238E27FC236}">
                <a16:creationId xmlns:a16="http://schemas.microsoft.com/office/drawing/2014/main" id="{3A34A516-4C9E-40AB-B1A4-156D2BF65043}"/>
              </a:ext>
            </a:extLst>
          </p:cNvPr>
          <p:cNvSpPr/>
          <p:nvPr/>
        </p:nvSpPr>
        <p:spPr>
          <a:xfrm>
            <a:off x="11603813" y="20930938"/>
            <a:ext cx="3195233" cy="60314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Top Corners Rounded 35">
            <a:extLst>
              <a:ext uri="{FF2B5EF4-FFF2-40B4-BE49-F238E27FC236}">
                <a16:creationId xmlns:a16="http://schemas.microsoft.com/office/drawing/2014/main" id="{FBA553B5-110C-458F-AE90-84943283A94E}"/>
              </a:ext>
            </a:extLst>
          </p:cNvPr>
          <p:cNvSpPr/>
          <p:nvPr/>
        </p:nvSpPr>
        <p:spPr>
          <a:xfrm>
            <a:off x="11603813" y="22254722"/>
            <a:ext cx="3559987" cy="593073"/>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Top Corners Rounded 8">
            <a:extLst>
              <a:ext uri="{FF2B5EF4-FFF2-40B4-BE49-F238E27FC236}">
                <a16:creationId xmlns:a16="http://schemas.microsoft.com/office/drawing/2014/main" id="{A13EA026-7B41-4848-A344-82C79813AF2F}"/>
              </a:ext>
            </a:extLst>
          </p:cNvPr>
          <p:cNvSpPr/>
          <p:nvPr/>
        </p:nvSpPr>
        <p:spPr>
          <a:xfrm>
            <a:off x="448400" y="4751021"/>
            <a:ext cx="7247800" cy="482521"/>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Top Corners Rounded 9">
            <a:extLst>
              <a:ext uri="{FF2B5EF4-FFF2-40B4-BE49-F238E27FC236}">
                <a16:creationId xmlns:a16="http://schemas.microsoft.com/office/drawing/2014/main" id="{71B52FE4-210C-4ACD-A3A3-234C7FEA8348}"/>
              </a:ext>
            </a:extLst>
          </p:cNvPr>
          <p:cNvSpPr/>
          <p:nvPr/>
        </p:nvSpPr>
        <p:spPr>
          <a:xfrm>
            <a:off x="448400" y="7776402"/>
            <a:ext cx="9457600" cy="726066"/>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A2BD5073-4A25-4975-8123-1E74118ED5B8}"/>
              </a:ext>
            </a:extLst>
          </p:cNvPr>
          <p:cNvSpPr/>
          <p:nvPr/>
        </p:nvSpPr>
        <p:spPr>
          <a:xfrm>
            <a:off x="404881" y="1615280"/>
            <a:ext cx="3309869" cy="562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AD8902D-B8B0-4E29-BCC8-0C49DD104574}"/>
              </a:ext>
            </a:extLst>
          </p:cNvPr>
          <p:cNvSpPr/>
          <p:nvPr/>
        </p:nvSpPr>
        <p:spPr>
          <a:xfrm>
            <a:off x="5174421" y="302673"/>
            <a:ext cx="10950442" cy="1090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 name="TextBox 4">
            <a:extLst>
              <a:ext uri="{FF2B5EF4-FFF2-40B4-BE49-F238E27FC236}">
                <a16:creationId xmlns:a16="http://schemas.microsoft.com/office/drawing/2014/main" id="{8D84D8C9-3700-4EEB-B009-D4E1DE2C39B5}"/>
              </a:ext>
            </a:extLst>
          </p:cNvPr>
          <p:cNvSpPr txBox="1"/>
          <p:nvPr/>
        </p:nvSpPr>
        <p:spPr>
          <a:xfrm>
            <a:off x="261992" y="30150918"/>
            <a:ext cx="11490495" cy="523220"/>
          </a:xfrm>
          <a:prstGeom prst="rect">
            <a:avLst/>
          </a:prstGeom>
          <a:noFill/>
        </p:spPr>
        <p:txBody>
          <a:bodyPr wrap="square">
            <a:spAutoFit/>
          </a:bodyPr>
          <a:lstStyle/>
          <a:p>
            <a:pPr algn="ctr"/>
            <a:r>
              <a:rPr lang="en-GB" sz="2800" i="1" dirty="0"/>
              <a:t>Sensors &amp; Measurement Systems (MCT-334) </a:t>
            </a:r>
          </a:p>
        </p:txBody>
      </p:sp>
      <p:sp>
        <p:nvSpPr>
          <p:cNvPr id="7" name="TextBox 6">
            <a:extLst>
              <a:ext uri="{FF2B5EF4-FFF2-40B4-BE49-F238E27FC236}">
                <a16:creationId xmlns:a16="http://schemas.microsoft.com/office/drawing/2014/main" id="{FBC84020-10F1-475E-8249-9718249C29AD}"/>
              </a:ext>
            </a:extLst>
          </p:cNvPr>
          <p:cNvSpPr txBox="1"/>
          <p:nvPr/>
        </p:nvSpPr>
        <p:spPr>
          <a:xfrm>
            <a:off x="406308" y="1589625"/>
            <a:ext cx="6293830" cy="3416320"/>
          </a:xfrm>
          <a:prstGeom prst="rect">
            <a:avLst/>
          </a:prstGeom>
          <a:noFill/>
        </p:spPr>
        <p:txBody>
          <a:bodyPr wrap="square">
            <a:spAutoFit/>
          </a:bodyPr>
          <a:lstStyle/>
          <a:p>
            <a:r>
              <a:rPr lang="en-GB" sz="3600" dirty="0">
                <a:latin typeface="Arial Black" panose="020B0A04020102020204" pitchFamily="34" charset="0"/>
              </a:rPr>
              <a:t>Introduction</a:t>
            </a:r>
          </a:p>
          <a:p>
            <a:r>
              <a:rPr lang="en-GB" dirty="0"/>
              <a:t>Sorting in industry: </a:t>
            </a:r>
          </a:p>
          <a:p>
            <a:pPr marL="285750" indent="-285750">
              <a:buFont typeface="Arial" panose="020B0604020202020204" pitchFamily="34" charset="0"/>
              <a:buChar char="•"/>
            </a:pPr>
            <a:r>
              <a:rPr lang="en-GB" dirty="0">
                <a:latin typeface="Arial Black" panose="020B0A04020102020204" pitchFamily="34" charset="0"/>
              </a:rPr>
              <a:t> Sorting </a:t>
            </a:r>
            <a:r>
              <a:rPr lang="en-GB" dirty="0"/>
              <a:t>is any process of arranging items systematically, and has two common, yet distinct meanings:</a:t>
            </a:r>
          </a:p>
          <a:p>
            <a:r>
              <a:rPr lang="en-GB" dirty="0"/>
              <a:t>      ordering: arranging items in a sequence ordered by some         criterion.</a:t>
            </a:r>
          </a:p>
          <a:p>
            <a:r>
              <a:rPr lang="en-GB" dirty="0"/>
              <a:t>      categorizing: grouping items with similar properties. </a:t>
            </a:r>
          </a:p>
          <a:p>
            <a:pPr marL="285750" indent="-285750">
              <a:buFont typeface="Arial" panose="020B0604020202020204" pitchFamily="34" charset="0"/>
              <a:buChar char="•"/>
            </a:pPr>
            <a:r>
              <a:rPr lang="en-GB" dirty="0"/>
              <a:t> </a:t>
            </a:r>
            <a:r>
              <a:rPr lang="en-GB" dirty="0">
                <a:latin typeface="Arial Black" panose="020B0A04020102020204" pitchFamily="34" charset="0"/>
              </a:rPr>
              <a:t>Ordering items </a:t>
            </a:r>
            <a:r>
              <a:rPr lang="en-GB" dirty="0"/>
              <a:t>is the combination of categorizing them based on equivalent order and ordering the categories themselves. </a:t>
            </a:r>
          </a:p>
          <a:p>
            <a:pPr marL="285750" indent="-285750">
              <a:buFont typeface="Arial" panose="020B0604020202020204" pitchFamily="34" charset="0"/>
              <a:buChar char="•"/>
            </a:pPr>
            <a:endParaRPr lang="en-GB" dirty="0"/>
          </a:p>
        </p:txBody>
      </p:sp>
      <p:sp>
        <p:nvSpPr>
          <p:cNvPr id="11" name="TextBox 10">
            <a:extLst>
              <a:ext uri="{FF2B5EF4-FFF2-40B4-BE49-F238E27FC236}">
                <a16:creationId xmlns:a16="http://schemas.microsoft.com/office/drawing/2014/main" id="{A2622148-B236-4754-9CA4-57078423C44A}"/>
              </a:ext>
            </a:extLst>
          </p:cNvPr>
          <p:cNvSpPr txBox="1"/>
          <p:nvPr/>
        </p:nvSpPr>
        <p:spPr>
          <a:xfrm>
            <a:off x="406308" y="7741981"/>
            <a:ext cx="10801350" cy="1661993"/>
          </a:xfrm>
          <a:prstGeom prst="rect">
            <a:avLst/>
          </a:prstGeom>
          <a:noFill/>
        </p:spPr>
        <p:txBody>
          <a:bodyPr wrap="square">
            <a:spAutoFit/>
          </a:bodyPr>
          <a:lstStyle/>
          <a:p>
            <a:r>
              <a:rPr lang="en-GB" sz="2400" dirty="0">
                <a:latin typeface="Arial Black" panose="020B0A04020102020204" pitchFamily="34" charset="0"/>
              </a:rPr>
              <a:t>We will present one level of sorting process using some sensors like:</a:t>
            </a:r>
          </a:p>
          <a:p>
            <a:r>
              <a:rPr lang="en-GB" dirty="0"/>
              <a:t>• Ultrasonic sensor</a:t>
            </a:r>
          </a:p>
          <a:p>
            <a:r>
              <a:rPr lang="en-GB" dirty="0"/>
              <a:t>• Colour sensor</a:t>
            </a:r>
          </a:p>
          <a:p>
            <a:r>
              <a:rPr lang="en-GB" dirty="0"/>
              <a:t>• Inductive sensor</a:t>
            </a:r>
          </a:p>
        </p:txBody>
      </p:sp>
      <p:sp>
        <p:nvSpPr>
          <p:cNvPr id="13" name="TextBox 12">
            <a:extLst>
              <a:ext uri="{FF2B5EF4-FFF2-40B4-BE49-F238E27FC236}">
                <a16:creationId xmlns:a16="http://schemas.microsoft.com/office/drawing/2014/main" id="{47E013FA-8B14-4E11-8362-8F3D5490511E}"/>
              </a:ext>
            </a:extLst>
          </p:cNvPr>
          <p:cNvSpPr txBox="1"/>
          <p:nvPr/>
        </p:nvSpPr>
        <p:spPr>
          <a:xfrm>
            <a:off x="406308" y="9651942"/>
            <a:ext cx="6484352" cy="6001643"/>
          </a:xfrm>
          <a:prstGeom prst="rect">
            <a:avLst/>
          </a:prstGeom>
          <a:noFill/>
        </p:spPr>
        <p:txBody>
          <a:bodyPr wrap="square">
            <a:spAutoFit/>
          </a:bodyPr>
          <a:lstStyle/>
          <a:p>
            <a:r>
              <a:rPr lang="en-GB" sz="2400" dirty="0">
                <a:latin typeface="Arial Black" panose="020B0A04020102020204" pitchFamily="34" charset="0"/>
              </a:rPr>
              <a:t>Inductive Sensor(LM12-2004A):</a:t>
            </a:r>
          </a:p>
          <a:p>
            <a:r>
              <a:rPr lang="en-GB" dirty="0"/>
              <a:t>surveillance of metal elements motion. They can also be used in other machine </a:t>
            </a:r>
          </a:p>
          <a:p>
            <a:r>
              <a:rPr lang="en-GB" dirty="0"/>
              <a:t>systems applications as no contact control sensors for level of liquids, control </a:t>
            </a:r>
          </a:p>
          <a:p>
            <a:r>
              <a:rPr lang="en-GB" dirty="0"/>
              <a:t>sensors for the speed and position of rotating chains, etc. They are developed on </a:t>
            </a:r>
          </a:p>
          <a:p>
            <a:r>
              <a:rPr lang="en-GB" dirty="0"/>
              <a:t>the base of PNP and NPN transition. They have small dimensions and feature a </a:t>
            </a:r>
          </a:p>
          <a:p>
            <a:r>
              <a:rPr lang="en-GB" dirty="0"/>
              <a:t>cylindrical metal shell resistant to vibrations and a plastic lid which is oil and </a:t>
            </a:r>
          </a:p>
          <a:p>
            <a:r>
              <a:rPr lang="en-GB" dirty="0"/>
              <a:t>water resistant. </a:t>
            </a:r>
          </a:p>
          <a:p>
            <a:endParaRPr lang="en-GB" dirty="0"/>
          </a:p>
          <a:p>
            <a:r>
              <a:rPr lang="en-GB" sz="3600" dirty="0">
                <a:latin typeface="Arial Black" panose="020B0A04020102020204" pitchFamily="34" charset="0"/>
              </a:rPr>
              <a:t>Electrical Specifications: </a:t>
            </a:r>
          </a:p>
          <a:p>
            <a:r>
              <a:rPr lang="en-GB" dirty="0"/>
              <a:t>• Insulating resistance: ≥ 50 M Ω </a:t>
            </a:r>
          </a:p>
          <a:p>
            <a:r>
              <a:rPr lang="en-GB" dirty="0"/>
              <a:t>• Gearing distance: from 2 mm to 7 mm </a:t>
            </a:r>
          </a:p>
          <a:p>
            <a:r>
              <a:rPr lang="en-GB" dirty="0"/>
              <a:t>• Precision of repetition: 0.01 </a:t>
            </a:r>
          </a:p>
          <a:p>
            <a:r>
              <a:rPr lang="en-GB" dirty="0"/>
              <a:t>• Ambient temperature: -25˚С to +65˚С </a:t>
            </a:r>
          </a:p>
          <a:p>
            <a:r>
              <a:rPr lang="en-GB" dirty="0"/>
              <a:t>• Gearing speed: 5mm/s </a:t>
            </a:r>
          </a:p>
          <a:p>
            <a:r>
              <a:rPr lang="en-GB" dirty="0"/>
              <a:t>• Rated voltage: 6~36VDC; 90~230VAC </a:t>
            </a:r>
          </a:p>
        </p:txBody>
      </p:sp>
      <p:sp>
        <p:nvSpPr>
          <p:cNvPr id="15" name="TextBox 14">
            <a:extLst>
              <a:ext uri="{FF2B5EF4-FFF2-40B4-BE49-F238E27FC236}">
                <a16:creationId xmlns:a16="http://schemas.microsoft.com/office/drawing/2014/main" id="{A05B1EBD-068D-4218-8D1D-ED3D04109289}"/>
              </a:ext>
            </a:extLst>
          </p:cNvPr>
          <p:cNvSpPr txBox="1"/>
          <p:nvPr/>
        </p:nvSpPr>
        <p:spPr>
          <a:xfrm>
            <a:off x="406308" y="15760088"/>
            <a:ext cx="6334218" cy="1785104"/>
          </a:xfrm>
          <a:prstGeom prst="rect">
            <a:avLst/>
          </a:prstGeom>
          <a:noFill/>
        </p:spPr>
        <p:txBody>
          <a:bodyPr wrap="square">
            <a:spAutoFit/>
          </a:bodyPr>
          <a:lstStyle/>
          <a:p>
            <a:r>
              <a:rPr lang="en-GB" sz="2800" dirty="0">
                <a:latin typeface="Arial Black" panose="020B0A04020102020204" pitchFamily="34" charset="0"/>
              </a:rPr>
              <a:t>we use during calibration &amp; practical working:</a:t>
            </a:r>
          </a:p>
          <a:p>
            <a:r>
              <a:rPr lang="en-GB" dirty="0"/>
              <a:t>• Fixation of the target at 4,00mm from the capacitive sensor. </a:t>
            </a:r>
          </a:p>
          <a:p>
            <a:r>
              <a:rPr lang="en-GB" dirty="0"/>
              <a:t>• Using relay 5VDC. </a:t>
            </a:r>
          </a:p>
          <a:p>
            <a:r>
              <a:rPr lang="en-GB" dirty="0"/>
              <a:t>The circuit used in the calibration process:</a:t>
            </a:r>
          </a:p>
        </p:txBody>
      </p:sp>
      <p:sp>
        <p:nvSpPr>
          <p:cNvPr id="21" name="TextBox 20">
            <a:extLst>
              <a:ext uri="{FF2B5EF4-FFF2-40B4-BE49-F238E27FC236}">
                <a16:creationId xmlns:a16="http://schemas.microsoft.com/office/drawing/2014/main" id="{70F32F00-436C-416A-B60F-C9E307F4CCFC}"/>
              </a:ext>
            </a:extLst>
          </p:cNvPr>
          <p:cNvSpPr txBox="1"/>
          <p:nvPr/>
        </p:nvSpPr>
        <p:spPr>
          <a:xfrm>
            <a:off x="404881" y="17803614"/>
            <a:ext cx="5888947" cy="3170099"/>
          </a:xfrm>
          <a:prstGeom prst="rect">
            <a:avLst/>
          </a:prstGeom>
          <a:noFill/>
        </p:spPr>
        <p:txBody>
          <a:bodyPr wrap="square">
            <a:spAutoFit/>
          </a:bodyPr>
          <a:lstStyle/>
          <a:p>
            <a:r>
              <a:rPr lang="en-GB" sz="2000" dirty="0">
                <a:latin typeface="Arial Black" panose="020B0A04020102020204" pitchFamily="34" charset="0"/>
              </a:rPr>
              <a:t>Ultrasonic Ranging Module( HC - SR04 ):</a:t>
            </a:r>
          </a:p>
          <a:p>
            <a:r>
              <a:rPr lang="en-GB" dirty="0"/>
              <a:t>• The basics of using ultrasound are like this: you shoot out a sound, wait to </a:t>
            </a:r>
          </a:p>
          <a:p>
            <a:r>
              <a:rPr lang="en-GB" dirty="0"/>
              <a:t>hear it echo back, and if you have your timing right, you’ll know if anything </a:t>
            </a:r>
          </a:p>
          <a:p>
            <a:r>
              <a:rPr lang="en-GB" dirty="0"/>
              <a:t>is out there and how far away it is. This is called echolocation and it’s how </a:t>
            </a:r>
          </a:p>
          <a:p>
            <a:r>
              <a:rPr lang="en-GB" dirty="0"/>
              <a:t>bats and dolphins find objects in the dark and underwater, though they use </a:t>
            </a:r>
          </a:p>
          <a:p>
            <a:r>
              <a:rPr lang="en-GB" dirty="0"/>
              <a:t>lower frequencies than you can use with your Arduino.</a:t>
            </a:r>
          </a:p>
          <a:p>
            <a:endParaRPr lang="en-GB" dirty="0"/>
          </a:p>
        </p:txBody>
      </p:sp>
      <p:sp>
        <p:nvSpPr>
          <p:cNvPr id="23" name="TextBox 22">
            <a:extLst>
              <a:ext uri="{FF2B5EF4-FFF2-40B4-BE49-F238E27FC236}">
                <a16:creationId xmlns:a16="http://schemas.microsoft.com/office/drawing/2014/main" id="{D9E0F97C-552D-4796-82B5-3065CF40A8A2}"/>
              </a:ext>
            </a:extLst>
          </p:cNvPr>
          <p:cNvSpPr txBox="1"/>
          <p:nvPr/>
        </p:nvSpPr>
        <p:spPr>
          <a:xfrm>
            <a:off x="350902" y="20936198"/>
            <a:ext cx="6293831" cy="5601533"/>
          </a:xfrm>
          <a:prstGeom prst="rect">
            <a:avLst/>
          </a:prstGeom>
          <a:noFill/>
        </p:spPr>
        <p:txBody>
          <a:bodyPr wrap="square">
            <a:spAutoFit/>
          </a:bodyPr>
          <a:lstStyle/>
          <a:p>
            <a:r>
              <a:rPr lang="en-GB" sz="2400" dirty="0">
                <a:latin typeface="Arial Black" panose="020B0A04020102020204" pitchFamily="34" charset="0"/>
              </a:rPr>
              <a:t>The principle of ultrasonic ranging </a:t>
            </a:r>
          </a:p>
          <a:p>
            <a:r>
              <a:rPr lang="en-GB" dirty="0"/>
              <a:t>sound waves are reflected by obstacles, and the speed </a:t>
            </a:r>
          </a:p>
          <a:p>
            <a:r>
              <a:rPr lang="en-GB" dirty="0"/>
              <a:t>of sound waves is known, so it is only necessary to </a:t>
            </a:r>
          </a:p>
          <a:p>
            <a:r>
              <a:rPr lang="en-GB" dirty="0"/>
              <a:t>know the time difference between transmission and </a:t>
            </a:r>
          </a:p>
          <a:p>
            <a:r>
              <a:rPr lang="en-GB" dirty="0"/>
              <a:t>reception, and the measurement distance can be easily </a:t>
            </a:r>
          </a:p>
          <a:p>
            <a:r>
              <a:rPr lang="en-GB" dirty="0"/>
              <a:t>calculated, combined with transmitter and receiver. </a:t>
            </a:r>
          </a:p>
          <a:p>
            <a:r>
              <a:rPr lang="en-GB" dirty="0"/>
              <a:t>The distance of the device can calculate the actual </a:t>
            </a:r>
          </a:p>
          <a:p>
            <a:r>
              <a:rPr lang="en-GB" dirty="0"/>
              <a:t>distance of the obstacle.</a:t>
            </a:r>
          </a:p>
          <a:p>
            <a:endParaRPr lang="en-GB" sz="3200" dirty="0">
              <a:latin typeface="Arial Black" panose="020B0A04020102020204" pitchFamily="34" charset="0"/>
            </a:endParaRPr>
          </a:p>
          <a:p>
            <a:r>
              <a:rPr lang="en-GB" sz="3200" dirty="0">
                <a:latin typeface="Arial Black" panose="020B0A04020102020204" pitchFamily="34" charset="0"/>
              </a:rPr>
              <a:t> Electrical Specifications </a:t>
            </a:r>
          </a:p>
          <a:p>
            <a:r>
              <a:rPr lang="en-GB" dirty="0"/>
              <a:t>• Operating Voltage: 3.3Vdc ~ 5Vdc </a:t>
            </a:r>
          </a:p>
          <a:p>
            <a:r>
              <a:rPr lang="en-GB" dirty="0"/>
              <a:t>• Quiescent Current: &lt;2mA </a:t>
            </a:r>
          </a:p>
          <a:p>
            <a:r>
              <a:rPr lang="en-GB" dirty="0"/>
              <a:t>• Operating Current: 15mA </a:t>
            </a:r>
          </a:p>
          <a:p>
            <a:r>
              <a:rPr lang="en-GB" dirty="0"/>
              <a:t>• Operating Frequency: 40KHz </a:t>
            </a:r>
          </a:p>
          <a:p>
            <a:r>
              <a:rPr lang="en-GB" dirty="0"/>
              <a:t>• Operating Range &amp; Accuracy: 2cm ~ 400cm ( 1in ~ 13ft) ± 3mm </a:t>
            </a:r>
          </a:p>
          <a:p>
            <a:r>
              <a:rPr lang="en-GB" dirty="0"/>
              <a:t>• Sensitivity: -65dB min </a:t>
            </a:r>
          </a:p>
          <a:p>
            <a:r>
              <a:rPr lang="en-GB" dirty="0"/>
              <a:t>• Sound Pressure: 112dB </a:t>
            </a:r>
          </a:p>
          <a:p>
            <a:r>
              <a:rPr lang="en-GB" dirty="0"/>
              <a:t>• Effective Angle: 15°</a:t>
            </a:r>
          </a:p>
        </p:txBody>
      </p:sp>
      <p:sp>
        <p:nvSpPr>
          <p:cNvPr id="25" name="TextBox 24">
            <a:extLst>
              <a:ext uri="{FF2B5EF4-FFF2-40B4-BE49-F238E27FC236}">
                <a16:creationId xmlns:a16="http://schemas.microsoft.com/office/drawing/2014/main" id="{11C4DA76-5A5C-486F-94E6-EE9F9C2C3BE2}"/>
              </a:ext>
            </a:extLst>
          </p:cNvPr>
          <p:cNvSpPr txBox="1"/>
          <p:nvPr/>
        </p:nvSpPr>
        <p:spPr>
          <a:xfrm>
            <a:off x="350902" y="26635250"/>
            <a:ext cx="6086475" cy="1661993"/>
          </a:xfrm>
          <a:prstGeom prst="rect">
            <a:avLst/>
          </a:prstGeom>
          <a:noFill/>
        </p:spPr>
        <p:txBody>
          <a:bodyPr wrap="square">
            <a:spAutoFit/>
          </a:bodyPr>
          <a:lstStyle/>
          <a:p>
            <a:r>
              <a:rPr lang="en-GB" sz="2800" dirty="0">
                <a:latin typeface="Arial Black" panose="020B0A04020102020204" pitchFamily="34" charset="0"/>
              </a:rPr>
              <a:t>Datasheet details that we use during calibration &amp; practical </a:t>
            </a:r>
          </a:p>
          <a:p>
            <a:r>
              <a:rPr lang="en-GB" sz="2800" dirty="0">
                <a:latin typeface="Arial Black" panose="020B0A04020102020204" pitchFamily="34" charset="0"/>
              </a:rPr>
              <a:t>working: </a:t>
            </a:r>
          </a:p>
          <a:p>
            <a:r>
              <a:rPr lang="en-GB" dirty="0"/>
              <a:t>• Fixation of the target at 10.7 cm from the ultrasonic. </a:t>
            </a:r>
          </a:p>
        </p:txBody>
      </p:sp>
      <p:sp>
        <p:nvSpPr>
          <p:cNvPr id="31" name="TextBox 30">
            <a:extLst>
              <a:ext uri="{FF2B5EF4-FFF2-40B4-BE49-F238E27FC236}">
                <a16:creationId xmlns:a16="http://schemas.microsoft.com/office/drawing/2014/main" id="{0959A2FB-6203-4A62-9E9E-22964E60C29D}"/>
              </a:ext>
            </a:extLst>
          </p:cNvPr>
          <p:cNvSpPr txBox="1"/>
          <p:nvPr/>
        </p:nvSpPr>
        <p:spPr>
          <a:xfrm>
            <a:off x="11763394" y="6540301"/>
            <a:ext cx="5641861" cy="6186309"/>
          </a:xfrm>
          <a:prstGeom prst="rect">
            <a:avLst/>
          </a:prstGeom>
          <a:noFill/>
        </p:spPr>
        <p:txBody>
          <a:bodyPr wrap="square">
            <a:spAutoFit/>
          </a:bodyPr>
          <a:lstStyle/>
          <a:p>
            <a:r>
              <a:rPr lang="en-GB" dirty="0">
                <a:latin typeface="Arial Black" panose="020B0A04020102020204" pitchFamily="34" charset="0"/>
              </a:rPr>
              <a:t>The principle of Colour sensor working :</a:t>
            </a:r>
          </a:p>
          <a:p>
            <a:r>
              <a:rPr lang="en-GB" dirty="0"/>
              <a:t>The TCS3200 has an array of photodiodes with 4 different filters. A photodiode is simply a </a:t>
            </a:r>
          </a:p>
          <a:p>
            <a:r>
              <a:rPr lang="en-GB" dirty="0"/>
              <a:t>semiconductor device that converts light into current. The sensor has: </a:t>
            </a:r>
          </a:p>
          <a:p>
            <a:r>
              <a:rPr lang="en-GB" dirty="0"/>
              <a:t>▪ 16 photodiodes with red filter – sensitive to red wavelength </a:t>
            </a:r>
          </a:p>
          <a:p>
            <a:r>
              <a:rPr lang="en-GB" dirty="0"/>
              <a:t>▪ 16 photodiodes with green filter – sensitive to green wavelength </a:t>
            </a:r>
          </a:p>
          <a:p>
            <a:r>
              <a:rPr lang="en-GB" dirty="0"/>
              <a:t>▪ 16 photodiodes with blue filter – sensitive to blue wavelength </a:t>
            </a:r>
          </a:p>
          <a:p>
            <a:r>
              <a:rPr lang="en-GB" dirty="0"/>
              <a:t>▪ 16 photodiodes without filter </a:t>
            </a:r>
          </a:p>
          <a:p>
            <a:r>
              <a:rPr lang="en-GB" dirty="0"/>
              <a:t>If you take a closer look at the TCS3200 chip you can see the different filters. </a:t>
            </a:r>
          </a:p>
          <a:p>
            <a:r>
              <a:rPr lang="en-GB" dirty="0"/>
              <a:t>By selectively choosing the photodiode filter’s readings, you’re able to detect the intensity of the </a:t>
            </a:r>
          </a:p>
          <a:p>
            <a:r>
              <a:rPr lang="en-GB" dirty="0"/>
              <a:t>different colours. The sensor has a current-to-frequency converter that converts the photodiodes’ </a:t>
            </a:r>
          </a:p>
          <a:p>
            <a:r>
              <a:rPr lang="en-GB" dirty="0"/>
              <a:t>readings into a square wave with a frequency that is proportional to the light intensity of the </a:t>
            </a:r>
          </a:p>
          <a:p>
            <a:r>
              <a:rPr lang="en-GB" dirty="0"/>
              <a:t>chosen colour. This frequency is then, read by the Arduino – this is shown in the figure.</a:t>
            </a:r>
          </a:p>
        </p:txBody>
      </p:sp>
      <p:sp>
        <p:nvSpPr>
          <p:cNvPr id="33" name="TextBox 32">
            <a:extLst>
              <a:ext uri="{FF2B5EF4-FFF2-40B4-BE49-F238E27FC236}">
                <a16:creationId xmlns:a16="http://schemas.microsoft.com/office/drawing/2014/main" id="{98E0F12E-A628-4264-A54A-2E3314DB04EE}"/>
              </a:ext>
            </a:extLst>
          </p:cNvPr>
          <p:cNvSpPr txBox="1"/>
          <p:nvPr/>
        </p:nvSpPr>
        <p:spPr>
          <a:xfrm>
            <a:off x="11699081" y="12996707"/>
            <a:ext cx="5641861" cy="3231654"/>
          </a:xfrm>
          <a:prstGeom prst="rect">
            <a:avLst/>
          </a:prstGeom>
          <a:noFill/>
        </p:spPr>
        <p:txBody>
          <a:bodyPr wrap="square">
            <a:spAutoFit/>
          </a:bodyPr>
          <a:lstStyle/>
          <a:p>
            <a:r>
              <a:rPr lang="en-GB" sz="2400" dirty="0">
                <a:latin typeface="Arial Black" panose="020B0A04020102020204" pitchFamily="34" charset="0"/>
              </a:rPr>
              <a:t>Features and Specifications:</a:t>
            </a:r>
          </a:p>
          <a:p>
            <a:r>
              <a:rPr lang="en-GB" dirty="0"/>
              <a:t>• Input voltage: (2.7V to 5.5V) </a:t>
            </a:r>
          </a:p>
          <a:p>
            <a:r>
              <a:rPr lang="en-GB" dirty="0"/>
              <a:t>• Interface: Digital TTL </a:t>
            </a:r>
          </a:p>
          <a:p>
            <a:r>
              <a:rPr lang="en-GB" dirty="0"/>
              <a:t>• High-resolution conversion of light intensity to frequency </a:t>
            </a:r>
          </a:p>
          <a:p>
            <a:r>
              <a:rPr lang="en-GB" dirty="0"/>
              <a:t>• Programmable colour and full-scale output frequency </a:t>
            </a:r>
          </a:p>
          <a:p>
            <a:r>
              <a:rPr lang="en-GB" dirty="0"/>
              <a:t>• No need of ADC(Can be directly connected to the digital pins of the </a:t>
            </a:r>
          </a:p>
          <a:p>
            <a:r>
              <a:rPr lang="en-GB" dirty="0"/>
              <a:t>microcontroller) </a:t>
            </a:r>
          </a:p>
          <a:p>
            <a:r>
              <a:rPr lang="en-GB" dirty="0"/>
              <a:t>• Power down feature </a:t>
            </a:r>
          </a:p>
          <a:p>
            <a:r>
              <a:rPr lang="en-GB" dirty="0"/>
              <a:t>• Working temperature: -40oC to 85oC </a:t>
            </a:r>
          </a:p>
          <a:p>
            <a:r>
              <a:rPr lang="en-GB" dirty="0"/>
              <a:t>• Size: 28.4x28.4mm(1.12x1.12") </a:t>
            </a:r>
          </a:p>
        </p:txBody>
      </p:sp>
      <p:sp>
        <p:nvSpPr>
          <p:cNvPr id="35" name="TextBox 34">
            <a:extLst>
              <a:ext uri="{FF2B5EF4-FFF2-40B4-BE49-F238E27FC236}">
                <a16:creationId xmlns:a16="http://schemas.microsoft.com/office/drawing/2014/main" id="{2A9ECAA7-AC12-4157-B4B9-8176DB27C4E2}"/>
              </a:ext>
            </a:extLst>
          </p:cNvPr>
          <p:cNvSpPr txBox="1"/>
          <p:nvPr/>
        </p:nvSpPr>
        <p:spPr>
          <a:xfrm>
            <a:off x="11668125" y="16258901"/>
            <a:ext cx="5975831" cy="1661993"/>
          </a:xfrm>
          <a:prstGeom prst="rect">
            <a:avLst/>
          </a:prstGeom>
          <a:noFill/>
        </p:spPr>
        <p:txBody>
          <a:bodyPr wrap="square">
            <a:spAutoFit/>
          </a:bodyPr>
          <a:lstStyle/>
          <a:p>
            <a:r>
              <a:rPr lang="en-GB" sz="2800" dirty="0">
                <a:latin typeface="Arial Black" panose="020B0A04020102020204" pitchFamily="34" charset="0"/>
              </a:rPr>
              <a:t>Datasheet details that we use during calibration &amp; practical working: </a:t>
            </a:r>
          </a:p>
          <a:p>
            <a:r>
              <a:rPr lang="en-GB" dirty="0"/>
              <a:t>Detecting an object that have Red Colour</a:t>
            </a:r>
          </a:p>
        </p:txBody>
      </p:sp>
      <p:sp>
        <p:nvSpPr>
          <p:cNvPr id="39" name="TextBox 38">
            <a:extLst>
              <a:ext uri="{FF2B5EF4-FFF2-40B4-BE49-F238E27FC236}">
                <a16:creationId xmlns:a16="http://schemas.microsoft.com/office/drawing/2014/main" id="{0952F2A3-DA2F-4DB7-9639-96D5D8F99367}"/>
              </a:ext>
            </a:extLst>
          </p:cNvPr>
          <p:cNvSpPr txBox="1"/>
          <p:nvPr/>
        </p:nvSpPr>
        <p:spPr>
          <a:xfrm>
            <a:off x="11573937" y="20966460"/>
            <a:ext cx="5767005" cy="1200329"/>
          </a:xfrm>
          <a:prstGeom prst="rect">
            <a:avLst/>
          </a:prstGeom>
          <a:noFill/>
        </p:spPr>
        <p:txBody>
          <a:bodyPr wrap="square">
            <a:spAutoFit/>
          </a:bodyPr>
          <a:lstStyle/>
          <a:p>
            <a:r>
              <a:rPr lang="en-GB" sz="3600" dirty="0">
                <a:solidFill>
                  <a:schemeClr val="accent4">
                    <a:lumMod val="40000"/>
                    <a:lumOff val="60000"/>
                  </a:schemeClr>
                </a:solidFill>
                <a:latin typeface="Arial Black" panose="020B0A04020102020204" pitchFamily="34" charset="0"/>
              </a:rPr>
              <a:t>Correlation:</a:t>
            </a:r>
          </a:p>
          <a:p>
            <a:r>
              <a:rPr lang="en-GB" dirty="0"/>
              <a:t> </a:t>
            </a:r>
            <a:r>
              <a:rPr lang="en-GB" dirty="0" err="1"/>
              <a:t>Ultrasonic_sensor_distance</a:t>
            </a:r>
            <a:r>
              <a:rPr lang="en-GB" dirty="0"/>
              <a:t> and </a:t>
            </a:r>
            <a:r>
              <a:rPr lang="en-GB" dirty="0" err="1"/>
              <a:t>Colour_sensor_frequency</a:t>
            </a:r>
            <a:r>
              <a:rPr lang="en-GB" dirty="0"/>
              <a:t> </a:t>
            </a:r>
          </a:p>
          <a:p>
            <a:r>
              <a:rPr lang="en-GB" dirty="0"/>
              <a:t>Correlation at (distance &lt;= 10 ) </a:t>
            </a:r>
          </a:p>
        </p:txBody>
      </p:sp>
      <p:sp>
        <p:nvSpPr>
          <p:cNvPr id="41" name="TextBox 40">
            <a:extLst>
              <a:ext uri="{FF2B5EF4-FFF2-40B4-BE49-F238E27FC236}">
                <a16:creationId xmlns:a16="http://schemas.microsoft.com/office/drawing/2014/main" id="{D9A84EAB-87F1-4509-A631-57F1A6F88073}"/>
              </a:ext>
            </a:extLst>
          </p:cNvPr>
          <p:cNvSpPr txBox="1"/>
          <p:nvPr/>
        </p:nvSpPr>
        <p:spPr>
          <a:xfrm>
            <a:off x="11584954" y="22254722"/>
            <a:ext cx="4478374" cy="4247317"/>
          </a:xfrm>
          <a:prstGeom prst="rect">
            <a:avLst/>
          </a:prstGeom>
          <a:noFill/>
        </p:spPr>
        <p:txBody>
          <a:bodyPr wrap="square">
            <a:spAutoFit/>
          </a:bodyPr>
          <a:lstStyle/>
          <a:p>
            <a:r>
              <a:rPr lang="en-GB" sz="3600" dirty="0">
                <a:solidFill>
                  <a:srgbClr val="FF0000"/>
                </a:solidFill>
                <a:latin typeface="Arial Black" panose="020B0A04020102020204" pitchFamily="34" charset="0"/>
              </a:rPr>
              <a:t>Components:</a:t>
            </a:r>
          </a:p>
          <a:p>
            <a:r>
              <a:rPr lang="en-GB" dirty="0"/>
              <a:t> Arduino Uno</a:t>
            </a:r>
          </a:p>
          <a:p>
            <a:r>
              <a:rPr lang="en-GB" dirty="0"/>
              <a:t> Ultrasonic Sensor(HC-SR04)</a:t>
            </a:r>
          </a:p>
          <a:p>
            <a:r>
              <a:rPr lang="en-GB" dirty="0"/>
              <a:t> Inductive Proximity Sensor(LM12-2004A)</a:t>
            </a:r>
          </a:p>
          <a:p>
            <a:r>
              <a:rPr lang="en-GB" dirty="0"/>
              <a:t> Colour Sensor</a:t>
            </a:r>
          </a:p>
          <a:p>
            <a:r>
              <a:rPr lang="en-GB" dirty="0"/>
              <a:t> Stepper Motor(</a:t>
            </a:r>
            <a:r>
              <a:rPr lang="en-GB" dirty="0" err="1"/>
              <a:t>Nema</a:t>
            </a:r>
            <a:r>
              <a:rPr lang="en-GB" dirty="0"/>
              <a:t> 23)</a:t>
            </a:r>
          </a:p>
          <a:p>
            <a:r>
              <a:rPr lang="en-GB" dirty="0"/>
              <a:t> </a:t>
            </a:r>
            <a:r>
              <a:rPr lang="en-GB" dirty="0" err="1"/>
              <a:t>Nema</a:t>
            </a:r>
            <a:r>
              <a:rPr lang="en-GB" dirty="0"/>
              <a:t> 23 Driver</a:t>
            </a:r>
          </a:p>
          <a:p>
            <a:r>
              <a:rPr lang="en-GB" dirty="0"/>
              <a:t> Flexible Coupling</a:t>
            </a:r>
          </a:p>
          <a:p>
            <a:r>
              <a:rPr lang="en-GB" dirty="0"/>
              <a:t> Conveyor Belt</a:t>
            </a:r>
          </a:p>
          <a:p>
            <a:r>
              <a:rPr lang="en-GB" dirty="0"/>
              <a:t> LCD Screen</a:t>
            </a:r>
          </a:p>
          <a:p>
            <a:r>
              <a:rPr lang="en-GB" dirty="0"/>
              <a:t> 2 Battery (12 v)</a:t>
            </a:r>
          </a:p>
          <a:p>
            <a:r>
              <a:rPr lang="en-GB" dirty="0"/>
              <a:t> Wood Plates</a:t>
            </a:r>
          </a:p>
          <a:p>
            <a:r>
              <a:rPr lang="en-GB" dirty="0"/>
              <a:t>Relay one channel</a:t>
            </a:r>
          </a:p>
          <a:p>
            <a:r>
              <a:rPr lang="en-GB" dirty="0"/>
              <a:t> Jumpers</a:t>
            </a:r>
          </a:p>
        </p:txBody>
      </p:sp>
      <p:sp>
        <p:nvSpPr>
          <p:cNvPr id="45" name="TextBox 44">
            <a:extLst>
              <a:ext uri="{FF2B5EF4-FFF2-40B4-BE49-F238E27FC236}">
                <a16:creationId xmlns:a16="http://schemas.microsoft.com/office/drawing/2014/main" id="{59509DB0-89E3-4112-AF8F-BA8A3643A4A2}"/>
              </a:ext>
            </a:extLst>
          </p:cNvPr>
          <p:cNvSpPr txBox="1"/>
          <p:nvPr/>
        </p:nvSpPr>
        <p:spPr>
          <a:xfrm>
            <a:off x="11661364" y="26734002"/>
            <a:ext cx="10801350" cy="1754326"/>
          </a:xfrm>
          <a:prstGeom prst="rect">
            <a:avLst/>
          </a:prstGeom>
          <a:noFill/>
        </p:spPr>
        <p:txBody>
          <a:bodyPr wrap="square">
            <a:spAutoFit/>
          </a:bodyPr>
          <a:lstStyle/>
          <a:p>
            <a:r>
              <a:rPr lang="en-GB" sz="3600" dirty="0">
                <a:latin typeface="Arial Black" panose="020B0A04020102020204" pitchFamily="34" charset="0"/>
              </a:rPr>
              <a:t>Reference : </a:t>
            </a:r>
            <a:r>
              <a:rPr lang="en-GB" dirty="0"/>
              <a:t>Alan S. Morris. (2011). Measurement and Instrumentation </a:t>
            </a:r>
          </a:p>
          <a:p>
            <a:r>
              <a:rPr lang="en-GB" dirty="0"/>
              <a:t>Theory and Application(second edition),</a:t>
            </a:r>
          </a:p>
          <a:p>
            <a:r>
              <a:rPr lang="en-GB" dirty="0" err="1"/>
              <a:t>Ams</a:t>
            </a:r>
            <a:r>
              <a:rPr lang="en-GB" dirty="0"/>
              <a:t> Datasheet TCS3200,TCS3210</a:t>
            </a:r>
          </a:p>
          <a:p>
            <a:r>
              <a:rPr lang="en-GB" dirty="0"/>
              <a:t> Elec Freaks Datasheet HC-SR04</a:t>
            </a:r>
          </a:p>
          <a:p>
            <a:r>
              <a:rPr lang="en-GB" dirty="0"/>
              <a:t> Ital-sensor Datasheet LM12-2004A</a:t>
            </a:r>
          </a:p>
        </p:txBody>
      </p:sp>
      <p:pic>
        <p:nvPicPr>
          <p:cNvPr id="47" name="Picture 46" descr="Logo&#10;&#10;Description automatically generated">
            <a:extLst>
              <a:ext uri="{FF2B5EF4-FFF2-40B4-BE49-F238E27FC236}">
                <a16:creationId xmlns:a16="http://schemas.microsoft.com/office/drawing/2014/main" id="{E7062BE0-2043-4E41-9784-183304367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0" y="29966780"/>
            <a:ext cx="1905000" cy="1905000"/>
          </a:xfrm>
          <a:prstGeom prst="rect">
            <a:avLst/>
          </a:prstGeom>
        </p:spPr>
      </p:pic>
      <p:pic>
        <p:nvPicPr>
          <p:cNvPr id="49" name="Picture 48" descr="Text&#10;&#10;Description automatically generated">
            <a:extLst>
              <a:ext uri="{FF2B5EF4-FFF2-40B4-BE49-F238E27FC236}">
                <a16:creationId xmlns:a16="http://schemas.microsoft.com/office/drawing/2014/main" id="{F413B28F-E605-4A2E-96EB-4D622D1090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838" y="30552587"/>
            <a:ext cx="7322127" cy="1319193"/>
          </a:xfrm>
          <a:prstGeom prst="rect">
            <a:avLst/>
          </a:prstGeom>
        </p:spPr>
      </p:pic>
      <p:pic>
        <p:nvPicPr>
          <p:cNvPr id="51" name="Picture 50" descr="A person wearing glasses&#10;&#10;Description automatically generated with low confidence">
            <a:extLst>
              <a:ext uri="{FF2B5EF4-FFF2-40B4-BE49-F238E27FC236}">
                <a16:creationId xmlns:a16="http://schemas.microsoft.com/office/drawing/2014/main" id="{48257C82-1AC6-46C6-9572-8DF3592DD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82314" y="28579115"/>
            <a:ext cx="2174965" cy="2708128"/>
          </a:xfrm>
          <a:prstGeom prst="rect">
            <a:avLst/>
          </a:prstGeom>
        </p:spPr>
      </p:pic>
      <p:sp>
        <p:nvSpPr>
          <p:cNvPr id="52" name="TextBox 51">
            <a:extLst>
              <a:ext uri="{FF2B5EF4-FFF2-40B4-BE49-F238E27FC236}">
                <a16:creationId xmlns:a16="http://schemas.microsoft.com/office/drawing/2014/main" id="{E7888DC0-43FC-40D0-93E3-6734675D19F5}"/>
              </a:ext>
            </a:extLst>
          </p:cNvPr>
          <p:cNvSpPr txBox="1"/>
          <p:nvPr/>
        </p:nvSpPr>
        <p:spPr>
          <a:xfrm>
            <a:off x="18497888" y="31410115"/>
            <a:ext cx="2943819" cy="646331"/>
          </a:xfrm>
          <a:prstGeom prst="rect">
            <a:avLst/>
          </a:prstGeom>
          <a:noFill/>
        </p:spPr>
        <p:txBody>
          <a:bodyPr wrap="none" rtlCol="0">
            <a:spAutoFit/>
          </a:bodyPr>
          <a:lstStyle/>
          <a:p>
            <a:r>
              <a:rPr lang="en-GB" dirty="0"/>
              <a:t>Elsayed Ayman Elsayed Habib</a:t>
            </a:r>
          </a:p>
          <a:p>
            <a:r>
              <a:rPr lang="en-GB" dirty="0"/>
              <a:t>1804765@eng.asu.edu.eg</a:t>
            </a:r>
          </a:p>
        </p:txBody>
      </p:sp>
      <p:pic>
        <p:nvPicPr>
          <p:cNvPr id="56" name="Picture 55" descr="A person standing next to a car&#10;&#10;Description automatically generated with medium confidence">
            <a:extLst>
              <a:ext uri="{FF2B5EF4-FFF2-40B4-BE49-F238E27FC236}">
                <a16:creationId xmlns:a16="http://schemas.microsoft.com/office/drawing/2014/main" id="{6FA8E369-E2C5-4100-9A66-25CF797F43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58477" y="28579115"/>
            <a:ext cx="2223423" cy="2708128"/>
          </a:xfrm>
          <a:prstGeom prst="rect">
            <a:avLst/>
          </a:prstGeom>
        </p:spPr>
      </p:pic>
      <p:sp>
        <p:nvSpPr>
          <p:cNvPr id="57" name="TextBox 56">
            <a:extLst>
              <a:ext uri="{FF2B5EF4-FFF2-40B4-BE49-F238E27FC236}">
                <a16:creationId xmlns:a16="http://schemas.microsoft.com/office/drawing/2014/main" id="{6D923160-871F-45BC-9A31-B5FEF9B50773}"/>
              </a:ext>
            </a:extLst>
          </p:cNvPr>
          <p:cNvSpPr txBox="1"/>
          <p:nvPr/>
        </p:nvSpPr>
        <p:spPr>
          <a:xfrm>
            <a:off x="15575756" y="31415473"/>
            <a:ext cx="2765501" cy="923330"/>
          </a:xfrm>
          <a:prstGeom prst="rect">
            <a:avLst/>
          </a:prstGeom>
          <a:noFill/>
        </p:spPr>
        <p:txBody>
          <a:bodyPr wrap="none" rtlCol="0">
            <a:spAutoFit/>
          </a:bodyPr>
          <a:lstStyle/>
          <a:p>
            <a:r>
              <a:rPr lang="en-GB" dirty="0"/>
              <a:t>Mohamed Emad Mohamed</a:t>
            </a:r>
          </a:p>
          <a:p>
            <a:r>
              <a:rPr lang="en-GB" dirty="0"/>
              <a:t>1806770@eng.asu.edu.eg</a:t>
            </a:r>
          </a:p>
          <a:p>
            <a:endParaRPr lang="en-GB" dirty="0"/>
          </a:p>
        </p:txBody>
      </p:sp>
      <p:pic>
        <p:nvPicPr>
          <p:cNvPr id="59" name="Picture 58" descr="A person in a green shirt&#10;&#10;Description automatically generated with medium confidence">
            <a:extLst>
              <a:ext uri="{FF2B5EF4-FFF2-40B4-BE49-F238E27FC236}">
                <a16:creationId xmlns:a16="http://schemas.microsoft.com/office/drawing/2014/main" id="{901BACA5-88F3-4248-BFFA-7672FDB66E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1908" y="28579115"/>
            <a:ext cx="1806155" cy="2708127"/>
          </a:xfrm>
          <a:prstGeom prst="rect">
            <a:avLst/>
          </a:prstGeom>
        </p:spPr>
      </p:pic>
      <p:sp>
        <p:nvSpPr>
          <p:cNvPr id="60" name="TextBox 59">
            <a:extLst>
              <a:ext uri="{FF2B5EF4-FFF2-40B4-BE49-F238E27FC236}">
                <a16:creationId xmlns:a16="http://schemas.microsoft.com/office/drawing/2014/main" id="{36F88965-C540-4FC8-B7BF-7D5B06B41A8C}"/>
              </a:ext>
            </a:extLst>
          </p:cNvPr>
          <p:cNvSpPr txBox="1"/>
          <p:nvPr/>
        </p:nvSpPr>
        <p:spPr>
          <a:xfrm>
            <a:off x="12783467" y="31410115"/>
            <a:ext cx="2635658" cy="923330"/>
          </a:xfrm>
          <a:prstGeom prst="rect">
            <a:avLst/>
          </a:prstGeom>
          <a:noFill/>
        </p:spPr>
        <p:txBody>
          <a:bodyPr wrap="none" rtlCol="0">
            <a:spAutoFit/>
          </a:bodyPr>
          <a:lstStyle/>
          <a:p>
            <a:r>
              <a:rPr lang="en-GB" dirty="0"/>
              <a:t>Anas Ahmed Talaat</a:t>
            </a:r>
          </a:p>
          <a:p>
            <a:r>
              <a:rPr lang="en-GB" dirty="0"/>
              <a:t>1806766@eng.asu.edu.eg</a:t>
            </a:r>
          </a:p>
          <a:p>
            <a:endParaRPr lang="en-GB" dirty="0"/>
          </a:p>
        </p:txBody>
      </p:sp>
      <p:pic>
        <p:nvPicPr>
          <p:cNvPr id="62" name="Picture 61" descr="A picture containing diagram&#10;&#10;Description automatically generated">
            <a:extLst>
              <a:ext uri="{FF2B5EF4-FFF2-40B4-BE49-F238E27FC236}">
                <a16:creationId xmlns:a16="http://schemas.microsoft.com/office/drawing/2014/main" id="{EFB5134D-5A28-47CB-8664-21D686115E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080" y="16979078"/>
            <a:ext cx="4501605" cy="1793707"/>
          </a:xfrm>
          <a:prstGeom prst="rect">
            <a:avLst/>
          </a:prstGeom>
        </p:spPr>
      </p:pic>
      <p:pic>
        <p:nvPicPr>
          <p:cNvPr id="66" name="Picture 65" descr="Chart, line chart&#10;&#10;Description automatically generated">
            <a:extLst>
              <a:ext uri="{FF2B5EF4-FFF2-40B4-BE49-F238E27FC236}">
                <a16:creationId xmlns:a16="http://schemas.microsoft.com/office/drawing/2014/main" id="{163BC9F5-D71F-448A-B0CC-375D304ABF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8443" y="19285902"/>
            <a:ext cx="4478374" cy="2816824"/>
          </a:xfrm>
          <a:prstGeom prst="rect">
            <a:avLst/>
          </a:prstGeom>
        </p:spPr>
      </p:pic>
      <p:pic>
        <p:nvPicPr>
          <p:cNvPr id="68" name="Picture 67" descr="Table&#10;&#10;Description automatically generated">
            <a:extLst>
              <a:ext uri="{FF2B5EF4-FFF2-40B4-BE49-F238E27FC236}">
                <a16:creationId xmlns:a16="http://schemas.microsoft.com/office/drawing/2014/main" id="{E8A5B8B5-81FF-4383-91A8-5A793C4596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7041" y="22581445"/>
            <a:ext cx="4478374" cy="3593872"/>
          </a:xfrm>
          <a:prstGeom prst="rect">
            <a:avLst/>
          </a:prstGeom>
        </p:spPr>
      </p:pic>
      <p:pic>
        <p:nvPicPr>
          <p:cNvPr id="70" name="Picture 69" descr="Graphical user interface, chart&#10;&#10;Description automatically generated">
            <a:extLst>
              <a:ext uri="{FF2B5EF4-FFF2-40B4-BE49-F238E27FC236}">
                <a16:creationId xmlns:a16="http://schemas.microsoft.com/office/drawing/2014/main" id="{4288671A-7D53-4184-9766-B8B567CA640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19048" y="26654036"/>
            <a:ext cx="4478375" cy="1997412"/>
          </a:xfrm>
          <a:prstGeom prst="rect">
            <a:avLst/>
          </a:prstGeom>
        </p:spPr>
      </p:pic>
      <p:sp>
        <p:nvSpPr>
          <p:cNvPr id="71" name="TextBox 70">
            <a:extLst>
              <a:ext uri="{FF2B5EF4-FFF2-40B4-BE49-F238E27FC236}">
                <a16:creationId xmlns:a16="http://schemas.microsoft.com/office/drawing/2014/main" id="{3F6FC1C6-D648-4D30-82BA-43950D876798}"/>
              </a:ext>
            </a:extLst>
          </p:cNvPr>
          <p:cNvSpPr txBox="1"/>
          <p:nvPr/>
        </p:nvSpPr>
        <p:spPr>
          <a:xfrm>
            <a:off x="7139968" y="26187125"/>
            <a:ext cx="4115357" cy="369332"/>
          </a:xfrm>
          <a:prstGeom prst="rect">
            <a:avLst/>
          </a:prstGeom>
          <a:noFill/>
        </p:spPr>
        <p:txBody>
          <a:bodyPr wrap="none" rtlCol="0">
            <a:spAutoFit/>
          </a:bodyPr>
          <a:lstStyle/>
          <a:p>
            <a:r>
              <a:rPr lang="en-GB" dirty="0" err="1"/>
              <a:t>Ultasonic_Accuracy</a:t>
            </a:r>
            <a:r>
              <a:rPr lang="en-GB" dirty="0"/>
              <a:t> &amp; precision &amp; analysis</a:t>
            </a:r>
          </a:p>
        </p:txBody>
      </p:sp>
      <p:sp>
        <p:nvSpPr>
          <p:cNvPr id="72" name="TextBox 71">
            <a:extLst>
              <a:ext uri="{FF2B5EF4-FFF2-40B4-BE49-F238E27FC236}">
                <a16:creationId xmlns:a16="http://schemas.microsoft.com/office/drawing/2014/main" id="{2FF3A0A5-1376-417F-AF14-6191D4BB724B}"/>
              </a:ext>
            </a:extLst>
          </p:cNvPr>
          <p:cNvSpPr txBox="1"/>
          <p:nvPr/>
        </p:nvSpPr>
        <p:spPr>
          <a:xfrm>
            <a:off x="8118707" y="28730365"/>
            <a:ext cx="2518766" cy="369332"/>
          </a:xfrm>
          <a:prstGeom prst="rect">
            <a:avLst/>
          </a:prstGeom>
          <a:noFill/>
        </p:spPr>
        <p:txBody>
          <a:bodyPr wrap="none" rtlCol="0">
            <a:spAutoFit/>
          </a:bodyPr>
          <a:lstStyle/>
          <a:p>
            <a:r>
              <a:rPr lang="en-GB" dirty="0" err="1"/>
              <a:t>Ultrasonic_Fourier</a:t>
            </a:r>
            <a:r>
              <a:rPr lang="en-GB" dirty="0"/>
              <a:t> series</a:t>
            </a:r>
          </a:p>
        </p:txBody>
      </p:sp>
      <p:sp>
        <p:nvSpPr>
          <p:cNvPr id="73" name="TextBox 72">
            <a:extLst>
              <a:ext uri="{FF2B5EF4-FFF2-40B4-BE49-F238E27FC236}">
                <a16:creationId xmlns:a16="http://schemas.microsoft.com/office/drawing/2014/main" id="{B58DE737-54B7-498E-92BB-70EB6EC12622}"/>
              </a:ext>
            </a:extLst>
          </p:cNvPr>
          <p:cNvSpPr txBox="1"/>
          <p:nvPr/>
        </p:nvSpPr>
        <p:spPr>
          <a:xfrm>
            <a:off x="7450368" y="22161945"/>
            <a:ext cx="3603166" cy="369332"/>
          </a:xfrm>
          <a:prstGeom prst="rect">
            <a:avLst/>
          </a:prstGeom>
          <a:noFill/>
        </p:spPr>
        <p:txBody>
          <a:bodyPr wrap="none" rtlCol="0">
            <a:spAutoFit/>
          </a:bodyPr>
          <a:lstStyle/>
          <a:p>
            <a:r>
              <a:rPr lang="en-GB" dirty="0" err="1"/>
              <a:t>Ultasonic_Normal</a:t>
            </a:r>
            <a:r>
              <a:rPr lang="en-GB" dirty="0"/>
              <a:t> Distribution curve</a:t>
            </a:r>
          </a:p>
        </p:txBody>
      </p:sp>
      <p:sp>
        <p:nvSpPr>
          <p:cNvPr id="74" name="TextBox 73">
            <a:extLst>
              <a:ext uri="{FF2B5EF4-FFF2-40B4-BE49-F238E27FC236}">
                <a16:creationId xmlns:a16="http://schemas.microsoft.com/office/drawing/2014/main" id="{F8112F0F-E609-4736-B934-547CAFF7DFC7}"/>
              </a:ext>
            </a:extLst>
          </p:cNvPr>
          <p:cNvSpPr txBox="1"/>
          <p:nvPr/>
        </p:nvSpPr>
        <p:spPr>
          <a:xfrm>
            <a:off x="7560134" y="18857351"/>
            <a:ext cx="3430876" cy="646331"/>
          </a:xfrm>
          <a:prstGeom prst="rect">
            <a:avLst/>
          </a:prstGeom>
          <a:noFill/>
        </p:spPr>
        <p:txBody>
          <a:bodyPr wrap="none" rtlCol="0">
            <a:spAutoFit/>
          </a:bodyPr>
          <a:lstStyle/>
          <a:p>
            <a:r>
              <a:rPr lang="en-GB" dirty="0"/>
              <a:t>The principle of ultrasonic ranging </a:t>
            </a:r>
          </a:p>
          <a:p>
            <a:endParaRPr lang="en-GB" dirty="0"/>
          </a:p>
        </p:txBody>
      </p:sp>
      <p:pic>
        <p:nvPicPr>
          <p:cNvPr id="76" name="Picture 75" descr="A picture containing person&#10;&#10;Description automatically generated">
            <a:extLst>
              <a:ext uri="{FF2B5EF4-FFF2-40B4-BE49-F238E27FC236}">
                <a16:creationId xmlns:a16="http://schemas.microsoft.com/office/drawing/2014/main" id="{62D79852-6F8E-44FA-B914-2B9F1655BF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05691" y="2294162"/>
            <a:ext cx="4069724" cy="2060620"/>
          </a:xfrm>
          <a:prstGeom prst="rect">
            <a:avLst/>
          </a:prstGeom>
        </p:spPr>
      </p:pic>
      <p:sp>
        <p:nvSpPr>
          <p:cNvPr id="77" name="TextBox 76">
            <a:extLst>
              <a:ext uri="{FF2B5EF4-FFF2-40B4-BE49-F238E27FC236}">
                <a16:creationId xmlns:a16="http://schemas.microsoft.com/office/drawing/2014/main" id="{B9E79249-D5A7-484F-8A44-64FF511234C4}"/>
              </a:ext>
            </a:extLst>
          </p:cNvPr>
          <p:cNvSpPr txBox="1"/>
          <p:nvPr/>
        </p:nvSpPr>
        <p:spPr>
          <a:xfrm>
            <a:off x="406308" y="4686402"/>
            <a:ext cx="10608640" cy="3139321"/>
          </a:xfrm>
          <a:prstGeom prst="rect">
            <a:avLst/>
          </a:prstGeom>
          <a:noFill/>
        </p:spPr>
        <p:txBody>
          <a:bodyPr wrap="square" rtlCol="0">
            <a:spAutoFit/>
          </a:bodyPr>
          <a:lstStyle/>
          <a:p>
            <a:r>
              <a:rPr lang="en-GB" sz="3600" dirty="0">
                <a:latin typeface="Arial Black" panose="020B0A04020102020204" pitchFamily="34" charset="0"/>
              </a:rPr>
              <a:t>Common sorting algorithms: </a:t>
            </a:r>
          </a:p>
          <a:p>
            <a:pPr marL="285750" indent="-285750">
              <a:buFont typeface="Arial" panose="020B0604020202020204" pitchFamily="34" charset="0"/>
              <a:buChar char="•"/>
            </a:pPr>
            <a:r>
              <a:rPr lang="en-GB" dirty="0"/>
              <a:t>Bubble/Shell sort: Exchange two adjacent elements if they are out of order. Repeat until array is sorted. </a:t>
            </a:r>
          </a:p>
          <a:p>
            <a:pPr marL="285750" indent="-285750">
              <a:buFont typeface="Arial" panose="020B0604020202020204" pitchFamily="34" charset="0"/>
              <a:buChar char="•"/>
            </a:pPr>
            <a:r>
              <a:rPr lang="en-GB" dirty="0"/>
              <a:t> Insertion sort: Scan successive elements for an out-of-order item, then insert the item in the proper place. </a:t>
            </a:r>
          </a:p>
          <a:p>
            <a:pPr marL="285750" indent="-285750">
              <a:buFont typeface="Arial" panose="020B0604020202020204" pitchFamily="34" charset="0"/>
              <a:buChar char="•"/>
            </a:pPr>
            <a:r>
              <a:rPr lang="en-GB" dirty="0"/>
              <a:t> Selection sort: Find the smallest (or biggest) element in the array, and put it in the proper place. Swap it with the value in the first position. Repeat until array is sorted. </a:t>
            </a:r>
          </a:p>
          <a:p>
            <a:pPr marL="285750" indent="-285750">
              <a:buFont typeface="Arial" panose="020B0604020202020204" pitchFamily="34" charset="0"/>
              <a:buChar char="•"/>
            </a:pPr>
            <a:r>
              <a:rPr lang="en-GB" dirty="0"/>
              <a:t> Quick sort: Partition the array into two segments. In the first segment, all elements are less than or equal to the pivot value. In the second segment, all elements are greater than or equal to the pivot value. Finally, sort the two segments recursively. </a:t>
            </a:r>
          </a:p>
          <a:p>
            <a:pPr marL="285750" indent="-285750">
              <a:buFont typeface="Arial" panose="020B0604020202020204" pitchFamily="34" charset="0"/>
              <a:buChar char="•"/>
            </a:pPr>
            <a:r>
              <a:rPr lang="en-GB" dirty="0"/>
              <a:t>Merge sort: Divide the list of elements in two parts, sort the two parts individually and then merge it.</a:t>
            </a:r>
          </a:p>
          <a:p>
            <a:endParaRPr lang="en-GB" dirty="0"/>
          </a:p>
        </p:txBody>
      </p:sp>
      <p:pic>
        <p:nvPicPr>
          <p:cNvPr id="79" name="Picture 78" descr="A picture containing indoor&#10;&#10;Description automatically generated">
            <a:extLst>
              <a:ext uri="{FF2B5EF4-FFF2-40B4-BE49-F238E27FC236}">
                <a16:creationId xmlns:a16="http://schemas.microsoft.com/office/drawing/2014/main" id="{62953171-5D69-42D9-9984-AA1E0E3039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58080" y="9286549"/>
            <a:ext cx="4501605" cy="2524549"/>
          </a:xfrm>
          <a:prstGeom prst="rect">
            <a:avLst/>
          </a:prstGeom>
        </p:spPr>
      </p:pic>
      <p:pic>
        <p:nvPicPr>
          <p:cNvPr id="81" name="Picture 80" descr="Chart, box and whisker chart&#10;&#10;Description automatically generated">
            <a:extLst>
              <a:ext uri="{FF2B5EF4-FFF2-40B4-BE49-F238E27FC236}">
                <a16:creationId xmlns:a16="http://schemas.microsoft.com/office/drawing/2014/main" id="{EB775C35-944A-4E21-92B7-31881E41905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19048" y="12115655"/>
            <a:ext cx="4513048" cy="1861723"/>
          </a:xfrm>
          <a:prstGeom prst="rect">
            <a:avLst/>
          </a:prstGeom>
        </p:spPr>
      </p:pic>
      <p:pic>
        <p:nvPicPr>
          <p:cNvPr id="83" name="Picture 82" descr="Graphical user interface, chart&#10;&#10;Description automatically generated">
            <a:extLst>
              <a:ext uri="{FF2B5EF4-FFF2-40B4-BE49-F238E27FC236}">
                <a16:creationId xmlns:a16="http://schemas.microsoft.com/office/drawing/2014/main" id="{A469A12A-9CAF-4F0C-BA85-E26584E7A6D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88673" y="14353958"/>
            <a:ext cx="4543424" cy="1991725"/>
          </a:xfrm>
          <a:prstGeom prst="rect">
            <a:avLst/>
          </a:prstGeom>
        </p:spPr>
      </p:pic>
      <p:sp>
        <p:nvSpPr>
          <p:cNvPr id="84" name="TextBox 83">
            <a:extLst>
              <a:ext uri="{FF2B5EF4-FFF2-40B4-BE49-F238E27FC236}">
                <a16:creationId xmlns:a16="http://schemas.microsoft.com/office/drawing/2014/main" id="{90445BBD-74CA-4239-92E4-EC600BDAEFA8}"/>
              </a:ext>
            </a:extLst>
          </p:cNvPr>
          <p:cNvSpPr txBox="1"/>
          <p:nvPr/>
        </p:nvSpPr>
        <p:spPr>
          <a:xfrm>
            <a:off x="7495265" y="14021319"/>
            <a:ext cx="3809056" cy="369332"/>
          </a:xfrm>
          <a:prstGeom prst="rect">
            <a:avLst/>
          </a:prstGeom>
          <a:noFill/>
        </p:spPr>
        <p:txBody>
          <a:bodyPr wrap="none" rtlCol="0">
            <a:spAutoFit/>
          </a:bodyPr>
          <a:lstStyle/>
          <a:p>
            <a:r>
              <a:rPr lang="en-GB" dirty="0"/>
              <a:t>Normal Distribution curve and analysis</a:t>
            </a:r>
          </a:p>
        </p:txBody>
      </p:sp>
      <p:pic>
        <p:nvPicPr>
          <p:cNvPr id="86" name="Picture 85" descr="A close-up of a computer chip&#10;&#10;Description automatically generated with low confidence">
            <a:extLst>
              <a:ext uri="{FF2B5EF4-FFF2-40B4-BE49-F238E27FC236}">
                <a16:creationId xmlns:a16="http://schemas.microsoft.com/office/drawing/2014/main" id="{F5CA46D8-2500-47BF-A529-933C98BF59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677998" y="2025262"/>
            <a:ext cx="2209800" cy="2598420"/>
          </a:xfrm>
          <a:prstGeom prst="rect">
            <a:avLst/>
          </a:prstGeom>
        </p:spPr>
      </p:pic>
      <p:pic>
        <p:nvPicPr>
          <p:cNvPr id="88" name="Picture 87" descr="Table, Excel&#10;&#10;Description automatically generated">
            <a:extLst>
              <a:ext uri="{FF2B5EF4-FFF2-40B4-BE49-F238E27FC236}">
                <a16:creationId xmlns:a16="http://schemas.microsoft.com/office/drawing/2014/main" id="{F6227F2A-28DF-4252-8D8A-C334DAF7659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405255" y="6813664"/>
            <a:ext cx="3914030" cy="2071676"/>
          </a:xfrm>
          <a:prstGeom prst="rect">
            <a:avLst/>
          </a:prstGeom>
        </p:spPr>
      </p:pic>
      <p:pic>
        <p:nvPicPr>
          <p:cNvPr id="94" name="Picture 93" descr="Chart, line chart&#10;&#10;Description automatically generated">
            <a:extLst>
              <a:ext uri="{FF2B5EF4-FFF2-40B4-BE49-F238E27FC236}">
                <a16:creationId xmlns:a16="http://schemas.microsoft.com/office/drawing/2014/main" id="{00845A25-5224-4EBB-BA5B-2ACF2E0F421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368990" y="9158703"/>
            <a:ext cx="4036452" cy="2469032"/>
          </a:xfrm>
          <a:prstGeom prst="rect">
            <a:avLst/>
          </a:prstGeom>
        </p:spPr>
      </p:pic>
      <p:pic>
        <p:nvPicPr>
          <p:cNvPr id="96" name="Picture 95" descr="Chart, line chart&#10;&#10;Description automatically generated">
            <a:extLst>
              <a:ext uri="{FF2B5EF4-FFF2-40B4-BE49-F238E27FC236}">
                <a16:creationId xmlns:a16="http://schemas.microsoft.com/office/drawing/2014/main" id="{6C1A3683-EC10-4FD8-923F-5C8A6137899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7405254" y="11532080"/>
            <a:ext cx="3871800" cy="2315298"/>
          </a:xfrm>
          <a:prstGeom prst="rect">
            <a:avLst/>
          </a:prstGeom>
        </p:spPr>
      </p:pic>
      <p:pic>
        <p:nvPicPr>
          <p:cNvPr id="98" name="Picture 97" descr="Chart, line chart&#10;&#10;Description automatically generated">
            <a:extLst>
              <a:ext uri="{FF2B5EF4-FFF2-40B4-BE49-F238E27FC236}">
                <a16:creationId xmlns:a16="http://schemas.microsoft.com/office/drawing/2014/main" id="{64C825DE-826C-4446-A4A5-3FBB0E1C3342}"/>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7368990" y="13755418"/>
            <a:ext cx="3949091" cy="2430734"/>
          </a:xfrm>
          <a:prstGeom prst="rect">
            <a:avLst/>
          </a:prstGeom>
        </p:spPr>
      </p:pic>
      <p:pic>
        <p:nvPicPr>
          <p:cNvPr id="100" name="Picture 99" descr="Graphical user interface, chart&#10;&#10;Description automatically generated">
            <a:extLst>
              <a:ext uri="{FF2B5EF4-FFF2-40B4-BE49-F238E27FC236}">
                <a16:creationId xmlns:a16="http://schemas.microsoft.com/office/drawing/2014/main" id="{ABC1E800-5997-4ABC-B2B2-D02E477DFBC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399782" y="16535439"/>
            <a:ext cx="3923333" cy="1729020"/>
          </a:xfrm>
          <a:prstGeom prst="rect">
            <a:avLst/>
          </a:prstGeom>
        </p:spPr>
      </p:pic>
      <p:sp>
        <p:nvSpPr>
          <p:cNvPr id="101" name="TextBox 100">
            <a:extLst>
              <a:ext uri="{FF2B5EF4-FFF2-40B4-BE49-F238E27FC236}">
                <a16:creationId xmlns:a16="http://schemas.microsoft.com/office/drawing/2014/main" id="{7004E79D-0D85-41C6-B736-BDCC8E5E0C0F}"/>
              </a:ext>
            </a:extLst>
          </p:cNvPr>
          <p:cNvSpPr txBox="1"/>
          <p:nvPr/>
        </p:nvSpPr>
        <p:spPr>
          <a:xfrm>
            <a:off x="8055815" y="16394616"/>
            <a:ext cx="2439514" cy="646331"/>
          </a:xfrm>
          <a:prstGeom prst="rect">
            <a:avLst/>
          </a:prstGeom>
          <a:noFill/>
        </p:spPr>
        <p:txBody>
          <a:bodyPr wrap="none" rtlCol="0">
            <a:spAutoFit/>
          </a:bodyPr>
          <a:lstStyle/>
          <a:p>
            <a:r>
              <a:rPr lang="en-GB" dirty="0" err="1"/>
              <a:t>Inductive_Fourier</a:t>
            </a:r>
            <a:r>
              <a:rPr lang="en-GB" dirty="0"/>
              <a:t> series</a:t>
            </a:r>
          </a:p>
          <a:p>
            <a:endParaRPr lang="en-GB" dirty="0"/>
          </a:p>
        </p:txBody>
      </p:sp>
      <p:sp>
        <p:nvSpPr>
          <p:cNvPr id="102" name="TextBox 101">
            <a:extLst>
              <a:ext uri="{FF2B5EF4-FFF2-40B4-BE49-F238E27FC236}">
                <a16:creationId xmlns:a16="http://schemas.microsoft.com/office/drawing/2014/main" id="{0084BACF-056D-420E-8370-37D278FAE269}"/>
              </a:ext>
            </a:extLst>
          </p:cNvPr>
          <p:cNvSpPr txBox="1"/>
          <p:nvPr/>
        </p:nvSpPr>
        <p:spPr>
          <a:xfrm>
            <a:off x="17666905" y="8819150"/>
            <a:ext cx="3325141" cy="646331"/>
          </a:xfrm>
          <a:prstGeom prst="rect">
            <a:avLst/>
          </a:prstGeom>
          <a:noFill/>
        </p:spPr>
        <p:txBody>
          <a:bodyPr wrap="none" rtlCol="0">
            <a:spAutoFit/>
          </a:bodyPr>
          <a:lstStyle/>
          <a:p>
            <a:r>
              <a:rPr lang="en-GB" dirty="0" err="1"/>
              <a:t>colour_Normal</a:t>
            </a:r>
            <a:r>
              <a:rPr lang="en-GB" dirty="0"/>
              <a:t> Distribution curve</a:t>
            </a:r>
          </a:p>
          <a:p>
            <a:endParaRPr lang="en-GB" dirty="0"/>
          </a:p>
        </p:txBody>
      </p:sp>
      <p:sp>
        <p:nvSpPr>
          <p:cNvPr id="104" name="TextBox 103">
            <a:extLst>
              <a:ext uri="{FF2B5EF4-FFF2-40B4-BE49-F238E27FC236}">
                <a16:creationId xmlns:a16="http://schemas.microsoft.com/office/drawing/2014/main" id="{07AC4681-0838-44DC-872F-D02D4A4BC687}"/>
              </a:ext>
            </a:extLst>
          </p:cNvPr>
          <p:cNvSpPr txBox="1"/>
          <p:nvPr/>
        </p:nvSpPr>
        <p:spPr>
          <a:xfrm>
            <a:off x="18121731" y="16139304"/>
            <a:ext cx="2618537" cy="369332"/>
          </a:xfrm>
          <a:prstGeom prst="rect">
            <a:avLst/>
          </a:prstGeom>
          <a:noFill/>
        </p:spPr>
        <p:txBody>
          <a:bodyPr wrap="none" rtlCol="0">
            <a:spAutoFit/>
          </a:bodyPr>
          <a:lstStyle/>
          <a:p>
            <a:r>
              <a:rPr lang="en-GB" dirty="0"/>
              <a:t>Normal Distribution curve</a:t>
            </a:r>
          </a:p>
        </p:txBody>
      </p:sp>
      <p:pic>
        <p:nvPicPr>
          <p:cNvPr id="106" name="Picture 105" descr="Graphical user interface, chart&#10;&#10;Description automatically generated">
            <a:extLst>
              <a:ext uri="{FF2B5EF4-FFF2-40B4-BE49-F238E27FC236}">
                <a16:creationId xmlns:a16="http://schemas.microsoft.com/office/drawing/2014/main" id="{D361E984-266D-48CB-86DD-4DFE915BA3F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2018176" y="18620733"/>
            <a:ext cx="3954377" cy="1765897"/>
          </a:xfrm>
          <a:prstGeom prst="rect">
            <a:avLst/>
          </a:prstGeom>
        </p:spPr>
      </p:pic>
      <p:pic>
        <p:nvPicPr>
          <p:cNvPr id="108" name="Picture 107" descr="Graphical user interface, application&#10;&#10;Description automatically generated">
            <a:extLst>
              <a:ext uri="{FF2B5EF4-FFF2-40B4-BE49-F238E27FC236}">
                <a16:creationId xmlns:a16="http://schemas.microsoft.com/office/drawing/2014/main" id="{8055E66C-92BF-4E9E-8961-4694082A333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326689" y="18519557"/>
            <a:ext cx="3997247" cy="1765897"/>
          </a:xfrm>
          <a:prstGeom prst="rect">
            <a:avLst/>
          </a:prstGeom>
        </p:spPr>
      </p:pic>
      <p:sp>
        <p:nvSpPr>
          <p:cNvPr id="109" name="TextBox 108">
            <a:extLst>
              <a:ext uri="{FF2B5EF4-FFF2-40B4-BE49-F238E27FC236}">
                <a16:creationId xmlns:a16="http://schemas.microsoft.com/office/drawing/2014/main" id="{74D7EB62-7E41-4784-B95F-D2070464EDF0}"/>
              </a:ext>
            </a:extLst>
          </p:cNvPr>
          <p:cNvSpPr txBox="1"/>
          <p:nvPr/>
        </p:nvSpPr>
        <p:spPr>
          <a:xfrm>
            <a:off x="18353855" y="18244614"/>
            <a:ext cx="1951240" cy="646331"/>
          </a:xfrm>
          <a:prstGeom prst="rect">
            <a:avLst/>
          </a:prstGeom>
          <a:noFill/>
        </p:spPr>
        <p:txBody>
          <a:bodyPr wrap="none" rtlCol="0">
            <a:spAutoFit/>
          </a:bodyPr>
          <a:lstStyle/>
          <a:p>
            <a:r>
              <a:rPr lang="en-GB" dirty="0" err="1"/>
              <a:t>RED_Fourier</a:t>
            </a:r>
            <a:r>
              <a:rPr lang="en-GB" dirty="0"/>
              <a:t> series</a:t>
            </a:r>
          </a:p>
          <a:p>
            <a:endParaRPr lang="en-GB" dirty="0"/>
          </a:p>
        </p:txBody>
      </p:sp>
      <p:sp>
        <p:nvSpPr>
          <p:cNvPr id="110" name="TextBox 109">
            <a:extLst>
              <a:ext uri="{FF2B5EF4-FFF2-40B4-BE49-F238E27FC236}">
                <a16:creationId xmlns:a16="http://schemas.microsoft.com/office/drawing/2014/main" id="{32A60A79-8D86-4660-A645-09955C4379C4}"/>
              </a:ext>
            </a:extLst>
          </p:cNvPr>
          <p:cNvSpPr txBox="1"/>
          <p:nvPr/>
        </p:nvSpPr>
        <p:spPr>
          <a:xfrm>
            <a:off x="12583311" y="20353380"/>
            <a:ext cx="2215735" cy="646331"/>
          </a:xfrm>
          <a:prstGeom prst="rect">
            <a:avLst/>
          </a:prstGeom>
          <a:noFill/>
        </p:spPr>
        <p:txBody>
          <a:bodyPr wrap="none" rtlCol="0">
            <a:spAutoFit/>
          </a:bodyPr>
          <a:lstStyle/>
          <a:p>
            <a:r>
              <a:rPr lang="en-GB" dirty="0" err="1"/>
              <a:t>GREEN_Fourier</a:t>
            </a:r>
            <a:r>
              <a:rPr lang="en-GB" dirty="0"/>
              <a:t> series</a:t>
            </a:r>
          </a:p>
          <a:p>
            <a:endParaRPr lang="en-GB" dirty="0"/>
          </a:p>
        </p:txBody>
      </p:sp>
      <p:sp>
        <p:nvSpPr>
          <p:cNvPr id="111" name="TextBox 110">
            <a:extLst>
              <a:ext uri="{FF2B5EF4-FFF2-40B4-BE49-F238E27FC236}">
                <a16:creationId xmlns:a16="http://schemas.microsoft.com/office/drawing/2014/main" id="{5548D822-7E12-499A-B28B-889A79353E56}"/>
              </a:ext>
            </a:extLst>
          </p:cNvPr>
          <p:cNvSpPr txBox="1"/>
          <p:nvPr/>
        </p:nvSpPr>
        <p:spPr>
          <a:xfrm>
            <a:off x="18198493" y="20217386"/>
            <a:ext cx="2106602" cy="646331"/>
          </a:xfrm>
          <a:prstGeom prst="rect">
            <a:avLst/>
          </a:prstGeom>
          <a:noFill/>
        </p:spPr>
        <p:txBody>
          <a:bodyPr wrap="none" rtlCol="0">
            <a:spAutoFit/>
          </a:bodyPr>
          <a:lstStyle/>
          <a:p>
            <a:r>
              <a:rPr lang="en-GB" dirty="0" err="1"/>
              <a:t>BLUE_Fourier</a:t>
            </a:r>
            <a:r>
              <a:rPr lang="en-GB" dirty="0"/>
              <a:t> series</a:t>
            </a:r>
          </a:p>
          <a:p>
            <a:endParaRPr lang="en-GB" dirty="0"/>
          </a:p>
        </p:txBody>
      </p:sp>
      <p:pic>
        <p:nvPicPr>
          <p:cNvPr id="113" name="Picture 112" descr="Chart, line chart&#10;&#10;Description automatically generated">
            <a:extLst>
              <a:ext uri="{FF2B5EF4-FFF2-40B4-BE49-F238E27FC236}">
                <a16:creationId xmlns:a16="http://schemas.microsoft.com/office/drawing/2014/main" id="{F2B91C5B-2914-49F6-ABE1-1D460210C85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7326689" y="20930938"/>
            <a:ext cx="4078753" cy="2293275"/>
          </a:xfrm>
          <a:prstGeom prst="rect">
            <a:avLst/>
          </a:prstGeom>
        </p:spPr>
      </p:pic>
      <p:sp>
        <p:nvSpPr>
          <p:cNvPr id="2" name="TextBox 1">
            <a:extLst>
              <a:ext uri="{FF2B5EF4-FFF2-40B4-BE49-F238E27FC236}">
                <a16:creationId xmlns:a16="http://schemas.microsoft.com/office/drawing/2014/main" id="{71129838-9C06-4E9F-B7C8-456A903436FD}"/>
              </a:ext>
            </a:extLst>
          </p:cNvPr>
          <p:cNvSpPr txBox="1"/>
          <p:nvPr/>
        </p:nvSpPr>
        <p:spPr>
          <a:xfrm>
            <a:off x="5024301" y="156011"/>
            <a:ext cx="11250682" cy="1600438"/>
          </a:xfrm>
          <a:prstGeom prst="rect">
            <a:avLst/>
          </a:prstGeom>
          <a:noFill/>
        </p:spPr>
        <p:txBody>
          <a:bodyPr wrap="square" rtlCol="0">
            <a:spAutoFit/>
          </a:bodyPr>
          <a:lstStyle/>
          <a:p>
            <a:pPr algn="ctr"/>
            <a:r>
              <a:rPr lang="en-GB" sz="8000" dirty="0">
                <a:solidFill>
                  <a:schemeClr val="bg1"/>
                </a:solidFill>
              </a:rPr>
              <a:t>(Industrial Sorting Project)</a:t>
            </a:r>
          </a:p>
          <a:p>
            <a:pPr algn="ctr"/>
            <a:endParaRPr lang="en-GB" dirty="0"/>
          </a:p>
        </p:txBody>
      </p:sp>
      <p:pic>
        <p:nvPicPr>
          <p:cNvPr id="24" name="Picture 23" descr="A picture containing text, floor&#10;&#10;Description automatically generated">
            <a:extLst>
              <a:ext uri="{FF2B5EF4-FFF2-40B4-BE49-F238E27FC236}">
                <a16:creationId xmlns:a16="http://schemas.microsoft.com/office/drawing/2014/main" id="{9B92AC28-D8AD-4D16-B039-12980E5FA2D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4908034" y="23785503"/>
            <a:ext cx="6402919" cy="2716535"/>
          </a:xfrm>
          <a:prstGeom prst="rect">
            <a:avLst/>
          </a:prstGeom>
        </p:spPr>
      </p:pic>
      <p:sp>
        <p:nvSpPr>
          <p:cNvPr id="28" name="TextBox 27">
            <a:extLst>
              <a:ext uri="{FF2B5EF4-FFF2-40B4-BE49-F238E27FC236}">
                <a16:creationId xmlns:a16="http://schemas.microsoft.com/office/drawing/2014/main" id="{88D3AE66-0CC4-4576-AA5E-8E89260228A4}"/>
              </a:ext>
            </a:extLst>
          </p:cNvPr>
          <p:cNvSpPr txBox="1"/>
          <p:nvPr/>
        </p:nvSpPr>
        <p:spPr>
          <a:xfrm>
            <a:off x="17340942" y="26458549"/>
            <a:ext cx="2181110" cy="369332"/>
          </a:xfrm>
          <a:prstGeom prst="rect">
            <a:avLst/>
          </a:prstGeom>
          <a:noFill/>
        </p:spPr>
        <p:txBody>
          <a:bodyPr wrap="none" rtlCol="0">
            <a:spAutoFit/>
          </a:bodyPr>
          <a:lstStyle/>
          <a:p>
            <a:r>
              <a:rPr lang="en-GB" dirty="0"/>
              <a:t>System of the project</a:t>
            </a:r>
          </a:p>
        </p:txBody>
      </p:sp>
    </p:spTree>
    <p:extLst>
      <p:ext uri="{BB962C8B-B14F-4D97-AF65-F5344CB8AC3E}">
        <p14:creationId xmlns:p14="http://schemas.microsoft.com/office/powerpoint/2010/main" val="480380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TotalTime>
  <Words>1283</Words>
  <Application>Microsoft Office PowerPoint</Application>
  <PresentationFormat>Custom</PresentationFormat>
  <Paragraphs>144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Zeco Smily</dc:creator>
  <cp:lastModifiedBy>Zeco Smily</cp:lastModifiedBy>
  <cp:revision>4</cp:revision>
  <dcterms:created xsi:type="dcterms:W3CDTF">2022-01-08T21:44:06Z</dcterms:created>
  <dcterms:modified xsi:type="dcterms:W3CDTF">2022-01-09T18:42:35Z</dcterms:modified>
</cp:coreProperties>
</file>