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28/03/2021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3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28/03/2021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6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28/03/2021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7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28/03/2021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9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28/03/2021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0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28/03/2021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3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28/03/2021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1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28/03/2021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5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28/03/2021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8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28/03/2021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5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28/03/2021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1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28/03/2021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0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699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8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0">
            <a:extLst>
              <a:ext uri="{FF2B5EF4-FFF2-40B4-BE49-F238E27FC236}">
                <a16:creationId xmlns:a16="http://schemas.microsoft.com/office/drawing/2014/main" id="{6070DF15-E754-42BB-9A78-F070643B1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980" y="4519947"/>
            <a:ext cx="12208582" cy="23356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00CAE-FF2E-42BC-8218-67B41D762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31" y="4934601"/>
            <a:ext cx="8031961" cy="882398"/>
          </a:xfrm>
        </p:spPr>
        <p:txBody>
          <a:bodyPr>
            <a:normAutofit fontScale="90000"/>
          </a:bodyPr>
          <a:lstStyle/>
          <a:p>
            <a:r>
              <a:rPr lang="en-US" dirty="0"/>
              <a:t>Archiving System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B0CF2-7D2D-4070-86EE-250E4BFD3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0027" y="6041046"/>
            <a:ext cx="6396471" cy="509627"/>
          </a:xfrm>
        </p:spPr>
        <p:txBody>
          <a:bodyPr>
            <a:normAutofit/>
          </a:bodyPr>
          <a:lstStyle/>
          <a:p>
            <a:r>
              <a:rPr lang="en-US" b="1" dirty="0"/>
              <a:t>Multi User Archiving System</a:t>
            </a:r>
          </a:p>
        </p:txBody>
      </p:sp>
      <p:pic>
        <p:nvPicPr>
          <p:cNvPr id="121" name="Picture 3">
            <a:extLst>
              <a:ext uri="{FF2B5EF4-FFF2-40B4-BE49-F238E27FC236}">
                <a16:creationId xmlns:a16="http://schemas.microsoft.com/office/drawing/2014/main" id="{B9C6B54D-15D2-404F-AC29-33ADE73D74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33" b="32085"/>
          <a:stretch/>
        </p:blipFill>
        <p:spPr>
          <a:xfrm>
            <a:off x="-15059" y="1"/>
            <a:ext cx="12200741" cy="451031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432" y="4252353"/>
            <a:ext cx="12157773" cy="494218"/>
            <a:chOff x="18956" y="5952517"/>
            <a:chExt cx="12157773" cy="494218"/>
          </a:xfrm>
          <a:solidFill>
            <a:schemeClr val="bg1"/>
          </a:solidFill>
        </p:grpSpPr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5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6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2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3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4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5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6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7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8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0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3635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F1DE7A-6957-49B4-8489-C537822B4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661" y="0"/>
            <a:ext cx="6356677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A590BC-4BD9-4FB8-996B-D4ADA4B9B681}"/>
              </a:ext>
            </a:extLst>
          </p:cNvPr>
          <p:cNvSpPr/>
          <p:nvPr/>
        </p:nvSpPr>
        <p:spPr>
          <a:xfrm>
            <a:off x="0" y="171963"/>
            <a:ext cx="3159839" cy="390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Clr>
                <a:srgbClr val="808080"/>
              </a:buClr>
              <a:buFont typeface="Wingdings" panose="05000000000000000000" pitchFamily="2" charset="2"/>
              <a:buChar char=""/>
            </a:pPr>
            <a:r>
              <a:rPr lang="en-US" b="1" u="sng" dirty="0">
                <a:solidFill>
                  <a:srgbClr val="66666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 Document Chart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661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5592D1-E5F8-4955-8C7E-4823E0544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808" y="0"/>
            <a:ext cx="584238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44BF53-9C93-43BF-84D2-DFCA5D12CDC3}"/>
              </a:ext>
            </a:extLst>
          </p:cNvPr>
          <p:cNvSpPr/>
          <p:nvPr/>
        </p:nvSpPr>
        <p:spPr>
          <a:xfrm>
            <a:off x="0" y="156790"/>
            <a:ext cx="3433376" cy="390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Clr>
                <a:srgbClr val="808080"/>
              </a:buClr>
              <a:buFont typeface="Wingdings" panose="05000000000000000000" pitchFamily="2" charset="2"/>
              <a:buChar char=""/>
            </a:pPr>
            <a:r>
              <a:rPr lang="en-US" b="1" u="sng" dirty="0">
                <a:solidFill>
                  <a:srgbClr val="66666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Overall Application Chart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91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89A3-8887-4789-B96D-056FE9EF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D25E9-06C3-48F7-8F73-AB7065149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6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FED4-1034-4E02-B725-238FFCAA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- Introduction 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E7AA7-3D67-46E4-BAAB-A83EFB7EB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Baskerville Old Face" panose="02020602080505020303" pitchFamily="18" charset="0"/>
              </a:rPr>
              <a:t>Our enterprise document archiving solution offers multi-user functionality, allowing for a complete, secure and easy-to-use platform that will make your team more productive and your business more profitable.</a:t>
            </a:r>
          </a:p>
        </p:txBody>
      </p:sp>
    </p:spTree>
    <p:extLst>
      <p:ext uri="{BB962C8B-B14F-4D97-AF65-F5344CB8AC3E}">
        <p14:creationId xmlns:p14="http://schemas.microsoft.com/office/powerpoint/2010/main" val="419964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874072-0F49-4062-B052-B4AB3801F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41" y="0"/>
            <a:ext cx="6494918" cy="6858000"/>
          </a:xfrm>
        </p:spPr>
      </p:pic>
    </p:spTree>
    <p:extLst>
      <p:ext uri="{BB962C8B-B14F-4D97-AF65-F5344CB8AC3E}">
        <p14:creationId xmlns:p14="http://schemas.microsoft.com/office/powerpoint/2010/main" val="246641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127D-BE12-4706-8C1F-E8E610134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 Configuration and  Registration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FB499-92B0-45ED-B593-D56AA1672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First User insert token and connect , login token.</a:t>
            </a:r>
          </a:p>
          <a:p>
            <a:pPr marL="1206500" indent="-292100">
              <a:buFont typeface="Wingdings" panose="05000000000000000000" pitchFamily="2" charset="2"/>
              <a:buChar char="v"/>
            </a:pPr>
            <a:r>
              <a:rPr lang="en-US" dirty="0"/>
              <a:t> Read setting configuration file and if exist read (IP , User Name  , Password)  of DB .</a:t>
            </a:r>
          </a:p>
          <a:p>
            <a:pPr marL="1206500" indent="-292100">
              <a:buFont typeface="Wingdings" panose="05000000000000000000" pitchFamily="2" charset="2"/>
              <a:buChar char="v"/>
            </a:pPr>
            <a:r>
              <a:rPr lang="en-US" dirty="0"/>
              <a:t> If not exist create setting file with information inside application and start application .</a:t>
            </a:r>
          </a:p>
          <a:p>
            <a:pPr marL="1206500" indent="-292100">
              <a:buFont typeface="Wingdings" panose="05000000000000000000" pitchFamily="2" charset="2"/>
              <a:buChar char="v"/>
            </a:pPr>
            <a:r>
              <a:rPr lang="en-US" dirty="0"/>
              <a:t>DB connection start .</a:t>
            </a:r>
          </a:p>
          <a:p>
            <a:pPr marL="1206500" indent="-292100">
              <a:buFont typeface="Wingdings" panose="05000000000000000000" pitchFamily="2" charset="2"/>
              <a:buChar char="v"/>
            </a:pPr>
            <a:r>
              <a:rPr lang="en-US" dirty="0"/>
              <a:t> Select user where mac address in DB equal connected mac address for this PC and start Login if there is result in DB.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8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79AF-84BB-4DAA-88DB-C0B76FBE3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If there is no result in DB ,Registration operation will start and user added in DB.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If there is no user id in token message appear that “</a:t>
            </a:r>
            <a:r>
              <a:rPr lang="ar-EG" dirty="0"/>
              <a:t>حدث خطأ اثناء عمليه التسجيل</a:t>
            </a:r>
            <a:r>
              <a:rPr lang="en-US" dirty="0"/>
              <a:t>”.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If DB Disconnected , open setting form and update in setting configuration file.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1CFB-24C4-464E-98AF-F737544D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 Login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7B699-AD2D-4DDA-8DED-22AFA0201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Login Authentication using Public Key .</a:t>
            </a:r>
          </a:p>
          <a:p>
            <a:pPr marL="1257300" indent="-342900">
              <a:buFont typeface="Wingdings" panose="05000000000000000000" pitchFamily="2" charset="2"/>
              <a:buChar char="v"/>
            </a:pPr>
            <a:r>
              <a:rPr lang="en-US" dirty="0"/>
              <a:t>If there is result in DB Login operation start.</a:t>
            </a:r>
          </a:p>
          <a:p>
            <a:pPr marL="1257300" indent="-342900">
              <a:buFont typeface="Wingdings" panose="05000000000000000000" pitchFamily="2" charset="2"/>
              <a:buChar char="v"/>
            </a:pPr>
            <a:r>
              <a:rPr lang="en-US" dirty="0"/>
              <a:t>Get user public key and generated RN (KS).</a:t>
            </a:r>
          </a:p>
          <a:p>
            <a:pPr marL="1257300" indent="-342900">
              <a:buFont typeface="Wingdings" panose="05000000000000000000" pitchFamily="2" charset="2"/>
              <a:buChar char="v"/>
            </a:pPr>
            <a:r>
              <a:rPr lang="en-US" dirty="0"/>
              <a:t>Sign KS using user private key.</a:t>
            </a:r>
          </a:p>
          <a:p>
            <a:pPr marL="1257300" indent="-342900">
              <a:buFont typeface="Wingdings" panose="05000000000000000000" pitchFamily="2" charset="2"/>
              <a:buChar char="v"/>
            </a:pPr>
            <a:r>
              <a:rPr lang="en-US" dirty="0"/>
              <a:t>Decrypt  sign using user public key.</a:t>
            </a:r>
          </a:p>
          <a:p>
            <a:pPr marL="1257300" indent="-342900">
              <a:buFont typeface="Wingdings" panose="05000000000000000000" pitchFamily="2" charset="2"/>
              <a:buChar char="v"/>
            </a:pPr>
            <a:r>
              <a:rPr lang="en-US" dirty="0"/>
              <a:t>Compare result from decryption with original RN KS.</a:t>
            </a:r>
          </a:p>
          <a:p>
            <a:pPr marL="1257300" indent="-342900">
              <a:buFont typeface="Wingdings" panose="05000000000000000000" pitchFamily="2" charset="2"/>
              <a:buChar char="v"/>
            </a:pPr>
            <a:r>
              <a:rPr lang="en-US" dirty="0"/>
              <a:t>If they compared true;  application will start – if not : </a:t>
            </a:r>
            <a:br>
              <a:rPr lang="en-US" dirty="0"/>
            </a:br>
            <a:r>
              <a:rPr lang="en-US" dirty="0"/>
              <a:t>message appear “</a:t>
            </a:r>
            <a:r>
              <a:rPr lang="ar-SA" dirty="0"/>
              <a:t>خطأ في عمليه التسجيل</a:t>
            </a:r>
            <a:r>
              <a:rPr lang="en-US" dirty="0"/>
              <a:t>”.</a:t>
            </a:r>
          </a:p>
          <a:p>
            <a:pPr marL="1257300" indent="-34290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7B699-AD2D-4DDA-8DED-22AFA0201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At the beginning of application there are 5 options</a:t>
            </a:r>
            <a:br>
              <a:rPr lang="en-US" dirty="0"/>
            </a:br>
            <a:r>
              <a:rPr lang="en-US" dirty="0"/>
              <a:t> (</a:t>
            </a:r>
            <a:r>
              <a:rPr lang="ar-EG" dirty="0"/>
              <a:t>مستند جديد ,نوع مستند جديد ,المستندات ,انواع المستندات</a:t>
            </a:r>
            <a:r>
              <a:rPr lang="en-US" dirty="0"/>
              <a:t>).</a:t>
            </a:r>
          </a:p>
          <a:p>
            <a:pPr marL="1778000" indent="-292100">
              <a:buFont typeface="+mj-lt"/>
              <a:buAutoNum type="romanLcPeriod"/>
            </a:pPr>
            <a:r>
              <a:rPr lang="en-US" dirty="0"/>
              <a:t>First create “</a:t>
            </a:r>
            <a:r>
              <a:rPr lang="ar-EG" dirty="0"/>
              <a:t>مستند جديد</a:t>
            </a:r>
            <a:r>
              <a:rPr lang="en-US" dirty="0"/>
              <a:t>”  , </a:t>
            </a:r>
            <a:br>
              <a:rPr lang="en-US" dirty="0"/>
            </a:br>
            <a:r>
              <a:rPr lang="en-US" dirty="0"/>
              <a:t>insert “</a:t>
            </a:r>
            <a:r>
              <a:rPr lang="ar-EG" dirty="0"/>
              <a:t>اسم نوع المستند</a:t>
            </a:r>
            <a:r>
              <a:rPr lang="en-US" dirty="0"/>
              <a:t>”  and “</a:t>
            </a:r>
            <a:r>
              <a:rPr lang="ar-EG" dirty="0"/>
              <a:t>اضافه حقل </a:t>
            </a:r>
            <a:r>
              <a:rPr lang="en-US" dirty="0"/>
              <a:t>” and click “</a:t>
            </a:r>
            <a:r>
              <a:rPr lang="ar-EG" dirty="0"/>
              <a:t>ادخال</a:t>
            </a:r>
            <a:r>
              <a:rPr lang="en-US" dirty="0"/>
              <a:t>”;</a:t>
            </a:r>
            <a:br>
              <a:rPr lang="en-US" dirty="0"/>
            </a:br>
            <a:r>
              <a:rPr lang="en-US" dirty="0"/>
              <a:t>after that select “</a:t>
            </a:r>
            <a:r>
              <a:rPr lang="ar-EG" dirty="0"/>
              <a:t>مستند جديد </a:t>
            </a:r>
            <a:r>
              <a:rPr lang="en-US" dirty="0"/>
              <a:t>”  and select “</a:t>
            </a:r>
            <a:r>
              <a:rPr lang="ar-EG" dirty="0"/>
              <a:t>نوع المستند</a:t>
            </a:r>
            <a:r>
              <a:rPr lang="en-US" dirty="0"/>
              <a:t>”</a:t>
            </a:r>
            <a:r>
              <a:rPr lang="ar-SA" dirty="0"/>
              <a:t>  </a:t>
            </a:r>
            <a:r>
              <a:rPr lang="en-US" dirty="0"/>
              <a:t> that want to insert its field and click “</a:t>
            </a:r>
            <a:r>
              <a:rPr lang="ar-EG" dirty="0"/>
              <a:t>ادخال</a:t>
            </a:r>
            <a:r>
              <a:rPr lang="en-US" dirty="0"/>
              <a:t>”.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5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E044-65FE-4A32-A914-71B191A15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946495" cy="1325563"/>
          </a:xfrm>
        </p:spPr>
        <p:txBody>
          <a:bodyPr/>
          <a:lstStyle/>
          <a:p>
            <a:r>
              <a:rPr lang="en-US" b="1" dirty="0"/>
              <a:t>- Login Authentication using Certificate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5ACA5-3C00-471A-84E0-552E26250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85900" indent="-342900">
              <a:buFont typeface="Wingdings" panose="05000000000000000000" pitchFamily="2" charset="2"/>
              <a:buChar char="v"/>
              <a:tabLst>
                <a:tab pos="1600200" algn="l"/>
              </a:tabLst>
            </a:pPr>
            <a:r>
              <a:rPr lang="en-US" dirty="0"/>
              <a:t> User login using (user name , mac address);  send to server to check mac address exist or not.</a:t>
            </a:r>
          </a:p>
          <a:p>
            <a:pPr marL="1485900" indent="-342900">
              <a:buFont typeface="Wingdings" panose="05000000000000000000" pitchFamily="2" charset="2"/>
              <a:buChar char="v"/>
              <a:tabLst>
                <a:tab pos="1600200" algn="l"/>
              </a:tabLst>
            </a:pPr>
            <a:endParaRPr lang="en-US" dirty="0"/>
          </a:p>
          <a:p>
            <a:pPr marL="1485900" indent="-342900">
              <a:buFont typeface="Wingdings" panose="05000000000000000000" pitchFamily="2" charset="2"/>
              <a:buChar char="v"/>
              <a:tabLst>
                <a:tab pos="1600200" algn="l"/>
              </a:tabLst>
            </a:pPr>
            <a:r>
              <a:rPr lang="en-US" dirty="0"/>
              <a:t>If exist login operation start and user enter token PIN and get certificate , certificate chain from server.</a:t>
            </a:r>
          </a:p>
          <a:p>
            <a:pPr marL="1485900" indent="-342900">
              <a:buFont typeface="Wingdings" panose="05000000000000000000" pitchFamily="2" charset="2"/>
              <a:buChar char="v"/>
              <a:tabLst>
                <a:tab pos="1600200" algn="l"/>
              </a:tabLst>
            </a:pPr>
            <a:endParaRPr lang="en-US" dirty="0"/>
          </a:p>
          <a:p>
            <a:pPr marL="1485900" indent="-342900">
              <a:buFont typeface="Wingdings" panose="05000000000000000000" pitchFamily="2" charset="2"/>
              <a:buChar char="v"/>
              <a:tabLst>
                <a:tab pos="1600200" algn="l"/>
              </a:tabLst>
            </a:pPr>
            <a:r>
              <a:rPr lang="en-US" dirty="0"/>
              <a:t>User get result from server and make </a:t>
            </a:r>
            <a:r>
              <a:rPr lang="en-US" dirty="0">
                <a:solidFill>
                  <a:srgbClr val="FF0000"/>
                </a:solidFill>
              </a:rPr>
              <a:t>chain verification (Main Root)_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07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1FC4-2103-44CC-A443-5FAF7929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 Insert Document  (Image , File)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375A-72D8-43CD-B61B-51AAE248E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663700" lvl="0" indent="-177800"/>
            <a:r>
              <a:rPr lang="en-US" dirty="0"/>
              <a:t>Create empty (test.zip) in specific path for receiving file in it .</a:t>
            </a:r>
          </a:p>
          <a:p>
            <a:pPr marL="1663700" lvl="0" indent="-177800"/>
            <a:r>
              <a:rPr lang="en-US" dirty="0"/>
              <a:t>Generate RN (pass) .</a:t>
            </a:r>
          </a:p>
          <a:p>
            <a:pPr marL="1663700" lvl="0" indent="-177800"/>
            <a:r>
              <a:rPr lang="en-US" dirty="0"/>
              <a:t>Connect and Login token .</a:t>
            </a:r>
          </a:p>
          <a:p>
            <a:pPr marL="1663700" lvl="0" indent="-177800"/>
            <a:r>
              <a:rPr lang="en-US" dirty="0"/>
              <a:t>Encrypt RN with server public key .</a:t>
            </a:r>
          </a:p>
          <a:p>
            <a:pPr marL="1663700" lvl="0" indent="-177800"/>
            <a:r>
              <a:rPr lang="en-US" dirty="0"/>
              <a:t>Create compress file with encrypted pass and send compression file to server .</a:t>
            </a:r>
          </a:p>
          <a:p>
            <a:pPr marL="1663700" lvl="0" indent="-177800"/>
            <a:r>
              <a:rPr lang="en-US" dirty="0"/>
              <a:t>Sign file with user Private key .</a:t>
            </a:r>
          </a:p>
          <a:p>
            <a:pPr marL="1663700" lvl="0" indent="-177800"/>
            <a:r>
              <a:rPr lang="en-US" dirty="0"/>
              <a:t>Then </a:t>
            </a:r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/>
              <a:t> (Document ID , document type , Sign Path , Encrypted KS) .</a:t>
            </a:r>
          </a:p>
          <a:p>
            <a:pPr marL="1663700" indent="-1778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054392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LightSeed_2SEEDS">
      <a:dk1>
        <a:srgbClr val="000000"/>
      </a:dk1>
      <a:lt1>
        <a:srgbClr val="FFFFFF"/>
      </a:lt1>
      <a:dk2>
        <a:srgbClr val="3A3621"/>
      </a:dk2>
      <a:lt2>
        <a:srgbClr val="E8E6E2"/>
      </a:lt2>
      <a:accent1>
        <a:srgbClr val="7F8FBA"/>
      </a:accent1>
      <a:accent2>
        <a:srgbClr val="82AABB"/>
      </a:accent2>
      <a:accent3>
        <a:srgbClr val="9D96C6"/>
      </a:accent3>
      <a:accent4>
        <a:srgbClr val="BA8F7F"/>
      </a:accent4>
      <a:accent5>
        <a:srgbClr val="B0A282"/>
      </a:accent5>
      <a:accent6>
        <a:srgbClr val="A2A873"/>
      </a:accent6>
      <a:hlink>
        <a:srgbClr val="918158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394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Baskerville Old Face</vt:lpstr>
      <vt:lpstr>Calibri</vt:lpstr>
      <vt:lpstr>Modern Love</vt:lpstr>
      <vt:lpstr>Wingdings</vt:lpstr>
      <vt:lpstr>BohemianVTI</vt:lpstr>
      <vt:lpstr>Archiving System</vt:lpstr>
      <vt:lpstr>- Introduction .</vt:lpstr>
      <vt:lpstr>PowerPoint Presentation</vt:lpstr>
      <vt:lpstr>- Configuration and  Registration .</vt:lpstr>
      <vt:lpstr>PowerPoint Presentation</vt:lpstr>
      <vt:lpstr>- Login .</vt:lpstr>
      <vt:lpstr>PowerPoint Presentation</vt:lpstr>
      <vt:lpstr>- Login Authentication using Certificate</vt:lpstr>
      <vt:lpstr>- Insert Document  (Image , File) 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Archiving System</dc:title>
  <dc:creator>Abdallah Hassan</dc:creator>
  <cp:lastModifiedBy>Abdallah Hassan</cp:lastModifiedBy>
  <cp:revision>13</cp:revision>
  <dcterms:created xsi:type="dcterms:W3CDTF">2021-03-28T13:25:45Z</dcterms:created>
  <dcterms:modified xsi:type="dcterms:W3CDTF">2021-03-28T16:06:33Z</dcterms:modified>
</cp:coreProperties>
</file>