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57" r:id="rId5"/>
    <p:sldId id="258" r:id="rId6"/>
    <p:sldId id="259" r:id="rId7"/>
    <p:sldId id="260" r:id="rId8"/>
    <p:sldId id="277" r:id="rId9"/>
    <p:sldId id="261" r:id="rId10"/>
    <p:sldId id="262" r:id="rId11"/>
    <p:sldId id="278" r:id="rId12"/>
    <p:sldId id="263" r:id="rId13"/>
    <p:sldId id="264"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413"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559646-AEA2-402D-AD4C-0F44D3AAA37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CB249-F838-4D15-8DC5-C5F4CB2FA335}"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9559646-AEA2-402D-AD4C-0F44D3AAA37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CB249-F838-4D15-8DC5-C5F4CB2FA335}" type="slidenum">
              <a:rPr lang="en-US" smtClean="0"/>
            </a:fld>
            <a:endParaRPr 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9559646-AEA2-402D-AD4C-0F44D3AAA37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CB249-F838-4D15-8DC5-C5F4CB2FA335}" type="slidenum">
              <a:rPr lang="en-US" smtClean="0"/>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9559646-AEA2-402D-AD4C-0F44D3AAA37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CB249-F838-4D15-8DC5-C5F4CB2FA335}" type="slidenum">
              <a:rPr lang="en-US" smtClean="0"/>
            </a:fld>
            <a:endParaRPr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9559646-AEA2-402D-AD4C-0F44D3AAA37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CB249-F838-4D15-8DC5-C5F4CB2FA335}"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9559646-AEA2-402D-AD4C-0F44D3AAA37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CB249-F838-4D15-8DC5-C5F4CB2FA335}" type="slidenum">
              <a:rPr lang="en-US" smtClean="0"/>
            </a:fld>
            <a:endParaRPr 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9559646-AEA2-402D-AD4C-0F44D3AAA37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BCB249-F838-4D15-8DC5-C5F4CB2FA335}" type="slidenum">
              <a:rPr lang="en-US" smtClean="0"/>
            </a:fld>
            <a:endParaRPr 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559646-AEA2-402D-AD4C-0F44D3AAA37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BCB249-F838-4D15-8DC5-C5F4CB2FA335}" type="slidenum">
              <a:rPr lang="en-US" smtClean="0"/>
            </a:fld>
            <a:endParaRPr 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9559646-AEA2-402D-AD4C-0F44D3AAA379}"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ABCB249-F838-4D15-8DC5-C5F4CB2FA335}" type="slidenum">
              <a:rPr lang="en-US" smtClean="0"/>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9559646-AEA2-402D-AD4C-0F44D3AAA379}" type="datetimeFigureOut">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BCB249-F838-4D15-8DC5-C5F4CB2FA335}" type="slidenum">
              <a:rPr lang="en-US" smtClean="0"/>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9559646-AEA2-402D-AD4C-0F44D3AAA379}"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BCB249-F838-4D15-8DC5-C5F4CB2FA335}" type="slidenum">
              <a:rPr lang="en-US" smtClean="0"/>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559646-AEA2-402D-AD4C-0F44D3AAA379}" type="datetimeFigureOut">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BCB249-F838-4D15-8DC5-C5F4CB2FA335}"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36059" y="1223759"/>
            <a:ext cx="8919881" cy="707886"/>
          </a:xfrm>
          <a:prstGeom prst="rect">
            <a:avLst/>
          </a:prstGeom>
          <a:noFill/>
        </p:spPr>
        <p:txBody>
          <a:bodyPr wrap="square" rtlCol="0">
            <a:spAutoFit/>
          </a:bodyPr>
          <a:lstStyle/>
          <a:p>
            <a:r>
              <a:rPr lang="en-US" sz="4000" b="1" dirty="0"/>
              <a:t>Fraud Detection in Financial Transactions</a:t>
            </a:r>
            <a:endParaRPr lang="en-US" sz="4000" b="1" dirty="0"/>
          </a:p>
        </p:txBody>
      </p:sp>
      <p:sp>
        <p:nvSpPr>
          <p:cNvPr id="6" name="TextBox 5"/>
          <p:cNvSpPr txBox="1"/>
          <p:nvPr/>
        </p:nvSpPr>
        <p:spPr>
          <a:xfrm>
            <a:off x="3309917" y="2875002"/>
            <a:ext cx="6100482" cy="553998"/>
          </a:xfrm>
          <a:prstGeom prst="rect">
            <a:avLst/>
          </a:prstGeom>
          <a:noFill/>
        </p:spPr>
        <p:txBody>
          <a:bodyPr wrap="square" rtlCol="0">
            <a:spAutoFit/>
          </a:bodyPr>
          <a:lstStyle/>
          <a:p>
            <a:r>
              <a:rPr lang="en-US" sz="3000" dirty="0"/>
              <a:t>Leveraging Machine Learning and NLP</a:t>
            </a:r>
            <a:endParaRPr lang="en-US" sz="3000" dirty="0"/>
          </a:p>
        </p:txBody>
      </p:sp>
      <p:graphicFrame>
        <p:nvGraphicFramePr>
          <p:cNvPr id="9" name="Table 8" hidden="1"/>
          <p:cNvGraphicFramePr>
            <a:graphicFrameLocks noGrp="1"/>
          </p:cNvGraphicFramePr>
          <p:nvPr/>
        </p:nvGraphicFramePr>
        <p:xfrm>
          <a:off x="3045757" y="8283892"/>
          <a:ext cx="6809740" cy="3034665"/>
        </p:xfrm>
        <a:graphic>
          <a:graphicData uri="http://schemas.openxmlformats.org/drawingml/2006/table">
            <a:tbl>
              <a:tblPr firstRow="1" firstCol="1" bandRow="1">
                <a:tableStyleId>{5C22544A-7EE6-4342-B048-85BDC9FD1C3A}</a:tableStyleId>
              </a:tblPr>
              <a:tblGrid>
                <a:gridCol w="6809740"/>
              </a:tblGrid>
              <a:tr h="610235">
                <a:tc>
                  <a:txBody>
                    <a:bodyPr/>
                    <a:lstStyle/>
                    <a:p>
                      <a:pPr marL="0" marR="0" algn="ctr">
                        <a:lnSpc>
                          <a:spcPct val="110000"/>
                        </a:lnSpc>
                        <a:spcBef>
                          <a:spcPts val="0"/>
                        </a:spcBef>
                        <a:spcAft>
                          <a:spcPts val="0"/>
                        </a:spcAft>
                      </a:pPr>
                      <a:r>
                        <a:rPr lang="en-US" sz="1400">
                          <a:effectLst/>
                        </a:rPr>
                        <a:t>Ahmed Ali Yahya</a:t>
                      </a:r>
                      <a:endParaRPr lang="en-US" sz="1200">
                        <a:solidFill>
                          <a:srgbClr val="595959"/>
                        </a:solidFill>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r>
              <a:tr h="601980">
                <a:tc>
                  <a:txBody>
                    <a:bodyPr/>
                    <a:lstStyle/>
                    <a:p>
                      <a:pPr marL="0" marR="0" algn="ctr">
                        <a:lnSpc>
                          <a:spcPct val="110000"/>
                        </a:lnSpc>
                        <a:spcBef>
                          <a:spcPts val="0"/>
                        </a:spcBef>
                        <a:spcAft>
                          <a:spcPts val="0"/>
                        </a:spcAft>
                      </a:pPr>
                      <a:r>
                        <a:rPr lang="en-US" sz="1400">
                          <a:effectLst/>
                        </a:rPr>
                        <a:t>Elsayed Osama Elsayed</a:t>
                      </a:r>
                      <a:endParaRPr lang="en-US" sz="1200">
                        <a:solidFill>
                          <a:srgbClr val="595959"/>
                        </a:solidFill>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r>
              <a:tr h="610235">
                <a:tc>
                  <a:txBody>
                    <a:bodyPr/>
                    <a:lstStyle/>
                    <a:p>
                      <a:pPr marL="0" marR="0" algn="ctr">
                        <a:lnSpc>
                          <a:spcPct val="110000"/>
                        </a:lnSpc>
                        <a:spcBef>
                          <a:spcPts val="0"/>
                        </a:spcBef>
                        <a:spcAft>
                          <a:spcPts val="0"/>
                        </a:spcAft>
                      </a:pPr>
                      <a:r>
                        <a:rPr lang="en-US" sz="1400" dirty="0">
                          <a:effectLst/>
                        </a:rPr>
                        <a:t>Ayman Mohamed </a:t>
                      </a:r>
                      <a:r>
                        <a:rPr lang="en-US" sz="1400" dirty="0" err="1">
                          <a:effectLst/>
                        </a:rPr>
                        <a:t>Abdelhady</a:t>
                      </a:r>
                      <a:endParaRPr lang="en-US" sz="1200" dirty="0">
                        <a:solidFill>
                          <a:srgbClr val="595959"/>
                        </a:solidFill>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r>
              <a:tr h="601980">
                <a:tc>
                  <a:txBody>
                    <a:bodyPr/>
                    <a:lstStyle/>
                    <a:p>
                      <a:pPr marL="0" marR="0" algn="ctr">
                        <a:lnSpc>
                          <a:spcPct val="110000"/>
                        </a:lnSpc>
                        <a:spcBef>
                          <a:spcPts val="0"/>
                        </a:spcBef>
                        <a:spcAft>
                          <a:spcPts val="0"/>
                        </a:spcAft>
                      </a:pPr>
                      <a:r>
                        <a:rPr lang="en-US" sz="1400">
                          <a:effectLst/>
                        </a:rPr>
                        <a:t>Mhmoud Mohamed</a:t>
                      </a:r>
                      <a:endParaRPr lang="en-US" sz="1200">
                        <a:solidFill>
                          <a:srgbClr val="595959"/>
                        </a:solidFill>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r>
              <a:tr h="610235">
                <a:tc>
                  <a:txBody>
                    <a:bodyPr/>
                    <a:lstStyle/>
                    <a:p>
                      <a:pPr marL="0" marR="0" algn="ctr">
                        <a:lnSpc>
                          <a:spcPct val="110000"/>
                        </a:lnSpc>
                        <a:spcBef>
                          <a:spcPts val="0"/>
                        </a:spcBef>
                        <a:spcAft>
                          <a:spcPts val="0"/>
                        </a:spcAft>
                      </a:pPr>
                      <a:r>
                        <a:rPr lang="en-US" sz="1400" dirty="0">
                          <a:effectLst/>
                        </a:rPr>
                        <a:t>Omnia Ashraf </a:t>
                      </a:r>
                      <a:r>
                        <a:rPr lang="en-US" sz="1400" dirty="0" err="1">
                          <a:effectLst/>
                        </a:rPr>
                        <a:t>eldeeb</a:t>
                      </a:r>
                      <a:endParaRPr lang="en-US" sz="1200" dirty="0">
                        <a:solidFill>
                          <a:srgbClr val="595959"/>
                        </a:solidFill>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r>
            </a:tbl>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4582160" y="1717992"/>
            <a:ext cx="6425157" cy="1200329"/>
          </a:xfrm>
          <a:prstGeom prst="rect">
            <a:avLst/>
          </a:prstGeom>
          <a:noFill/>
        </p:spPr>
        <p:txBody>
          <a:bodyPr wrap="none" rtlCol="0">
            <a:spAutoFit/>
          </a:bodyPr>
          <a:lstStyle/>
          <a:p>
            <a:pPr>
              <a:buFont typeface="Arial" panose="020B0604020202020204" pitchFamily="34" charset="0"/>
              <a:buChar char="•"/>
            </a:pPr>
            <a:r>
              <a:rPr lang="en-US" b="1" dirty="0"/>
              <a:t>Performance Metrics:</a:t>
            </a:r>
            <a:endParaRPr lang="en-US" dirty="0"/>
          </a:p>
          <a:p>
            <a:pPr marL="742950" lvl="1" indent="-285750">
              <a:buFont typeface="Arial" panose="020B0604020202020204" pitchFamily="34" charset="0"/>
              <a:buChar char="•"/>
            </a:pPr>
            <a:r>
              <a:rPr lang="en-US" dirty="0"/>
              <a:t>Accuracy, Precision, Recall, F1 Score (include graphs).</a:t>
            </a:r>
            <a:endParaRPr lang="en-US" dirty="0"/>
          </a:p>
          <a:p>
            <a:pPr>
              <a:buFont typeface="Arial" panose="020B0604020202020204" pitchFamily="34" charset="0"/>
              <a:buChar char="•"/>
            </a:pPr>
            <a:r>
              <a:rPr lang="en-US" b="1" dirty="0"/>
              <a:t>Key Findings:</a:t>
            </a:r>
            <a:r>
              <a:rPr lang="en-US" dirty="0"/>
              <a:t> Insights from data analysis and model performance.</a:t>
            </a:r>
            <a:endParaRPr lang="en-US" dirty="0"/>
          </a:p>
          <a:p>
            <a:endParaRPr lang="en-US" dirty="0"/>
          </a:p>
        </p:txBody>
      </p:sp>
      <p:sp>
        <p:nvSpPr>
          <p:cNvPr id="5" name="TextBox 4"/>
          <p:cNvSpPr txBox="1"/>
          <p:nvPr/>
        </p:nvSpPr>
        <p:spPr>
          <a:xfrm>
            <a:off x="4854716" y="925512"/>
            <a:ext cx="1714444" cy="707886"/>
          </a:xfrm>
          <a:prstGeom prst="rect">
            <a:avLst/>
          </a:prstGeom>
          <a:noFill/>
        </p:spPr>
        <p:txBody>
          <a:bodyPr wrap="none" rtlCol="0">
            <a:spAutoFit/>
          </a:bodyPr>
          <a:lstStyle/>
          <a:p>
            <a:r>
              <a:rPr lang="en-US" sz="4000" b="1" dirty="0"/>
              <a:t>Results</a:t>
            </a:r>
            <a:endParaRPr lang="en-US" sz="4000" b="1" dirty="0"/>
          </a:p>
        </p:txBody>
      </p:sp>
      <p:pic>
        <p:nvPicPr>
          <p:cNvPr id="2" name="Picture 1" descr="WhatsApp Image 2024-10-18 at 23.20.56_aca3ce9e"/>
          <p:cNvPicPr>
            <a:picLocks noChangeAspect="1"/>
          </p:cNvPicPr>
          <p:nvPr/>
        </p:nvPicPr>
        <p:blipFill>
          <a:blip r:embed="rId1"/>
          <a:srcRect t="14045" r="1633" b="5685"/>
          <a:stretch>
            <a:fillRect/>
          </a:stretch>
        </p:blipFill>
        <p:spPr>
          <a:xfrm>
            <a:off x="705485" y="1633220"/>
            <a:ext cx="10781030" cy="494919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7" presetClass="entr" presetSubtype="4" fill="hold" nodeType="clickEffect">
                                  <p:stCondLst>
                                    <p:cond delay="0"/>
                                  </p:stCondLst>
                                  <p:childTnLst>
                                    <p:set>
                                      <p:cBhvr>
                                        <p:cTn id="13" dur="2000" fill="hold">
                                          <p:stCondLst>
                                            <p:cond delay="0"/>
                                          </p:stCondLst>
                                        </p:cTn>
                                        <p:tgtEl>
                                          <p:spTgt spid="2"/>
                                        </p:tgtEl>
                                        <p:attrNameLst>
                                          <p:attrName>style.visibility</p:attrName>
                                        </p:attrNameLst>
                                      </p:cBhvr>
                                      <p:to>
                                        <p:strVal val="visible"/>
                                      </p:to>
                                    </p:set>
                                    <p:anim calcmode="lin" valueType="num">
                                      <p:cBhvr additive="base">
                                        <p:cTn id="14" dur="2000" fill="hold"/>
                                        <p:tgtEl>
                                          <p:spTgt spid="2"/>
                                        </p:tgtEl>
                                        <p:attrNameLst>
                                          <p:attrName>ppt_x</p:attrName>
                                        </p:attrNameLst>
                                      </p:cBhvr>
                                      <p:tavLst>
                                        <p:tav tm="0">
                                          <p:val>
                                            <p:strVal val="#ppt_x"/>
                                          </p:val>
                                        </p:tav>
                                        <p:tav tm="100000">
                                          <p:val>
                                            <p:strVal val="#ppt_x"/>
                                          </p:val>
                                        </p:tav>
                                      </p:tavLst>
                                    </p:anim>
                                    <p:anim calcmode="lin" valueType="num">
                                      <p:cBhvr additive="base">
                                        <p:cTn id="15"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6280" y="2997201"/>
            <a:ext cx="8844280" cy="1477328"/>
          </a:xfrm>
          <a:prstGeom prst="rect">
            <a:avLst/>
          </a:prstGeom>
          <a:noFill/>
        </p:spPr>
        <p:txBody>
          <a:bodyPr wrap="square" rtlCol="0">
            <a:spAutoFit/>
          </a:bodyPr>
          <a:lstStyle/>
          <a:p>
            <a:pPr>
              <a:buFont typeface="Arial" panose="020B0604020202020204" pitchFamily="34" charset="0"/>
              <a:buChar char="•"/>
            </a:pPr>
            <a:r>
              <a:rPr lang="en-US" b="1" dirty="0"/>
              <a:t>Challenges Encountered:</a:t>
            </a:r>
            <a:r>
              <a:rPr lang="en-US" dirty="0"/>
              <a:t> Data imbalance, model deployment issues.</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b="1" dirty="0"/>
              <a:t>Solutions Implemented:</a:t>
            </a:r>
            <a:r>
              <a:rPr lang="en-US" dirty="0"/>
              <a:t> Oversampling techniques, cloud deployment practices.</a:t>
            </a:r>
            <a:endParaRPr lang="en-US" dirty="0"/>
          </a:p>
          <a:p>
            <a:endParaRPr lang="en-US" dirty="0"/>
          </a:p>
        </p:txBody>
      </p:sp>
      <p:sp>
        <p:nvSpPr>
          <p:cNvPr id="5" name="TextBox 4"/>
          <p:cNvSpPr txBox="1"/>
          <p:nvPr/>
        </p:nvSpPr>
        <p:spPr>
          <a:xfrm>
            <a:off x="3530600" y="1158241"/>
            <a:ext cx="5781040" cy="553998"/>
          </a:xfrm>
          <a:prstGeom prst="rect">
            <a:avLst/>
          </a:prstGeom>
          <a:noFill/>
        </p:spPr>
        <p:txBody>
          <a:bodyPr wrap="square" rtlCol="0">
            <a:spAutoFit/>
          </a:bodyPr>
          <a:lstStyle/>
          <a:p>
            <a:r>
              <a:rPr lang="en-US" sz="3000" b="1" dirty="0"/>
              <a:t>Challenges and Solutions</a:t>
            </a:r>
            <a:endParaRPr lang="en-US" sz="3000" b="1"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75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childTnLst>
                                </p:cTn>
                              </p:par>
                            </p:childTnLst>
                          </p:cTn>
                        </p:par>
                        <p:par>
                          <p:cTn id="14" fill="hold">
                            <p:stCondLst>
                              <p:cond delay="2750"/>
                            </p:stCondLst>
                            <p:childTnLst>
                              <p:par>
                                <p:cTn id="15" presetID="10" presetClass="entr" presetSubtype="0" fill="hold" grpId="0" nodeType="afterEffect">
                                  <p:stCondLst>
                                    <p:cond delay="75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100" y="2082800"/>
            <a:ext cx="10515600" cy="3606800"/>
          </a:xfrm>
        </p:spPr>
        <p:txBody>
          <a:bodyPr>
            <a:normAutofit lnSpcReduction="10000"/>
          </a:bodyPr>
          <a:lstStyle/>
          <a:p>
            <a:r>
              <a:rPr lang="en-US" sz="1200" dirty="0"/>
              <a:t>The "Fraud Detection in Financial Transactions" project successfully demonstrates the application of machine learning and natural language processing to tackle the pressing issue of fraudulent transactions. Through a structured approach over four weeks, we achieved the following key outcomes:</a:t>
            </a:r>
            <a:endParaRPr lang="en-US" sz="1200" dirty="0"/>
          </a:p>
          <a:p>
            <a:pPr>
              <a:buFont typeface="+mj-lt"/>
              <a:buAutoNum type="arabicPeriod"/>
            </a:pPr>
            <a:endParaRPr lang="en-US" sz="1200" b="1" dirty="0"/>
          </a:p>
          <a:p>
            <a:pPr>
              <a:buFont typeface="+mj-lt"/>
              <a:buAutoNum type="arabicPeriod"/>
            </a:pPr>
            <a:r>
              <a:rPr lang="en-US" sz="1200" b="1" dirty="0"/>
              <a:t>Data Collection and Preprocessing</a:t>
            </a:r>
            <a:r>
              <a:rPr lang="en-US" sz="1200" dirty="0"/>
              <a:t>: We gathered and cleaned a comprehensive dataset, ensuring high data quality through effective preprocessing techniques. This step laid a strong foundation for subsequent analysis.</a:t>
            </a:r>
            <a:endParaRPr lang="en-US" sz="1200" dirty="0"/>
          </a:p>
          <a:p>
            <a:pPr>
              <a:buFont typeface="+mj-lt"/>
              <a:buAutoNum type="arabicPeriod"/>
            </a:pPr>
            <a:r>
              <a:rPr lang="en-US" sz="1200" b="1" dirty="0"/>
              <a:t>Statistical Analysis and Model Development</a:t>
            </a:r>
            <a:r>
              <a:rPr lang="en-US" sz="1200" dirty="0"/>
              <a:t>: By conducting thorough statistical analyses, we gained insights into the features associated with fraudulent activities. We developed and evaluated several classification models, including Logistic Regression and Random Forest, which yielded promising performance metrics in detecting fraud.</a:t>
            </a:r>
            <a:endParaRPr lang="en-US" sz="1200" dirty="0"/>
          </a:p>
          <a:p>
            <a:pPr>
              <a:buFont typeface="+mj-lt"/>
              <a:buAutoNum type="arabicPeriod"/>
            </a:pPr>
            <a:r>
              <a:rPr lang="en-US" sz="1200" b="1" dirty="0"/>
              <a:t>Advanced Techniques and Deployment</a:t>
            </a:r>
            <a:r>
              <a:rPr lang="en-US" sz="1200" dirty="0"/>
              <a:t>: The integration of NLP techniques enhanced our model's capability to analyze transaction descriptions, providing deeper insights into potential fraud indicators. The deployment of the fraud detection model on Azure facilitated real-time monitoring and scalability.</a:t>
            </a:r>
            <a:endParaRPr lang="en-US" sz="1200" dirty="0"/>
          </a:p>
          <a:p>
            <a:pPr>
              <a:buFont typeface="+mj-lt"/>
              <a:buAutoNum type="arabicPeriod"/>
            </a:pPr>
            <a:r>
              <a:rPr lang="en-US" sz="1200" b="1" dirty="0" err="1"/>
              <a:t>MLOps</a:t>
            </a:r>
            <a:r>
              <a:rPr lang="en-US" sz="1200" b="1" dirty="0"/>
              <a:t> and Synthetic Data Generation</a:t>
            </a:r>
            <a:r>
              <a:rPr lang="en-US" sz="1200" dirty="0"/>
              <a:t>: Utilizing </a:t>
            </a:r>
            <a:r>
              <a:rPr lang="en-US" sz="1200" dirty="0" err="1"/>
              <a:t>MLflow</a:t>
            </a:r>
            <a:r>
              <a:rPr lang="en-US" sz="1200" dirty="0"/>
              <a:t> for model tracking ensured efficient management of the machine learning lifecycle. Additionally, implementing Generative Adversarial Networks (GANs) to create synthetic fraud data addressed challenges related to data imbalance, further improving model robustness.</a:t>
            </a:r>
            <a:endParaRPr lang="en-US" sz="1200" dirty="0"/>
          </a:p>
          <a:p>
            <a:r>
              <a:rPr lang="en-US" sz="1200" dirty="0"/>
              <a:t>Overall, this project highlights the effectiveness of combining statistical methods, machine learning, and modern deployment practices to create a reliable fraud detection system. Future enhancements could focus on exploring advanced deep learning techniques, continuous model improvement, and integrating feedback loops for ongoing performance optimization. This initiative not only contributes to financial security but also paves the way for further research and development in fraud detection methodologies.</a:t>
            </a:r>
            <a:endParaRPr lang="en-US" sz="1200" dirty="0"/>
          </a:p>
          <a:p>
            <a:endParaRPr lang="en-US" sz="1000" dirty="0"/>
          </a:p>
        </p:txBody>
      </p:sp>
      <p:sp>
        <p:nvSpPr>
          <p:cNvPr id="4" name="Content Placeholder 2"/>
          <p:cNvSpPr txBox="1"/>
          <p:nvPr/>
        </p:nvSpPr>
        <p:spPr>
          <a:xfrm>
            <a:off x="5128260" y="1168400"/>
            <a:ext cx="1935480" cy="6502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Conclusion</a:t>
            </a:r>
            <a:endParaRPr lang="en-US" b="1"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75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3000"/>
                                        <p:tgtEl>
                                          <p:spTgt spid="3">
                                            <p:txEl>
                                              <p:pRg st="0" end="0"/>
                                            </p:txEl>
                                          </p:spTgt>
                                        </p:tgtEl>
                                      </p:cBhvr>
                                    </p:animEffect>
                                  </p:childTnLst>
                                </p:cTn>
                              </p:par>
                            </p:childTnLst>
                          </p:cTn>
                        </p:par>
                        <p:par>
                          <p:cTn id="14" fill="hold">
                            <p:stCondLst>
                              <p:cond delay="4750"/>
                            </p:stCondLst>
                            <p:childTnLst>
                              <p:par>
                                <p:cTn id="15" presetID="10" presetClass="entr" presetSubtype="0" fill="hold" grpId="0" nodeType="afterEffect">
                                  <p:stCondLst>
                                    <p:cond delay="7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3000"/>
                                        <p:tgtEl>
                                          <p:spTgt spid="3">
                                            <p:txEl>
                                              <p:pRg st="2" end="2"/>
                                            </p:txEl>
                                          </p:spTgt>
                                        </p:tgtEl>
                                      </p:cBhvr>
                                    </p:animEffect>
                                  </p:childTnLst>
                                </p:cTn>
                              </p:par>
                            </p:childTnLst>
                          </p:cTn>
                        </p:par>
                        <p:par>
                          <p:cTn id="18" fill="hold">
                            <p:stCondLst>
                              <p:cond delay="8500"/>
                            </p:stCondLst>
                            <p:childTnLst>
                              <p:par>
                                <p:cTn id="19" presetID="10" presetClass="entr" presetSubtype="0" fill="hold" grpId="0" nodeType="afterEffect">
                                  <p:stCondLst>
                                    <p:cond delay="75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3000"/>
                                        <p:tgtEl>
                                          <p:spTgt spid="3">
                                            <p:txEl>
                                              <p:pRg st="3" end="3"/>
                                            </p:txEl>
                                          </p:spTgt>
                                        </p:tgtEl>
                                      </p:cBhvr>
                                    </p:animEffect>
                                  </p:childTnLst>
                                </p:cTn>
                              </p:par>
                            </p:childTnLst>
                          </p:cTn>
                        </p:par>
                        <p:par>
                          <p:cTn id="22" fill="hold">
                            <p:stCondLst>
                              <p:cond delay="12250"/>
                            </p:stCondLst>
                            <p:childTnLst>
                              <p:par>
                                <p:cTn id="23" presetID="10" presetClass="entr" presetSubtype="0" fill="hold" grpId="0" nodeType="afterEffect">
                                  <p:stCondLst>
                                    <p:cond delay="75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3000"/>
                                        <p:tgtEl>
                                          <p:spTgt spid="3">
                                            <p:txEl>
                                              <p:pRg st="4" end="4"/>
                                            </p:txEl>
                                          </p:spTgt>
                                        </p:tgtEl>
                                      </p:cBhvr>
                                    </p:animEffect>
                                  </p:childTnLst>
                                </p:cTn>
                              </p:par>
                            </p:childTnLst>
                          </p:cTn>
                        </p:par>
                        <p:par>
                          <p:cTn id="26" fill="hold">
                            <p:stCondLst>
                              <p:cond delay="16000"/>
                            </p:stCondLst>
                            <p:childTnLst>
                              <p:par>
                                <p:cTn id="27" presetID="10" presetClass="entr" presetSubtype="0" fill="hold" grpId="0" nodeType="afterEffect">
                                  <p:stCondLst>
                                    <p:cond delay="75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3000"/>
                                        <p:tgtEl>
                                          <p:spTgt spid="3">
                                            <p:txEl>
                                              <p:pRg st="5" end="5"/>
                                            </p:txEl>
                                          </p:spTgt>
                                        </p:tgtEl>
                                      </p:cBhvr>
                                    </p:animEffect>
                                  </p:childTnLst>
                                </p:cTn>
                              </p:par>
                            </p:childTnLst>
                          </p:cTn>
                        </p:par>
                        <p:par>
                          <p:cTn id="30" fill="hold">
                            <p:stCondLst>
                              <p:cond delay="19750"/>
                            </p:stCondLst>
                            <p:childTnLst>
                              <p:par>
                                <p:cTn id="31" presetID="10" presetClass="entr" presetSubtype="0" fill="hold" grpId="0" nodeType="afterEffect">
                                  <p:stCondLst>
                                    <p:cond delay="75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3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186072" y="1965982"/>
            <a:ext cx="3819855" cy="1584655"/>
            <a:chOff x="4978400" y="2311422"/>
            <a:chExt cx="3819855" cy="1584655"/>
          </a:xfrm>
        </p:grpSpPr>
        <p:sp>
          <p:nvSpPr>
            <p:cNvPr id="4" name="TextBox 3"/>
            <p:cNvSpPr txBox="1"/>
            <p:nvPr/>
          </p:nvSpPr>
          <p:spPr>
            <a:xfrm>
              <a:off x="4978400" y="2518975"/>
              <a:ext cx="2235200" cy="1169551"/>
            </a:xfrm>
            <a:prstGeom prst="rect">
              <a:avLst/>
            </a:prstGeom>
            <a:noFill/>
          </p:spPr>
          <p:txBody>
            <a:bodyPr wrap="square" rtlCol="0">
              <a:spAutoFit/>
            </a:bodyPr>
            <a:lstStyle/>
            <a:p>
              <a:r>
                <a:rPr lang="en-US" sz="7000" b="1" dirty="0"/>
                <a:t>Q&amp;A</a:t>
              </a:r>
              <a:endParaRPr lang="en-US" sz="7000" b="1"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13600" y="2311422"/>
              <a:ext cx="1584655" cy="1584655"/>
            </a:xfrm>
            <a:prstGeom prst="rect">
              <a:avLst/>
            </a:prstGeom>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926080" y="995680"/>
            <a:ext cx="4277360" cy="1477328"/>
          </a:xfrm>
          <a:prstGeom prst="rect">
            <a:avLst/>
          </a:prstGeom>
          <a:noFill/>
        </p:spPr>
        <p:txBody>
          <a:bodyPr wrap="square" rtlCol="0">
            <a:spAutoFit/>
          </a:bodyPr>
          <a:lstStyle/>
          <a:p>
            <a:r>
              <a:rPr lang="en-US" sz="1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Ahmed Ali Yahya</a:t>
            </a:r>
            <a:endParaRPr lang="en-US" dirty="0">
              <a:effectLst/>
              <a:latin typeface="Calibri" panose="020F0502020204030204" pitchFamily="34" charset="0"/>
              <a:cs typeface="Times New Roman" panose="02020603050405020304" pitchFamily="18" charset="0"/>
            </a:endParaRPr>
          </a:p>
          <a:p>
            <a:r>
              <a:rPr lang="en-US" sz="1800" b="1"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Elsayed</a:t>
            </a:r>
            <a:r>
              <a:rPr lang="en-US" sz="1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Osama </a:t>
            </a:r>
            <a:r>
              <a:rPr lang="en-US" sz="1800" b="1"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Elsayed</a:t>
            </a:r>
            <a:endParaRPr lang="en-US" dirty="0">
              <a:effectLst/>
              <a:latin typeface="Calibri" panose="020F0502020204030204" pitchFamily="34" charset="0"/>
              <a:ea typeface="等线" panose="02010600030101010101" pitchFamily="2" charset="-122"/>
              <a:cs typeface="Times New Roman" panose="02020603050405020304" pitchFamily="18" charset="0"/>
            </a:endParaRPr>
          </a:p>
          <a:p>
            <a:r>
              <a:rPr lang="en-US" sz="1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Ayman Mohamed </a:t>
            </a:r>
            <a:r>
              <a:rPr lang="en-US" sz="1800" b="1"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Abdelhady</a:t>
            </a:r>
            <a:endParaRPr lang="en-US" dirty="0">
              <a:effectLst/>
              <a:latin typeface="Calibri" panose="020F0502020204030204" pitchFamily="34" charset="0"/>
              <a:ea typeface="等线" panose="02010600030101010101" pitchFamily="2" charset="-122"/>
              <a:cs typeface="Times New Roman" panose="02020603050405020304" pitchFamily="18" charset="0"/>
            </a:endParaRPr>
          </a:p>
          <a:p>
            <a:r>
              <a:rPr lang="en-US" sz="1800" b="1"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Mhmoud</a:t>
            </a:r>
            <a:r>
              <a:rPr lang="en-US" sz="1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Mohamed</a:t>
            </a:r>
            <a:endParaRPr lang="en-US" dirty="0">
              <a:effectLst/>
              <a:latin typeface="Calibri" panose="020F0502020204030204" pitchFamily="34" charset="0"/>
              <a:ea typeface="等线" panose="02010600030101010101" pitchFamily="2" charset="-122"/>
              <a:cs typeface="Times New Roman" panose="02020603050405020304" pitchFamily="18" charset="0"/>
            </a:endParaRPr>
          </a:p>
          <a:p>
            <a:r>
              <a:rPr lang="en-US" sz="1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Omnia Ashraf </a:t>
            </a:r>
            <a:r>
              <a:rPr lang="en-US" sz="1800" b="1"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eldeeb</a:t>
            </a:r>
            <a:endParaRPr lang="en-US" dirty="0">
              <a:effectLst/>
              <a:latin typeface="Calibri" panose="020F0502020204030204" pitchFamily="34" charset="0"/>
              <a:ea typeface="等线" panose="02010600030101010101" pitchFamily="2" charset="-122"/>
              <a:cs typeface="Times New Roman" panose="02020603050405020304" pitchFamily="18" charset="0"/>
            </a:endParaRPr>
          </a:p>
        </p:txBody>
      </p:sp>
      <p:graphicFrame>
        <p:nvGraphicFramePr>
          <p:cNvPr id="7" name="Table 6"/>
          <p:cNvGraphicFramePr>
            <a:graphicFrameLocks noGrp="1"/>
          </p:cNvGraphicFramePr>
          <p:nvPr/>
        </p:nvGraphicFramePr>
        <p:xfrm>
          <a:off x="1635123" y="2759710"/>
          <a:ext cx="8921751" cy="3328035"/>
        </p:xfrm>
        <a:graphic>
          <a:graphicData uri="http://schemas.openxmlformats.org/drawingml/2006/table">
            <a:tbl>
              <a:tblPr>
                <a:tableStyleId>{5C22544A-7EE6-4342-B048-85BDC9FD1C3A}</a:tableStyleId>
              </a:tblPr>
              <a:tblGrid>
                <a:gridCol w="3773275"/>
                <a:gridCol w="3773275"/>
                <a:gridCol w="1375201"/>
              </a:tblGrid>
              <a:tr h="202565">
                <a:tc>
                  <a:txBody>
                    <a:bodyPr/>
                    <a:lstStyle/>
                    <a:p>
                      <a:pPr algn="ctr">
                        <a:spcBef>
                          <a:spcPts val="0"/>
                        </a:spcBef>
                        <a:spcAft>
                          <a:spcPts val="0"/>
                        </a:spcAft>
                      </a:pPr>
                      <a:r>
                        <a:rPr lang="en-US" sz="1800" dirty="0">
                          <a:effectLst/>
                        </a:rPr>
                        <a:t>Team Member</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c>
                  <a:txBody>
                    <a:bodyPr/>
                    <a:lstStyle/>
                    <a:p>
                      <a:pPr algn="ctr">
                        <a:spcBef>
                          <a:spcPts val="0"/>
                        </a:spcBef>
                        <a:spcAft>
                          <a:spcPts val="0"/>
                        </a:spcAft>
                      </a:pPr>
                      <a:r>
                        <a:rPr lang="en-US" sz="1800" dirty="0">
                          <a:effectLst/>
                        </a:rPr>
                        <a:t>Role</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c>
                  <a:txBody>
                    <a:bodyPr/>
                    <a:lstStyle/>
                    <a:p>
                      <a:pPr algn="ctr">
                        <a:spcBef>
                          <a:spcPts val="0"/>
                        </a:spcBef>
                        <a:spcAft>
                          <a:spcPts val="0"/>
                        </a:spcAft>
                      </a:pPr>
                      <a:r>
                        <a:rPr lang="en-US" sz="1800">
                          <a:effectLst/>
                        </a:rPr>
                        <a:t>week</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r>
              <a:tr h="610235">
                <a:tc>
                  <a:txBody>
                    <a:bodyPr/>
                    <a:lstStyle/>
                    <a:p>
                      <a:pPr algn="ctr">
                        <a:spcBef>
                          <a:spcPts val="0"/>
                        </a:spcBef>
                        <a:spcAft>
                          <a:spcPts val="0"/>
                        </a:spcAft>
                      </a:pPr>
                      <a:r>
                        <a:rPr lang="en-US" sz="1400">
                          <a:effectLst/>
                        </a:rPr>
                        <a:t>Ahmed Ali Yahya</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c>
                  <a:txBody>
                    <a:bodyPr/>
                    <a:lstStyle/>
                    <a:p>
                      <a:pPr algn="ctr">
                        <a:spcBef>
                          <a:spcPts val="0"/>
                        </a:spcBef>
                        <a:spcAft>
                          <a:spcPts val="0"/>
                        </a:spcAft>
                      </a:pPr>
                      <a:r>
                        <a:rPr lang="en-US" sz="1400" dirty="0">
                          <a:effectLst/>
                        </a:rPr>
                        <a:t>Data Collection &amp; Preprocessing</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c>
                  <a:txBody>
                    <a:bodyPr/>
                    <a:lstStyle/>
                    <a:p>
                      <a:pPr algn="ctr">
                        <a:spcBef>
                          <a:spcPts val="0"/>
                        </a:spcBef>
                        <a:spcAft>
                          <a:spcPts val="0"/>
                        </a:spcAft>
                      </a:pPr>
                      <a:r>
                        <a:rPr lang="en-US" sz="1400">
                          <a:effectLst/>
                        </a:rPr>
                        <a:t>Week 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r>
              <a:tr h="601980">
                <a:tc>
                  <a:txBody>
                    <a:bodyPr/>
                    <a:lstStyle/>
                    <a:p>
                      <a:pPr algn="ctr">
                        <a:spcBef>
                          <a:spcPts val="0"/>
                        </a:spcBef>
                        <a:spcAft>
                          <a:spcPts val="0"/>
                        </a:spcAft>
                      </a:pPr>
                      <a:r>
                        <a:rPr lang="en-US" sz="1400">
                          <a:effectLst/>
                        </a:rPr>
                        <a:t>Elsayed Osama Elsayed</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c>
                  <a:txBody>
                    <a:bodyPr/>
                    <a:lstStyle/>
                    <a:p>
                      <a:pPr algn="ctr">
                        <a:spcBef>
                          <a:spcPts val="0"/>
                        </a:spcBef>
                        <a:spcAft>
                          <a:spcPts val="0"/>
                        </a:spcAft>
                      </a:pPr>
                      <a:r>
                        <a:rPr lang="en-US" sz="1400">
                          <a:effectLst/>
                        </a:rPr>
                        <a:t>Statistical Analysis &amp; ML Development</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c>
                  <a:txBody>
                    <a:bodyPr/>
                    <a:lstStyle/>
                    <a:p>
                      <a:pPr algn="ctr">
                        <a:spcBef>
                          <a:spcPts val="0"/>
                        </a:spcBef>
                        <a:spcAft>
                          <a:spcPts val="0"/>
                        </a:spcAft>
                      </a:pPr>
                      <a:r>
                        <a:rPr lang="en-US" sz="1400">
                          <a:effectLst/>
                        </a:rPr>
                        <a:t>Week 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r>
              <a:tr h="610235">
                <a:tc>
                  <a:txBody>
                    <a:bodyPr/>
                    <a:lstStyle/>
                    <a:p>
                      <a:pPr algn="ctr">
                        <a:spcBef>
                          <a:spcPts val="0"/>
                        </a:spcBef>
                        <a:spcAft>
                          <a:spcPts val="0"/>
                        </a:spcAft>
                      </a:pPr>
                      <a:r>
                        <a:rPr lang="en-US" sz="1400">
                          <a:effectLst/>
                        </a:rPr>
                        <a:t>Ayman Mohamed Abdelhady</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c>
                  <a:txBody>
                    <a:bodyPr/>
                    <a:lstStyle/>
                    <a:p>
                      <a:pPr algn="ctr">
                        <a:spcBef>
                          <a:spcPts val="0"/>
                        </a:spcBef>
                        <a:spcAft>
                          <a:spcPts val="0"/>
                        </a:spcAft>
                      </a:pPr>
                      <a:r>
                        <a:rPr lang="en-US" sz="1400">
                          <a:effectLst/>
                        </a:rPr>
                        <a:t>Streamlit &amp; NLP</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c>
                  <a:txBody>
                    <a:bodyPr/>
                    <a:lstStyle/>
                    <a:p>
                      <a:pPr algn="ctr">
                        <a:spcBef>
                          <a:spcPts val="0"/>
                        </a:spcBef>
                        <a:spcAft>
                          <a:spcPts val="0"/>
                        </a:spcAft>
                      </a:pPr>
                      <a:r>
                        <a:rPr lang="en-US" sz="1400">
                          <a:effectLst/>
                        </a:rPr>
                        <a:t>Week 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r>
              <a:tr h="601980">
                <a:tc>
                  <a:txBody>
                    <a:bodyPr/>
                    <a:lstStyle/>
                    <a:p>
                      <a:pPr algn="ctr">
                        <a:spcBef>
                          <a:spcPts val="0"/>
                        </a:spcBef>
                        <a:spcAft>
                          <a:spcPts val="0"/>
                        </a:spcAft>
                      </a:pPr>
                      <a:r>
                        <a:rPr lang="en-US" sz="1400">
                          <a:effectLst/>
                        </a:rPr>
                        <a:t>Mahmoud Mohamed</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c>
                  <a:txBody>
                    <a:bodyPr/>
                    <a:lstStyle/>
                    <a:p>
                      <a:pPr algn="ctr">
                        <a:spcBef>
                          <a:spcPts val="0"/>
                        </a:spcBef>
                        <a:spcAft>
                          <a:spcPts val="0"/>
                        </a:spcAft>
                      </a:pPr>
                      <a:r>
                        <a:rPr lang="en-US" sz="1400">
                          <a:effectLst/>
                        </a:rPr>
                        <a:t>Synthetic Data with GANs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c>
                  <a:txBody>
                    <a:bodyPr/>
                    <a:lstStyle/>
                    <a:p>
                      <a:pPr algn="ctr">
                        <a:spcBef>
                          <a:spcPts val="0"/>
                        </a:spcBef>
                        <a:spcAft>
                          <a:spcPts val="0"/>
                        </a:spcAft>
                      </a:pPr>
                      <a:r>
                        <a:rPr lang="en-US" sz="1400">
                          <a:effectLst/>
                        </a:rPr>
                        <a:t>Week 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r>
              <a:tr h="610235">
                <a:tc>
                  <a:txBody>
                    <a:bodyPr/>
                    <a:lstStyle/>
                    <a:p>
                      <a:pPr algn="ctr">
                        <a:spcBef>
                          <a:spcPts val="0"/>
                        </a:spcBef>
                        <a:spcAft>
                          <a:spcPts val="0"/>
                        </a:spcAft>
                      </a:pPr>
                      <a:r>
                        <a:rPr lang="en-US" sz="1400">
                          <a:effectLst/>
                        </a:rPr>
                        <a:t>Omnia Ashraf eldeeb</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c>
                  <a:txBody>
                    <a:bodyPr/>
                    <a:lstStyle/>
                    <a:p>
                      <a:pPr algn="ctr">
                        <a:spcBef>
                          <a:spcPts val="0"/>
                        </a:spcBef>
                        <a:spcAft>
                          <a:spcPts val="0"/>
                        </a:spcAft>
                      </a:pPr>
                      <a:r>
                        <a:rPr lang="en-US" sz="1400" dirty="0" err="1">
                          <a:effectLst/>
                        </a:rPr>
                        <a:t>MLOps</a:t>
                      </a:r>
                      <a:r>
                        <a:rPr lang="en-US" sz="1400" dirty="0">
                          <a:effectLst/>
                        </a:rPr>
                        <a:t> &amp; final report and presentation</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c>
                  <a:txBody>
                    <a:bodyPr/>
                    <a:lstStyle/>
                    <a:p>
                      <a:pPr algn="ctr">
                        <a:spcBef>
                          <a:spcPts val="0"/>
                        </a:spcBef>
                        <a:spcAft>
                          <a:spcPts val="0"/>
                        </a:spcAft>
                      </a:pPr>
                      <a:r>
                        <a:rPr lang="en-US" sz="1400" dirty="0">
                          <a:effectLst/>
                        </a:rPr>
                        <a:t>Week 4</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r>
            </a:tbl>
          </a:graphicData>
        </a:graphic>
      </p:graphicFrame>
      <p:sp>
        <p:nvSpPr>
          <p:cNvPr id="8" name="TextBox 7"/>
          <p:cNvSpPr txBox="1"/>
          <p:nvPr/>
        </p:nvSpPr>
        <p:spPr>
          <a:xfrm flipH="1">
            <a:off x="4279899" y="1107440"/>
            <a:ext cx="3632201" cy="553998"/>
          </a:xfrm>
          <a:prstGeom prst="rect">
            <a:avLst/>
          </a:prstGeom>
          <a:noFill/>
        </p:spPr>
        <p:txBody>
          <a:bodyPr wrap="square" rtlCol="0">
            <a:spAutoFit/>
          </a:bodyPr>
          <a:lstStyle/>
          <a:p>
            <a:r>
              <a:rPr lang="en-US" sz="3000" dirty="0">
                <a:effectLst/>
              </a:rPr>
              <a:t>Team Member Project</a:t>
            </a:r>
            <a:endParaRPr lang="en-US" sz="30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1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17720" y="1076960"/>
            <a:ext cx="2956560" cy="553998"/>
          </a:xfrm>
          <a:prstGeom prst="rect">
            <a:avLst/>
          </a:prstGeom>
          <a:noFill/>
        </p:spPr>
        <p:txBody>
          <a:bodyPr wrap="square" rtlCol="0">
            <a:spAutoFit/>
          </a:bodyPr>
          <a:lstStyle/>
          <a:p>
            <a:r>
              <a:rPr lang="en-US" sz="3000" b="1" dirty="0"/>
              <a:t>Project Overview</a:t>
            </a:r>
            <a:endParaRPr lang="en-US" sz="3000" b="1" dirty="0"/>
          </a:p>
        </p:txBody>
      </p:sp>
      <p:sp>
        <p:nvSpPr>
          <p:cNvPr id="8" name="TextBox 7"/>
          <p:cNvSpPr txBox="1"/>
          <p:nvPr/>
        </p:nvSpPr>
        <p:spPr>
          <a:xfrm>
            <a:off x="335280" y="2717800"/>
            <a:ext cx="7579360" cy="1200329"/>
          </a:xfrm>
          <a:prstGeom prst="rect">
            <a:avLst/>
          </a:prstGeom>
          <a:noFill/>
        </p:spPr>
        <p:txBody>
          <a:bodyPr wrap="square" rtlCol="0">
            <a:spAutoFit/>
          </a:bodyPr>
          <a:lstStyle/>
          <a:p>
            <a:pPr>
              <a:buFont typeface="Arial" panose="020B0604020202020204" pitchFamily="34" charset="0"/>
              <a:buChar char="•"/>
            </a:pPr>
            <a:r>
              <a:rPr lang="en-US" b="1" dirty="0"/>
              <a:t>Objective:</a:t>
            </a:r>
            <a:r>
              <a:rPr lang="en-US" dirty="0"/>
              <a:t> Detect fraudulent transactions using machine learning techniques.</a:t>
            </a:r>
            <a:endParaRPr lang="en-US" dirty="0"/>
          </a:p>
          <a:p>
            <a:endParaRPr lang="en-US" dirty="0"/>
          </a:p>
          <a:p>
            <a:endParaRPr lang="en-US" dirty="0"/>
          </a:p>
          <a:p>
            <a:pPr>
              <a:buFont typeface="Arial" panose="020B0604020202020204" pitchFamily="34" charset="0"/>
              <a:buChar char="•"/>
            </a:pPr>
            <a:r>
              <a:rPr lang="en-US" b="1" dirty="0"/>
              <a:t>Scope:</a:t>
            </a:r>
            <a:r>
              <a:rPr lang="en-US" dirty="0"/>
              <a:t> Analyze financial transaction data and deploy a fraud detection model</a:t>
            </a:r>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10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2480" y="2551837"/>
            <a:ext cx="8380730" cy="2306955"/>
          </a:xfrm>
          <a:prstGeom prst="rect">
            <a:avLst/>
          </a:prstGeom>
          <a:noFill/>
        </p:spPr>
        <p:txBody>
          <a:bodyPr wrap="none" rtlCol="0">
            <a:spAutoFit/>
          </a:bodyPr>
          <a:lstStyle/>
          <a:p>
            <a:r>
              <a:rPr lang="en-US" b="1" dirty="0"/>
              <a:t>Tasks:</a:t>
            </a:r>
            <a:endParaRPr lang="en-US" dirty="0"/>
          </a:p>
          <a:p>
            <a:pPr marL="742950" lvl="1" indent="-285750">
              <a:buFont typeface="Arial" panose="020B0604020202020204" pitchFamily="34" charset="0"/>
              <a:buChar char="•"/>
            </a:pPr>
            <a:r>
              <a:rPr lang="en-US" dirty="0"/>
              <a:t>Collected financial transaction data (fraudulent and non-fraudulent).</a:t>
            </a:r>
            <a:endParaRPr lang="en-US" dirty="0"/>
          </a:p>
          <a:p>
            <a:pPr marL="742950" lvl="1" indent="-285750">
              <a:buFont typeface="Arial" panose="020B0604020202020204" pitchFamily="34" charset="0"/>
              <a:buChar char="•"/>
            </a:pPr>
            <a:r>
              <a:rPr lang="en-US" dirty="0"/>
              <a:t>Cleaned and preprocessed data (addressed missing values, normalized features).</a:t>
            </a:r>
            <a:endParaRPr lang="en-US" dirty="0"/>
          </a:p>
          <a:p>
            <a:pPr lvl="1"/>
            <a:endParaRPr lang="en-US" dirty="0"/>
          </a:p>
          <a:p>
            <a:r>
              <a:rPr lang="en-US" b="1" dirty="0"/>
              <a:t>Tools:</a:t>
            </a:r>
            <a:r>
              <a:rPr lang="en-US" dirty="0"/>
              <a:t> Python (Pandas, NumPy).</a:t>
            </a:r>
            <a:endParaRPr lang="en-US" dirty="0"/>
          </a:p>
          <a:p>
            <a:endParaRPr lang="en-US" dirty="0"/>
          </a:p>
          <a:p>
            <a:r>
              <a:rPr lang="en-US" b="1" dirty="0"/>
              <a:t>Deliverable:</a:t>
            </a:r>
            <a:r>
              <a:rPr lang="en-US" dirty="0"/>
              <a:t> Cleaned dataset and preprocessing.</a:t>
            </a:r>
            <a:endParaRPr lang="en-US" dirty="0"/>
          </a:p>
          <a:p>
            <a:endParaRPr lang="en-US" dirty="0"/>
          </a:p>
        </p:txBody>
      </p:sp>
      <p:sp>
        <p:nvSpPr>
          <p:cNvPr id="5" name="TextBox 4"/>
          <p:cNvSpPr txBox="1"/>
          <p:nvPr/>
        </p:nvSpPr>
        <p:spPr>
          <a:xfrm>
            <a:off x="3125154" y="1163548"/>
            <a:ext cx="5941691" cy="477054"/>
          </a:xfrm>
          <a:prstGeom prst="rect">
            <a:avLst/>
          </a:prstGeom>
          <a:noFill/>
        </p:spPr>
        <p:txBody>
          <a:bodyPr wrap="none" rtlCol="0">
            <a:spAutoFit/>
          </a:bodyPr>
          <a:lstStyle/>
          <a:p>
            <a:r>
              <a:rPr lang="en-US" sz="2500" b="1" dirty="0"/>
              <a:t>Week 1 - Data Collection and Preprocessing</a:t>
            </a:r>
            <a:endParaRPr lang="en-US" sz="2500" b="1"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1000"/>
                                        <p:tgtEl>
                                          <p:spTgt spid="4">
                                            <p:txEl>
                                              <p:pRg st="1" end="1"/>
                                            </p:txEl>
                                          </p:spTgt>
                                        </p:tgtEl>
                                      </p:cBhvr>
                                    </p:animEffect>
                                  </p:childTnLst>
                                </p:cTn>
                              </p:par>
                            </p:childTnLst>
                          </p:cTn>
                        </p:par>
                        <p:par>
                          <p:cTn id="18" fill="hold">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childTnLst>
                                </p:cTn>
                              </p:par>
                            </p:childTnLst>
                          </p:cTn>
                        </p:par>
                        <p:par>
                          <p:cTn id="22" fill="hold">
                            <p:stCondLst>
                              <p:cond delay="4000"/>
                            </p:stCondLst>
                            <p:childTnLst>
                              <p:par>
                                <p:cTn id="23" presetID="10" presetClass="entr" presetSubtype="0"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1000"/>
                                        <p:tgtEl>
                                          <p:spTgt spid="4">
                                            <p:txEl>
                                              <p:pRg st="4" end="4"/>
                                            </p:txEl>
                                          </p:spTgt>
                                        </p:tgtEl>
                                      </p:cBhvr>
                                    </p:animEffect>
                                  </p:childTnLst>
                                </p:cTn>
                              </p:par>
                            </p:childTnLst>
                          </p:cTn>
                        </p:par>
                        <p:par>
                          <p:cTn id="26" fill="hold">
                            <p:stCondLst>
                              <p:cond delay="5000"/>
                            </p:stCondLst>
                            <p:childTnLst>
                              <p:par>
                                <p:cTn id="27" presetID="10" presetClass="entr" presetSubtype="0" fill="hold" grpId="0" nodeType="after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0080" y="3058160"/>
            <a:ext cx="7927940" cy="2308324"/>
          </a:xfrm>
          <a:prstGeom prst="rect">
            <a:avLst/>
          </a:prstGeom>
          <a:noFill/>
        </p:spPr>
        <p:txBody>
          <a:bodyPr wrap="none" rtlCol="0">
            <a:spAutoFit/>
          </a:bodyPr>
          <a:lstStyle/>
          <a:p>
            <a:r>
              <a:rPr lang="en-US" b="1" dirty="0"/>
              <a:t>Tasks:</a:t>
            </a:r>
            <a:endParaRPr lang="en-US" dirty="0"/>
          </a:p>
          <a:p>
            <a:pPr marL="742950" lvl="1" indent="-285750">
              <a:buFont typeface="Arial" panose="020B0604020202020204" pitchFamily="34" charset="0"/>
              <a:buChar char="•"/>
            </a:pPr>
            <a:r>
              <a:rPr lang="en-US" dirty="0"/>
              <a:t>Conducted statistical analysis to understand feature distributions.</a:t>
            </a:r>
            <a:endParaRPr lang="en-US" dirty="0"/>
          </a:p>
          <a:p>
            <a:pPr marL="742950" lvl="1" indent="-285750">
              <a:buFont typeface="Arial" panose="020B0604020202020204" pitchFamily="34" charset="0"/>
              <a:buChar char="•"/>
            </a:pPr>
            <a:r>
              <a:rPr lang="en-US" dirty="0"/>
              <a:t>Developed classification models (e.g., Logistic Regression, Random Forest).</a:t>
            </a:r>
            <a:endParaRPr lang="en-US" dirty="0"/>
          </a:p>
          <a:p>
            <a:pPr lvl="1"/>
            <a:endParaRPr lang="en-US" dirty="0"/>
          </a:p>
          <a:p>
            <a:r>
              <a:rPr lang="en-US" b="1" dirty="0"/>
              <a:t>Tools:</a:t>
            </a:r>
            <a:r>
              <a:rPr lang="en-US" dirty="0"/>
              <a:t> Python (Scikit-learn, </a:t>
            </a:r>
            <a:r>
              <a:rPr lang="en-US" dirty="0" err="1"/>
              <a:t>Statsmodels</a:t>
            </a:r>
            <a:r>
              <a:rPr lang="en-US" dirty="0"/>
              <a:t>).</a:t>
            </a:r>
            <a:endParaRPr lang="en-US" dirty="0"/>
          </a:p>
          <a:p>
            <a:pPr>
              <a:buFont typeface="Arial" panose="020B0604020202020204" pitchFamily="34" charset="0"/>
              <a:buChar char="•"/>
            </a:pPr>
            <a:endParaRPr lang="en-US" dirty="0"/>
          </a:p>
          <a:p>
            <a:r>
              <a:rPr lang="en-US" b="1" dirty="0"/>
              <a:t>Deliverable:</a:t>
            </a:r>
            <a:r>
              <a:rPr lang="en-US" dirty="0"/>
              <a:t> Statistical analysis report and performance metrics of models.</a:t>
            </a:r>
            <a:endParaRPr lang="en-US" dirty="0"/>
          </a:p>
          <a:p>
            <a:endParaRPr lang="en-US" dirty="0"/>
          </a:p>
        </p:txBody>
      </p:sp>
      <p:sp>
        <p:nvSpPr>
          <p:cNvPr id="5" name="TextBox 4"/>
          <p:cNvSpPr txBox="1"/>
          <p:nvPr/>
        </p:nvSpPr>
        <p:spPr>
          <a:xfrm>
            <a:off x="2653070" y="1181869"/>
            <a:ext cx="6885859" cy="477054"/>
          </a:xfrm>
          <a:prstGeom prst="rect">
            <a:avLst/>
          </a:prstGeom>
          <a:noFill/>
        </p:spPr>
        <p:txBody>
          <a:bodyPr wrap="none" rtlCol="0">
            <a:spAutoFit/>
          </a:bodyPr>
          <a:lstStyle/>
          <a:p>
            <a:r>
              <a:rPr lang="en-US" sz="2500" b="1" dirty="0"/>
              <a:t>Week 2 - Statistical Analysis and Machine Learning</a:t>
            </a:r>
            <a:endParaRPr lang="en-US" sz="2500" b="1"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1000"/>
                                        <p:tgtEl>
                                          <p:spTgt spid="4">
                                            <p:txEl>
                                              <p:pRg st="1" end="1"/>
                                            </p:txEl>
                                          </p:spTgt>
                                        </p:tgtEl>
                                      </p:cBhvr>
                                    </p:animEffect>
                                  </p:childTnLst>
                                </p:cTn>
                              </p:par>
                            </p:childTnLst>
                          </p:cTn>
                        </p:par>
                        <p:par>
                          <p:cTn id="18" fill="hold">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childTnLst>
                                </p:cTn>
                              </p:par>
                            </p:childTnLst>
                          </p:cTn>
                        </p:par>
                        <p:par>
                          <p:cTn id="22" fill="hold">
                            <p:stCondLst>
                              <p:cond delay="4000"/>
                            </p:stCondLst>
                            <p:childTnLst>
                              <p:par>
                                <p:cTn id="23" presetID="10" presetClass="entr" presetSubtype="0"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1000"/>
                                        <p:tgtEl>
                                          <p:spTgt spid="4">
                                            <p:txEl>
                                              <p:pRg st="4" end="4"/>
                                            </p:txEl>
                                          </p:spTgt>
                                        </p:tgtEl>
                                      </p:cBhvr>
                                    </p:animEffect>
                                  </p:childTnLst>
                                </p:cTn>
                              </p:par>
                            </p:childTnLst>
                          </p:cTn>
                        </p:par>
                        <p:par>
                          <p:cTn id="26" fill="hold">
                            <p:stCondLst>
                              <p:cond delay="5000"/>
                            </p:stCondLst>
                            <p:childTnLst>
                              <p:par>
                                <p:cTn id="27" presetID="10" presetClass="entr" presetSubtype="0" fill="hold" grpId="0" nodeType="after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4480" y="2917091"/>
            <a:ext cx="6662530" cy="2308324"/>
          </a:xfrm>
          <a:prstGeom prst="rect">
            <a:avLst/>
          </a:prstGeom>
          <a:noFill/>
        </p:spPr>
        <p:txBody>
          <a:bodyPr wrap="none" rtlCol="0">
            <a:spAutoFit/>
          </a:bodyPr>
          <a:lstStyle/>
          <a:p>
            <a:r>
              <a:rPr lang="en-US" b="1" dirty="0"/>
              <a:t>Tasks:</a:t>
            </a:r>
            <a:endParaRPr lang="en-US" dirty="0"/>
          </a:p>
          <a:p>
            <a:pPr marL="742950" lvl="1" indent="-285750">
              <a:buFont typeface="Arial" panose="020B0604020202020204" pitchFamily="34" charset="0"/>
              <a:buChar char="•"/>
            </a:pPr>
            <a:r>
              <a:rPr lang="en-US" dirty="0"/>
              <a:t>Applied NLP techniques to analyze transaction descriptions.</a:t>
            </a:r>
            <a:endParaRPr lang="en-US" dirty="0"/>
          </a:p>
          <a:p>
            <a:pPr marL="742950" lvl="1" indent="-285750">
              <a:buFont typeface="Arial" panose="020B0604020202020204" pitchFamily="34" charset="0"/>
              <a:buChar char="•"/>
            </a:pPr>
            <a:r>
              <a:rPr lang="en-US" dirty="0"/>
              <a:t>Deployed the fraud detection model with </a:t>
            </a:r>
            <a:r>
              <a:rPr lang="en-US" dirty="0" err="1"/>
              <a:t>Streamlit</a:t>
            </a:r>
            <a:r>
              <a:rPr lang="en-US" dirty="0"/>
              <a:t>.</a:t>
            </a:r>
            <a:endParaRPr lang="en-US" dirty="0"/>
          </a:p>
          <a:p>
            <a:pPr>
              <a:buFont typeface="Arial" panose="020B0604020202020204" pitchFamily="34" charset="0"/>
              <a:buChar char="•"/>
            </a:pPr>
            <a:endParaRPr lang="en-US" b="1" dirty="0"/>
          </a:p>
          <a:p>
            <a:r>
              <a:rPr lang="en-US" b="1" dirty="0"/>
              <a:t>Tools:</a:t>
            </a:r>
            <a:r>
              <a:rPr lang="en-US" dirty="0"/>
              <a:t> </a:t>
            </a:r>
            <a:r>
              <a:rPr lang="en-US" dirty="0" err="1"/>
              <a:t>Streamlit</a:t>
            </a:r>
            <a:r>
              <a:rPr lang="en-US" dirty="0"/>
              <a:t>, Python (NLTK, </a:t>
            </a:r>
            <a:r>
              <a:rPr lang="en-US" dirty="0" err="1"/>
              <a:t>SpaCy</a:t>
            </a:r>
            <a:r>
              <a:rPr lang="en-US" dirty="0"/>
              <a:t>).</a:t>
            </a:r>
            <a:endParaRPr lang="en-US" dirty="0"/>
          </a:p>
          <a:p>
            <a:pPr>
              <a:buFont typeface="Arial" panose="020B0604020202020204" pitchFamily="34" charset="0"/>
              <a:buChar char="•"/>
            </a:pPr>
            <a:endParaRPr lang="en-US" dirty="0"/>
          </a:p>
          <a:p>
            <a:r>
              <a:rPr lang="en-US" b="1" dirty="0"/>
              <a:t>Deliverable:</a:t>
            </a:r>
            <a:r>
              <a:rPr lang="en-US" dirty="0"/>
              <a:t> Enhanced model with NLP and Azure deployment setup.</a:t>
            </a:r>
            <a:endParaRPr lang="en-US" dirty="0"/>
          </a:p>
          <a:p>
            <a:endParaRPr lang="en-US" dirty="0"/>
          </a:p>
        </p:txBody>
      </p:sp>
      <p:sp>
        <p:nvSpPr>
          <p:cNvPr id="5" name="TextBox 4"/>
          <p:cNvSpPr txBox="1"/>
          <p:nvPr/>
        </p:nvSpPr>
        <p:spPr>
          <a:xfrm>
            <a:off x="2478695" y="1137920"/>
            <a:ext cx="6151749" cy="477054"/>
          </a:xfrm>
          <a:prstGeom prst="rect">
            <a:avLst/>
          </a:prstGeom>
          <a:noFill/>
        </p:spPr>
        <p:txBody>
          <a:bodyPr wrap="none" rtlCol="0">
            <a:spAutoFit/>
          </a:bodyPr>
          <a:lstStyle/>
          <a:p>
            <a:r>
              <a:rPr lang="en-US" sz="2500" b="1" dirty="0"/>
              <a:t>Week 3 - Advanced Techniques and </a:t>
            </a:r>
            <a:r>
              <a:rPr lang="en-US" sz="2500" b="1" dirty="0" err="1"/>
              <a:t>Streamlit</a:t>
            </a:r>
            <a:endParaRPr lang="en-US" sz="2500" b="1"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75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childTnLst>
                                </p:cTn>
                              </p:par>
                            </p:childTnLst>
                          </p:cTn>
                        </p:par>
                        <p:par>
                          <p:cTn id="14" fill="hold">
                            <p:stCondLst>
                              <p:cond delay="2750"/>
                            </p:stCondLst>
                            <p:childTnLst>
                              <p:par>
                                <p:cTn id="15" presetID="10" presetClass="entr" presetSubtype="0" fill="hold" grpId="0" nodeType="afterEffect">
                                  <p:stCondLst>
                                    <p:cond delay="75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1000"/>
                                        <p:tgtEl>
                                          <p:spTgt spid="4">
                                            <p:txEl>
                                              <p:pRg st="1" end="1"/>
                                            </p:txEl>
                                          </p:spTgt>
                                        </p:tgtEl>
                                      </p:cBhvr>
                                    </p:animEffect>
                                  </p:childTnLst>
                                </p:cTn>
                              </p:par>
                            </p:childTnLst>
                          </p:cTn>
                        </p:par>
                        <p:par>
                          <p:cTn id="18" fill="hold">
                            <p:stCondLst>
                              <p:cond delay="4500"/>
                            </p:stCondLst>
                            <p:childTnLst>
                              <p:par>
                                <p:cTn id="19" presetID="10" presetClass="entr" presetSubtype="0" fill="hold" grpId="0" nodeType="afterEffect">
                                  <p:stCondLst>
                                    <p:cond delay="75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childTnLst>
                                </p:cTn>
                              </p:par>
                            </p:childTnLst>
                          </p:cTn>
                        </p:par>
                        <p:par>
                          <p:cTn id="22" fill="hold">
                            <p:stCondLst>
                              <p:cond delay="6250"/>
                            </p:stCondLst>
                            <p:childTnLst>
                              <p:par>
                                <p:cTn id="23" presetID="10" presetClass="entr" presetSubtype="0" fill="hold" grpId="0" nodeType="afterEffect">
                                  <p:stCondLst>
                                    <p:cond delay="75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1000"/>
                                        <p:tgtEl>
                                          <p:spTgt spid="4">
                                            <p:txEl>
                                              <p:pRg st="4" end="4"/>
                                            </p:txEl>
                                          </p:spTgt>
                                        </p:tgtEl>
                                      </p:cBhvr>
                                    </p:animEffect>
                                  </p:childTnLst>
                                </p:cTn>
                              </p:par>
                            </p:childTnLst>
                          </p:cTn>
                        </p:par>
                        <p:par>
                          <p:cTn id="26" fill="hold">
                            <p:stCondLst>
                              <p:cond delay="8000"/>
                            </p:stCondLst>
                            <p:childTnLst>
                              <p:par>
                                <p:cTn id="27" presetID="10" presetClass="entr" presetSubtype="0" fill="hold" grpId="0" nodeType="afterEffect">
                                  <p:stCondLst>
                                    <p:cond delay="75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2024-10-18 232520"/>
          <p:cNvPicPr>
            <a:picLocks noChangeAspect="1"/>
          </p:cNvPicPr>
          <p:nvPr>
            <p:ph idx="1"/>
          </p:nvPr>
        </p:nvPicPr>
        <p:blipFill>
          <a:blip r:embed="rId1"/>
          <a:stretch>
            <a:fillRect/>
          </a:stretch>
        </p:blipFill>
        <p:spPr>
          <a:xfrm>
            <a:off x="529590" y="544195"/>
            <a:ext cx="11308080" cy="5207000"/>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6160" y="2799080"/>
            <a:ext cx="6542560" cy="2308324"/>
          </a:xfrm>
          <a:prstGeom prst="rect">
            <a:avLst/>
          </a:prstGeom>
          <a:noFill/>
        </p:spPr>
        <p:txBody>
          <a:bodyPr wrap="none" rtlCol="0">
            <a:spAutoFit/>
          </a:bodyPr>
          <a:lstStyle/>
          <a:p>
            <a:r>
              <a:rPr lang="en-US" b="1" dirty="0"/>
              <a:t>Tasks:</a:t>
            </a:r>
            <a:endParaRPr lang="en-US" dirty="0"/>
          </a:p>
          <a:p>
            <a:pPr marL="742950" lvl="1" indent="-285750">
              <a:buFont typeface="Arial" panose="020B0604020202020204" pitchFamily="34" charset="0"/>
              <a:buChar char="•"/>
            </a:pPr>
            <a:r>
              <a:rPr lang="en-US" dirty="0"/>
              <a:t>Managed models using </a:t>
            </a:r>
            <a:r>
              <a:rPr lang="en-US" dirty="0" err="1"/>
              <a:t>MLflow</a:t>
            </a:r>
            <a:r>
              <a:rPr lang="en-US" dirty="0"/>
              <a:t> for tracking and monitoring.</a:t>
            </a:r>
            <a:endParaRPr lang="en-US" dirty="0"/>
          </a:p>
          <a:p>
            <a:pPr marL="742950" lvl="1" indent="-285750">
              <a:buFont typeface="Arial" panose="020B0604020202020204" pitchFamily="34" charset="0"/>
              <a:buChar char="•"/>
            </a:pPr>
            <a:r>
              <a:rPr lang="en-US" dirty="0"/>
              <a:t>Implemented a GAN to generate synthetic fraud data.</a:t>
            </a:r>
            <a:endParaRPr lang="en-US" dirty="0"/>
          </a:p>
          <a:p>
            <a:endParaRPr lang="en-US" b="1" dirty="0"/>
          </a:p>
          <a:p>
            <a:r>
              <a:rPr lang="en-US" b="1" dirty="0"/>
              <a:t>Tools:</a:t>
            </a:r>
            <a:r>
              <a:rPr lang="en-US" dirty="0"/>
              <a:t> </a:t>
            </a:r>
            <a:r>
              <a:rPr lang="en-US" dirty="0" err="1"/>
              <a:t>MLflow</a:t>
            </a:r>
            <a:r>
              <a:rPr lang="en-US" dirty="0"/>
              <a:t>, TensorFlow/</a:t>
            </a:r>
            <a:r>
              <a:rPr lang="en-US" dirty="0" err="1"/>
              <a:t>PyTorch</a:t>
            </a:r>
            <a:r>
              <a:rPr lang="en-US" dirty="0"/>
              <a:t>, Azure services.</a:t>
            </a:r>
            <a:endParaRPr lang="en-US" dirty="0"/>
          </a:p>
          <a:p>
            <a:pPr>
              <a:buFont typeface="Arial" panose="020B0604020202020204" pitchFamily="34" charset="0"/>
              <a:buChar char="•"/>
            </a:pPr>
            <a:endParaRPr lang="en-US" b="1" dirty="0"/>
          </a:p>
          <a:p>
            <a:r>
              <a:rPr lang="en-US" b="1" dirty="0"/>
              <a:t>Deliverable:</a:t>
            </a:r>
            <a:r>
              <a:rPr lang="en-US" dirty="0"/>
              <a:t> Deployed fraud detection model with synthetic data.</a:t>
            </a:r>
            <a:endParaRPr lang="en-US" dirty="0"/>
          </a:p>
          <a:p>
            <a:endParaRPr lang="en-US" dirty="0"/>
          </a:p>
        </p:txBody>
      </p:sp>
      <p:sp>
        <p:nvSpPr>
          <p:cNvPr id="5" name="TextBox 4"/>
          <p:cNvSpPr txBox="1"/>
          <p:nvPr/>
        </p:nvSpPr>
        <p:spPr>
          <a:xfrm>
            <a:off x="2911057" y="1193125"/>
            <a:ext cx="6369885" cy="477054"/>
          </a:xfrm>
          <a:prstGeom prst="rect">
            <a:avLst/>
          </a:prstGeom>
          <a:noFill/>
        </p:spPr>
        <p:txBody>
          <a:bodyPr wrap="none" rtlCol="0">
            <a:spAutoFit/>
          </a:bodyPr>
          <a:lstStyle/>
          <a:p>
            <a:r>
              <a:rPr lang="en-US" sz="2500" b="1" dirty="0"/>
              <a:t>Week 4 - </a:t>
            </a:r>
            <a:r>
              <a:rPr lang="en-US" sz="2500" b="1" dirty="0" err="1"/>
              <a:t>MLOps</a:t>
            </a:r>
            <a:r>
              <a:rPr lang="en-US" sz="2500" b="1" dirty="0"/>
              <a:t>, GANs, and Final Presentation</a:t>
            </a:r>
            <a:endParaRPr lang="en-US" sz="2500" b="1"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1000"/>
                                        <p:tgtEl>
                                          <p:spTgt spid="4">
                                            <p:txEl>
                                              <p:pRg st="1" end="1"/>
                                            </p:txEl>
                                          </p:spTgt>
                                        </p:tgtEl>
                                      </p:cBhvr>
                                    </p:animEffect>
                                  </p:childTnLst>
                                </p:cTn>
                              </p:par>
                            </p:childTnLst>
                          </p:cTn>
                        </p:par>
                        <p:par>
                          <p:cTn id="18" fill="hold">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childTnLst>
                                </p:cTn>
                              </p:par>
                            </p:childTnLst>
                          </p:cTn>
                        </p:par>
                        <p:par>
                          <p:cTn id="22" fill="hold">
                            <p:stCondLst>
                              <p:cond delay="4000"/>
                            </p:stCondLst>
                            <p:childTnLst>
                              <p:par>
                                <p:cTn id="23" presetID="10" presetClass="entr" presetSubtype="0"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1000"/>
                                        <p:tgtEl>
                                          <p:spTgt spid="4">
                                            <p:txEl>
                                              <p:pRg st="4" end="4"/>
                                            </p:txEl>
                                          </p:spTgt>
                                        </p:tgtEl>
                                      </p:cBhvr>
                                    </p:animEffect>
                                  </p:childTnLst>
                                </p:cTn>
                              </p:par>
                            </p:childTnLst>
                          </p:cTn>
                        </p:par>
                        <p:par>
                          <p:cTn id="26" fill="hold">
                            <p:stCondLst>
                              <p:cond delay="5000"/>
                            </p:stCondLst>
                            <p:childTnLst>
                              <p:par>
                                <p:cTn id="27" presetID="10" presetClass="entr" presetSubtype="0" fill="hold" grpId="0" nodeType="after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4582160" y="1717992"/>
            <a:ext cx="6425157" cy="1200329"/>
          </a:xfrm>
          <a:prstGeom prst="rect">
            <a:avLst/>
          </a:prstGeom>
          <a:noFill/>
        </p:spPr>
        <p:txBody>
          <a:bodyPr wrap="none" rtlCol="0">
            <a:spAutoFit/>
          </a:bodyPr>
          <a:lstStyle/>
          <a:p>
            <a:pPr>
              <a:buFont typeface="Arial" panose="020B0604020202020204" pitchFamily="34" charset="0"/>
              <a:buChar char="•"/>
            </a:pPr>
            <a:r>
              <a:rPr lang="en-US" b="1" dirty="0"/>
              <a:t>Performance Metrics:</a:t>
            </a:r>
            <a:endParaRPr lang="en-US" dirty="0"/>
          </a:p>
          <a:p>
            <a:pPr marL="742950" lvl="1" indent="-285750">
              <a:buFont typeface="Arial" panose="020B0604020202020204" pitchFamily="34" charset="0"/>
              <a:buChar char="•"/>
            </a:pPr>
            <a:r>
              <a:rPr lang="en-US" dirty="0"/>
              <a:t>Accuracy, Precision, Recall, F1 Score (include graphs).</a:t>
            </a:r>
            <a:endParaRPr lang="en-US" dirty="0"/>
          </a:p>
          <a:p>
            <a:pPr>
              <a:buFont typeface="Arial" panose="020B0604020202020204" pitchFamily="34" charset="0"/>
              <a:buChar char="•"/>
            </a:pPr>
            <a:r>
              <a:rPr lang="en-US" b="1" dirty="0"/>
              <a:t>Key Findings:</a:t>
            </a:r>
            <a:r>
              <a:rPr lang="en-US" dirty="0"/>
              <a:t> Insights from data analysis and model performance.</a:t>
            </a:r>
            <a:endParaRPr lang="en-US" dirty="0"/>
          </a:p>
          <a:p>
            <a:endParaRPr lang="en-US" dirty="0"/>
          </a:p>
        </p:txBody>
      </p:sp>
      <p:sp>
        <p:nvSpPr>
          <p:cNvPr id="5" name="TextBox 4"/>
          <p:cNvSpPr txBox="1"/>
          <p:nvPr/>
        </p:nvSpPr>
        <p:spPr>
          <a:xfrm>
            <a:off x="4854716" y="925512"/>
            <a:ext cx="1714444" cy="707886"/>
          </a:xfrm>
          <a:prstGeom prst="rect">
            <a:avLst/>
          </a:prstGeom>
          <a:noFill/>
        </p:spPr>
        <p:txBody>
          <a:bodyPr wrap="none" rtlCol="0">
            <a:spAutoFit/>
          </a:bodyPr>
          <a:lstStyle/>
          <a:p>
            <a:r>
              <a:rPr lang="en-US" sz="4000" b="1" dirty="0"/>
              <a:t>Results</a:t>
            </a:r>
            <a:endParaRPr lang="en-US" sz="4000" b="1" dirty="0"/>
          </a:p>
        </p:txBody>
      </p:sp>
      <p:pic>
        <p:nvPicPr>
          <p:cNvPr id="3" name="Picture 2" descr="WhatsApp Image 2024-10-18 at 17.45.16_c0aa18c2"/>
          <p:cNvPicPr>
            <a:picLocks noChangeAspect="1"/>
          </p:cNvPicPr>
          <p:nvPr/>
        </p:nvPicPr>
        <p:blipFill>
          <a:blip r:embed="rId1"/>
          <a:srcRect t="14115" r="845" b="5113"/>
          <a:stretch>
            <a:fillRect/>
          </a:stretch>
        </p:blipFill>
        <p:spPr>
          <a:xfrm>
            <a:off x="663575" y="1716405"/>
            <a:ext cx="10523855" cy="482282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7" presetClass="entr" presetSubtype="4" fill="hold" nodeType="clickEffect">
                                  <p:stCondLst>
                                    <p:cond delay="0"/>
                                  </p:stCondLst>
                                  <p:childTnLst>
                                    <p:set>
                                      <p:cBhvr>
                                        <p:cTn id="13" dur="2000" fill="hold">
                                          <p:stCondLst>
                                            <p:cond delay="0"/>
                                          </p:stCondLst>
                                        </p:cTn>
                                        <p:tgtEl>
                                          <p:spTgt spid="3"/>
                                        </p:tgtEl>
                                        <p:attrNameLst>
                                          <p:attrName>style.visibility</p:attrName>
                                        </p:attrNameLst>
                                      </p:cBhvr>
                                      <p:to>
                                        <p:strVal val="visible"/>
                                      </p:to>
                                    </p:set>
                                    <p:anim calcmode="lin" valueType="num">
                                      <p:cBhvr additive="base">
                                        <p:cTn id="14" dur="2000" fill="hold"/>
                                        <p:tgtEl>
                                          <p:spTgt spid="3"/>
                                        </p:tgtEl>
                                        <p:attrNameLst>
                                          <p:attrName>ppt_x</p:attrName>
                                        </p:attrNameLst>
                                      </p:cBhvr>
                                      <p:tavLst>
                                        <p:tav tm="0">
                                          <p:val>
                                            <p:strVal val="#ppt_x"/>
                                          </p:val>
                                        </p:tav>
                                        <p:tav tm="100000">
                                          <p:val>
                                            <p:strVal val="#ppt_x"/>
                                          </p:val>
                                        </p:tav>
                                      </p:tavLst>
                                    </p:anim>
                                    <p:anim calcmode="lin" valueType="num">
                                      <p:cBhvr additive="base">
                                        <p:cTn id="15"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4290</Words>
  <Application>WPS Presentation</Application>
  <PresentationFormat>Widescreen</PresentationFormat>
  <Paragraphs>144</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Calibri</vt:lpstr>
      <vt:lpstr>DengXian</vt:lpstr>
      <vt:lpstr>Times New Roman</vt:lpstr>
      <vt:lpstr>等线</vt:lpstr>
      <vt:lpstr>Microsoft YaHei</vt:lpstr>
      <vt:lpstr>Arial Unicode MS</vt:lpstr>
      <vt:lpstr>Calibri Light</vt:lpstr>
      <vt:lpstr>Retrospect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rannarroto@gmail.com</dc:creator>
  <cp:lastModifiedBy>ayman</cp:lastModifiedBy>
  <cp:revision>18</cp:revision>
  <dcterms:created xsi:type="dcterms:W3CDTF">2024-10-16T20:50:00Z</dcterms:created>
  <dcterms:modified xsi:type="dcterms:W3CDTF">2024-10-23T14:01:55Z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B4C5351BF2DD42E4B4DB077F72EA7222_12</vt:lpwstr>
  </property>
  <property fmtid="{D5CDD505-2E9C-101B-9397-08002B2CF9AE}" pid="3" name="KSOProductBuildVer">
    <vt:lpwstr>1033-12.2.0.13472</vt:lpwstr>
  </property>
</Properties>
</file>