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aleway" charset="0"/>
      <p:regular r:id="rId12"/>
      <p:bold r:id="rId13"/>
      <p:italic r:id="rId14"/>
      <p:boldItalic r:id="rId15"/>
    </p:embeddedFont>
    <p:embeddedFont>
      <p:font typeface="Lato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6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 rt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 rt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599" cy="63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0"/>
            <a:ext cx="6244199" cy="3835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 rt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 rt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pPr lvl="0" algn="r" rtl="0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www.vintagecalculators.com/html/calculator___the_microprocesso.html" TargetMode="External"/><Relationship Id="rId4" Type="http://schemas.openxmlformats.org/officeDocument/2006/relationships/hyperlink" Target="https://www.youtube.com/watch?v=IyXRiZcIZb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808300" y="1315300"/>
            <a:ext cx="6331500" cy="154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Calculator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5668550" y="2571750"/>
            <a:ext cx="3021000" cy="210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Team Members :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" sz="1400" b="1"/>
              <a:t>_Nagwa Ebrahem Maher El-Said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" sz="1400" b="1"/>
              <a:t>_Hala Hany Ahmed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" sz="1400" b="1"/>
              <a:t>_Neamat Ahmad Ebrahem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" sz="1400" b="1"/>
              <a:t>_Heba Reda El-Said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" sz="1400" b="1"/>
              <a:t>_Huda El-Said Hassan Mohamed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" sz="1400" b="1"/>
              <a:t>_Aya Mohamed Ali Abo-Aljoud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1"/>
              <a:t>_Merna Mohsen Hassan El-Khireby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1612675" y="2073150"/>
            <a:ext cx="3987900" cy="4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Under Supervision Of: Dr Ahmed Elnakib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800" i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31599" cy="3835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30555"/>
              <a:buFont typeface="Arial"/>
              <a:buNone/>
            </a:pPr>
            <a:r>
              <a:rPr lang="en" sz="3600">
                <a:solidFill>
                  <a:srgbClr val="FFFFFF"/>
                </a:solidFill>
              </a:rPr>
              <a:t>The purpose of the project </a:t>
            </a:r>
          </a:p>
          <a:p>
            <a:pPr lv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the calculator is an extension of a mathematician and it has opened up     new possibilities within mathematics. it is a machine though, and it is         only capable of doing what it is programmed to do. accordingly, this     project aims to develop the internal programmed computational                 code in the form of a computer program that a simple calculator               could use to compute functions such as addition, subtraction,    multiplication, division and integer splicing 2 functions.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accent5"/>
              </a:solidFill>
            </a:endParaRP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49" y="3376125"/>
            <a:ext cx="1244025" cy="1529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950" y="0"/>
            <a:ext cx="43290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645775" y="877950"/>
            <a:ext cx="3546000" cy="3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Calculator Program Flowchart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725" y="1816162"/>
            <a:ext cx="5314950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770400" y="453150"/>
            <a:ext cx="6231000" cy="100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1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30555"/>
              <a:buFont typeface="Arial"/>
              <a:buNone/>
            </a:pPr>
            <a:r>
              <a:rPr lang="en" sz="3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The schematic diagram</a:t>
            </a:r>
            <a:r>
              <a:rPr lang="en" sz="2400">
                <a:solidFill>
                  <a:srgbClr val="1418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261737" y="145725"/>
            <a:ext cx="8620500" cy="10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The hardware components</a:t>
            </a:r>
          </a:p>
        </p:txBody>
      </p:sp>
      <p:sp>
        <p:nvSpPr>
          <p:cNvPr id="98" name="Shape 98"/>
          <p:cNvSpPr/>
          <p:nvPr/>
        </p:nvSpPr>
        <p:spPr>
          <a:xfrm>
            <a:off x="418587" y="1263825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3257244" y="1263825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6095901" y="1263825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7650" y="1633800"/>
            <a:ext cx="185737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7575" y="1633800"/>
            <a:ext cx="202882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362" y="1587723"/>
            <a:ext cx="1885950" cy="15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418600" y="3897300"/>
            <a:ext cx="2424600" cy="118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5Pcs Matrix Array 12 Key Membrane Switch Keypad Keyboard For Arduino AVR 4 x 3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464500" y="4622400"/>
            <a:ext cx="1665300" cy="46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highlight>
                  <a:srgbClr val="E2E2E2"/>
                </a:highlight>
              </a:rPr>
              <a:t>Price:US $3.13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endParaRPr sz="1000">
              <a:solidFill>
                <a:schemeClr val="dk2"/>
              </a:solidFill>
              <a:highlight>
                <a:srgbClr val="E2E2E2"/>
              </a:highlight>
            </a:endParaRP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3359687" y="3897300"/>
            <a:ext cx="2424600" cy="10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2PCS 0.56 inch 4 digit Red led display 7 segment Common cathode</a:t>
            </a:r>
          </a:p>
          <a:p>
            <a:pPr lvl="0">
              <a:spcBef>
                <a:spcPts val="0"/>
              </a:spcBef>
              <a:buNone/>
            </a:pP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3439000" y="4622400"/>
            <a:ext cx="1280100" cy="46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E2E2E2"/>
                </a:highlight>
              </a:rPr>
              <a:t>Price: US $4.57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6242450" y="3942600"/>
            <a:ext cx="2028900" cy="9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 8086 / 8086 / INTEL </a:t>
            </a:r>
          </a:p>
          <a:p>
            <a:pPr lvl="0" algn="l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Microprocessor</a:t>
            </a:r>
          </a:p>
          <a:p>
            <a:pPr lvl="0" algn="l" rtl="1">
              <a:lnSpc>
                <a:spcPct val="115000"/>
              </a:lnSpc>
              <a:spcBef>
                <a:spcPts val="0"/>
              </a:spcBef>
              <a:buNone/>
            </a:pPr>
            <a:endParaRPr sz="12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E2E2E2"/>
                </a:highlight>
              </a:rPr>
              <a:t>Price: US $</a:t>
            </a:r>
            <a:r>
              <a:rPr lang="en" sz="1000">
                <a:solidFill>
                  <a:srgbClr val="FFFFFF"/>
                </a:solidFill>
                <a:highlight>
                  <a:srgbClr val="E2E2E2"/>
                </a:highlight>
              </a:rPr>
              <a:t> </a:t>
            </a:r>
            <a:r>
              <a:rPr lang="en" sz="1000">
                <a:solidFill>
                  <a:schemeClr val="dk2"/>
                </a:solidFill>
                <a:highlight>
                  <a:srgbClr val="E2E2E2"/>
                </a:highlight>
              </a:rPr>
              <a:t>9.95</a:t>
            </a:r>
          </a:p>
          <a:p>
            <a:pPr lvl="0"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75" y="0"/>
            <a:ext cx="298357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7100" y="0"/>
            <a:ext cx="288147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285100" y="1200900"/>
            <a:ext cx="2707800" cy="362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This program reads two single digit numbers from the Keyboard and performs a mathematical operation on </a:t>
            </a:r>
            <a:r>
              <a:rPr lang="en" sz="1000" b="1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them</a:t>
            </a:r>
          </a:p>
          <a:p>
            <a:pPr lvl="0" algn="l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ar-EG" sz="1000" b="1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_________________________________________________</a:t>
            </a:r>
            <a:endParaRPr lang="en" sz="1000" b="1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l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model small</a:t>
            </a:r>
          </a:p>
          <a:p>
            <a:pPr lvl="0" algn="l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.stack ; Stack memory space for </a:t>
            </a:r>
            <a:r>
              <a:rPr lang="en" sz="10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program instructions</a:t>
            </a:r>
          </a:p>
          <a:p>
            <a:pPr lvl="0" algn="l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ar-EG" sz="10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</a:t>
            </a:r>
            <a:endParaRPr lang="en" sz="1000" dirty="0" smtClean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l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ar-EG" sz="10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data</a:t>
            </a:r>
          </a:p>
          <a:p>
            <a:pPr lvl="0" algn="l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; Some messages to the user</a:t>
            </a:r>
          </a:p>
          <a:p>
            <a:pPr lvl="0" algn="l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msgA DB "Enter the first one digit number: $"</a:t>
            </a:r>
          </a:p>
          <a:p>
            <a:pPr lvl="0" algn="l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msgB DB 10, 13, "Enter the second one digit number: $"</a:t>
            </a:r>
          </a:p>
          <a:p>
            <a:pPr lvl="0" algn="l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msgC DB 10, 13, "Enter which operator must be used: $"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msgD DB 10, 13, 10, 13, "The answer is: $"                                                                     msgE DB 10, 13, 10, 13, "!! Incorrect input, please retry !!", 10, 13, 10, 13, "$" </a:t>
            </a:r>
          </a:p>
          <a:p>
            <a:pPr lvl="0" algn="l" rtl="1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l" rtl="1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endParaRPr sz="10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3525" y="0"/>
            <a:ext cx="298357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3332625" y="362525"/>
            <a:ext cx="2382383" cy="438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buSzPct val="110000"/>
              <a:buFont typeface="Arial"/>
              <a:buNone/>
            </a:pPr>
            <a:r>
              <a:rPr lang="en" sz="9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.code                                                                                      </a:t>
            </a:r>
            <a:r>
              <a:rPr lang="en" sz="9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9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; Skip variable declaration                                            jmp </a:t>
            </a:r>
            <a:r>
              <a:rPr lang="en" sz="9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start</a:t>
            </a:r>
          </a:p>
          <a:p>
            <a:pPr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buSzPct val="110000"/>
              <a:buFont typeface="Arial"/>
              <a:buNone/>
            </a:pPr>
            <a:r>
              <a:rPr lang="en" sz="9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; Define some variables                                       charA DB ?                                                                      charB DB ?                                                                    result DB ?                                                               operator DB ?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ct val="110000"/>
              <a:buFont typeface="Arial"/>
              <a:buNone/>
            </a:pPr>
            <a:r>
              <a:rPr lang="en" sz="900" dirty="0" smtClean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Fail</a:t>
            </a:r>
            <a:r>
              <a:rPr lang="en" sz="9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:                                                                                 </a:t>
            </a:r>
            <a:endParaRPr lang="en" sz="900" dirty="0" smtClean="0">
              <a:solidFill>
                <a:srgbClr val="373E4D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15000"/>
              </a:lnSpc>
              <a:buClr>
                <a:schemeClr val="dk2"/>
              </a:buClr>
              <a:buSzPct val="110000"/>
              <a:buFont typeface="Arial"/>
              <a:buNone/>
            </a:pPr>
            <a:r>
              <a:rPr lang="en" sz="900" dirty="0" smtClean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 ; </a:t>
            </a:r>
            <a:r>
              <a:rPr lang="en" sz="9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Wrong  input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ct val="110000"/>
              <a:buFont typeface="Arial"/>
              <a:buNone/>
            </a:pPr>
            <a:r>
              <a:rPr lang="en" sz="900" dirty="0" smtClean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mov </a:t>
            </a:r>
            <a:r>
              <a:rPr lang="en" sz="9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ah, 09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ct val="110000"/>
              <a:buFont typeface="Arial"/>
              <a:buNone/>
            </a:pPr>
            <a:r>
              <a:rPr lang="en" sz="900" dirty="0" smtClean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mov </a:t>
            </a:r>
            <a:r>
              <a:rPr lang="en" sz="9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dx, offset msgE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ct val="110000"/>
              <a:buFont typeface="Arial"/>
              <a:buNone/>
            </a:pPr>
            <a:r>
              <a:rPr lang="en" sz="900" dirty="0" smtClean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int </a:t>
            </a:r>
            <a:r>
              <a:rPr lang="en" sz="9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21h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ct val="110000"/>
              <a:buFont typeface="Arial"/>
              <a:buNone/>
            </a:pPr>
            <a:r>
              <a:rPr lang="en" sz="9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Start: 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ct val="110000"/>
              <a:buFont typeface="Arial"/>
              <a:buNone/>
            </a:pPr>
            <a:r>
              <a:rPr lang="en" sz="9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; Put the address of data into ax, ds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ct val="110000"/>
              <a:buFont typeface="Arial"/>
              <a:buNone/>
            </a:pPr>
            <a:r>
              <a:rPr lang="en" sz="900" dirty="0" smtClean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mov </a:t>
            </a:r>
            <a:r>
              <a:rPr lang="en" sz="9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ax, @data 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ct val="110000"/>
              <a:buFont typeface="Arial"/>
              <a:buNone/>
            </a:pPr>
            <a:r>
              <a:rPr lang="en" sz="900" dirty="0" smtClean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mov </a:t>
            </a:r>
            <a:r>
              <a:rPr lang="en" sz="9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ds, ax 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ct val="110000"/>
              <a:buFont typeface="Arial"/>
              <a:buNone/>
            </a:pPr>
            <a:r>
              <a:rPr lang="en" sz="9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		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ct val="110000"/>
              <a:buFont typeface="Arial"/>
              <a:buNone/>
            </a:pPr>
            <a:r>
              <a:rPr lang="en" sz="9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; Ask the user for the first single digit number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ct val="110000"/>
              <a:buFont typeface="Arial"/>
              <a:buNone/>
            </a:pPr>
            <a:r>
              <a:rPr lang="en" sz="900" dirty="0" smtClean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mov </a:t>
            </a:r>
            <a:r>
              <a:rPr lang="en" sz="9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ah, </a:t>
            </a:r>
            <a:r>
              <a:rPr lang="en" sz="900" dirty="0" smtClean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09</a:t>
            </a:r>
            <a:endParaRPr lang="en" sz="900" dirty="0">
              <a:solidFill>
                <a:srgbClr val="373E4D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15000"/>
              </a:lnSpc>
              <a:buClr>
                <a:schemeClr val="dk2"/>
              </a:buClr>
              <a:buSzPct val="110000"/>
              <a:buFont typeface="Arial"/>
              <a:buNone/>
            </a:pPr>
            <a:r>
              <a:rPr lang="en" sz="900" dirty="0" smtClean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mov </a:t>
            </a:r>
            <a:r>
              <a:rPr lang="en" sz="9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dx, offset 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ct val="110000"/>
              <a:buFont typeface="Arial"/>
              <a:buNone/>
            </a:pPr>
            <a:r>
              <a:rPr lang="en" sz="9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msgA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ct val="110000"/>
              <a:buFont typeface="Arial"/>
              <a:buNone/>
            </a:pPr>
            <a:r>
              <a:rPr lang="en" sz="900" dirty="0" smtClean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int </a:t>
            </a:r>
            <a:r>
              <a:rPr lang="en" sz="9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21h</a:t>
            </a:r>
          </a:p>
          <a:p>
            <a:pPr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buSzPct val="110000"/>
              <a:buFont typeface="Arial"/>
              <a:buNone/>
            </a:pPr>
            <a:r>
              <a:rPr lang="en" sz="9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                                                                                                           </a:t>
            </a:r>
          </a:p>
          <a:p>
            <a:pPr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buFont typeface="Arial"/>
              <a:buNone/>
            </a:pP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buFont typeface="Arial"/>
              <a:buNone/>
            </a:pP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6310425" y="357172"/>
            <a:ext cx="2549100" cy="4378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; Use subfunction one to get character from keyboard</a:t>
            </a:r>
          </a:p>
          <a:p>
            <a:pPr lvl="0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		mov ah, 01</a:t>
            </a:r>
          </a:p>
          <a:p>
            <a:pPr lvl="0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		int 21h</a:t>
            </a:r>
          </a:p>
          <a:p>
            <a:pPr lvl="0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		mov charA, al</a:t>
            </a:r>
          </a:p>
          <a:p>
            <a:pPr lvl="0" rtl="1">
              <a:lnSpc>
                <a:spcPct val="115000"/>
              </a:lnSpc>
              <a:spcBef>
                <a:spcPts val="0"/>
              </a:spcBef>
              <a:buNone/>
            </a:pPr>
            <a:endParaRPr sz="900">
              <a:solidFill>
                <a:srgbClr val="373E4D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; Jump if it's less than zero</a:t>
            </a:r>
          </a:p>
          <a:p>
            <a:pPr lvl="0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		cmp charA, "0"</a:t>
            </a:r>
          </a:p>
          <a:p>
            <a:pPr lvl="0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		jl fail</a:t>
            </a:r>
          </a:p>
          <a:p>
            <a:pPr lvl="0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		</a:t>
            </a:r>
          </a:p>
          <a:p>
            <a:pPr lvl="0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		; Jump if greater than nine</a:t>
            </a:r>
          </a:p>
          <a:p>
            <a:pPr lvl="0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		cmp charA, "9"</a:t>
            </a:r>
          </a:p>
          <a:p>
            <a:pPr lvl="0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		jg fail</a:t>
            </a:r>
          </a:p>
          <a:p>
            <a:pPr lvl="0" rtl="1">
              <a:lnSpc>
                <a:spcPct val="115000"/>
              </a:lnSpc>
              <a:spcBef>
                <a:spcPts val="0"/>
              </a:spcBef>
              <a:buNone/>
            </a:pPr>
            <a:endParaRPr sz="900">
              <a:solidFill>
                <a:srgbClr val="373E4D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; Ask for second one digit number</a:t>
            </a:r>
          </a:p>
          <a:p>
            <a:pPr lvl="0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		mov ah, 09</a:t>
            </a:r>
          </a:p>
          <a:p>
            <a:pPr lvl="0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		mov dx, offset msgB</a:t>
            </a:r>
          </a:p>
          <a:p>
            <a:pPr lvl="0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		int 21h</a:t>
            </a:r>
          </a:p>
          <a:p>
            <a:pPr lvl="0" rtl="1">
              <a:lnSpc>
                <a:spcPct val="115000"/>
              </a:lnSpc>
              <a:spcBef>
                <a:spcPts val="0"/>
              </a:spcBef>
              <a:buNone/>
            </a:pPr>
            <a:endParaRPr sz="900">
              <a:solidFill>
                <a:srgbClr val="373E4D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; Get input from keyboard for second number     </a:t>
            </a:r>
            <a:r>
              <a:rPr lang="en" sz="900" dirty="0" smtClean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mov </a:t>
            </a:r>
            <a:r>
              <a:rPr lang="en" sz="9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ah, 01                                                               </a:t>
            </a:r>
          </a:p>
          <a:p>
            <a:pPr lvl="0" rtl="1">
              <a:lnSpc>
                <a:spcPct val="115000"/>
              </a:lnSpc>
              <a:spcBef>
                <a:spcPts val="0"/>
              </a:spcBef>
              <a:buNone/>
            </a:pPr>
            <a:endParaRPr sz="900">
              <a:solidFill>
                <a:srgbClr val="373E4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142844" y="357172"/>
            <a:ext cx="2928958" cy="81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 sz="2000" b="1" i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The code of the calculator (Assembly)</a:t>
            </a:r>
          </a:p>
          <a:p>
            <a:pPr lvl="0">
              <a:spcBef>
                <a:spcPts val="0"/>
              </a:spcBef>
              <a:buNone/>
            </a:pP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18787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147275" y="441800"/>
            <a:ext cx="2583000" cy="442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 smtClean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int 21h                                                               </a:t>
            </a:r>
            <a:r>
              <a:rPr lang="en" sz="1000" dirty="0" smtClean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ar-EG" sz="1000" dirty="0" smtClean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                                                                 </a:t>
            </a:r>
            <a:r>
              <a:rPr lang="en" sz="1000" dirty="0" smtClean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mov </a:t>
            </a:r>
            <a:r>
              <a:rPr lang="en" sz="10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charB, a                                                                        		</a:t>
            </a:r>
          </a:p>
          <a:p>
            <a:pPr lvl="0" rt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; Jump if it's less than zero                          </a:t>
            </a:r>
            <a:r>
              <a:rPr lang="en" sz="1000" dirty="0" smtClean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     </a:t>
            </a:r>
            <a:r>
              <a:rPr lang="ar-EG" sz="1000" dirty="0" smtClean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dirty="0" smtClean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cmp </a:t>
            </a:r>
            <a:r>
              <a:rPr lang="en" sz="10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charB, "0"                                                             </a:t>
            </a:r>
            <a:r>
              <a:rPr lang="ar-EG" sz="1000" dirty="0" smtClean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dirty="0" smtClean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" sz="10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jl fail</a:t>
            </a:r>
          </a:p>
          <a:p>
            <a:pPr lvl="0" rt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; Jump if greater than nine                                cmp charB, "9"                                                           </a:t>
            </a:r>
            <a:r>
              <a:rPr lang="ar-EG" sz="1000" dirty="0" smtClean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dirty="0" smtClean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" sz="10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jg fail</a:t>
            </a:r>
          </a:p>
          <a:p>
            <a:pPr lvl="0" rt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; Ask for the operator                                           mov ah, 09                                                                  mov dx, offset msgC                                                int 21h</a:t>
            </a:r>
          </a:p>
          <a:p>
            <a:pPr lvl="0" rtl="1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; Store the operator in a variable</a:t>
            </a:r>
          </a:p>
          <a:p>
            <a:pPr lvl="0" rtl="1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mov ah, 01</a:t>
            </a:r>
          </a:p>
          <a:p>
            <a:pPr lvl="0" rtl="1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int 21h</a:t>
            </a:r>
          </a:p>
          <a:p>
            <a:pPr lvl="0" rtl="1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mov operator, al</a:t>
            </a:r>
          </a:p>
          <a:p>
            <a:pPr lvl="0" rtl="1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	</a:t>
            </a:r>
          </a:p>
          <a:p>
            <a:pPr lvl="0" rtl="1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; If operator is a plus go to addition</a:t>
            </a:r>
          </a:p>
          <a:p>
            <a:pPr lvl="0" rtl="1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cmp operator, "+"</a:t>
            </a:r>
          </a:p>
          <a:p>
            <a:pPr lvl="0" rtl="1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je addition</a:t>
            </a:r>
          </a:p>
          <a:p>
            <a:pPr lvl="0" rt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000">
              <a:solidFill>
                <a:srgbClr val="373E4D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000">
              <a:solidFill>
                <a:srgbClr val="373E4D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1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endParaRPr sz="1000">
              <a:solidFill>
                <a:srgbClr val="373E4D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1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373E4D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4712" y="0"/>
            <a:ext cx="318787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3198425" y="285734"/>
            <a:ext cx="2673600" cy="45855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; But if it is a minus go to subtraction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cmp operator, "-"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je subtraction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000">
              <a:solidFill>
                <a:srgbClr val="373E4D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; and if it is a multi go to mutiplication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cmp operator,"."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je multiplication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	                  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; If it is neither then jump to fail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jmp fail</a:t>
            </a:r>
          </a:p>
          <a:p>
            <a:pPr lvl="0" rtl="0">
              <a:spcBef>
                <a:spcPts val="0"/>
              </a:spcBef>
              <a:buNone/>
            </a:pP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addition: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; Add charB to charA and store in ah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mov ah, charA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add ah, charB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; Move ah into result and convert to integer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mov result, ah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sub result, 48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; Jump to extra if the result is &gt;9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cmp result, 58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jnb extra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; Show message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mov ah, 09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</a:pPr>
            <a:endParaRPr sz="1000">
              <a:solidFill>
                <a:srgbClr val="373E4D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000">
              <a:solidFill>
                <a:srgbClr val="373E4D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150" y="0"/>
            <a:ext cx="299094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6219775" y="407850"/>
            <a:ext cx="2753100" cy="442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mov dx, offset msgD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int 21h</a:t>
            </a:r>
          </a:p>
          <a:p>
            <a:pPr lvl="0">
              <a:spcBef>
                <a:spcPts val="0"/>
              </a:spcBef>
              <a:buNone/>
            </a:pP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; Print the result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mov ah, 02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mov dl, result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int 21h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	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; Jump to exit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jmp exit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	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extra: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; Show message "The answer is"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mov ah, 09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mov dx, offset msgD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int 21h</a:t>
            </a:r>
          </a:p>
          <a:p>
            <a:pPr lvl="0">
              <a:spcBef>
                <a:spcPts val="0"/>
              </a:spcBef>
              <a:buNone/>
            </a:pP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; Load "1" into ah (two single didgit numbers can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	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; Never be &gt; 18. Therefore we know that if the result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; Is two digits, the first digit must be a "1"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mov ah, 02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mov dl, 49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int 21h</a:t>
            </a:r>
          </a:p>
          <a:p>
            <a:pPr lvl="0" rtl="0">
              <a:spcBef>
                <a:spcPts val="0"/>
              </a:spcBef>
              <a:buNone/>
            </a:pP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0"/>
              </a:spcBef>
              <a:buNone/>
            </a:pP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</a:pPr>
            <a:endParaRPr sz="1000">
              <a:solidFill>
                <a:srgbClr val="373E4D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18787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147275" y="357172"/>
            <a:ext cx="2673600" cy="4514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; Find the unit component of the result and print</a:t>
            </a:r>
          </a:p>
          <a:p>
            <a:pPr lvl="0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		sub result, 10</a:t>
            </a:r>
          </a:p>
          <a:p>
            <a:pPr lvl="0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		mov ah, 02</a:t>
            </a:r>
          </a:p>
          <a:p>
            <a:pPr lvl="0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		mov dl, result</a:t>
            </a:r>
          </a:p>
          <a:p>
            <a:pPr lvl="0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		int 21h</a:t>
            </a:r>
          </a:p>
          <a:p>
            <a:pPr lvl="0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		</a:t>
            </a:r>
          </a:p>
          <a:p>
            <a:pPr lvl="0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		; Jump to exit</a:t>
            </a:r>
          </a:p>
          <a:p>
            <a:pPr lvl="0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		jmp exit</a:t>
            </a:r>
          </a:p>
          <a:p>
            <a:pPr lvl="0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		</a:t>
            </a:r>
          </a:p>
          <a:p>
            <a:pPr lvl="0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	subtraction:</a:t>
            </a:r>
          </a:p>
          <a:p>
            <a:pPr lvl="0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	</a:t>
            </a:r>
          </a:p>
          <a:p>
            <a:pPr lvl="0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		; Jump to negative if charA is below charB</a:t>
            </a:r>
          </a:p>
          <a:p>
            <a:pPr lvl="0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		mov ah, charA</a:t>
            </a:r>
          </a:p>
          <a:p>
            <a:pPr lvl="0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		cmp ah, charB</a:t>
            </a:r>
          </a:p>
          <a:p>
            <a:pPr lvl="0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		jb negative</a:t>
            </a:r>
          </a:p>
          <a:p>
            <a:pPr lvl="0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		</a:t>
            </a:r>
          </a:p>
          <a:p>
            <a:pPr lvl="0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		; Subtract charB from charA</a:t>
            </a:r>
          </a:p>
          <a:p>
            <a:pPr lvl="0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		mov ah, charA</a:t>
            </a:r>
          </a:p>
          <a:p>
            <a:pPr lvl="0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		sub ah, charB</a:t>
            </a:r>
          </a:p>
          <a:p>
            <a:pPr lvl="0" rtl="1">
              <a:lnSpc>
                <a:spcPct val="115000"/>
              </a:lnSpc>
              <a:spcBef>
                <a:spcPts val="0"/>
              </a:spcBef>
              <a:buNone/>
            </a:pPr>
            <a:endParaRPr sz="900">
              <a:solidFill>
                <a:srgbClr val="373E4D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1">
              <a:lnSpc>
                <a:spcPct val="115000"/>
              </a:lnSpc>
              <a:spcBef>
                <a:spcPts val="0"/>
              </a:spcBef>
              <a:buNone/>
            </a:pPr>
            <a:endParaRPr sz="900">
              <a:solidFill>
                <a:srgbClr val="373E4D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4712" y="0"/>
            <a:ext cx="318787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3198425" y="285734"/>
            <a:ext cx="2538000" cy="45857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1">
              <a:lnSpc>
                <a:spcPct val="115000"/>
              </a:lnSpc>
            </a:pPr>
            <a:r>
              <a:rPr lang="en" sz="1000" dirty="0" smtClean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; Put ah into result and convert to decimal</a:t>
            </a:r>
          </a:p>
          <a:p>
            <a:pPr lvl="0" rtl="1">
              <a:lnSpc>
                <a:spcPct val="115000"/>
              </a:lnSpc>
            </a:pPr>
            <a:r>
              <a:rPr lang="en" sz="1000" dirty="0" smtClean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		mov result, ah</a:t>
            </a:r>
          </a:p>
          <a:p>
            <a:pPr lvl="0" rtl="1">
              <a:lnSpc>
                <a:spcPct val="115000"/>
              </a:lnSpc>
            </a:pPr>
            <a:r>
              <a:rPr lang="en" sz="1000" dirty="0" smtClean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		add result, 48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; </a:t>
            </a: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Show message "The answer is"                            mov ah, 09                                                                     mov dx, offset msgD                                                   int 21h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; Display result                                                       mov ah, 02                                                                          mov dl, result                                                               int 21h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; Jump to exit                                                              jmp exit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negative: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; Subtract charA from charB                           mov ah, charB                                                           sub ah, charA                                                                  mov result, ah                                                                   add result, 48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</a:pP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150" y="0"/>
            <a:ext cx="299094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6219775" y="294450"/>
            <a:ext cx="2753100" cy="45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00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; Display message "The answer is"  mov ah, 09                                                                                     mov dx, offset msgD                                                            int 21h</a:t>
            </a:r>
          </a:p>
          <a:p>
            <a:pPr lvl="0" rtl="0">
              <a:spcBef>
                <a:spcPts val="0"/>
              </a:spcBef>
              <a:buNone/>
            </a:pPr>
            <a:endParaRPr lang="en" sz="1000" dirty="0" smtClean="0"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 dirty="0" smtClean="0">
                <a:latin typeface="Lato"/>
                <a:ea typeface="Lato"/>
                <a:cs typeface="Lato"/>
                <a:sym typeface="Lato"/>
              </a:rPr>
              <a:t>; Print out the negative sign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 smtClean="0">
                <a:latin typeface="Lato"/>
                <a:ea typeface="Lato"/>
                <a:cs typeface="Lato"/>
                <a:sym typeface="Lato"/>
              </a:rPr>
              <a:t>mov </a:t>
            </a:r>
            <a:r>
              <a:rPr lang="en" sz="1000" dirty="0">
                <a:latin typeface="Lato"/>
                <a:ea typeface="Lato"/>
                <a:cs typeface="Lato"/>
                <a:sym typeface="Lato"/>
              </a:rPr>
              <a:t>ah, 02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latin typeface="Lato"/>
                <a:ea typeface="Lato"/>
                <a:cs typeface="Lato"/>
                <a:sym typeface="Lato"/>
              </a:rPr>
              <a:t>mov dl, 45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latin typeface="Lato"/>
                <a:ea typeface="Lato"/>
                <a:cs typeface="Lato"/>
                <a:sym typeface="Lato"/>
              </a:rPr>
              <a:t>int 21h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latin typeface="Lato"/>
                <a:ea typeface="Lato"/>
                <a:cs typeface="Lato"/>
                <a:sym typeface="Lato"/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latin typeface="Lato"/>
                <a:ea typeface="Lato"/>
                <a:cs typeface="Lato"/>
                <a:sym typeface="Lato"/>
              </a:rPr>
              <a:t>; Display the result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latin typeface="Lato"/>
                <a:ea typeface="Lato"/>
                <a:cs typeface="Lato"/>
                <a:sym typeface="Lato"/>
              </a:rPr>
              <a:t>mov ah, 02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latin typeface="Lato"/>
                <a:ea typeface="Lato"/>
                <a:cs typeface="Lato"/>
                <a:sym typeface="Lato"/>
              </a:rPr>
              <a:t>mov dl, result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latin typeface="Lato"/>
                <a:ea typeface="Lato"/>
                <a:cs typeface="Lato"/>
                <a:sym typeface="Lato"/>
              </a:rPr>
              <a:t>int 21h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latin typeface="Lato"/>
                <a:ea typeface="Lato"/>
                <a:cs typeface="Lato"/>
                <a:sym typeface="Lato"/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latin typeface="Lato"/>
                <a:ea typeface="Lato"/>
                <a:cs typeface="Lato"/>
                <a:sym typeface="Lato"/>
              </a:rPr>
              <a:t>multiplication: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latin typeface="Lato"/>
                <a:ea typeface="Lato"/>
                <a:cs typeface="Lato"/>
                <a:sym typeface="Lato"/>
              </a:rPr>
              <a:t>		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 mov ah,charA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 mov bh,charB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 mul bh        ;al*bh always multiply with al register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latin typeface="Lato"/>
                <a:ea typeface="Lato"/>
                <a:cs typeface="Lato"/>
                <a:sym typeface="Lato"/>
              </a:rPr>
              <a:t>		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 mov dl,ah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 add dl,30h ;show decimal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 mov ah,2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latin typeface="Lato"/>
                <a:ea typeface="Lato"/>
                <a:cs typeface="Lato"/>
                <a:sym typeface="Lato"/>
              </a:rPr>
              <a:t>  int 21h</a:t>
            </a:r>
          </a:p>
          <a:p>
            <a:pPr lvl="0" rtl="0">
              <a:spcBef>
                <a:spcPts val="0"/>
              </a:spcBef>
              <a:buNone/>
            </a:pPr>
            <a:endParaRPr sz="1000"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latin typeface="Lato"/>
                <a:ea typeface="Lato"/>
                <a:cs typeface="Lato"/>
                <a:sym typeface="Lato"/>
              </a:rPr>
              <a:t>; Move ah into result and convert to integer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latin typeface="Lato"/>
                <a:ea typeface="Lato"/>
                <a:cs typeface="Lato"/>
                <a:sym typeface="Lato"/>
              </a:rPr>
              <a:t>mov result, ah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>
                <a:latin typeface="Lato"/>
                <a:ea typeface="Lato"/>
                <a:cs typeface="Lato"/>
                <a:sym typeface="Lato"/>
              </a:rPr>
              <a:t>sub result, 48</a:t>
            </a:r>
          </a:p>
          <a:p>
            <a:pPr lvl="0" rtl="0">
              <a:spcBef>
                <a:spcPts val="0"/>
              </a:spcBef>
              <a:buNone/>
            </a:pPr>
            <a:endParaRPr sz="1000"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000"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000"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8075"/>
            <a:ext cx="3187875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147275" y="407900"/>
            <a:ext cx="2673600" cy="44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endParaRPr lang="ar-EG" sz="1000" dirty="0" smtClean="0"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" sz="1000" dirty="0" smtClean="0">
                <a:latin typeface="Lato"/>
                <a:ea typeface="Lato"/>
                <a:cs typeface="Lato"/>
                <a:sym typeface="Lato"/>
              </a:rPr>
              <a:t>; Jump to extra if the result is &gt;9</a:t>
            </a:r>
          </a:p>
          <a:p>
            <a:pPr lvl="0"/>
            <a:r>
              <a:rPr lang="en" sz="1000" dirty="0" smtClean="0">
                <a:latin typeface="Lato"/>
                <a:ea typeface="Lato"/>
                <a:cs typeface="Lato"/>
                <a:sym typeface="Lato"/>
              </a:rPr>
              <a:t>cmp result, 58</a:t>
            </a:r>
          </a:p>
          <a:p>
            <a:pPr lvl="0"/>
            <a:r>
              <a:rPr lang="en" sz="1000" dirty="0" smtClean="0">
                <a:latin typeface="Lato"/>
                <a:ea typeface="Lato"/>
                <a:cs typeface="Lato"/>
                <a:sym typeface="Lato"/>
              </a:rPr>
              <a:t>jnb extra</a:t>
            </a:r>
          </a:p>
          <a:p>
            <a:pPr lvl="0" algn="l" rtl="1">
              <a:lnSpc>
                <a:spcPct val="115000"/>
              </a:lnSpc>
              <a:spcBef>
                <a:spcPts val="0"/>
              </a:spcBef>
              <a:buNone/>
            </a:pPr>
            <a:endParaRPr lang="en" sz="1000" dirty="0" smtClean="0">
              <a:solidFill>
                <a:srgbClr val="373E4D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l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 smtClean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; </a:t>
            </a:r>
            <a:r>
              <a:rPr lang="en" sz="10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Show message</a:t>
            </a:r>
          </a:p>
          <a:p>
            <a:pPr lvl="0" algn="l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		mov ah, 09</a:t>
            </a:r>
          </a:p>
          <a:p>
            <a:pPr lvl="0" algn="l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		mov dx, offset msgD</a:t>
            </a:r>
          </a:p>
          <a:p>
            <a:pPr lvl="0" algn="l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		int 21h</a:t>
            </a:r>
          </a:p>
          <a:p>
            <a:pPr lvl="0" algn="l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		</a:t>
            </a:r>
          </a:p>
          <a:p>
            <a:pPr lvl="0" algn="l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		; Print the result</a:t>
            </a:r>
          </a:p>
          <a:p>
            <a:pPr lvl="0" algn="l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		mov ah, 02</a:t>
            </a:r>
          </a:p>
          <a:p>
            <a:pPr lvl="0" algn="l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		mov dl, result</a:t>
            </a:r>
          </a:p>
          <a:p>
            <a:pPr lvl="0" algn="l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		int 21h</a:t>
            </a:r>
          </a:p>
          <a:p>
            <a:pPr lvl="0" algn="l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		</a:t>
            </a:r>
          </a:p>
          <a:p>
            <a:pPr lvl="0" algn="l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		; Jump to exit</a:t>
            </a:r>
          </a:p>
          <a:p>
            <a:pPr lvl="0" algn="l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		jmp exit</a:t>
            </a:r>
          </a:p>
          <a:p>
            <a:pPr lvl="0" algn="l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        </a:t>
            </a:r>
          </a:p>
          <a:p>
            <a:pPr lvl="0" algn="l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			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4712" y="219275"/>
            <a:ext cx="3187875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3198425" y="328550"/>
            <a:ext cx="2538000" cy="45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3051" y="1928808"/>
            <a:ext cx="2990949" cy="300039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6215074" y="1285866"/>
            <a:ext cx="2786082" cy="3500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1">
              <a:lnSpc>
                <a:spcPct val="115000"/>
              </a:lnSpc>
              <a:spcBef>
                <a:spcPts val="0"/>
              </a:spcBef>
              <a:buNone/>
            </a:pPr>
            <a:endParaRPr sz="18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algn="l" rtl="1">
              <a:lnSpc>
                <a:spcPct val="115000"/>
              </a:lnSpc>
              <a:spcBef>
                <a:spcPts val="0"/>
              </a:spcBef>
              <a:buNone/>
            </a:pPr>
            <a:endParaRPr sz="18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algn="l" rtl="1">
              <a:lnSpc>
                <a:spcPct val="115000"/>
              </a:lnSpc>
              <a:spcBef>
                <a:spcPts val="0"/>
              </a:spcBef>
              <a:buNone/>
            </a:pPr>
            <a:endParaRPr sz="18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algn="l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How </a:t>
            </a:r>
            <a:r>
              <a:rPr lang="en" sz="1800" b="1" dirty="0" smtClean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Calculators</a:t>
            </a:r>
            <a:r>
              <a:rPr lang="ar-EG" sz="1800" b="1" dirty="0" smtClean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800" b="1" dirty="0" smtClean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Works  </a:t>
            </a:r>
            <a:r>
              <a:rPr lang="en" sz="1200" b="1" dirty="0" smtClean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Get </a:t>
            </a:r>
            <a:r>
              <a:rPr lang="en" sz="1200" b="1" dirty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The  Video:                  </a:t>
            </a:r>
          </a:p>
          <a:p>
            <a:pPr lvl="0" algn="l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u="sng" dirty="0">
                <a:solidFill>
                  <a:schemeClr val="hlink"/>
                </a:solidFill>
                <a:latin typeface="+mj-lt"/>
                <a:ea typeface="Lato"/>
                <a:cs typeface="Lato"/>
                <a:sym typeface="Lato"/>
                <a:hlinkClick r:id="rId4"/>
              </a:rPr>
              <a:t>https://www.youtube.com/watch?v=IyXRiZcIZbw</a:t>
            </a:r>
          </a:p>
          <a:p>
            <a:pPr lvl="0" algn="l" rtl="1">
              <a:lnSpc>
                <a:spcPct val="115000"/>
              </a:lnSpc>
              <a:spcBef>
                <a:spcPts val="0"/>
              </a:spcBef>
              <a:buNone/>
            </a:pPr>
            <a:endParaRPr sz="1800" b="1" smtClean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>
              <a:lnSpc>
                <a:spcPct val="115000"/>
              </a:lnSpc>
              <a:buClr>
                <a:schemeClr val="dk2"/>
              </a:buClr>
              <a:buSzPct val="61111"/>
            </a:pPr>
            <a:r>
              <a:rPr lang="en" sz="1800" b="1" dirty="0" smtClean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References                        </a:t>
            </a:r>
            <a:endParaRPr lang="en" sz="18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algn="l" rtl="1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lang="en" sz="1200" dirty="0" smtClean="0">
                <a:solidFill>
                  <a:schemeClr val="accent4"/>
                </a:solidFill>
              </a:rPr>
              <a:t>Vintage </a:t>
            </a:r>
            <a:r>
              <a:rPr lang="en" sz="1200" dirty="0">
                <a:solidFill>
                  <a:schemeClr val="accent4"/>
                </a:solidFill>
              </a:rPr>
              <a:t>Calculators Web Museum</a:t>
            </a:r>
          </a:p>
          <a:p>
            <a:pPr lvl="0" algn="l" rtl="1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10000"/>
              <a:buFont typeface="Arial"/>
              <a:buNone/>
            </a:pPr>
            <a:r>
              <a:rPr lang="en" sz="1000" u="sng" dirty="0">
                <a:solidFill>
                  <a:schemeClr val="hlink"/>
                </a:solidFill>
                <a:hlinkClick r:id="rId5"/>
              </a:rPr>
              <a:t>http://www.vintagecalculators.com/html/calculator___the_microprocesso.html</a:t>
            </a:r>
          </a:p>
        </p:txBody>
      </p:sp>
      <p:sp>
        <p:nvSpPr>
          <p:cNvPr id="11" name="Shape 149"/>
          <p:cNvSpPr txBox="1"/>
          <p:nvPr/>
        </p:nvSpPr>
        <p:spPr>
          <a:xfrm>
            <a:off x="3214678" y="428610"/>
            <a:ext cx="2753100" cy="44291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1">
              <a:lnSpc>
                <a:spcPct val="115000"/>
              </a:lnSpc>
              <a:spcBef>
                <a:spcPts val="0"/>
              </a:spcBef>
              <a:buNone/>
            </a:pPr>
            <a:endParaRPr lang="en" sz="1000" u="sng" dirty="0">
              <a:solidFill>
                <a:schemeClr val="hlink"/>
              </a:solidFill>
              <a:hlinkClick r:id="rId5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14678" y="571486"/>
            <a:ext cx="285752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rtl="1">
              <a:lnSpc>
                <a:spcPct val="115000"/>
              </a:lnSpc>
            </a:pPr>
            <a:r>
              <a:rPr lang="en" sz="1000" dirty="0" smtClean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exit:</a:t>
            </a:r>
          </a:p>
          <a:p>
            <a:pPr lvl="0" rtl="1">
              <a:lnSpc>
                <a:spcPct val="115000"/>
              </a:lnSpc>
            </a:pPr>
            <a:r>
              <a:rPr lang="en" sz="1000" dirty="0" smtClean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	</a:t>
            </a:r>
          </a:p>
          <a:p>
            <a:pPr lvl="0" rtl="1">
              <a:lnSpc>
                <a:spcPct val="115000"/>
              </a:lnSpc>
            </a:pPr>
            <a:r>
              <a:rPr lang="en" sz="1000" dirty="0" smtClean="0">
                <a:solidFill>
                  <a:srgbClr val="373E4D"/>
                </a:solidFill>
                <a:latin typeface="Lato"/>
                <a:ea typeface="Lato"/>
                <a:cs typeface="Lato"/>
                <a:sym typeface="Lato"/>
              </a:rPr>
              <a:t>		; Back to system - End program</a:t>
            </a:r>
            <a:endParaRPr lang="en-US" sz="1000" dirty="0" smtClean="0">
              <a:latin typeface="Lato" charset="0"/>
            </a:endParaRPr>
          </a:p>
          <a:p>
            <a:pPr rtl="1"/>
            <a:endParaRPr lang="en-US" sz="1000" dirty="0" smtClean="0">
              <a:latin typeface="Lato" charset="0"/>
            </a:endParaRPr>
          </a:p>
          <a:p>
            <a:pPr rtl="1"/>
            <a:r>
              <a:rPr lang="en-US" sz="1000" dirty="0" err="1" smtClean="0">
                <a:latin typeface="Lato" charset="0"/>
              </a:rPr>
              <a:t>mov</a:t>
            </a:r>
            <a:r>
              <a:rPr lang="en-US" sz="1000" dirty="0" smtClean="0">
                <a:latin typeface="Lato" charset="0"/>
              </a:rPr>
              <a:t> ax</a:t>
            </a:r>
            <a:r>
              <a:rPr lang="en-US" sz="1000" dirty="0" smtClean="0">
                <a:latin typeface="Lato" charset="0"/>
              </a:rPr>
              <a:t>, 4c00h</a:t>
            </a:r>
          </a:p>
          <a:p>
            <a:pPr rtl="1"/>
            <a:r>
              <a:rPr lang="en-US" sz="1000" dirty="0" err="1" smtClean="0">
                <a:latin typeface="Lato" charset="0"/>
              </a:rPr>
              <a:t>int</a:t>
            </a:r>
            <a:r>
              <a:rPr lang="en-US" sz="1000" dirty="0" smtClean="0">
                <a:latin typeface="Lato" charset="0"/>
              </a:rPr>
              <a:t> 21h</a:t>
            </a:r>
            <a:endParaRPr lang="en-US" sz="1000" dirty="0" smtClean="0">
              <a:latin typeface="Lato" charset="0"/>
            </a:endParaRPr>
          </a:p>
          <a:p>
            <a:pPr rtl="1"/>
            <a:r>
              <a:rPr lang="en-US" sz="1000" dirty="0" smtClean="0">
                <a:latin typeface="Lato" charset="0"/>
              </a:rPr>
              <a:t>; Indicate that no more commands follow</a:t>
            </a:r>
          </a:p>
          <a:p>
            <a:pPr rtl="1"/>
            <a:r>
              <a:rPr lang="en-US" sz="1000" dirty="0" smtClean="0">
                <a:latin typeface="Lato" charset="0"/>
              </a:rPr>
              <a:t>END</a:t>
            </a:r>
          </a:p>
          <a:p>
            <a:r>
              <a:rPr lang="en-US" sz="1000" dirty="0" smtClean="0">
                <a:latin typeface="Lato" charset="0"/>
              </a:rPr>
              <a:t>" /&gt;</a:t>
            </a:r>
            <a:endParaRPr lang="ar-EG" sz="1000" dirty="0">
              <a:latin typeface="Lato" charset="0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452</Words>
  <PresentationFormat>On-screen Show (16:9)</PresentationFormat>
  <Paragraphs>234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Raleway</vt:lpstr>
      <vt:lpstr>Lato</vt:lpstr>
      <vt:lpstr>Times New Roman</vt:lpstr>
      <vt:lpstr>swiss-2</vt:lpstr>
      <vt:lpstr>Calculator</vt:lpstr>
      <vt:lpstr>The purpose of the project  the calculator is an extension of a mathematician and it has opened up     new possibilities within mathematics. it is a machine though, and it is         only capable of doing what it is programmed to do. accordingly, this     project aims to develop the internal programmed computational                 code in the form of a computer program that a simple calculator               could use to compute functions such as addition, subtraction,    multiplication, division and integer splicing 2 functions. </vt:lpstr>
      <vt:lpstr>Slide 3</vt:lpstr>
      <vt:lpstr>Slide 4</vt:lpstr>
      <vt:lpstr>The hardware components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</dc:title>
  <cp:lastModifiedBy>HORAS</cp:lastModifiedBy>
  <cp:revision>5</cp:revision>
  <dcterms:modified xsi:type="dcterms:W3CDTF">2016-05-11T09:37:53Z</dcterms:modified>
</cp:coreProperties>
</file>