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6" r:id="rId3"/>
    <p:sldId id="260" r:id="rId4"/>
    <p:sldId id="261" r:id="rId5"/>
    <p:sldId id="262" r:id="rId6"/>
    <p:sldId id="263" r:id="rId7"/>
    <p:sldId id="267" r:id="rId8"/>
    <p:sldId id="257" r:id="rId9"/>
    <p:sldId id="264" r:id="rId10"/>
    <p:sldId id="265" r:id="rId11"/>
    <p:sldId id="271" r:id="rId12"/>
    <p:sldId id="274" r:id="rId13"/>
    <p:sldId id="275" r:id="rId14"/>
    <p:sldId id="268" r:id="rId15"/>
    <p:sldId id="308" r:id="rId16"/>
    <p:sldId id="309" r:id="rId17"/>
    <p:sldId id="277" r:id="rId18"/>
    <p:sldId id="278" r:id="rId19"/>
    <p:sldId id="280" r:id="rId20"/>
    <p:sldId id="287" r:id="rId21"/>
    <p:sldId id="288" r:id="rId22"/>
    <p:sldId id="293" r:id="rId23"/>
    <p:sldId id="298" r:id="rId24"/>
    <p:sldId id="310" r:id="rId25"/>
    <p:sldId id="311" r:id="rId26"/>
    <p:sldId id="281" r:id="rId27"/>
    <p:sldId id="306" r:id="rId28"/>
    <p:sldId id="282" r:id="rId29"/>
    <p:sldId id="283" r:id="rId30"/>
    <p:sldId id="289" r:id="rId31"/>
    <p:sldId id="290" r:id="rId32"/>
    <p:sldId id="294" r:id="rId33"/>
    <p:sldId id="299" r:id="rId34"/>
    <p:sldId id="312" r:id="rId35"/>
    <p:sldId id="313" r:id="rId36"/>
    <p:sldId id="284" r:id="rId37"/>
    <p:sldId id="307" r:id="rId38"/>
    <p:sldId id="285" r:id="rId39"/>
    <p:sldId id="286" r:id="rId40"/>
    <p:sldId id="291" r:id="rId41"/>
    <p:sldId id="292" r:id="rId42"/>
    <p:sldId id="295" r:id="rId43"/>
    <p:sldId id="300" r:id="rId44"/>
    <p:sldId id="314" r:id="rId45"/>
    <p:sldId id="315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12DF8-D5EC-4579-915B-E099020E56B7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F512E-B871-4294-B3E6-C02149C3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17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15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9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5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0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2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47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4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03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79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441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1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54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2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50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6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0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3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6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3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16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7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9399-3D86-45DE-B737-251CB99B1074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dataset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9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278092" y="748147"/>
            <a:ext cx="1239982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43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0.31748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0.52824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44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0.37767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0.49779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45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0.37643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0.49837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46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0.37787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0.51965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47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0.32828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0.53189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48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0.23108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0.48642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49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0.29793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0.50966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8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0.10434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0.08359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9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0.35714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0.00516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10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0.11678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0.08184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 smtClean="0"/>
              <a:t>User: 11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 smtClean="0"/>
              <a:t>FRR: 0.09203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 smtClean="0"/>
              <a:t>FAR</a:t>
            </a:r>
            <a:r>
              <a:rPr lang="sv-SE" sz="5600" dirty="0"/>
              <a:t>: 0.03941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12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0.23077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0.00407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13s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0.26923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0.00074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14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0.30650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0.56483</a:t>
            </a:r>
            <a:endParaRPr lang="en-US" sz="5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15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0.36250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0.48859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16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0.18182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0.01407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17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0.41681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0.49132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18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0.42905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0.48172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19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0.15385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0.00146</a:t>
            </a:r>
            <a:endParaRPr lang="sv-SE" sz="5600" dirty="0"/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 smtClean="0"/>
              <a:t>FRR: 0.23466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 smtClean="0"/>
              <a:t>FAR</a:t>
            </a:r>
            <a:r>
              <a:rPr lang="sv-SE" sz="5600" dirty="0"/>
              <a:t>: 0.49523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21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0.35208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0.52004</a:t>
            </a:r>
            <a:endParaRPr lang="en-US" sz="56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558146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22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0.41395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0.50544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23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0.15480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0.38530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24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0.21586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0.52785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25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0.12651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0.42071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 smtClean="0"/>
              <a:t>User</a:t>
            </a:r>
            <a:r>
              <a:rPr lang="sv-SE" sz="5600" b="1" dirty="0"/>
              <a:t>: </a:t>
            </a:r>
            <a:r>
              <a:rPr lang="sv-SE" sz="5600" b="1" dirty="0" smtClean="0"/>
              <a:t>26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0.10465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0.30153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27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0.36978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0.55627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28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0.25000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0.00293</a:t>
            </a:r>
            <a:endParaRPr lang="en-US" sz="5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798128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29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0.14354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0.14335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30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0.11144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0.39824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31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0.36923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0.52230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32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0.21497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0.51925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33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0.30310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0.47638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34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0.12169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0.09437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 smtClean="0"/>
              <a:t>User: 35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0.37434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0.52784</a:t>
            </a:r>
            <a:endParaRPr lang="en-US" sz="56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038110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36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0.34590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0.51397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37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0.34340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0.50935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38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0.11721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0.40265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39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0.30210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0.50874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40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0.40354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0.54047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41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0.31603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0.49483</a:t>
            </a:r>
            <a:endParaRPr lang="sv-SE" sz="5600" dirty="0"/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42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0.14740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0.44159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1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0.11111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0.02863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2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0.10000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0.06188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3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0.10417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0.02722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4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0.10284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0.01467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5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0.09632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0.07346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6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0.09502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0.09444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 smtClean="0"/>
              <a:t>User: 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 smtClean="0"/>
              <a:t>FRR: 0.11020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 smtClean="0"/>
              <a:t>FAR</a:t>
            </a:r>
            <a:r>
              <a:rPr lang="sv-SE" sz="1400" dirty="0"/>
              <a:t>: 0.10594</a:t>
            </a:r>
            <a:endParaRPr lang="en-US" sz="14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951807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50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0.22091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0.49898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51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0.33721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0.46733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52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0.13218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0.09860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53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0.09539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0.32501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54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0.33653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0.52003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55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0.15767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0.44787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56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0.37276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0.53102</a:t>
            </a:r>
            <a:endParaRPr lang="en-US" sz="56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758056" y="748146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400" b="1"/>
              <a:t>Mean: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b="1"/>
              <a:t>FRR: 0.24172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b="1"/>
              <a:t>FAR: 0.33808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7452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deep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denoising</a:t>
            </a:r>
            <a:r>
              <a:rPr lang="en-US" dirty="0" smtClean="0"/>
              <a:t> sparse </a:t>
            </a:r>
            <a:r>
              <a:rPr lang="en-US" dirty="0"/>
              <a:t>AE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5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111197"/>
              </p:ext>
            </p:extLst>
          </p:nvPr>
        </p:nvGraphicFramePr>
        <p:xfrm>
          <a:off x="0" y="58188"/>
          <a:ext cx="121919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08929347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8572250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19752187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379096750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896954481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4177152735"/>
                    </a:ext>
                  </a:extLst>
                </a:gridCol>
                <a:gridCol w="517231">
                  <a:extLst>
                    <a:ext uri="{9D8B030D-6E8A-4147-A177-3AD203B41FA5}">
                      <a16:colId xmlns:a16="http://schemas.microsoft.com/office/drawing/2014/main" val="2372032717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us7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91,032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86,622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88,408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96,268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98,384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90,988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92,734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474390"/>
              </p:ext>
            </p:extLst>
          </p:nvPr>
        </p:nvGraphicFramePr>
        <p:xfrm>
          <a:off x="5" y="2371897"/>
          <a:ext cx="121919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507995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51723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581896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08929347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8572250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19752187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379096750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896954481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4177152735"/>
                    </a:ext>
                  </a:extLst>
                </a:gridCol>
                <a:gridCol w="517231">
                  <a:extLst>
                    <a:ext uri="{9D8B030D-6E8A-4147-A177-3AD203B41FA5}">
                      <a16:colId xmlns:a16="http://schemas.microsoft.com/office/drawing/2014/main" val="2372032717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us28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95,626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96,042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96,588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96,062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92,208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89,164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94,612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  <p:graphicFrame>
        <p:nvGraphicFramePr>
          <p:cNvPr id="1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089789"/>
              </p:ext>
            </p:extLst>
          </p:nvPr>
        </p:nvGraphicFramePr>
        <p:xfrm>
          <a:off x="-1" y="4663440"/>
          <a:ext cx="831272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507995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51723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581896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us49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us56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92,858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92,766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90,396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86,146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91,842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96,272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81429"/>
              </p:ext>
            </p:extLst>
          </p:nvPr>
        </p:nvGraphicFramePr>
        <p:xfrm>
          <a:off x="8515927" y="4663440"/>
          <a:ext cx="2401456" cy="155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8">
                  <a:extLst>
                    <a:ext uri="{9D8B030D-6E8A-4147-A177-3AD203B41FA5}">
                      <a16:colId xmlns:a16="http://schemas.microsoft.com/office/drawing/2014/main" val="3835633522"/>
                    </a:ext>
                  </a:extLst>
                </a:gridCol>
                <a:gridCol w="1200728">
                  <a:extLst>
                    <a:ext uri="{9D8B030D-6E8A-4147-A177-3AD203B41FA5}">
                      <a16:colId xmlns:a16="http://schemas.microsoft.com/office/drawing/2014/main" val="3700009443"/>
                    </a:ext>
                  </a:extLst>
                </a:gridCol>
              </a:tblGrid>
              <a:tr h="2595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Mean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Std.dev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86734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93,17143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3,196072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441814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3,141616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2577882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93,22018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3,180889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3455097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93,12321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3,134842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3356380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93,29143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3,192272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127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5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37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0.09440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0.05164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0.09674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0.05113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0.08369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0.05146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0.10710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0.05046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0.20537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0.04562</a:t>
            </a:r>
          </a:p>
        </p:txBody>
      </p:sp>
      <p:sp>
        <p:nvSpPr>
          <p:cNvPr id="38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0.17857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0.04253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0.44444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0.02932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0.29630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0.04103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0.14815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0.04184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0.70370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0.03174</a:t>
            </a:r>
            <a:endParaRPr lang="en-US" sz="1200" dirty="0"/>
          </a:p>
        </p:txBody>
      </p:sp>
      <p:sp>
        <p:nvSpPr>
          <p:cNvPr id="39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</a:t>
            </a:r>
            <a:r>
              <a:rPr lang="sv-SE" sz="1200" b="1" dirty="0" smtClean="0"/>
              <a:t>1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0.15873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0.09382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0.46032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0.06709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0.19048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0.08597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0.06452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0.09979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0.10161</a:t>
            </a:r>
          </a:p>
        </p:txBody>
      </p:sp>
      <p:sp>
        <p:nvSpPr>
          <p:cNvPr id="40" name="Объект 2"/>
          <p:cNvSpPr txBox="1">
            <a:spLocks/>
          </p:cNvSpPr>
          <p:nvPr/>
        </p:nvSpPr>
        <p:spPr>
          <a:xfrm>
            <a:off x="436649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15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0.31169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0.05188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0.12987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0.05618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0.18182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0.04759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0.10390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0.05192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0.16883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0.05147</a:t>
            </a:r>
            <a:endParaRPr lang="en-US" sz="1200" dirty="0"/>
          </a:p>
        </p:txBody>
      </p:sp>
      <p:sp>
        <p:nvSpPr>
          <p:cNvPr id="41" name="Объект 2"/>
          <p:cNvSpPr txBox="1">
            <a:spLocks/>
          </p:cNvSpPr>
          <p:nvPr/>
        </p:nvSpPr>
        <p:spPr>
          <a:xfrm>
            <a:off x="5414818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18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0.15385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0.01626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0.32000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0.01329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0.08000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0.01678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0.24000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0.01684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0.44000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0.01747</a:t>
            </a:r>
            <a:endParaRPr lang="en-US" sz="1200" dirty="0"/>
          </a:p>
        </p:txBody>
      </p:sp>
      <p:sp>
        <p:nvSpPr>
          <p:cNvPr id="42" name="Объект 2"/>
          <p:cNvSpPr txBox="1">
            <a:spLocks/>
          </p:cNvSpPr>
          <p:nvPr/>
        </p:nvSpPr>
        <p:spPr>
          <a:xfrm>
            <a:off x="6463145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19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0.56318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0.08251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0.14801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0.09645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0.27798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0.08836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0.16606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0.08840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0.10307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</a:t>
            </a:r>
            <a:r>
              <a:rPr lang="sv-SE" sz="1200" dirty="0" smtClean="0"/>
              <a:t>0.09283</a:t>
            </a:r>
            <a:endParaRPr lang="en-US" sz="1200" dirty="0"/>
          </a:p>
        </p:txBody>
      </p:sp>
      <p:sp>
        <p:nvSpPr>
          <p:cNvPr id="43" name="Объект 2"/>
          <p:cNvSpPr txBox="1">
            <a:spLocks/>
          </p:cNvSpPr>
          <p:nvPr/>
        </p:nvSpPr>
        <p:spPr>
          <a:xfrm>
            <a:off x="7511472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26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0.56250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0.00410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0.00693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0.62500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0.00401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0.00711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0.00401</a:t>
            </a:r>
            <a:endParaRPr lang="en-US" sz="1200" dirty="0"/>
          </a:p>
        </p:txBody>
      </p:sp>
      <p:sp>
        <p:nvSpPr>
          <p:cNvPr id="44" name="Объект 2"/>
          <p:cNvSpPr txBox="1">
            <a:spLocks/>
          </p:cNvSpPr>
          <p:nvPr/>
        </p:nvSpPr>
        <p:spPr>
          <a:xfrm>
            <a:off x="8514773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30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0.08492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0.06012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0.13177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0.05603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0.13116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0.05300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0.08744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0.06039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0.11145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0.05625</a:t>
            </a:r>
            <a:endParaRPr lang="en-US" sz="1200" dirty="0"/>
          </a:p>
        </p:txBody>
      </p:sp>
      <p:sp>
        <p:nvSpPr>
          <p:cNvPr id="45" name="Объект 2"/>
          <p:cNvSpPr txBox="1">
            <a:spLocks/>
          </p:cNvSpPr>
          <p:nvPr/>
        </p:nvSpPr>
        <p:spPr>
          <a:xfrm>
            <a:off x="9569449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45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0.13361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0.09498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0.10856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0.09698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0.09186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0.09590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0.07516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0.09999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0.19624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0.09205</a:t>
            </a:r>
            <a:endParaRPr lang="en-US" sz="1200" dirty="0"/>
          </a:p>
        </p:txBody>
      </p:sp>
      <p:sp>
        <p:nvSpPr>
          <p:cNvPr id="46" name="Объект 2"/>
          <p:cNvSpPr txBox="1">
            <a:spLocks/>
          </p:cNvSpPr>
          <p:nvPr/>
        </p:nvSpPr>
        <p:spPr>
          <a:xfrm>
            <a:off x="1056640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56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0.17355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0.15498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0.03306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0.16165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0.15240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0.29167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0.15431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0.19167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0.15596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219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deep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/>
              <a:t>AE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38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927509"/>
              </p:ext>
            </p:extLst>
          </p:nvPr>
        </p:nvGraphicFramePr>
        <p:xfrm>
          <a:off x="0" y="58188"/>
          <a:ext cx="121919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08929347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8572250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19752187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379096750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896954481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4177152735"/>
                    </a:ext>
                  </a:extLst>
                </a:gridCol>
                <a:gridCol w="517231">
                  <a:extLst>
                    <a:ext uri="{9D8B030D-6E8A-4147-A177-3AD203B41FA5}">
                      <a16:colId xmlns:a16="http://schemas.microsoft.com/office/drawing/2014/main" val="2372032717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us7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92,784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91,068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84,488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73,272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82,352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90,582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85,762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92,902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83,454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80,988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448783"/>
              </p:ext>
            </p:extLst>
          </p:nvPr>
        </p:nvGraphicFramePr>
        <p:xfrm>
          <a:off x="5" y="2371897"/>
          <a:ext cx="121919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507995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51723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581896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08929347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8572250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19752187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379096750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896954481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4177152735"/>
                    </a:ext>
                  </a:extLst>
                </a:gridCol>
                <a:gridCol w="517231">
                  <a:extLst>
                    <a:ext uri="{9D8B030D-6E8A-4147-A177-3AD203B41FA5}">
                      <a16:colId xmlns:a16="http://schemas.microsoft.com/office/drawing/2014/main" val="2372032717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us28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79,988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80,154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97,868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86,304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91,298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97,602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77,472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80,756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83,698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84,624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83,882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  <p:graphicFrame>
        <p:nvGraphicFramePr>
          <p:cNvPr id="1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100360"/>
              </p:ext>
            </p:extLst>
          </p:nvPr>
        </p:nvGraphicFramePr>
        <p:xfrm>
          <a:off x="-1" y="4663440"/>
          <a:ext cx="831272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507995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51723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581896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us49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us56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83,642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84,884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98,146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87,172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94,678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730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37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0.15119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0.15647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0.12706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0.15597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0.11478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0.15575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0.13052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0.15158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0.17505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0.15681</a:t>
            </a:r>
          </a:p>
        </p:txBody>
      </p:sp>
      <p:sp>
        <p:nvSpPr>
          <p:cNvPr id="38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0.39286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0.00055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0.14815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0.00062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0.37037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0.44444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0.85185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0.00049</a:t>
            </a:r>
            <a:endParaRPr lang="en-US" sz="1200" dirty="0"/>
          </a:p>
        </p:txBody>
      </p:sp>
      <p:sp>
        <p:nvSpPr>
          <p:cNvPr id="39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</a:t>
            </a:r>
            <a:r>
              <a:rPr lang="sv-SE" sz="1200" b="1" dirty="0" smtClean="0"/>
              <a:t>1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0.46032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0.00600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0.39683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0.00519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0.52381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0.00526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0.14516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0.00579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0.20968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0.00634</a:t>
            </a:r>
          </a:p>
        </p:txBody>
      </p:sp>
      <p:sp>
        <p:nvSpPr>
          <p:cNvPr id="40" name="Объект 2"/>
          <p:cNvSpPr txBox="1">
            <a:spLocks/>
          </p:cNvSpPr>
          <p:nvPr/>
        </p:nvSpPr>
        <p:spPr>
          <a:xfrm>
            <a:off x="436649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15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0.63636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0.00095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0.15584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0.00160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0.12987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0.00166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0.03896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0.00173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0.02597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0.00173</a:t>
            </a:r>
            <a:endParaRPr lang="en-US" sz="1200" dirty="0"/>
          </a:p>
        </p:txBody>
      </p:sp>
      <p:sp>
        <p:nvSpPr>
          <p:cNvPr id="41" name="Объект 2"/>
          <p:cNvSpPr txBox="1">
            <a:spLocks/>
          </p:cNvSpPr>
          <p:nvPr/>
        </p:nvSpPr>
        <p:spPr>
          <a:xfrm>
            <a:off x="5414818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18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0.30769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0.00104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0.16000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0.00213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0.32000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0.00214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0.36000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0.00182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0.88000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0.00193</a:t>
            </a:r>
            <a:endParaRPr lang="en-US" sz="1200" dirty="0"/>
          </a:p>
        </p:txBody>
      </p:sp>
      <p:sp>
        <p:nvSpPr>
          <p:cNvPr id="42" name="Объект 2"/>
          <p:cNvSpPr txBox="1">
            <a:spLocks/>
          </p:cNvSpPr>
          <p:nvPr/>
        </p:nvSpPr>
        <p:spPr>
          <a:xfrm>
            <a:off x="6463145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19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0.58123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0.06070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0.34657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0.06959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0.41877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0.06468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0.24368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0.06470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0.20434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0.06945</a:t>
            </a:r>
            <a:endParaRPr lang="en-US" sz="1200" dirty="0"/>
          </a:p>
        </p:txBody>
      </p:sp>
      <p:sp>
        <p:nvSpPr>
          <p:cNvPr id="43" name="Объект 2"/>
          <p:cNvSpPr txBox="1">
            <a:spLocks/>
          </p:cNvSpPr>
          <p:nvPr/>
        </p:nvSpPr>
        <p:spPr>
          <a:xfrm>
            <a:off x="7511472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26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0.17986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0.20051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0.24964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0.20163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0.18862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0.19078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0.19510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0.19905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0.16559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0.20044</a:t>
            </a:r>
            <a:endParaRPr lang="en-US" sz="1200" dirty="0"/>
          </a:p>
        </p:txBody>
      </p:sp>
      <p:sp>
        <p:nvSpPr>
          <p:cNvPr id="44" name="Объект 2"/>
          <p:cNvSpPr txBox="1">
            <a:spLocks/>
          </p:cNvSpPr>
          <p:nvPr/>
        </p:nvSpPr>
        <p:spPr>
          <a:xfrm>
            <a:off x="8514773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30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0.15200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0.13696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0.19889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0.13164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0.15148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0.13972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0.16933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0.13583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0.15086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0.13962</a:t>
            </a:r>
            <a:endParaRPr lang="en-US" sz="1200" dirty="0"/>
          </a:p>
        </p:txBody>
      </p:sp>
      <p:sp>
        <p:nvSpPr>
          <p:cNvPr id="45" name="Объект 2"/>
          <p:cNvSpPr txBox="1">
            <a:spLocks/>
          </p:cNvSpPr>
          <p:nvPr/>
        </p:nvSpPr>
        <p:spPr>
          <a:xfrm>
            <a:off x="9569449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45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0.24008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0.09844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0.18998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0.10200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0.22965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0.09276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0.22756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0.09695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0.27140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0.09568</a:t>
            </a:r>
            <a:endParaRPr lang="en-US" sz="1200" dirty="0"/>
          </a:p>
        </p:txBody>
      </p:sp>
      <p:sp>
        <p:nvSpPr>
          <p:cNvPr id="46" name="Объект 2"/>
          <p:cNvSpPr txBox="1">
            <a:spLocks/>
          </p:cNvSpPr>
          <p:nvPr/>
        </p:nvSpPr>
        <p:spPr>
          <a:xfrm>
            <a:off x="1056640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56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0.48760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0.01552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0.56198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0.01448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0.01480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0.01423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0.27500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0.01149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100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862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handcrafted features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0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(running)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985506"/>
              </p:ext>
            </p:extLst>
          </p:nvPr>
        </p:nvGraphicFramePr>
        <p:xfrm>
          <a:off x="240146" y="1319848"/>
          <a:ext cx="1170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10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1</a:t>
                      </a:r>
                      <a:r>
                        <a:rPr lang="en-US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26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27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29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running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916708" y="5310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 smtClean="0">
                <a:latin typeface="+mn-lt"/>
              </a:rPr>
              <a:t>Overall accuracy: 0,5</a:t>
            </a:r>
            <a:r>
              <a:rPr lang="ru-RU" sz="1800" b="1" dirty="0" smtClean="0">
                <a:latin typeface="+mn-lt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+mn-lt"/>
              </a:rPr>
              <a:t>Standard deviation </a:t>
            </a:r>
            <a:r>
              <a:rPr lang="en-US" sz="1800" b="1" dirty="0" smtClean="0">
                <a:latin typeface="+mn-lt"/>
              </a:rPr>
              <a:t>0,0</a:t>
            </a:r>
            <a:r>
              <a:rPr lang="ru-RU" sz="1800" b="1" dirty="0" smtClean="0">
                <a:latin typeface="+mn-lt"/>
              </a:rPr>
              <a:t>9</a:t>
            </a:r>
            <a:r>
              <a:rPr lang="en-US" sz="1800" b="1" dirty="0" smtClean="0">
                <a:latin typeface="+mn-lt"/>
              </a:rPr>
              <a:t>6</a:t>
            </a:r>
            <a:endParaRPr lang="ru-RU" sz="1800" b="1" dirty="0">
              <a:latin typeface="+mn-lt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189597"/>
              </p:ext>
            </p:extLst>
          </p:nvPr>
        </p:nvGraphicFramePr>
        <p:xfrm>
          <a:off x="240146" y="2161685"/>
          <a:ext cx="99020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43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45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46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53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user56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running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8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670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deep </a:t>
            </a:r>
            <a:br>
              <a:rPr lang="en-US" dirty="0"/>
            </a:br>
            <a:r>
              <a:rPr lang="en-US" dirty="0" err="1"/>
              <a:t>denoising</a:t>
            </a:r>
            <a:r>
              <a:rPr lang="en-US" dirty="0"/>
              <a:t> sparse AE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32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463096"/>
              </p:ext>
            </p:extLst>
          </p:nvPr>
        </p:nvGraphicFramePr>
        <p:xfrm>
          <a:off x="0" y="58188"/>
          <a:ext cx="121919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08929347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8572250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19752187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379096750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896954481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4177152735"/>
                    </a:ext>
                  </a:extLst>
                </a:gridCol>
                <a:gridCol w="517231">
                  <a:extLst>
                    <a:ext uri="{9D8B030D-6E8A-4147-A177-3AD203B41FA5}">
                      <a16:colId xmlns:a16="http://schemas.microsoft.com/office/drawing/2014/main" val="2372032717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us20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us54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82,494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95,304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92,196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94,372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94,624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96,108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96,622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077907"/>
              </p:ext>
            </p:extLst>
          </p:nvPr>
        </p:nvGraphicFramePr>
        <p:xfrm>
          <a:off x="5" y="2371897"/>
          <a:ext cx="123767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us56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17499"/>
              </p:ext>
            </p:extLst>
          </p:nvPr>
        </p:nvGraphicFramePr>
        <p:xfrm>
          <a:off x="1681018" y="2371897"/>
          <a:ext cx="2401456" cy="155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8">
                  <a:extLst>
                    <a:ext uri="{9D8B030D-6E8A-4147-A177-3AD203B41FA5}">
                      <a16:colId xmlns:a16="http://schemas.microsoft.com/office/drawing/2014/main" val="3835633522"/>
                    </a:ext>
                  </a:extLst>
                </a:gridCol>
                <a:gridCol w="1200728">
                  <a:extLst>
                    <a:ext uri="{9D8B030D-6E8A-4147-A177-3AD203B41FA5}">
                      <a16:colId xmlns:a16="http://schemas.microsoft.com/office/drawing/2014/main" val="3700009443"/>
                    </a:ext>
                  </a:extLst>
                </a:gridCol>
              </a:tblGrid>
              <a:tr h="2595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Mean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Std.dev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86734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96,49864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3,824311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441814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96,44636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3,654703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2577882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96,45864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3,906741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3455097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96,44455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4,023169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3356380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96,39045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4,06496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127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99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</a:t>
            </a:r>
            <a:r>
              <a:rPr lang="sv-SE" sz="1200" b="1" dirty="0" smtClean="0"/>
              <a:t>4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0.58209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0.16940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0.17910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0.16240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0.12121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0.17715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0.12121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0.17995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0.18182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0.18443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</a:t>
            </a:r>
            <a:r>
              <a:rPr lang="sv-SE" sz="1200" b="1" dirty="0" smtClean="0"/>
              <a:t>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0.20213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0.04141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0.09574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0.05011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0.17021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0.04217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0.08511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0.04604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0.51613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0.04860</a:t>
            </a: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36649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10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0.25926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0.00843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0.01036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0.07407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0.01136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0.55556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0.00724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0.03846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0.01136</a:t>
            </a:r>
            <a:endParaRPr lang="en-US" sz="1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414818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12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0.07895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0.02460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0.21053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0.02297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0.31579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0.01689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0.21053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0.02727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0.13514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0.02934</a:t>
            </a:r>
            <a:endParaRPr lang="en-US" sz="12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6463145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0.55556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0.44444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0.00027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0.12500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0.37500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0.00036</a:t>
            </a:r>
            <a:endParaRPr lang="en-US" sz="1200" dirty="0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7511472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26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0.56250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0.00410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0.00693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0.62500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0.00401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0.00711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0.00401</a:t>
            </a:r>
            <a:endParaRPr lang="en-US" sz="1200" dirty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8514773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30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0.00073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0.83333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0.80000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0.00054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0.00027</a:t>
            </a:r>
            <a:endParaRPr lang="en-US" sz="1200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9569449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45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0.00045</a:t>
            </a:r>
            <a:endParaRPr lang="en-US" sz="1200" dirty="0"/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1056640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56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0.13889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0.02676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0.15278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0.02470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0.13889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0.02629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0.14085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0.02601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0.09859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0.02676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826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deep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/>
              <a:t>AE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400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559467"/>
              </p:ext>
            </p:extLst>
          </p:nvPr>
        </p:nvGraphicFramePr>
        <p:xfrm>
          <a:off x="0" y="58188"/>
          <a:ext cx="121919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08929347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8572250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19752187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379096750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896954481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4177152735"/>
                    </a:ext>
                  </a:extLst>
                </a:gridCol>
                <a:gridCol w="517231">
                  <a:extLst>
                    <a:ext uri="{9D8B030D-6E8A-4147-A177-3AD203B41FA5}">
                      <a16:colId xmlns:a16="http://schemas.microsoft.com/office/drawing/2014/main" val="2372032717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us20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us54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96,504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81,442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85,206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911015"/>
              </p:ext>
            </p:extLst>
          </p:nvPr>
        </p:nvGraphicFramePr>
        <p:xfrm>
          <a:off x="5" y="2371897"/>
          <a:ext cx="123767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us56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46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</a:t>
            </a:r>
            <a:r>
              <a:rPr lang="sv-SE" sz="1200" b="1" dirty="0" smtClean="0"/>
              <a:t>4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0.65672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0.00868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0.53731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0.00849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0.12121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0.00737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0.06061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0.00952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0.24242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0.00700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</a:t>
            </a:r>
            <a:r>
              <a:rPr lang="sv-SE" sz="1200" b="1" dirty="0" smtClean="0"/>
              <a:t>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0.00027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0.00027</a:t>
            </a:r>
            <a:endParaRPr lang="en-US" sz="12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0.69149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0.02260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0.37234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0.02297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0.37234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0.02052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0.39362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0.01985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0.75269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0.01985</a:t>
            </a: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36649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10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0.77778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0.51852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0.62963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0.00027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0.03704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0.00027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0.38462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0.00055</a:t>
            </a:r>
            <a:endParaRPr lang="en-US" sz="1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414818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</a:t>
            </a:r>
            <a:r>
              <a:rPr lang="ru-RU" sz="1200" b="1" dirty="0" smtClean="0"/>
              <a:t>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0.55556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0.00127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0.22222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0.00145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0.00127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0.00109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0.00055</a:t>
            </a:r>
            <a:endParaRPr lang="en-US" sz="12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6463145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ru-RU" sz="1200" b="1" dirty="0" smtClean="0"/>
              <a:t>20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0.36047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0.00819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0.13953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0.00848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0.22093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0.00763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0.18824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0.00838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0.12941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0.00876</a:t>
            </a:r>
            <a:endParaRPr lang="en-US" sz="1200" dirty="0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7511472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26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0.43750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0.37500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0.18750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0.00009</a:t>
            </a:r>
            <a:endParaRPr lang="en-US" sz="1200" dirty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8514773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30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0.00218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0.00218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0.00263</a:t>
            </a:r>
            <a:endParaRPr lang="en-US" sz="1200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9569449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45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0.00009</a:t>
            </a:r>
            <a:endParaRPr lang="en-US" sz="1200" dirty="0"/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1056640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56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0.38889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0.01413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0.01432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0.22222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0.01432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0.21127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0.01432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0.28169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0.01544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8175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down-stairs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85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Samples (walking down-stairs)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240146" y="1291477"/>
          <a:ext cx="1170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893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27033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1</a:t>
                      </a:r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User12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2</a:t>
                      </a:r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</a:t>
                      </a:r>
                      <a:r>
                        <a:rPr lang="en-US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</a:t>
                      </a:r>
                      <a:r>
                        <a:rPr lang="en-US" sz="1600" dirty="0" smtClean="0"/>
                        <a:t>8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samples</a:t>
                      </a:r>
                      <a:endParaRPr lang="ru-RU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5150767"/>
                  </a:ext>
                </a:extLst>
              </a:tr>
            </a:tbl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/>
          </p:nvPr>
        </p:nvGraphicFramePr>
        <p:xfrm>
          <a:off x="240146" y="2216942"/>
          <a:ext cx="54011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768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855023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8459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User55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samples</a:t>
                      </a:r>
                      <a:endParaRPr lang="ru-RU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467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43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handcrafted features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260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(walking down-stairs)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63129"/>
              </p:ext>
            </p:extLst>
          </p:nvPr>
        </p:nvGraphicFramePr>
        <p:xfrm>
          <a:off x="240146" y="1319848"/>
          <a:ext cx="117024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893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27033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1</a:t>
                      </a:r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User12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2</a:t>
                      </a:r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</a:t>
                      </a:r>
                      <a:r>
                        <a:rPr lang="en-US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</a:t>
                      </a:r>
                      <a:r>
                        <a:rPr lang="en-US" sz="1600" dirty="0" smtClean="0"/>
                        <a:t>8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 down-stairs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916708" y="5310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 smtClean="0">
                <a:latin typeface="+mn-lt"/>
              </a:rPr>
              <a:t>Overall accuracy: 0,5</a:t>
            </a:r>
            <a:r>
              <a:rPr lang="en-US" sz="1800" b="1" dirty="0">
                <a:latin typeface="+mn-lt"/>
              </a:rPr>
              <a:t>7</a:t>
            </a:r>
            <a:endParaRPr lang="ru-RU" sz="1800" b="1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+mn-lt"/>
              </a:rPr>
              <a:t>Standard deviation </a:t>
            </a:r>
            <a:r>
              <a:rPr lang="en-US" sz="1800" b="1" dirty="0" smtClean="0">
                <a:latin typeface="+mn-lt"/>
              </a:rPr>
              <a:t>0,14</a:t>
            </a:r>
            <a:endParaRPr lang="ru-RU" sz="1800" b="1" dirty="0">
              <a:latin typeface="+mn-lt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374960"/>
              </p:ext>
            </p:extLst>
          </p:nvPr>
        </p:nvGraphicFramePr>
        <p:xfrm>
          <a:off x="240146" y="2645411"/>
          <a:ext cx="540114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768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855023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8459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User55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 down-stairs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1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handcrafted features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093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deep </a:t>
            </a:r>
            <a:br>
              <a:rPr lang="en-US" dirty="0"/>
            </a:br>
            <a:r>
              <a:rPr lang="en-US" dirty="0" err="1"/>
              <a:t>denoising</a:t>
            </a:r>
            <a:r>
              <a:rPr lang="en-US" dirty="0"/>
              <a:t> sparse AE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54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508119"/>
              </p:ext>
            </p:extLst>
          </p:nvPr>
        </p:nvGraphicFramePr>
        <p:xfrm>
          <a:off x="1117600" y="667788"/>
          <a:ext cx="1001221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08929347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8572250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19752187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us12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us55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99,156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85,356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87,278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98,056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94,438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96,882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35859"/>
              </p:ext>
            </p:extLst>
          </p:nvPr>
        </p:nvGraphicFramePr>
        <p:xfrm>
          <a:off x="1117600" y="2972260"/>
          <a:ext cx="2401456" cy="155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8">
                  <a:extLst>
                    <a:ext uri="{9D8B030D-6E8A-4147-A177-3AD203B41FA5}">
                      <a16:colId xmlns:a16="http://schemas.microsoft.com/office/drawing/2014/main" val="3835633522"/>
                    </a:ext>
                  </a:extLst>
                </a:gridCol>
                <a:gridCol w="1200728">
                  <a:extLst>
                    <a:ext uri="{9D8B030D-6E8A-4147-A177-3AD203B41FA5}">
                      <a16:colId xmlns:a16="http://schemas.microsoft.com/office/drawing/2014/main" val="3700009443"/>
                    </a:ext>
                  </a:extLst>
                </a:gridCol>
              </a:tblGrid>
              <a:tr h="2595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Mean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Std.dev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86734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95,70188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5,594948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441814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95,93063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5,338065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2577882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95,81313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5,454999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3455097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95,64063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5,759334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3356380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95,8875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5,241747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127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46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0.00922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0.00307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0.14286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0.00922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0.38095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0.00571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0.14286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0.00981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0.15337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0.14253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0.16564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0.13486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0.03704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0.14955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0.15432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0.15624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0.14198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0.15102</a:t>
            </a:r>
            <a:endParaRPr lang="en-US" sz="12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0.00029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0.00043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36649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5414818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12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0.07895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0.02460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0.21053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0.02297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0.31579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0.01689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0.21053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0.02727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0.13514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0.02934</a:t>
            </a:r>
            <a:endParaRPr lang="en-US" sz="1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463145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13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0.20395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0.12085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0.05960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0.13817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0.16556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0.11584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0.15894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0.12231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0.18543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0.11810</a:t>
            </a:r>
            <a:endParaRPr lang="en-US" sz="12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7511472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32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0.80000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0.00029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0.00014</a:t>
            </a:r>
            <a:endParaRPr lang="en-US" sz="1200" dirty="0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8514773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38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0.00102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0.22222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0.00479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0.44444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0.00464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0.44444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0.00421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0.00435</a:t>
            </a:r>
            <a:endParaRPr lang="en-US" sz="1200" dirty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9569449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43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0.00043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0.00029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0.00014</a:t>
            </a:r>
            <a:endParaRPr lang="en-US" sz="1200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1056640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55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0.00421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0.44444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0.00261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0.37500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0.00551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0.12500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0.00247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0.62500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0.00305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9116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deep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/>
              <a:t>AE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278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987679"/>
              </p:ext>
            </p:extLst>
          </p:nvPr>
        </p:nvGraphicFramePr>
        <p:xfrm>
          <a:off x="1117600" y="667788"/>
          <a:ext cx="1001221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08929347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8572250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19752187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us12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us55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88,252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97,762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98,768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87,084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446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0.68182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0.71429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0.04762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0.38095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0.31902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0.10988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0.23313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0.08914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0.36420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0.10122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0.20370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0.09322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0.27160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0.10743</a:t>
            </a:r>
            <a:endParaRPr lang="en-US" sz="12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36649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5414818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12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0.36842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0.00237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0.63158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0.55263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0.00504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0.55263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0.00311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0.21622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0.00207</a:t>
            </a:r>
            <a:endParaRPr lang="en-US" sz="1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463145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13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0.42105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0.00162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0.33113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0.00065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0.08609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0.00146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0.03311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0.00162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0.01325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0.00146</a:t>
            </a:r>
            <a:endParaRPr lang="en-US" sz="12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7511472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32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0.01345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0.00665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0.01345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0.01330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0.01388</a:t>
            </a:r>
            <a:endParaRPr lang="en-US" sz="1200" dirty="0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8514773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38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0.80000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0.77778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0.44444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9569449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43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1056640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55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0.11111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0.01262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0.37500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0.01218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0.37500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0.00957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0.12500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0.01363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3152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up-stairs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93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(walking up-stairs)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240146" y="1319848"/>
          <a:ext cx="1170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4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857662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User9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samples</a:t>
                      </a:r>
                      <a:endParaRPr lang="ru-RU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0957195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916708" y="5310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 smtClean="0">
                <a:latin typeface="+mn-lt"/>
              </a:rPr>
              <a:t>Overall accuracy: 92,88</a:t>
            </a:r>
            <a:endParaRPr lang="ru-RU" sz="1800" b="1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+mn-lt"/>
              </a:rPr>
              <a:t>Standard deviation </a:t>
            </a:r>
            <a:r>
              <a:rPr lang="en-US" sz="1800" b="1" dirty="0" smtClean="0">
                <a:latin typeface="+mn-lt"/>
              </a:rPr>
              <a:t>8,13</a:t>
            </a:r>
            <a:endParaRPr lang="ru-RU" sz="1800" b="1" dirty="0">
              <a:latin typeface="+mn-lt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/>
          </p:nvPr>
        </p:nvGraphicFramePr>
        <p:xfrm>
          <a:off x="240146" y="2783956"/>
          <a:ext cx="63506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1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945495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8138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861717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852612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723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7237">
                  <a:extLst>
                    <a:ext uri="{9D8B030D-6E8A-4147-A177-3AD203B41FA5}">
                      <a16:colId xmlns:a16="http://schemas.microsoft.com/office/drawing/2014/main" val="125005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User53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samples</a:t>
                      </a:r>
                      <a:endParaRPr lang="ru-RU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1672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92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339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handcrafted features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03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(walking up-stairs)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801783"/>
              </p:ext>
            </p:extLst>
          </p:nvPr>
        </p:nvGraphicFramePr>
        <p:xfrm>
          <a:off x="240146" y="1319848"/>
          <a:ext cx="117024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64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857662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User9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 up-stairs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916708" y="5310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 smtClean="0">
                <a:latin typeface="+mn-lt"/>
              </a:rPr>
              <a:t>Overall accuracy: 0,53</a:t>
            </a:r>
            <a:endParaRPr lang="ru-RU" sz="1800" b="1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+mn-lt"/>
              </a:rPr>
              <a:t>Standard deviation </a:t>
            </a:r>
            <a:r>
              <a:rPr lang="en-US" sz="1800" b="1" dirty="0" smtClean="0">
                <a:latin typeface="+mn-lt"/>
              </a:rPr>
              <a:t>0,11</a:t>
            </a:r>
            <a:endParaRPr lang="ru-RU" sz="1800" b="1" dirty="0">
              <a:latin typeface="+mn-lt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290734"/>
              </p:ext>
            </p:extLst>
          </p:nvPr>
        </p:nvGraphicFramePr>
        <p:xfrm>
          <a:off x="240145" y="2645411"/>
          <a:ext cx="6350659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1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945495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8138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861717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852612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723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7237">
                  <a:extLst>
                    <a:ext uri="{9D8B030D-6E8A-4147-A177-3AD203B41FA5}">
                      <a16:colId xmlns:a16="http://schemas.microsoft.com/office/drawing/2014/main" val="125005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User53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 up-stairs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5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SVM settings: nu = 0.1, kernel = linear</a:t>
                </a:r>
              </a:p>
              <a:p>
                <a:r>
                  <a:rPr lang="en-US" dirty="0" smtClean="0"/>
                  <a:t>Recognition results calculated by the formula: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5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deep </a:t>
            </a:r>
            <a:br>
              <a:rPr lang="en-US" dirty="0"/>
            </a:br>
            <a:r>
              <a:rPr lang="en-US" dirty="0" err="1"/>
              <a:t>denoising</a:t>
            </a:r>
            <a:r>
              <a:rPr lang="en-US" dirty="0"/>
              <a:t> sparse AE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741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17610"/>
              </p:ext>
            </p:extLst>
          </p:nvPr>
        </p:nvGraphicFramePr>
        <p:xfrm>
          <a:off x="997527" y="630843"/>
          <a:ext cx="1053869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08929347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8572250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19752187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3790967502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us9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us53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96,516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90,878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96,892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94049"/>
              </p:ext>
            </p:extLst>
          </p:nvPr>
        </p:nvGraphicFramePr>
        <p:xfrm>
          <a:off x="997527" y="3036915"/>
          <a:ext cx="2401456" cy="155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8">
                  <a:extLst>
                    <a:ext uri="{9D8B030D-6E8A-4147-A177-3AD203B41FA5}">
                      <a16:colId xmlns:a16="http://schemas.microsoft.com/office/drawing/2014/main" val="3835633522"/>
                    </a:ext>
                  </a:extLst>
                </a:gridCol>
                <a:gridCol w="1200728">
                  <a:extLst>
                    <a:ext uri="{9D8B030D-6E8A-4147-A177-3AD203B41FA5}">
                      <a16:colId xmlns:a16="http://schemas.microsoft.com/office/drawing/2014/main" val="3700009443"/>
                    </a:ext>
                  </a:extLst>
                </a:gridCol>
              </a:tblGrid>
              <a:tr h="2595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Mean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Std.dev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86734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97,42944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3,077894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441814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97,32778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3,353899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2577882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3,304968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3455097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97,28556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3,544497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3356380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97,51056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2,963657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127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52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0.20588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0.03447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0.33824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0.03137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0.14706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0.02663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0.19118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0.02645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0.19403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0.03392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0.14815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0.02583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0.04444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0.02505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0.32593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0.01806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0.20896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0.01806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0.16418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0.01903</a:t>
            </a:r>
            <a:endParaRPr lang="en-US" sz="12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36649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  <a:endParaRPr lang="en-US" sz="12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414818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0.77778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0.00087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0.55556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0.00156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0.00121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0.12500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0.00208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0.00208</a:t>
            </a:r>
            <a:endParaRPr lang="en-US" sz="12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463145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0.39024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0.06116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0.37805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0.05340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0.21951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0.06116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0.20732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0.05192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0.23171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0.06430</a:t>
            </a:r>
            <a:endParaRPr lang="en-US" sz="12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11472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0.55556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0.00069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0.11111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0.00087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0.37500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0.00087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0.62500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0.00052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0.37500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0.00069</a:t>
            </a:r>
            <a:endParaRPr lang="en-US" sz="12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8514773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30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9569449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31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0.00069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0.00069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0.00069</a:t>
            </a:r>
            <a:endParaRPr lang="en-US" sz="12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1056640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38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0.85714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0.42857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0.14286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0.85714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0.85714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3644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deep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/>
              <a:t>AE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120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066446"/>
              </p:ext>
            </p:extLst>
          </p:nvPr>
        </p:nvGraphicFramePr>
        <p:xfrm>
          <a:off x="997527" y="630843"/>
          <a:ext cx="1053869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544946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535709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322710250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41370777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08929347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85722506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19752187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3790967502"/>
                    </a:ext>
                  </a:extLst>
                </a:gridCol>
              </a:tblGrid>
              <a:tr h="18349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us9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us17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us20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us38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us41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us53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834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000087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54123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368225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fold5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64083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Mean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97,726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98,628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81,394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642141"/>
                  </a:ext>
                </a:extLst>
              </a:tr>
              <a:tr h="2170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Std.dev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858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0.73529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0.00511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0.77941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0.00255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0.60294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0.00237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0.29412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0.00547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0.32836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0.00419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0.43704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0.03476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0.28889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0.02952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0.42222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0.03748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0.14179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0.03632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0.32836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0.03923</a:t>
            </a:r>
            <a:endParaRPr lang="en-US" sz="12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/>
              <a:t>RESULTS FOR USER: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0.33333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36649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414818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0.77778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0.00069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0.00069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0.00069</a:t>
            </a:r>
            <a:endParaRPr lang="en-US" sz="12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463145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0.84146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0.01460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0.39024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0.01238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0.54878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0.01386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0.56098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0.01238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0.74390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0.01552</a:t>
            </a:r>
            <a:endParaRPr lang="en-US" sz="12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11472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0.77778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0.11111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0.25000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0.62500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8514773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30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9569449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31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0.66667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10566401" y="748145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200" b="1" dirty="0" smtClean="0"/>
              <a:t>RESULTS </a:t>
            </a:r>
            <a:r>
              <a:rPr lang="sv-SE" sz="1200" b="1" dirty="0"/>
              <a:t>FOR USER: </a:t>
            </a:r>
            <a:r>
              <a:rPr lang="sv-SE" sz="1200" b="1" dirty="0" smtClean="0"/>
              <a:t>38</a:t>
            </a:r>
            <a:endParaRPr lang="sv-SE" sz="12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0.57143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0.71429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0.42857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0.85714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k-fold: 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FRR: 1.00000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200" dirty="0"/>
              <a:t>FAR: 0.00000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71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(walking)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37827"/>
              </p:ext>
            </p:extLst>
          </p:nvPr>
        </p:nvGraphicFramePr>
        <p:xfrm>
          <a:off x="240146" y="1319848"/>
          <a:ext cx="1170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user7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user12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916708" y="5310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 smtClean="0">
                <a:latin typeface="+mn-lt"/>
              </a:rPr>
              <a:t>Overall accuracy: </a:t>
            </a:r>
            <a:r>
              <a:rPr lang="ru-RU" sz="1800" b="1" dirty="0" smtClean="0">
                <a:latin typeface="+mn-lt"/>
              </a:rPr>
              <a:t>0,43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+mn-lt"/>
              </a:rPr>
              <a:t>Standard deviation </a:t>
            </a:r>
            <a:r>
              <a:rPr lang="en-US" sz="1800" b="1" dirty="0" smtClean="0">
                <a:latin typeface="+mn-lt"/>
              </a:rPr>
              <a:t>0,06</a:t>
            </a:r>
            <a:endParaRPr lang="ru-RU" sz="1800" b="1" dirty="0">
              <a:latin typeface="+mn-lt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01276"/>
              </p:ext>
            </p:extLst>
          </p:nvPr>
        </p:nvGraphicFramePr>
        <p:xfrm>
          <a:off x="240146" y="2161685"/>
          <a:ext cx="1170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user19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user24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103425"/>
              </p:ext>
            </p:extLst>
          </p:nvPr>
        </p:nvGraphicFramePr>
        <p:xfrm>
          <a:off x="240146" y="3032327"/>
          <a:ext cx="1170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user31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user36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182505"/>
              </p:ext>
            </p:extLst>
          </p:nvPr>
        </p:nvGraphicFramePr>
        <p:xfrm>
          <a:off x="240146" y="3902969"/>
          <a:ext cx="1170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user43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user48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304707"/>
              </p:ext>
            </p:extLst>
          </p:nvPr>
        </p:nvGraphicFramePr>
        <p:xfrm>
          <a:off x="240146" y="4773611"/>
          <a:ext cx="8101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user55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user56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45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278092" y="748147"/>
            <a:ext cx="1239982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0.44668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0.53836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0.39924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0.59187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0.45094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0.49212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0.44024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0.51314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0.36196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0.64144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0.44552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0.55689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0.26068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0.63826</a:t>
            </a:r>
            <a:endParaRPr lang="en-US" sz="5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0.44008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0.54392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0.60714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0.52491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0.32251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0.60041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0.53571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0.44388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0.46154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0.39741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0.36369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0.59316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0.41339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0.59112</a:t>
            </a:r>
            <a:endParaRPr lang="en-US" sz="5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0.49351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0.57377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0.42207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0.54620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0.41098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0.57217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0.69231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0.47745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0.41516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0.54416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0.38841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0.62099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0.46711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0.54388</a:t>
            </a:r>
            <a:endParaRPr lang="en-US" sz="56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558146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0.45511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0.56233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0.48795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0.47503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0.50000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0.52155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0.44186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0.57913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0.36259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0.61876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0.62500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0.38299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0.30144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0.63505</a:t>
            </a:r>
            <a:endParaRPr lang="en-US" sz="5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798128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0.41349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0.59805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0.42523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0.59499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0.47793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0.50426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0.37428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0.59994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0.44444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0.59494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0.41667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0.57754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0.41468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0.54884</a:t>
            </a:r>
            <a:endParaRPr lang="en-US" sz="56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038110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0.39462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0.58600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0.40898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0.57339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0.41678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0.52790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0.25749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0.67933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0.43115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0.60980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0.36416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0.58991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0.39715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0.59222</a:t>
            </a:r>
            <a:endParaRPr lang="en-US" sz="56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0.42857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0.53408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0.42143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0.57859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0.40476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0.54657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0.38293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0.60743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0.46009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0.55425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0.34537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0.69250</a:t>
            </a:r>
          </a:p>
          <a:p>
            <a:pPr marL="0" indent="0">
              <a:lnSpc>
                <a:spcPct val="70000"/>
              </a:lnSpc>
              <a:buNone/>
            </a:pPr>
            <a:endParaRPr lang="sv-SE" sz="56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0.36201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0.61906</a:t>
            </a:r>
            <a:endParaRPr lang="en-US" sz="56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951807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0.41030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0.62434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0.31034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0.56259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0.38487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0.65535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0.38851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0.61877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0.60691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0.50265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0.34767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0.60537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0.38017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0.56569</a:t>
            </a:r>
            <a:endParaRPr lang="en-US" sz="56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758056" y="748146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400" b="1" dirty="0"/>
              <a:t>Mean: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b="1" dirty="0"/>
              <a:t>FRR: 0.42292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b="1" dirty="0"/>
              <a:t>FAR: 0.56723</a:t>
            </a:r>
          </a:p>
        </p:txBody>
      </p:sp>
    </p:spTree>
    <p:extLst>
      <p:ext uri="{BB962C8B-B14F-4D97-AF65-F5344CB8AC3E}">
        <p14:creationId xmlns:p14="http://schemas.microsoft.com/office/powerpoint/2010/main" val="54070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from deep sparse AE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50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experiment consists of data from AEs for 4 different types of features: statistical, time domain, FFT and wavelet, which then fused together in final AE</a:t>
                </a:r>
              </a:p>
              <a:p>
                <a:r>
                  <a:rPr lang="en-US" dirty="0" smtClean="0"/>
                  <a:t>SVM settings: nu = 0.1, kernel = linear</a:t>
                </a:r>
              </a:p>
              <a:p>
                <a:r>
                  <a:rPr lang="en-US" dirty="0" smtClean="0"/>
                  <a:t>Recognition results calculated by the formula: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97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2" y="116800"/>
            <a:ext cx="10515600" cy="5675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(walking)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825729"/>
              </p:ext>
            </p:extLst>
          </p:nvPr>
        </p:nvGraphicFramePr>
        <p:xfrm>
          <a:off x="304802" y="717874"/>
          <a:ext cx="117024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29536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user7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user12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29536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97,21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295362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Samples</a:t>
                      </a:r>
                      <a:endParaRPr lang="ru-RU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1677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14259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15921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3640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153841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304802" y="5715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 smtClean="0">
                <a:latin typeface="+mn-lt"/>
              </a:rPr>
              <a:t>Overall accuracy: </a:t>
            </a:r>
            <a:r>
              <a:rPr lang="ru-RU" sz="1800" b="1" dirty="0">
                <a:latin typeface="+mn-lt"/>
              </a:rPr>
              <a:t>66,16964 </a:t>
            </a:r>
            <a:r>
              <a:rPr lang="ru-RU" sz="1800" b="1" dirty="0" smtClean="0">
                <a:latin typeface="+mn-lt"/>
              </a:rPr>
              <a:t> </a:t>
            </a:r>
            <a:endParaRPr lang="en-US" sz="1800" b="1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b="1" dirty="0" smtClean="0">
                <a:latin typeface="+mn-lt"/>
              </a:rPr>
              <a:t>Standard deviation: </a:t>
            </a:r>
            <a:r>
              <a:rPr lang="ru-RU" sz="1800" b="1" dirty="0">
                <a:latin typeface="+mn-lt"/>
              </a:rPr>
              <a:t>21,45852</a:t>
            </a: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598014"/>
              </p:ext>
            </p:extLst>
          </p:nvPr>
        </p:nvGraphicFramePr>
        <p:xfrm>
          <a:off x="304802" y="1790799"/>
          <a:ext cx="117024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194604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user19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user24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9460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99,92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194604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Samples</a:t>
                      </a:r>
                      <a:endParaRPr lang="ru-RU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7467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2769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7522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2005521"/>
                  </a:ext>
                </a:extLst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573760"/>
              </p:ext>
            </p:extLst>
          </p:nvPr>
        </p:nvGraphicFramePr>
        <p:xfrm>
          <a:off x="304802" y="2863724"/>
          <a:ext cx="117024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153863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user31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user36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61,56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166233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Samples</a:t>
                      </a:r>
                      <a:endParaRPr lang="ru-RU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6947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7559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7559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7211470"/>
                  </a:ext>
                </a:extLst>
              </a:tr>
            </a:tbl>
          </a:graphicData>
        </a:graphic>
      </p:graphicFrame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259862"/>
              </p:ext>
            </p:extLst>
          </p:nvPr>
        </p:nvGraphicFramePr>
        <p:xfrm>
          <a:off x="304802" y="3936649"/>
          <a:ext cx="117024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166233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user43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user48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6623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46,47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166233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Samples</a:t>
                      </a:r>
                      <a:endParaRPr lang="ru-RU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3572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1276432"/>
                  </a:ext>
                </a:extLst>
              </a:tr>
            </a:tbl>
          </a:graphicData>
        </a:graphic>
      </p:graphicFrame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796458"/>
              </p:ext>
            </p:extLst>
          </p:nvPr>
        </p:nvGraphicFramePr>
        <p:xfrm>
          <a:off x="304802" y="5009574"/>
          <a:ext cx="810171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98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94328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</a:tblGrid>
              <a:tr h="1229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user55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user56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229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45,62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122940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Samples</a:t>
                      </a:r>
                      <a:endParaRPr lang="ru-RU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840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010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7793</Words>
  <Application>Microsoft Office PowerPoint</Application>
  <PresentationFormat>Широкоэкранный</PresentationFormat>
  <Paragraphs>4227</Paragraphs>
  <Slides>45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Тема Office</vt:lpstr>
      <vt:lpstr>New dataset</vt:lpstr>
      <vt:lpstr>WALKING</vt:lpstr>
      <vt:lpstr>Raw handcrafted features </vt:lpstr>
      <vt:lpstr>Description</vt:lpstr>
      <vt:lpstr>Results (walking)</vt:lpstr>
      <vt:lpstr>Results in terms of FRR and FAR</vt:lpstr>
      <vt:lpstr>Features from deep sparse AE</vt:lpstr>
      <vt:lpstr>Description</vt:lpstr>
      <vt:lpstr>Results (walking)</vt:lpstr>
      <vt:lpstr>Results in terms of FRR and FAR</vt:lpstr>
      <vt:lpstr>Features from deep  denoising sparse AE</vt:lpstr>
      <vt:lpstr>Презентация PowerPoint</vt:lpstr>
      <vt:lpstr>Results in terms of FRR and FAR</vt:lpstr>
      <vt:lpstr>Features from deep  variational AE</vt:lpstr>
      <vt:lpstr>Презентация PowerPoint</vt:lpstr>
      <vt:lpstr>Results in terms of FRR and FAR</vt:lpstr>
      <vt:lpstr>RUNNING</vt:lpstr>
      <vt:lpstr>Raw handcrafted features </vt:lpstr>
      <vt:lpstr>Results (running)</vt:lpstr>
      <vt:lpstr>Features from deep  denoising sparse AE</vt:lpstr>
      <vt:lpstr>Презентация PowerPoint</vt:lpstr>
      <vt:lpstr>Results in terms of FRR and FAR</vt:lpstr>
      <vt:lpstr>Features from deep  variational AE</vt:lpstr>
      <vt:lpstr>Презентация PowerPoint</vt:lpstr>
      <vt:lpstr>Results in terms of FRR and FAR</vt:lpstr>
      <vt:lpstr>Walking down-stairs</vt:lpstr>
      <vt:lpstr>Number of Samples (walking down-stairs)</vt:lpstr>
      <vt:lpstr>Raw handcrafted features </vt:lpstr>
      <vt:lpstr>Results (walking down-stairs)</vt:lpstr>
      <vt:lpstr>Features from deep  denoising sparse AE</vt:lpstr>
      <vt:lpstr>Презентация PowerPoint</vt:lpstr>
      <vt:lpstr>Results in terms of FRR and FAR</vt:lpstr>
      <vt:lpstr>Features from deep  variational AE</vt:lpstr>
      <vt:lpstr>Презентация PowerPoint</vt:lpstr>
      <vt:lpstr>Results in terms of FRR and FAR</vt:lpstr>
      <vt:lpstr>Walking up-stairs</vt:lpstr>
      <vt:lpstr>Number of (walking up-stairs)</vt:lpstr>
      <vt:lpstr>Raw handcrafted features </vt:lpstr>
      <vt:lpstr>Results (walking up-stairs)</vt:lpstr>
      <vt:lpstr>Features from deep  denoising sparse AE</vt:lpstr>
      <vt:lpstr>Презентация PowerPoint</vt:lpstr>
      <vt:lpstr>Results in terms of FRR and FAR</vt:lpstr>
      <vt:lpstr>Features from deep  variational AE</vt:lpstr>
      <vt:lpstr>Презентация PowerPoint</vt:lpstr>
      <vt:lpstr>Results in terms of FRR and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denoising sparce autoencoders</dc:title>
  <dc:creator>Блинова Светлана Николаевна</dc:creator>
  <cp:lastModifiedBy>Блинова Светлана Николаевна</cp:lastModifiedBy>
  <cp:revision>109</cp:revision>
  <dcterms:created xsi:type="dcterms:W3CDTF">2018-03-06T18:15:14Z</dcterms:created>
  <dcterms:modified xsi:type="dcterms:W3CDTF">2018-04-17T14:16:21Z</dcterms:modified>
</cp:coreProperties>
</file>