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59" r:id="rId4"/>
    <p:sldId id="256" r:id="rId5"/>
    <p:sldId id="260" r:id="rId6"/>
  </p:sldIdLst>
  <p:sldSz cx="51206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77" autoAdjust="0"/>
  </p:normalViewPr>
  <p:slideViewPr>
    <p:cSldViewPr snapToGrid="0">
      <p:cViewPr>
        <p:scale>
          <a:sx n="50" d="100"/>
          <a:sy n="50" d="100"/>
        </p:scale>
        <p:origin x="36" y="36"/>
      </p:cViewPr>
      <p:guideLst>
        <p:guide orient="horz" pos="1382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F4D511B-4945-4F94-8F3B-948C33453A8B}"/>
    <pc:docChg chg="modSld">
      <pc:chgData name="" userId="" providerId="" clId="Web-{AF4D511B-4945-4F94-8F3B-948C33453A8B}" dt="2018-08-14T20:24:18.691" v="1" actId="1076"/>
      <pc:docMkLst>
        <pc:docMk/>
      </pc:docMkLst>
      <pc:sldChg chg="modSp">
        <pc:chgData name="" userId="" providerId="" clId="Web-{AF4D511B-4945-4F94-8F3B-948C33453A8B}" dt="2018-08-14T20:24:18.691" v="1" actId="1076"/>
        <pc:sldMkLst>
          <pc:docMk/>
          <pc:sldMk cId="3167591867" sldId="258"/>
        </pc:sldMkLst>
        <pc:grpChg chg="mod">
          <ac:chgData name="" userId="" providerId="" clId="Web-{AF4D511B-4945-4F94-8F3B-948C33453A8B}" dt="2018-08-14T20:24:18.691" v="1" actId="1076"/>
          <ac:grpSpMkLst>
            <pc:docMk/>
            <pc:sldMk cId="3167591867" sldId="258"/>
            <ac:grpSpMk id="563" creationId="{59AD5041-24E5-46B2-B306-DEC92D357BA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4A23C-BCC9-4F1E-ABDE-B513A565B75B}" type="datetimeFigureOut">
              <a:rPr lang="en-US" smtClean="0"/>
              <a:t>8/14/2018</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1CE70-99A6-4AC6-8CE9-FACCC290AED7}" type="slidenum">
              <a:rPr lang="en-US" smtClean="0"/>
              <a:t>‹#›</a:t>
            </a:fld>
            <a:endParaRPr lang="en-US"/>
          </a:p>
        </p:txBody>
      </p:sp>
    </p:spTree>
    <p:extLst>
      <p:ext uri="{BB962C8B-B14F-4D97-AF65-F5344CB8AC3E}">
        <p14:creationId xmlns:p14="http://schemas.microsoft.com/office/powerpoint/2010/main" val="334702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1CE70-99A6-4AC6-8CE9-FACCC290AED7}" type="slidenum">
              <a:rPr lang="en-US" smtClean="0"/>
              <a:t>1</a:t>
            </a:fld>
            <a:endParaRPr lang="en-US"/>
          </a:p>
        </p:txBody>
      </p:sp>
    </p:spTree>
    <p:extLst>
      <p:ext uri="{BB962C8B-B14F-4D97-AF65-F5344CB8AC3E}">
        <p14:creationId xmlns:p14="http://schemas.microsoft.com/office/powerpoint/2010/main" val="443816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1CE70-99A6-4AC6-8CE9-FACCC290AED7}" type="slidenum">
              <a:rPr lang="en-US" smtClean="0"/>
              <a:t>3</a:t>
            </a:fld>
            <a:endParaRPr lang="en-US"/>
          </a:p>
        </p:txBody>
      </p:sp>
    </p:spTree>
    <p:extLst>
      <p:ext uri="{BB962C8B-B14F-4D97-AF65-F5344CB8AC3E}">
        <p14:creationId xmlns:p14="http://schemas.microsoft.com/office/powerpoint/2010/main" val="416849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1CE70-99A6-4AC6-8CE9-FACCC290AED7}" type="slidenum">
              <a:rPr lang="en-US" smtClean="0"/>
              <a:t>4</a:t>
            </a:fld>
            <a:endParaRPr lang="en-US"/>
          </a:p>
        </p:txBody>
      </p:sp>
    </p:spTree>
    <p:extLst>
      <p:ext uri="{BB962C8B-B14F-4D97-AF65-F5344CB8AC3E}">
        <p14:creationId xmlns:p14="http://schemas.microsoft.com/office/powerpoint/2010/main" val="1278825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183123"/>
            <a:ext cx="43525440" cy="15280640"/>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3053043"/>
            <a:ext cx="38404800" cy="1059687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4C160C-F39D-4CD5-88C8-387A82D153C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137245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C160C-F39D-4CD5-88C8-387A82D153C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29599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336800"/>
            <a:ext cx="1104138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336800"/>
            <a:ext cx="3248406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C160C-F39D-4CD5-88C8-387A82D153C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20325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C160C-F39D-4CD5-88C8-387A82D153C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87298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0942333"/>
            <a:ext cx="44165520" cy="18257517"/>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9372573"/>
            <a:ext cx="44165520" cy="960119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4C160C-F39D-4CD5-88C8-387A82D153C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74876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1684000"/>
            <a:ext cx="217627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1684000"/>
            <a:ext cx="217627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C160C-F39D-4CD5-88C8-387A82D153C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71414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336810"/>
            <a:ext cx="441655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0759443"/>
            <a:ext cx="21662704" cy="527303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6032480"/>
            <a:ext cx="2166270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0759443"/>
            <a:ext cx="21769390" cy="527303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6032480"/>
            <a:ext cx="21769390"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C160C-F39D-4CD5-88C8-387A82D153CE}" type="datetimeFigureOut">
              <a:rPr lang="en-US" smtClean="0"/>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4923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C160C-F39D-4CD5-88C8-387A82D153CE}" type="datetimeFigureOut">
              <a:rPr lang="en-US" smtClean="0"/>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39369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C160C-F39D-4CD5-88C8-387A82D153CE}" type="datetimeFigureOut">
              <a:rPr lang="en-US" smtClean="0"/>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336803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926080"/>
            <a:ext cx="16515397" cy="1024128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6319530"/>
            <a:ext cx="25923240" cy="311912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3167360"/>
            <a:ext cx="16515397" cy="2439416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54C160C-F39D-4CD5-88C8-387A82D153C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389748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926080"/>
            <a:ext cx="16515397" cy="1024128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6319530"/>
            <a:ext cx="25923240" cy="311912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3167360"/>
            <a:ext cx="16515397" cy="2439416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54C160C-F39D-4CD5-88C8-387A82D153C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45684-51AA-4CA7-8EB2-42F4F5ACB878}" type="slidenum">
              <a:rPr lang="en-US" smtClean="0"/>
              <a:t>‹#›</a:t>
            </a:fld>
            <a:endParaRPr lang="en-US"/>
          </a:p>
        </p:txBody>
      </p:sp>
    </p:spTree>
    <p:extLst>
      <p:ext uri="{BB962C8B-B14F-4D97-AF65-F5344CB8AC3E}">
        <p14:creationId xmlns:p14="http://schemas.microsoft.com/office/powerpoint/2010/main" val="323913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336810"/>
            <a:ext cx="441655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1684000"/>
            <a:ext cx="441655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0680650"/>
            <a:ext cx="11521440" cy="2336800"/>
          </a:xfrm>
          <a:prstGeom prst="rect">
            <a:avLst/>
          </a:prstGeom>
        </p:spPr>
        <p:txBody>
          <a:bodyPr vert="horz" lIns="91440" tIns="45720" rIns="91440" bIns="45720" rtlCol="0" anchor="ctr"/>
          <a:lstStyle>
            <a:lvl1pPr algn="l">
              <a:defRPr sz="6720">
                <a:solidFill>
                  <a:schemeClr val="tx1">
                    <a:tint val="75000"/>
                  </a:schemeClr>
                </a:solidFill>
              </a:defRPr>
            </a:lvl1pPr>
          </a:lstStyle>
          <a:p>
            <a:fld id="{054C160C-F39D-4CD5-88C8-387A82D153CE}" type="datetimeFigureOut">
              <a:rPr lang="en-US" smtClean="0"/>
              <a:t>8/14/2018</a:t>
            </a:fld>
            <a:endParaRPr lang="en-US"/>
          </a:p>
        </p:txBody>
      </p:sp>
      <p:sp>
        <p:nvSpPr>
          <p:cNvPr id="5" name="Footer Placeholder 4"/>
          <p:cNvSpPr>
            <a:spLocks noGrp="1"/>
          </p:cNvSpPr>
          <p:nvPr>
            <p:ph type="ftr" sz="quarter" idx="3"/>
          </p:nvPr>
        </p:nvSpPr>
        <p:spPr>
          <a:xfrm>
            <a:off x="16962120" y="40680650"/>
            <a:ext cx="17282160" cy="23368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0680650"/>
            <a:ext cx="11521440" cy="2336800"/>
          </a:xfrm>
          <a:prstGeom prst="rect">
            <a:avLst/>
          </a:prstGeom>
        </p:spPr>
        <p:txBody>
          <a:bodyPr vert="horz" lIns="91440" tIns="45720" rIns="91440" bIns="45720" rtlCol="0" anchor="ctr"/>
          <a:lstStyle>
            <a:lvl1pPr algn="r">
              <a:defRPr sz="6720">
                <a:solidFill>
                  <a:schemeClr val="tx1">
                    <a:tint val="75000"/>
                  </a:schemeClr>
                </a:solidFill>
              </a:defRPr>
            </a:lvl1pPr>
          </a:lstStyle>
          <a:p>
            <a:fld id="{F1045684-51AA-4CA7-8EB2-42F4F5ACB878}" type="slidenum">
              <a:rPr lang="en-US" smtClean="0"/>
              <a:t>‹#›</a:t>
            </a:fld>
            <a:endParaRPr lang="en-US"/>
          </a:p>
        </p:txBody>
      </p:sp>
    </p:spTree>
    <p:extLst>
      <p:ext uri="{BB962C8B-B14F-4D97-AF65-F5344CB8AC3E}">
        <p14:creationId xmlns:p14="http://schemas.microsoft.com/office/powerpoint/2010/main" val="1869199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829A7-1DB5-458C-9FE1-B9584C764EBB}"/>
              </a:ext>
            </a:extLst>
          </p:cNvPr>
          <p:cNvSpPr txBox="1"/>
          <p:nvPr/>
        </p:nvSpPr>
        <p:spPr>
          <a:xfrm>
            <a:off x="537298" y="630156"/>
            <a:ext cx="10310002" cy="1015663"/>
          </a:xfrm>
          <a:prstGeom prst="rect">
            <a:avLst/>
          </a:prstGeom>
          <a:noFill/>
        </p:spPr>
        <p:txBody>
          <a:bodyPr wrap="none" rtlCol="0">
            <a:spAutoFit/>
          </a:bodyPr>
          <a:lstStyle/>
          <a:p>
            <a:r>
              <a:rPr lang="en-US" sz="6000" dirty="0"/>
              <a:t>SANS Data Reduction Workflow</a:t>
            </a:r>
          </a:p>
        </p:txBody>
      </p:sp>
      <p:sp>
        <p:nvSpPr>
          <p:cNvPr id="3" name="Arrow: Right 2">
            <a:extLst>
              <a:ext uri="{FF2B5EF4-FFF2-40B4-BE49-F238E27FC236}">
                <a16:creationId xmlns:a16="http://schemas.microsoft.com/office/drawing/2014/main" id="{E77825E3-4CB1-45BA-9E98-E66D8C27AB4E}"/>
              </a:ext>
            </a:extLst>
          </p:cNvPr>
          <p:cNvSpPr/>
          <p:nvPr/>
        </p:nvSpPr>
        <p:spPr>
          <a:xfrm>
            <a:off x="10992719" y="7898053"/>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 name="Oval 3">
            <a:extLst>
              <a:ext uri="{FF2B5EF4-FFF2-40B4-BE49-F238E27FC236}">
                <a16:creationId xmlns:a16="http://schemas.microsoft.com/office/drawing/2014/main" id="{D4235F95-83B0-429F-82DD-6E36C9DC13FC}"/>
              </a:ext>
            </a:extLst>
          </p:cNvPr>
          <p:cNvSpPr/>
          <p:nvPr/>
        </p:nvSpPr>
        <p:spPr>
          <a:xfrm>
            <a:off x="2139181" y="490439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User-Specified Mask Y/N</a:t>
            </a:r>
          </a:p>
        </p:txBody>
      </p:sp>
      <p:sp>
        <p:nvSpPr>
          <p:cNvPr id="5" name="Oval 4">
            <a:extLst>
              <a:ext uri="{FF2B5EF4-FFF2-40B4-BE49-F238E27FC236}">
                <a16:creationId xmlns:a16="http://schemas.microsoft.com/office/drawing/2014/main" id="{0ABFA434-8DE6-4C96-9E6A-0AA493A9A38A}"/>
              </a:ext>
            </a:extLst>
          </p:cNvPr>
          <p:cNvSpPr/>
          <p:nvPr/>
        </p:nvSpPr>
        <p:spPr>
          <a:xfrm>
            <a:off x="2139181" y="313973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Tube Mask Y/N</a:t>
            </a:r>
          </a:p>
        </p:txBody>
      </p:sp>
      <p:sp>
        <p:nvSpPr>
          <p:cNvPr id="6" name="Oval 5">
            <a:extLst>
              <a:ext uri="{FF2B5EF4-FFF2-40B4-BE49-F238E27FC236}">
                <a16:creationId xmlns:a16="http://schemas.microsoft.com/office/drawing/2014/main" id="{2CCC5BDD-06EB-4F6C-970A-CF5AEA24A9EB}"/>
              </a:ext>
            </a:extLst>
          </p:cNvPr>
          <p:cNvSpPr/>
          <p:nvPr/>
        </p:nvSpPr>
        <p:spPr>
          <a:xfrm>
            <a:off x="2139181" y="671681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Binning Details</a:t>
            </a:r>
          </a:p>
        </p:txBody>
      </p:sp>
      <p:sp>
        <p:nvSpPr>
          <p:cNvPr id="7" name="Oval 6">
            <a:extLst>
              <a:ext uri="{FF2B5EF4-FFF2-40B4-BE49-F238E27FC236}">
                <a16:creationId xmlns:a16="http://schemas.microsoft.com/office/drawing/2014/main" id="{7D49EA4B-FA66-43C3-9FA2-854D0E45EFFD}"/>
              </a:ext>
            </a:extLst>
          </p:cNvPr>
          <p:cNvSpPr/>
          <p:nvPr/>
        </p:nvSpPr>
        <p:spPr>
          <a:xfrm>
            <a:off x="2139181" y="862202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Absolute Scale Factor Y/N</a:t>
            </a:r>
          </a:p>
        </p:txBody>
      </p:sp>
      <p:sp>
        <p:nvSpPr>
          <p:cNvPr id="8" name="Oval 7">
            <a:extLst>
              <a:ext uri="{FF2B5EF4-FFF2-40B4-BE49-F238E27FC236}">
                <a16:creationId xmlns:a16="http://schemas.microsoft.com/office/drawing/2014/main" id="{825BEA71-BD47-4DA0-8FBC-BE37DD0DD42C}"/>
              </a:ext>
            </a:extLst>
          </p:cNvPr>
          <p:cNvSpPr/>
          <p:nvPr/>
        </p:nvSpPr>
        <p:spPr>
          <a:xfrm>
            <a:off x="2139181" y="766941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Files</a:t>
            </a:r>
          </a:p>
        </p:txBody>
      </p:sp>
      <p:sp>
        <p:nvSpPr>
          <p:cNvPr id="9" name="Oval 8">
            <a:extLst>
              <a:ext uri="{FF2B5EF4-FFF2-40B4-BE49-F238E27FC236}">
                <a16:creationId xmlns:a16="http://schemas.microsoft.com/office/drawing/2014/main" id="{4B7EDC31-E618-469F-B77B-94DA4FFF7A4D}"/>
              </a:ext>
            </a:extLst>
          </p:cNvPr>
          <p:cNvSpPr/>
          <p:nvPr/>
        </p:nvSpPr>
        <p:spPr>
          <a:xfrm>
            <a:off x="4291831" y="555634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Sensitivity Y/N</a:t>
            </a:r>
          </a:p>
        </p:txBody>
      </p:sp>
      <p:sp>
        <p:nvSpPr>
          <p:cNvPr id="10" name="Oval 9">
            <a:extLst>
              <a:ext uri="{FF2B5EF4-FFF2-40B4-BE49-F238E27FC236}">
                <a16:creationId xmlns:a16="http://schemas.microsoft.com/office/drawing/2014/main" id="{ABDE8B73-5A8D-4C40-881D-F8FF8BA11109}"/>
              </a:ext>
            </a:extLst>
          </p:cNvPr>
          <p:cNvSpPr/>
          <p:nvPr/>
        </p:nvSpPr>
        <p:spPr>
          <a:xfrm>
            <a:off x="4291830" y="3753107"/>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Y/N</a:t>
            </a:r>
          </a:p>
        </p:txBody>
      </p:sp>
      <p:sp>
        <p:nvSpPr>
          <p:cNvPr id="11" name="Oval 10">
            <a:extLst>
              <a:ext uri="{FF2B5EF4-FFF2-40B4-BE49-F238E27FC236}">
                <a16:creationId xmlns:a16="http://schemas.microsoft.com/office/drawing/2014/main" id="{C62AB6E8-E442-40E1-8807-3083D240F422}"/>
              </a:ext>
            </a:extLst>
          </p:cNvPr>
          <p:cNvSpPr/>
          <p:nvPr/>
        </p:nvSpPr>
        <p:spPr>
          <a:xfrm>
            <a:off x="4291831" y="7370222"/>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File or Value</a:t>
            </a:r>
          </a:p>
        </p:txBody>
      </p:sp>
      <p:sp>
        <p:nvSpPr>
          <p:cNvPr id="12" name="Oval 11">
            <a:extLst>
              <a:ext uri="{FF2B5EF4-FFF2-40B4-BE49-F238E27FC236}">
                <a16:creationId xmlns:a16="http://schemas.microsoft.com/office/drawing/2014/main" id="{6CD8384B-AAF1-49C6-9E5C-1596C93B9145}"/>
              </a:ext>
            </a:extLst>
          </p:cNvPr>
          <p:cNvSpPr/>
          <p:nvPr/>
        </p:nvSpPr>
        <p:spPr>
          <a:xfrm>
            <a:off x="4291831" y="9449921"/>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Transmission File or Value</a:t>
            </a:r>
          </a:p>
        </p:txBody>
      </p:sp>
      <p:sp>
        <p:nvSpPr>
          <p:cNvPr id="13" name="Oval 12">
            <a:extLst>
              <a:ext uri="{FF2B5EF4-FFF2-40B4-BE49-F238E27FC236}">
                <a16:creationId xmlns:a16="http://schemas.microsoft.com/office/drawing/2014/main" id="{7611B1AD-6947-4F3C-BD89-74D713460CD9}"/>
              </a:ext>
            </a:extLst>
          </p:cNvPr>
          <p:cNvSpPr/>
          <p:nvPr/>
        </p:nvSpPr>
        <p:spPr>
          <a:xfrm>
            <a:off x="6444482" y="4031535"/>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Geometry</a:t>
            </a:r>
          </a:p>
        </p:txBody>
      </p:sp>
      <p:sp>
        <p:nvSpPr>
          <p:cNvPr id="14" name="Oval 13">
            <a:extLst>
              <a:ext uri="{FF2B5EF4-FFF2-40B4-BE49-F238E27FC236}">
                <a16:creationId xmlns:a16="http://schemas.microsoft.com/office/drawing/2014/main" id="{241A3717-8603-4446-8C43-6E6830FD5719}"/>
              </a:ext>
            </a:extLst>
          </p:cNvPr>
          <p:cNvSpPr/>
          <p:nvPr/>
        </p:nvSpPr>
        <p:spPr>
          <a:xfrm>
            <a:off x="6444481" y="3078934"/>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Beam Center File or Value</a:t>
            </a:r>
          </a:p>
        </p:txBody>
      </p:sp>
      <p:sp>
        <p:nvSpPr>
          <p:cNvPr id="15" name="Oval 14">
            <a:extLst>
              <a:ext uri="{FF2B5EF4-FFF2-40B4-BE49-F238E27FC236}">
                <a16:creationId xmlns:a16="http://schemas.microsoft.com/office/drawing/2014/main" id="{0EB4A186-196A-4CCC-A1C2-116FA8FC90D4}"/>
              </a:ext>
            </a:extLst>
          </p:cNvPr>
          <p:cNvSpPr/>
          <p:nvPr/>
        </p:nvSpPr>
        <p:spPr>
          <a:xfrm>
            <a:off x="6444482" y="4984136"/>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Geometry</a:t>
            </a:r>
          </a:p>
        </p:txBody>
      </p:sp>
      <p:sp>
        <p:nvSpPr>
          <p:cNvPr id="16" name="Oval 15">
            <a:extLst>
              <a:ext uri="{FF2B5EF4-FFF2-40B4-BE49-F238E27FC236}">
                <a16:creationId xmlns:a16="http://schemas.microsoft.com/office/drawing/2014/main" id="{B1C9B6EF-8AB1-43E8-B1FD-18121AD12AEC}"/>
              </a:ext>
            </a:extLst>
          </p:cNvPr>
          <p:cNvSpPr/>
          <p:nvPr/>
        </p:nvSpPr>
        <p:spPr>
          <a:xfrm>
            <a:off x="6308254" y="6889338"/>
            <a:ext cx="151297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 Output Options Y/N</a:t>
            </a:r>
          </a:p>
        </p:txBody>
      </p:sp>
      <p:sp>
        <p:nvSpPr>
          <p:cNvPr id="17" name="Oval 16">
            <a:extLst>
              <a:ext uri="{FF2B5EF4-FFF2-40B4-BE49-F238E27FC236}">
                <a16:creationId xmlns:a16="http://schemas.microsoft.com/office/drawing/2014/main" id="{980BE85F-6446-4675-818A-00E9F3C02E00}"/>
              </a:ext>
            </a:extLst>
          </p:cNvPr>
          <p:cNvSpPr/>
          <p:nvPr/>
        </p:nvSpPr>
        <p:spPr>
          <a:xfrm>
            <a:off x="6300537" y="5936737"/>
            <a:ext cx="1763629"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Sort Variables for Time Slicing</a:t>
            </a:r>
          </a:p>
        </p:txBody>
      </p:sp>
      <p:sp>
        <p:nvSpPr>
          <p:cNvPr id="18" name="Oval 17">
            <a:extLst>
              <a:ext uri="{FF2B5EF4-FFF2-40B4-BE49-F238E27FC236}">
                <a16:creationId xmlns:a16="http://schemas.microsoft.com/office/drawing/2014/main" id="{DC647A8D-93B7-4917-8EB9-A5A86A323886}"/>
              </a:ext>
            </a:extLst>
          </p:cNvPr>
          <p:cNvSpPr/>
          <p:nvPr/>
        </p:nvSpPr>
        <p:spPr>
          <a:xfrm>
            <a:off x="4291831" y="1126611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ROIs Y/N</a:t>
            </a:r>
          </a:p>
        </p:txBody>
      </p:sp>
      <p:sp>
        <p:nvSpPr>
          <p:cNvPr id="19" name="Oval 18">
            <a:extLst>
              <a:ext uri="{FF2B5EF4-FFF2-40B4-BE49-F238E27FC236}">
                <a16:creationId xmlns:a16="http://schemas.microsoft.com/office/drawing/2014/main" id="{9D73DD89-27AA-480B-B217-76182A05852D}"/>
              </a:ext>
            </a:extLst>
          </p:cNvPr>
          <p:cNvSpPr/>
          <p:nvPr/>
        </p:nvSpPr>
        <p:spPr>
          <a:xfrm>
            <a:off x="8597132" y="3093109"/>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 Y/N</a:t>
            </a:r>
          </a:p>
        </p:txBody>
      </p:sp>
      <p:sp>
        <p:nvSpPr>
          <p:cNvPr id="20" name="Oval 19">
            <a:extLst>
              <a:ext uri="{FF2B5EF4-FFF2-40B4-BE49-F238E27FC236}">
                <a16:creationId xmlns:a16="http://schemas.microsoft.com/office/drawing/2014/main" id="{32B9814D-4F8D-491F-A034-AD1540E69786}"/>
              </a:ext>
            </a:extLst>
          </p:cNvPr>
          <p:cNvSpPr/>
          <p:nvPr/>
        </p:nvSpPr>
        <p:spPr>
          <a:xfrm>
            <a:off x="8597132" y="4961970"/>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Output Options Y/N</a:t>
            </a:r>
          </a:p>
        </p:txBody>
      </p:sp>
      <p:cxnSp>
        <p:nvCxnSpPr>
          <p:cNvPr id="21" name="Connector: Elbow 20">
            <a:extLst>
              <a:ext uri="{FF2B5EF4-FFF2-40B4-BE49-F238E27FC236}">
                <a16:creationId xmlns:a16="http://schemas.microsoft.com/office/drawing/2014/main" id="{920EF24A-B4BC-4DC5-946E-DE6471BFF20D}"/>
              </a:ext>
            </a:extLst>
          </p:cNvPr>
          <p:cNvCxnSpPr>
            <a:cxnSpLocks/>
            <a:stCxn id="5" idx="6"/>
            <a:endCxn id="3" idx="1"/>
          </p:cNvCxnSpPr>
          <p:nvPr/>
        </p:nvCxnSpPr>
        <p:spPr>
          <a:xfrm>
            <a:off x="3515929" y="3499377"/>
            <a:ext cx="7476790" cy="4845937"/>
          </a:xfrm>
          <a:prstGeom prst="bentConnector3">
            <a:avLst>
              <a:gd name="adj1" fmla="val 38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701A33-29F3-4E09-9070-A5D21FA2198F}"/>
              </a:ext>
            </a:extLst>
          </p:cNvPr>
          <p:cNvCxnSpPr>
            <a:cxnSpLocks/>
            <a:stCxn id="4" idx="6"/>
            <a:endCxn id="3" idx="1"/>
          </p:cNvCxnSpPr>
          <p:nvPr/>
        </p:nvCxnSpPr>
        <p:spPr>
          <a:xfrm>
            <a:off x="3515929" y="5264034"/>
            <a:ext cx="7476790" cy="3081280"/>
          </a:xfrm>
          <a:prstGeom prst="bentConnector3">
            <a:avLst>
              <a:gd name="adj1" fmla="val 37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0AE486B-EF5E-41FF-B0AA-C0100A7AD6A4}"/>
              </a:ext>
            </a:extLst>
          </p:cNvPr>
          <p:cNvCxnSpPr>
            <a:cxnSpLocks/>
            <a:stCxn id="6" idx="6"/>
            <a:endCxn id="3" idx="1"/>
          </p:cNvCxnSpPr>
          <p:nvPr/>
        </p:nvCxnSpPr>
        <p:spPr>
          <a:xfrm>
            <a:off x="3515929" y="7076459"/>
            <a:ext cx="7476790" cy="1268855"/>
          </a:xfrm>
          <a:prstGeom prst="bentConnector3">
            <a:avLst>
              <a:gd name="adj1" fmla="val 37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21C6CE7-0510-42F7-AB20-D6C7806B6CBF}"/>
              </a:ext>
            </a:extLst>
          </p:cNvPr>
          <p:cNvCxnSpPr>
            <a:cxnSpLocks/>
            <a:stCxn id="8" idx="6"/>
            <a:endCxn id="3" idx="1"/>
          </p:cNvCxnSpPr>
          <p:nvPr/>
        </p:nvCxnSpPr>
        <p:spPr>
          <a:xfrm>
            <a:off x="3515929" y="8029060"/>
            <a:ext cx="7476790" cy="316254"/>
          </a:xfrm>
          <a:prstGeom prst="bentConnector3">
            <a:avLst>
              <a:gd name="adj1" fmla="val 36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77EF7DF-DBA7-44E6-AAD5-F9659E2E6D4D}"/>
              </a:ext>
            </a:extLst>
          </p:cNvPr>
          <p:cNvCxnSpPr>
            <a:cxnSpLocks/>
            <a:stCxn id="7" idx="6"/>
            <a:endCxn id="3" idx="1"/>
          </p:cNvCxnSpPr>
          <p:nvPr/>
        </p:nvCxnSpPr>
        <p:spPr>
          <a:xfrm flipV="1">
            <a:off x="3515929" y="8345314"/>
            <a:ext cx="7476790" cy="636347"/>
          </a:xfrm>
          <a:prstGeom prst="bentConnector3">
            <a:avLst>
              <a:gd name="adj1" fmla="val 37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680CD55-1ECE-4E11-9329-B4704E128B81}"/>
              </a:ext>
            </a:extLst>
          </p:cNvPr>
          <p:cNvCxnSpPr>
            <a:cxnSpLocks/>
            <a:stCxn id="10" idx="6"/>
            <a:endCxn id="3" idx="1"/>
          </p:cNvCxnSpPr>
          <p:nvPr/>
        </p:nvCxnSpPr>
        <p:spPr>
          <a:xfrm>
            <a:off x="5911515" y="4112748"/>
            <a:ext cx="5081204" cy="4232566"/>
          </a:xfrm>
          <a:prstGeom prst="bentConnector3">
            <a:avLst>
              <a:gd name="adj1" fmla="val 5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01706B1-AF3D-4B13-AA0E-31C3DCACFEDD}"/>
              </a:ext>
            </a:extLst>
          </p:cNvPr>
          <p:cNvCxnSpPr>
            <a:cxnSpLocks/>
            <a:stCxn id="9" idx="6"/>
            <a:endCxn id="3" idx="1"/>
          </p:cNvCxnSpPr>
          <p:nvPr/>
        </p:nvCxnSpPr>
        <p:spPr>
          <a:xfrm>
            <a:off x="5668579" y="5915989"/>
            <a:ext cx="5324140" cy="2429325"/>
          </a:xfrm>
          <a:prstGeom prst="bentConnector3">
            <a:avLst>
              <a:gd name="adj1" fmla="val 1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5FD43F5-F199-4286-96F9-07CEA971C2E9}"/>
              </a:ext>
            </a:extLst>
          </p:cNvPr>
          <p:cNvCxnSpPr>
            <a:cxnSpLocks/>
            <a:stCxn id="11" idx="6"/>
            <a:endCxn id="3" idx="1"/>
          </p:cNvCxnSpPr>
          <p:nvPr/>
        </p:nvCxnSpPr>
        <p:spPr>
          <a:xfrm>
            <a:off x="5911515" y="7729863"/>
            <a:ext cx="5081204" cy="615451"/>
          </a:xfrm>
          <a:prstGeom prst="bentConnector3">
            <a:avLst>
              <a:gd name="adj1" fmla="val 5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E2EDBF9-B4FA-4CDC-8BF4-0D07C13BFA46}"/>
              </a:ext>
            </a:extLst>
          </p:cNvPr>
          <p:cNvCxnSpPr>
            <a:cxnSpLocks/>
            <a:stCxn id="12" idx="6"/>
            <a:endCxn id="3" idx="1"/>
          </p:cNvCxnSpPr>
          <p:nvPr/>
        </p:nvCxnSpPr>
        <p:spPr>
          <a:xfrm flipV="1">
            <a:off x="5911515" y="8345314"/>
            <a:ext cx="5081204" cy="1464248"/>
          </a:xfrm>
          <a:prstGeom prst="bentConnector3">
            <a:avLst>
              <a:gd name="adj1" fmla="val 5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A033C47-347C-4D66-BB9E-E5F4B1B6BA81}"/>
              </a:ext>
            </a:extLst>
          </p:cNvPr>
          <p:cNvCxnSpPr>
            <a:cxnSpLocks/>
            <a:stCxn id="18" idx="6"/>
            <a:endCxn id="3" idx="1"/>
          </p:cNvCxnSpPr>
          <p:nvPr/>
        </p:nvCxnSpPr>
        <p:spPr>
          <a:xfrm flipV="1">
            <a:off x="5668579" y="8345314"/>
            <a:ext cx="5324140" cy="3280441"/>
          </a:xfrm>
          <a:prstGeom prst="bentConnector3">
            <a:avLst>
              <a:gd name="adj1" fmla="val 9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86FA4983-6AAC-497F-BB75-F23BD3929724}"/>
              </a:ext>
            </a:extLst>
          </p:cNvPr>
          <p:cNvCxnSpPr>
            <a:cxnSpLocks/>
            <a:stCxn id="19" idx="6"/>
            <a:endCxn id="3" idx="1"/>
          </p:cNvCxnSpPr>
          <p:nvPr/>
        </p:nvCxnSpPr>
        <p:spPr>
          <a:xfrm>
            <a:off x="10216817" y="3452750"/>
            <a:ext cx="775902" cy="4892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DE0371D-EF0A-4945-9877-457A4E529F16}"/>
              </a:ext>
            </a:extLst>
          </p:cNvPr>
          <p:cNvCxnSpPr>
            <a:cxnSpLocks/>
            <a:stCxn id="20" idx="6"/>
            <a:endCxn id="3" idx="1"/>
          </p:cNvCxnSpPr>
          <p:nvPr/>
        </p:nvCxnSpPr>
        <p:spPr>
          <a:xfrm>
            <a:off x="10216817" y="5321611"/>
            <a:ext cx="775902" cy="3023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2CDA3BD-EF95-4283-A786-974741AFBAB7}"/>
              </a:ext>
            </a:extLst>
          </p:cNvPr>
          <p:cNvCxnSpPr>
            <a:cxnSpLocks/>
            <a:stCxn id="14" idx="6"/>
            <a:endCxn id="3" idx="1"/>
          </p:cNvCxnSpPr>
          <p:nvPr/>
        </p:nvCxnSpPr>
        <p:spPr>
          <a:xfrm>
            <a:off x="8064166" y="3438575"/>
            <a:ext cx="2928553" cy="4906739"/>
          </a:xfrm>
          <a:prstGeom prst="bentConnector3">
            <a:avLst>
              <a:gd name="adj1" fmla="val 6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0ACD87B-3D79-4A3A-8B7F-3099B1A35AAA}"/>
              </a:ext>
            </a:extLst>
          </p:cNvPr>
          <p:cNvCxnSpPr>
            <a:cxnSpLocks/>
            <a:stCxn id="13" idx="6"/>
            <a:endCxn id="3" idx="1"/>
          </p:cNvCxnSpPr>
          <p:nvPr/>
        </p:nvCxnSpPr>
        <p:spPr>
          <a:xfrm>
            <a:off x="7821230" y="4391176"/>
            <a:ext cx="3171489" cy="3954138"/>
          </a:xfrm>
          <a:prstGeom prst="bentConnector3">
            <a:avLst>
              <a:gd name="adj1" fmla="val 142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0203815-BBAC-4AC7-B5EA-7F1277F1A953}"/>
              </a:ext>
            </a:extLst>
          </p:cNvPr>
          <p:cNvCxnSpPr>
            <a:cxnSpLocks/>
            <a:stCxn id="15" idx="6"/>
            <a:endCxn id="3" idx="1"/>
          </p:cNvCxnSpPr>
          <p:nvPr/>
        </p:nvCxnSpPr>
        <p:spPr>
          <a:xfrm>
            <a:off x="8064166" y="5343777"/>
            <a:ext cx="2928553" cy="3001537"/>
          </a:xfrm>
          <a:prstGeom prst="bentConnector3">
            <a:avLst>
              <a:gd name="adj1" fmla="val 6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41C0E72-8263-455C-8C89-FD0B53E6A911}"/>
              </a:ext>
            </a:extLst>
          </p:cNvPr>
          <p:cNvCxnSpPr>
            <a:cxnSpLocks/>
            <a:stCxn id="17" idx="6"/>
            <a:endCxn id="3" idx="1"/>
          </p:cNvCxnSpPr>
          <p:nvPr/>
        </p:nvCxnSpPr>
        <p:spPr>
          <a:xfrm>
            <a:off x="8064166" y="6296378"/>
            <a:ext cx="2928553" cy="2048936"/>
          </a:xfrm>
          <a:prstGeom prst="bentConnector3">
            <a:avLst>
              <a:gd name="adj1" fmla="val 71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087D65A-73E3-4480-8C14-59F599336F4C}"/>
              </a:ext>
            </a:extLst>
          </p:cNvPr>
          <p:cNvCxnSpPr>
            <a:cxnSpLocks/>
            <a:stCxn id="16" idx="6"/>
            <a:endCxn id="3" idx="1"/>
          </p:cNvCxnSpPr>
          <p:nvPr/>
        </p:nvCxnSpPr>
        <p:spPr>
          <a:xfrm>
            <a:off x="7821230" y="7248979"/>
            <a:ext cx="3171489" cy="1096335"/>
          </a:xfrm>
          <a:prstGeom prst="bentConnector3">
            <a:avLst>
              <a:gd name="adj1" fmla="val 14134"/>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CC2A754-55F4-406E-8F23-7ACD10689ABF}"/>
              </a:ext>
            </a:extLst>
          </p:cNvPr>
          <p:cNvSpPr txBox="1"/>
          <p:nvPr/>
        </p:nvSpPr>
        <p:spPr>
          <a:xfrm>
            <a:off x="2139181" y="2264643"/>
            <a:ext cx="6957391" cy="369332"/>
          </a:xfrm>
          <a:prstGeom prst="rect">
            <a:avLst/>
          </a:prstGeom>
          <a:noFill/>
        </p:spPr>
        <p:txBody>
          <a:bodyPr wrap="square" rtlCol="0">
            <a:spAutoFit/>
          </a:bodyPr>
          <a:lstStyle/>
          <a:p>
            <a:r>
              <a:rPr lang="en-US" dirty="0"/>
              <a:t>Reduce Data</a:t>
            </a:r>
          </a:p>
        </p:txBody>
      </p:sp>
      <p:sp>
        <p:nvSpPr>
          <p:cNvPr id="39" name="Flowchart: Decision 38">
            <a:extLst>
              <a:ext uri="{FF2B5EF4-FFF2-40B4-BE49-F238E27FC236}">
                <a16:creationId xmlns:a16="http://schemas.microsoft.com/office/drawing/2014/main" id="{81ED38A4-3BE6-4126-B474-2B42FF3A2491}"/>
              </a:ext>
            </a:extLst>
          </p:cNvPr>
          <p:cNvSpPr/>
          <p:nvPr/>
        </p:nvSpPr>
        <p:spPr>
          <a:xfrm>
            <a:off x="27301978" y="1909411"/>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 File or Value?</a:t>
            </a:r>
          </a:p>
        </p:txBody>
      </p:sp>
      <p:sp>
        <p:nvSpPr>
          <p:cNvPr id="40" name="Oval 39">
            <a:extLst>
              <a:ext uri="{FF2B5EF4-FFF2-40B4-BE49-F238E27FC236}">
                <a16:creationId xmlns:a16="http://schemas.microsoft.com/office/drawing/2014/main" id="{61AB7ACD-F8C0-4B96-B026-2E98D2F58C29}"/>
              </a:ext>
            </a:extLst>
          </p:cNvPr>
          <p:cNvSpPr/>
          <p:nvPr/>
        </p:nvSpPr>
        <p:spPr>
          <a:xfrm>
            <a:off x="25126954" y="2069585"/>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Y/N</a:t>
            </a:r>
          </a:p>
        </p:txBody>
      </p:sp>
      <p:cxnSp>
        <p:nvCxnSpPr>
          <p:cNvPr id="45" name="Straight Arrow Connector 44">
            <a:extLst>
              <a:ext uri="{FF2B5EF4-FFF2-40B4-BE49-F238E27FC236}">
                <a16:creationId xmlns:a16="http://schemas.microsoft.com/office/drawing/2014/main" id="{9C1915D5-7769-405B-9F8F-39746DBD42AB}"/>
              </a:ext>
            </a:extLst>
          </p:cNvPr>
          <p:cNvCxnSpPr>
            <a:stCxn id="40" idx="6"/>
            <a:endCxn id="39" idx="1"/>
          </p:cNvCxnSpPr>
          <p:nvPr/>
        </p:nvCxnSpPr>
        <p:spPr>
          <a:xfrm>
            <a:off x="26746638" y="2429226"/>
            <a:ext cx="555340" cy="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16C1EE3-04C3-4D1F-996F-D57BF1376FE4}"/>
              </a:ext>
            </a:extLst>
          </p:cNvPr>
          <p:cNvSpPr txBox="1"/>
          <p:nvPr/>
        </p:nvSpPr>
        <p:spPr>
          <a:xfrm>
            <a:off x="27987778" y="2977489"/>
            <a:ext cx="485518" cy="369332"/>
          </a:xfrm>
          <a:prstGeom prst="rect">
            <a:avLst/>
          </a:prstGeom>
          <a:noFill/>
        </p:spPr>
        <p:txBody>
          <a:bodyPr wrap="none" rtlCol="0">
            <a:spAutoFit/>
          </a:bodyPr>
          <a:lstStyle/>
          <a:p>
            <a:r>
              <a:rPr lang="en-US" dirty="0"/>
              <a:t>Yes</a:t>
            </a:r>
          </a:p>
        </p:txBody>
      </p:sp>
      <p:sp>
        <p:nvSpPr>
          <p:cNvPr id="47" name="TextBox 46">
            <a:extLst>
              <a:ext uri="{FF2B5EF4-FFF2-40B4-BE49-F238E27FC236}">
                <a16:creationId xmlns:a16="http://schemas.microsoft.com/office/drawing/2014/main" id="{0D0114A5-0093-4E04-99B7-308013CD52B8}"/>
              </a:ext>
            </a:extLst>
          </p:cNvPr>
          <p:cNvSpPr txBox="1"/>
          <p:nvPr/>
        </p:nvSpPr>
        <p:spPr>
          <a:xfrm>
            <a:off x="30230531" y="1909411"/>
            <a:ext cx="455574" cy="369332"/>
          </a:xfrm>
          <a:prstGeom prst="rect">
            <a:avLst/>
          </a:prstGeom>
          <a:noFill/>
        </p:spPr>
        <p:txBody>
          <a:bodyPr wrap="none" rtlCol="0">
            <a:spAutoFit/>
          </a:bodyPr>
          <a:lstStyle/>
          <a:p>
            <a:r>
              <a:rPr lang="en-US" dirty="0"/>
              <a:t>No</a:t>
            </a:r>
          </a:p>
        </p:txBody>
      </p:sp>
      <p:sp>
        <p:nvSpPr>
          <p:cNvPr id="48" name="Oval 47">
            <a:extLst>
              <a:ext uri="{FF2B5EF4-FFF2-40B4-BE49-F238E27FC236}">
                <a16:creationId xmlns:a16="http://schemas.microsoft.com/office/drawing/2014/main" id="{A2455D15-EA19-4C2B-9AD9-7A9261E9A1A6}"/>
              </a:ext>
            </a:extLst>
          </p:cNvPr>
          <p:cNvSpPr/>
          <p:nvPr/>
        </p:nvSpPr>
        <p:spPr>
          <a:xfrm>
            <a:off x="26614862" y="4531813"/>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File or Value</a:t>
            </a:r>
          </a:p>
        </p:txBody>
      </p:sp>
      <p:sp>
        <p:nvSpPr>
          <p:cNvPr id="50" name="Rectangle: Rounded Corners 49">
            <a:extLst>
              <a:ext uri="{FF2B5EF4-FFF2-40B4-BE49-F238E27FC236}">
                <a16:creationId xmlns:a16="http://schemas.microsoft.com/office/drawing/2014/main" id="{0BC280AA-8FF4-4076-8F4E-89B8AB8E844A}"/>
              </a:ext>
            </a:extLst>
          </p:cNvPr>
          <p:cNvSpPr/>
          <p:nvPr/>
        </p:nvSpPr>
        <p:spPr>
          <a:xfrm>
            <a:off x="28509751" y="4553924"/>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Transmission</a:t>
            </a:r>
          </a:p>
        </p:txBody>
      </p:sp>
      <p:cxnSp>
        <p:nvCxnSpPr>
          <p:cNvPr id="52" name="Straight Arrow Connector 51">
            <a:extLst>
              <a:ext uri="{FF2B5EF4-FFF2-40B4-BE49-F238E27FC236}">
                <a16:creationId xmlns:a16="http://schemas.microsoft.com/office/drawing/2014/main" id="{D195AB8F-5D60-4571-A860-5E4EF74FF2E1}"/>
              </a:ext>
            </a:extLst>
          </p:cNvPr>
          <p:cNvCxnSpPr>
            <a:stCxn id="48" idx="6"/>
            <a:endCxn id="50" idx="1"/>
          </p:cNvCxnSpPr>
          <p:nvPr/>
        </p:nvCxnSpPr>
        <p:spPr>
          <a:xfrm>
            <a:off x="28234546" y="4891454"/>
            <a:ext cx="275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Arrow: Right 53">
            <a:extLst>
              <a:ext uri="{FF2B5EF4-FFF2-40B4-BE49-F238E27FC236}">
                <a16:creationId xmlns:a16="http://schemas.microsoft.com/office/drawing/2014/main" id="{38CCC324-A943-468A-AFFE-214C40CDADF1}"/>
              </a:ext>
            </a:extLst>
          </p:cNvPr>
          <p:cNvSpPr/>
          <p:nvPr/>
        </p:nvSpPr>
        <p:spPr>
          <a:xfrm>
            <a:off x="32486064" y="3141592"/>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S</a:t>
            </a:r>
            <a:r>
              <a:rPr lang="en-US" sz="1400" dirty="0"/>
              <a:t>(</a:t>
            </a:r>
            <a:r>
              <a:rPr lang="el-GR" sz="1400" dirty="0"/>
              <a:t>λ</a:t>
            </a:r>
            <a:r>
              <a:rPr lang="en-US" sz="1400" dirty="0"/>
              <a:t>),</a:t>
            </a:r>
            <a:r>
              <a:rPr lang="en-US" sz="1400" dirty="0" err="1"/>
              <a:t>dT</a:t>
            </a:r>
            <a:r>
              <a:rPr lang="en-US" sz="1400" baseline="-25000" dirty="0" err="1"/>
              <a:t>S</a:t>
            </a:r>
            <a:r>
              <a:rPr lang="en-US" sz="1400" dirty="0"/>
              <a:t>(</a:t>
            </a:r>
            <a:r>
              <a:rPr lang="el-GR" sz="1400" dirty="0"/>
              <a:t>λ</a:t>
            </a:r>
            <a:r>
              <a:rPr lang="en-US" sz="1400" dirty="0"/>
              <a:t>)</a:t>
            </a:r>
          </a:p>
        </p:txBody>
      </p:sp>
      <p:sp>
        <p:nvSpPr>
          <p:cNvPr id="55" name="Arrow: Right 54">
            <a:extLst>
              <a:ext uri="{FF2B5EF4-FFF2-40B4-BE49-F238E27FC236}">
                <a16:creationId xmlns:a16="http://schemas.microsoft.com/office/drawing/2014/main" id="{22589365-5C69-40EE-BBF5-5B48A309FB5B}"/>
              </a:ext>
            </a:extLst>
          </p:cNvPr>
          <p:cNvSpPr/>
          <p:nvPr/>
        </p:nvSpPr>
        <p:spPr>
          <a:xfrm>
            <a:off x="33534319" y="16120025"/>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B</a:t>
            </a:r>
            <a:r>
              <a:rPr lang="en-US" sz="1400" dirty="0"/>
              <a:t>(</a:t>
            </a:r>
            <a:r>
              <a:rPr lang="el-GR" sz="1400" dirty="0"/>
              <a:t>λ</a:t>
            </a:r>
            <a:r>
              <a:rPr lang="en-US" sz="1400" dirty="0"/>
              <a:t>),</a:t>
            </a:r>
            <a:r>
              <a:rPr lang="en-US" sz="1400" dirty="0" err="1"/>
              <a:t>dT</a:t>
            </a:r>
            <a:r>
              <a:rPr lang="en-US" sz="1400" baseline="-25000" dirty="0" err="1"/>
              <a:t>B</a:t>
            </a:r>
            <a:r>
              <a:rPr lang="en-US" sz="1400" dirty="0"/>
              <a:t>(</a:t>
            </a:r>
            <a:r>
              <a:rPr lang="el-GR" sz="1400" dirty="0"/>
              <a:t>λ</a:t>
            </a:r>
            <a:r>
              <a:rPr lang="en-US" sz="1400" dirty="0"/>
              <a:t>)</a:t>
            </a:r>
          </a:p>
        </p:txBody>
      </p:sp>
      <p:sp>
        <p:nvSpPr>
          <p:cNvPr id="58" name="Oval 57">
            <a:extLst>
              <a:ext uri="{FF2B5EF4-FFF2-40B4-BE49-F238E27FC236}">
                <a16:creationId xmlns:a16="http://schemas.microsoft.com/office/drawing/2014/main" id="{CC240C3B-21EC-493E-8F78-56F40CAAD3FC}"/>
              </a:ext>
            </a:extLst>
          </p:cNvPr>
          <p:cNvSpPr/>
          <p:nvPr/>
        </p:nvSpPr>
        <p:spPr>
          <a:xfrm>
            <a:off x="41413020" y="801659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Geometry</a:t>
            </a:r>
          </a:p>
        </p:txBody>
      </p:sp>
      <p:sp>
        <p:nvSpPr>
          <p:cNvPr id="62" name="Rectangle: Rounded Corners 61">
            <a:extLst>
              <a:ext uri="{FF2B5EF4-FFF2-40B4-BE49-F238E27FC236}">
                <a16:creationId xmlns:a16="http://schemas.microsoft.com/office/drawing/2014/main" id="{12A85206-3548-42FD-A81B-3BA2D5356FC3}"/>
              </a:ext>
            </a:extLst>
          </p:cNvPr>
          <p:cNvSpPr/>
          <p:nvPr/>
        </p:nvSpPr>
        <p:spPr>
          <a:xfrm>
            <a:off x="26426516" y="4081975"/>
            <a:ext cx="4695931" cy="155392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5375A32-9A26-4132-BA9C-EA7B78805C16}"/>
              </a:ext>
            </a:extLst>
          </p:cNvPr>
          <p:cNvCxnSpPr>
            <a:cxnSpLocks/>
            <a:stCxn id="39" idx="2"/>
            <a:endCxn id="62" idx="0"/>
          </p:cNvCxnSpPr>
          <p:nvPr/>
        </p:nvCxnSpPr>
        <p:spPr>
          <a:xfrm>
            <a:off x="28766255" y="2966590"/>
            <a:ext cx="8227" cy="111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2813A8A2-94D3-45A7-A765-62196EA4BA63}"/>
              </a:ext>
            </a:extLst>
          </p:cNvPr>
          <p:cNvSpPr/>
          <p:nvPr/>
        </p:nvSpPr>
        <p:spPr>
          <a:xfrm>
            <a:off x="31329965" y="1900058"/>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Transmission to Unity</a:t>
            </a:r>
          </a:p>
        </p:txBody>
      </p:sp>
      <p:cxnSp>
        <p:nvCxnSpPr>
          <p:cNvPr id="70" name="Connector: Elbow 69">
            <a:extLst>
              <a:ext uri="{FF2B5EF4-FFF2-40B4-BE49-F238E27FC236}">
                <a16:creationId xmlns:a16="http://schemas.microsoft.com/office/drawing/2014/main" id="{23FA4884-7631-4D79-AE98-344818A2AF36}"/>
              </a:ext>
            </a:extLst>
          </p:cNvPr>
          <p:cNvCxnSpPr>
            <a:cxnSpLocks/>
            <a:stCxn id="50" idx="3"/>
            <a:endCxn id="54" idx="1"/>
          </p:cNvCxnSpPr>
          <p:nvPr/>
        </p:nvCxnSpPr>
        <p:spPr>
          <a:xfrm flipV="1">
            <a:off x="30338870" y="3588853"/>
            <a:ext cx="2147194" cy="1302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67504BA4-70CF-451A-8B45-4CE94E07CCD8}"/>
              </a:ext>
            </a:extLst>
          </p:cNvPr>
          <p:cNvSpPr/>
          <p:nvPr/>
        </p:nvSpPr>
        <p:spPr>
          <a:xfrm>
            <a:off x="24432686" y="11415858"/>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Y/N</a:t>
            </a:r>
          </a:p>
        </p:txBody>
      </p:sp>
      <p:sp>
        <p:nvSpPr>
          <p:cNvPr id="79" name="Flowchart: Decision 78">
            <a:extLst>
              <a:ext uri="{FF2B5EF4-FFF2-40B4-BE49-F238E27FC236}">
                <a16:creationId xmlns:a16="http://schemas.microsoft.com/office/drawing/2014/main" id="{F201CB45-FF60-4CB7-9AA4-BDEDE7C8BA6B}"/>
              </a:ext>
            </a:extLst>
          </p:cNvPr>
          <p:cNvSpPr/>
          <p:nvPr/>
        </p:nvSpPr>
        <p:spPr>
          <a:xfrm>
            <a:off x="26614862" y="11246908"/>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Background File?</a:t>
            </a:r>
          </a:p>
        </p:txBody>
      </p:sp>
      <p:cxnSp>
        <p:nvCxnSpPr>
          <p:cNvPr id="81" name="Straight Arrow Connector 80">
            <a:extLst>
              <a:ext uri="{FF2B5EF4-FFF2-40B4-BE49-F238E27FC236}">
                <a16:creationId xmlns:a16="http://schemas.microsoft.com/office/drawing/2014/main" id="{51134177-E2A4-40D2-98B3-00C616DE9785}"/>
              </a:ext>
            </a:extLst>
          </p:cNvPr>
          <p:cNvCxnSpPr>
            <a:stCxn id="76" idx="6"/>
            <a:endCxn id="79" idx="1"/>
          </p:cNvCxnSpPr>
          <p:nvPr/>
        </p:nvCxnSpPr>
        <p:spPr>
          <a:xfrm flipV="1">
            <a:off x="26052371" y="11775498"/>
            <a:ext cx="5624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63C679D-61E1-42D0-9D0B-687BEBA9B5A6}"/>
              </a:ext>
            </a:extLst>
          </p:cNvPr>
          <p:cNvSpPr txBox="1"/>
          <p:nvPr/>
        </p:nvSpPr>
        <p:spPr>
          <a:xfrm>
            <a:off x="27292436" y="12317625"/>
            <a:ext cx="485518" cy="369332"/>
          </a:xfrm>
          <a:prstGeom prst="rect">
            <a:avLst/>
          </a:prstGeom>
          <a:noFill/>
        </p:spPr>
        <p:txBody>
          <a:bodyPr wrap="none" rtlCol="0">
            <a:spAutoFit/>
          </a:bodyPr>
          <a:lstStyle/>
          <a:p>
            <a:r>
              <a:rPr lang="en-US" dirty="0"/>
              <a:t>Yes</a:t>
            </a:r>
          </a:p>
        </p:txBody>
      </p:sp>
      <p:sp>
        <p:nvSpPr>
          <p:cNvPr id="93" name="Oval 92">
            <a:extLst>
              <a:ext uri="{FF2B5EF4-FFF2-40B4-BE49-F238E27FC236}">
                <a16:creationId xmlns:a16="http://schemas.microsoft.com/office/drawing/2014/main" id="{AC7AB3BF-F16D-4804-8BFD-9BB82F8D139A}"/>
              </a:ext>
            </a:extLst>
          </p:cNvPr>
          <p:cNvSpPr/>
          <p:nvPr/>
        </p:nvSpPr>
        <p:spPr>
          <a:xfrm>
            <a:off x="27819086" y="16200235"/>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Transmission File or Value</a:t>
            </a:r>
          </a:p>
        </p:txBody>
      </p:sp>
      <p:sp>
        <p:nvSpPr>
          <p:cNvPr id="94" name="Rectangle: Rounded Corners 93">
            <a:extLst>
              <a:ext uri="{FF2B5EF4-FFF2-40B4-BE49-F238E27FC236}">
                <a16:creationId xmlns:a16="http://schemas.microsoft.com/office/drawing/2014/main" id="{A3D76630-C566-4A02-B564-4F7EC045D25A}"/>
              </a:ext>
            </a:extLst>
          </p:cNvPr>
          <p:cNvSpPr/>
          <p:nvPr/>
        </p:nvSpPr>
        <p:spPr>
          <a:xfrm>
            <a:off x="29713974" y="16226909"/>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Transmission</a:t>
            </a:r>
          </a:p>
        </p:txBody>
      </p:sp>
      <p:cxnSp>
        <p:nvCxnSpPr>
          <p:cNvPr id="95" name="Straight Arrow Connector 94">
            <a:extLst>
              <a:ext uri="{FF2B5EF4-FFF2-40B4-BE49-F238E27FC236}">
                <a16:creationId xmlns:a16="http://schemas.microsoft.com/office/drawing/2014/main" id="{9A2AA14B-4917-4D83-A65C-FB490F00AA0E}"/>
              </a:ext>
            </a:extLst>
          </p:cNvPr>
          <p:cNvCxnSpPr>
            <a:stCxn id="93" idx="6"/>
            <a:endCxn id="94" idx="1"/>
          </p:cNvCxnSpPr>
          <p:nvPr/>
        </p:nvCxnSpPr>
        <p:spPr>
          <a:xfrm>
            <a:off x="29438770" y="16559876"/>
            <a:ext cx="275204" cy="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CED6AB61-200F-4053-9320-DFB1459CF300}"/>
              </a:ext>
            </a:extLst>
          </p:cNvPr>
          <p:cNvSpPr/>
          <p:nvPr/>
        </p:nvSpPr>
        <p:spPr>
          <a:xfrm>
            <a:off x="35229731" y="19190029"/>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Geometry</a:t>
            </a:r>
          </a:p>
        </p:txBody>
      </p:sp>
      <p:sp>
        <p:nvSpPr>
          <p:cNvPr id="98" name="Rectangle: Rounded Corners 97">
            <a:extLst>
              <a:ext uri="{FF2B5EF4-FFF2-40B4-BE49-F238E27FC236}">
                <a16:creationId xmlns:a16="http://schemas.microsoft.com/office/drawing/2014/main" id="{E3B45C86-CB03-486A-A2EE-FED8FC138A94}"/>
              </a:ext>
            </a:extLst>
          </p:cNvPr>
          <p:cNvSpPr/>
          <p:nvPr/>
        </p:nvSpPr>
        <p:spPr>
          <a:xfrm>
            <a:off x="24207537" y="13437368"/>
            <a:ext cx="19700512" cy="804299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6ACBA6A-C318-4293-ABAF-5E9C539D909F}"/>
              </a:ext>
            </a:extLst>
          </p:cNvPr>
          <p:cNvSpPr/>
          <p:nvPr/>
        </p:nvSpPr>
        <p:spPr>
          <a:xfrm>
            <a:off x="26529761" y="14256765"/>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Transmission Y/N</a:t>
            </a:r>
          </a:p>
        </p:txBody>
      </p:sp>
      <p:sp>
        <p:nvSpPr>
          <p:cNvPr id="103" name="Flowchart: Decision 102">
            <a:extLst>
              <a:ext uri="{FF2B5EF4-FFF2-40B4-BE49-F238E27FC236}">
                <a16:creationId xmlns:a16="http://schemas.microsoft.com/office/drawing/2014/main" id="{B22D71BF-440D-43FC-9FC8-FA8E0BDD52ED}"/>
              </a:ext>
            </a:extLst>
          </p:cNvPr>
          <p:cNvSpPr/>
          <p:nvPr/>
        </p:nvSpPr>
        <p:spPr>
          <a:xfrm>
            <a:off x="28405749" y="14087693"/>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 File or Value?</a:t>
            </a:r>
          </a:p>
        </p:txBody>
      </p:sp>
      <p:sp>
        <p:nvSpPr>
          <p:cNvPr id="104" name="Rectangle: Rounded Corners 103">
            <a:extLst>
              <a:ext uri="{FF2B5EF4-FFF2-40B4-BE49-F238E27FC236}">
                <a16:creationId xmlns:a16="http://schemas.microsoft.com/office/drawing/2014/main" id="{C37015DA-80E9-47AF-B9E1-5FD12C36B0E5}"/>
              </a:ext>
            </a:extLst>
          </p:cNvPr>
          <p:cNvSpPr/>
          <p:nvPr/>
        </p:nvSpPr>
        <p:spPr>
          <a:xfrm>
            <a:off x="27537196" y="15893458"/>
            <a:ext cx="4695931" cy="143971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50BAE7CA-39BA-44EC-ACD5-7DD62048D170}"/>
              </a:ext>
            </a:extLst>
          </p:cNvPr>
          <p:cNvCxnSpPr>
            <a:cxnSpLocks/>
            <a:stCxn id="103" idx="2"/>
            <a:endCxn id="104" idx="0"/>
          </p:cNvCxnSpPr>
          <p:nvPr/>
        </p:nvCxnSpPr>
        <p:spPr>
          <a:xfrm>
            <a:off x="29870026" y="15144872"/>
            <a:ext cx="15136" cy="74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67CF474F-CD3D-426C-A80A-16E61611A85F}"/>
              </a:ext>
            </a:extLst>
          </p:cNvPr>
          <p:cNvSpPr txBox="1"/>
          <p:nvPr/>
        </p:nvSpPr>
        <p:spPr>
          <a:xfrm>
            <a:off x="31246840" y="14058186"/>
            <a:ext cx="455574" cy="369332"/>
          </a:xfrm>
          <a:prstGeom prst="rect">
            <a:avLst/>
          </a:prstGeom>
          <a:noFill/>
        </p:spPr>
        <p:txBody>
          <a:bodyPr wrap="none" rtlCol="0">
            <a:spAutoFit/>
          </a:bodyPr>
          <a:lstStyle/>
          <a:p>
            <a:r>
              <a:rPr lang="en-US" dirty="0"/>
              <a:t>No</a:t>
            </a:r>
          </a:p>
        </p:txBody>
      </p:sp>
      <p:sp>
        <p:nvSpPr>
          <p:cNvPr id="108" name="Rectangle: Rounded Corners 107">
            <a:extLst>
              <a:ext uri="{FF2B5EF4-FFF2-40B4-BE49-F238E27FC236}">
                <a16:creationId xmlns:a16="http://schemas.microsoft.com/office/drawing/2014/main" id="{9E82E6C0-18D3-4063-B50F-0E3622181A5F}"/>
              </a:ext>
            </a:extLst>
          </p:cNvPr>
          <p:cNvSpPr/>
          <p:nvPr/>
        </p:nvSpPr>
        <p:spPr>
          <a:xfrm>
            <a:off x="32346274" y="14294497"/>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Transmission to Unity</a:t>
            </a:r>
          </a:p>
        </p:txBody>
      </p:sp>
      <p:cxnSp>
        <p:nvCxnSpPr>
          <p:cNvPr id="110" name="Straight Arrow Connector 109">
            <a:extLst>
              <a:ext uri="{FF2B5EF4-FFF2-40B4-BE49-F238E27FC236}">
                <a16:creationId xmlns:a16="http://schemas.microsoft.com/office/drawing/2014/main" id="{B5D1A7FD-3AF7-40E8-B8BC-B5EF9D1CC77B}"/>
              </a:ext>
            </a:extLst>
          </p:cNvPr>
          <p:cNvCxnSpPr>
            <a:cxnSpLocks/>
            <a:stCxn id="103" idx="3"/>
            <a:endCxn id="452" idx="1"/>
          </p:cNvCxnSpPr>
          <p:nvPr/>
        </p:nvCxnSpPr>
        <p:spPr>
          <a:xfrm flipV="1">
            <a:off x="31334302" y="14613672"/>
            <a:ext cx="613427" cy="2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4BD8FCE2-E73E-4591-9862-091B4A186DF8}"/>
              </a:ext>
            </a:extLst>
          </p:cNvPr>
          <p:cNvCxnSpPr>
            <a:cxnSpLocks/>
            <a:stCxn id="94" idx="3"/>
            <a:endCxn id="55" idx="1"/>
          </p:cNvCxnSpPr>
          <p:nvPr/>
        </p:nvCxnSpPr>
        <p:spPr>
          <a:xfrm>
            <a:off x="31543093" y="16564439"/>
            <a:ext cx="1991226" cy="28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AA45A41-17DC-4346-A7DC-469CB4147B56}"/>
              </a:ext>
            </a:extLst>
          </p:cNvPr>
          <p:cNvCxnSpPr>
            <a:cxnSpLocks/>
            <a:stCxn id="102" idx="6"/>
            <a:endCxn id="103" idx="1"/>
          </p:cNvCxnSpPr>
          <p:nvPr/>
        </p:nvCxnSpPr>
        <p:spPr>
          <a:xfrm flipV="1">
            <a:off x="28149445" y="14616283"/>
            <a:ext cx="256304" cy="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AB04B856-E80B-44B6-A9A2-BE5C1A82E0D9}"/>
              </a:ext>
            </a:extLst>
          </p:cNvPr>
          <p:cNvCxnSpPr>
            <a:cxnSpLocks/>
            <a:stCxn id="79" idx="2"/>
            <a:endCxn id="98" idx="0"/>
          </p:cNvCxnSpPr>
          <p:nvPr/>
        </p:nvCxnSpPr>
        <p:spPr>
          <a:xfrm rot="16200000" flipH="1">
            <a:off x="30501826" y="9881400"/>
            <a:ext cx="1133281" cy="59786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A5584583-00F9-404A-8B9E-82707E9C57FB}"/>
              </a:ext>
            </a:extLst>
          </p:cNvPr>
          <p:cNvSpPr txBox="1"/>
          <p:nvPr/>
        </p:nvSpPr>
        <p:spPr>
          <a:xfrm>
            <a:off x="29196011" y="15149833"/>
            <a:ext cx="485518" cy="369332"/>
          </a:xfrm>
          <a:prstGeom prst="rect">
            <a:avLst/>
          </a:prstGeom>
          <a:noFill/>
        </p:spPr>
        <p:txBody>
          <a:bodyPr wrap="none" rtlCol="0">
            <a:spAutoFit/>
          </a:bodyPr>
          <a:lstStyle/>
          <a:p>
            <a:r>
              <a:rPr lang="en-US" dirty="0"/>
              <a:t>Yes</a:t>
            </a:r>
          </a:p>
        </p:txBody>
      </p:sp>
      <p:sp>
        <p:nvSpPr>
          <p:cNvPr id="135" name="Arrow: Right 134">
            <a:extLst>
              <a:ext uri="{FF2B5EF4-FFF2-40B4-BE49-F238E27FC236}">
                <a16:creationId xmlns:a16="http://schemas.microsoft.com/office/drawing/2014/main" id="{1034156B-909D-4110-A878-AD81F6F15BA3}"/>
              </a:ext>
            </a:extLst>
          </p:cNvPr>
          <p:cNvSpPr/>
          <p:nvPr/>
        </p:nvSpPr>
        <p:spPr>
          <a:xfrm>
            <a:off x="34253873" y="3141591"/>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139" name="Arrow: Right 138">
            <a:extLst>
              <a:ext uri="{FF2B5EF4-FFF2-40B4-BE49-F238E27FC236}">
                <a16:creationId xmlns:a16="http://schemas.microsoft.com/office/drawing/2014/main" id="{37E9629D-3BA0-4866-B5CB-9F804D131EBC}"/>
              </a:ext>
            </a:extLst>
          </p:cNvPr>
          <p:cNvSpPr/>
          <p:nvPr/>
        </p:nvSpPr>
        <p:spPr>
          <a:xfrm>
            <a:off x="35154078" y="16123643"/>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144" name="Arrow: Right 143">
            <a:extLst>
              <a:ext uri="{FF2B5EF4-FFF2-40B4-BE49-F238E27FC236}">
                <a16:creationId xmlns:a16="http://schemas.microsoft.com/office/drawing/2014/main" id="{4D4BD713-AA04-4BA2-8F2A-F4EBE1FCCE23}"/>
              </a:ext>
            </a:extLst>
          </p:cNvPr>
          <p:cNvSpPr/>
          <p:nvPr/>
        </p:nvSpPr>
        <p:spPr>
          <a:xfrm>
            <a:off x="21428120" y="7898053"/>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146" name="Straight Arrow Connector 145">
            <a:extLst>
              <a:ext uri="{FF2B5EF4-FFF2-40B4-BE49-F238E27FC236}">
                <a16:creationId xmlns:a16="http://schemas.microsoft.com/office/drawing/2014/main" id="{A60B9930-0BE3-4200-A6F2-8EA8993CFADE}"/>
              </a:ext>
            </a:extLst>
          </p:cNvPr>
          <p:cNvCxnSpPr>
            <a:stCxn id="3" idx="3"/>
            <a:endCxn id="144" idx="1"/>
          </p:cNvCxnSpPr>
          <p:nvPr/>
        </p:nvCxnSpPr>
        <p:spPr>
          <a:xfrm>
            <a:off x="12748631" y="8345314"/>
            <a:ext cx="8679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1F440F82-5ECB-42EB-9623-FF53DE41592E}"/>
              </a:ext>
            </a:extLst>
          </p:cNvPr>
          <p:cNvSpPr/>
          <p:nvPr/>
        </p:nvSpPr>
        <p:spPr>
          <a:xfrm>
            <a:off x="14803287" y="4741533"/>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Beam Center File or Value</a:t>
            </a:r>
          </a:p>
        </p:txBody>
      </p:sp>
      <p:sp>
        <p:nvSpPr>
          <p:cNvPr id="148" name="Rectangle: Rounded Corners 147">
            <a:extLst>
              <a:ext uri="{FF2B5EF4-FFF2-40B4-BE49-F238E27FC236}">
                <a16:creationId xmlns:a16="http://schemas.microsoft.com/office/drawing/2014/main" id="{979D8889-FB25-459D-918B-21A43A58D788}"/>
              </a:ext>
            </a:extLst>
          </p:cNvPr>
          <p:cNvSpPr/>
          <p:nvPr/>
        </p:nvSpPr>
        <p:spPr>
          <a:xfrm>
            <a:off x="16773735" y="4761767"/>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Beam Center Pixel Space</a:t>
            </a:r>
          </a:p>
        </p:txBody>
      </p:sp>
      <p:cxnSp>
        <p:nvCxnSpPr>
          <p:cNvPr id="149" name="Straight Arrow Connector 148">
            <a:extLst>
              <a:ext uri="{FF2B5EF4-FFF2-40B4-BE49-F238E27FC236}">
                <a16:creationId xmlns:a16="http://schemas.microsoft.com/office/drawing/2014/main" id="{A0AD6B6E-3B69-4C47-8D7D-40BFEBFE9198}"/>
              </a:ext>
            </a:extLst>
          </p:cNvPr>
          <p:cNvCxnSpPr>
            <a:stCxn id="147" idx="6"/>
            <a:endCxn id="148" idx="1"/>
          </p:cNvCxnSpPr>
          <p:nvPr/>
        </p:nvCxnSpPr>
        <p:spPr>
          <a:xfrm flipV="1">
            <a:off x="16422972" y="5099297"/>
            <a:ext cx="350763" cy="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8A54CA74-CE62-4486-9983-AFD310D88B6F}"/>
              </a:ext>
            </a:extLst>
          </p:cNvPr>
          <p:cNvSpPr/>
          <p:nvPr/>
        </p:nvSpPr>
        <p:spPr>
          <a:xfrm>
            <a:off x="18952875" y="4735895"/>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cxnSp>
        <p:nvCxnSpPr>
          <p:cNvPr id="151" name="Straight Arrow Connector 150">
            <a:extLst>
              <a:ext uri="{FF2B5EF4-FFF2-40B4-BE49-F238E27FC236}">
                <a16:creationId xmlns:a16="http://schemas.microsoft.com/office/drawing/2014/main" id="{E379F9B4-7D04-4D99-8F95-F5FCFDA46033}"/>
              </a:ext>
            </a:extLst>
          </p:cNvPr>
          <p:cNvCxnSpPr>
            <a:stCxn id="148" idx="3"/>
            <a:endCxn id="150" idx="2"/>
          </p:cNvCxnSpPr>
          <p:nvPr/>
        </p:nvCxnSpPr>
        <p:spPr>
          <a:xfrm flipV="1">
            <a:off x="18602854" y="5095536"/>
            <a:ext cx="350021" cy="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Arrow: Right 154">
            <a:extLst>
              <a:ext uri="{FF2B5EF4-FFF2-40B4-BE49-F238E27FC236}">
                <a16:creationId xmlns:a16="http://schemas.microsoft.com/office/drawing/2014/main" id="{5A56C5B9-12C1-483D-98C2-AF66F1A90777}"/>
              </a:ext>
            </a:extLst>
          </p:cNvPr>
          <p:cNvSpPr/>
          <p:nvPr/>
        </p:nvSpPr>
        <p:spPr>
          <a:xfrm>
            <a:off x="20826815" y="4655599"/>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157" name="Straight Arrow Connector 156">
            <a:extLst>
              <a:ext uri="{FF2B5EF4-FFF2-40B4-BE49-F238E27FC236}">
                <a16:creationId xmlns:a16="http://schemas.microsoft.com/office/drawing/2014/main" id="{5552C0B4-0655-42A4-BCF8-9AF2B237BC2B}"/>
              </a:ext>
            </a:extLst>
          </p:cNvPr>
          <p:cNvCxnSpPr>
            <a:cxnSpLocks/>
            <a:stCxn id="150" idx="6"/>
            <a:endCxn id="155" idx="1"/>
          </p:cNvCxnSpPr>
          <p:nvPr/>
        </p:nvCxnSpPr>
        <p:spPr>
          <a:xfrm>
            <a:off x="20329623" y="5095536"/>
            <a:ext cx="497192" cy="7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5FF6F304-C33B-428C-905F-2BB8A8B4CDA9}"/>
              </a:ext>
            </a:extLst>
          </p:cNvPr>
          <p:cNvSpPr/>
          <p:nvPr/>
        </p:nvSpPr>
        <p:spPr>
          <a:xfrm>
            <a:off x="26549671" y="20047986"/>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a:t>
            </a:r>
            <a:r>
              <a:rPr lang="en-US" sz="1400" dirty="0" err="1"/>
              <a:t>FIle</a:t>
            </a:r>
            <a:endParaRPr lang="en-US" sz="1400" dirty="0"/>
          </a:p>
        </p:txBody>
      </p:sp>
      <p:sp>
        <p:nvSpPr>
          <p:cNvPr id="160" name="Oval 159">
            <a:extLst>
              <a:ext uri="{FF2B5EF4-FFF2-40B4-BE49-F238E27FC236}">
                <a16:creationId xmlns:a16="http://schemas.microsoft.com/office/drawing/2014/main" id="{7B83DCA8-D391-43D8-8F91-E342D97DB5C1}"/>
              </a:ext>
            </a:extLst>
          </p:cNvPr>
          <p:cNvSpPr/>
          <p:nvPr/>
        </p:nvSpPr>
        <p:spPr>
          <a:xfrm>
            <a:off x="26533630" y="19012452"/>
            <a:ext cx="204644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Sort Variables for Time Slicing</a:t>
            </a:r>
          </a:p>
        </p:txBody>
      </p:sp>
      <p:sp>
        <p:nvSpPr>
          <p:cNvPr id="161" name="Rectangle: Rounded Corners 160">
            <a:extLst>
              <a:ext uri="{FF2B5EF4-FFF2-40B4-BE49-F238E27FC236}">
                <a16:creationId xmlns:a16="http://schemas.microsoft.com/office/drawing/2014/main" id="{5BA6F2DC-0CD8-4439-819E-FCF1FA7463A0}"/>
              </a:ext>
            </a:extLst>
          </p:cNvPr>
          <p:cNvSpPr/>
          <p:nvPr/>
        </p:nvSpPr>
        <p:spPr>
          <a:xfrm>
            <a:off x="28596116" y="2007606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162" name="Rectangle: Rounded Corners 161">
            <a:extLst>
              <a:ext uri="{FF2B5EF4-FFF2-40B4-BE49-F238E27FC236}">
                <a16:creationId xmlns:a16="http://schemas.microsoft.com/office/drawing/2014/main" id="{8FCF0D08-2338-42E0-B78B-B5F4E6DCC573}"/>
              </a:ext>
            </a:extLst>
          </p:cNvPr>
          <p:cNvSpPr/>
          <p:nvPr/>
        </p:nvSpPr>
        <p:spPr>
          <a:xfrm>
            <a:off x="30094745" y="2007606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sp>
        <p:nvSpPr>
          <p:cNvPr id="163" name="Arrow: Right 162">
            <a:extLst>
              <a:ext uri="{FF2B5EF4-FFF2-40B4-BE49-F238E27FC236}">
                <a16:creationId xmlns:a16="http://schemas.microsoft.com/office/drawing/2014/main" id="{38816E9F-6F9F-4DC9-89A6-F53B32ADB9AE}"/>
              </a:ext>
            </a:extLst>
          </p:cNvPr>
          <p:cNvSpPr/>
          <p:nvPr/>
        </p:nvSpPr>
        <p:spPr>
          <a:xfrm>
            <a:off x="33258414" y="19960365"/>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B(X,Y,</a:t>
            </a:r>
            <a:r>
              <a:rPr lang="el-GR" sz="1400" dirty="0"/>
              <a:t> λ</a:t>
            </a:r>
            <a:r>
              <a:rPr lang="en-US" sz="1400" dirty="0"/>
              <a:t>), dB(X,Y,</a:t>
            </a:r>
            <a:r>
              <a:rPr lang="el-GR" sz="1400" dirty="0"/>
              <a:t> λ</a:t>
            </a:r>
            <a:r>
              <a:rPr lang="en-US" sz="1400" dirty="0"/>
              <a:t>)</a:t>
            </a:r>
          </a:p>
        </p:txBody>
      </p:sp>
      <p:cxnSp>
        <p:nvCxnSpPr>
          <p:cNvPr id="164" name="Straight Arrow Connector 163">
            <a:extLst>
              <a:ext uri="{FF2B5EF4-FFF2-40B4-BE49-F238E27FC236}">
                <a16:creationId xmlns:a16="http://schemas.microsoft.com/office/drawing/2014/main" id="{B4EF018A-D355-445F-8DAF-DA44DC16E1D8}"/>
              </a:ext>
            </a:extLst>
          </p:cNvPr>
          <p:cNvCxnSpPr>
            <a:cxnSpLocks/>
            <a:stCxn id="162" idx="3"/>
            <a:endCxn id="163" idx="1"/>
          </p:cNvCxnSpPr>
          <p:nvPr/>
        </p:nvCxnSpPr>
        <p:spPr>
          <a:xfrm flipV="1">
            <a:off x="31363639" y="20407626"/>
            <a:ext cx="1894775" cy="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Arrow: Right 166">
            <a:extLst>
              <a:ext uri="{FF2B5EF4-FFF2-40B4-BE49-F238E27FC236}">
                <a16:creationId xmlns:a16="http://schemas.microsoft.com/office/drawing/2014/main" id="{B7B11843-4913-4BE1-837F-5AFA13161292}"/>
              </a:ext>
            </a:extLst>
          </p:cNvPr>
          <p:cNvSpPr/>
          <p:nvPr/>
        </p:nvSpPr>
        <p:spPr>
          <a:xfrm>
            <a:off x="24411398" y="17075018"/>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177" name="Connector: Elbow 176">
            <a:extLst>
              <a:ext uri="{FF2B5EF4-FFF2-40B4-BE49-F238E27FC236}">
                <a16:creationId xmlns:a16="http://schemas.microsoft.com/office/drawing/2014/main" id="{983EE62E-8330-45FB-91EC-3D8FA8AA2B6C}"/>
              </a:ext>
            </a:extLst>
          </p:cNvPr>
          <p:cNvCxnSpPr>
            <a:cxnSpLocks/>
            <a:stCxn id="167" idx="3"/>
            <a:endCxn id="102" idx="2"/>
          </p:cNvCxnSpPr>
          <p:nvPr/>
        </p:nvCxnSpPr>
        <p:spPr>
          <a:xfrm flipV="1">
            <a:off x="26167310" y="14616406"/>
            <a:ext cx="362451" cy="2905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27AA557E-48EA-4E31-AEED-769FFB2FA3F5}"/>
              </a:ext>
            </a:extLst>
          </p:cNvPr>
          <p:cNvCxnSpPr>
            <a:cxnSpLocks/>
            <a:stCxn id="167" idx="3"/>
            <a:endCxn id="159" idx="2"/>
          </p:cNvCxnSpPr>
          <p:nvPr/>
        </p:nvCxnSpPr>
        <p:spPr>
          <a:xfrm>
            <a:off x="26167310" y="17522279"/>
            <a:ext cx="382361" cy="2885348"/>
          </a:xfrm>
          <a:prstGeom prst="bentConnector3">
            <a:avLst>
              <a:gd name="adj1" fmla="val 458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376CE42-6399-422D-8262-001A62DE42D0}"/>
              </a:ext>
            </a:extLst>
          </p:cNvPr>
          <p:cNvCxnSpPr>
            <a:stCxn id="159" idx="6"/>
            <a:endCxn id="161" idx="1"/>
          </p:cNvCxnSpPr>
          <p:nvPr/>
        </p:nvCxnSpPr>
        <p:spPr>
          <a:xfrm>
            <a:off x="28169356" y="20407627"/>
            <a:ext cx="426760" cy="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AF7E1A67-41E3-419D-8EAE-4B2215F7F4C8}"/>
              </a:ext>
            </a:extLst>
          </p:cNvPr>
          <p:cNvCxnSpPr>
            <a:stCxn id="161" idx="3"/>
            <a:endCxn id="162" idx="1"/>
          </p:cNvCxnSpPr>
          <p:nvPr/>
        </p:nvCxnSpPr>
        <p:spPr>
          <a:xfrm>
            <a:off x="29865010" y="20413590"/>
            <a:ext cx="229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783F7462-BECD-4C0C-9209-F9C7BB0B877F}"/>
              </a:ext>
            </a:extLst>
          </p:cNvPr>
          <p:cNvSpPr/>
          <p:nvPr/>
        </p:nvSpPr>
        <p:spPr>
          <a:xfrm>
            <a:off x="32255101" y="1887153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sp>
        <p:nvSpPr>
          <p:cNvPr id="190" name="Arrow: Right 189">
            <a:extLst>
              <a:ext uri="{FF2B5EF4-FFF2-40B4-BE49-F238E27FC236}">
                <a16:creationId xmlns:a16="http://schemas.microsoft.com/office/drawing/2014/main" id="{14555FBE-B542-4D3E-9196-2EA92FE92710}"/>
              </a:ext>
            </a:extLst>
          </p:cNvPr>
          <p:cNvSpPr/>
          <p:nvPr/>
        </p:nvSpPr>
        <p:spPr>
          <a:xfrm>
            <a:off x="30021147" y="18783915"/>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192" name="Straight Arrow Connector 191">
            <a:extLst>
              <a:ext uri="{FF2B5EF4-FFF2-40B4-BE49-F238E27FC236}">
                <a16:creationId xmlns:a16="http://schemas.microsoft.com/office/drawing/2014/main" id="{D15E640E-EAE1-40A3-A3EB-2A4E55B0732D}"/>
              </a:ext>
            </a:extLst>
          </p:cNvPr>
          <p:cNvCxnSpPr>
            <a:stCxn id="190" idx="3"/>
            <a:endCxn id="189" idx="2"/>
          </p:cNvCxnSpPr>
          <p:nvPr/>
        </p:nvCxnSpPr>
        <p:spPr>
          <a:xfrm>
            <a:off x="31777059" y="19231176"/>
            <a:ext cx="4780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CC80B468-FFDE-47E5-9EF6-E53C81613527}"/>
              </a:ext>
            </a:extLst>
          </p:cNvPr>
          <p:cNvCxnSpPr>
            <a:cxnSpLocks/>
            <a:stCxn id="189" idx="4"/>
            <a:endCxn id="162" idx="0"/>
          </p:cNvCxnSpPr>
          <p:nvPr/>
        </p:nvCxnSpPr>
        <p:spPr>
          <a:xfrm rot="5400000">
            <a:off x="31593713" y="18726297"/>
            <a:ext cx="485243" cy="22142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D4F0C559-CBC4-42B8-B2A9-159C1464B65F}"/>
              </a:ext>
            </a:extLst>
          </p:cNvPr>
          <p:cNvSpPr/>
          <p:nvPr/>
        </p:nvSpPr>
        <p:spPr>
          <a:xfrm>
            <a:off x="851589" y="3015517"/>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1</a:t>
            </a:r>
          </a:p>
        </p:txBody>
      </p:sp>
      <p:sp>
        <p:nvSpPr>
          <p:cNvPr id="198" name="Oval 197">
            <a:extLst>
              <a:ext uri="{FF2B5EF4-FFF2-40B4-BE49-F238E27FC236}">
                <a16:creationId xmlns:a16="http://schemas.microsoft.com/office/drawing/2014/main" id="{90511633-19CD-4BBD-852F-D26CE06B1D63}"/>
              </a:ext>
            </a:extLst>
          </p:cNvPr>
          <p:cNvSpPr/>
          <p:nvPr/>
        </p:nvSpPr>
        <p:spPr>
          <a:xfrm>
            <a:off x="23915259" y="855556"/>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3</a:t>
            </a:r>
          </a:p>
        </p:txBody>
      </p:sp>
      <p:sp>
        <p:nvSpPr>
          <p:cNvPr id="199" name="Oval 198">
            <a:extLst>
              <a:ext uri="{FF2B5EF4-FFF2-40B4-BE49-F238E27FC236}">
                <a16:creationId xmlns:a16="http://schemas.microsoft.com/office/drawing/2014/main" id="{478EA7D5-08E9-4B3E-A0C4-D6EADDF4BD95}"/>
              </a:ext>
            </a:extLst>
          </p:cNvPr>
          <p:cNvSpPr/>
          <p:nvPr/>
        </p:nvSpPr>
        <p:spPr>
          <a:xfrm>
            <a:off x="13937147" y="3684964"/>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2</a:t>
            </a:r>
          </a:p>
        </p:txBody>
      </p:sp>
      <p:cxnSp>
        <p:nvCxnSpPr>
          <p:cNvPr id="201" name="Connector: Elbow 200">
            <a:extLst>
              <a:ext uri="{FF2B5EF4-FFF2-40B4-BE49-F238E27FC236}">
                <a16:creationId xmlns:a16="http://schemas.microsoft.com/office/drawing/2014/main" id="{4361058A-C4B9-422F-B991-26810DDFB131}"/>
              </a:ext>
            </a:extLst>
          </p:cNvPr>
          <p:cNvCxnSpPr>
            <a:cxnSpLocks/>
            <a:stCxn id="3" idx="3"/>
            <a:endCxn id="147" idx="2"/>
          </p:cNvCxnSpPr>
          <p:nvPr/>
        </p:nvCxnSpPr>
        <p:spPr>
          <a:xfrm flipV="1">
            <a:off x="12748631" y="5101174"/>
            <a:ext cx="2054656" cy="3244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90049692-2840-415C-AAA3-90D1A84D294D}"/>
              </a:ext>
            </a:extLst>
          </p:cNvPr>
          <p:cNvCxnSpPr>
            <a:cxnSpLocks/>
            <a:stCxn id="144" idx="3"/>
            <a:endCxn id="40" idx="2"/>
          </p:cNvCxnSpPr>
          <p:nvPr/>
        </p:nvCxnSpPr>
        <p:spPr>
          <a:xfrm flipV="1">
            <a:off x="23184032" y="2429226"/>
            <a:ext cx="1942922" cy="5916088"/>
          </a:xfrm>
          <a:prstGeom prst="bentConnector3">
            <a:avLst>
              <a:gd name="adj1" fmla="val 32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51E9E524-B901-445F-B705-E8D80BBB760A}"/>
              </a:ext>
            </a:extLst>
          </p:cNvPr>
          <p:cNvCxnSpPr>
            <a:cxnSpLocks/>
            <a:stCxn id="144" idx="3"/>
            <a:endCxn id="48" idx="2"/>
          </p:cNvCxnSpPr>
          <p:nvPr/>
        </p:nvCxnSpPr>
        <p:spPr>
          <a:xfrm flipV="1">
            <a:off x="23184032" y="4891454"/>
            <a:ext cx="3430830" cy="3453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45DBA26E-D5D9-4A9E-A3D8-FF5549568E69}"/>
              </a:ext>
            </a:extLst>
          </p:cNvPr>
          <p:cNvCxnSpPr>
            <a:stCxn id="54" idx="3"/>
            <a:endCxn id="135" idx="1"/>
          </p:cNvCxnSpPr>
          <p:nvPr/>
        </p:nvCxnSpPr>
        <p:spPr>
          <a:xfrm flipV="1">
            <a:off x="33768212" y="3588852"/>
            <a:ext cx="4856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4F5563CB-D5BE-45B4-9F53-007C825249FA}"/>
              </a:ext>
            </a:extLst>
          </p:cNvPr>
          <p:cNvCxnSpPr>
            <a:cxnSpLocks/>
            <a:stCxn id="144" idx="3"/>
            <a:endCxn id="76" idx="2"/>
          </p:cNvCxnSpPr>
          <p:nvPr/>
        </p:nvCxnSpPr>
        <p:spPr>
          <a:xfrm>
            <a:off x="23184032" y="8345314"/>
            <a:ext cx="1248654" cy="34301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44570B2F-1B45-433F-B9A2-4B4E19705569}"/>
              </a:ext>
            </a:extLst>
          </p:cNvPr>
          <p:cNvCxnSpPr>
            <a:stCxn id="55" idx="3"/>
            <a:endCxn id="139" idx="1"/>
          </p:cNvCxnSpPr>
          <p:nvPr/>
        </p:nvCxnSpPr>
        <p:spPr>
          <a:xfrm>
            <a:off x="34816467" y="16567286"/>
            <a:ext cx="337611" cy="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Arrow: Right 233">
            <a:extLst>
              <a:ext uri="{FF2B5EF4-FFF2-40B4-BE49-F238E27FC236}">
                <a16:creationId xmlns:a16="http://schemas.microsoft.com/office/drawing/2014/main" id="{F5B20056-E0CC-4899-B056-3392BC3FC03B}"/>
              </a:ext>
            </a:extLst>
          </p:cNvPr>
          <p:cNvSpPr/>
          <p:nvPr/>
        </p:nvSpPr>
        <p:spPr>
          <a:xfrm>
            <a:off x="33066660" y="7890033"/>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239" name="Straight Arrow Connector 238">
            <a:extLst>
              <a:ext uri="{FF2B5EF4-FFF2-40B4-BE49-F238E27FC236}">
                <a16:creationId xmlns:a16="http://schemas.microsoft.com/office/drawing/2014/main" id="{D8E8AF1B-389F-4917-93D5-C86B5FA948B5}"/>
              </a:ext>
            </a:extLst>
          </p:cNvPr>
          <p:cNvCxnSpPr>
            <a:stCxn id="144" idx="3"/>
            <a:endCxn id="234" idx="1"/>
          </p:cNvCxnSpPr>
          <p:nvPr/>
        </p:nvCxnSpPr>
        <p:spPr>
          <a:xfrm flipV="1">
            <a:off x="23184032" y="8337294"/>
            <a:ext cx="9882628" cy="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Connector: Elbow 240">
            <a:extLst>
              <a:ext uri="{FF2B5EF4-FFF2-40B4-BE49-F238E27FC236}">
                <a16:creationId xmlns:a16="http://schemas.microsoft.com/office/drawing/2014/main" id="{65D5246A-27C5-4995-9AF2-B68E74F58960}"/>
              </a:ext>
            </a:extLst>
          </p:cNvPr>
          <p:cNvCxnSpPr>
            <a:cxnSpLocks/>
            <a:stCxn id="144" idx="3"/>
            <a:endCxn id="167" idx="1"/>
          </p:cNvCxnSpPr>
          <p:nvPr/>
        </p:nvCxnSpPr>
        <p:spPr>
          <a:xfrm>
            <a:off x="23184032" y="8345314"/>
            <a:ext cx="1227366" cy="9176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Connector: Elbow 244">
            <a:extLst>
              <a:ext uri="{FF2B5EF4-FFF2-40B4-BE49-F238E27FC236}">
                <a16:creationId xmlns:a16="http://schemas.microsoft.com/office/drawing/2014/main" id="{3FBD0B06-3266-4214-980E-80EED1CB9C28}"/>
              </a:ext>
            </a:extLst>
          </p:cNvPr>
          <p:cNvCxnSpPr>
            <a:cxnSpLocks/>
            <a:stCxn id="167" idx="3"/>
            <a:endCxn id="160" idx="2"/>
          </p:cNvCxnSpPr>
          <p:nvPr/>
        </p:nvCxnSpPr>
        <p:spPr>
          <a:xfrm>
            <a:off x="26167310" y="17522279"/>
            <a:ext cx="366320" cy="18498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7" name="Oval 246">
            <a:extLst>
              <a:ext uri="{FF2B5EF4-FFF2-40B4-BE49-F238E27FC236}">
                <a16:creationId xmlns:a16="http://schemas.microsoft.com/office/drawing/2014/main" id="{A241B94E-3D9C-4F3A-96F9-E41820BEBBD0}"/>
              </a:ext>
            </a:extLst>
          </p:cNvPr>
          <p:cNvSpPr/>
          <p:nvPr/>
        </p:nvSpPr>
        <p:spPr>
          <a:xfrm>
            <a:off x="24657078" y="13884593"/>
            <a:ext cx="914400" cy="914400"/>
          </a:xfrm>
          <a:prstGeom prst="ellipse">
            <a:avLst/>
          </a:prstGeom>
          <a:no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3a</a:t>
            </a:r>
          </a:p>
        </p:txBody>
      </p:sp>
      <p:sp>
        <p:nvSpPr>
          <p:cNvPr id="248" name="Oval 247">
            <a:extLst>
              <a:ext uri="{FF2B5EF4-FFF2-40B4-BE49-F238E27FC236}">
                <a16:creationId xmlns:a16="http://schemas.microsoft.com/office/drawing/2014/main" id="{13A73B16-3CF9-4BD1-9A3F-D1D0C952ED00}"/>
              </a:ext>
            </a:extLst>
          </p:cNvPr>
          <p:cNvSpPr/>
          <p:nvPr/>
        </p:nvSpPr>
        <p:spPr>
          <a:xfrm>
            <a:off x="35114887" y="684989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Files</a:t>
            </a:r>
          </a:p>
        </p:txBody>
      </p:sp>
      <p:sp>
        <p:nvSpPr>
          <p:cNvPr id="249" name="Oval 248">
            <a:extLst>
              <a:ext uri="{FF2B5EF4-FFF2-40B4-BE49-F238E27FC236}">
                <a16:creationId xmlns:a16="http://schemas.microsoft.com/office/drawing/2014/main" id="{CFA0E7AC-010D-4E8F-81C7-885E089CBBC8}"/>
              </a:ext>
            </a:extLst>
          </p:cNvPr>
          <p:cNvSpPr/>
          <p:nvPr/>
        </p:nvSpPr>
        <p:spPr>
          <a:xfrm>
            <a:off x="35109130" y="5889022"/>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Sort Variables for Time Slicing</a:t>
            </a:r>
          </a:p>
        </p:txBody>
      </p:sp>
      <p:sp>
        <p:nvSpPr>
          <p:cNvPr id="250" name="Rectangle: Rounded Corners 249">
            <a:extLst>
              <a:ext uri="{FF2B5EF4-FFF2-40B4-BE49-F238E27FC236}">
                <a16:creationId xmlns:a16="http://schemas.microsoft.com/office/drawing/2014/main" id="{3DD4EE8A-E0E3-4020-95DC-C0539F871196}"/>
              </a:ext>
            </a:extLst>
          </p:cNvPr>
          <p:cNvSpPr/>
          <p:nvPr/>
        </p:nvSpPr>
        <p:spPr>
          <a:xfrm>
            <a:off x="37291761" y="687200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251" name="Rectangle: Rounded Corners 250">
            <a:extLst>
              <a:ext uri="{FF2B5EF4-FFF2-40B4-BE49-F238E27FC236}">
                <a16:creationId xmlns:a16="http://schemas.microsoft.com/office/drawing/2014/main" id="{73174029-BB56-4F35-A5DC-57D420FDAF14}"/>
              </a:ext>
            </a:extLst>
          </p:cNvPr>
          <p:cNvSpPr/>
          <p:nvPr/>
        </p:nvSpPr>
        <p:spPr>
          <a:xfrm>
            <a:off x="38790390" y="687200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sp>
        <p:nvSpPr>
          <p:cNvPr id="252" name="Oval 251">
            <a:extLst>
              <a:ext uri="{FF2B5EF4-FFF2-40B4-BE49-F238E27FC236}">
                <a16:creationId xmlns:a16="http://schemas.microsoft.com/office/drawing/2014/main" id="{87C114C5-7786-4853-9279-4CD592148DBF}"/>
              </a:ext>
            </a:extLst>
          </p:cNvPr>
          <p:cNvSpPr/>
          <p:nvPr/>
        </p:nvSpPr>
        <p:spPr>
          <a:xfrm>
            <a:off x="39836229" y="494822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sp>
        <p:nvSpPr>
          <p:cNvPr id="253" name="Arrow: Right 252">
            <a:extLst>
              <a:ext uri="{FF2B5EF4-FFF2-40B4-BE49-F238E27FC236}">
                <a16:creationId xmlns:a16="http://schemas.microsoft.com/office/drawing/2014/main" id="{421C6FD9-4ECF-43E2-A14C-BAE7BE51A7D0}"/>
              </a:ext>
            </a:extLst>
          </p:cNvPr>
          <p:cNvSpPr/>
          <p:nvPr/>
        </p:nvSpPr>
        <p:spPr>
          <a:xfrm>
            <a:off x="40576877" y="6757180"/>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D(X,Y,Z,</a:t>
            </a:r>
            <a:r>
              <a:rPr lang="el-GR" sz="1400" dirty="0"/>
              <a:t>λ</a:t>
            </a:r>
            <a:r>
              <a:rPr lang="en-US" sz="1400" dirty="0"/>
              <a:t>), </a:t>
            </a:r>
            <a:r>
              <a:rPr lang="en-US" sz="1400" dirty="0" err="1"/>
              <a:t>dD</a:t>
            </a:r>
            <a:r>
              <a:rPr lang="en-US" sz="1400" dirty="0"/>
              <a:t>(X,Y,Z,</a:t>
            </a:r>
            <a:r>
              <a:rPr lang="el-GR" sz="1400" dirty="0"/>
              <a:t>λ</a:t>
            </a:r>
            <a:r>
              <a:rPr lang="en-US" sz="1400" dirty="0"/>
              <a:t>)</a:t>
            </a:r>
          </a:p>
        </p:txBody>
      </p:sp>
      <p:sp>
        <p:nvSpPr>
          <p:cNvPr id="254" name="Arrow: Right 253">
            <a:extLst>
              <a:ext uri="{FF2B5EF4-FFF2-40B4-BE49-F238E27FC236}">
                <a16:creationId xmlns:a16="http://schemas.microsoft.com/office/drawing/2014/main" id="{62BA852F-2411-4943-BEDC-957AEFA012A3}"/>
              </a:ext>
            </a:extLst>
          </p:cNvPr>
          <p:cNvSpPr/>
          <p:nvPr/>
        </p:nvSpPr>
        <p:spPr>
          <a:xfrm>
            <a:off x="37416556" y="4860603"/>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256" name="Straight Arrow Connector 255">
            <a:extLst>
              <a:ext uri="{FF2B5EF4-FFF2-40B4-BE49-F238E27FC236}">
                <a16:creationId xmlns:a16="http://schemas.microsoft.com/office/drawing/2014/main" id="{ACAC052D-0EB2-4218-A6A3-E5947623F8D1}"/>
              </a:ext>
            </a:extLst>
          </p:cNvPr>
          <p:cNvCxnSpPr>
            <a:stCxn id="254" idx="3"/>
            <a:endCxn id="252" idx="2"/>
          </p:cNvCxnSpPr>
          <p:nvPr/>
        </p:nvCxnSpPr>
        <p:spPr>
          <a:xfrm>
            <a:off x="39172468" y="5307864"/>
            <a:ext cx="6637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Connector: Elbow 257">
            <a:extLst>
              <a:ext uri="{FF2B5EF4-FFF2-40B4-BE49-F238E27FC236}">
                <a16:creationId xmlns:a16="http://schemas.microsoft.com/office/drawing/2014/main" id="{6BCE1A0D-EECC-46AE-9784-CFC5DAE14656}"/>
              </a:ext>
            </a:extLst>
          </p:cNvPr>
          <p:cNvCxnSpPr>
            <a:cxnSpLocks/>
            <a:stCxn id="252" idx="6"/>
            <a:endCxn id="251" idx="0"/>
          </p:cNvCxnSpPr>
          <p:nvPr/>
        </p:nvCxnSpPr>
        <p:spPr>
          <a:xfrm flipH="1">
            <a:off x="39424837" y="5307865"/>
            <a:ext cx="1788140" cy="1564135"/>
          </a:xfrm>
          <a:prstGeom prst="bentConnector4">
            <a:avLst>
              <a:gd name="adj1" fmla="val -12784"/>
              <a:gd name="adj2" fmla="val 614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F48A2EDB-C77F-4CC2-BCAB-B8C2F47D1AAA}"/>
              </a:ext>
            </a:extLst>
          </p:cNvPr>
          <p:cNvCxnSpPr>
            <a:stCxn id="248" idx="6"/>
            <a:endCxn id="250" idx="1"/>
          </p:cNvCxnSpPr>
          <p:nvPr/>
        </p:nvCxnSpPr>
        <p:spPr>
          <a:xfrm flipV="1">
            <a:off x="36491635" y="7209530"/>
            <a:ext cx="800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AF2DA797-E7DA-481E-89E6-8240EDD8D7EB}"/>
              </a:ext>
            </a:extLst>
          </p:cNvPr>
          <p:cNvCxnSpPr>
            <a:stCxn id="250" idx="3"/>
            <a:endCxn id="251" idx="1"/>
          </p:cNvCxnSpPr>
          <p:nvPr/>
        </p:nvCxnSpPr>
        <p:spPr>
          <a:xfrm>
            <a:off x="38560655" y="7209530"/>
            <a:ext cx="229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EACD2B-5A7F-49BF-BF9B-93EFF2FB44FC}"/>
              </a:ext>
            </a:extLst>
          </p:cNvPr>
          <p:cNvCxnSpPr>
            <a:stCxn id="251" idx="3"/>
            <a:endCxn id="253" idx="1"/>
          </p:cNvCxnSpPr>
          <p:nvPr/>
        </p:nvCxnSpPr>
        <p:spPr>
          <a:xfrm flipV="1">
            <a:off x="40059284" y="7204441"/>
            <a:ext cx="517593" cy="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Connector: Elbow 270">
            <a:extLst>
              <a:ext uri="{FF2B5EF4-FFF2-40B4-BE49-F238E27FC236}">
                <a16:creationId xmlns:a16="http://schemas.microsoft.com/office/drawing/2014/main" id="{7D65F657-EDD5-4DA8-AB94-D7CAC88A74E7}"/>
              </a:ext>
            </a:extLst>
          </p:cNvPr>
          <p:cNvCxnSpPr>
            <a:cxnSpLocks/>
            <a:stCxn id="234" idx="3"/>
            <a:endCxn id="248" idx="2"/>
          </p:cNvCxnSpPr>
          <p:nvPr/>
        </p:nvCxnSpPr>
        <p:spPr>
          <a:xfrm flipV="1">
            <a:off x="34822572" y="7209531"/>
            <a:ext cx="292315" cy="1127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Elbow 273">
            <a:extLst>
              <a:ext uri="{FF2B5EF4-FFF2-40B4-BE49-F238E27FC236}">
                <a16:creationId xmlns:a16="http://schemas.microsoft.com/office/drawing/2014/main" id="{80DDF100-A9F3-4C21-91ED-44647FF3183D}"/>
              </a:ext>
            </a:extLst>
          </p:cNvPr>
          <p:cNvCxnSpPr>
            <a:cxnSpLocks/>
            <a:stCxn id="234" idx="3"/>
            <a:endCxn id="249" idx="2"/>
          </p:cNvCxnSpPr>
          <p:nvPr/>
        </p:nvCxnSpPr>
        <p:spPr>
          <a:xfrm flipV="1">
            <a:off x="34822572" y="6248663"/>
            <a:ext cx="286558" cy="20886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67B2D216-6D28-41F7-9F1D-A4150B92A6E3}"/>
              </a:ext>
            </a:extLst>
          </p:cNvPr>
          <p:cNvCxnSpPr>
            <a:cxnSpLocks/>
            <a:stCxn id="253" idx="3"/>
            <a:endCxn id="341" idx="1"/>
          </p:cNvCxnSpPr>
          <p:nvPr/>
        </p:nvCxnSpPr>
        <p:spPr>
          <a:xfrm>
            <a:off x="41784566" y="7204441"/>
            <a:ext cx="303199" cy="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9" name="Flowchart: Decision 278">
            <a:extLst>
              <a:ext uri="{FF2B5EF4-FFF2-40B4-BE49-F238E27FC236}">
                <a16:creationId xmlns:a16="http://schemas.microsoft.com/office/drawing/2014/main" id="{B9E375D6-7F4C-4420-8B4D-D543DDF598C2}"/>
              </a:ext>
            </a:extLst>
          </p:cNvPr>
          <p:cNvSpPr/>
          <p:nvPr/>
        </p:nvSpPr>
        <p:spPr>
          <a:xfrm>
            <a:off x="37195995" y="8811209"/>
            <a:ext cx="2928553" cy="1394317"/>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Dark Current or Blocked Beam?</a:t>
            </a:r>
          </a:p>
        </p:txBody>
      </p:sp>
      <p:sp>
        <p:nvSpPr>
          <p:cNvPr id="284" name="Rectangle: Rounded Corners 283">
            <a:extLst>
              <a:ext uri="{FF2B5EF4-FFF2-40B4-BE49-F238E27FC236}">
                <a16:creationId xmlns:a16="http://schemas.microsoft.com/office/drawing/2014/main" id="{C81C510F-EE2E-44A2-95E8-F69CCE985FAE}"/>
              </a:ext>
            </a:extLst>
          </p:cNvPr>
          <p:cNvSpPr/>
          <p:nvPr/>
        </p:nvSpPr>
        <p:spPr>
          <a:xfrm>
            <a:off x="39291520" y="10056365"/>
            <a:ext cx="9283961" cy="260358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Connector: Elbow 285">
            <a:extLst>
              <a:ext uri="{FF2B5EF4-FFF2-40B4-BE49-F238E27FC236}">
                <a16:creationId xmlns:a16="http://schemas.microsoft.com/office/drawing/2014/main" id="{A8FD582A-7EF5-49BD-91A1-833F2CF7D9C9}"/>
              </a:ext>
            </a:extLst>
          </p:cNvPr>
          <p:cNvCxnSpPr>
            <a:cxnSpLocks/>
            <a:stCxn id="279" idx="2"/>
            <a:endCxn id="284" idx="1"/>
          </p:cNvCxnSpPr>
          <p:nvPr/>
        </p:nvCxnSpPr>
        <p:spPr>
          <a:xfrm rot="16200000" flipH="1">
            <a:off x="38399580" y="10466218"/>
            <a:ext cx="1152633" cy="6312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DD45F7C8-5A63-4846-B4F1-9E4F3318D2B9}"/>
              </a:ext>
            </a:extLst>
          </p:cNvPr>
          <p:cNvSpPr txBox="1"/>
          <p:nvPr/>
        </p:nvSpPr>
        <p:spPr>
          <a:xfrm>
            <a:off x="38043459" y="11007625"/>
            <a:ext cx="485518" cy="369332"/>
          </a:xfrm>
          <a:prstGeom prst="rect">
            <a:avLst/>
          </a:prstGeom>
          <a:noFill/>
        </p:spPr>
        <p:txBody>
          <a:bodyPr wrap="none" rtlCol="0">
            <a:spAutoFit/>
          </a:bodyPr>
          <a:lstStyle/>
          <a:p>
            <a:r>
              <a:rPr lang="en-US" dirty="0"/>
              <a:t>Yes</a:t>
            </a:r>
          </a:p>
        </p:txBody>
      </p:sp>
      <p:sp>
        <p:nvSpPr>
          <p:cNvPr id="290" name="Oval 289">
            <a:extLst>
              <a:ext uri="{FF2B5EF4-FFF2-40B4-BE49-F238E27FC236}">
                <a16:creationId xmlns:a16="http://schemas.microsoft.com/office/drawing/2014/main" id="{EC26EC6E-8C19-4A32-8CCD-F8E8028E3737}"/>
              </a:ext>
            </a:extLst>
          </p:cNvPr>
          <p:cNvSpPr/>
          <p:nvPr/>
        </p:nvSpPr>
        <p:spPr>
          <a:xfrm>
            <a:off x="41461680" y="11466856"/>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a:t>
            </a:r>
          </a:p>
        </p:txBody>
      </p:sp>
      <p:sp>
        <p:nvSpPr>
          <p:cNvPr id="291" name="Rectangle: Rounded Corners 290">
            <a:extLst>
              <a:ext uri="{FF2B5EF4-FFF2-40B4-BE49-F238E27FC236}">
                <a16:creationId xmlns:a16="http://schemas.microsoft.com/office/drawing/2014/main" id="{55ABF2BF-B294-4BC4-AB8C-291A947ABEBE}"/>
              </a:ext>
            </a:extLst>
          </p:cNvPr>
          <p:cNvSpPr/>
          <p:nvPr/>
        </p:nvSpPr>
        <p:spPr>
          <a:xfrm>
            <a:off x="43269588" y="11492843"/>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cxnSp>
        <p:nvCxnSpPr>
          <p:cNvPr id="292" name="Straight Arrow Connector 291">
            <a:extLst>
              <a:ext uri="{FF2B5EF4-FFF2-40B4-BE49-F238E27FC236}">
                <a16:creationId xmlns:a16="http://schemas.microsoft.com/office/drawing/2014/main" id="{6FF7E787-813E-46D5-9518-4B6F44013655}"/>
              </a:ext>
            </a:extLst>
          </p:cNvPr>
          <p:cNvCxnSpPr>
            <a:stCxn id="290" idx="6"/>
            <a:endCxn id="291" idx="1"/>
          </p:cNvCxnSpPr>
          <p:nvPr/>
        </p:nvCxnSpPr>
        <p:spPr>
          <a:xfrm>
            <a:off x="43081365" y="11826497"/>
            <a:ext cx="188223" cy="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53D87B76-E740-4895-A110-D0E9D3976722}"/>
              </a:ext>
            </a:extLst>
          </p:cNvPr>
          <p:cNvSpPr/>
          <p:nvPr/>
        </p:nvSpPr>
        <p:spPr>
          <a:xfrm>
            <a:off x="44698643" y="11483804"/>
            <a:ext cx="1403935"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BB Data OR DC</a:t>
            </a:r>
          </a:p>
        </p:txBody>
      </p:sp>
      <p:cxnSp>
        <p:nvCxnSpPr>
          <p:cNvPr id="294" name="Straight Arrow Connector 293">
            <a:extLst>
              <a:ext uri="{FF2B5EF4-FFF2-40B4-BE49-F238E27FC236}">
                <a16:creationId xmlns:a16="http://schemas.microsoft.com/office/drawing/2014/main" id="{BB371CB0-6B29-48F5-B94F-4E7BD284A6BA}"/>
              </a:ext>
            </a:extLst>
          </p:cNvPr>
          <p:cNvCxnSpPr>
            <a:stCxn id="291" idx="3"/>
            <a:endCxn id="293" idx="1"/>
          </p:cNvCxnSpPr>
          <p:nvPr/>
        </p:nvCxnSpPr>
        <p:spPr>
          <a:xfrm flipV="1">
            <a:off x="44538482" y="11821334"/>
            <a:ext cx="160161" cy="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Arrow: Right 294">
            <a:extLst>
              <a:ext uri="{FF2B5EF4-FFF2-40B4-BE49-F238E27FC236}">
                <a16:creationId xmlns:a16="http://schemas.microsoft.com/office/drawing/2014/main" id="{41723FB8-5F03-461B-9F1B-AF1EF48ACD18}"/>
              </a:ext>
            </a:extLst>
          </p:cNvPr>
          <p:cNvSpPr/>
          <p:nvPr/>
        </p:nvSpPr>
        <p:spPr>
          <a:xfrm>
            <a:off x="46375800" y="11374073"/>
            <a:ext cx="140393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BB_DC(X,Y), </a:t>
            </a:r>
            <a:r>
              <a:rPr lang="en-US" sz="1400" dirty="0" err="1"/>
              <a:t>dBB_DC</a:t>
            </a:r>
            <a:r>
              <a:rPr lang="en-US" sz="1400" dirty="0"/>
              <a:t>(X,Y)</a:t>
            </a:r>
          </a:p>
        </p:txBody>
      </p:sp>
      <p:cxnSp>
        <p:nvCxnSpPr>
          <p:cNvPr id="296" name="Straight Arrow Connector 295">
            <a:extLst>
              <a:ext uri="{FF2B5EF4-FFF2-40B4-BE49-F238E27FC236}">
                <a16:creationId xmlns:a16="http://schemas.microsoft.com/office/drawing/2014/main" id="{61F54298-FD33-4C45-9B72-C0F328164A76}"/>
              </a:ext>
            </a:extLst>
          </p:cNvPr>
          <p:cNvCxnSpPr>
            <a:cxnSpLocks/>
            <a:stCxn id="293" idx="3"/>
            <a:endCxn id="295" idx="1"/>
          </p:cNvCxnSpPr>
          <p:nvPr/>
        </p:nvCxnSpPr>
        <p:spPr>
          <a:xfrm>
            <a:off x="46102578" y="11821334"/>
            <a:ext cx="273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8" name="Arrow: Right 297">
            <a:extLst>
              <a:ext uri="{FF2B5EF4-FFF2-40B4-BE49-F238E27FC236}">
                <a16:creationId xmlns:a16="http://schemas.microsoft.com/office/drawing/2014/main" id="{4B495784-3695-4515-A60F-A812C16C7151}"/>
              </a:ext>
            </a:extLst>
          </p:cNvPr>
          <p:cNvSpPr/>
          <p:nvPr/>
        </p:nvSpPr>
        <p:spPr>
          <a:xfrm>
            <a:off x="39443379" y="11370118"/>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302" name="Straight Arrow Connector 301">
            <a:extLst>
              <a:ext uri="{FF2B5EF4-FFF2-40B4-BE49-F238E27FC236}">
                <a16:creationId xmlns:a16="http://schemas.microsoft.com/office/drawing/2014/main" id="{252D9BF5-5E23-4AF0-B7C5-18507A1FA2FD}"/>
              </a:ext>
            </a:extLst>
          </p:cNvPr>
          <p:cNvCxnSpPr>
            <a:stCxn id="298" idx="3"/>
            <a:endCxn id="290" idx="2"/>
          </p:cNvCxnSpPr>
          <p:nvPr/>
        </p:nvCxnSpPr>
        <p:spPr>
          <a:xfrm>
            <a:off x="41199291" y="11817379"/>
            <a:ext cx="262389" cy="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ectangle: Rounded Corners 307">
            <a:extLst>
              <a:ext uri="{FF2B5EF4-FFF2-40B4-BE49-F238E27FC236}">
                <a16:creationId xmlns:a16="http://schemas.microsoft.com/office/drawing/2014/main" id="{100C7FDC-3838-4B55-9D13-9752C65449DD}"/>
              </a:ext>
            </a:extLst>
          </p:cNvPr>
          <p:cNvSpPr/>
          <p:nvPr/>
        </p:nvSpPr>
        <p:spPr>
          <a:xfrm>
            <a:off x="35125014" y="17954518"/>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Transmission Correction</a:t>
            </a:r>
          </a:p>
        </p:txBody>
      </p:sp>
      <p:cxnSp>
        <p:nvCxnSpPr>
          <p:cNvPr id="310" name="Connector: Elbow 309">
            <a:extLst>
              <a:ext uri="{FF2B5EF4-FFF2-40B4-BE49-F238E27FC236}">
                <a16:creationId xmlns:a16="http://schemas.microsoft.com/office/drawing/2014/main" id="{2919E20C-26FE-47C2-9723-2EA1A841ADDC}"/>
              </a:ext>
            </a:extLst>
          </p:cNvPr>
          <p:cNvCxnSpPr>
            <a:cxnSpLocks/>
            <a:stCxn id="163" idx="3"/>
            <a:endCxn id="308" idx="1"/>
          </p:cNvCxnSpPr>
          <p:nvPr/>
        </p:nvCxnSpPr>
        <p:spPr>
          <a:xfrm flipV="1">
            <a:off x="34517037" y="18399720"/>
            <a:ext cx="607977" cy="2007906"/>
          </a:xfrm>
          <a:prstGeom prst="bentConnector3">
            <a:avLst>
              <a:gd name="adj1" fmla="val 742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367C349C-296B-4CF0-9F5F-8FDCF357CFF5}"/>
              </a:ext>
            </a:extLst>
          </p:cNvPr>
          <p:cNvCxnSpPr>
            <a:cxnSpLocks/>
            <a:stCxn id="55" idx="3"/>
            <a:endCxn id="308" idx="1"/>
          </p:cNvCxnSpPr>
          <p:nvPr/>
        </p:nvCxnSpPr>
        <p:spPr>
          <a:xfrm>
            <a:off x="34816467" y="16567286"/>
            <a:ext cx="308547" cy="18324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9" name="Arrow: Right 318">
            <a:extLst>
              <a:ext uri="{FF2B5EF4-FFF2-40B4-BE49-F238E27FC236}">
                <a16:creationId xmlns:a16="http://schemas.microsoft.com/office/drawing/2014/main" id="{07DE9622-89B4-4B68-82EF-48A3DE19867E}"/>
              </a:ext>
            </a:extLst>
          </p:cNvPr>
          <p:cNvSpPr/>
          <p:nvPr/>
        </p:nvSpPr>
        <p:spPr>
          <a:xfrm>
            <a:off x="37426360" y="17946833"/>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r>
              <a:rPr lang="en-US" sz="1400" baseline="-25000" dirty="0"/>
              <a:t>1</a:t>
            </a:r>
            <a:r>
              <a:rPr lang="en-US" sz="1400" dirty="0"/>
              <a:t>(X,Y,Z,</a:t>
            </a:r>
            <a:r>
              <a:rPr lang="el-GR" sz="1400" dirty="0"/>
              <a:t>λ</a:t>
            </a:r>
            <a:r>
              <a:rPr lang="en-US" sz="1400" dirty="0"/>
              <a:t>), dB</a:t>
            </a:r>
            <a:r>
              <a:rPr lang="en-US" sz="1400" baseline="-25000" dirty="0"/>
              <a:t>1</a:t>
            </a:r>
            <a:r>
              <a:rPr lang="en-US" sz="1400" dirty="0"/>
              <a:t>(X,Y,Z,</a:t>
            </a:r>
            <a:r>
              <a:rPr lang="el-GR" sz="1400" dirty="0"/>
              <a:t>λ</a:t>
            </a:r>
            <a:r>
              <a:rPr lang="en-US" sz="1400" dirty="0"/>
              <a:t>)</a:t>
            </a:r>
          </a:p>
        </p:txBody>
      </p:sp>
      <p:cxnSp>
        <p:nvCxnSpPr>
          <p:cNvPr id="321" name="Straight Arrow Connector 320">
            <a:extLst>
              <a:ext uri="{FF2B5EF4-FFF2-40B4-BE49-F238E27FC236}">
                <a16:creationId xmlns:a16="http://schemas.microsoft.com/office/drawing/2014/main" id="{85961F13-A95C-431F-881A-FF3D62B23386}"/>
              </a:ext>
            </a:extLst>
          </p:cNvPr>
          <p:cNvCxnSpPr>
            <a:stCxn id="308" idx="3"/>
            <a:endCxn id="319" idx="1"/>
          </p:cNvCxnSpPr>
          <p:nvPr/>
        </p:nvCxnSpPr>
        <p:spPr>
          <a:xfrm flipV="1">
            <a:off x="36954133" y="18394094"/>
            <a:ext cx="472227" cy="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2" name="Rectangle: Rounded Corners 321">
            <a:extLst>
              <a:ext uri="{FF2B5EF4-FFF2-40B4-BE49-F238E27FC236}">
                <a16:creationId xmlns:a16="http://schemas.microsoft.com/office/drawing/2014/main" id="{4F209A72-3DCD-402C-8223-221B56076D18}"/>
              </a:ext>
            </a:extLst>
          </p:cNvPr>
          <p:cNvSpPr/>
          <p:nvPr/>
        </p:nvSpPr>
        <p:spPr>
          <a:xfrm>
            <a:off x="39277405" y="17946833"/>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for Illuminated Volume</a:t>
            </a:r>
          </a:p>
        </p:txBody>
      </p:sp>
      <p:sp>
        <p:nvSpPr>
          <p:cNvPr id="323" name="Oval 322">
            <a:extLst>
              <a:ext uri="{FF2B5EF4-FFF2-40B4-BE49-F238E27FC236}">
                <a16:creationId xmlns:a16="http://schemas.microsoft.com/office/drawing/2014/main" id="{4468C123-16C3-4D67-AA51-82C5E444620A}"/>
              </a:ext>
            </a:extLst>
          </p:cNvPr>
          <p:cNvSpPr/>
          <p:nvPr/>
        </p:nvSpPr>
        <p:spPr>
          <a:xfrm>
            <a:off x="39382122" y="16680707"/>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Geometry</a:t>
            </a:r>
          </a:p>
        </p:txBody>
      </p:sp>
      <p:cxnSp>
        <p:nvCxnSpPr>
          <p:cNvPr id="325" name="Straight Arrow Connector 324">
            <a:extLst>
              <a:ext uri="{FF2B5EF4-FFF2-40B4-BE49-F238E27FC236}">
                <a16:creationId xmlns:a16="http://schemas.microsoft.com/office/drawing/2014/main" id="{F81D73DC-E5B0-4747-B222-EBE9323CB48A}"/>
              </a:ext>
            </a:extLst>
          </p:cNvPr>
          <p:cNvCxnSpPr>
            <a:cxnSpLocks/>
            <a:stCxn id="319" idx="3"/>
            <a:endCxn id="322" idx="1"/>
          </p:cNvCxnSpPr>
          <p:nvPr/>
        </p:nvCxnSpPr>
        <p:spPr>
          <a:xfrm flipV="1">
            <a:off x="38684983" y="18392035"/>
            <a:ext cx="592422" cy="2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6" name="Arrow: Right 325">
            <a:extLst>
              <a:ext uri="{FF2B5EF4-FFF2-40B4-BE49-F238E27FC236}">
                <a16:creationId xmlns:a16="http://schemas.microsoft.com/office/drawing/2014/main" id="{42EC2666-1CBF-450C-935B-CA572DB5E390}"/>
              </a:ext>
            </a:extLst>
          </p:cNvPr>
          <p:cNvSpPr/>
          <p:nvPr/>
        </p:nvSpPr>
        <p:spPr>
          <a:xfrm>
            <a:off x="37285477" y="16589009"/>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328" name="Straight Arrow Connector 327">
            <a:extLst>
              <a:ext uri="{FF2B5EF4-FFF2-40B4-BE49-F238E27FC236}">
                <a16:creationId xmlns:a16="http://schemas.microsoft.com/office/drawing/2014/main" id="{D6BB2982-D109-4E92-BF1A-BA11272510BB}"/>
              </a:ext>
            </a:extLst>
          </p:cNvPr>
          <p:cNvCxnSpPr>
            <a:stCxn id="326" idx="3"/>
            <a:endCxn id="323" idx="2"/>
          </p:cNvCxnSpPr>
          <p:nvPr/>
        </p:nvCxnSpPr>
        <p:spPr>
          <a:xfrm>
            <a:off x="39041389" y="17036270"/>
            <a:ext cx="340733" cy="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FB0FE998-3EC0-4BA8-8678-644FF449D5F1}"/>
              </a:ext>
            </a:extLst>
          </p:cNvPr>
          <p:cNvCxnSpPr>
            <a:stCxn id="323" idx="4"/>
            <a:endCxn id="322" idx="0"/>
          </p:cNvCxnSpPr>
          <p:nvPr/>
        </p:nvCxnSpPr>
        <p:spPr>
          <a:xfrm>
            <a:off x="40191964" y="17399988"/>
            <a:ext cx="1" cy="54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2" name="Arrow: Right 331">
            <a:extLst>
              <a:ext uri="{FF2B5EF4-FFF2-40B4-BE49-F238E27FC236}">
                <a16:creationId xmlns:a16="http://schemas.microsoft.com/office/drawing/2014/main" id="{3BFF76BF-E246-4E55-B9B6-8307FB880815}"/>
              </a:ext>
            </a:extLst>
          </p:cNvPr>
          <p:cNvSpPr/>
          <p:nvPr/>
        </p:nvSpPr>
        <p:spPr>
          <a:xfrm>
            <a:off x="41634360" y="17954518"/>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r>
              <a:rPr lang="en-US" sz="1400" baseline="-25000" dirty="0"/>
              <a:t>2</a:t>
            </a:r>
            <a:r>
              <a:rPr lang="en-US" sz="1400" dirty="0"/>
              <a:t>(X,Y,Z,</a:t>
            </a:r>
            <a:r>
              <a:rPr lang="el-GR" sz="1400" dirty="0"/>
              <a:t>λ</a:t>
            </a:r>
            <a:r>
              <a:rPr lang="en-US" sz="1400" dirty="0"/>
              <a:t>), dB</a:t>
            </a:r>
            <a:r>
              <a:rPr lang="en-US" sz="1400" baseline="-25000" dirty="0"/>
              <a:t>2</a:t>
            </a:r>
            <a:r>
              <a:rPr lang="en-US" sz="1400" dirty="0"/>
              <a:t>(X,Y,Z,</a:t>
            </a:r>
            <a:r>
              <a:rPr lang="el-GR" sz="1400" dirty="0"/>
              <a:t>λ</a:t>
            </a:r>
            <a:r>
              <a:rPr lang="en-US" sz="1400" dirty="0"/>
              <a:t>)</a:t>
            </a:r>
          </a:p>
        </p:txBody>
      </p:sp>
      <p:cxnSp>
        <p:nvCxnSpPr>
          <p:cNvPr id="334" name="Straight Arrow Connector 333">
            <a:extLst>
              <a:ext uri="{FF2B5EF4-FFF2-40B4-BE49-F238E27FC236}">
                <a16:creationId xmlns:a16="http://schemas.microsoft.com/office/drawing/2014/main" id="{E922ED93-6034-4959-BBE7-E7EAFB3F579E}"/>
              </a:ext>
            </a:extLst>
          </p:cNvPr>
          <p:cNvCxnSpPr>
            <a:stCxn id="322" idx="3"/>
            <a:endCxn id="332" idx="1"/>
          </p:cNvCxnSpPr>
          <p:nvPr/>
        </p:nvCxnSpPr>
        <p:spPr>
          <a:xfrm>
            <a:off x="41106524" y="18392035"/>
            <a:ext cx="527836" cy="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0" name="Oval 339">
            <a:extLst>
              <a:ext uri="{FF2B5EF4-FFF2-40B4-BE49-F238E27FC236}">
                <a16:creationId xmlns:a16="http://schemas.microsoft.com/office/drawing/2014/main" id="{D6DFB259-7A04-4A74-9B88-08FE047A664F}"/>
              </a:ext>
            </a:extLst>
          </p:cNvPr>
          <p:cNvSpPr/>
          <p:nvPr/>
        </p:nvSpPr>
        <p:spPr>
          <a:xfrm>
            <a:off x="39511820" y="10280846"/>
            <a:ext cx="1005840" cy="1005840"/>
          </a:xfrm>
          <a:prstGeom prst="ellipse">
            <a:avLst/>
          </a:prstGeom>
          <a:no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3b</a:t>
            </a:r>
          </a:p>
        </p:txBody>
      </p:sp>
      <p:sp>
        <p:nvSpPr>
          <p:cNvPr id="341" name="Rectangle: Rounded Corners 340">
            <a:extLst>
              <a:ext uri="{FF2B5EF4-FFF2-40B4-BE49-F238E27FC236}">
                <a16:creationId xmlns:a16="http://schemas.microsoft.com/office/drawing/2014/main" id="{A8306B3C-B36E-437E-8763-3CD2B34B580D}"/>
              </a:ext>
            </a:extLst>
          </p:cNvPr>
          <p:cNvSpPr/>
          <p:nvPr/>
        </p:nvSpPr>
        <p:spPr>
          <a:xfrm>
            <a:off x="42087765" y="6766986"/>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Transmission Correction</a:t>
            </a:r>
          </a:p>
        </p:txBody>
      </p:sp>
      <p:sp>
        <p:nvSpPr>
          <p:cNvPr id="342" name="Rectangle: Rounded Corners 341">
            <a:extLst>
              <a:ext uri="{FF2B5EF4-FFF2-40B4-BE49-F238E27FC236}">
                <a16:creationId xmlns:a16="http://schemas.microsoft.com/office/drawing/2014/main" id="{84458092-FDE2-49CC-B27C-A126D23CEC34}"/>
              </a:ext>
            </a:extLst>
          </p:cNvPr>
          <p:cNvSpPr/>
          <p:nvPr/>
        </p:nvSpPr>
        <p:spPr>
          <a:xfrm>
            <a:off x="45983078" y="6757180"/>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for Illuminated Volume</a:t>
            </a:r>
          </a:p>
        </p:txBody>
      </p:sp>
      <p:sp>
        <p:nvSpPr>
          <p:cNvPr id="343" name="Oval 342">
            <a:extLst>
              <a:ext uri="{FF2B5EF4-FFF2-40B4-BE49-F238E27FC236}">
                <a16:creationId xmlns:a16="http://schemas.microsoft.com/office/drawing/2014/main" id="{F5FD1BFE-E017-45E5-BC36-D7417C0A784F}"/>
              </a:ext>
            </a:extLst>
          </p:cNvPr>
          <p:cNvSpPr/>
          <p:nvPr/>
        </p:nvSpPr>
        <p:spPr>
          <a:xfrm>
            <a:off x="46209263" y="567087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Geometry</a:t>
            </a:r>
          </a:p>
        </p:txBody>
      </p:sp>
      <p:sp>
        <p:nvSpPr>
          <p:cNvPr id="346" name="Arrow: Right 345">
            <a:extLst>
              <a:ext uri="{FF2B5EF4-FFF2-40B4-BE49-F238E27FC236}">
                <a16:creationId xmlns:a16="http://schemas.microsoft.com/office/drawing/2014/main" id="{11F8A795-9E34-4192-B81F-314DE69081D4}"/>
              </a:ext>
            </a:extLst>
          </p:cNvPr>
          <p:cNvSpPr/>
          <p:nvPr/>
        </p:nvSpPr>
        <p:spPr>
          <a:xfrm>
            <a:off x="44166517" y="6762269"/>
            <a:ext cx="133641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(X,Y,Z,</a:t>
            </a:r>
            <a:r>
              <a:rPr lang="el-GR" sz="1400" dirty="0"/>
              <a:t>λ</a:t>
            </a:r>
            <a:r>
              <a:rPr lang="en-US" sz="1400" dirty="0"/>
              <a:t>), dD</a:t>
            </a:r>
            <a:r>
              <a:rPr lang="en-US" sz="1400" baseline="-25000" dirty="0"/>
              <a:t>1</a:t>
            </a:r>
            <a:r>
              <a:rPr lang="en-US" sz="1400" dirty="0"/>
              <a:t>(X,Y,Z,</a:t>
            </a:r>
            <a:r>
              <a:rPr lang="el-GR" sz="1400" dirty="0"/>
              <a:t>λ</a:t>
            </a:r>
            <a:r>
              <a:rPr lang="en-US" sz="1400" dirty="0"/>
              <a:t>)</a:t>
            </a:r>
          </a:p>
        </p:txBody>
      </p:sp>
      <p:cxnSp>
        <p:nvCxnSpPr>
          <p:cNvPr id="348" name="Straight Arrow Connector 347">
            <a:extLst>
              <a:ext uri="{FF2B5EF4-FFF2-40B4-BE49-F238E27FC236}">
                <a16:creationId xmlns:a16="http://schemas.microsoft.com/office/drawing/2014/main" id="{83D6DBC5-2302-48A2-BC28-29261205D441}"/>
              </a:ext>
            </a:extLst>
          </p:cNvPr>
          <p:cNvCxnSpPr>
            <a:cxnSpLocks/>
            <a:stCxn id="341" idx="3"/>
            <a:endCxn id="346" idx="1"/>
          </p:cNvCxnSpPr>
          <p:nvPr/>
        </p:nvCxnSpPr>
        <p:spPr>
          <a:xfrm flipV="1">
            <a:off x="43916884" y="7209530"/>
            <a:ext cx="249633" cy="2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BE93EFAB-7894-4C83-BF41-36B3A4299C31}"/>
              </a:ext>
            </a:extLst>
          </p:cNvPr>
          <p:cNvCxnSpPr>
            <a:cxnSpLocks/>
            <a:stCxn id="346" idx="3"/>
            <a:endCxn id="342" idx="1"/>
          </p:cNvCxnSpPr>
          <p:nvPr/>
        </p:nvCxnSpPr>
        <p:spPr>
          <a:xfrm flipV="1">
            <a:off x="45502931" y="7202382"/>
            <a:ext cx="480147" cy="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2" name="Arrow: Right 351">
            <a:extLst>
              <a:ext uri="{FF2B5EF4-FFF2-40B4-BE49-F238E27FC236}">
                <a16:creationId xmlns:a16="http://schemas.microsoft.com/office/drawing/2014/main" id="{536B5982-329E-4E1E-B701-A07FC79A45F1}"/>
              </a:ext>
            </a:extLst>
          </p:cNvPr>
          <p:cNvSpPr/>
          <p:nvPr/>
        </p:nvSpPr>
        <p:spPr>
          <a:xfrm>
            <a:off x="44239703" y="5583253"/>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354" name="Straight Arrow Connector 353">
            <a:extLst>
              <a:ext uri="{FF2B5EF4-FFF2-40B4-BE49-F238E27FC236}">
                <a16:creationId xmlns:a16="http://schemas.microsoft.com/office/drawing/2014/main" id="{CD400905-22AF-4A1B-8D9A-E2FBB864D859}"/>
              </a:ext>
            </a:extLst>
          </p:cNvPr>
          <p:cNvCxnSpPr>
            <a:stCxn id="352" idx="3"/>
            <a:endCxn id="343" idx="2"/>
          </p:cNvCxnSpPr>
          <p:nvPr/>
        </p:nvCxnSpPr>
        <p:spPr>
          <a:xfrm>
            <a:off x="45995615" y="6030514"/>
            <a:ext cx="213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CEE46DE7-7DF0-45DF-8E56-D169E71445B4}"/>
              </a:ext>
            </a:extLst>
          </p:cNvPr>
          <p:cNvCxnSpPr>
            <a:stCxn id="343" idx="4"/>
            <a:endCxn id="342" idx="0"/>
          </p:cNvCxnSpPr>
          <p:nvPr/>
        </p:nvCxnSpPr>
        <p:spPr>
          <a:xfrm>
            <a:off x="46897637" y="6390155"/>
            <a:ext cx="1" cy="36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7" name="Group 366">
            <a:extLst>
              <a:ext uri="{FF2B5EF4-FFF2-40B4-BE49-F238E27FC236}">
                <a16:creationId xmlns:a16="http://schemas.microsoft.com/office/drawing/2014/main" id="{674983EC-4333-44BA-99DE-F13E2B183D37}"/>
              </a:ext>
            </a:extLst>
          </p:cNvPr>
          <p:cNvGrpSpPr/>
          <p:nvPr/>
        </p:nvGrpSpPr>
        <p:grpSpPr>
          <a:xfrm>
            <a:off x="33768212" y="3588853"/>
            <a:ext cx="9234113" cy="3178133"/>
            <a:chOff x="33768212" y="3588853"/>
            <a:chExt cx="9234113" cy="3178133"/>
          </a:xfrm>
        </p:grpSpPr>
        <p:cxnSp>
          <p:nvCxnSpPr>
            <p:cNvPr id="361" name="Connector: Elbow 360">
              <a:extLst>
                <a:ext uri="{FF2B5EF4-FFF2-40B4-BE49-F238E27FC236}">
                  <a16:creationId xmlns:a16="http://schemas.microsoft.com/office/drawing/2014/main" id="{D6F207E9-8160-4D80-88C7-800AFF61BF0A}"/>
                </a:ext>
              </a:extLst>
            </p:cNvPr>
            <p:cNvCxnSpPr>
              <a:cxnSpLocks/>
              <a:stCxn id="54" idx="3"/>
            </p:cNvCxnSpPr>
            <p:nvPr/>
          </p:nvCxnSpPr>
          <p:spPr>
            <a:xfrm>
              <a:off x="33768212" y="3588853"/>
              <a:ext cx="241539" cy="89246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4" name="Connector: Elbow 363">
              <a:extLst>
                <a:ext uri="{FF2B5EF4-FFF2-40B4-BE49-F238E27FC236}">
                  <a16:creationId xmlns:a16="http://schemas.microsoft.com/office/drawing/2014/main" id="{1A381B97-7338-4723-AC6F-C67F03881C96}"/>
                </a:ext>
              </a:extLst>
            </p:cNvPr>
            <p:cNvCxnSpPr>
              <a:cxnSpLocks/>
              <a:endCxn id="341" idx="0"/>
            </p:cNvCxnSpPr>
            <p:nvPr/>
          </p:nvCxnSpPr>
          <p:spPr>
            <a:xfrm>
              <a:off x="34009751" y="4473954"/>
              <a:ext cx="8992574" cy="2293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9" name="Arrow: Right 368">
            <a:extLst>
              <a:ext uri="{FF2B5EF4-FFF2-40B4-BE49-F238E27FC236}">
                <a16:creationId xmlns:a16="http://schemas.microsoft.com/office/drawing/2014/main" id="{065AE36B-8CFE-4A35-B9A4-F8B65EE55894}"/>
              </a:ext>
            </a:extLst>
          </p:cNvPr>
          <p:cNvSpPr/>
          <p:nvPr/>
        </p:nvSpPr>
        <p:spPr>
          <a:xfrm>
            <a:off x="48185855" y="6758367"/>
            <a:ext cx="127359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(X,Y,Z,</a:t>
            </a:r>
            <a:r>
              <a:rPr lang="el-GR" sz="1400" dirty="0"/>
              <a:t>λ</a:t>
            </a:r>
            <a:r>
              <a:rPr lang="en-US" sz="1400" dirty="0"/>
              <a:t>), dD</a:t>
            </a:r>
            <a:r>
              <a:rPr lang="en-US" sz="1400" baseline="-25000" dirty="0"/>
              <a:t>1</a:t>
            </a:r>
            <a:r>
              <a:rPr lang="en-US" sz="1400" dirty="0"/>
              <a:t>(X,Y,Z,</a:t>
            </a:r>
            <a:r>
              <a:rPr lang="el-GR" sz="1400" dirty="0"/>
              <a:t>λ</a:t>
            </a:r>
            <a:r>
              <a:rPr lang="en-US" sz="1400" dirty="0"/>
              <a:t>)</a:t>
            </a:r>
          </a:p>
        </p:txBody>
      </p:sp>
      <p:cxnSp>
        <p:nvCxnSpPr>
          <p:cNvPr id="371" name="Straight Arrow Connector 370">
            <a:extLst>
              <a:ext uri="{FF2B5EF4-FFF2-40B4-BE49-F238E27FC236}">
                <a16:creationId xmlns:a16="http://schemas.microsoft.com/office/drawing/2014/main" id="{B9155335-0551-4F15-95E1-B2C2DC7C528C}"/>
              </a:ext>
            </a:extLst>
          </p:cNvPr>
          <p:cNvCxnSpPr>
            <a:cxnSpLocks/>
            <a:stCxn id="342" idx="3"/>
            <a:endCxn id="369" idx="1"/>
          </p:cNvCxnSpPr>
          <p:nvPr/>
        </p:nvCxnSpPr>
        <p:spPr>
          <a:xfrm>
            <a:off x="47812197" y="7202382"/>
            <a:ext cx="373658" cy="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09895157-FB5F-4E89-BFB2-4CC761571E38}"/>
              </a:ext>
            </a:extLst>
          </p:cNvPr>
          <p:cNvSpPr/>
          <p:nvPr/>
        </p:nvSpPr>
        <p:spPr>
          <a:xfrm>
            <a:off x="48298422" y="28921070"/>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Background Subtractions</a:t>
            </a:r>
          </a:p>
        </p:txBody>
      </p:sp>
      <p:sp>
        <p:nvSpPr>
          <p:cNvPr id="376" name="Rectangle: Rounded Corners 375">
            <a:extLst>
              <a:ext uri="{FF2B5EF4-FFF2-40B4-BE49-F238E27FC236}">
                <a16:creationId xmlns:a16="http://schemas.microsoft.com/office/drawing/2014/main" id="{BAA88E1F-62EE-4E06-911E-CF5D7002026E}"/>
              </a:ext>
            </a:extLst>
          </p:cNvPr>
          <p:cNvSpPr/>
          <p:nvPr/>
        </p:nvSpPr>
        <p:spPr>
          <a:xfrm>
            <a:off x="17718799" y="28971035"/>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EQ-SANS Wavelength Normalization</a:t>
            </a:r>
          </a:p>
        </p:txBody>
      </p:sp>
      <p:sp>
        <p:nvSpPr>
          <p:cNvPr id="377" name="Rectangle: Rounded Corners 376">
            <a:extLst>
              <a:ext uri="{FF2B5EF4-FFF2-40B4-BE49-F238E27FC236}">
                <a16:creationId xmlns:a16="http://schemas.microsoft.com/office/drawing/2014/main" id="{905D4830-CCE5-4B9C-8307-A6084BA140B0}"/>
              </a:ext>
            </a:extLst>
          </p:cNvPr>
          <p:cNvSpPr/>
          <p:nvPr/>
        </p:nvSpPr>
        <p:spPr>
          <a:xfrm>
            <a:off x="38084947" y="27250404"/>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Absolute (Final) Normalization</a:t>
            </a:r>
          </a:p>
        </p:txBody>
      </p:sp>
      <p:cxnSp>
        <p:nvCxnSpPr>
          <p:cNvPr id="380" name="Connector: Elbow 379">
            <a:extLst>
              <a:ext uri="{FF2B5EF4-FFF2-40B4-BE49-F238E27FC236}">
                <a16:creationId xmlns:a16="http://schemas.microsoft.com/office/drawing/2014/main" id="{BDE33225-2CBE-473F-9419-9211158B831B}"/>
              </a:ext>
            </a:extLst>
          </p:cNvPr>
          <p:cNvCxnSpPr>
            <a:cxnSpLocks/>
            <a:stCxn id="369" idx="3"/>
            <a:endCxn id="374" idx="3"/>
          </p:cNvCxnSpPr>
          <p:nvPr/>
        </p:nvCxnSpPr>
        <p:spPr>
          <a:xfrm>
            <a:off x="49459447" y="7205628"/>
            <a:ext cx="668094" cy="22160644"/>
          </a:xfrm>
          <a:prstGeom prst="bentConnector3">
            <a:avLst>
              <a:gd name="adj1" fmla="val 1342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50D47860-B317-4BF7-B6D6-6913A0374020}"/>
              </a:ext>
            </a:extLst>
          </p:cNvPr>
          <p:cNvCxnSpPr>
            <a:cxnSpLocks/>
            <a:stCxn id="295" idx="3"/>
            <a:endCxn id="374" idx="3"/>
          </p:cNvCxnSpPr>
          <p:nvPr/>
        </p:nvCxnSpPr>
        <p:spPr>
          <a:xfrm>
            <a:off x="47779735" y="11821334"/>
            <a:ext cx="2347806" cy="17544938"/>
          </a:xfrm>
          <a:prstGeom prst="bentConnector3">
            <a:avLst>
              <a:gd name="adj1" fmla="val 109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Connector: Elbow 385">
            <a:extLst>
              <a:ext uri="{FF2B5EF4-FFF2-40B4-BE49-F238E27FC236}">
                <a16:creationId xmlns:a16="http://schemas.microsoft.com/office/drawing/2014/main" id="{DE22DE44-44A3-462E-9E3B-F445FF6A5E13}"/>
              </a:ext>
            </a:extLst>
          </p:cNvPr>
          <p:cNvCxnSpPr>
            <a:cxnSpLocks/>
            <a:stCxn id="332" idx="3"/>
            <a:endCxn id="374" idx="3"/>
          </p:cNvCxnSpPr>
          <p:nvPr/>
        </p:nvCxnSpPr>
        <p:spPr>
          <a:xfrm>
            <a:off x="42892983" y="18401779"/>
            <a:ext cx="7234558" cy="10964493"/>
          </a:xfrm>
          <a:prstGeom prst="bentConnector3">
            <a:avLst>
              <a:gd name="adj1" fmla="val 103160"/>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Oval 387">
            <a:extLst>
              <a:ext uri="{FF2B5EF4-FFF2-40B4-BE49-F238E27FC236}">
                <a16:creationId xmlns:a16="http://schemas.microsoft.com/office/drawing/2014/main" id="{6F59BA92-3A21-4C2C-8494-701EFC5E19B7}"/>
              </a:ext>
            </a:extLst>
          </p:cNvPr>
          <p:cNvSpPr/>
          <p:nvPr/>
        </p:nvSpPr>
        <p:spPr>
          <a:xfrm>
            <a:off x="47354997" y="26308661"/>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4</a:t>
            </a:r>
          </a:p>
        </p:txBody>
      </p:sp>
      <p:sp>
        <p:nvSpPr>
          <p:cNvPr id="391" name="Arrow: Left 390">
            <a:extLst>
              <a:ext uri="{FF2B5EF4-FFF2-40B4-BE49-F238E27FC236}">
                <a16:creationId xmlns:a16="http://schemas.microsoft.com/office/drawing/2014/main" id="{614CDD90-C2D4-43DF-AECB-1155D4CB1359}"/>
              </a:ext>
            </a:extLst>
          </p:cNvPr>
          <p:cNvSpPr/>
          <p:nvPr/>
        </p:nvSpPr>
        <p:spPr>
          <a:xfrm>
            <a:off x="46715591" y="28921070"/>
            <a:ext cx="134790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2</a:t>
            </a:r>
            <a:r>
              <a:rPr lang="en-US" sz="1400" dirty="0"/>
              <a:t>(X,Y,Z,</a:t>
            </a:r>
            <a:r>
              <a:rPr lang="el-GR" sz="1400" dirty="0"/>
              <a:t>λ</a:t>
            </a:r>
            <a:r>
              <a:rPr lang="en-US" sz="1400" dirty="0"/>
              <a:t>), dD</a:t>
            </a:r>
            <a:r>
              <a:rPr lang="en-US" sz="1400" baseline="-25000" dirty="0"/>
              <a:t>2</a:t>
            </a:r>
            <a:r>
              <a:rPr lang="en-US" sz="1400" dirty="0"/>
              <a:t>(X,Y,Z,</a:t>
            </a:r>
            <a:r>
              <a:rPr lang="el-GR" sz="1400" dirty="0"/>
              <a:t>λ</a:t>
            </a:r>
            <a:r>
              <a:rPr lang="en-US" sz="1400" dirty="0"/>
              <a:t>)</a:t>
            </a:r>
          </a:p>
        </p:txBody>
      </p:sp>
      <p:cxnSp>
        <p:nvCxnSpPr>
          <p:cNvPr id="396" name="Straight Arrow Connector 395">
            <a:extLst>
              <a:ext uri="{FF2B5EF4-FFF2-40B4-BE49-F238E27FC236}">
                <a16:creationId xmlns:a16="http://schemas.microsoft.com/office/drawing/2014/main" id="{38A07BF7-2A7D-4D84-9CD3-ECA42483EA5C}"/>
              </a:ext>
            </a:extLst>
          </p:cNvPr>
          <p:cNvCxnSpPr>
            <a:cxnSpLocks/>
            <a:stCxn id="374" idx="1"/>
            <a:endCxn id="391" idx="3"/>
          </p:cNvCxnSpPr>
          <p:nvPr/>
        </p:nvCxnSpPr>
        <p:spPr>
          <a:xfrm flipH="1">
            <a:off x="48063500" y="29366272"/>
            <a:ext cx="234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4" name="Arrow: Left 403">
            <a:extLst>
              <a:ext uri="{FF2B5EF4-FFF2-40B4-BE49-F238E27FC236}">
                <a16:creationId xmlns:a16="http://schemas.microsoft.com/office/drawing/2014/main" id="{4DC4D2AA-58B2-4C54-ADB8-7B5157C83C59}"/>
              </a:ext>
            </a:extLst>
          </p:cNvPr>
          <p:cNvSpPr/>
          <p:nvPr/>
        </p:nvSpPr>
        <p:spPr>
          <a:xfrm>
            <a:off x="41136094" y="26069066"/>
            <a:ext cx="1389274"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4</a:t>
            </a:r>
            <a:r>
              <a:rPr lang="en-US" sz="1400" dirty="0"/>
              <a:t>(X,Y,Z,</a:t>
            </a:r>
            <a:r>
              <a:rPr lang="el-GR" sz="1400" dirty="0"/>
              <a:t>λ</a:t>
            </a:r>
            <a:r>
              <a:rPr lang="en-US" sz="1400" dirty="0"/>
              <a:t>), dD</a:t>
            </a:r>
            <a:r>
              <a:rPr lang="en-US" sz="1400" baseline="-25000" dirty="0"/>
              <a:t>4</a:t>
            </a:r>
            <a:r>
              <a:rPr lang="en-US" sz="1400" dirty="0"/>
              <a:t>(X,Y,Z,</a:t>
            </a:r>
            <a:r>
              <a:rPr lang="el-GR" sz="1400" dirty="0"/>
              <a:t>λ</a:t>
            </a:r>
            <a:r>
              <a:rPr lang="en-US" sz="1400" dirty="0"/>
              <a:t>)</a:t>
            </a:r>
          </a:p>
        </p:txBody>
      </p:sp>
      <p:sp>
        <p:nvSpPr>
          <p:cNvPr id="407" name="Flowchart: Decision 406">
            <a:extLst>
              <a:ext uri="{FF2B5EF4-FFF2-40B4-BE49-F238E27FC236}">
                <a16:creationId xmlns:a16="http://schemas.microsoft.com/office/drawing/2014/main" id="{1C7026F2-6F41-4F60-A3F6-EE55AB466CF0}"/>
              </a:ext>
            </a:extLst>
          </p:cNvPr>
          <p:cNvSpPr/>
          <p:nvPr/>
        </p:nvSpPr>
        <p:spPr>
          <a:xfrm>
            <a:off x="17163399" y="26996783"/>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EQ-SANS?</a:t>
            </a:r>
          </a:p>
        </p:txBody>
      </p:sp>
      <p:sp>
        <p:nvSpPr>
          <p:cNvPr id="411" name="TextBox 410">
            <a:extLst>
              <a:ext uri="{FF2B5EF4-FFF2-40B4-BE49-F238E27FC236}">
                <a16:creationId xmlns:a16="http://schemas.microsoft.com/office/drawing/2014/main" id="{414DC8BF-0453-46F9-A4FE-94422D97805A}"/>
              </a:ext>
            </a:extLst>
          </p:cNvPr>
          <p:cNvSpPr txBox="1"/>
          <p:nvPr/>
        </p:nvSpPr>
        <p:spPr>
          <a:xfrm>
            <a:off x="17950314" y="28047865"/>
            <a:ext cx="485518" cy="369332"/>
          </a:xfrm>
          <a:prstGeom prst="rect">
            <a:avLst/>
          </a:prstGeom>
          <a:noFill/>
        </p:spPr>
        <p:txBody>
          <a:bodyPr wrap="none" rtlCol="0">
            <a:spAutoFit/>
          </a:bodyPr>
          <a:lstStyle/>
          <a:p>
            <a:r>
              <a:rPr lang="en-US" dirty="0"/>
              <a:t>Yes</a:t>
            </a:r>
          </a:p>
        </p:txBody>
      </p:sp>
      <p:sp>
        <p:nvSpPr>
          <p:cNvPr id="412" name="Rectangle: Rounded Corners 411">
            <a:extLst>
              <a:ext uri="{FF2B5EF4-FFF2-40B4-BE49-F238E27FC236}">
                <a16:creationId xmlns:a16="http://schemas.microsoft.com/office/drawing/2014/main" id="{5E055D3D-9989-481E-8E0A-342D51DFB005}"/>
              </a:ext>
            </a:extLst>
          </p:cNvPr>
          <p:cNvSpPr/>
          <p:nvPr/>
        </p:nvSpPr>
        <p:spPr>
          <a:xfrm>
            <a:off x="15781529" y="28727125"/>
            <a:ext cx="4033715" cy="1412972"/>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Arrow: Left 418">
            <a:extLst>
              <a:ext uri="{FF2B5EF4-FFF2-40B4-BE49-F238E27FC236}">
                <a16:creationId xmlns:a16="http://schemas.microsoft.com/office/drawing/2014/main" id="{0714C4F1-CD8F-4FB5-A9F7-1CDBDB2D4007}"/>
              </a:ext>
            </a:extLst>
          </p:cNvPr>
          <p:cNvSpPr/>
          <p:nvPr/>
        </p:nvSpPr>
        <p:spPr>
          <a:xfrm>
            <a:off x="16089382" y="28968793"/>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F(X,Y,Z,</a:t>
            </a:r>
            <a:r>
              <a:rPr lang="el-GR" sz="1400" dirty="0"/>
              <a:t>λ</a:t>
            </a:r>
            <a:r>
              <a:rPr lang="en-US" sz="1400" dirty="0"/>
              <a:t>), </a:t>
            </a:r>
            <a:r>
              <a:rPr lang="en-US" sz="1400" dirty="0" err="1"/>
              <a:t>dF</a:t>
            </a:r>
            <a:r>
              <a:rPr lang="en-US" sz="1400" dirty="0"/>
              <a:t>(X,Y,Z,</a:t>
            </a:r>
            <a:r>
              <a:rPr lang="el-GR" sz="1400" dirty="0"/>
              <a:t>λ</a:t>
            </a:r>
            <a:r>
              <a:rPr lang="en-US" sz="1400" dirty="0"/>
              <a:t>)</a:t>
            </a:r>
          </a:p>
        </p:txBody>
      </p:sp>
      <p:cxnSp>
        <p:nvCxnSpPr>
          <p:cNvPr id="421" name="Straight Arrow Connector 420">
            <a:extLst>
              <a:ext uri="{FF2B5EF4-FFF2-40B4-BE49-F238E27FC236}">
                <a16:creationId xmlns:a16="http://schemas.microsoft.com/office/drawing/2014/main" id="{771A0B4C-7778-4819-85DC-D124F281A3A1}"/>
              </a:ext>
            </a:extLst>
          </p:cNvPr>
          <p:cNvCxnSpPr>
            <a:stCxn id="376" idx="1"/>
            <a:endCxn id="419" idx="3"/>
          </p:cNvCxnSpPr>
          <p:nvPr/>
        </p:nvCxnSpPr>
        <p:spPr>
          <a:xfrm flipH="1" flipV="1">
            <a:off x="17297071" y="29413995"/>
            <a:ext cx="421728" cy="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7577D084-4DC0-4A9B-82B6-42339F858583}"/>
              </a:ext>
            </a:extLst>
          </p:cNvPr>
          <p:cNvSpPr txBox="1"/>
          <p:nvPr/>
        </p:nvSpPr>
        <p:spPr>
          <a:xfrm>
            <a:off x="17062259" y="26922884"/>
            <a:ext cx="455574" cy="369332"/>
          </a:xfrm>
          <a:prstGeom prst="rect">
            <a:avLst/>
          </a:prstGeom>
          <a:noFill/>
        </p:spPr>
        <p:txBody>
          <a:bodyPr wrap="none" rtlCol="0">
            <a:spAutoFit/>
          </a:bodyPr>
          <a:lstStyle/>
          <a:p>
            <a:r>
              <a:rPr lang="en-US" dirty="0"/>
              <a:t>No</a:t>
            </a:r>
          </a:p>
        </p:txBody>
      </p:sp>
      <p:sp>
        <p:nvSpPr>
          <p:cNvPr id="430" name="Rectangle: Rounded Corners 429">
            <a:extLst>
              <a:ext uri="{FF2B5EF4-FFF2-40B4-BE49-F238E27FC236}">
                <a16:creationId xmlns:a16="http://schemas.microsoft.com/office/drawing/2014/main" id="{8DC1515C-2F62-402A-8695-6EF01734DEE9}"/>
              </a:ext>
            </a:extLst>
          </p:cNvPr>
          <p:cNvSpPr/>
          <p:nvPr/>
        </p:nvSpPr>
        <p:spPr>
          <a:xfrm>
            <a:off x="15826139" y="24380363"/>
            <a:ext cx="1857886" cy="1412972"/>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Arrow: Left 432">
            <a:extLst>
              <a:ext uri="{FF2B5EF4-FFF2-40B4-BE49-F238E27FC236}">
                <a16:creationId xmlns:a16="http://schemas.microsoft.com/office/drawing/2014/main" id="{34D38984-42A4-4EC0-BDAC-A829870DF31A}"/>
              </a:ext>
            </a:extLst>
          </p:cNvPr>
          <p:cNvSpPr/>
          <p:nvPr/>
        </p:nvSpPr>
        <p:spPr>
          <a:xfrm>
            <a:off x="16087645" y="24641647"/>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F(X,Y,Z,</a:t>
            </a:r>
            <a:r>
              <a:rPr lang="el-GR" sz="1400" dirty="0"/>
              <a:t>λ</a:t>
            </a:r>
            <a:r>
              <a:rPr lang="en-US" sz="1400" dirty="0"/>
              <a:t>), </a:t>
            </a:r>
            <a:r>
              <a:rPr lang="en-US" sz="1400" dirty="0" err="1"/>
              <a:t>dF</a:t>
            </a:r>
            <a:r>
              <a:rPr lang="en-US" sz="1400" dirty="0"/>
              <a:t>(X,Y,Z,</a:t>
            </a:r>
            <a:r>
              <a:rPr lang="el-GR" sz="1400" dirty="0"/>
              <a:t>λ</a:t>
            </a:r>
            <a:r>
              <a:rPr lang="en-US" sz="1400" dirty="0"/>
              <a:t>)</a:t>
            </a:r>
          </a:p>
        </p:txBody>
      </p:sp>
      <p:sp>
        <p:nvSpPr>
          <p:cNvPr id="445" name="Arrow: Left 444">
            <a:extLst>
              <a:ext uri="{FF2B5EF4-FFF2-40B4-BE49-F238E27FC236}">
                <a16:creationId xmlns:a16="http://schemas.microsoft.com/office/drawing/2014/main" id="{78FD0D56-ECBD-4C67-B059-03D51338A90C}"/>
              </a:ext>
            </a:extLst>
          </p:cNvPr>
          <p:cNvSpPr/>
          <p:nvPr/>
        </p:nvSpPr>
        <p:spPr>
          <a:xfrm>
            <a:off x="46307289" y="24111276"/>
            <a:ext cx="1756211" cy="8744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59" name="Oval 458">
            <a:extLst>
              <a:ext uri="{FF2B5EF4-FFF2-40B4-BE49-F238E27FC236}">
                <a16:creationId xmlns:a16="http://schemas.microsoft.com/office/drawing/2014/main" id="{0679F12F-410A-4F08-A83D-41F94A6A4909}"/>
              </a:ext>
            </a:extLst>
          </p:cNvPr>
          <p:cNvSpPr/>
          <p:nvPr/>
        </p:nvSpPr>
        <p:spPr>
          <a:xfrm>
            <a:off x="38311134" y="26059787"/>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Absolute Scale Factor</a:t>
            </a:r>
          </a:p>
        </p:txBody>
      </p:sp>
      <p:cxnSp>
        <p:nvCxnSpPr>
          <p:cNvPr id="461" name="Straight Arrow Connector 460">
            <a:extLst>
              <a:ext uri="{FF2B5EF4-FFF2-40B4-BE49-F238E27FC236}">
                <a16:creationId xmlns:a16="http://schemas.microsoft.com/office/drawing/2014/main" id="{A38DCB18-9C66-44D4-81DE-73FA1F511299}"/>
              </a:ext>
            </a:extLst>
          </p:cNvPr>
          <p:cNvCxnSpPr>
            <a:stCxn id="459" idx="4"/>
            <a:endCxn id="377" idx="0"/>
          </p:cNvCxnSpPr>
          <p:nvPr/>
        </p:nvCxnSpPr>
        <p:spPr>
          <a:xfrm flipH="1">
            <a:off x="38999507" y="26779068"/>
            <a:ext cx="1" cy="47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3" name="Connector: Elbow 462">
            <a:extLst>
              <a:ext uri="{FF2B5EF4-FFF2-40B4-BE49-F238E27FC236}">
                <a16:creationId xmlns:a16="http://schemas.microsoft.com/office/drawing/2014/main" id="{24F501D1-CB63-4E01-9734-E2B3E4261A81}"/>
              </a:ext>
            </a:extLst>
          </p:cNvPr>
          <p:cNvCxnSpPr>
            <a:cxnSpLocks/>
            <a:stCxn id="445" idx="1"/>
            <a:endCxn id="459" idx="0"/>
          </p:cNvCxnSpPr>
          <p:nvPr/>
        </p:nvCxnSpPr>
        <p:spPr>
          <a:xfrm rot="10800000" flipV="1">
            <a:off x="38999509" y="24548523"/>
            <a:ext cx="7307781" cy="15112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Arrow: Left 464">
            <a:extLst>
              <a:ext uri="{FF2B5EF4-FFF2-40B4-BE49-F238E27FC236}">
                <a16:creationId xmlns:a16="http://schemas.microsoft.com/office/drawing/2014/main" id="{FB31173C-55DA-4F65-A9E3-C039D15E7E20}"/>
              </a:ext>
            </a:extLst>
          </p:cNvPr>
          <p:cNvSpPr/>
          <p:nvPr/>
        </p:nvSpPr>
        <p:spPr>
          <a:xfrm>
            <a:off x="36262604" y="27249847"/>
            <a:ext cx="1335347"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5</a:t>
            </a:r>
            <a:r>
              <a:rPr lang="en-US" sz="1400" dirty="0"/>
              <a:t>(X,Y,Z,</a:t>
            </a:r>
            <a:r>
              <a:rPr lang="el-GR" sz="1400" dirty="0"/>
              <a:t>λ</a:t>
            </a:r>
            <a:r>
              <a:rPr lang="en-US" sz="1400" dirty="0"/>
              <a:t>), dD</a:t>
            </a:r>
            <a:r>
              <a:rPr lang="en-US" sz="1400" baseline="-25000" dirty="0"/>
              <a:t>5</a:t>
            </a:r>
            <a:r>
              <a:rPr lang="en-US" sz="1400" dirty="0"/>
              <a:t>(X,Y,Z,</a:t>
            </a:r>
            <a:r>
              <a:rPr lang="el-GR" sz="1400" dirty="0"/>
              <a:t>λ</a:t>
            </a:r>
            <a:r>
              <a:rPr lang="en-US" sz="1400" dirty="0"/>
              <a:t>)</a:t>
            </a:r>
          </a:p>
        </p:txBody>
      </p:sp>
      <p:cxnSp>
        <p:nvCxnSpPr>
          <p:cNvPr id="467" name="Straight Arrow Connector 466">
            <a:extLst>
              <a:ext uri="{FF2B5EF4-FFF2-40B4-BE49-F238E27FC236}">
                <a16:creationId xmlns:a16="http://schemas.microsoft.com/office/drawing/2014/main" id="{A2ECDDA1-ED33-45FD-BA23-F9E8B38327BD}"/>
              </a:ext>
            </a:extLst>
          </p:cNvPr>
          <p:cNvCxnSpPr>
            <a:cxnSpLocks/>
            <a:stCxn id="377" idx="1"/>
            <a:endCxn id="465" idx="3"/>
          </p:cNvCxnSpPr>
          <p:nvPr/>
        </p:nvCxnSpPr>
        <p:spPr>
          <a:xfrm flipH="1" flipV="1">
            <a:off x="37597951" y="27695049"/>
            <a:ext cx="486996" cy="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19297C14-C394-47E7-90B7-5C28A9ECDC64}"/>
              </a:ext>
            </a:extLst>
          </p:cNvPr>
          <p:cNvSpPr/>
          <p:nvPr/>
        </p:nvSpPr>
        <p:spPr>
          <a:xfrm>
            <a:off x="31431925" y="2726795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User-Specified Mask Y/N</a:t>
            </a:r>
          </a:p>
        </p:txBody>
      </p:sp>
      <p:sp>
        <p:nvSpPr>
          <p:cNvPr id="217" name="Oval 216">
            <a:extLst>
              <a:ext uri="{FF2B5EF4-FFF2-40B4-BE49-F238E27FC236}">
                <a16:creationId xmlns:a16="http://schemas.microsoft.com/office/drawing/2014/main" id="{9E255EA8-2FD1-4F17-A62E-A9966B2FC869}"/>
              </a:ext>
            </a:extLst>
          </p:cNvPr>
          <p:cNvSpPr/>
          <p:nvPr/>
        </p:nvSpPr>
        <p:spPr>
          <a:xfrm>
            <a:off x="17855704" y="25996601"/>
            <a:ext cx="15439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Instrument</a:t>
            </a:r>
          </a:p>
        </p:txBody>
      </p:sp>
      <p:sp>
        <p:nvSpPr>
          <p:cNvPr id="219" name="Arrow: Left 218">
            <a:extLst>
              <a:ext uri="{FF2B5EF4-FFF2-40B4-BE49-F238E27FC236}">
                <a16:creationId xmlns:a16="http://schemas.microsoft.com/office/drawing/2014/main" id="{5287084D-C3CA-4D58-9EFA-61E4068246BA}"/>
              </a:ext>
            </a:extLst>
          </p:cNvPr>
          <p:cNvSpPr/>
          <p:nvPr/>
        </p:nvSpPr>
        <p:spPr>
          <a:xfrm>
            <a:off x="20285350" y="25919247"/>
            <a:ext cx="1774383" cy="8744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49" name="Straight Arrow Connector 48">
            <a:extLst>
              <a:ext uri="{FF2B5EF4-FFF2-40B4-BE49-F238E27FC236}">
                <a16:creationId xmlns:a16="http://schemas.microsoft.com/office/drawing/2014/main" id="{71C3C391-E54B-411B-83FA-B4EAEC32806C}"/>
              </a:ext>
            </a:extLst>
          </p:cNvPr>
          <p:cNvCxnSpPr>
            <a:stCxn id="219" idx="1"/>
            <a:endCxn id="217" idx="6"/>
          </p:cNvCxnSpPr>
          <p:nvPr/>
        </p:nvCxnSpPr>
        <p:spPr>
          <a:xfrm flipH="1" flipV="1">
            <a:off x="19399645" y="26356242"/>
            <a:ext cx="885705" cy="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5ED219-9FAC-4168-8052-27216C0C894D}"/>
              </a:ext>
            </a:extLst>
          </p:cNvPr>
          <p:cNvCxnSpPr>
            <a:stCxn id="217" idx="4"/>
            <a:endCxn id="407" idx="0"/>
          </p:cNvCxnSpPr>
          <p:nvPr/>
        </p:nvCxnSpPr>
        <p:spPr>
          <a:xfrm>
            <a:off x="18627675" y="26715882"/>
            <a:ext cx="1" cy="28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Flowchart: Decision 221">
            <a:extLst>
              <a:ext uri="{FF2B5EF4-FFF2-40B4-BE49-F238E27FC236}">
                <a16:creationId xmlns:a16="http://schemas.microsoft.com/office/drawing/2014/main" id="{623D82AB-959B-4370-BC5E-0311C580288A}"/>
              </a:ext>
            </a:extLst>
          </p:cNvPr>
          <p:cNvSpPr/>
          <p:nvPr/>
        </p:nvSpPr>
        <p:spPr>
          <a:xfrm>
            <a:off x="27999721" y="27099386"/>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Mask?</a:t>
            </a:r>
          </a:p>
        </p:txBody>
      </p:sp>
      <p:sp>
        <p:nvSpPr>
          <p:cNvPr id="224" name="TextBox 223">
            <a:extLst>
              <a:ext uri="{FF2B5EF4-FFF2-40B4-BE49-F238E27FC236}">
                <a16:creationId xmlns:a16="http://schemas.microsoft.com/office/drawing/2014/main" id="{72F8B981-EB73-4001-8AAD-D33CD0272964}"/>
              </a:ext>
            </a:extLst>
          </p:cNvPr>
          <p:cNvSpPr txBox="1"/>
          <p:nvPr/>
        </p:nvSpPr>
        <p:spPr>
          <a:xfrm>
            <a:off x="28786636" y="28150468"/>
            <a:ext cx="485518" cy="369332"/>
          </a:xfrm>
          <a:prstGeom prst="rect">
            <a:avLst/>
          </a:prstGeom>
          <a:noFill/>
        </p:spPr>
        <p:txBody>
          <a:bodyPr wrap="none" rtlCol="0">
            <a:spAutoFit/>
          </a:bodyPr>
          <a:lstStyle/>
          <a:p>
            <a:r>
              <a:rPr lang="en-US" dirty="0"/>
              <a:t>Yes</a:t>
            </a:r>
          </a:p>
        </p:txBody>
      </p:sp>
      <p:sp>
        <p:nvSpPr>
          <p:cNvPr id="225" name="TextBox 224">
            <a:extLst>
              <a:ext uri="{FF2B5EF4-FFF2-40B4-BE49-F238E27FC236}">
                <a16:creationId xmlns:a16="http://schemas.microsoft.com/office/drawing/2014/main" id="{DD634C38-1313-4BAB-854F-0A9EAA204359}"/>
              </a:ext>
            </a:extLst>
          </p:cNvPr>
          <p:cNvSpPr txBox="1"/>
          <p:nvPr/>
        </p:nvSpPr>
        <p:spPr>
          <a:xfrm>
            <a:off x="28760654" y="26740877"/>
            <a:ext cx="455574" cy="369332"/>
          </a:xfrm>
          <a:prstGeom prst="rect">
            <a:avLst/>
          </a:prstGeom>
          <a:noFill/>
        </p:spPr>
        <p:txBody>
          <a:bodyPr wrap="none" rtlCol="0">
            <a:spAutoFit/>
          </a:bodyPr>
          <a:lstStyle/>
          <a:p>
            <a:r>
              <a:rPr lang="en-US" dirty="0"/>
              <a:t>No</a:t>
            </a:r>
          </a:p>
        </p:txBody>
      </p:sp>
      <p:sp>
        <p:nvSpPr>
          <p:cNvPr id="231" name="Rectangle: Rounded Corners 230">
            <a:extLst>
              <a:ext uri="{FF2B5EF4-FFF2-40B4-BE49-F238E27FC236}">
                <a16:creationId xmlns:a16="http://schemas.microsoft.com/office/drawing/2014/main" id="{97052392-99AB-4889-9DB1-9CAF6D5804A9}"/>
              </a:ext>
            </a:extLst>
          </p:cNvPr>
          <p:cNvSpPr/>
          <p:nvPr/>
        </p:nvSpPr>
        <p:spPr>
          <a:xfrm>
            <a:off x="27901201" y="3005868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sp>
        <p:nvSpPr>
          <p:cNvPr id="232" name="Rectangle: Rounded Corners 231">
            <a:extLst>
              <a:ext uri="{FF2B5EF4-FFF2-40B4-BE49-F238E27FC236}">
                <a16:creationId xmlns:a16="http://schemas.microsoft.com/office/drawing/2014/main" id="{30BD7B90-4CFD-4C44-8FC9-1A2FD78046A7}"/>
              </a:ext>
            </a:extLst>
          </p:cNvPr>
          <p:cNvSpPr/>
          <p:nvPr/>
        </p:nvSpPr>
        <p:spPr>
          <a:xfrm>
            <a:off x="28702691" y="3203298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233" name="Rectangle: Rounded Corners 232">
            <a:extLst>
              <a:ext uri="{FF2B5EF4-FFF2-40B4-BE49-F238E27FC236}">
                <a16:creationId xmlns:a16="http://schemas.microsoft.com/office/drawing/2014/main" id="{A1F63417-24D1-4FB3-97A3-2A4A6A8437FF}"/>
              </a:ext>
            </a:extLst>
          </p:cNvPr>
          <p:cNvSpPr/>
          <p:nvPr/>
        </p:nvSpPr>
        <p:spPr>
          <a:xfrm>
            <a:off x="25260885" y="29570882"/>
            <a:ext cx="8442431" cy="357805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Arrow: Left 235">
            <a:extLst>
              <a:ext uri="{FF2B5EF4-FFF2-40B4-BE49-F238E27FC236}">
                <a16:creationId xmlns:a16="http://schemas.microsoft.com/office/drawing/2014/main" id="{D3FD8363-A35E-4FD9-A872-3CCBEDEFD64B}"/>
              </a:ext>
            </a:extLst>
          </p:cNvPr>
          <p:cNvSpPr/>
          <p:nvPr/>
        </p:nvSpPr>
        <p:spPr>
          <a:xfrm>
            <a:off x="31492202" y="29958972"/>
            <a:ext cx="1756211" cy="8744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237" name="Oval 236">
            <a:extLst>
              <a:ext uri="{FF2B5EF4-FFF2-40B4-BE49-F238E27FC236}">
                <a16:creationId xmlns:a16="http://schemas.microsoft.com/office/drawing/2014/main" id="{E6BE6B3E-946C-4295-ADE4-4B7F9CAD344C}"/>
              </a:ext>
            </a:extLst>
          </p:cNvPr>
          <p:cNvSpPr/>
          <p:nvPr/>
        </p:nvSpPr>
        <p:spPr>
          <a:xfrm>
            <a:off x="29735991" y="300365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User-Specified Mask</a:t>
            </a:r>
          </a:p>
        </p:txBody>
      </p:sp>
      <p:cxnSp>
        <p:nvCxnSpPr>
          <p:cNvPr id="72" name="Straight Arrow Connector 71">
            <a:extLst>
              <a:ext uri="{FF2B5EF4-FFF2-40B4-BE49-F238E27FC236}">
                <a16:creationId xmlns:a16="http://schemas.microsoft.com/office/drawing/2014/main" id="{AD04E2D1-E8C8-46EA-9668-3C424FEFC1E4}"/>
              </a:ext>
            </a:extLst>
          </p:cNvPr>
          <p:cNvCxnSpPr>
            <a:stCxn id="236" idx="1"/>
            <a:endCxn id="237" idx="6"/>
          </p:cNvCxnSpPr>
          <p:nvPr/>
        </p:nvCxnSpPr>
        <p:spPr>
          <a:xfrm flipH="1">
            <a:off x="31112739" y="30396220"/>
            <a:ext cx="379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D0F0B2A-AF85-41A6-A94E-E8A59D86EA40}"/>
              </a:ext>
            </a:extLst>
          </p:cNvPr>
          <p:cNvCxnSpPr>
            <a:stCxn id="237" idx="2"/>
            <a:endCxn id="231" idx="3"/>
          </p:cNvCxnSpPr>
          <p:nvPr/>
        </p:nvCxnSpPr>
        <p:spPr>
          <a:xfrm flipH="1" flipV="1">
            <a:off x="29170095" y="30396219"/>
            <a:ext cx="5658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Arrow: Left 242">
            <a:extLst>
              <a:ext uri="{FF2B5EF4-FFF2-40B4-BE49-F238E27FC236}">
                <a16:creationId xmlns:a16="http://schemas.microsoft.com/office/drawing/2014/main" id="{9D1F57C3-DCFC-4646-907B-9A3379296BB1}"/>
              </a:ext>
            </a:extLst>
          </p:cNvPr>
          <p:cNvSpPr/>
          <p:nvPr/>
        </p:nvSpPr>
        <p:spPr>
          <a:xfrm>
            <a:off x="26139847" y="29958972"/>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
            </a:r>
            <a:r>
              <a:rPr lang="en-US" sz="1400" baseline="-25000" dirty="0"/>
              <a:t>u</a:t>
            </a:r>
            <a:r>
              <a:rPr lang="en-US" sz="1400" dirty="0"/>
              <a:t>(X,Y) </a:t>
            </a:r>
          </a:p>
        </p:txBody>
      </p:sp>
      <p:cxnSp>
        <p:nvCxnSpPr>
          <p:cNvPr id="80" name="Straight Arrow Connector 79">
            <a:extLst>
              <a:ext uri="{FF2B5EF4-FFF2-40B4-BE49-F238E27FC236}">
                <a16:creationId xmlns:a16="http://schemas.microsoft.com/office/drawing/2014/main" id="{6FC663C1-E6C0-47B7-9A9D-0E03A7A843B6}"/>
              </a:ext>
            </a:extLst>
          </p:cNvPr>
          <p:cNvCxnSpPr>
            <a:stCxn id="231" idx="1"/>
            <a:endCxn id="243" idx="3"/>
          </p:cNvCxnSpPr>
          <p:nvPr/>
        </p:nvCxnSpPr>
        <p:spPr>
          <a:xfrm flipH="1">
            <a:off x="27347536" y="30396219"/>
            <a:ext cx="553665" cy="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Oval 245">
            <a:extLst>
              <a:ext uri="{FF2B5EF4-FFF2-40B4-BE49-F238E27FC236}">
                <a16:creationId xmlns:a16="http://schemas.microsoft.com/office/drawing/2014/main" id="{BF403B54-6B66-4A18-9022-0775AD72913F}"/>
              </a:ext>
            </a:extLst>
          </p:cNvPr>
          <p:cNvSpPr/>
          <p:nvPr/>
        </p:nvSpPr>
        <p:spPr>
          <a:xfrm>
            <a:off x="34290468" y="24326320"/>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5</a:t>
            </a:r>
          </a:p>
        </p:txBody>
      </p:sp>
      <p:cxnSp>
        <p:nvCxnSpPr>
          <p:cNvPr id="84" name="Straight Arrow Connector 83">
            <a:extLst>
              <a:ext uri="{FF2B5EF4-FFF2-40B4-BE49-F238E27FC236}">
                <a16:creationId xmlns:a16="http://schemas.microsoft.com/office/drawing/2014/main" id="{710AB9A5-4E6A-4BF5-AA72-CD8FAFB801E3}"/>
              </a:ext>
            </a:extLst>
          </p:cNvPr>
          <p:cNvCxnSpPr>
            <a:stCxn id="212" idx="2"/>
            <a:endCxn id="222" idx="3"/>
          </p:cNvCxnSpPr>
          <p:nvPr/>
        </p:nvCxnSpPr>
        <p:spPr>
          <a:xfrm flipH="1">
            <a:off x="30928274" y="27627597"/>
            <a:ext cx="503651" cy="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5" name="Arrow: Left 254">
            <a:extLst>
              <a:ext uri="{FF2B5EF4-FFF2-40B4-BE49-F238E27FC236}">
                <a16:creationId xmlns:a16="http://schemas.microsoft.com/office/drawing/2014/main" id="{DFDC3151-6C70-41E4-84AE-E6F59211B097}"/>
              </a:ext>
            </a:extLst>
          </p:cNvPr>
          <p:cNvSpPr/>
          <p:nvPr/>
        </p:nvSpPr>
        <p:spPr>
          <a:xfrm>
            <a:off x="33440511" y="27183129"/>
            <a:ext cx="1756211" cy="8744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89" name="Straight Arrow Connector 88">
            <a:extLst>
              <a:ext uri="{FF2B5EF4-FFF2-40B4-BE49-F238E27FC236}">
                <a16:creationId xmlns:a16="http://schemas.microsoft.com/office/drawing/2014/main" id="{5A78061E-E9DD-4BC3-B934-690A2524C84E}"/>
              </a:ext>
            </a:extLst>
          </p:cNvPr>
          <p:cNvCxnSpPr>
            <a:stCxn id="255" idx="1"/>
            <a:endCxn id="212" idx="6"/>
          </p:cNvCxnSpPr>
          <p:nvPr/>
        </p:nvCxnSpPr>
        <p:spPr>
          <a:xfrm flipH="1">
            <a:off x="32808673" y="27620377"/>
            <a:ext cx="631838" cy="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B8432A8-79EC-48ED-8091-E361AF439475}"/>
              </a:ext>
            </a:extLst>
          </p:cNvPr>
          <p:cNvCxnSpPr>
            <a:cxnSpLocks/>
            <a:stCxn id="222" idx="2"/>
            <a:endCxn id="233" idx="0"/>
          </p:cNvCxnSpPr>
          <p:nvPr/>
        </p:nvCxnSpPr>
        <p:spPr>
          <a:xfrm>
            <a:off x="29463998" y="28156565"/>
            <a:ext cx="18103" cy="141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F4259083-7C6F-42B2-9621-2A1EF3AB10D3}"/>
              </a:ext>
            </a:extLst>
          </p:cNvPr>
          <p:cNvCxnSpPr>
            <a:cxnSpLocks/>
            <a:stCxn id="243" idx="1"/>
            <a:endCxn id="232" idx="0"/>
          </p:cNvCxnSpPr>
          <p:nvPr/>
        </p:nvCxnSpPr>
        <p:spPr>
          <a:xfrm rot="10800000" flipH="1" flipV="1">
            <a:off x="26139846" y="30404174"/>
            <a:ext cx="3197291" cy="1628808"/>
          </a:xfrm>
          <a:prstGeom prst="bentConnector4">
            <a:avLst>
              <a:gd name="adj1" fmla="val -7150"/>
              <a:gd name="adj2" fmla="val 63666"/>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Arrow: Left 274">
            <a:extLst>
              <a:ext uri="{FF2B5EF4-FFF2-40B4-BE49-F238E27FC236}">
                <a16:creationId xmlns:a16="http://schemas.microsoft.com/office/drawing/2014/main" id="{2B0DE94F-B5EB-47E4-89C7-EA3FE4D28065}"/>
              </a:ext>
            </a:extLst>
          </p:cNvPr>
          <p:cNvSpPr/>
          <p:nvPr/>
        </p:nvSpPr>
        <p:spPr>
          <a:xfrm>
            <a:off x="26276503" y="31919507"/>
            <a:ext cx="1358930"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6</a:t>
            </a:r>
            <a:r>
              <a:rPr lang="en-US" sz="1400" dirty="0"/>
              <a:t>(X,Y,Z,</a:t>
            </a:r>
            <a:r>
              <a:rPr lang="el-GR" sz="1400" dirty="0"/>
              <a:t>λ</a:t>
            </a:r>
            <a:r>
              <a:rPr lang="en-US" sz="1400" dirty="0"/>
              <a:t>), dD</a:t>
            </a:r>
            <a:r>
              <a:rPr lang="en-US" sz="1400" baseline="-25000" dirty="0"/>
              <a:t>6</a:t>
            </a:r>
            <a:r>
              <a:rPr lang="en-US" sz="1400" dirty="0"/>
              <a:t>(X,Y,Z,</a:t>
            </a:r>
            <a:r>
              <a:rPr lang="el-GR" sz="1400" dirty="0"/>
              <a:t>λ</a:t>
            </a:r>
            <a:r>
              <a:rPr lang="en-US" sz="1400" dirty="0"/>
              <a:t>)</a:t>
            </a:r>
          </a:p>
        </p:txBody>
      </p:sp>
      <p:cxnSp>
        <p:nvCxnSpPr>
          <p:cNvPr id="127" name="Straight Arrow Connector 126">
            <a:extLst>
              <a:ext uri="{FF2B5EF4-FFF2-40B4-BE49-F238E27FC236}">
                <a16:creationId xmlns:a16="http://schemas.microsoft.com/office/drawing/2014/main" id="{E3D11A4E-1471-4F26-B29C-E4755AD82D1E}"/>
              </a:ext>
            </a:extLst>
          </p:cNvPr>
          <p:cNvCxnSpPr>
            <a:cxnSpLocks/>
            <a:stCxn id="232" idx="1"/>
            <a:endCxn id="275" idx="3"/>
          </p:cNvCxnSpPr>
          <p:nvPr/>
        </p:nvCxnSpPr>
        <p:spPr>
          <a:xfrm flipH="1" flipV="1">
            <a:off x="27635433" y="32364709"/>
            <a:ext cx="1067258" cy="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0" name="Rectangle: Rounded Corners 279">
            <a:extLst>
              <a:ext uri="{FF2B5EF4-FFF2-40B4-BE49-F238E27FC236}">
                <a16:creationId xmlns:a16="http://schemas.microsoft.com/office/drawing/2014/main" id="{A6665EEA-1100-4281-B560-FA57415A9B07}"/>
              </a:ext>
            </a:extLst>
          </p:cNvPr>
          <p:cNvSpPr/>
          <p:nvPr/>
        </p:nvSpPr>
        <p:spPr>
          <a:xfrm>
            <a:off x="28461286" y="24890411"/>
            <a:ext cx="1988709" cy="168610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Arrow: Left 281">
            <a:extLst>
              <a:ext uri="{FF2B5EF4-FFF2-40B4-BE49-F238E27FC236}">
                <a16:creationId xmlns:a16="http://schemas.microsoft.com/office/drawing/2014/main" id="{F518B6A6-E6EF-4941-8AB7-BBD4B37BABB6}"/>
              </a:ext>
            </a:extLst>
          </p:cNvPr>
          <p:cNvSpPr/>
          <p:nvPr/>
        </p:nvSpPr>
        <p:spPr>
          <a:xfrm>
            <a:off x="28729412" y="25354950"/>
            <a:ext cx="128776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6</a:t>
            </a:r>
            <a:r>
              <a:rPr lang="en-US" sz="1400" dirty="0"/>
              <a:t>(X,Y,Z,</a:t>
            </a:r>
            <a:r>
              <a:rPr lang="el-GR" sz="1400" dirty="0"/>
              <a:t>λ</a:t>
            </a:r>
            <a:r>
              <a:rPr lang="en-US" sz="1400" dirty="0"/>
              <a:t>), dD</a:t>
            </a:r>
            <a:r>
              <a:rPr lang="en-US" sz="1400" baseline="-25000" dirty="0"/>
              <a:t>6</a:t>
            </a:r>
            <a:r>
              <a:rPr lang="en-US" sz="1400" dirty="0"/>
              <a:t>(X,Y,Z,</a:t>
            </a:r>
            <a:r>
              <a:rPr lang="el-GR" sz="1400" dirty="0"/>
              <a:t>λ</a:t>
            </a:r>
            <a:r>
              <a:rPr lang="en-US" sz="1400" dirty="0"/>
              <a:t>)</a:t>
            </a:r>
          </a:p>
        </p:txBody>
      </p:sp>
      <p:cxnSp>
        <p:nvCxnSpPr>
          <p:cNvPr id="129" name="Straight Arrow Connector 128">
            <a:extLst>
              <a:ext uri="{FF2B5EF4-FFF2-40B4-BE49-F238E27FC236}">
                <a16:creationId xmlns:a16="http://schemas.microsoft.com/office/drawing/2014/main" id="{19EE0289-E6C1-4DF9-B053-B87D7251D51D}"/>
              </a:ext>
            </a:extLst>
          </p:cNvPr>
          <p:cNvCxnSpPr>
            <a:stCxn id="222" idx="0"/>
            <a:endCxn id="280" idx="2"/>
          </p:cNvCxnSpPr>
          <p:nvPr/>
        </p:nvCxnSpPr>
        <p:spPr>
          <a:xfrm flipH="1" flipV="1">
            <a:off x="29455641" y="26576515"/>
            <a:ext cx="8357" cy="522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9" name="Arrow: Left 288">
            <a:extLst>
              <a:ext uri="{FF2B5EF4-FFF2-40B4-BE49-F238E27FC236}">
                <a16:creationId xmlns:a16="http://schemas.microsoft.com/office/drawing/2014/main" id="{D1071E42-EF59-4160-BBC2-45B5D9F15C7D}"/>
              </a:ext>
            </a:extLst>
          </p:cNvPr>
          <p:cNvSpPr/>
          <p:nvPr/>
        </p:nvSpPr>
        <p:spPr>
          <a:xfrm>
            <a:off x="22512895" y="26793743"/>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R(X,Y,Z,</a:t>
            </a:r>
            <a:r>
              <a:rPr lang="el-GR" sz="1400" dirty="0"/>
              <a:t>λ</a:t>
            </a:r>
            <a:r>
              <a:rPr lang="en-US" sz="1400" dirty="0"/>
              <a:t>), </a:t>
            </a:r>
            <a:r>
              <a:rPr lang="en-US" sz="1400" dirty="0" err="1"/>
              <a:t>dR</a:t>
            </a:r>
            <a:r>
              <a:rPr lang="en-US" sz="1400" dirty="0"/>
              <a:t>(X,Y,Z,</a:t>
            </a:r>
            <a:r>
              <a:rPr lang="el-GR" sz="1400" dirty="0"/>
              <a:t>λ</a:t>
            </a:r>
            <a:r>
              <a:rPr lang="en-US" sz="1400" dirty="0"/>
              <a:t>)</a:t>
            </a:r>
          </a:p>
        </p:txBody>
      </p:sp>
      <p:sp>
        <p:nvSpPr>
          <p:cNvPr id="297" name="Arrow: Left 296">
            <a:extLst>
              <a:ext uri="{FF2B5EF4-FFF2-40B4-BE49-F238E27FC236}">
                <a16:creationId xmlns:a16="http://schemas.microsoft.com/office/drawing/2014/main" id="{FA5E3EF4-E931-4334-AB5B-7DC6D7064EE2}"/>
              </a:ext>
            </a:extLst>
          </p:cNvPr>
          <p:cNvSpPr/>
          <p:nvPr/>
        </p:nvSpPr>
        <p:spPr>
          <a:xfrm>
            <a:off x="13941712" y="26989087"/>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F(X,Y,Z,</a:t>
            </a:r>
            <a:r>
              <a:rPr lang="el-GR" sz="1400" dirty="0"/>
              <a:t>λ</a:t>
            </a:r>
            <a:r>
              <a:rPr lang="en-US" sz="1400" dirty="0"/>
              <a:t>), </a:t>
            </a:r>
            <a:r>
              <a:rPr lang="en-US" sz="1400" dirty="0" err="1"/>
              <a:t>dF</a:t>
            </a:r>
            <a:r>
              <a:rPr lang="en-US" sz="1400" dirty="0"/>
              <a:t>(X,Y,Z,</a:t>
            </a:r>
            <a:r>
              <a:rPr lang="el-GR" sz="1400" dirty="0"/>
              <a:t>λ</a:t>
            </a:r>
            <a:r>
              <a:rPr lang="en-US" sz="1400" dirty="0"/>
              <a:t>)</a:t>
            </a:r>
          </a:p>
        </p:txBody>
      </p:sp>
      <p:sp>
        <p:nvSpPr>
          <p:cNvPr id="305" name="Oval 304">
            <a:extLst>
              <a:ext uri="{FF2B5EF4-FFF2-40B4-BE49-F238E27FC236}">
                <a16:creationId xmlns:a16="http://schemas.microsoft.com/office/drawing/2014/main" id="{E8F14262-7764-42F4-B6DC-0EFD48AABCFA}"/>
              </a:ext>
            </a:extLst>
          </p:cNvPr>
          <p:cNvSpPr/>
          <p:nvPr/>
        </p:nvSpPr>
        <p:spPr>
          <a:xfrm>
            <a:off x="10432032" y="1858242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ROIs Y/N</a:t>
            </a:r>
          </a:p>
        </p:txBody>
      </p:sp>
      <p:sp>
        <p:nvSpPr>
          <p:cNvPr id="306" name="Flowchart: Decision 305">
            <a:extLst>
              <a:ext uri="{FF2B5EF4-FFF2-40B4-BE49-F238E27FC236}">
                <a16:creationId xmlns:a16="http://schemas.microsoft.com/office/drawing/2014/main" id="{99410361-96F0-4734-94FE-9E8B19F968F7}"/>
              </a:ext>
            </a:extLst>
          </p:cNvPr>
          <p:cNvSpPr/>
          <p:nvPr/>
        </p:nvSpPr>
        <p:spPr>
          <a:xfrm>
            <a:off x="6999828" y="18413854"/>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ROIs?</a:t>
            </a:r>
          </a:p>
        </p:txBody>
      </p:sp>
      <p:sp>
        <p:nvSpPr>
          <p:cNvPr id="307" name="TextBox 306">
            <a:extLst>
              <a:ext uri="{FF2B5EF4-FFF2-40B4-BE49-F238E27FC236}">
                <a16:creationId xmlns:a16="http://schemas.microsoft.com/office/drawing/2014/main" id="{4BEF7D96-E303-49E3-A50A-DA0B5D2B8279}"/>
              </a:ext>
            </a:extLst>
          </p:cNvPr>
          <p:cNvSpPr txBox="1"/>
          <p:nvPr/>
        </p:nvSpPr>
        <p:spPr>
          <a:xfrm>
            <a:off x="7786743" y="19464936"/>
            <a:ext cx="485518" cy="369332"/>
          </a:xfrm>
          <a:prstGeom prst="rect">
            <a:avLst/>
          </a:prstGeom>
          <a:noFill/>
        </p:spPr>
        <p:txBody>
          <a:bodyPr wrap="none" rtlCol="0">
            <a:spAutoFit/>
          </a:bodyPr>
          <a:lstStyle/>
          <a:p>
            <a:r>
              <a:rPr lang="en-US" dirty="0"/>
              <a:t>Yes</a:t>
            </a:r>
          </a:p>
        </p:txBody>
      </p:sp>
      <p:cxnSp>
        <p:nvCxnSpPr>
          <p:cNvPr id="311" name="Straight Arrow Connector 310">
            <a:extLst>
              <a:ext uri="{FF2B5EF4-FFF2-40B4-BE49-F238E27FC236}">
                <a16:creationId xmlns:a16="http://schemas.microsoft.com/office/drawing/2014/main" id="{4F11B3AB-CC17-44EE-A7A5-5A809EE88FBE}"/>
              </a:ext>
            </a:extLst>
          </p:cNvPr>
          <p:cNvCxnSpPr>
            <a:stCxn id="305" idx="2"/>
            <a:endCxn id="306" idx="3"/>
          </p:cNvCxnSpPr>
          <p:nvPr/>
        </p:nvCxnSpPr>
        <p:spPr>
          <a:xfrm flipH="1">
            <a:off x="9928381" y="18942065"/>
            <a:ext cx="503651" cy="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2" name="Arrow: Left 311">
            <a:extLst>
              <a:ext uri="{FF2B5EF4-FFF2-40B4-BE49-F238E27FC236}">
                <a16:creationId xmlns:a16="http://schemas.microsoft.com/office/drawing/2014/main" id="{79127FD0-EAFE-490C-92FC-04C585B85E11}"/>
              </a:ext>
            </a:extLst>
          </p:cNvPr>
          <p:cNvSpPr/>
          <p:nvPr/>
        </p:nvSpPr>
        <p:spPr>
          <a:xfrm>
            <a:off x="13050218" y="18497597"/>
            <a:ext cx="1756211" cy="8744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314" name="Straight Arrow Connector 313">
            <a:extLst>
              <a:ext uri="{FF2B5EF4-FFF2-40B4-BE49-F238E27FC236}">
                <a16:creationId xmlns:a16="http://schemas.microsoft.com/office/drawing/2014/main" id="{F368E008-9C90-486D-872F-432F0C9A5BF1}"/>
              </a:ext>
            </a:extLst>
          </p:cNvPr>
          <p:cNvCxnSpPr>
            <a:stCxn id="312" idx="1"/>
            <a:endCxn id="305" idx="6"/>
          </p:cNvCxnSpPr>
          <p:nvPr/>
        </p:nvCxnSpPr>
        <p:spPr>
          <a:xfrm flipH="1">
            <a:off x="11808780" y="18934845"/>
            <a:ext cx="1241438" cy="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2057B826-CCE1-4DE0-B1DC-37CD399BE583}"/>
              </a:ext>
            </a:extLst>
          </p:cNvPr>
          <p:cNvSpPr/>
          <p:nvPr/>
        </p:nvSpPr>
        <p:spPr>
          <a:xfrm>
            <a:off x="11074584" y="2089212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ROIs</a:t>
            </a:r>
          </a:p>
        </p:txBody>
      </p:sp>
      <p:sp>
        <p:nvSpPr>
          <p:cNvPr id="317" name="Rectangle: Rounded Corners 316">
            <a:extLst>
              <a:ext uri="{FF2B5EF4-FFF2-40B4-BE49-F238E27FC236}">
                <a16:creationId xmlns:a16="http://schemas.microsoft.com/office/drawing/2014/main" id="{D4F0726B-0A52-4108-8D8E-BDE8F7052A1B}"/>
              </a:ext>
            </a:extLst>
          </p:cNvPr>
          <p:cNvSpPr/>
          <p:nvPr/>
        </p:nvSpPr>
        <p:spPr>
          <a:xfrm>
            <a:off x="3668340" y="20351229"/>
            <a:ext cx="9588480" cy="357805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a:extLst>
              <a:ext uri="{FF2B5EF4-FFF2-40B4-BE49-F238E27FC236}">
                <a16:creationId xmlns:a16="http://schemas.microsoft.com/office/drawing/2014/main" id="{0440E2D4-3D5A-419C-8CCA-BF0BF2AB8A28}"/>
              </a:ext>
            </a:extLst>
          </p:cNvPr>
          <p:cNvCxnSpPr>
            <a:cxnSpLocks/>
            <a:stCxn id="306" idx="2"/>
            <a:endCxn id="317" idx="0"/>
          </p:cNvCxnSpPr>
          <p:nvPr/>
        </p:nvCxnSpPr>
        <p:spPr>
          <a:xfrm flipH="1">
            <a:off x="8462580" y="19471033"/>
            <a:ext cx="1525" cy="880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16D2FE5B-F1D3-4155-957D-8C75244AA9B2}"/>
              </a:ext>
            </a:extLst>
          </p:cNvPr>
          <p:cNvCxnSpPr>
            <a:cxnSpLocks/>
            <a:stCxn id="312" idx="1"/>
            <a:endCxn id="316" idx="6"/>
          </p:cNvCxnSpPr>
          <p:nvPr/>
        </p:nvCxnSpPr>
        <p:spPr>
          <a:xfrm rot="10800000" flipV="1">
            <a:off x="12451332" y="18934845"/>
            <a:ext cx="598886" cy="2316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4" name="Rectangle: Rounded Corners 323">
            <a:extLst>
              <a:ext uri="{FF2B5EF4-FFF2-40B4-BE49-F238E27FC236}">
                <a16:creationId xmlns:a16="http://schemas.microsoft.com/office/drawing/2014/main" id="{1C956520-6933-4E92-9FEF-01C5401BBDB8}"/>
              </a:ext>
            </a:extLst>
          </p:cNvPr>
          <p:cNvSpPr/>
          <p:nvPr/>
        </p:nvSpPr>
        <p:spPr>
          <a:xfrm>
            <a:off x="9318373" y="2091423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ROIs</a:t>
            </a:r>
          </a:p>
        </p:txBody>
      </p:sp>
      <p:cxnSp>
        <p:nvCxnSpPr>
          <p:cNvPr id="178" name="Straight Arrow Connector 177">
            <a:extLst>
              <a:ext uri="{FF2B5EF4-FFF2-40B4-BE49-F238E27FC236}">
                <a16:creationId xmlns:a16="http://schemas.microsoft.com/office/drawing/2014/main" id="{AEF89084-49C5-4BC3-96C7-42112A1B8DED}"/>
              </a:ext>
            </a:extLst>
          </p:cNvPr>
          <p:cNvCxnSpPr>
            <a:stCxn id="316" idx="2"/>
            <a:endCxn id="324" idx="3"/>
          </p:cNvCxnSpPr>
          <p:nvPr/>
        </p:nvCxnSpPr>
        <p:spPr>
          <a:xfrm flipH="1" flipV="1">
            <a:off x="10587267" y="21251760"/>
            <a:ext cx="4873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Arrow: Left 326">
            <a:extLst>
              <a:ext uri="{FF2B5EF4-FFF2-40B4-BE49-F238E27FC236}">
                <a16:creationId xmlns:a16="http://schemas.microsoft.com/office/drawing/2014/main" id="{390F6F76-D8DE-4BC7-9668-4A4719ECB8A1}"/>
              </a:ext>
            </a:extLst>
          </p:cNvPr>
          <p:cNvSpPr/>
          <p:nvPr/>
        </p:nvSpPr>
        <p:spPr>
          <a:xfrm>
            <a:off x="7623367" y="20807992"/>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ROIs</a:t>
            </a:r>
          </a:p>
        </p:txBody>
      </p:sp>
      <p:cxnSp>
        <p:nvCxnSpPr>
          <p:cNvPr id="181" name="Straight Arrow Connector 180">
            <a:extLst>
              <a:ext uri="{FF2B5EF4-FFF2-40B4-BE49-F238E27FC236}">
                <a16:creationId xmlns:a16="http://schemas.microsoft.com/office/drawing/2014/main" id="{A504336C-9581-42B7-93C6-4040D7057298}"/>
              </a:ext>
            </a:extLst>
          </p:cNvPr>
          <p:cNvCxnSpPr>
            <a:stCxn id="324" idx="1"/>
            <a:endCxn id="327" idx="3"/>
          </p:cNvCxnSpPr>
          <p:nvPr/>
        </p:nvCxnSpPr>
        <p:spPr>
          <a:xfrm flipH="1">
            <a:off x="8831056" y="21251760"/>
            <a:ext cx="487317" cy="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Rectangle: Rounded Corners 328">
            <a:extLst>
              <a:ext uri="{FF2B5EF4-FFF2-40B4-BE49-F238E27FC236}">
                <a16:creationId xmlns:a16="http://schemas.microsoft.com/office/drawing/2014/main" id="{1434372C-48E8-4E73-A081-74B009184849}"/>
              </a:ext>
            </a:extLst>
          </p:cNvPr>
          <p:cNvSpPr/>
          <p:nvPr/>
        </p:nvSpPr>
        <p:spPr>
          <a:xfrm>
            <a:off x="10244920" y="22438191"/>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ROI Calculations</a:t>
            </a:r>
          </a:p>
        </p:txBody>
      </p:sp>
      <p:cxnSp>
        <p:nvCxnSpPr>
          <p:cNvPr id="184" name="Connector: Elbow 183">
            <a:extLst>
              <a:ext uri="{FF2B5EF4-FFF2-40B4-BE49-F238E27FC236}">
                <a16:creationId xmlns:a16="http://schemas.microsoft.com/office/drawing/2014/main" id="{CF40D5C6-40F5-4AB6-82C9-2853B7BF091E}"/>
              </a:ext>
            </a:extLst>
          </p:cNvPr>
          <p:cNvCxnSpPr>
            <a:cxnSpLocks/>
            <a:stCxn id="297" idx="1"/>
            <a:endCxn id="329" idx="3"/>
          </p:cNvCxnSpPr>
          <p:nvPr/>
        </p:nvCxnSpPr>
        <p:spPr>
          <a:xfrm rot="10800000">
            <a:off x="12074040" y="22883393"/>
            <a:ext cx="1867673" cy="4550896"/>
          </a:xfrm>
          <a:prstGeom prst="bentConnector3">
            <a:avLst>
              <a:gd name="adj1" fmla="val 132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Connector: Elbow 190">
            <a:extLst>
              <a:ext uri="{FF2B5EF4-FFF2-40B4-BE49-F238E27FC236}">
                <a16:creationId xmlns:a16="http://schemas.microsoft.com/office/drawing/2014/main" id="{D7E1836C-7EF8-4EBC-AD25-ECBE07091EE0}"/>
              </a:ext>
            </a:extLst>
          </p:cNvPr>
          <p:cNvCxnSpPr>
            <a:cxnSpLocks/>
            <a:stCxn id="327" idx="1"/>
            <a:endCxn id="329" idx="0"/>
          </p:cNvCxnSpPr>
          <p:nvPr/>
        </p:nvCxnSpPr>
        <p:spPr>
          <a:xfrm rot="10800000" flipH="1" flipV="1">
            <a:off x="7623366" y="21253193"/>
            <a:ext cx="3536113" cy="1184997"/>
          </a:xfrm>
          <a:prstGeom prst="bentConnector4">
            <a:avLst>
              <a:gd name="adj1" fmla="val -6465"/>
              <a:gd name="adj2" fmla="val 687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5" name="Arrow: Left 334">
            <a:extLst>
              <a:ext uri="{FF2B5EF4-FFF2-40B4-BE49-F238E27FC236}">
                <a16:creationId xmlns:a16="http://schemas.microsoft.com/office/drawing/2014/main" id="{A97CAB62-1687-4F3F-8DD9-EEADD0663BA1}"/>
              </a:ext>
            </a:extLst>
          </p:cNvPr>
          <p:cNvSpPr/>
          <p:nvPr/>
        </p:nvSpPr>
        <p:spPr>
          <a:xfrm>
            <a:off x="7595693" y="22446251"/>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 Results</a:t>
            </a:r>
          </a:p>
        </p:txBody>
      </p:sp>
      <p:cxnSp>
        <p:nvCxnSpPr>
          <p:cNvPr id="196" name="Straight Arrow Connector 195">
            <a:extLst>
              <a:ext uri="{FF2B5EF4-FFF2-40B4-BE49-F238E27FC236}">
                <a16:creationId xmlns:a16="http://schemas.microsoft.com/office/drawing/2014/main" id="{C20EE3D6-C772-48F9-84F0-0E38EAD11DEB}"/>
              </a:ext>
            </a:extLst>
          </p:cNvPr>
          <p:cNvCxnSpPr>
            <a:stCxn id="329" idx="1"/>
            <a:endCxn id="335" idx="3"/>
          </p:cNvCxnSpPr>
          <p:nvPr/>
        </p:nvCxnSpPr>
        <p:spPr>
          <a:xfrm flipH="1">
            <a:off x="8803382" y="22883393"/>
            <a:ext cx="1441538" cy="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7" name="Arrow: Left 336">
            <a:extLst>
              <a:ext uri="{FF2B5EF4-FFF2-40B4-BE49-F238E27FC236}">
                <a16:creationId xmlns:a16="http://schemas.microsoft.com/office/drawing/2014/main" id="{1A7ED758-42EB-4C9A-9545-356C85081EBA}"/>
              </a:ext>
            </a:extLst>
          </p:cNvPr>
          <p:cNvSpPr/>
          <p:nvPr/>
        </p:nvSpPr>
        <p:spPr>
          <a:xfrm>
            <a:off x="4934422" y="21474831"/>
            <a:ext cx="1774383" cy="8744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344" name="Oval 343">
            <a:extLst>
              <a:ext uri="{FF2B5EF4-FFF2-40B4-BE49-F238E27FC236}">
                <a16:creationId xmlns:a16="http://schemas.microsoft.com/office/drawing/2014/main" id="{693A42FD-C46C-43A7-90BE-CCC931CBD27A}"/>
              </a:ext>
            </a:extLst>
          </p:cNvPr>
          <p:cNvSpPr/>
          <p:nvPr/>
        </p:nvSpPr>
        <p:spPr>
          <a:xfrm>
            <a:off x="4072716" y="20690000"/>
            <a:ext cx="1005840" cy="1005840"/>
          </a:xfrm>
          <a:prstGeom prst="ellipse">
            <a:avLst/>
          </a:prstGeom>
          <a:no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6a</a:t>
            </a:r>
          </a:p>
        </p:txBody>
      </p:sp>
      <p:sp>
        <p:nvSpPr>
          <p:cNvPr id="345" name="Rectangle: Rounded Corners 344">
            <a:extLst>
              <a:ext uri="{FF2B5EF4-FFF2-40B4-BE49-F238E27FC236}">
                <a16:creationId xmlns:a16="http://schemas.microsoft.com/office/drawing/2014/main" id="{6C4E9BC9-3520-4742-BD9A-6AF91CFDBFC3}"/>
              </a:ext>
            </a:extLst>
          </p:cNvPr>
          <p:cNvSpPr/>
          <p:nvPr/>
        </p:nvSpPr>
        <p:spPr>
          <a:xfrm>
            <a:off x="4072716" y="22457240"/>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ROI Results</a:t>
            </a:r>
          </a:p>
        </p:txBody>
      </p:sp>
      <p:sp>
        <p:nvSpPr>
          <p:cNvPr id="349" name="Oval 348">
            <a:extLst>
              <a:ext uri="{FF2B5EF4-FFF2-40B4-BE49-F238E27FC236}">
                <a16:creationId xmlns:a16="http://schemas.microsoft.com/office/drawing/2014/main" id="{117A73BC-4BFB-44A3-9FCD-AEBE19C7206B}"/>
              </a:ext>
            </a:extLst>
          </p:cNvPr>
          <p:cNvSpPr/>
          <p:nvPr/>
        </p:nvSpPr>
        <p:spPr>
          <a:xfrm>
            <a:off x="9872122" y="287242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Binning Details</a:t>
            </a:r>
          </a:p>
        </p:txBody>
      </p:sp>
      <p:sp>
        <p:nvSpPr>
          <p:cNvPr id="350" name="Arrow: Left 349">
            <a:extLst>
              <a:ext uri="{FF2B5EF4-FFF2-40B4-BE49-F238E27FC236}">
                <a16:creationId xmlns:a16="http://schemas.microsoft.com/office/drawing/2014/main" id="{272A343F-DCD9-4E89-A654-7D166DEA94E8}"/>
              </a:ext>
            </a:extLst>
          </p:cNvPr>
          <p:cNvSpPr/>
          <p:nvPr/>
        </p:nvSpPr>
        <p:spPr>
          <a:xfrm>
            <a:off x="11523814" y="28646672"/>
            <a:ext cx="1756211" cy="8744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214" name="Straight Arrow Connector 213">
            <a:extLst>
              <a:ext uri="{FF2B5EF4-FFF2-40B4-BE49-F238E27FC236}">
                <a16:creationId xmlns:a16="http://schemas.microsoft.com/office/drawing/2014/main" id="{00EDE531-6600-4A57-B112-3E138A3D8D1F}"/>
              </a:ext>
            </a:extLst>
          </p:cNvPr>
          <p:cNvCxnSpPr>
            <a:stCxn id="350" idx="1"/>
            <a:endCxn id="349" idx="6"/>
          </p:cNvCxnSpPr>
          <p:nvPr/>
        </p:nvCxnSpPr>
        <p:spPr>
          <a:xfrm flipH="1">
            <a:off x="11248870" y="29083920"/>
            <a:ext cx="274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3" name="Rectangle: Rounded Corners 352">
            <a:extLst>
              <a:ext uri="{FF2B5EF4-FFF2-40B4-BE49-F238E27FC236}">
                <a16:creationId xmlns:a16="http://schemas.microsoft.com/office/drawing/2014/main" id="{D59E804E-028E-457B-B96A-1964D37E39A2}"/>
              </a:ext>
            </a:extLst>
          </p:cNvPr>
          <p:cNvSpPr/>
          <p:nvPr/>
        </p:nvSpPr>
        <p:spPr>
          <a:xfrm>
            <a:off x="9827170" y="27519402"/>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 into 2D Q-Space</a:t>
            </a:r>
          </a:p>
        </p:txBody>
      </p:sp>
      <p:sp>
        <p:nvSpPr>
          <p:cNvPr id="355" name="Rectangle: Rounded Corners 354">
            <a:extLst>
              <a:ext uri="{FF2B5EF4-FFF2-40B4-BE49-F238E27FC236}">
                <a16:creationId xmlns:a16="http://schemas.microsoft.com/office/drawing/2014/main" id="{1E6889CA-E0EA-4465-991A-55418E85A591}"/>
              </a:ext>
            </a:extLst>
          </p:cNvPr>
          <p:cNvSpPr/>
          <p:nvPr/>
        </p:nvSpPr>
        <p:spPr>
          <a:xfrm>
            <a:off x="7592484" y="30161802"/>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 into 1D Q-Space</a:t>
            </a:r>
          </a:p>
        </p:txBody>
      </p:sp>
      <p:cxnSp>
        <p:nvCxnSpPr>
          <p:cNvPr id="221" name="Connector: Elbow 220">
            <a:extLst>
              <a:ext uri="{FF2B5EF4-FFF2-40B4-BE49-F238E27FC236}">
                <a16:creationId xmlns:a16="http://schemas.microsoft.com/office/drawing/2014/main" id="{0940A20D-9C35-469D-8E48-259676344B35}"/>
              </a:ext>
            </a:extLst>
          </p:cNvPr>
          <p:cNvCxnSpPr>
            <a:cxnSpLocks/>
            <a:stCxn id="297" idx="1"/>
            <a:endCxn id="353" idx="3"/>
          </p:cNvCxnSpPr>
          <p:nvPr/>
        </p:nvCxnSpPr>
        <p:spPr>
          <a:xfrm rot="10800000" flipV="1">
            <a:off x="11296984" y="27434288"/>
            <a:ext cx="2644729" cy="530315"/>
          </a:xfrm>
          <a:prstGeom prst="bentConnector3">
            <a:avLst>
              <a:gd name="adj1" fmla="val 90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403FDD82-6539-4D3B-859F-AA4635D01EF1}"/>
              </a:ext>
            </a:extLst>
          </p:cNvPr>
          <p:cNvCxnSpPr>
            <a:stCxn id="349" idx="0"/>
            <a:endCxn id="353" idx="2"/>
          </p:cNvCxnSpPr>
          <p:nvPr/>
        </p:nvCxnSpPr>
        <p:spPr>
          <a:xfrm flipV="1">
            <a:off x="10560496" y="28409805"/>
            <a:ext cx="1581" cy="314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0" name="Arrow: Left 369">
            <a:extLst>
              <a:ext uri="{FF2B5EF4-FFF2-40B4-BE49-F238E27FC236}">
                <a16:creationId xmlns:a16="http://schemas.microsoft.com/office/drawing/2014/main" id="{724D53C0-7F88-44CC-B9FD-BEB827AADD28}"/>
              </a:ext>
            </a:extLst>
          </p:cNvPr>
          <p:cNvSpPr/>
          <p:nvPr/>
        </p:nvSpPr>
        <p:spPr>
          <a:xfrm>
            <a:off x="5465891" y="29764065"/>
            <a:ext cx="1434784" cy="1685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F(Q), </a:t>
            </a:r>
            <a:r>
              <a:rPr lang="en-US" sz="1400" dirty="0" err="1"/>
              <a:t>dF</a:t>
            </a:r>
            <a:r>
              <a:rPr lang="en-US" sz="1400" dirty="0"/>
              <a:t>(Q),</a:t>
            </a:r>
          </a:p>
          <a:p>
            <a:pPr algn="ctr"/>
            <a:r>
              <a:rPr lang="el-GR" sz="1400" dirty="0"/>
              <a:t>σ</a:t>
            </a:r>
            <a:r>
              <a:rPr lang="en-US" sz="1400" dirty="0"/>
              <a:t>(Q)</a:t>
            </a:r>
          </a:p>
        </p:txBody>
      </p:sp>
      <p:cxnSp>
        <p:nvCxnSpPr>
          <p:cNvPr id="262" name="Straight Arrow Connector 261">
            <a:extLst>
              <a:ext uri="{FF2B5EF4-FFF2-40B4-BE49-F238E27FC236}">
                <a16:creationId xmlns:a16="http://schemas.microsoft.com/office/drawing/2014/main" id="{021DB0F6-500E-4BB1-B5C9-39D72C52B0F1}"/>
              </a:ext>
            </a:extLst>
          </p:cNvPr>
          <p:cNvCxnSpPr>
            <a:cxnSpLocks/>
            <a:stCxn id="355" idx="1"/>
            <a:endCxn id="370" idx="3"/>
          </p:cNvCxnSpPr>
          <p:nvPr/>
        </p:nvCxnSpPr>
        <p:spPr>
          <a:xfrm flipH="1" flipV="1">
            <a:off x="6900675" y="30607003"/>
            <a:ext cx="6918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5" name="Arrow: Left 374">
            <a:extLst>
              <a:ext uri="{FF2B5EF4-FFF2-40B4-BE49-F238E27FC236}">
                <a16:creationId xmlns:a16="http://schemas.microsoft.com/office/drawing/2014/main" id="{9509BC71-6402-4D77-8703-5172D50447F8}"/>
              </a:ext>
            </a:extLst>
          </p:cNvPr>
          <p:cNvSpPr/>
          <p:nvPr/>
        </p:nvSpPr>
        <p:spPr>
          <a:xfrm>
            <a:off x="7700576" y="27113801"/>
            <a:ext cx="1434784" cy="1685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F(Q</a:t>
            </a:r>
            <a:r>
              <a:rPr lang="en-US" sz="1400" baseline="-25000" dirty="0"/>
              <a:t>X</a:t>
            </a:r>
            <a:r>
              <a:rPr lang="en-US" sz="1400" dirty="0"/>
              <a:t>,Q</a:t>
            </a:r>
            <a:r>
              <a:rPr lang="en-US" sz="1400" baseline="-25000" dirty="0"/>
              <a:t>Y</a:t>
            </a:r>
            <a:r>
              <a:rPr lang="en-US" sz="1400" dirty="0"/>
              <a:t>), </a:t>
            </a:r>
            <a:r>
              <a:rPr lang="en-US" sz="1400" dirty="0" err="1"/>
              <a:t>dF</a:t>
            </a:r>
            <a:r>
              <a:rPr lang="en-US" sz="1400" dirty="0"/>
              <a:t>(Q</a:t>
            </a:r>
            <a:r>
              <a:rPr lang="en-US" sz="1400" baseline="-25000" dirty="0"/>
              <a:t>X</a:t>
            </a:r>
            <a:r>
              <a:rPr lang="en-US" sz="1400" dirty="0"/>
              <a:t>,Q</a:t>
            </a:r>
            <a:r>
              <a:rPr lang="en-US" sz="1400" baseline="-25000" dirty="0"/>
              <a:t>Y</a:t>
            </a:r>
            <a:r>
              <a:rPr lang="en-US" sz="1400" dirty="0"/>
              <a:t>),</a:t>
            </a:r>
          </a:p>
          <a:p>
            <a:pPr algn="ctr"/>
            <a:r>
              <a:rPr lang="el-GR" sz="1400" dirty="0"/>
              <a:t>σ</a:t>
            </a:r>
            <a:r>
              <a:rPr lang="en-US" sz="1400" dirty="0"/>
              <a:t>(Q</a:t>
            </a:r>
            <a:r>
              <a:rPr lang="en-US" sz="1400" baseline="-25000" dirty="0"/>
              <a:t>X</a:t>
            </a:r>
            <a:r>
              <a:rPr lang="en-US" sz="1400" dirty="0"/>
              <a:t>,Q</a:t>
            </a:r>
            <a:r>
              <a:rPr lang="en-US" sz="1400" baseline="-25000" dirty="0"/>
              <a:t>Y</a:t>
            </a:r>
            <a:r>
              <a:rPr lang="en-US" sz="1400" dirty="0"/>
              <a:t>)</a:t>
            </a:r>
          </a:p>
        </p:txBody>
      </p:sp>
      <p:cxnSp>
        <p:nvCxnSpPr>
          <p:cNvPr id="270" name="Straight Arrow Connector 269">
            <a:extLst>
              <a:ext uri="{FF2B5EF4-FFF2-40B4-BE49-F238E27FC236}">
                <a16:creationId xmlns:a16="http://schemas.microsoft.com/office/drawing/2014/main" id="{D2094C42-C204-4632-B9DA-C79EE76E9382}"/>
              </a:ext>
            </a:extLst>
          </p:cNvPr>
          <p:cNvCxnSpPr>
            <a:stCxn id="353" idx="1"/>
            <a:endCxn id="375" idx="3"/>
          </p:cNvCxnSpPr>
          <p:nvPr/>
        </p:nvCxnSpPr>
        <p:spPr>
          <a:xfrm flipH="1" flipV="1">
            <a:off x="9135360" y="27956739"/>
            <a:ext cx="691810" cy="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Oval 378">
            <a:extLst>
              <a:ext uri="{FF2B5EF4-FFF2-40B4-BE49-F238E27FC236}">
                <a16:creationId xmlns:a16="http://schemas.microsoft.com/office/drawing/2014/main" id="{8050F053-7B7F-4358-84F5-B791F4110AD1}"/>
              </a:ext>
            </a:extLst>
          </p:cNvPr>
          <p:cNvSpPr/>
          <p:nvPr/>
        </p:nvSpPr>
        <p:spPr>
          <a:xfrm>
            <a:off x="14072965" y="28451871"/>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6</a:t>
            </a:r>
          </a:p>
        </p:txBody>
      </p:sp>
      <p:cxnSp>
        <p:nvCxnSpPr>
          <p:cNvPr id="276" name="Connector: Elbow 275">
            <a:extLst>
              <a:ext uri="{FF2B5EF4-FFF2-40B4-BE49-F238E27FC236}">
                <a16:creationId xmlns:a16="http://schemas.microsoft.com/office/drawing/2014/main" id="{D39F1524-7CF7-45D7-8147-423731899F92}"/>
              </a:ext>
            </a:extLst>
          </p:cNvPr>
          <p:cNvCxnSpPr>
            <a:cxnSpLocks/>
            <a:stCxn id="335" idx="1"/>
            <a:endCxn id="337" idx="3"/>
          </p:cNvCxnSpPr>
          <p:nvPr/>
        </p:nvCxnSpPr>
        <p:spPr>
          <a:xfrm rot="10800000">
            <a:off x="6708805" y="21912079"/>
            <a:ext cx="886888" cy="979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C4DE953E-C50E-436D-9CCB-B429ED30498B}"/>
              </a:ext>
            </a:extLst>
          </p:cNvPr>
          <p:cNvCxnSpPr>
            <a:cxnSpLocks/>
            <a:stCxn id="335" idx="1"/>
            <a:endCxn id="345" idx="3"/>
          </p:cNvCxnSpPr>
          <p:nvPr/>
        </p:nvCxnSpPr>
        <p:spPr>
          <a:xfrm flipH="1">
            <a:off x="5901835" y="22891453"/>
            <a:ext cx="1693858" cy="1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7" name="Oval 386">
            <a:extLst>
              <a:ext uri="{FF2B5EF4-FFF2-40B4-BE49-F238E27FC236}">
                <a16:creationId xmlns:a16="http://schemas.microsoft.com/office/drawing/2014/main" id="{11DB69E7-C32A-4923-A6EF-CD881ABCE32F}"/>
              </a:ext>
            </a:extLst>
          </p:cNvPr>
          <p:cNvSpPr/>
          <p:nvPr/>
        </p:nvSpPr>
        <p:spPr>
          <a:xfrm>
            <a:off x="3880667" y="36444163"/>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Output Options Y/N</a:t>
            </a:r>
          </a:p>
        </p:txBody>
      </p:sp>
      <p:sp>
        <p:nvSpPr>
          <p:cNvPr id="389" name="Oval 388">
            <a:extLst>
              <a:ext uri="{FF2B5EF4-FFF2-40B4-BE49-F238E27FC236}">
                <a16:creationId xmlns:a16="http://schemas.microsoft.com/office/drawing/2014/main" id="{22A0DD19-3EAC-4959-85EA-82169B202053}"/>
              </a:ext>
            </a:extLst>
          </p:cNvPr>
          <p:cNvSpPr/>
          <p:nvPr/>
        </p:nvSpPr>
        <p:spPr>
          <a:xfrm>
            <a:off x="3926815" y="37841020"/>
            <a:ext cx="151297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 Output Options Y/N</a:t>
            </a:r>
          </a:p>
        </p:txBody>
      </p:sp>
      <p:sp>
        <p:nvSpPr>
          <p:cNvPr id="390" name="Rectangle: Rounded Corners 389">
            <a:extLst>
              <a:ext uri="{FF2B5EF4-FFF2-40B4-BE49-F238E27FC236}">
                <a16:creationId xmlns:a16="http://schemas.microsoft.com/office/drawing/2014/main" id="{28256488-EB37-4965-83D6-F491E4640C65}"/>
              </a:ext>
            </a:extLst>
          </p:cNvPr>
          <p:cNvSpPr/>
          <p:nvPr/>
        </p:nvSpPr>
        <p:spPr>
          <a:xfrm>
            <a:off x="4419220" y="26419427"/>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2D Reduced Data</a:t>
            </a:r>
          </a:p>
        </p:txBody>
      </p:sp>
      <p:sp>
        <p:nvSpPr>
          <p:cNvPr id="392" name="Rectangle: Rounded Corners 391">
            <a:extLst>
              <a:ext uri="{FF2B5EF4-FFF2-40B4-BE49-F238E27FC236}">
                <a16:creationId xmlns:a16="http://schemas.microsoft.com/office/drawing/2014/main" id="{42A46415-DAEB-4AA1-9AB8-7AC5BE5FE00D}"/>
              </a:ext>
            </a:extLst>
          </p:cNvPr>
          <p:cNvSpPr/>
          <p:nvPr/>
        </p:nvSpPr>
        <p:spPr>
          <a:xfrm>
            <a:off x="7587100" y="31316925"/>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1D Reduced Data</a:t>
            </a:r>
          </a:p>
        </p:txBody>
      </p:sp>
      <p:sp>
        <p:nvSpPr>
          <p:cNvPr id="397" name="Arrow: Right 396">
            <a:extLst>
              <a:ext uri="{FF2B5EF4-FFF2-40B4-BE49-F238E27FC236}">
                <a16:creationId xmlns:a16="http://schemas.microsoft.com/office/drawing/2014/main" id="{D42E25CE-4E1C-4AA3-9671-975B35DA824F}"/>
              </a:ext>
            </a:extLst>
          </p:cNvPr>
          <p:cNvSpPr/>
          <p:nvPr/>
        </p:nvSpPr>
        <p:spPr>
          <a:xfrm>
            <a:off x="1261225" y="36356542"/>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00" name="Flowchart: Decision 399">
            <a:extLst>
              <a:ext uri="{FF2B5EF4-FFF2-40B4-BE49-F238E27FC236}">
                <a16:creationId xmlns:a16="http://schemas.microsoft.com/office/drawing/2014/main" id="{58139BA9-0DF2-49AB-920E-B6BEB656971C}"/>
              </a:ext>
            </a:extLst>
          </p:cNvPr>
          <p:cNvSpPr/>
          <p:nvPr/>
        </p:nvSpPr>
        <p:spPr>
          <a:xfrm>
            <a:off x="6348455" y="36275212"/>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Special Output Files?</a:t>
            </a:r>
          </a:p>
        </p:txBody>
      </p:sp>
      <p:sp>
        <p:nvSpPr>
          <p:cNvPr id="401" name="TextBox 400">
            <a:extLst>
              <a:ext uri="{FF2B5EF4-FFF2-40B4-BE49-F238E27FC236}">
                <a16:creationId xmlns:a16="http://schemas.microsoft.com/office/drawing/2014/main" id="{3A4B0411-601B-4783-BCE8-0B1F40CE13A9}"/>
              </a:ext>
            </a:extLst>
          </p:cNvPr>
          <p:cNvSpPr txBox="1"/>
          <p:nvPr/>
        </p:nvSpPr>
        <p:spPr>
          <a:xfrm>
            <a:off x="8832855" y="37048245"/>
            <a:ext cx="485518" cy="369332"/>
          </a:xfrm>
          <a:prstGeom prst="rect">
            <a:avLst/>
          </a:prstGeom>
          <a:noFill/>
        </p:spPr>
        <p:txBody>
          <a:bodyPr wrap="none" rtlCol="0">
            <a:spAutoFit/>
          </a:bodyPr>
          <a:lstStyle/>
          <a:p>
            <a:r>
              <a:rPr lang="en-US" dirty="0"/>
              <a:t>Yes</a:t>
            </a:r>
          </a:p>
        </p:txBody>
      </p:sp>
      <p:cxnSp>
        <p:nvCxnSpPr>
          <p:cNvPr id="338" name="Straight Arrow Connector 337">
            <a:extLst>
              <a:ext uri="{FF2B5EF4-FFF2-40B4-BE49-F238E27FC236}">
                <a16:creationId xmlns:a16="http://schemas.microsoft.com/office/drawing/2014/main" id="{73963C01-6AEA-4EAF-A655-F2E7E7E81DD7}"/>
              </a:ext>
            </a:extLst>
          </p:cNvPr>
          <p:cNvCxnSpPr>
            <a:stCxn id="397" idx="3"/>
            <a:endCxn id="387" idx="2"/>
          </p:cNvCxnSpPr>
          <p:nvPr/>
        </p:nvCxnSpPr>
        <p:spPr>
          <a:xfrm>
            <a:off x="3017137" y="36803803"/>
            <a:ext cx="8635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8E12A2AA-80C9-48B1-B180-D855D4FB9BAC}"/>
              </a:ext>
            </a:extLst>
          </p:cNvPr>
          <p:cNvCxnSpPr>
            <a:cxnSpLocks/>
            <a:stCxn id="387" idx="6"/>
            <a:endCxn id="400" idx="1"/>
          </p:cNvCxnSpPr>
          <p:nvPr/>
        </p:nvCxnSpPr>
        <p:spPr>
          <a:xfrm flipV="1">
            <a:off x="5500352" y="36803802"/>
            <a:ext cx="84810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8" name="Rectangle: Rounded Corners 407">
            <a:extLst>
              <a:ext uri="{FF2B5EF4-FFF2-40B4-BE49-F238E27FC236}">
                <a16:creationId xmlns:a16="http://schemas.microsoft.com/office/drawing/2014/main" id="{90AB9109-7A84-4A24-A7DF-3D85334744F3}"/>
              </a:ext>
            </a:extLst>
          </p:cNvPr>
          <p:cNvSpPr/>
          <p:nvPr/>
        </p:nvSpPr>
        <p:spPr>
          <a:xfrm>
            <a:off x="9469696" y="35419283"/>
            <a:ext cx="5333591" cy="276903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9" name="Straight Arrow Connector 358">
            <a:extLst>
              <a:ext uri="{FF2B5EF4-FFF2-40B4-BE49-F238E27FC236}">
                <a16:creationId xmlns:a16="http://schemas.microsoft.com/office/drawing/2014/main" id="{8F36D283-2763-41B6-A849-8B199EF5E193}"/>
              </a:ext>
            </a:extLst>
          </p:cNvPr>
          <p:cNvCxnSpPr>
            <a:cxnSpLocks/>
            <a:stCxn id="400" idx="3"/>
            <a:endCxn id="408" idx="1"/>
          </p:cNvCxnSpPr>
          <p:nvPr/>
        </p:nvCxnSpPr>
        <p:spPr>
          <a:xfrm flipV="1">
            <a:off x="9277008" y="36803801"/>
            <a:ext cx="192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0" name="Rectangle: Rounded Corners 409">
            <a:extLst>
              <a:ext uri="{FF2B5EF4-FFF2-40B4-BE49-F238E27FC236}">
                <a16:creationId xmlns:a16="http://schemas.microsoft.com/office/drawing/2014/main" id="{E1DC8724-8C33-4FE6-83B2-8DD473039849}"/>
              </a:ext>
            </a:extLst>
          </p:cNvPr>
          <p:cNvSpPr/>
          <p:nvPr/>
        </p:nvSpPr>
        <p:spPr>
          <a:xfrm>
            <a:off x="12080461" y="36066344"/>
            <a:ext cx="2182947" cy="1474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Additional, Special Reduced Data Files</a:t>
            </a:r>
          </a:p>
        </p:txBody>
      </p:sp>
      <p:sp>
        <p:nvSpPr>
          <p:cNvPr id="413" name="Oval 412">
            <a:extLst>
              <a:ext uri="{FF2B5EF4-FFF2-40B4-BE49-F238E27FC236}">
                <a16:creationId xmlns:a16="http://schemas.microsoft.com/office/drawing/2014/main" id="{3173636F-817B-40E4-A466-1C59668F1A14}"/>
              </a:ext>
            </a:extLst>
          </p:cNvPr>
          <p:cNvSpPr/>
          <p:nvPr/>
        </p:nvSpPr>
        <p:spPr>
          <a:xfrm>
            <a:off x="1681981" y="35286937"/>
            <a:ext cx="914400" cy="9144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7</a:t>
            </a:r>
          </a:p>
        </p:txBody>
      </p:sp>
      <p:cxnSp>
        <p:nvCxnSpPr>
          <p:cNvPr id="365" name="Connector: Elbow 364">
            <a:extLst>
              <a:ext uri="{FF2B5EF4-FFF2-40B4-BE49-F238E27FC236}">
                <a16:creationId xmlns:a16="http://schemas.microsoft.com/office/drawing/2014/main" id="{CA0B53FD-B98A-42BA-B669-98080FACA795}"/>
              </a:ext>
            </a:extLst>
          </p:cNvPr>
          <p:cNvCxnSpPr>
            <a:cxnSpLocks/>
            <a:stCxn id="375" idx="1"/>
            <a:endCxn id="410" idx="0"/>
          </p:cNvCxnSpPr>
          <p:nvPr/>
        </p:nvCxnSpPr>
        <p:spPr>
          <a:xfrm rot="10800000" flipH="1" flipV="1">
            <a:off x="7700575" y="27956738"/>
            <a:ext cx="5471359" cy="8109605"/>
          </a:xfrm>
          <a:prstGeom prst="bentConnector4">
            <a:avLst>
              <a:gd name="adj1" fmla="val -59300"/>
              <a:gd name="adj2" fmla="val 55197"/>
            </a:avLst>
          </a:prstGeom>
          <a:ln>
            <a:tailEnd type="triangle"/>
          </a:ln>
        </p:spPr>
        <p:style>
          <a:lnRef idx="1">
            <a:schemeClr val="accent1"/>
          </a:lnRef>
          <a:fillRef idx="0">
            <a:schemeClr val="accent1"/>
          </a:fillRef>
          <a:effectRef idx="0">
            <a:schemeClr val="accent1"/>
          </a:effectRef>
          <a:fontRef idx="minor">
            <a:schemeClr val="tx1"/>
          </a:fontRef>
        </p:style>
      </p:cxnSp>
      <p:sp>
        <p:nvSpPr>
          <p:cNvPr id="425" name="Flowchart: Decision 424">
            <a:extLst>
              <a:ext uri="{FF2B5EF4-FFF2-40B4-BE49-F238E27FC236}">
                <a16:creationId xmlns:a16="http://schemas.microsoft.com/office/drawing/2014/main" id="{02703BB2-BE0E-4BCD-BB05-9C166290313E}"/>
              </a:ext>
            </a:extLst>
          </p:cNvPr>
          <p:cNvSpPr/>
          <p:nvPr/>
        </p:nvSpPr>
        <p:spPr>
          <a:xfrm>
            <a:off x="6356953" y="37686829"/>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Metadata?</a:t>
            </a:r>
          </a:p>
        </p:txBody>
      </p:sp>
      <p:sp>
        <p:nvSpPr>
          <p:cNvPr id="426" name="TextBox 425">
            <a:extLst>
              <a:ext uri="{FF2B5EF4-FFF2-40B4-BE49-F238E27FC236}">
                <a16:creationId xmlns:a16="http://schemas.microsoft.com/office/drawing/2014/main" id="{0F34DD41-2C68-4A8C-A391-22C07753D3E9}"/>
              </a:ext>
            </a:extLst>
          </p:cNvPr>
          <p:cNvSpPr txBox="1"/>
          <p:nvPr/>
        </p:nvSpPr>
        <p:spPr>
          <a:xfrm>
            <a:off x="8841353" y="38475904"/>
            <a:ext cx="485518" cy="369332"/>
          </a:xfrm>
          <a:prstGeom prst="rect">
            <a:avLst/>
          </a:prstGeom>
          <a:noFill/>
        </p:spPr>
        <p:txBody>
          <a:bodyPr wrap="none" rtlCol="0">
            <a:spAutoFit/>
          </a:bodyPr>
          <a:lstStyle/>
          <a:p>
            <a:r>
              <a:rPr lang="en-US" dirty="0"/>
              <a:t>Yes</a:t>
            </a:r>
          </a:p>
        </p:txBody>
      </p:sp>
      <p:cxnSp>
        <p:nvCxnSpPr>
          <p:cNvPr id="395" name="Straight Arrow Connector 394">
            <a:extLst>
              <a:ext uri="{FF2B5EF4-FFF2-40B4-BE49-F238E27FC236}">
                <a16:creationId xmlns:a16="http://schemas.microsoft.com/office/drawing/2014/main" id="{A9662220-6070-47DF-9F76-2EF965786319}"/>
              </a:ext>
            </a:extLst>
          </p:cNvPr>
          <p:cNvCxnSpPr>
            <a:stCxn id="389" idx="6"/>
            <a:endCxn id="425" idx="1"/>
          </p:cNvCxnSpPr>
          <p:nvPr/>
        </p:nvCxnSpPr>
        <p:spPr>
          <a:xfrm>
            <a:off x="5439791" y="38200661"/>
            <a:ext cx="917162" cy="14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1" name="Rectangle: Rounded Corners 430">
            <a:extLst>
              <a:ext uri="{FF2B5EF4-FFF2-40B4-BE49-F238E27FC236}">
                <a16:creationId xmlns:a16="http://schemas.microsoft.com/office/drawing/2014/main" id="{83EC8A09-D065-4083-8CF9-EBC0CA47926E}"/>
              </a:ext>
            </a:extLst>
          </p:cNvPr>
          <p:cNvSpPr/>
          <p:nvPr/>
        </p:nvSpPr>
        <p:spPr>
          <a:xfrm>
            <a:off x="5325973" y="39903563"/>
            <a:ext cx="4973053" cy="276903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Arrow: Left 431">
            <a:extLst>
              <a:ext uri="{FF2B5EF4-FFF2-40B4-BE49-F238E27FC236}">
                <a16:creationId xmlns:a16="http://schemas.microsoft.com/office/drawing/2014/main" id="{E0120CE7-34CA-4D10-8ED2-7867ED721B79}"/>
              </a:ext>
            </a:extLst>
          </p:cNvPr>
          <p:cNvSpPr/>
          <p:nvPr/>
        </p:nvSpPr>
        <p:spPr>
          <a:xfrm>
            <a:off x="11525099" y="25891365"/>
            <a:ext cx="1774383" cy="8744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434" name="Rectangle: Rounded Corners 433">
            <a:extLst>
              <a:ext uri="{FF2B5EF4-FFF2-40B4-BE49-F238E27FC236}">
                <a16:creationId xmlns:a16="http://schemas.microsoft.com/office/drawing/2014/main" id="{AC62C57B-C3E6-4BAA-8A26-6C3ADAD62596}"/>
              </a:ext>
            </a:extLst>
          </p:cNvPr>
          <p:cNvSpPr/>
          <p:nvPr/>
        </p:nvSpPr>
        <p:spPr>
          <a:xfrm>
            <a:off x="9593364" y="25887321"/>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Reduction Log</a:t>
            </a:r>
          </a:p>
        </p:txBody>
      </p:sp>
      <p:cxnSp>
        <p:nvCxnSpPr>
          <p:cNvPr id="403" name="Straight Arrow Connector 402">
            <a:extLst>
              <a:ext uri="{FF2B5EF4-FFF2-40B4-BE49-F238E27FC236}">
                <a16:creationId xmlns:a16="http://schemas.microsoft.com/office/drawing/2014/main" id="{194C4CA0-B5D0-4F90-A6D3-40A85C3A99E9}"/>
              </a:ext>
            </a:extLst>
          </p:cNvPr>
          <p:cNvCxnSpPr>
            <a:stCxn id="432" idx="1"/>
            <a:endCxn id="434" idx="3"/>
          </p:cNvCxnSpPr>
          <p:nvPr/>
        </p:nvCxnSpPr>
        <p:spPr>
          <a:xfrm flipH="1">
            <a:off x="11063177" y="26328613"/>
            <a:ext cx="461922" cy="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5" name="Oval 434">
            <a:extLst>
              <a:ext uri="{FF2B5EF4-FFF2-40B4-BE49-F238E27FC236}">
                <a16:creationId xmlns:a16="http://schemas.microsoft.com/office/drawing/2014/main" id="{F3FA110E-F1E8-4810-B70E-97B373922609}"/>
              </a:ext>
            </a:extLst>
          </p:cNvPr>
          <p:cNvSpPr/>
          <p:nvPr/>
        </p:nvSpPr>
        <p:spPr>
          <a:xfrm>
            <a:off x="5711614" y="41335035"/>
            <a:ext cx="151297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 Output Options</a:t>
            </a:r>
          </a:p>
        </p:txBody>
      </p:sp>
      <p:sp>
        <p:nvSpPr>
          <p:cNvPr id="436" name="Arrow: Right 435">
            <a:extLst>
              <a:ext uri="{FF2B5EF4-FFF2-40B4-BE49-F238E27FC236}">
                <a16:creationId xmlns:a16="http://schemas.microsoft.com/office/drawing/2014/main" id="{6CF30B1D-122B-4B65-BB10-57F8B4AF4627}"/>
              </a:ext>
            </a:extLst>
          </p:cNvPr>
          <p:cNvSpPr/>
          <p:nvPr/>
        </p:nvSpPr>
        <p:spPr>
          <a:xfrm>
            <a:off x="5741088" y="40140865"/>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409" name="Connector: Elbow 408">
            <a:extLst>
              <a:ext uri="{FF2B5EF4-FFF2-40B4-BE49-F238E27FC236}">
                <a16:creationId xmlns:a16="http://schemas.microsoft.com/office/drawing/2014/main" id="{32E3F692-23F8-4DD0-8028-DFCE7467B0F5}"/>
              </a:ext>
            </a:extLst>
          </p:cNvPr>
          <p:cNvCxnSpPr>
            <a:cxnSpLocks/>
            <a:stCxn id="397" idx="3"/>
            <a:endCxn id="389" idx="2"/>
          </p:cNvCxnSpPr>
          <p:nvPr/>
        </p:nvCxnSpPr>
        <p:spPr>
          <a:xfrm>
            <a:off x="3017137" y="36803803"/>
            <a:ext cx="909678" cy="1396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6" name="Connector: Elbow 415">
            <a:extLst>
              <a:ext uri="{FF2B5EF4-FFF2-40B4-BE49-F238E27FC236}">
                <a16:creationId xmlns:a16="http://schemas.microsoft.com/office/drawing/2014/main" id="{439EDF2D-E995-4036-B98E-13192115FF54}"/>
              </a:ext>
            </a:extLst>
          </p:cNvPr>
          <p:cNvCxnSpPr>
            <a:cxnSpLocks/>
            <a:stCxn id="397" idx="3"/>
            <a:endCxn id="435" idx="2"/>
          </p:cNvCxnSpPr>
          <p:nvPr/>
        </p:nvCxnSpPr>
        <p:spPr>
          <a:xfrm>
            <a:off x="3017137" y="36803803"/>
            <a:ext cx="2694477" cy="4890873"/>
          </a:xfrm>
          <a:prstGeom prst="bentConnector3">
            <a:avLst>
              <a:gd name="adj1" fmla="val 166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AE70C28E-4D75-4034-B9F9-860ADB5D7B8C}"/>
              </a:ext>
            </a:extLst>
          </p:cNvPr>
          <p:cNvCxnSpPr>
            <a:cxnSpLocks/>
            <a:stCxn id="425" idx="2"/>
            <a:endCxn id="431" idx="0"/>
          </p:cNvCxnSpPr>
          <p:nvPr/>
        </p:nvCxnSpPr>
        <p:spPr>
          <a:xfrm flipH="1">
            <a:off x="7812500" y="38744008"/>
            <a:ext cx="8730" cy="11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6" name="Rectangle: Rounded Corners 445">
            <a:extLst>
              <a:ext uri="{FF2B5EF4-FFF2-40B4-BE49-F238E27FC236}">
                <a16:creationId xmlns:a16="http://schemas.microsoft.com/office/drawing/2014/main" id="{B49B614F-9245-4969-8B11-220A0F18A48F}"/>
              </a:ext>
            </a:extLst>
          </p:cNvPr>
          <p:cNvSpPr/>
          <p:nvPr/>
        </p:nvSpPr>
        <p:spPr>
          <a:xfrm>
            <a:off x="8314856" y="40617916"/>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Specified Metadata</a:t>
            </a:r>
          </a:p>
        </p:txBody>
      </p:sp>
      <p:cxnSp>
        <p:nvCxnSpPr>
          <p:cNvPr id="424" name="Connector: Elbow 423">
            <a:extLst>
              <a:ext uri="{FF2B5EF4-FFF2-40B4-BE49-F238E27FC236}">
                <a16:creationId xmlns:a16="http://schemas.microsoft.com/office/drawing/2014/main" id="{CFC41E3F-CCA3-4D07-8C8A-BAA873B7D095}"/>
              </a:ext>
            </a:extLst>
          </p:cNvPr>
          <p:cNvCxnSpPr>
            <a:cxnSpLocks/>
            <a:stCxn id="436" idx="3"/>
            <a:endCxn id="446" idx="1"/>
          </p:cNvCxnSpPr>
          <p:nvPr/>
        </p:nvCxnSpPr>
        <p:spPr>
          <a:xfrm>
            <a:off x="7497000" y="40588126"/>
            <a:ext cx="817856" cy="4749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8" name="Connector: Elbow 437">
            <a:extLst>
              <a:ext uri="{FF2B5EF4-FFF2-40B4-BE49-F238E27FC236}">
                <a16:creationId xmlns:a16="http://schemas.microsoft.com/office/drawing/2014/main" id="{2C23A716-3506-4A66-8805-2098747F8E5C}"/>
              </a:ext>
            </a:extLst>
          </p:cNvPr>
          <p:cNvCxnSpPr>
            <a:cxnSpLocks/>
            <a:stCxn id="435" idx="6"/>
            <a:endCxn id="446" idx="1"/>
          </p:cNvCxnSpPr>
          <p:nvPr/>
        </p:nvCxnSpPr>
        <p:spPr>
          <a:xfrm flipV="1">
            <a:off x="7224590" y="41063118"/>
            <a:ext cx="1090266" cy="631558"/>
          </a:xfrm>
          <a:prstGeom prst="bentConnector3">
            <a:avLst>
              <a:gd name="adj1" fmla="val 61771"/>
            </a:avLst>
          </a:prstGeom>
          <a:ln>
            <a:tailEnd type="triangle"/>
          </a:ln>
        </p:spPr>
        <p:style>
          <a:lnRef idx="1">
            <a:schemeClr val="accent1"/>
          </a:lnRef>
          <a:fillRef idx="0">
            <a:schemeClr val="accent1"/>
          </a:fillRef>
          <a:effectRef idx="0">
            <a:schemeClr val="accent1"/>
          </a:effectRef>
          <a:fontRef idx="minor">
            <a:schemeClr val="tx1"/>
          </a:fontRef>
        </p:style>
      </p:cxnSp>
      <p:sp>
        <p:nvSpPr>
          <p:cNvPr id="320" name="Oval 319">
            <a:extLst>
              <a:ext uri="{FF2B5EF4-FFF2-40B4-BE49-F238E27FC236}">
                <a16:creationId xmlns:a16="http://schemas.microsoft.com/office/drawing/2014/main" id="{443B10E5-E015-4D6D-9129-9D8C8C4EF2D2}"/>
              </a:ext>
            </a:extLst>
          </p:cNvPr>
          <p:cNvSpPr/>
          <p:nvPr/>
        </p:nvSpPr>
        <p:spPr>
          <a:xfrm>
            <a:off x="2132888" y="398703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Tube Mask</a:t>
            </a:r>
          </a:p>
        </p:txBody>
      </p:sp>
      <p:sp>
        <p:nvSpPr>
          <p:cNvPr id="331" name="Oval 330">
            <a:extLst>
              <a:ext uri="{FF2B5EF4-FFF2-40B4-BE49-F238E27FC236}">
                <a16:creationId xmlns:a16="http://schemas.microsoft.com/office/drawing/2014/main" id="{D2CBDA7B-24CC-4B0C-9C13-F920C3F6F370}"/>
              </a:ext>
            </a:extLst>
          </p:cNvPr>
          <p:cNvSpPr/>
          <p:nvPr/>
        </p:nvSpPr>
        <p:spPr>
          <a:xfrm>
            <a:off x="2139408" y="577390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User-Specified Mask</a:t>
            </a:r>
          </a:p>
        </p:txBody>
      </p:sp>
      <p:sp>
        <p:nvSpPr>
          <p:cNvPr id="333" name="Oval 332">
            <a:extLst>
              <a:ext uri="{FF2B5EF4-FFF2-40B4-BE49-F238E27FC236}">
                <a16:creationId xmlns:a16="http://schemas.microsoft.com/office/drawing/2014/main" id="{B5285EAB-D3AD-4EFE-88A6-0E46DA3890B9}"/>
              </a:ext>
            </a:extLst>
          </p:cNvPr>
          <p:cNvSpPr/>
          <p:nvPr/>
        </p:nvSpPr>
        <p:spPr>
          <a:xfrm>
            <a:off x="2132888" y="948624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Absolute Scale Factor</a:t>
            </a:r>
          </a:p>
        </p:txBody>
      </p:sp>
      <p:cxnSp>
        <p:nvCxnSpPr>
          <p:cNvPr id="43" name="Connector: Elbow 42">
            <a:extLst>
              <a:ext uri="{FF2B5EF4-FFF2-40B4-BE49-F238E27FC236}">
                <a16:creationId xmlns:a16="http://schemas.microsoft.com/office/drawing/2014/main" id="{1FDFA611-A3C3-4640-AE3C-89074CF7ED7F}"/>
              </a:ext>
            </a:extLst>
          </p:cNvPr>
          <p:cNvCxnSpPr>
            <a:cxnSpLocks/>
            <a:stCxn id="320" idx="6"/>
            <a:endCxn id="3" idx="1"/>
          </p:cNvCxnSpPr>
          <p:nvPr/>
        </p:nvCxnSpPr>
        <p:spPr>
          <a:xfrm>
            <a:off x="3509636" y="4346672"/>
            <a:ext cx="7483083" cy="3998642"/>
          </a:xfrm>
          <a:prstGeom prst="bentConnector3">
            <a:avLst>
              <a:gd name="adj1" fmla="val 39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FE4A8EE-B07A-4A27-B0D6-BA8DEF07E772}"/>
              </a:ext>
            </a:extLst>
          </p:cNvPr>
          <p:cNvCxnSpPr>
            <a:cxnSpLocks/>
            <a:stCxn id="331" idx="6"/>
            <a:endCxn id="3" idx="1"/>
          </p:cNvCxnSpPr>
          <p:nvPr/>
        </p:nvCxnSpPr>
        <p:spPr>
          <a:xfrm>
            <a:off x="3516156" y="6133547"/>
            <a:ext cx="7476563" cy="2211767"/>
          </a:xfrm>
          <a:prstGeom prst="bentConnector3">
            <a:avLst>
              <a:gd name="adj1" fmla="val 37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8498C95B-DBFC-47DD-B95B-E4C9ED7F2713}"/>
              </a:ext>
            </a:extLst>
          </p:cNvPr>
          <p:cNvCxnSpPr>
            <a:cxnSpLocks/>
            <a:stCxn id="333" idx="6"/>
            <a:endCxn id="3" idx="1"/>
          </p:cNvCxnSpPr>
          <p:nvPr/>
        </p:nvCxnSpPr>
        <p:spPr>
          <a:xfrm flipV="1">
            <a:off x="3509636" y="8345314"/>
            <a:ext cx="7483083" cy="1500571"/>
          </a:xfrm>
          <a:prstGeom prst="bentConnector3">
            <a:avLst>
              <a:gd name="adj1" fmla="val 3963"/>
            </a:avLst>
          </a:prstGeom>
          <a:ln>
            <a:tailEnd type="triangle"/>
          </a:ln>
        </p:spPr>
        <p:style>
          <a:lnRef idx="1">
            <a:schemeClr val="accent1"/>
          </a:lnRef>
          <a:fillRef idx="0">
            <a:schemeClr val="accent1"/>
          </a:fillRef>
          <a:effectRef idx="0">
            <a:schemeClr val="accent1"/>
          </a:effectRef>
          <a:fontRef idx="minor">
            <a:schemeClr val="tx1"/>
          </a:fontRef>
        </p:style>
      </p:cxnSp>
      <p:sp>
        <p:nvSpPr>
          <p:cNvPr id="336" name="Oval 335">
            <a:extLst>
              <a:ext uri="{FF2B5EF4-FFF2-40B4-BE49-F238E27FC236}">
                <a16:creationId xmlns:a16="http://schemas.microsoft.com/office/drawing/2014/main" id="{F07A1830-4FBB-4C05-A0E8-6D470EE17ECE}"/>
              </a:ext>
            </a:extLst>
          </p:cNvPr>
          <p:cNvSpPr/>
          <p:nvPr/>
        </p:nvSpPr>
        <p:spPr>
          <a:xfrm>
            <a:off x="4285537" y="4649035"/>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File</a:t>
            </a:r>
          </a:p>
        </p:txBody>
      </p:sp>
      <p:cxnSp>
        <p:nvCxnSpPr>
          <p:cNvPr id="85" name="Connector: Elbow 84">
            <a:extLst>
              <a:ext uri="{FF2B5EF4-FFF2-40B4-BE49-F238E27FC236}">
                <a16:creationId xmlns:a16="http://schemas.microsoft.com/office/drawing/2014/main" id="{89972E54-5DC0-4E8A-BFD8-B035DC7D7066}"/>
              </a:ext>
            </a:extLst>
          </p:cNvPr>
          <p:cNvCxnSpPr>
            <a:cxnSpLocks/>
            <a:stCxn id="336" idx="6"/>
            <a:endCxn id="3" idx="1"/>
          </p:cNvCxnSpPr>
          <p:nvPr/>
        </p:nvCxnSpPr>
        <p:spPr>
          <a:xfrm>
            <a:off x="5905222" y="5008676"/>
            <a:ext cx="5087497" cy="3336638"/>
          </a:xfrm>
          <a:prstGeom prst="bentConnector3">
            <a:avLst>
              <a:gd name="adj1" fmla="val 5539"/>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Oval 356">
            <a:extLst>
              <a:ext uri="{FF2B5EF4-FFF2-40B4-BE49-F238E27FC236}">
                <a16:creationId xmlns:a16="http://schemas.microsoft.com/office/drawing/2014/main" id="{E283AFB9-429B-47CC-83F6-DD50A3765A3D}"/>
              </a:ext>
            </a:extLst>
          </p:cNvPr>
          <p:cNvSpPr/>
          <p:nvPr/>
        </p:nvSpPr>
        <p:spPr>
          <a:xfrm>
            <a:off x="4316055" y="646329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Sensitivity File</a:t>
            </a:r>
          </a:p>
        </p:txBody>
      </p:sp>
      <p:sp>
        <p:nvSpPr>
          <p:cNvPr id="358" name="Oval 357">
            <a:extLst>
              <a:ext uri="{FF2B5EF4-FFF2-40B4-BE49-F238E27FC236}">
                <a16:creationId xmlns:a16="http://schemas.microsoft.com/office/drawing/2014/main" id="{57AAD8F8-8EB0-4D3C-A44A-BFA4C711E636}"/>
              </a:ext>
            </a:extLst>
          </p:cNvPr>
          <p:cNvSpPr/>
          <p:nvPr/>
        </p:nvSpPr>
        <p:spPr>
          <a:xfrm>
            <a:off x="4311000" y="8532435"/>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Y/N</a:t>
            </a:r>
          </a:p>
        </p:txBody>
      </p:sp>
      <p:cxnSp>
        <p:nvCxnSpPr>
          <p:cNvPr id="88" name="Connector: Elbow 87">
            <a:extLst>
              <a:ext uri="{FF2B5EF4-FFF2-40B4-BE49-F238E27FC236}">
                <a16:creationId xmlns:a16="http://schemas.microsoft.com/office/drawing/2014/main" id="{10784CB2-9455-4196-8648-E3B83435F3B9}"/>
              </a:ext>
            </a:extLst>
          </p:cNvPr>
          <p:cNvCxnSpPr>
            <a:cxnSpLocks/>
            <a:stCxn id="357" idx="6"/>
            <a:endCxn id="3" idx="1"/>
          </p:cNvCxnSpPr>
          <p:nvPr/>
        </p:nvCxnSpPr>
        <p:spPr>
          <a:xfrm>
            <a:off x="5692803" y="6822940"/>
            <a:ext cx="5299916" cy="1522374"/>
          </a:xfrm>
          <a:prstGeom prst="bentConnector3">
            <a:avLst>
              <a:gd name="adj1" fmla="val 95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C0A7C2FD-63CA-41DE-ACBC-5396645E33D7}"/>
              </a:ext>
            </a:extLst>
          </p:cNvPr>
          <p:cNvCxnSpPr>
            <a:stCxn id="358" idx="6"/>
            <a:endCxn id="3" idx="1"/>
          </p:cNvCxnSpPr>
          <p:nvPr/>
        </p:nvCxnSpPr>
        <p:spPr>
          <a:xfrm flipV="1">
            <a:off x="5930684" y="8345314"/>
            <a:ext cx="5062035" cy="546762"/>
          </a:xfrm>
          <a:prstGeom prst="bentConnector3">
            <a:avLst>
              <a:gd name="adj1" fmla="val 5078"/>
            </a:avLst>
          </a:prstGeom>
          <a:ln>
            <a:tailEnd type="triangle"/>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8B8D50B0-1A16-47A2-8DBF-2E56B1C0B582}"/>
              </a:ext>
            </a:extLst>
          </p:cNvPr>
          <p:cNvSpPr/>
          <p:nvPr/>
        </p:nvSpPr>
        <p:spPr>
          <a:xfrm>
            <a:off x="4285538" y="10348006"/>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Transmission Y/N</a:t>
            </a:r>
          </a:p>
        </p:txBody>
      </p:sp>
      <p:sp>
        <p:nvSpPr>
          <p:cNvPr id="362" name="Oval 361">
            <a:extLst>
              <a:ext uri="{FF2B5EF4-FFF2-40B4-BE49-F238E27FC236}">
                <a16:creationId xmlns:a16="http://schemas.microsoft.com/office/drawing/2014/main" id="{6ABE798D-F12D-4F21-A6C3-D2307DB1979B}"/>
              </a:ext>
            </a:extLst>
          </p:cNvPr>
          <p:cNvSpPr/>
          <p:nvPr/>
        </p:nvSpPr>
        <p:spPr>
          <a:xfrm>
            <a:off x="4289496" y="1215263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ROIs</a:t>
            </a:r>
          </a:p>
        </p:txBody>
      </p:sp>
      <p:cxnSp>
        <p:nvCxnSpPr>
          <p:cNvPr id="111" name="Connector: Elbow 110">
            <a:extLst>
              <a:ext uri="{FF2B5EF4-FFF2-40B4-BE49-F238E27FC236}">
                <a16:creationId xmlns:a16="http://schemas.microsoft.com/office/drawing/2014/main" id="{87B910E5-5506-4948-AA86-D271DFB9BFD2}"/>
              </a:ext>
            </a:extLst>
          </p:cNvPr>
          <p:cNvCxnSpPr>
            <a:cxnSpLocks/>
            <a:stCxn id="360" idx="6"/>
            <a:endCxn id="3" idx="1"/>
          </p:cNvCxnSpPr>
          <p:nvPr/>
        </p:nvCxnSpPr>
        <p:spPr>
          <a:xfrm flipV="1">
            <a:off x="5905222" y="8345314"/>
            <a:ext cx="5087497" cy="2362333"/>
          </a:xfrm>
          <a:prstGeom prst="bentConnector3">
            <a:avLst>
              <a:gd name="adj1" fmla="val 5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AFB1E6D1-292D-493B-A11C-92759C79C521}"/>
              </a:ext>
            </a:extLst>
          </p:cNvPr>
          <p:cNvCxnSpPr>
            <a:cxnSpLocks/>
            <a:stCxn id="362" idx="6"/>
            <a:endCxn id="3" idx="1"/>
          </p:cNvCxnSpPr>
          <p:nvPr/>
        </p:nvCxnSpPr>
        <p:spPr>
          <a:xfrm flipV="1">
            <a:off x="5666244" y="8345314"/>
            <a:ext cx="5326475" cy="4166957"/>
          </a:xfrm>
          <a:prstGeom prst="bentConnector3">
            <a:avLst>
              <a:gd name="adj1" fmla="val 9793"/>
            </a:avLst>
          </a:prstGeom>
          <a:ln>
            <a:tailEnd type="triangle"/>
          </a:ln>
        </p:spPr>
        <p:style>
          <a:lnRef idx="1">
            <a:schemeClr val="accent1"/>
          </a:lnRef>
          <a:fillRef idx="0">
            <a:schemeClr val="accent1"/>
          </a:fillRef>
          <a:effectRef idx="0">
            <a:schemeClr val="accent1"/>
          </a:effectRef>
          <a:fontRef idx="minor">
            <a:schemeClr val="tx1"/>
          </a:fontRef>
        </p:style>
      </p:cxnSp>
      <p:sp>
        <p:nvSpPr>
          <p:cNvPr id="368" name="Oval 367">
            <a:extLst>
              <a:ext uri="{FF2B5EF4-FFF2-40B4-BE49-F238E27FC236}">
                <a16:creationId xmlns:a16="http://schemas.microsoft.com/office/drawing/2014/main" id="{455ECC4F-EFA0-425D-92A3-8162EEF16488}"/>
              </a:ext>
            </a:extLst>
          </p:cNvPr>
          <p:cNvSpPr/>
          <p:nvPr/>
        </p:nvSpPr>
        <p:spPr>
          <a:xfrm>
            <a:off x="35290305" y="9148726"/>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  Y/N</a:t>
            </a:r>
          </a:p>
        </p:txBody>
      </p:sp>
      <p:cxnSp>
        <p:nvCxnSpPr>
          <p:cNvPr id="138" name="Connector: Elbow 137">
            <a:extLst>
              <a:ext uri="{FF2B5EF4-FFF2-40B4-BE49-F238E27FC236}">
                <a16:creationId xmlns:a16="http://schemas.microsoft.com/office/drawing/2014/main" id="{780D46D6-42F1-4E75-82C1-CC4CE1A2E6F4}"/>
              </a:ext>
            </a:extLst>
          </p:cNvPr>
          <p:cNvCxnSpPr>
            <a:cxnSpLocks/>
            <a:stCxn id="234" idx="3"/>
            <a:endCxn id="368" idx="2"/>
          </p:cNvCxnSpPr>
          <p:nvPr/>
        </p:nvCxnSpPr>
        <p:spPr>
          <a:xfrm>
            <a:off x="34822572" y="8337294"/>
            <a:ext cx="467733" cy="1171073"/>
          </a:xfrm>
          <a:prstGeom prst="bentConnector3">
            <a:avLst>
              <a:gd name="adj1" fmla="val 294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82C3AB8-B1FD-4934-A1BF-1A1AE1D9A04F}"/>
              </a:ext>
            </a:extLst>
          </p:cNvPr>
          <p:cNvCxnSpPr>
            <a:stCxn id="368" idx="6"/>
            <a:endCxn id="279" idx="1"/>
          </p:cNvCxnSpPr>
          <p:nvPr/>
        </p:nvCxnSpPr>
        <p:spPr>
          <a:xfrm>
            <a:off x="36909990" y="9508367"/>
            <a:ext cx="2860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1" name="Oval 380">
            <a:extLst>
              <a:ext uri="{FF2B5EF4-FFF2-40B4-BE49-F238E27FC236}">
                <a16:creationId xmlns:a16="http://schemas.microsoft.com/office/drawing/2014/main" id="{D82085F0-927B-44D7-9C65-8AD65A7A85F5}"/>
              </a:ext>
            </a:extLst>
          </p:cNvPr>
          <p:cNvSpPr/>
          <p:nvPr/>
        </p:nvSpPr>
        <p:spPr>
          <a:xfrm>
            <a:off x="8592277" y="4028718"/>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a:t>
            </a:r>
          </a:p>
        </p:txBody>
      </p:sp>
      <p:cxnSp>
        <p:nvCxnSpPr>
          <p:cNvPr id="158" name="Connector: Elbow 157">
            <a:extLst>
              <a:ext uri="{FF2B5EF4-FFF2-40B4-BE49-F238E27FC236}">
                <a16:creationId xmlns:a16="http://schemas.microsoft.com/office/drawing/2014/main" id="{97DD7473-ADA4-4D63-8F05-B4100D89A512}"/>
              </a:ext>
            </a:extLst>
          </p:cNvPr>
          <p:cNvCxnSpPr>
            <a:stCxn id="381" idx="6"/>
            <a:endCxn id="3" idx="1"/>
          </p:cNvCxnSpPr>
          <p:nvPr/>
        </p:nvCxnSpPr>
        <p:spPr>
          <a:xfrm>
            <a:off x="10211962" y="4388359"/>
            <a:ext cx="780757" cy="39569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2" name="Oval 381">
            <a:extLst>
              <a:ext uri="{FF2B5EF4-FFF2-40B4-BE49-F238E27FC236}">
                <a16:creationId xmlns:a16="http://schemas.microsoft.com/office/drawing/2014/main" id="{22310BF0-D31B-46AF-BAE2-B055D2CC61E3}"/>
              </a:ext>
            </a:extLst>
          </p:cNvPr>
          <p:cNvSpPr/>
          <p:nvPr/>
        </p:nvSpPr>
        <p:spPr>
          <a:xfrm>
            <a:off x="6425863" y="8647787"/>
            <a:ext cx="151297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 Output Options</a:t>
            </a:r>
          </a:p>
        </p:txBody>
      </p:sp>
      <p:cxnSp>
        <p:nvCxnSpPr>
          <p:cNvPr id="168" name="Connector: Elbow 167">
            <a:extLst>
              <a:ext uri="{FF2B5EF4-FFF2-40B4-BE49-F238E27FC236}">
                <a16:creationId xmlns:a16="http://schemas.microsoft.com/office/drawing/2014/main" id="{AE193214-79A7-4BDC-A415-AC70F747B9A7}"/>
              </a:ext>
            </a:extLst>
          </p:cNvPr>
          <p:cNvCxnSpPr>
            <a:cxnSpLocks/>
            <a:stCxn id="382" idx="6"/>
            <a:endCxn id="3" idx="1"/>
          </p:cNvCxnSpPr>
          <p:nvPr/>
        </p:nvCxnSpPr>
        <p:spPr>
          <a:xfrm flipV="1">
            <a:off x="7938839" y="8345314"/>
            <a:ext cx="3053880" cy="662114"/>
          </a:xfrm>
          <a:prstGeom prst="bentConnector3">
            <a:avLst>
              <a:gd name="adj1" fmla="val 106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3" name="Oval 392">
            <a:extLst>
              <a:ext uri="{FF2B5EF4-FFF2-40B4-BE49-F238E27FC236}">
                <a16:creationId xmlns:a16="http://schemas.microsoft.com/office/drawing/2014/main" id="{2D90EB71-3B67-487C-B765-8753F6966163}"/>
              </a:ext>
            </a:extLst>
          </p:cNvPr>
          <p:cNvSpPr/>
          <p:nvPr/>
        </p:nvSpPr>
        <p:spPr>
          <a:xfrm>
            <a:off x="8586520" y="5882896"/>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Output Options</a:t>
            </a:r>
          </a:p>
        </p:txBody>
      </p:sp>
      <p:cxnSp>
        <p:nvCxnSpPr>
          <p:cNvPr id="182" name="Connector: Elbow 181">
            <a:extLst>
              <a:ext uri="{FF2B5EF4-FFF2-40B4-BE49-F238E27FC236}">
                <a16:creationId xmlns:a16="http://schemas.microsoft.com/office/drawing/2014/main" id="{69ECE9BD-56F0-465B-B2EB-236B746229DD}"/>
              </a:ext>
            </a:extLst>
          </p:cNvPr>
          <p:cNvCxnSpPr>
            <a:cxnSpLocks/>
            <a:stCxn id="393" idx="6"/>
            <a:endCxn id="3" idx="1"/>
          </p:cNvCxnSpPr>
          <p:nvPr/>
        </p:nvCxnSpPr>
        <p:spPr>
          <a:xfrm>
            <a:off x="10206205" y="6242537"/>
            <a:ext cx="786514" cy="21027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AFFE974F-0F00-43F6-A9F2-2362E211C539}"/>
              </a:ext>
            </a:extLst>
          </p:cNvPr>
          <p:cNvSpPr/>
          <p:nvPr/>
        </p:nvSpPr>
        <p:spPr>
          <a:xfrm>
            <a:off x="9928381" y="35545886"/>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Output Options</a:t>
            </a:r>
          </a:p>
        </p:txBody>
      </p:sp>
      <p:cxnSp>
        <p:nvCxnSpPr>
          <p:cNvPr id="193" name="Connector: Elbow 192">
            <a:extLst>
              <a:ext uri="{FF2B5EF4-FFF2-40B4-BE49-F238E27FC236}">
                <a16:creationId xmlns:a16="http://schemas.microsoft.com/office/drawing/2014/main" id="{DEDDB7A8-FD7C-4626-9EBC-CD112B0DF4C2}"/>
              </a:ext>
            </a:extLst>
          </p:cNvPr>
          <p:cNvCxnSpPr>
            <a:cxnSpLocks/>
            <a:stCxn id="394" idx="6"/>
            <a:endCxn id="410" idx="1"/>
          </p:cNvCxnSpPr>
          <p:nvPr/>
        </p:nvCxnSpPr>
        <p:spPr>
          <a:xfrm>
            <a:off x="11548066" y="35905527"/>
            <a:ext cx="532395" cy="8982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029B82A7-C663-4DE2-BF78-A566E096FCF7}"/>
              </a:ext>
            </a:extLst>
          </p:cNvPr>
          <p:cNvCxnSpPr>
            <a:cxnSpLocks/>
            <a:stCxn id="397" idx="3"/>
            <a:endCxn id="394" idx="2"/>
          </p:cNvCxnSpPr>
          <p:nvPr/>
        </p:nvCxnSpPr>
        <p:spPr>
          <a:xfrm flipV="1">
            <a:off x="3017137" y="35905527"/>
            <a:ext cx="6911244" cy="898276"/>
          </a:xfrm>
          <a:prstGeom prst="bentConnector3">
            <a:avLst>
              <a:gd name="adj1" fmla="val 6594"/>
            </a:avLst>
          </a:prstGeom>
          <a:ln>
            <a:tailEnd type="triangle"/>
          </a:ln>
        </p:spPr>
        <p:style>
          <a:lnRef idx="1">
            <a:schemeClr val="accent1"/>
          </a:lnRef>
          <a:fillRef idx="0">
            <a:schemeClr val="accent1"/>
          </a:fillRef>
          <a:effectRef idx="0">
            <a:schemeClr val="accent1"/>
          </a:effectRef>
          <a:fontRef idx="minor">
            <a:schemeClr val="tx1"/>
          </a:fontRef>
        </p:style>
      </p:cxnSp>
      <p:sp>
        <p:nvSpPr>
          <p:cNvPr id="363" name="Arrow: Right 362">
            <a:extLst>
              <a:ext uri="{FF2B5EF4-FFF2-40B4-BE49-F238E27FC236}">
                <a16:creationId xmlns:a16="http://schemas.microsoft.com/office/drawing/2014/main" id="{6BC4A4B5-BDA2-4E4F-A391-35BFC5688E5E}"/>
              </a:ext>
            </a:extLst>
          </p:cNvPr>
          <p:cNvSpPr/>
          <p:nvPr/>
        </p:nvSpPr>
        <p:spPr>
          <a:xfrm>
            <a:off x="35101722" y="20298399"/>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42" name="Connector: Elbow 41">
            <a:extLst>
              <a:ext uri="{FF2B5EF4-FFF2-40B4-BE49-F238E27FC236}">
                <a16:creationId xmlns:a16="http://schemas.microsoft.com/office/drawing/2014/main" id="{B49040F0-2FD2-4629-82CF-39D7E9E7D580}"/>
              </a:ext>
            </a:extLst>
          </p:cNvPr>
          <p:cNvCxnSpPr>
            <a:cxnSpLocks/>
            <a:stCxn id="363" idx="3"/>
            <a:endCxn id="96" idx="4"/>
          </p:cNvCxnSpPr>
          <p:nvPr/>
        </p:nvCxnSpPr>
        <p:spPr>
          <a:xfrm flipH="1" flipV="1">
            <a:off x="36039573" y="19909310"/>
            <a:ext cx="818061" cy="836350"/>
          </a:xfrm>
          <a:prstGeom prst="bentConnector4">
            <a:avLst>
              <a:gd name="adj1" fmla="val -27944"/>
              <a:gd name="adj2" fmla="val 767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14F403-7947-4FFB-BA8A-A4A61F51D90A}"/>
              </a:ext>
            </a:extLst>
          </p:cNvPr>
          <p:cNvCxnSpPr>
            <a:stCxn id="96" idx="0"/>
            <a:endCxn id="308" idx="2"/>
          </p:cNvCxnSpPr>
          <p:nvPr/>
        </p:nvCxnSpPr>
        <p:spPr>
          <a:xfrm flipV="1">
            <a:off x="36039573" y="18844921"/>
            <a:ext cx="1" cy="345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F4FFA0A-9955-41CD-ACE0-19EDE0F0579E}"/>
              </a:ext>
            </a:extLst>
          </p:cNvPr>
          <p:cNvCxnSpPr>
            <a:cxnSpLocks/>
            <a:stCxn id="234" idx="3"/>
            <a:endCxn id="58" idx="2"/>
          </p:cNvCxnSpPr>
          <p:nvPr/>
        </p:nvCxnSpPr>
        <p:spPr>
          <a:xfrm>
            <a:off x="34822572" y="8337294"/>
            <a:ext cx="6590448" cy="3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EE9C1E6B-2FA7-4000-972F-2FE8B9FDFB92}"/>
              </a:ext>
            </a:extLst>
          </p:cNvPr>
          <p:cNvCxnSpPr>
            <a:cxnSpLocks/>
            <a:stCxn id="58" idx="6"/>
            <a:endCxn id="341" idx="2"/>
          </p:cNvCxnSpPr>
          <p:nvPr/>
        </p:nvCxnSpPr>
        <p:spPr>
          <a:xfrm flipV="1">
            <a:off x="42789768" y="7657389"/>
            <a:ext cx="212557" cy="718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6" name="Oval 365">
            <a:extLst>
              <a:ext uri="{FF2B5EF4-FFF2-40B4-BE49-F238E27FC236}">
                <a16:creationId xmlns:a16="http://schemas.microsoft.com/office/drawing/2014/main" id="{6F0E93B2-8284-4407-913F-A16BE83EABD2}"/>
              </a:ext>
            </a:extLst>
          </p:cNvPr>
          <p:cNvSpPr/>
          <p:nvPr/>
        </p:nvSpPr>
        <p:spPr>
          <a:xfrm>
            <a:off x="8479659" y="6844364"/>
            <a:ext cx="172987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Transmission Reference File</a:t>
            </a:r>
          </a:p>
        </p:txBody>
      </p:sp>
      <p:cxnSp>
        <p:nvCxnSpPr>
          <p:cNvPr id="87" name="Connector: Elbow 86">
            <a:extLst>
              <a:ext uri="{FF2B5EF4-FFF2-40B4-BE49-F238E27FC236}">
                <a16:creationId xmlns:a16="http://schemas.microsoft.com/office/drawing/2014/main" id="{8DA34E0E-3652-42A0-91EF-F1318E314961}"/>
              </a:ext>
            </a:extLst>
          </p:cNvPr>
          <p:cNvCxnSpPr>
            <a:cxnSpLocks/>
            <a:stCxn id="366" idx="6"/>
            <a:endCxn id="3" idx="1"/>
          </p:cNvCxnSpPr>
          <p:nvPr/>
        </p:nvCxnSpPr>
        <p:spPr>
          <a:xfrm>
            <a:off x="10209534" y="7204005"/>
            <a:ext cx="783185" cy="1141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2" name="Oval 371">
            <a:extLst>
              <a:ext uri="{FF2B5EF4-FFF2-40B4-BE49-F238E27FC236}">
                <a16:creationId xmlns:a16="http://schemas.microsoft.com/office/drawing/2014/main" id="{F73B84B1-7E80-4D37-BD4F-68BB300C6E46}"/>
              </a:ext>
            </a:extLst>
          </p:cNvPr>
          <p:cNvSpPr/>
          <p:nvPr/>
        </p:nvSpPr>
        <p:spPr>
          <a:xfrm>
            <a:off x="6441335" y="9527670"/>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File</a:t>
            </a:r>
          </a:p>
        </p:txBody>
      </p:sp>
      <p:sp>
        <p:nvSpPr>
          <p:cNvPr id="384" name="Oval 383">
            <a:extLst>
              <a:ext uri="{FF2B5EF4-FFF2-40B4-BE49-F238E27FC236}">
                <a16:creationId xmlns:a16="http://schemas.microsoft.com/office/drawing/2014/main" id="{DCD8AB82-F681-40B6-982A-5917374D32D1}"/>
              </a:ext>
            </a:extLst>
          </p:cNvPr>
          <p:cNvSpPr/>
          <p:nvPr/>
        </p:nvSpPr>
        <p:spPr>
          <a:xfrm>
            <a:off x="6430372" y="10506021"/>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Transmission File</a:t>
            </a:r>
          </a:p>
        </p:txBody>
      </p:sp>
      <p:cxnSp>
        <p:nvCxnSpPr>
          <p:cNvPr id="101" name="Connector: Elbow 100">
            <a:extLst>
              <a:ext uri="{FF2B5EF4-FFF2-40B4-BE49-F238E27FC236}">
                <a16:creationId xmlns:a16="http://schemas.microsoft.com/office/drawing/2014/main" id="{9AA54787-F3D0-4C52-B8E8-51E0F9F6919A}"/>
              </a:ext>
            </a:extLst>
          </p:cNvPr>
          <p:cNvCxnSpPr>
            <a:cxnSpLocks/>
            <a:stCxn id="372" idx="6"/>
            <a:endCxn id="3" idx="1"/>
          </p:cNvCxnSpPr>
          <p:nvPr/>
        </p:nvCxnSpPr>
        <p:spPr>
          <a:xfrm flipV="1">
            <a:off x="8061019" y="8345314"/>
            <a:ext cx="2931700" cy="1541997"/>
          </a:xfrm>
          <a:prstGeom prst="bentConnector3">
            <a:avLst>
              <a:gd name="adj1" fmla="val 72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F64393-9530-41CC-93D9-A16E3DE6E928}"/>
              </a:ext>
            </a:extLst>
          </p:cNvPr>
          <p:cNvCxnSpPr>
            <a:cxnSpLocks/>
            <a:stCxn id="384" idx="6"/>
            <a:endCxn id="3" idx="1"/>
          </p:cNvCxnSpPr>
          <p:nvPr/>
        </p:nvCxnSpPr>
        <p:spPr>
          <a:xfrm flipV="1">
            <a:off x="8050056" y="8345314"/>
            <a:ext cx="2942663" cy="2520348"/>
          </a:xfrm>
          <a:prstGeom prst="bentConnector3">
            <a:avLst>
              <a:gd name="adj1" fmla="val 7364"/>
            </a:avLst>
          </a:prstGeom>
          <a:ln>
            <a:tailEnd type="triangle"/>
          </a:ln>
        </p:spPr>
        <p:style>
          <a:lnRef idx="1">
            <a:schemeClr val="accent1"/>
          </a:lnRef>
          <a:fillRef idx="0">
            <a:schemeClr val="accent1"/>
          </a:fillRef>
          <a:effectRef idx="0">
            <a:schemeClr val="accent1"/>
          </a:effectRef>
          <a:fontRef idx="minor">
            <a:schemeClr val="tx1"/>
          </a:fontRef>
        </p:style>
      </p:cxnSp>
      <p:sp>
        <p:nvSpPr>
          <p:cNvPr id="385" name="Flowchart: Decision 384">
            <a:extLst>
              <a:ext uri="{FF2B5EF4-FFF2-40B4-BE49-F238E27FC236}">
                <a16:creationId xmlns:a16="http://schemas.microsoft.com/office/drawing/2014/main" id="{1C7026F2-6F41-4F60-A3F6-EE55AB466CF0}"/>
              </a:ext>
            </a:extLst>
          </p:cNvPr>
          <p:cNvSpPr/>
          <p:nvPr/>
        </p:nvSpPr>
        <p:spPr>
          <a:xfrm>
            <a:off x="43081365" y="27249847"/>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Polarization?</a:t>
            </a:r>
          </a:p>
        </p:txBody>
      </p:sp>
      <p:cxnSp>
        <p:nvCxnSpPr>
          <p:cNvPr id="44" name="Elbow Connector 43"/>
          <p:cNvCxnSpPr>
            <a:stCxn id="445" idx="1"/>
            <a:endCxn id="385" idx="3"/>
          </p:cNvCxnSpPr>
          <p:nvPr/>
        </p:nvCxnSpPr>
        <p:spPr>
          <a:xfrm rot="10800000" flipV="1">
            <a:off x="46009919" y="24548523"/>
            <a:ext cx="297371" cy="32299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9" name="Arrow: Left 403">
            <a:extLst>
              <a:ext uri="{FF2B5EF4-FFF2-40B4-BE49-F238E27FC236}">
                <a16:creationId xmlns:a16="http://schemas.microsoft.com/office/drawing/2014/main" id="{4DC4D2AA-58B2-4C54-ADB8-7B5157C83C59}"/>
              </a:ext>
            </a:extLst>
          </p:cNvPr>
          <p:cNvSpPr/>
          <p:nvPr/>
        </p:nvSpPr>
        <p:spPr>
          <a:xfrm>
            <a:off x="43891696" y="26067362"/>
            <a:ext cx="1297668"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(X,Y,Z,</a:t>
            </a:r>
            <a:r>
              <a:rPr lang="el-GR" sz="1400" dirty="0"/>
              <a:t>λ</a:t>
            </a:r>
            <a:r>
              <a:rPr lang="en-US" sz="1400" dirty="0"/>
              <a:t>), dD</a:t>
            </a:r>
            <a:r>
              <a:rPr lang="en-US" sz="1400" baseline="-25000" dirty="0"/>
              <a:t>3</a:t>
            </a:r>
            <a:r>
              <a:rPr lang="en-US" sz="1400" dirty="0"/>
              <a:t>(X,Y,Z,</a:t>
            </a:r>
            <a:r>
              <a:rPr lang="el-GR" sz="1400" dirty="0"/>
              <a:t>λ</a:t>
            </a:r>
            <a:r>
              <a:rPr lang="en-US" sz="1400" dirty="0"/>
              <a:t>)</a:t>
            </a:r>
          </a:p>
        </p:txBody>
      </p:sp>
      <p:sp>
        <p:nvSpPr>
          <p:cNvPr id="402" name="Rectangle: Rounded Corners 411">
            <a:extLst>
              <a:ext uri="{FF2B5EF4-FFF2-40B4-BE49-F238E27FC236}">
                <a16:creationId xmlns:a16="http://schemas.microsoft.com/office/drawing/2014/main" id="{5E055D3D-9989-481E-8E0A-342D51DFB005}"/>
              </a:ext>
            </a:extLst>
          </p:cNvPr>
          <p:cNvSpPr/>
          <p:nvPr/>
        </p:nvSpPr>
        <p:spPr>
          <a:xfrm>
            <a:off x="43741154" y="25930700"/>
            <a:ext cx="1607219" cy="1153210"/>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cxnSpLocks/>
            <a:stCxn id="399" idx="1"/>
            <a:endCxn id="404" idx="3"/>
          </p:cNvCxnSpPr>
          <p:nvPr/>
        </p:nvCxnSpPr>
        <p:spPr>
          <a:xfrm rot="10800000" flipV="1">
            <a:off x="42525368" y="26512564"/>
            <a:ext cx="1366328" cy="17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05" name="TextBox 404">
            <a:extLst>
              <a:ext uri="{FF2B5EF4-FFF2-40B4-BE49-F238E27FC236}">
                <a16:creationId xmlns:a16="http://schemas.microsoft.com/office/drawing/2014/main" id="{7577D084-4DC0-4A9B-82B6-42339F858583}"/>
              </a:ext>
            </a:extLst>
          </p:cNvPr>
          <p:cNvSpPr txBox="1"/>
          <p:nvPr/>
        </p:nvSpPr>
        <p:spPr>
          <a:xfrm>
            <a:off x="43477926" y="27114016"/>
            <a:ext cx="455574" cy="369332"/>
          </a:xfrm>
          <a:prstGeom prst="rect">
            <a:avLst/>
          </a:prstGeom>
          <a:noFill/>
        </p:spPr>
        <p:txBody>
          <a:bodyPr wrap="none" rtlCol="0">
            <a:spAutoFit/>
          </a:bodyPr>
          <a:lstStyle/>
          <a:p>
            <a:r>
              <a:rPr lang="en-US" dirty="0"/>
              <a:t>No</a:t>
            </a:r>
          </a:p>
        </p:txBody>
      </p:sp>
      <p:cxnSp>
        <p:nvCxnSpPr>
          <p:cNvPr id="92" name="Elbow Connector 91"/>
          <p:cNvCxnSpPr>
            <a:cxnSpLocks/>
            <a:stCxn id="391" idx="1"/>
            <a:endCxn id="399" idx="3"/>
          </p:cNvCxnSpPr>
          <p:nvPr/>
        </p:nvCxnSpPr>
        <p:spPr>
          <a:xfrm rot="10800000">
            <a:off x="45189365" y="26512564"/>
            <a:ext cx="1526227" cy="2853708"/>
          </a:xfrm>
          <a:prstGeom prst="bentConnector3">
            <a:avLst>
              <a:gd name="adj1" fmla="val 1689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85" idx="0"/>
            <a:endCxn id="402" idx="2"/>
          </p:cNvCxnSpPr>
          <p:nvPr/>
        </p:nvCxnSpPr>
        <p:spPr>
          <a:xfrm flipH="1" flipV="1">
            <a:off x="44544764" y="27083910"/>
            <a:ext cx="878" cy="165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4" name="Rectangle: Rounded Corners 411">
            <a:extLst>
              <a:ext uri="{FF2B5EF4-FFF2-40B4-BE49-F238E27FC236}">
                <a16:creationId xmlns:a16="http://schemas.microsoft.com/office/drawing/2014/main" id="{5E055D3D-9989-481E-8E0A-342D51DFB005}"/>
              </a:ext>
            </a:extLst>
          </p:cNvPr>
          <p:cNvSpPr/>
          <p:nvPr/>
        </p:nvSpPr>
        <p:spPr>
          <a:xfrm>
            <a:off x="36032034" y="29742827"/>
            <a:ext cx="10230395" cy="847259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Elbow Connector 120"/>
          <p:cNvCxnSpPr>
            <a:stCxn id="385" idx="2"/>
            <a:endCxn id="414" idx="0"/>
          </p:cNvCxnSpPr>
          <p:nvPr/>
        </p:nvCxnSpPr>
        <p:spPr>
          <a:xfrm rot="5400000">
            <a:off x="42128537" y="27325721"/>
            <a:ext cx="1435801" cy="33984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15" name="Arrow: Left 218">
            <a:extLst>
              <a:ext uri="{FF2B5EF4-FFF2-40B4-BE49-F238E27FC236}">
                <a16:creationId xmlns:a16="http://schemas.microsoft.com/office/drawing/2014/main" id="{5287084D-C3CA-4D58-9EFA-61E4068246BA}"/>
              </a:ext>
            </a:extLst>
          </p:cNvPr>
          <p:cNvSpPr/>
          <p:nvPr/>
        </p:nvSpPr>
        <p:spPr>
          <a:xfrm>
            <a:off x="43691375" y="30090878"/>
            <a:ext cx="1774383" cy="8744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417" name="Oval 416">
            <a:extLst>
              <a:ext uri="{FF2B5EF4-FFF2-40B4-BE49-F238E27FC236}">
                <a16:creationId xmlns:a16="http://schemas.microsoft.com/office/drawing/2014/main" id="{9E255EA8-2FD1-4F17-A62E-A9966B2FC869}"/>
              </a:ext>
            </a:extLst>
          </p:cNvPr>
          <p:cNvSpPr/>
          <p:nvPr/>
        </p:nvSpPr>
        <p:spPr>
          <a:xfrm>
            <a:off x="44145245" y="31437277"/>
            <a:ext cx="15439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 or Half Polarization</a:t>
            </a:r>
          </a:p>
        </p:txBody>
      </p:sp>
      <p:sp>
        <p:nvSpPr>
          <p:cNvPr id="418" name="TextBox 417">
            <a:extLst>
              <a:ext uri="{FF2B5EF4-FFF2-40B4-BE49-F238E27FC236}">
                <a16:creationId xmlns:a16="http://schemas.microsoft.com/office/drawing/2014/main" id="{414DC8BF-0453-46F9-A4FE-94422D97805A}"/>
              </a:ext>
            </a:extLst>
          </p:cNvPr>
          <p:cNvSpPr txBox="1"/>
          <p:nvPr/>
        </p:nvSpPr>
        <p:spPr>
          <a:xfrm>
            <a:off x="44917216" y="28197462"/>
            <a:ext cx="485518" cy="369332"/>
          </a:xfrm>
          <a:prstGeom prst="rect">
            <a:avLst/>
          </a:prstGeom>
          <a:noFill/>
        </p:spPr>
        <p:txBody>
          <a:bodyPr wrap="none" rtlCol="0">
            <a:spAutoFit/>
          </a:bodyPr>
          <a:lstStyle/>
          <a:p>
            <a:r>
              <a:rPr lang="en-US" dirty="0"/>
              <a:t>Yes</a:t>
            </a:r>
          </a:p>
        </p:txBody>
      </p:sp>
      <p:sp>
        <p:nvSpPr>
          <p:cNvPr id="420" name="Flowchart: Decision 419">
            <a:extLst>
              <a:ext uri="{FF2B5EF4-FFF2-40B4-BE49-F238E27FC236}">
                <a16:creationId xmlns:a16="http://schemas.microsoft.com/office/drawing/2014/main" id="{1C7026F2-6F41-4F60-A3F6-EE55AB466CF0}"/>
              </a:ext>
            </a:extLst>
          </p:cNvPr>
          <p:cNvSpPr/>
          <p:nvPr/>
        </p:nvSpPr>
        <p:spPr>
          <a:xfrm>
            <a:off x="41226358" y="31268329"/>
            <a:ext cx="2661638"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Polarization Type</a:t>
            </a:r>
          </a:p>
        </p:txBody>
      </p:sp>
      <p:sp>
        <p:nvSpPr>
          <p:cNvPr id="423" name="TextBox 422">
            <a:extLst>
              <a:ext uri="{FF2B5EF4-FFF2-40B4-BE49-F238E27FC236}">
                <a16:creationId xmlns:a16="http://schemas.microsoft.com/office/drawing/2014/main" id="{414DC8BF-0453-46F9-A4FE-94422D97805A}"/>
              </a:ext>
            </a:extLst>
          </p:cNvPr>
          <p:cNvSpPr txBox="1"/>
          <p:nvPr/>
        </p:nvSpPr>
        <p:spPr>
          <a:xfrm>
            <a:off x="41860639" y="32226924"/>
            <a:ext cx="518091" cy="369332"/>
          </a:xfrm>
          <a:prstGeom prst="rect">
            <a:avLst/>
          </a:prstGeom>
          <a:noFill/>
        </p:spPr>
        <p:txBody>
          <a:bodyPr wrap="none" rtlCol="0">
            <a:spAutoFit/>
          </a:bodyPr>
          <a:lstStyle/>
          <a:p>
            <a:r>
              <a:rPr lang="en-US" dirty="0"/>
              <a:t>Full</a:t>
            </a:r>
          </a:p>
        </p:txBody>
      </p:sp>
      <p:sp>
        <p:nvSpPr>
          <p:cNvPr id="427" name="TextBox 426">
            <a:extLst>
              <a:ext uri="{FF2B5EF4-FFF2-40B4-BE49-F238E27FC236}">
                <a16:creationId xmlns:a16="http://schemas.microsoft.com/office/drawing/2014/main" id="{414DC8BF-0453-46F9-A4FE-94422D97805A}"/>
              </a:ext>
            </a:extLst>
          </p:cNvPr>
          <p:cNvSpPr txBox="1"/>
          <p:nvPr/>
        </p:nvSpPr>
        <p:spPr>
          <a:xfrm>
            <a:off x="40884882" y="31293249"/>
            <a:ext cx="562975" cy="369332"/>
          </a:xfrm>
          <a:prstGeom prst="rect">
            <a:avLst/>
          </a:prstGeom>
          <a:noFill/>
        </p:spPr>
        <p:txBody>
          <a:bodyPr wrap="none" rtlCol="0">
            <a:spAutoFit/>
          </a:bodyPr>
          <a:lstStyle/>
          <a:p>
            <a:r>
              <a:rPr lang="en-US" dirty="0"/>
              <a:t>Half</a:t>
            </a:r>
          </a:p>
        </p:txBody>
      </p:sp>
      <p:cxnSp>
        <p:nvCxnSpPr>
          <p:cNvPr id="141" name="Straight Arrow Connector 140"/>
          <p:cNvCxnSpPr>
            <a:stCxn id="417" idx="2"/>
            <a:endCxn id="420" idx="3"/>
          </p:cNvCxnSpPr>
          <p:nvPr/>
        </p:nvCxnSpPr>
        <p:spPr>
          <a:xfrm flipH="1">
            <a:off x="43887996" y="31796918"/>
            <a:ext cx="2572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8" name="Arrow: Left 390">
            <a:extLst>
              <a:ext uri="{FF2B5EF4-FFF2-40B4-BE49-F238E27FC236}">
                <a16:creationId xmlns:a16="http://schemas.microsoft.com/office/drawing/2014/main" id="{614CDD90-C2D4-43DF-AECB-1155D4CB1359}"/>
              </a:ext>
            </a:extLst>
          </p:cNvPr>
          <p:cNvSpPr/>
          <p:nvPr/>
        </p:nvSpPr>
        <p:spPr>
          <a:xfrm>
            <a:off x="41048864" y="33495488"/>
            <a:ext cx="1265350"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(X,Y,Z,</a:t>
            </a:r>
            <a:r>
              <a:rPr lang="el-GR" sz="1400" dirty="0"/>
              <a:t>λ</a:t>
            </a:r>
            <a:r>
              <a:rPr lang="en-US" sz="1400" dirty="0"/>
              <a:t>), dD</a:t>
            </a:r>
            <a:r>
              <a:rPr lang="en-US" sz="1400" baseline="-25000" dirty="0"/>
              <a:t>3</a:t>
            </a:r>
            <a:r>
              <a:rPr lang="en-US" sz="1400" dirty="0"/>
              <a:t>(X,Y,Z,</a:t>
            </a:r>
            <a:r>
              <a:rPr lang="el-GR" sz="1400" dirty="0"/>
              <a:t>λ</a:t>
            </a:r>
            <a:r>
              <a:rPr lang="en-US" sz="1400" dirty="0"/>
              <a:t>)</a:t>
            </a:r>
          </a:p>
        </p:txBody>
      </p:sp>
      <p:sp>
        <p:nvSpPr>
          <p:cNvPr id="441" name="Rectangle: Rounded Corners 411">
            <a:extLst>
              <a:ext uri="{FF2B5EF4-FFF2-40B4-BE49-F238E27FC236}">
                <a16:creationId xmlns:a16="http://schemas.microsoft.com/office/drawing/2014/main" id="{5E055D3D-9989-481E-8E0A-342D51DFB005}"/>
              </a:ext>
            </a:extLst>
          </p:cNvPr>
          <p:cNvSpPr/>
          <p:nvPr/>
        </p:nvSpPr>
        <p:spPr>
          <a:xfrm>
            <a:off x="40780050" y="32878999"/>
            <a:ext cx="4700561" cy="210211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Elbow Connector 165"/>
          <p:cNvCxnSpPr>
            <a:stCxn id="420" idx="2"/>
            <a:endCxn id="441" idx="0"/>
          </p:cNvCxnSpPr>
          <p:nvPr/>
        </p:nvCxnSpPr>
        <p:spPr>
          <a:xfrm rot="16200000" flipH="1">
            <a:off x="42567009" y="32315676"/>
            <a:ext cx="553491" cy="573154"/>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2" name="Rectangle: Rounded Corners 62">
            <a:extLst>
              <a:ext uri="{FF2B5EF4-FFF2-40B4-BE49-F238E27FC236}">
                <a16:creationId xmlns:a16="http://schemas.microsoft.com/office/drawing/2014/main" id="{7CD92D58-5FF6-4A9C-81FF-CBD434413FE0}"/>
              </a:ext>
            </a:extLst>
          </p:cNvPr>
          <p:cNvSpPr/>
          <p:nvPr/>
        </p:nvSpPr>
        <p:spPr>
          <a:xfrm>
            <a:off x="42601699" y="33150383"/>
            <a:ext cx="2630370" cy="15724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Full Polarization Corrections from Polarization Efficiencies Calculation	</a:t>
            </a:r>
          </a:p>
        </p:txBody>
      </p:sp>
      <p:cxnSp>
        <p:nvCxnSpPr>
          <p:cNvPr id="186" name="Straight Arrow Connector 185"/>
          <p:cNvCxnSpPr>
            <a:stCxn id="442" idx="1"/>
            <a:endCxn id="428" idx="3"/>
          </p:cNvCxnSpPr>
          <p:nvPr/>
        </p:nvCxnSpPr>
        <p:spPr>
          <a:xfrm flipH="1">
            <a:off x="42314214" y="33936598"/>
            <a:ext cx="287485" cy="4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3" name="Arrow: Left 390">
            <a:extLst>
              <a:ext uri="{FF2B5EF4-FFF2-40B4-BE49-F238E27FC236}">
                <a16:creationId xmlns:a16="http://schemas.microsoft.com/office/drawing/2014/main" id="{614CDD90-C2D4-43DF-AECB-1155D4CB1359}"/>
              </a:ext>
            </a:extLst>
          </p:cNvPr>
          <p:cNvSpPr/>
          <p:nvPr/>
        </p:nvSpPr>
        <p:spPr>
          <a:xfrm>
            <a:off x="37635322" y="36179620"/>
            <a:ext cx="1265350"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(X,Y,Z,</a:t>
            </a:r>
            <a:r>
              <a:rPr lang="el-GR" sz="1400" dirty="0"/>
              <a:t>λ</a:t>
            </a:r>
            <a:r>
              <a:rPr lang="en-US" sz="1400" dirty="0"/>
              <a:t>), dD</a:t>
            </a:r>
            <a:r>
              <a:rPr lang="en-US" sz="1400" baseline="-25000" dirty="0"/>
              <a:t>3</a:t>
            </a:r>
            <a:r>
              <a:rPr lang="en-US" sz="1400" dirty="0"/>
              <a:t>(X,Y,Z,</a:t>
            </a:r>
            <a:r>
              <a:rPr lang="el-GR" sz="1400" dirty="0"/>
              <a:t>λ</a:t>
            </a:r>
            <a:r>
              <a:rPr lang="en-US" sz="1400" dirty="0"/>
              <a:t>)</a:t>
            </a:r>
          </a:p>
        </p:txBody>
      </p:sp>
      <p:sp>
        <p:nvSpPr>
          <p:cNvPr id="444" name="Rectangle: Rounded Corners 411">
            <a:extLst>
              <a:ext uri="{FF2B5EF4-FFF2-40B4-BE49-F238E27FC236}">
                <a16:creationId xmlns:a16="http://schemas.microsoft.com/office/drawing/2014/main" id="{5E055D3D-9989-481E-8E0A-342D51DFB005}"/>
              </a:ext>
            </a:extLst>
          </p:cNvPr>
          <p:cNvSpPr/>
          <p:nvPr/>
        </p:nvSpPr>
        <p:spPr>
          <a:xfrm>
            <a:off x="37366508" y="35573764"/>
            <a:ext cx="4700561" cy="210211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Rounded Corners 62">
            <a:extLst>
              <a:ext uri="{FF2B5EF4-FFF2-40B4-BE49-F238E27FC236}">
                <a16:creationId xmlns:a16="http://schemas.microsoft.com/office/drawing/2014/main" id="{7CD92D58-5FF6-4A9C-81FF-CBD434413FE0}"/>
              </a:ext>
            </a:extLst>
          </p:cNvPr>
          <p:cNvSpPr/>
          <p:nvPr/>
        </p:nvSpPr>
        <p:spPr>
          <a:xfrm>
            <a:off x="39188157" y="35845148"/>
            <a:ext cx="2630370" cy="15724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Half Polarization Corrections from Polarization Efficiencies Calculation	</a:t>
            </a:r>
          </a:p>
        </p:txBody>
      </p:sp>
      <p:cxnSp>
        <p:nvCxnSpPr>
          <p:cNvPr id="448" name="Straight Arrow Connector 447"/>
          <p:cNvCxnSpPr>
            <a:stCxn id="447" idx="1"/>
            <a:endCxn id="443" idx="3"/>
          </p:cNvCxnSpPr>
          <p:nvPr/>
        </p:nvCxnSpPr>
        <p:spPr>
          <a:xfrm flipH="1" flipV="1">
            <a:off x="38900672" y="36624822"/>
            <a:ext cx="287485" cy="6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 name="Elbow Connector 205"/>
          <p:cNvCxnSpPr>
            <a:stCxn id="420" idx="1"/>
            <a:endCxn id="444" idx="0"/>
          </p:cNvCxnSpPr>
          <p:nvPr/>
        </p:nvCxnSpPr>
        <p:spPr>
          <a:xfrm rot="10800000" flipV="1">
            <a:off x="39716790" y="31796918"/>
            <a:ext cx="1509569" cy="377684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9" name="Arrow: Right 331">
            <a:extLst>
              <a:ext uri="{FF2B5EF4-FFF2-40B4-BE49-F238E27FC236}">
                <a16:creationId xmlns:a16="http://schemas.microsoft.com/office/drawing/2014/main" id="{3BFF76BF-E246-4E55-B9B6-8307FB880815}"/>
              </a:ext>
            </a:extLst>
          </p:cNvPr>
          <p:cNvSpPr/>
          <p:nvPr/>
        </p:nvSpPr>
        <p:spPr>
          <a:xfrm>
            <a:off x="39482374" y="30263943"/>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(X,Y,Z,</a:t>
            </a:r>
            <a:r>
              <a:rPr lang="el-GR" sz="1400" dirty="0"/>
              <a:t>λ</a:t>
            </a:r>
            <a:r>
              <a:rPr lang="en-US" sz="1400" dirty="0"/>
              <a:t>), dD</a:t>
            </a:r>
            <a:r>
              <a:rPr lang="en-US" sz="1400" baseline="-25000" dirty="0"/>
              <a:t>3</a:t>
            </a:r>
            <a:r>
              <a:rPr lang="en-US" sz="1400" dirty="0"/>
              <a:t>(X,Y,Z,</a:t>
            </a:r>
            <a:r>
              <a:rPr lang="el-GR" sz="1400" dirty="0"/>
              <a:t>λ</a:t>
            </a:r>
            <a:r>
              <a:rPr lang="en-US" sz="1400" dirty="0"/>
              <a:t>)</a:t>
            </a:r>
          </a:p>
        </p:txBody>
      </p:sp>
      <p:sp>
        <p:nvSpPr>
          <p:cNvPr id="450" name="Rectangle: Rounded Corners 411">
            <a:extLst>
              <a:ext uri="{FF2B5EF4-FFF2-40B4-BE49-F238E27FC236}">
                <a16:creationId xmlns:a16="http://schemas.microsoft.com/office/drawing/2014/main" id="{5E055D3D-9989-481E-8E0A-342D51DFB005}"/>
              </a:ext>
            </a:extLst>
          </p:cNvPr>
          <p:cNvSpPr/>
          <p:nvPr/>
        </p:nvSpPr>
        <p:spPr>
          <a:xfrm>
            <a:off x="39277405" y="30124587"/>
            <a:ext cx="1607219" cy="1153210"/>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a:stCxn id="428" idx="1"/>
            <a:endCxn id="449" idx="1"/>
          </p:cNvCxnSpPr>
          <p:nvPr/>
        </p:nvCxnSpPr>
        <p:spPr>
          <a:xfrm rot="10800000">
            <a:off x="39482374" y="30711204"/>
            <a:ext cx="1566490" cy="3229486"/>
          </a:xfrm>
          <a:prstGeom prst="bentConnector3">
            <a:avLst>
              <a:gd name="adj1" fmla="val 232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443" idx="1"/>
            <a:endCxn id="449" idx="1"/>
          </p:cNvCxnSpPr>
          <p:nvPr/>
        </p:nvCxnSpPr>
        <p:spPr>
          <a:xfrm rot="10800000" flipH="1">
            <a:off x="37635322" y="30711204"/>
            <a:ext cx="1847052" cy="5913618"/>
          </a:xfrm>
          <a:prstGeom prst="bentConnector3">
            <a:avLst>
              <a:gd name="adj1" fmla="val -123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Elbow Connector 272"/>
          <p:cNvCxnSpPr>
            <a:stCxn id="415" idx="1"/>
            <a:endCxn id="417" idx="6"/>
          </p:cNvCxnSpPr>
          <p:nvPr/>
        </p:nvCxnSpPr>
        <p:spPr>
          <a:xfrm rot="10800000" flipH="1" flipV="1">
            <a:off x="43691374" y="30528126"/>
            <a:ext cx="1997811" cy="1268792"/>
          </a:xfrm>
          <a:prstGeom prst="bentConnector5">
            <a:avLst>
              <a:gd name="adj1" fmla="val -11443"/>
              <a:gd name="adj2" fmla="val 53058"/>
              <a:gd name="adj3" fmla="val 1114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Elbow Connector 282"/>
          <p:cNvCxnSpPr>
            <a:cxnSpLocks/>
            <a:stCxn id="449" idx="3"/>
            <a:endCxn id="404" idx="3"/>
          </p:cNvCxnSpPr>
          <p:nvPr/>
        </p:nvCxnSpPr>
        <p:spPr>
          <a:xfrm flipV="1">
            <a:off x="40740997" y="26514268"/>
            <a:ext cx="1784371" cy="4196936"/>
          </a:xfrm>
          <a:prstGeom prst="bentConnector3">
            <a:avLst>
              <a:gd name="adj1" fmla="val 11281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0" name="Elbow Connector 299"/>
          <p:cNvCxnSpPr>
            <a:cxnSpLocks/>
            <a:stCxn id="391" idx="1"/>
            <a:endCxn id="442" idx="3"/>
          </p:cNvCxnSpPr>
          <p:nvPr/>
        </p:nvCxnSpPr>
        <p:spPr>
          <a:xfrm rot="10800000" flipV="1">
            <a:off x="45232069" y="29366272"/>
            <a:ext cx="1483522" cy="4570326"/>
          </a:xfrm>
          <a:prstGeom prst="bentConnector3">
            <a:avLst>
              <a:gd name="adj1" fmla="val 175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Elbow Connector 338"/>
          <p:cNvCxnSpPr>
            <a:cxnSpLocks/>
            <a:stCxn id="391" idx="1"/>
            <a:endCxn id="447" idx="3"/>
          </p:cNvCxnSpPr>
          <p:nvPr/>
        </p:nvCxnSpPr>
        <p:spPr>
          <a:xfrm rot="10800000" flipV="1">
            <a:off x="41818527" y="29366271"/>
            <a:ext cx="4897064" cy="7265091"/>
          </a:xfrm>
          <a:prstGeom prst="bentConnector3">
            <a:avLst>
              <a:gd name="adj1" fmla="val 55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431B27D-A768-46E4-8EE6-AB073528FD85}"/>
              </a:ext>
            </a:extLst>
          </p:cNvPr>
          <p:cNvCxnSpPr>
            <a:cxnSpLocks/>
            <a:stCxn id="404" idx="1"/>
            <a:endCxn id="377" idx="3"/>
          </p:cNvCxnSpPr>
          <p:nvPr/>
        </p:nvCxnSpPr>
        <p:spPr>
          <a:xfrm rot="10800000" flipV="1">
            <a:off x="39914066" y="26514268"/>
            <a:ext cx="1222028" cy="1181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EC9C6A8-C893-44BE-B7C5-9A04A9D76F29}"/>
              </a:ext>
            </a:extLst>
          </p:cNvPr>
          <p:cNvCxnSpPr>
            <a:cxnSpLocks/>
            <a:stCxn id="465" idx="1"/>
            <a:endCxn id="282" idx="3"/>
          </p:cNvCxnSpPr>
          <p:nvPr/>
        </p:nvCxnSpPr>
        <p:spPr>
          <a:xfrm rot="10800000">
            <a:off x="30017182" y="25800153"/>
            <a:ext cx="6245423" cy="1894897"/>
          </a:xfrm>
          <a:prstGeom prst="bentConnector3">
            <a:avLst>
              <a:gd name="adj1" fmla="val 87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1A9CB008-D923-4AF9-BD33-9ACB92E7AC52}"/>
              </a:ext>
            </a:extLst>
          </p:cNvPr>
          <p:cNvCxnSpPr>
            <a:cxnSpLocks/>
            <a:stCxn id="465" idx="1"/>
            <a:endCxn id="232" idx="3"/>
          </p:cNvCxnSpPr>
          <p:nvPr/>
        </p:nvCxnSpPr>
        <p:spPr>
          <a:xfrm rot="10800000" flipV="1">
            <a:off x="29971586" y="27695048"/>
            <a:ext cx="6291019" cy="4675463"/>
          </a:xfrm>
          <a:prstGeom prst="bentConnector3">
            <a:avLst>
              <a:gd name="adj1" fmla="val 86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754992B-FB37-412D-BD09-01E5496DD3A6}"/>
              </a:ext>
            </a:extLst>
          </p:cNvPr>
          <p:cNvCxnSpPr>
            <a:cxnSpLocks/>
            <a:stCxn id="289" idx="1"/>
            <a:endCxn id="376" idx="3"/>
          </p:cNvCxnSpPr>
          <p:nvPr/>
        </p:nvCxnSpPr>
        <p:spPr>
          <a:xfrm rot="10800000" flipV="1">
            <a:off x="19547919" y="27238945"/>
            <a:ext cx="2964977" cy="2177292"/>
          </a:xfrm>
          <a:prstGeom prst="bentConnector3">
            <a:avLst>
              <a:gd name="adj1" fmla="val 69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CA048D24-0456-46E1-8063-CA0F03E3C9FE}"/>
              </a:ext>
            </a:extLst>
          </p:cNvPr>
          <p:cNvCxnSpPr>
            <a:cxnSpLocks/>
            <a:stCxn id="289" idx="1"/>
            <a:endCxn id="433" idx="3"/>
          </p:cNvCxnSpPr>
          <p:nvPr/>
        </p:nvCxnSpPr>
        <p:spPr>
          <a:xfrm rot="10800000">
            <a:off x="17295335" y="25086849"/>
            <a:ext cx="5217561" cy="2152096"/>
          </a:xfrm>
          <a:prstGeom prst="bentConnector3">
            <a:avLst>
              <a:gd name="adj1" fmla="val 41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60F4D41C-B1C7-45DF-B226-CEA1BB7C508D}"/>
              </a:ext>
            </a:extLst>
          </p:cNvPr>
          <p:cNvCxnSpPr>
            <a:cxnSpLocks/>
            <a:stCxn id="407" idx="1"/>
            <a:endCxn id="430" idx="2"/>
          </p:cNvCxnSpPr>
          <p:nvPr/>
        </p:nvCxnSpPr>
        <p:spPr>
          <a:xfrm rot="10800000">
            <a:off x="16755083" y="25793335"/>
            <a:ext cx="408317" cy="1732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D5EA938B-AB7D-4431-ABF8-BA6B532AC7B6}"/>
              </a:ext>
            </a:extLst>
          </p:cNvPr>
          <p:cNvCxnSpPr>
            <a:cxnSpLocks/>
            <a:stCxn id="407" idx="2"/>
            <a:endCxn id="412" idx="0"/>
          </p:cNvCxnSpPr>
          <p:nvPr/>
        </p:nvCxnSpPr>
        <p:spPr>
          <a:xfrm rot="5400000">
            <a:off x="17876451" y="27975899"/>
            <a:ext cx="673163" cy="829289"/>
          </a:xfrm>
          <a:prstGeom prst="bentConnector3">
            <a:avLst>
              <a:gd name="adj1" fmla="val 607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F410E0AD-AB62-42ED-813B-50041F30308C}"/>
              </a:ext>
            </a:extLst>
          </p:cNvPr>
          <p:cNvCxnSpPr>
            <a:cxnSpLocks/>
            <a:stCxn id="433" idx="1"/>
            <a:endCxn id="297" idx="3"/>
          </p:cNvCxnSpPr>
          <p:nvPr/>
        </p:nvCxnSpPr>
        <p:spPr>
          <a:xfrm rot="10800000" flipV="1">
            <a:off x="15149401" y="25086849"/>
            <a:ext cx="938244" cy="23474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2D0D11A3-181D-42A3-817C-A0741C9CD2C6}"/>
              </a:ext>
            </a:extLst>
          </p:cNvPr>
          <p:cNvCxnSpPr>
            <a:cxnSpLocks/>
            <a:stCxn id="419" idx="1"/>
            <a:endCxn id="297" idx="3"/>
          </p:cNvCxnSpPr>
          <p:nvPr/>
        </p:nvCxnSpPr>
        <p:spPr>
          <a:xfrm rot="10800000">
            <a:off x="15149402" y="27434289"/>
            <a:ext cx="939981" cy="19797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2981BCE7-FCD0-4EF0-8411-A7D7AFBC86D0}"/>
              </a:ext>
            </a:extLst>
          </p:cNvPr>
          <p:cNvCxnSpPr>
            <a:cxnSpLocks/>
            <a:stCxn id="375" idx="1"/>
            <a:endCxn id="355" idx="0"/>
          </p:cNvCxnSpPr>
          <p:nvPr/>
        </p:nvCxnSpPr>
        <p:spPr>
          <a:xfrm rot="10800000" flipH="1" flipV="1">
            <a:off x="7700575" y="27956738"/>
            <a:ext cx="626815" cy="2205063"/>
          </a:xfrm>
          <a:prstGeom prst="bentConnector4">
            <a:avLst>
              <a:gd name="adj1" fmla="val -36470"/>
              <a:gd name="adj2" fmla="val 691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Connector: Elbow 219">
            <a:extLst>
              <a:ext uri="{FF2B5EF4-FFF2-40B4-BE49-F238E27FC236}">
                <a16:creationId xmlns:a16="http://schemas.microsoft.com/office/drawing/2014/main" id="{9B4D0E17-0365-4684-B127-4906B24D954E}"/>
              </a:ext>
            </a:extLst>
          </p:cNvPr>
          <p:cNvCxnSpPr>
            <a:cxnSpLocks/>
            <a:stCxn id="349" idx="4"/>
            <a:endCxn id="355" idx="3"/>
          </p:cNvCxnSpPr>
          <p:nvPr/>
        </p:nvCxnSpPr>
        <p:spPr>
          <a:xfrm rot="5400000">
            <a:off x="9229675" y="29276183"/>
            <a:ext cx="1163444" cy="1498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Elbow 229">
            <a:extLst>
              <a:ext uri="{FF2B5EF4-FFF2-40B4-BE49-F238E27FC236}">
                <a16:creationId xmlns:a16="http://schemas.microsoft.com/office/drawing/2014/main" id="{163CFF64-0E38-4592-9A50-91C033608200}"/>
              </a:ext>
            </a:extLst>
          </p:cNvPr>
          <p:cNvCxnSpPr>
            <a:cxnSpLocks/>
            <a:stCxn id="370" idx="1"/>
            <a:endCxn id="392" idx="1"/>
          </p:cNvCxnSpPr>
          <p:nvPr/>
        </p:nvCxnSpPr>
        <p:spPr>
          <a:xfrm rot="10800000" flipH="1" flipV="1">
            <a:off x="5465890" y="30607003"/>
            <a:ext cx="2121209" cy="1155124"/>
          </a:xfrm>
          <a:prstGeom prst="bentConnector3">
            <a:avLst>
              <a:gd name="adj1" fmla="val -107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0F653199-37AE-4A6A-B599-5A28D765028F}"/>
              </a:ext>
            </a:extLst>
          </p:cNvPr>
          <p:cNvCxnSpPr>
            <a:cxnSpLocks/>
            <a:stCxn id="375" idx="1"/>
            <a:endCxn id="390" idx="3"/>
          </p:cNvCxnSpPr>
          <p:nvPr/>
        </p:nvCxnSpPr>
        <p:spPr>
          <a:xfrm rot="10800000">
            <a:off x="5889034" y="26864629"/>
            <a:ext cx="1811543" cy="10921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0" name="Oval 439">
            <a:extLst>
              <a:ext uri="{FF2B5EF4-FFF2-40B4-BE49-F238E27FC236}">
                <a16:creationId xmlns:a16="http://schemas.microsoft.com/office/drawing/2014/main" id="{0BF7F6DC-E624-48AD-9999-11B2F3481CB3}"/>
              </a:ext>
            </a:extLst>
          </p:cNvPr>
          <p:cNvSpPr/>
          <p:nvPr/>
        </p:nvSpPr>
        <p:spPr>
          <a:xfrm>
            <a:off x="8707266" y="9581959"/>
            <a:ext cx="152439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Wavelength Cutoffs</a:t>
            </a:r>
          </a:p>
        </p:txBody>
      </p:sp>
      <p:sp>
        <p:nvSpPr>
          <p:cNvPr id="451" name="Oval 450">
            <a:extLst>
              <a:ext uri="{FF2B5EF4-FFF2-40B4-BE49-F238E27FC236}">
                <a16:creationId xmlns:a16="http://schemas.microsoft.com/office/drawing/2014/main" id="{A3EDEA1E-A0EB-4B56-806A-C19D008FEA1E}"/>
              </a:ext>
            </a:extLst>
          </p:cNvPr>
          <p:cNvSpPr/>
          <p:nvPr/>
        </p:nvSpPr>
        <p:spPr>
          <a:xfrm>
            <a:off x="8703128" y="8588842"/>
            <a:ext cx="152439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TOF Cutoffs</a:t>
            </a:r>
          </a:p>
        </p:txBody>
      </p:sp>
      <p:cxnSp>
        <p:nvCxnSpPr>
          <p:cNvPr id="260" name="Connector: Elbow 259">
            <a:extLst>
              <a:ext uri="{FF2B5EF4-FFF2-40B4-BE49-F238E27FC236}">
                <a16:creationId xmlns:a16="http://schemas.microsoft.com/office/drawing/2014/main" id="{3ED5E14E-FD4C-423A-96F8-BBE5C14B5C09}"/>
              </a:ext>
            </a:extLst>
          </p:cNvPr>
          <p:cNvCxnSpPr>
            <a:cxnSpLocks/>
            <a:stCxn id="451" idx="6"/>
            <a:endCxn id="3" idx="1"/>
          </p:cNvCxnSpPr>
          <p:nvPr/>
        </p:nvCxnSpPr>
        <p:spPr>
          <a:xfrm flipV="1">
            <a:off x="10227524" y="8345314"/>
            <a:ext cx="765195" cy="603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Connector: Elbow 265">
            <a:extLst>
              <a:ext uri="{FF2B5EF4-FFF2-40B4-BE49-F238E27FC236}">
                <a16:creationId xmlns:a16="http://schemas.microsoft.com/office/drawing/2014/main" id="{38C1FFFC-34F6-400D-8C19-CEB0D50C4B73}"/>
              </a:ext>
            </a:extLst>
          </p:cNvPr>
          <p:cNvCxnSpPr>
            <a:cxnSpLocks/>
            <a:stCxn id="440" idx="6"/>
            <a:endCxn id="3" idx="1"/>
          </p:cNvCxnSpPr>
          <p:nvPr/>
        </p:nvCxnSpPr>
        <p:spPr>
          <a:xfrm flipV="1">
            <a:off x="10231662" y="8345314"/>
            <a:ext cx="761057" cy="15962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6" name="Arrow: Left 455">
            <a:extLst>
              <a:ext uri="{FF2B5EF4-FFF2-40B4-BE49-F238E27FC236}">
                <a16:creationId xmlns:a16="http://schemas.microsoft.com/office/drawing/2014/main" id="{806FE00C-CFD8-4BB6-A978-E637F1F1E9E7}"/>
              </a:ext>
            </a:extLst>
          </p:cNvPr>
          <p:cNvSpPr/>
          <p:nvPr/>
        </p:nvSpPr>
        <p:spPr>
          <a:xfrm>
            <a:off x="23393920" y="31919506"/>
            <a:ext cx="1248033"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6</a:t>
            </a:r>
            <a:r>
              <a:rPr lang="en-US" sz="1400" dirty="0"/>
              <a:t>(X,Y,Z,</a:t>
            </a:r>
            <a:r>
              <a:rPr lang="el-GR" sz="1400" dirty="0"/>
              <a:t>λ</a:t>
            </a:r>
            <a:r>
              <a:rPr lang="en-US" sz="1400" dirty="0"/>
              <a:t>), dD</a:t>
            </a:r>
            <a:r>
              <a:rPr lang="en-US" sz="1400" baseline="-25000" dirty="0"/>
              <a:t>6</a:t>
            </a:r>
            <a:r>
              <a:rPr lang="en-US" sz="1400" dirty="0"/>
              <a:t>(X,Y,Z,</a:t>
            </a:r>
            <a:r>
              <a:rPr lang="el-GR" sz="1400" dirty="0"/>
              <a:t>λ</a:t>
            </a:r>
            <a:r>
              <a:rPr lang="en-US" sz="1400" dirty="0"/>
              <a:t>)</a:t>
            </a:r>
          </a:p>
        </p:txBody>
      </p:sp>
      <p:cxnSp>
        <p:nvCxnSpPr>
          <p:cNvPr id="406" name="Straight Arrow Connector 405">
            <a:extLst>
              <a:ext uri="{FF2B5EF4-FFF2-40B4-BE49-F238E27FC236}">
                <a16:creationId xmlns:a16="http://schemas.microsoft.com/office/drawing/2014/main" id="{35FA9A75-6304-48D3-AD14-ECEC62D4EF12}"/>
              </a:ext>
            </a:extLst>
          </p:cNvPr>
          <p:cNvCxnSpPr>
            <a:cxnSpLocks/>
            <a:stCxn id="275" idx="1"/>
            <a:endCxn id="456" idx="3"/>
          </p:cNvCxnSpPr>
          <p:nvPr/>
        </p:nvCxnSpPr>
        <p:spPr>
          <a:xfrm flipH="1" flipV="1">
            <a:off x="24641953" y="32364708"/>
            <a:ext cx="1634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3" name="Connector: Elbow 452">
            <a:extLst>
              <a:ext uri="{FF2B5EF4-FFF2-40B4-BE49-F238E27FC236}">
                <a16:creationId xmlns:a16="http://schemas.microsoft.com/office/drawing/2014/main" id="{6983A9DD-0407-42F5-830F-AC4E6D685B54}"/>
              </a:ext>
            </a:extLst>
          </p:cNvPr>
          <p:cNvCxnSpPr>
            <a:cxnSpLocks/>
            <a:stCxn id="282" idx="1"/>
            <a:endCxn id="456" idx="3"/>
          </p:cNvCxnSpPr>
          <p:nvPr/>
        </p:nvCxnSpPr>
        <p:spPr>
          <a:xfrm rot="10800000" flipV="1">
            <a:off x="24641954" y="25800152"/>
            <a:ext cx="4087459" cy="6564556"/>
          </a:xfrm>
          <a:prstGeom prst="bentConnector3">
            <a:avLst>
              <a:gd name="adj1" fmla="val 90081"/>
            </a:avLst>
          </a:prstGeom>
          <a:ln>
            <a:tailEnd type="triangle"/>
          </a:ln>
        </p:spPr>
        <p:style>
          <a:lnRef idx="1">
            <a:schemeClr val="accent1"/>
          </a:lnRef>
          <a:fillRef idx="0">
            <a:schemeClr val="accent1"/>
          </a:fillRef>
          <a:effectRef idx="0">
            <a:schemeClr val="accent1"/>
          </a:effectRef>
          <a:fontRef idx="minor">
            <a:schemeClr val="tx1"/>
          </a:fontRef>
        </p:style>
      </p:cxnSp>
      <p:sp>
        <p:nvSpPr>
          <p:cNvPr id="472" name="Oval 471">
            <a:extLst>
              <a:ext uri="{FF2B5EF4-FFF2-40B4-BE49-F238E27FC236}">
                <a16:creationId xmlns:a16="http://schemas.microsoft.com/office/drawing/2014/main" id="{53B8D9D7-9DA6-4B5E-9597-DE0CDEC53CAE}"/>
              </a:ext>
            </a:extLst>
          </p:cNvPr>
          <p:cNvSpPr/>
          <p:nvPr/>
        </p:nvSpPr>
        <p:spPr>
          <a:xfrm>
            <a:off x="25145604" y="33832512"/>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SDD</a:t>
            </a:r>
          </a:p>
        </p:txBody>
      </p:sp>
      <p:sp>
        <p:nvSpPr>
          <p:cNvPr id="473" name="Flowchart: Decision 472">
            <a:extLst>
              <a:ext uri="{FF2B5EF4-FFF2-40B4-BE49-F238E27FC236}">
                <a16:creationId xmlns:a16="http://schemas.microsoft.com/office/drawing/2014/main" id="{4DA2DB65-8399-4824-A92E-89CFE4595523}"/>
              </a:ext>
            </a:extLst>
          </p:cNvPr>
          <p:cNvSpPr/>
          <p:nvPr/>
        </p:nvSpPr>
        <p:spPr>
          <a:xfrm>
            <a:off x="21283736" y="33495488"/>
            <a:ext cx="3358218" cy="1372028"/>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SDD &lt; 1.5 and Detector Offset &gt; 20 (HFIR)?</a:t>
            </a:r>
          </a:p>
        </p:txBody>
      </p:sp>
      <p:sp>
        <p:nvSpPr>
          <p:cNvPr id="474" name="TextBox 473">
            <a:extLst>
              <a:ext uri="{FF2B5EF4-FFF2-40B4-BE49-F238E27FC236}">
                <a16:creationId xmlns:a16="http://schemas.microsoft.com/office/drawing/2014/main" id="{E9744C06-BF5A-484D-940C-58CC52E5F588}"/>
              </a:ext>
            </a:extLst>
          </p:cNvPr>
          <p:cNvSpPr txBox="1"/>
          <p:nvPr/>
        </p:nvSpPr>
        <p:spPr>
          <a:xfrm>
            <a:off x="22186231" y="34690168"/>
            <a:ext cx="485518" cy="369332"/>
          </a:xfrm>
          <a:prstGeom prst="rect">
            <a:avLst/>
          </a:prstGeom>
          <a:noFill/>
        </p:spPr>
        <p:txBody>
          <a:bodyPr wrap="none" rtlCol="0">
            <a:spAutoFit/>
          </a:bodyPr>
          <a:lstStyle/>
          <a:p>
            <a:r>
              <a:rPr lang="en-US" dirty="0"/>
              <a:t>Yes</a:t>
            </a:r>
          </a:p>
        </p:txBody>
      </p:sp>
      <p:sp>
        <p:nvSpPr>
          <p:cNvPr id="475" name="TextBox 474">
            <a:extLst>
              <a:ext uri="{FF2B5EF4-FFF2-40B4-BE49-F238E27FC236}">
                <a16:creationId xmlns:a16="http://schemas.microsoft.com/office/drawing/2014/main" id="{860E69A1-A0CF-4FC6-8560-3D6A9606E131}"/>
              </a:ext>
            </a:extLst>
          </p:cNvPr>
          <p:cNvSpPr txBox="1"/>
          <p:nvPr/>
        </p:nvSpPr>
        <p:spPr>
          <a:xfrm>
            <a:off x="21740160" y="33570238"/>
            <a:ext cx="455574" cy="369332"/>
          </a:xfrm>
          <a:prstGeom prst="rect">
            <a:avLst/>
          </a:prstGeom>
          <a:noFill/>
        </p:spPr>
        <p:txBody>
          <a:bodyPr wrap="none" rtlCol="0">
            <a:spAutoFit/>
          </a:bodyPr>
          <a:lstStyle/>
          <a:p>
            <a:r>
              <a:rPr lang="en-US" dirty="0"/>
              <a:t>No</a:t>
            </a:r>
          </a:p>
        </p:txBody>
      </p:sp>
      <p:cxnSp>
        <p:nvCxnSpPr>
          <p:cNvPr id="476" name="Straight Arrow Connector 475">
            <a:extLst>
              <a:ext uri="{FF2B5EF4-FFF2-40B4-BE49-F238E27FC236}">
                <a16:creationId xmlns:a16="http://schemas.microsoft.com/office/drawing/2014/main" id="{6064A39E-04E2-4FED-82F4-7A9A5816347A}"/>
              </a:ext>
            </a:extLst>
          </p:cNvPr>
          <p:cNvCxnSpPr>
            <a:cxnSpLocks/>
            <a:stCxn id="472" idx="2"/>
            <a:endCxn id="473" idx="3"/>
          </p:cNvCxnSpPr>
          <p:nvPr/>
        </p:nvCxnSpPr>
        <p:spPr>
          <a:xfrm flipH="1" flipV="1">
            <a:off x="24641954" y="34181502"/>
            <a:ext cx="503650" cy="1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479B2106-B9C6-4715-98D7-0887A31CE3FA}"/>
              </a:ext>
            </a:extLst>
          </p:cNvPr>
          <p:cNvCxnSpPr>
            <a:cxnSpLocks/>
            <a:stCxn id="479" idx="1"/>
            <a:endCxn id="472" idx="6"/>
          </p:cNvCxnSpPr>
          <p:nvPr/>
        </p:nvCxnSpPr>
        <p:spPr>
          <a:xfrm flipH="1">
            <a:off x="26522352" y="34192152"/>
            <a:ext cx="6535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9" name="Arrow: Left 478">
            <a:extLst>
              <a:ext uri="{FF2B5EF4-FFF2-40B4-BE49-F238E27FC236}">
                <a16:creationId xmlns:a16="http://schemas.microsoft.com/office/drawing/2014/main" id="{78EDD3D8-5E2E-4C66-8F6E-56543074709A}"/>
              </a:ext>
            </a:extLst>
          </p:cNvPr>
          <p:cNvSpPr/>
          <p:nvPr/>
        </p:nvSpPr>
        <p:spPr>
          <a:xfrm>
            <a:off x="27175853" y="33754904"/>
            <a:ext cx="1774383" cy="8744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480" name="Rectangle: Rounded Corners 479">
            <a:extLst>
              <a:ext uri="{FF2B5EF4-FFF2-40B4-BE49-F238E27FC236}">
                <a16:creationId xmlns:a16="http://schemas.microsoft.com/office/drawing/2014/main" id="{0C413682-4082-419C-B464-DC02D4FBB38E}"/>
              </a:ext>
            </a:extLst>
          </p:cNvPr>
          <p:cNvSpPr/>
          <p:nvPr/>
        </p:nvSpPr>
        <p:spPr>
          <a:xfrm>
            <a:off x="23664217" y="36400407"/>
            <a:ext cx="1434079" cy="753506"/>
          </a:xfrm>
          <a:prstGeom prst="roundRect">
            <a:avLst>
              <a:gd name="adj"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Mask or ROI</a:t>
            </a:r>
          </a:p>
        </p:txBody>
      </p:sp>
      <p:sp>
        <p:nvSpPr>
          <p:cNvPr id="481" name="Oval 480">
            <a:extLst>
              <a:ext uri="{FF2B5EF4-FFF2-40B4-BE49-F238E27FC236}">
                <a16:creationId xmlns:a16="http://schemas.microsoft.com/office/drawing/2014/main" id="{C9999D98-2C30-47D6-9494-22A66861605A}"/>
              </a:ext>
            </a:extLst>
          </p:cNvPr>
          <p:cNvSpPr/>
          <p:nvPr/>
        </p:nvSpPr>
        <p:spPr>
          <a:xfrm>
            <a:off x="25596203" y="3641426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 Plane Tube Numbers</a:t>
            </a:r>
          </a:p>
        </p:txBody>
      </p:sp>
      <p:sp>
        <p:nvSpPr>
          <p:cNvPr id="482" name="Rectangle: Rounded Corners 481">
            <a:extLst>
              <a:ext uri="{FF2B5EF4-FFF2-40B4-BE49-F238E27FC236}">
                <a16:creationId xmlns:a16="http://schemas.microsoft.com/office/drawing/2014/main" id="{ADECF51A-DAAE-48F6-854D-F0AD4854EA10}"/>
              </a:ext>
            </a:extLst>
          </p:cNvPr>
          <p:cNvSpPr/>
          <p:nvPr/>
        </p:nvSpPr>
        <p:spPr>
          <a:xfrm>
            <a:off x="18435833" y="36054703"/>
            <a:ext cx="9048360" cy="1472499"/>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Arrow: Left 482">
            <a:extLst>
              <a:ext uri="{FF2B5EF4-FFF2-40B4-BE49-F238E27FC236}">
                <a16:creationId xmlns:a16="http://schemas.microsoft.com/office/drawing/2014/main" id="{7E91B4C1-E40B-401C-ADDB-96A5B9A3D4AD}"/>
              </a:ext>
            </a:extLst>
          </p:cNvPr>
          <p:cNvSpPr/>
          <p:nvPr/>
        </p:nvSpPr>
        <p:spPr>
          <a:xfrm>
            <a:off x="22186231" y="36328699"/>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
            </a:r>
            <a:r>
              <a:rPr lang="en-US" sz="1400" baseline="-25000" dirty="0"/>
              <a:t>BT</a:t>
            </a:r>
            <a:r>
              <a:rPr lang="en-US" sz="1400" dirty="0"/>
              <a:t>(X,Y)</a:t>
            </a:r>
          </a:p>
        </p:txBody>
      </p:sp>
      <p:sp>
        <p:nvSpPr>
          <p:cNvPr id="484" name="Rectangle: Rounded Corners 483">
            <a:extLst>
              <a:ext uri="{FF2B5EF4-FFF2-40B4-BE49-F238E27FC236}">
                <a16:creationId xmlns:a16="http://schemas.microsoft.com/office/drawing/2014/main" id="{393CEEDE-3D7F-4D41-BEAE-A2C47BA7D437}"/>
              </a:ext>
            </a:extLst>
          </p:cNvPr>
          <p:cNvSpPr/>
          <p:nvPr/>
        </p:nvSpPr>
        <p:spPr>
          <a:xfrm>
            <a:off x="20273823" y="3644275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cxnSp>
        <p:nvCxnSpPr>
          <p:cNvPr id="486" name="Straight Arrow Connector 485">
            <a:extLst>
              <a:ext uri="{FF2B5EF4-FFF2-40B4-BE49-F238E27FC236}">
                <a16:creationId xmlns:a16="http://schemas.microsoft.com/office/drawing/2014/main" id="{18CA5E75-47B6-4D95-A1C0-F393D9AC333A}"/>
              </a:ext>
            </a:extLst>
          </p:cNvPr>
          <p:cNvCxnSpPr>
            <a:stCxn id="480" idx="1"/>
            <a:endCxn id="483" idx="3"/>
          </p:cNvCxnSpPr>
          <p:nvPr/>
        </p:nvCxnSpPr>
        <p:spPr>
          <a:xfrm flipH="1" flipV="1">
            <a:off x="23393920" y="36773901"/>
            <a:ext cx="270297" cy="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E3AD733C-D101-4DC8-BF97-043F93535C99}"/>
              </a:ext>
            </a:extLst>
          </p:cNvPr>
          <p:cNvCxnSpPr>
            <a:stCxn id="481" idx="2"/>
            <a:endCxn id="480" idx="3"/>
          </p:cNvCxnSpPr>
          <p:nvPr/>
        </p:nvCxnSpPr>
        <p:spPr>
          <a:xfrm flipH="1">
            <a:off x="25098296" y="36773902"/>
            <a:ext cx="497907" cy="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9" name="Rectangle: Rounded Corners 488">
            <a:extLst>
              <a:ext uri="{FF2B5EF4-FFF2-40B4-BE49-F238E27FC236}">
                <a16:creationId xmlns:a16="http://schemas.microsoft.com/office/drawing/2014/main" id="{A3782270-F58B-4E0C-B518-29C1782F903B}"/>
              </a:ext>
            </a:extLst>
          </p:cNvPr>
          <p:cNvSpPr/>
          <p:nvPr/>
        </p:nvSpPr>
        <p:spPr>
          <a:xfrm>
            <a:off x="18660580" y="33342547"/>
            <a:ext cx="1988709" cy="168610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Arrow: Left 492">
            <a:extLst>
              <a:ext uri="{FF2B5EF4-FFF2-40B4-BE49-F238E27FC236}">
                <a16:creationId xmlns:a16="http://schemas.microsoft.com/office/drawing/2014/main" id="{27818505-E70F-4FF3-979D-5FD4DF2B41BA}"/>
              </a:ext>
            </a:extLst>
          </p:cNvPr>
          <p:cNvSpPr/>
          <p:nvPr/>
        </p:nvSpPr>
        <p:spPr>
          <a:xfrm>
            <a:off x="19039035" y="33740397"/>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R(X,Y,Z,</a:t>
            </a:r>
            <a:r>
              <a:rPr lang="el-GR" sz="1400" dirty="0"/>
              <a:t>λ</a:t>
            </a:r>
            <a:r>
              <a:rPr lang="en-US" sz="1400" dirty="0"/>
              <a:t>), </a:t>
            </a:r>
            <a:r>
              <a:rPr lang="en-US" sz="1400" dirty="0" err="1"/>
              <a:t>dR</a:t>
            </a:r>
            <a:r>
              <a:rPr lang="en-US" sz="1400" dirty="0"/>
              <a:t>(X,Y,Z,</a:t>
            </a:r>
            <a:r>
              <a:rPr lang="el-GR" sz="1400" dirty="0"/>
              <a:t>λ</a:t>
            </a:r>
            <a:r>
              <a:rPr lang="en-US" sz="1400" dirty="0"/>
              <a:t>)</a:t>
            </a:r>
          </a:p>
        </p:txBody>
      </p:sp>
      <p:cxnSp>
        <p:nvCxnSpPr>
          <p:cNvPr id="502" name="Connector: Elbow 501">
            <a:extLst>
              <a:ext uri="{FF2B5EF4-FFF2-40B4-BE49-F238E27FC236}">
                <a16:creationId xmlns:a16="http://schemas.microsoft.com/office/drawing/2014/main" id="{D4055306-9E91-40F0-A211-479B101A73CA}"/>
              </a:ext>
            </a:extLst>
          </p:cNvPr>
          <p:cNvCxnSpPr>
            <a:cxnSpLocks/>
            <a:stCxn id="456" idx="1"/>
            <a:endCxn id="484" idx="0"/>
          </p:cNvCxnSpPr>
          <p:nvPr/>
        </p:nvCxnSpPr>
        <p:spPr>
          <a:xfrm rot="10800000" flipV="1">
            <a:off x="20908270" y="32364707"/>
            <a:ext cx="2485650" cy="4078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0F84C3CD-4F18-4564-B370-5CECBF0E6CBE}"/>
              </a:ext>
            </a:extLst>
          </p:cNvPr>
          <p:cNvCxnSpPr>
            <a:cxnSpLocks/>
            <a:stCxn id="473" idx="1"/>
            <a:endCxn id="489" idx="3"/>
          </p:cNvCxnSpPr>
          <p:nvPr/>
        </p:nvCxnSpPr>
        <p:spPr>
          <a:xfrm flipH="1">
            <a:off x="20649289" y="34181502"/>
            <a:ext cx="634447" cy="40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Connector: Elbow 508">
            <a:extLst>
              <a:ext uri="{FF2B5EF4-FFF2-40B4-BE49-F238E27FC236}">
                <a16:creationId xmlns:a16="http://schemas.microsoft.com/office/drawing/2014/main" id="{2B71F249-DA61-4D35-838C-82F7F98DF119}"/>
              </a:ext>
            </a:extLst>
          </p:cNvPr>
          <p:cNvCxnSpPr>
            <a:cxnSpLocks/>
            <a:stCxn id="456" idx="1"/>
            <a:endCxn id="493" idx="3"/>
          </p:cNvCxnSpPr>
          <p:nvPr/>
        </p:nvCxnSpPr>
        <p:spPr>
          <a:xfrm rot="10800000" flipV="1">
            <a:off x="20246724" y="32364707"/>
            <a:ext cx="3147196" cy="1820891"/>
          </a:xfrm>
          <a:prstGeom prst="bentConnector3">
            <a:avLst>
              <a:gd name="adj1" fmla="val 924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3" name="Straight Arrow Connector 512">
            <a:extLst>
              <a:ext uri="{FF2B5EF4-FFF2-40B4-BE49-F238E27FC236}">
                <a16:creationId xmlns:a16="http://schemas.microsoft.com/office/drawing/2014/main" id="{CF748E9B-043C-411C-AC99-58F99839DD44}"/>
              </a:ext>
            </a:extLst>
          </p:cNvPr>
          <p:cNvCxnSpPr>
            <a:stCxn id="483" idx="1"/>
            <a:endCxn id="484" idx="3"/>
          </p:cNvCxnSpPr>
          <p:nvPr/>
        </p:nvCxnSpPr>
        <p:spPr>
          <a:xfrm flipH="1">
            <a:off x="21542717" y="36773901"/>
            <a:ext cx="643514" cy="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5" name="Arrow: Left 514">
            <a:extLst>
              <a:ext uri="{FF2B5EF4-FFF2-40B4-BE49-F238E27FC236}">
                <a16:creationId xmlns:a16="http://schemas.microsoft.com/office/drawing/2014/main" id="{3A94BE0D-B078-4B08-BB9C-4357073652B7}"/>
              </a:ext>
            </a:extLst>
          </p:cNvPr>
          <p:cNvSpPr/>
          <p:nvPr/>
        </p:nvSpPr>
        <p:spPr>
          <a:xfrm>
            <a:off x="18640200" y="36328698"/>
            <a:ext cx="1207689" cy="890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R(X,Y,Z,</a:t>
            </a:r>
            <a:r>
              <a:rPr lang="el-GR" sz="1400" dirty="0"/>
              <a:t>λ</a:t>
            </a:r>
            <a:r>
              <a:rPr lang="en-US" sz="1400" dirty="0"/>
              <a:t>), </a:t>
            </a:r>
            <a:r>
              <a:rPr lang="en-US" sz="1400" dirty="0" err="1"/>
              <a:t>dR</a:t>
            </a:r>
            <a:r>
              <a:rPr lang="en-US" sz="1400" dirty="0"/>
              <a:t>(X,Y,Z,</a:t>
            </a:r>
            <a:r>
              <a:rPr lang="el-GR" sz="1400" dirty="0"/>
              <a:t>λ</a:t>
            </a:r>
            <a:r>
              <a:rPr lang="en-US" sz="1400" dirty="0"/>
              <a:t>)</a:t>
            </a:r>
          </a:p>
        </p:txBody>
      </p:sp>
      <p:cxnSp>
        <p:nvCxnSpPr>
          <p:cNvPr id="517" name="Straight Arrow Connector 516">
            <a:extLst>
              <a:ext uri="{FF2B5EF4-FFF2-40B4-BE49-F238E27FC236}">
                <a16:creationId xmlns:a16="http://schemas.microsoft.com/office/drawing/2014/main" id="{BB863CA2-D33B-4DD2-A776-37AE9201A361}"/>
              </a:ext>
            </a:extLst>
          </p:cNvPr>
          <p:cNvCxnSpPr>
            <a:stCxn id="484" idx="1"/>
            <a:endCxn id="515" idx="3"/>
          </p:cNvCxnSpPr>
          <p:nvPr/>
        </p:nvCxnSpPr>
        <p:spPr>
          <a:xfrm flipH="1" flipV="1">
            <a:off x="19847889" y="36773900"/>
            <a:ext cx="425934"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9" name="Connector: Elbow 518">
            <a:extLst>
              <a:ext uri="{FF2B5EF4-FFF2-40B4-BE49-F238E27FC236}">
                <a16:creationId xmlns:a16="http://schemas.microsoft.com/office/drawing/2014/main" id="{31D21583-A470-4E21-924A-0E0497ED1C34}"/>
              </a:ext>
            </a:extLst>
          </p:cNvPr>
          <p:cNvCxnSpPr>
            <a:cxnSpLocks/>
            <a:stCxn id="493" idx="1"/>
            <a:endCxn id="289" idx="3"/>
          </p:cNvCxnSpPr>
          <p:nvPr/>
        </p:nvCxnSpPr>
        <p:spPr>
          <a:xfrm rot="10800000" flipH="1">
            <a:off x="19039034" y="27238945"/>
            <a:ext cx="4681549" cy="6946654"/>
          </a:xfrm>
          <a:prstGeom prst="bentConnector5">
            <a:avLst>
              <a:gd name="adj1" fmla="val -20817"/>
              <a:gd name="adj2" fmla="val 50000"/>
              <a:gd name="adj3" fmla="val 1048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2" name="Connector: Elbow 521">
            <a:extLst>
              <a:ext uri="{FF2B5EF4-FFF2-40B4-BE49-F238E27FC236}">
                <a16:creationId xmlns:a16="http://schemas.microsoft.com/office/drawing/2014/main" id="{087911C7-D74C-42F5-A1F6-20F22C4CC5B5}"/>
              </a:ext>
            </a:extLst>
          </p:cNvPr>
          <p:cNvCxnSpPr>
            <a:cxnSpLocks/>
            <a:stCxn id="515" idx="1"/>
            <a:endCxn id="289" idx="3"/>
          </p:cNvCxnSpPr>
          <p:nvPr/>
        </p:nvCxnSpPr>
        <p:spPr>
          <a:xfrm rot="10800000" flipH="1">
            <a:off x="18640200" y="27238946"/>
            <a:ext cx="5080384" cy="9534955"/>
          </a:xfrm>
          <a:prstGeom prst="bentConnector5">
            <a:avLst>
              <a:gd name="adj1" fmla="val -11368"/>
              <a:gd name="adj2" fmla="val 63502"/>
              <a:gd name="adj3" fmla="val 1045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8" name="Oval 527">
            <a:extLst>
              <a:ext uri="{FF2B5EF4-FFF2-40B4-BE49-F238E27FC236}">
                <a16:creationId xmlns:a16="http://schemas.microsoft.com/office/drawing/2014/main" id="{76689E2F-B318-4A79-99AF-C5E79CE1724C}"/>
              </a:ext>
            </a:extLst>
          </p:cNvPr>
          <p:cNvSpPr/>
          <p:nvPr/>
        </p:nvSpPr>
        <p:spPr>
          <a:xfrm>
            <a:off x="25145604" y="3477125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Detector Offset</a:t>
            </a:r>
          </a:p>
        </p:txBody>
      </p:sp>
      <p:cxnSp>
        <p:nvCxnSpPr>
          <p:cNvPr id="530" name="Connector: Elbow 529">
            <a:extLst>
              <a:ext uri="{FF2B5EF4-FFF2-40B4-BE49-F238E27FC236}">
                <a16:creationId xmlns:a16="http://schemas.microsoft.com/office/drawing/2014/main" id="{5CFAAD75-C6E6-4D7D-9493-23790B4361AE}"/>
              </a:ext>
            </a:extLst>
          </p:cNvPr>
          <p:cNvCxnSpPr>
            <a:cxnSpLocks/>
            <a:stCxn id="479" idx="1"/>
            <a:endCxn id="528" idx="6"/>
          </p:cNvCxnSpPr>
          <p:nvPr/>
        </p:nvCxnSpPr>
        <p:spPr>
          <a:xfrm rot="10800000" flipV="1">
            <a:off x="26522353" y="34192151"/>
            <a:ext cx="653501" cy="9387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3" name="Connector: Elbow 532">
            <a:extLst>
              <a:ext uri="{FF2B5EF4-FFF2-40B4-BE49-F238E27FC236}">
                <a16:creationId xmlns:a16="http://schemas.microsoft.com/office/drawing/2014/main" id="{AF1B414B-E5EF-4C6E-A64C-F4A75FB6DF1A}"/>
              </a:ext>
            </a:extLst>
          </p:cNvPr>
          <p:cNvCxnSpPr>
            <a:cxnSpLocks/>
            <a:stCxn id="528" idx="2"/>
            <a:endCxn id="473" idx="3"/>
          </p:cNvCxnSpPr>
          <p:nvPr/>
        </p:nvCxnSpPr>
        <p:spPr>
          <a:xfrm rot="10800000">
            <a:off x="24641954" y="34181503"/>
            <a:ext cx="503650" cy="9493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5" name="Connector: Elbow 534">
            <a:extLst>
              <a:ext uri="{FF2B5EF4-FFF2-40B4-BE49-F238E27FC236}">
                <a16:creationId xmlns:a16="http://schemas.microsoft.com/office/drawing/2014/main" id="{F3DEFE9C-C7AA-4643-ADD9-FC909A8C90C4}"/>
              </a:ext>
            </a:extLst>
          </p:cNvPr>
          <p:cNvCxnSpPr>
            <a:stCxn id="160" idx="6"/>
            <a:endCxn id="161" idx="0"/>
          </p:cNvCxnSpPr>
          <p:nvPr/>
        </p:nvCxnSpPr>
        <p:spPr>
          <a:xfrm>
            <a:off x="28580074" y="19372093"/>
            <a:ext cx="650489" cy="7039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7" name="Connector: Elbow 536">
            <a:extLst>
              <a:ext uri="{FF2B5EF4-FFF2-40B4-BE49-F238E27FC236}">
                <a16:creationId xmlns:a16="http://schemas.microsoft.com/office/drawing/2014/main" id="{43816DF8-11A6-484C-9F8D-E5A37C1547AA}"/>
              </a:ext>
            </a:extLst>
          </p:cNvPr>
          <p:cNvCxnSpPr>
            <a:cxnSpLocks/>
            <a:stCxn id="249" idx="6"/>
            <a:endCxn id="250" idx="0"/>
          </p:cNvCxnSpPr>
          <p:nvPr/>
        </p:nvCxnSpPr>
        <p:spPr>
          <a:xfrm>
            <a:off x="36728814" y="6248663"/>
            <a:ext cx="1197394" cy="623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7" name="Rectangle: Rounded Corners 436">
            <a:extLst>
              <a:ext uri="{FF2B5EF4-FFF2-40B4-BE49-F238E27FC236}">
                <a16:creationId xmlns:a16="http://schemas.microsoft.com/office/drawing/2014/main" id="{955FE0AE-6D29-438F-AC5E-36521E696C70}"/>
              </a:ext>
            </a:extLst>
          </p:cNvPr>
          <p:cNvSpPr/>
          <p:nvPr/>
        </p:nvSpPr>
        <p:spPr>
          <a:xfrm>
            <a:off x="31013992" y="1642793"/>
            <a:ext cx="4276314" cy="114607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Arrow: Right 438">
            <a:extLst>
              <a:ext uri="{FF2B5EF4-FFF2-40B4-BE49-F238E27FC236}">
                <a16:creationId xmlns:a16="http://schemas.microsoft.com/office/drawing/2014/main" id="{BF413A83-D540-4A04-A1BD-5A016F5924EF}"/>
              </a:ext>
            </a:extLst>
          </p:cNvPr>
          <p:cNvSpPr/>
          <p:nvPr/>
        </p:nvSpPr>
        <p:spPr>
          <a:xfrm>
            <a:off x="33534319" y="1792200"/>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S</a:t>
            </a:r>
            <a:r>
              <a:rPr lang="en-US" sz="1400" dirty="0"/>
              <a:t>(</a:t>
            </a:r>
            <a:r>
              <a:rPr lang="el-GR" sz="1400" dirty="0"/>
              <a:t>λ</a:t>
            </a:r>
            <a:r>
              <a:rPr lang="en-US" sz="1400" dirty="0"/>
              <a:t>)=1, </a:t>
            </a:r>
            <a:r>
              <a:rPr lang="en-US" sz="1400" dirty="0" err="1"/>
              <a:t>dT</a:t>
            </a:r>
            <a:r>
              <a:rPr lang="en-US" sz="1400" baseline="-25000" dirty="0" err="1"/>
              <a:t>S</a:t>
            </a:r>
            <a:r>
              <a:rPr lang="en-US" sz="1400" dirty="0"/>
              <a:t>(</a:t>
            </a:r>
            <a:r>
              <a:rPr lang="el-GR" sz="1400" dirty="0"/>
              <a:t>λ</a:t>
            </a:r>
            <a:r>
              <a:rPr lang="en-US" sz="1400" dirty="0"/>
              <a:t>)=0</a:t>
            </a:r>
          </a:p>
        </p:txBody>
      </p:sp>
      <p:cxnSp>
        <p:nvCxnSpPr>
          <p:cNvPr id="59" name="Straight Arrow Connector 58">
            <a:extLst>
              <a:ext uri="{FF2B5EF4-FFF2-40B4-BE49-F238E27FC236}">
                <a16:creationId xmlns:a16="http://schemas.microsoft.com/office/drawing/2014/main" id="{653CD55F-339A-4A2D-9971-7EF191811359}"/>
              </a:ext>
            </a:extLst>
          </p:cNvPr>
          <p:cNvCxnSpPr>
            <a:cxnSpLocks/>
            <a:stCxn id="68" idx="3"/>
            <a:endCxn id="439" idx="1"/>
          </p:cNvCxnSpPr>
          <p:nvPr/>
        </p:nvCxnSpPr>
        <p:spPr>
          <a:xfrm>
            <a:off x="33159084" y="2237588"/>
            <a:ext cx="375235" cy="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70CCD7B-B92F-4773-9A0A-D50B54DEF07B}"/>
              </a:ext>
            </a:extLst>
          </p:cNvPr>
          <p:cNvCxnSpPr>
            <a:stCxn id="439" idx="3"/>
            <a:endCxn id="54" idx="1"/>
          </p:cNvCxnSpPr>
          <p:nvPr/>
        </p:nvCxnSpPr>
        <p:spPr>
          <a:xfrm flipH="1">
            <a:off x="32486064" y="2239461"/>
            <a:ext cx="2330403" cy="1349392"/>
          </a:xfrm>
          <a:prstGeom prst="bentConnector5">
            <a:avLst>
              <a:gd name="adj1" fmla="val -9809"/>
              <a:gd name="adj2" fmla="val 50000"/>
              <a:gd name="adj3" fmla="val 1098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66F07F2F-23CB-463E-BB5F-42A9746979CC}"/>
              </a:ext>
            </a:extLst>
          </p:cNvPr>
          <p:cNvCxnSpPr>
            <a:cxnSpLocks/>
            <a:stCxn id="39" idx="3"/>
            <a:endCxn id="437" idx="1"/>
          </p:cNvCxnSpPr>
          <p:nvPr/>
        </p:nvCxnSpPr>
        <p:spPr>
          <a:xfrm flipV="1">
            <a:off x="30230531" y="2215830"/>
            <a:ext cx="783461" cy="222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2" name="Rectangle: Rounded Corners 451">
            <a:extLst>
              <a:ext uri="{FF2B5EF4-FFF2-40B4-BE49-F238E27FC236}">
                <a16:creationId xmlns:a16="http://schemas.microsoft.com/office/drawing/2014/main" id="{0E04FE44-8C82-4124-9F89-D4650BCE15E2}"/>
              </a:ext>
            </a:extLst>
          </p:cNvPr>
          <p:cNvSpPr/>
          <p:nvPr/>
        </p:nvSpPr>
        <p:spPr>
          <a:xfrm>
            <a:off x="31947729" y="14040635"/>
            <a:ext cx="4376674" cy="114607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Arrow: Right 453">
            <a:extLst>
              <a:ext uri="{FF2B5EF4-FFF2-40B4-BE49-F238E27FC236}">
                <a16:creationId xmlns:a16="http://schemas.microsoft.com/office/drawing/2014/main" id="{90D83608-21DB-46C0-8F0F-D71CC8CB32A8}"/>
              </a:ext>
            </a:extLst>
          </p:cNvPr>
          <p:cNvSpPr/>
          <p:nvPr/>
        </p:nvSpPr>
        <p:spPr>
          <a:xfrm>
            <a:off x="34468056" y="14190042"/>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B</a:t>
            </a:r>
            <a:r>
              <a:rPr lang="en-US" sz="1400" dirty="0"/>
              <a:t>(</a:t>
            </a:r>
            <a:r>
              <a:rPr lang="el-GR" sz="1400" dirty="0"/>
              <a:t>λ</a:t>
            </a:r>
            <a:r>
              <a:rPr lang="en-US" sz="1400" dirty="0"/>
              <a:t>)=1, </a:t>
            </a:r>
            <a:r>
              <a:rPr lang="en-US" sz="1400" dirty="0" err="1"/>
              <a:t>dT</a:t>
            </a:r>
            <a:r>
              <a:rPr lang="en-US" sz="1400" baseline="-25000" dirty="0" err="1"/>
              <a:t>B</a:t>
            </a:r>
            <a:r>
              <a:rPr lang="en-US" sz="1400" dirty="0"/>
              <a:t>(</a:t>
            </a:r>
            <a:r>
              <a:rPr lang="el-GR" sz="1400" dirty="0"/>
              <a:t>λ</a:t>
            </a:r>
            <a:r>
              <a:rPr lang="en-US" sz="1400" dirty="0"/>
              <a:t>)=0</a:t>
            </a:r>
          </a:p>
        </p:txBody>
      </p:sp>
      <p:cxnSp>
        <p:nvCxnSpPr>
          <p:cNvPr id="100" name="Straight Arrow Connector 99">
            <a:extLst>
              <a:ext uri="{FF2B5EF4-FFF2-40B4-BE49-F238E27FC236}">
                <a16:creationId xmlns:a16="http://schemas.microsoft.com/office/drawing/2014/main" id="{28001A04-FFA7-45D6-A75E-F583C4988BFA}"/>
              </a:ext>
            </a:extLst>
          </p:cNvPr>
          <p:cNvCxnSpPr>
            <a:stCxn id="108" idx="3"/>
            <a:endCxn id="454" idx="1"/>
          </p:cNvCxnSpPr>
          <p:nvPr/>
        </p:nvCxnSpPr>
        <p:spPr>
          <a:xfrm>
            <a:off x="34175393" y="14632027"/>
            <a:ext cx="292663" cy="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F4A3A4F2-E23C-44DA-AEA7-0FB78F4962CF}"/>
              </a:ext>
            </a:extLst>
          </p:cNvPr>
          <p:cNvCxnSpPr>
            <a:cxnSpLocks/>
            <a:stCxn id="454" idx="3"/>
            <a:endCxn id="55" idx="1"/>
          </p:cNvCxnSpPr>
          <p:nvPr/>
        </p:nvCxnSpPr>
        <p:spPr>
          <a:xfrm flipH="1">
            <a:off x="33534319" y="14637303"/>
            <a:ext cx="2215885" cy="1929983"/>
          </a:xfrm>
          <a:prstGeom prst="bentConnector5">
            <a:avLst>
              <a:gd name="adj1" fmla="val -10316"/>
              <a:gd name="adj2" fmla="val 50000"/>
              <a:gd name="adj3" fmla="val 110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D9A604AC-AAE5-4BB6-BED4-F5384A0C3297}"/>
              </a:ext>
            </a:extLst>
          </p:cNvPr>
          <p:cNvCxnSpPr>
            <a:stCxn id="473" idx="2"/>
            <a:endCxn id="482" idx="0"/>
          </p:cNvCxnSpPr>
          <p:nvPr/>
        </p:nvCxnSpPr>
        <p:spPr>
          <a:xfrm flipH="1">
            <a:off x="22960013" y="34867516"/>
            <a:ext cx="2832" cy="11871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97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9106D-570F-4255-AFF0-DBC42519F55C}"/>
              </a:ext>
            </a:extLst>
          </p:cNvPr>
          <p:cNvSpPr txBox="1"/>
          <p:nvPr/>
        </p:nvSpPr>
        <p:spPr>
          <a:xfrm>
            <a:off x="537298" y="630156"/>
            <a:ext cx="10009022" cy="1015663"/>
          </a:xfrm>
          <a:prstGeom prst="rect">
            <a:avLst/>
          </a:prstGeom>
          <a:noFill/>
        </p:spPr>
        <p:txBody>
          <a:bodyPr wrap="none" rtlCol="0">
            <a:spAutoFit/>
          </a:bodyPr>
          <a:lstStyle/>
          <a:p>
            <a:r>
              <a:rPr lang="en-US" sz="6000" dirty="0"/>
              <a:t>SANS Data Reduction Workflow</a:t>
            </a:r>
          </a:p>
        </p:txBody>
      </p:sp>
      <p:grpSp>
        <p:nvGrpSpPr>
          <p:cNvPr id="562" name="Group 561">
            <a:extLst>
              <a:ext uri="{FF2B5EF4-FFF2-40B4-BE49-F238E27FC236}">
                <a16:creationId xmlns:a16="http://schemas.microsoft.com/office/drawing/2014/main" id="{BAF0C449-C7C4-408B-AE28-5299B0908D66}"/>
              </a:ext>
            </a:extLst>
          </p:cNvPr>
          <p:cNvGrpSpPr/>
          <p:nvPr/>
        </p:nvGrpSpPr>
        <p:grpSpPr>
          <a:xfrm>
            <a:off x="1668379" y="21555571"/>
            <a:ext cx="12222811" cy="7768861"/>
            <a:chOff x="1668379" y="21555571"/>
            <a:chExt cx="12222811" cy="7768861"/>
          </a:xfrm>
        </p:grpSpPr>
        <p:cxnSp>
          <p:nvCxnSpPr>
            <p:cNvPr id="156" name="Connector: Elbow 184">
              <a:extLst>
                <a:ext uri="{FF2B5EF4-FFF2-40B4-BE49-F238E27FC236}">
                  <a16:creationId xmlns:a16="http://schemas.microsoft.com/office/drawing/2014/main" id="{1A8FEECF-722A-47A2-8A1C-D73C67D72856}"/>
                </a:ext>
              </a:extLst>
            </p:cNvPr>
            <p:cNvCxnSpPr>
              <a:cxnSpLocks/>
              <a:stCxn id="181" idx="3"/>
              <a:endCxn id="167" idx="1"/>
            </p:cNvCxnSpPr>
            <p:nvPr/>
          </p:nvCxnSpPr>
          <p:spPr>
            <a:xfrm>
              <a:off x="7463413" y="24711618"/>
              <a:ext cx="3667211" cy="3586322"/>
            </a:xfrm>
            <a:prstGeom prst="bentConnector3">
              <a:avLst>
                <a:gd name="adj1" fmla="val 9109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1BA1EA31-3725-4DCE-85CE-38D6BF121FB9}"/>
                </a:ext>
              </a:extLst>
            </p:cNvPr>
            <p:cNvSpPr txBox="1"/>
            <p:nvPr/>
          </p:nvSpPr>
          <p:spPr>
            <a:xfrm>
              <a:off x="2690929" y="22192523"/>
              <a:ext cx="6957391" cy="369332"/>
            </a:xfrm>
            <a:prstGeom prst="rect">
              <a:avLst/>
            </a:prstGeom>
            <a:noFill/>
          </p:spPr>
          <p:txBody>
            <a:bodyPr wrap="square" rtlCol="0">
              <a:spAutoFit/>
            </a:bodyPr>
            <a:lstStyle/>
            <a:p>
              <a:r>
                <a:rPr lang="en-US"/>
                <a:t>Set Vectors </a:t>
              </a:r>
              <a:r>
                <a:rPr lang="en-US" dirty="0"/>
                <a:t>for Hardware that Defines </a:t>
              </a:r>
              <a:r>
                <a:rPr lang="en-US"/>
                <a:t>Instrument Geometry</a:t>
              </a:r>
              <a:endParaRPr lang="en-US" dirty="0"/>
            </a:p>
          </p:txBody>
        </p:sp>
        <p:sp>
          <p:nvSpPr>
            <p:cNvPr id="160" name="Arrow: Right 6">
              <a:extLst>
                <a:ext uri="{FF2B5EF4-FFF2-40B4-BE49-F238E27FC236}">
                  <a16:creationId xmlns:a16="http://schemas.microsoft.com/office/drawing/2014/main" id="{CB188728-FCF8-4697-9082-F3EC5C0CF2C4}"/>
                </a:ext>
              </a:extLst>
            </p:cNvPr>
            <p:cNvSpPr/>
            <p:nvPr/>
          </p:nvSpPr>
          <p:spPr>
            <a:xfrm>
              <a:off x="2377894" y="22743238"/>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161" name="Straight Connector 160">
              <a:extLst>
                <a:ext uri="{FF2B5EF4-FFF2-40B4-BE49-F238E27FC236}">
                  <a16:creationId xmlns:a16="http://schemas.microsoft.com/office/drawing/2014/main" id="{9A5771A3-20AF-4364-ADC6-776E95527A46}"/>
                </a:ext>
              </a:extLst>
            </p:cNvPr>
            <p:cNvCxnSpPr>
              <a:cxnSpLocks/>
              <a:stCxn id="160" idx="3"/>
              <a:endCxn id="166" idx="1"/>
            </p:cNvCxnSpPr>
            <p:nvPr/>
          </p:nvCxnSpPr>
          <p:spPr>
            <a:xfrm>
              <a:off x="4133806" y="23190499"/>
              <a:ext cx="6996818" cy="411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Arrow: Right 51">
              <a:extLst>
                <a:ext uri="{FF2B5EF4-FFF2-40B4-BE49-F238E27FC236}">
                  <a16:creationId xmlns:a16="http://schemas.microsoft.com/office/drawing/2014/main" id="{1B4CC428-CAD2-4341-AF29-BEC8259403A2}"/>
                </a:ext>
              </a:extLst>
            </p:cNvPr>
            <p:cNvSpPr/>
            <p:nvPr/>
          </p:nvSpPr>
          <p:spPr>
            <a:xfrm>
              <a:off x="2377894" y="27846562"/>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164" name="Straight Connector 163">
              <a:extLst>
                <a:ext uri="{FF2B5EF4-FFF2-40B4-BE49-F238E27FC236}">
                  <a16:creationId xmlns:a16="http://schemas.microsoft.com/office/drawing/2014/main" id="{C79BD259-7779-4F85-AD53-EC8BFEAF3AA7}"/>
                </a:ext>
              </a:extLst>
            </p:cNvPr>
            <p:cNvCxnSpPr>
              <a:cxnSpLocks/>
              <a:stCxn id="162" idx="3"/>
              <a:endCxn id="167" idx="1"/>
            </p:cNvCxnSpPr>
            <p:nvPr/>
          </p:nvCxnSpPr>
          <p:spPr>
            <a:xfrm>
              <a:off x="4133806" y="28293823"/>
              <a:ext cx="6996818" cy="411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Arrow: Right 53">
              <a:extLst>
                <a:ext uri="{FF2B5EF4-FFF2-40B4-BE49-F238E27FC236}">
                  <a16:creationId xmlns:a16="http://schemas.microsoft.com/office/drawing/2014/main" id="{0EADE3E7-4C48-4058-AEC0-BB81E4DA4FF9}"/>
                </a:ext>
              </a:extLst>
            </p:cNvPr>
            <p:cNvSpPr/>
            <p:nvPr/>
          </p:nvSpPr>
          <p:spPr>
            <a:xfrm>
              <a:off x="11130624" y="22747355"/>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167" name="Arrow: Right 54">
              <a:extLst>
                <a:ext uri="{FF2B5EF4-FFF2-40B4-BE49-F238E27FC236}">
                  <a16:creationId xmlns:a16="http://schemas.microsoft.com/office/drawing/2014/main" id="{2B0D9D75-58E0-4E56-BA28-ED5E932AEB34}"/>
                </a:ext>
              </a:extLst>
            </p:cNvPr>
            <p:cNvSpPr/>
            <p:nvPr/>
          </p:nvSpPr>
          <p:spPr>
            <a:xfrm>
              <a:off x="11130624" y="27850679"/>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169" name="Oval 168">
              <a:extLst>
                <a:ext uri="{FF2B5EF4-FFF2-40B4-BE49-F238E27FC236}">
                  <a16:creationId xmlns:a16="http://schemas.microsoft.com/office/drawing/2014/main" id="{1A9A116B-FD79-49EA-B7D2-D531756CB2CB}"/>
                </a:ext>
              </a:extLst>
            </p:cNvPr>
            <p:cNvSpPr/>
            <p:nvPr/>
          </p:nvSpPr>
          <p:spPr>
            <a:xfrm>
              <a:off x="3993303" y="259978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Aperture-to-Sample</a:t>
              </a:r>
            </a:p>
          </p:txBody>
        </p:sp>
        <p:sp>
          <p:nvSpPr>
            <p:cNvPr id="170" name="Oval 169">
              <a:extLst>
                <a:ext uri="{FF2B5EF4-FFF2-40B4-BE49-F238E27FC236}">
                  <a16:creationId xmlns:a16="http://schemas.microsoft.com/office/drawing/2014/main" id="{E9382CC1-5A0C-4C7D-B047-09095D1B51E7}"/>
                </a:ext>
              </a:extLst>
            </p:cNvPr>
            <p:cNvSpPr/>
            <p:nvPr/>
          </p:nvSpPr>
          <p:spPr>
            <a:xfrm>
              <a:off x="3993303" y="2499158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Position</a:t>
              </a:r>
            </a:p>
          </p:txBody>
        </p:sp>
        <p:sp>
          <p:nvSpPr>
            <p:cNvPr id="171" name="Arrow: Right 168">
              <a:extLst>
                <a:ext uri="{FF2B5EF4-FFF2-40B4-BE49-F238E27FC236}">
                  <a16:creationId xmlns:a16="http://schemas.microsoft.com/office/drawing/2014/main" id="{1F7F6DC8-6C0A-4D80-80D0-FF00CB64A99B}"/>
                </a:ext>
              </a:extLst>
            </p:cNvPr>
            <p:cNvSpPr/>
            <p:nvPr/>
          </p:nvSpPr>
          <p:spPr>
            <a:xfrm>
              <a:off x="4089562" y="23649145"/>
              <a:ext cx="1811508"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Pixel (</a:t>
              </a:r>
              <a:r>
                <a:rPr lang="en-US" sz="1400" dirty="0" err="1"/>
                <a:t>X,Y,Z,dX,dY</a:t>
              </a:r>
              <a:r>
                <a:rPr lang="en-US" sz="1400" dirty="0"/>
                <a:t>) Values</a:t>
              </a:r>
            </a:p>
          </p:txBody>
        </p:sp>
        <p:sp>
          <p:nvSpPr>
            <p:cNvPr id="172" name="Oval 171">
              <a:extLst>
                <a:ext uri="{FF2B5EF4-FFF2-40B4-BE49-F238E27FC236}">
                  <a16:creationId xmlns:a16="http://schemas.microsoft.com/office/drawing/2014/main" id="{1CC9A4C2-EAA2-4843-A59B-820B05F544E3}"/>
                </a:ext>
              </a:extLst>
            </p:cNvPr>
            <p:cNvSpPr/>
            <p:nvPr/>
          </p:nvSpPr>
          <p:spPr>
            <a:xfrm>
              <a:off x="3993303" y="2695128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Source-to-Sample</a:t>
              </a:r>
            </a:p>
          </p:txBody>
        </p:sp>
        <p:sp>
          <p:nvSpPr>
            <p:cNvPr id="173" name="Oval 172">
              <a:extLst>
                <a:ext uri="{FF2B5EF4-FFF2-40B4-BE49-F238E27FC236}">
                  <a16:creationId xmlns:a16="http://schemas.microsoft.com/office/drawing/2014/main" id="{402A5BB9-3AAD-4645-AF45-EFC53E899F87}"/>
                </a:ext>
              </a:extLst>
            </p:cNvPr>
            <p:cNvSpPr/>
            <p:nvPr/>
          </p:nvSpPr>
          <p:spPr>
            <a:xfrm>
              <a:off x="5585795" y="2550841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Sample-Detector Distance</a:t>
              </a:r>
            </a:p>
          </p:txBody>
        </p:sp>
        <p:sp>
          <p:nvSpPr>
            <p:cNvPr id="174" name="Oval 173">
              <a:extLst>
                <a:ext uri="{FF2B5EF4-FFF2-40B4-BE49-F238E27FC236}">
                  <a16:creationId xmlns:a16="http://schemas.microsoft.com/office/drawing/2014/main" id="{E0378DBA-DC8C-4054-98EB-A6B1DA752D8F}"/>
                </a:ext>
              </a:extLst>
            </p:cNvPr>
            <p:cNvSpPr/>
            <p:nvPr/>
          </p:nvSpPr>
          <p:spPr>
            <a:xfrm>
              <a:off x="5585795" y="2651471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Defined Offsets</a:t>
              </a:r>
            </a:p>
          </p:txBody>
        </p:sp>
        <p:cxnSp>
          <p:nvCxnSpPr>
            <p:cNvPr id="175" name="Connector: Elbow 3">
              <a:extLst>
                <a:ext uri="{FF2B5EF4-FFF2-40B4-BE49-F238E27FC236}">
                  <a16:creationId xmlns:a16="http://schemas.microsoft.com/office/drawing/2014/main" id="{2C6E1F79-D1EB-4F44-A9B0-7A6DCB7822F5}"/>
                </a:ext>
              </a:extLst>
            </p:cNvPr>
            <p:cNvCxnSpPr>
              <a:cxnSpLocks/>
              <a:stCxn id="162" idx="0"/>
              <a:endCxn id="170" idx="2"/>
            </p:cNvCxnSpPr>
            <p:nvPr/>
          </p:nvCxnSpPr>
          <p:spPr>
            <a:xfrm rot="5400000" flipH="1" flipV="1">
              <a:off x="2592254" y="26445514"/>
              <a:ext cx="2495341" cy="306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1">
              <a:extLst>
                <a:ext uri="{FF2B5EF4-FFF2-40B4-BE49-F238E27FC236}">
                  <a16:creationId xmlns:a16="http://schemas.microsoft.com/office/drawing/2014/main" id="{22631A44-A57E-40A9-8683-88324CF8E989}"/>
                </a:ext>
              </a:extLst>
            </p:cNvPr>
            <p:cNvCxnSpPr>
              <a:cxnSpLocks/>
              <a:stCxn id="162" idx="0"/>
              <a:endCxn id="173" idx="2"/>
            </p:cNvCxnSpPr>
            <p:nvPr/>
          </p:nvCxnSpPr>
          <p:spPr>
            <a:xfrm rot="5400000" flipH="1" flipV="1">
              <a:off x="3646916" y="25907684"/>
              <a:ext cx="1978508" cy="1899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5">
              <a:extLst>
                <a:ext uri="{FF2B5EF4-FFF2-40B4-BE49-F238E27FC236}">
                  <a16:creationId xmlns:a16="http://schemas.microsoft.com/office/drawing/2014/main" id="{5529B4BA-583F-4164-84FB-D148CE47F8C7}"/>
                </a:ext>
              </a:extLst>
            </p:cNvPr>
            <p:cNvCxnSpPr>
              <a:cxnSpLocks/>
              <a:stCxn id="162" idx="0"/>
              <a:endCxn id="169" idx="2"/>
            </p:cNvCxnSpPr>
            <p:nvPr/>
          </p:nvCxnSpPr>
          <p:spPr>
            <a:xfrm rot="5400000" flipH="1" flipV="1">
              <a:off x="3095403" y="26948663"/>
              <a:ext cx="1489042" cy="306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21">
              <a:extLst>
                <a:ext uri="{FF2B5EF4-FFF2-40B4-BE49-F238E27FC236}">
                  <a16:creationId xmlns:a16="http://schemas.microsoft.com/office/drawing/2014/main" id="{0294D021-E21C-475D-ADD5-E46F739C75F2}"/>
                </a:ext>
              </a:extLst>
            </p:cNvPr>
            <p:cNvCxnSpPr>
              <a:cxnSpLocks/>
              <a:stCxn id="162" idx="0"/>
              <a:endCxn id="172" idx="2"/>
            </p:cNvCxnSpPr>
            <p:nvPr/>
          </p:nvCxnSpPr>
          <p:spPr>
            <a:xfrm rot="5400000" flipH="1" flipV="1">
              <a:off x="3572108" y="27425368"/>
              <a:ext cx="535632" cy="306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Arrow: Right 19">
              <a:extLst>
                <a:ext uri="{FF2B5EF4-FFF2-40B4-BE49-F238E27FC236}">
                  <a16:creationId xmlns:a16="http://schemas.microsoft.com/office/drawing/2014/main" id="{684E71EE-855F-4130-8E1A-CA84A9B2D8C2}"/>
                </a:ext>
              </a:extLst>
            </p:cNvPr>
            <p:cNvSpPr/>
            <p:nvPr/>
          </p:nvSpPr>
          <p:spPr>
            <a:xfrm>
              <a:off x="8725361" y="23643615"/>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Pixel (</a:t>
              </a:r>
              <a:r>
                <a:rPr lang="en-US" sz="1400" dirty="0" err="1"/>
                <a:t>X,Y,Z,dX,dY</a:t>
              </a:r>
              <a:r>
                <a:rPr lang="en-US" sz="1400" dirty="0"/>
                <a:t>)</a:t>
              </a:r>
            </a:p>
          </p:txBody>
        </p:sp>
        <p:sp>
          <p:nvSpPr>
            <p:cNvPr id="181" name="Arrow: Right 20">
              <a:extLst>
                <a:ext uri="{FF2B5EF4-FFF2-40B4-BE49-F238E27FC236}">
                  <a16:creationId xmlns:a16="http://schemas.microsoft.com/office/drawing/2014/main" id="{77445AF7-CF98-48AA-A815-1CECD824EDB0}"/>
                </a:ext>
              </a:extLst>
            </p:cNvPr>
            <p:cNvSpPr/>
            <p:nvPr/>
          </p:nvSpPr>
          <p:spPr>
            <a:xfrm>
              <a:off x="5862420" y="24219516"/>
              <a:ext cx="1600993"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Position Defined (0,0,0)</a:t>
              </a:r>
            </a:p>
          </p:txBody>
        </p:sp>
        <p:cxnSp>
          <p:nvCxnSpPr>
            <p:cNvPr id="183" name="Straight Arrow Connector 182">
              <a:extLst>
                <a:ext uri="{FF2B5EF4-FFF2-40B4-BE49-F238E27FC236}">
                  <a16:creationId xmlns:a16="http://schemas.microsoft.com/office/drawing/2014/main" id="{5F20C0DA-41E9-404B-BE5E-66AB4FE5EEA6}"/>
                </a:ext>
              </a:extLst>
            </p:cNvPr>
            <p:cNvCxnSpPr>
              <a:cxnSpLocks/>
              <a:stCxn id="171" idx="3"/>
              <a:endCxn id="180" idx="1"/>
            </p:cNvCxnSpPr>
            <p:nvPr/>
          </p:nvCxnSpPr>
          <p:spPr>
            <a:xfrm flipV="1">
              <a:off x="5901070" y="24135717"/>
              <a:ext cx="2824291" cy="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6">
              <a:extLst>
                <a:ext uri="{FF2B5EF4-FFF2-40B4-BE49-F238E27FC236}">
                  <a16:creationId xmlns:a16="http://schemas.microsoft.com/office/drawing/2014/main" id="{FC75B338-AEBD-4037-B34D-4BCA9FE90E7C}"/>
                </a:ext>
              </a:extLst>
            </p:cNvPr>
            <p:cNvCxnSpPr>
              <a:cxnSpLocks/>
              <a:stCxn id="181" idx="3"/>
              <a:endCxn id="180" idx="1"/>
            </p:cNvCxnSpPr>
            <p:nvPr/>
          </p:nvCxnSpPr>
          <p:spPr>
            <a:xfrm flipV="1">
              <a:off x="7463413" y="24135717"/>
              <a:ext cx="1261948" cy="575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26">
              <a:extLst>
                <a:ext uri="{FF2B5EF4-FFF2-40B4-BE49-F238E27FC236}">
                  <a16:creationId xmlns:a16="http://schemas.microsoft.com/office/drawing/2014/main" id="{3A912207-522C-49D0-8704-388BBFDE0913}"/>
                </a:ext>
              </a:extLst>
            </p:cNvPr>
            <p:cNvCxnSpPr>
              <a:cxnSpLocks/>
              <a:stCxn id="170" idx="6"/>
              <a:endCxn id="181" idx="1"/>
            </p:cNvCxnSpPr>
            <p:nvPr/>
          </p:nvCxnSpPr>
          <p:spPr>
            <a:xfrm flipV="1">
              <a:off x="5370051" y="24711618"/>
              <a:ext cx="492369" cy="6396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Arrow: Right 39">
              <a:extLst>
                <a:ext uri="{FF2B5EF4-FFF2-40B4-BE49-F238E27FC236}">
                  <a16:creationId xmlns:a16="http://schemas.microsoft.com/office/drawing/2014/main" id="{384145BB-A416-4F69-8195-0D0F95DF6FBF}"/>
                </a:ext>
              </a:extLst>
            </p:cNvPr>
            <p:cNvSpPr/>
            <p:nvPr/>
          </p:nvSpPr>
          <p:spPr>
            <a:xfrm>
              <a:off x="8725359" y="24844326"/>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 (X,Y,Z)</a:t>
              </a:r>
            </a:p>
          </p:txBody>
        </p:sp>
        <p:sp>
          <p:nvSpPr>
            <p:cNvPr id="191" name="Arrow: Right 40">
              <a:extLst>
                <a:ext uri="{FF2B5EF4-FFF2-40B4-BE49-F238E27FC236}">
                  <a16:creationId xmlns:a16="http://schemas.microsoft.com/office/drawing/2014/main" id="{184D01F4-B6CA-4BDE-B4FA-1B415C56C764}"/>
                </a:ext>
              </a:extLst>
            </p:cNvPr>
            <p:cNvSpPr/>
            <p:nvPr/>
          </p:nvSpPr>
          <p:spPr>
            <a:xfrm>
              <a:off x="8725359" y="26047156"/>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Source (X,Y,Z)</a:t>
              </a:r>
            </a:p>
          </p:txBody>
        </p:sp>
        <p:cxnSp>
          <p:nvCxnSpPr>
            <p:cNvPr id="194" name="Connector: Elbow 31">
              <a:extLst>
                <a:ext uri="{FF2B5EF4-FFF2-40B4-BE49-F238E27FC236}">
                  <a16:creationId xmlns:a16="http://schemas.microsoft.com/office/drawing/2014/main" id="{F0B52285-74FB-43DD-9F94-56FB343B0E55}"/>
                </a:ext>
              </a:extLst>
            </p:cNvPr>
            <p:cNvCxnSpPr>
              <a:cxnSpLocks/>
              <a:stCxn id="173" idx="6"/>
              <a:endCxn id="180" idx="1"/>
            </p:cNvCxnSpPr>
            <p:nvPr/>
          </p:nvCxnSpPr>
          <p:spPr>
            <a:xfrm flipV="1">
              <a:off x="6962543" y="24135717"/>
              <a:ext cx="1762818" cy="1732337"/>
            </a:xfrm>
            <a:prstGeom prst="bentConnector3">
              <a:avLst>
                <a:gd name="adj1" fmla="val 640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35">
              <a:extLst>
                <a:ext uri="{FF2B5EF4-FFF2-40B4-BE49-F238E27FC236}">
                  <a16:creationId xmlns:a16="http://schemas.microsoft.com/office/drawing/2014/main" id="{F98883C7-1AA3-4321-9973-1B122D0D33C6}"/>
                </a:ext>
              </a:extLst>
            </p:cNvPr>
            <p:cNvCxnSpPr>
              <a:cxnSpLocks/>
              <a:stCxn id="174" idx="6"/>
              <a:endCxn id="180" idx="1"/>
            </p:cNvCxnSpPr>
            <p:nvPr/>
          </p:nvCxnSpPr>
          <p:spPr>
            <a:xfrm flipV="1">
              <a:off x="6962543" y="24135717"/>
              <a:ext cx="1762818" cy="2738637"/>
            </a:xfrm>
            <a:prstGeom prst="bentConnector3">
              <a:avLst>
                <a:gd name="adj1" fmla="val 64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Connector: Elbow 42">
              <a:extLst>
                <a:ext uri="{FF2B5EF4-FFF2-40B4-BE49-F238E27FC236}">
                  <a16:creationId xmlns:a16="http://schemas.microsoft.com/office/drawing/2014/main" id="{BF3F9664-AA91-496F-BBB6-F59C61A6106C}"/>
                </a:ext>
              </a:extLst>
            </p:cNvPr>
            <p:cNvCxnSpPr>
              <a:cxnSpLocks/>
              <a:stCxn id="162" idx="0"/>
              <a:endCxn id="171" idx="1"/>
            </p:cNvCxnSpPr>
            <p:nvPr/>
          </p:nvCxnSpPr>
          <p:spPr>
            <a:xfrm rot="5400000" flipH="1" flipV="1">
              <a:off x="2035397" y="25792397"/>
              <a:ext cx="3705315" cy="4030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Connector: Elbow 45">
              <a:extLst>
                <a:ext uri="{FF2B5EF4-FFF2-40B4-BE49-F238E27FC236}">
                  <a16:creationId xmlns:a16="http://schemas.microsoft.com/office/drawing/2014/main" id="{56162754-A6CE-4C12-9951-AB2118EF6F50}"/>
                </a:ext>
              </a:extLst>
            </p:cNvPr>
            <p:cNvCxnSpPr>
              <a:cxnSpLocks/>
              <a:stCxn id="174" idx="6"/>
              <a:endCxn id="190" idx="1"/>
            </p:cNvCxnSpPr>
            <p:nvPr/>
          </p:nvCxnSpPr>
          <p:spPr>
            <a:xfrm flipV="1">
              <a:off x="6962543" y="25336428"/>
              <a:ext cx="1762816" cy="1537926"/>
            </a:xfrm>
            <a:prstGeom prst="bentConnector3">
              <a:avLst>
                <a:gd name="adj1" fmla="val 7410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nector: Elbow 48">
              <a:extLst>
                <a:ext uri="{FF2B5EF4-FFF2-40B4-BE49-F238E27FC236}">
                  <a16:creationId xmlns:a16="http://schemas.microsoft.com/office/drawing/2014/main" id="{C02AF8C9-7C66-4694-B2C2-9D9A79E6D289}"/>
                </a:ext>
              </a:extLst>
            </p:cNvPr>
            <p:cNvCxnSpPr>
              <a:cxnSpLocks/>
              <a:stCxn id="169" idx="6"/>
              <a:endCxn id="190" idx="1"/>
            </p:cNvCxnSpPr>
            <p:nvPr/>
          </p:nvCxnSpPr>
          <p:spPr>
            <a:xfrm flipV="1">
              <a:off x="5370051" y="25336428"/>
              <a:ext cx="3355308" cy="1021092"/>
            </a:xfrm>
            <a:prstGeom prst="bentConnector3">
              <a:avLst>
                <a:gd name="adj1" fmla="val 86435"/>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59">
              <a:extLst>
                <a:ext uri="{FF2B5EF4-FFF2-40B4-BE49-F238E27FC236}">
                  <a16:creationId xmlns:a16="http://schemas.microsoft.com/office/drawing/2014/main" id="{164F93D2-B559-4175-9B74-2A9F356DCF4D}"/>
                </a:ext>
              </a:extLst>
            </p:cNvPr>
            <p:cNvCxnSpPr>
              <a:cxnSpLocks/>
              <a:stCxn id="172" idx="6"/>
              <a:endCxn id="191" idx="1"/>
            </p:cNvCxnSpPr>
            <p:nvPr/>
          </p:nvCxnSpPr>
          <p:spPr>
            <a:xfrm flipV="1">
              <a:off x="5370051" y="26539258"/>
              <a:ext cx="3355308" cy="771672"/>
            </a:xfrm>
            <a:prstGeom prst="bentConnector3">
              <a:avLst>
                <a:gd name="adj1" fmla="val 9073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166">
              <a:extLst>
                <a:ext uri="{FF2B5EF4-FFF2-40B4-BE49-F238E27FC236}">
                  <a16:creationId xmlns:a16="http://schemas.microsoft.com/office/drawing/2014/main" id="{E2F72A38-E712-47DB-80B6-7CCAE55B5CF4}"/>
                </a:ext>
              </a:extLst>
            </p:cNvPr>
            <p:cNvCxnSpPr>
              <a:cxnSpLocks/>
              <a:stCxn id="174" idx="6"/>
              <a:endCxn id="191" idx="1"/>
            </p:cNvCxnSpPr>
            <p:nvPr/>
          </p:nvCxnSpPr>
          <p:spPr>
            <a:xfrm flipV="1">
              <a:off x="6962543" y="26539258"/>
              <a:ext cx="1762816" cy="335096"/>
            </a:xfrm>
            <a:prstGeom prst="bentConnector3">
              <a:avLst>
                <a:gd name="adj1" fmla="val 8227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175">
              <a:extLst>
                <a:ext uri="{FF2B5EF4-FFF2-40B4-BE49-F238E27FC236}">
                  <a16:creationId xmlns:a16="http://schemas.microsoft.com/office/drawing/2014/main" id="{4FACE5CA-AAA0-4578-8895-E101866657F6}"/>
                </a:ext>
              </a:extLst>
            </p:cNvPr>
            <p:cNvCxnSpPr>
              <a:cxnSpLocks/>
              <a:stCxn id="180" idx="3"/>
              <a:endCxn id="167" idx="1"/>
            </p:cNvCxnSpPr>
            <p:nvPr/>
          </p:nvCxnSpPr>
          <p:spPr>
            <a:xfrm>
              <a:off x="10481272" y="24135717"/>
              <a:ext cx="649352" cy="41622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178">
              <a:extLst>
                <a:ext uri="{FF2B5EF4-FFF2-40B4-BE49-F238E27FC236}">
                  <a16:creationId xmlns:a16="http://schemas.microsoft.com/office/drawing/2014/main" id="{748B3861-8869-4C83-AE2F-DC269FFB442C}"/>
                </a:ext>
              </a:extLst>
            </p:cNvPr>
            <p:cNvCxnSpPr>
              <a:cxnSpLocks/>
              <a:stCxn id="190" idx="3"/>
              <a:endCxn id="167" idx="1"/>
            </p:cNvCxnSpPr>
            <p:nvPr/>
          </p:nvCxnSpPr>
          <p:spPr>
            <a:xfrm>
              <a:off x="10481270" y="25336428"/>
              <a:ext cx="649354" cy="29615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181">
              <a:extLst>
                <a:ext uri="{FF2B5EF4-FFF2-40B4-BE49-F238E27FC236}">
                  <a16:creationId xmlns:a16="http://schemas.microsoft.com/office/drawing/2014/main" id="{CA4553CA-40DB-4AFB-8CA2-FEE18953DDDB}"/>
                </a:ext>
              </a:extLst>
            </p:cNvPr>
            <p:cNvCxnSpPr>
              <a:cxnSpLocks/>
              <a:stCxn id="191" idx="3"/>
              <a:endCxn id="167" idx="1"/>
            </p:cNvCxnSpPr>
            <p:nvPr/>
          </p:nvCxnSpPr>
          <p:spPr>
            <a:xfrm>
              <a:off x="10481270" y="26539258"/>
              <a:ext cx="649354" cy="1758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FEA4A556-88B2-433C-A268-ECAFBAC6996A}"/>
                </a:ext>
              </a:extLst>
            </p:cNvPr>
            <p:cNvCxnSpPr>
              <a:cxnSpLocks/>
              <a:endCxn id="174" idx="2"/>
            </p:cNvCxnSpPr>
            <p:nvPr/>
          </p:nvCxnSpPr>
          <p:spPr>
            <a:xfrm flipV="1">
              <a:off x="2993944" y="26874354"/>
              <a:ext cx="2591851" cy="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or: Elbow 27">
              <a:extLst>
                <a:ext uri="{FF2B5EF4-FFF2-40B4-BE49-F238E27FC236}">
                  <a16:creationId xmlns:a16="http://schemas.microsoft.com/office/drawing/2014/main" id="{59A16581-41B3-4A4E-87FD-4380E44AC12F}"/>
                </a:ext>
              </a:extLst>
            </p:cNvPr>
            <p:cNvCxnSpPr>
              <a:cxnSpLocks/>
              <a:stCxn id="160" idx="2"/>
            </p:cNvCxnSpPr>
            <p:nvPr/>
          </p:nvCxnSpPr>
          <p:spPr>
            <a:xfrm rot="5400000">
              <a:off x="1721948" y="24909755"/>
              <a:ext cx="3236595" cy="692602"/>
            </a:xfrm>
            <a:prstGeom prst="bentConnector3">
              <a:avLst>
                <a:gd name="adj1" fmla="val 6879"/>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16" name="Rectangle: Rounded Corners 110">
              <a:extLst>
                <a:ext uri="{FF2B5EF4-FFF2-40B4-BE49-F238E27FC236}">
                  <a16:creationId xmlns:a16="http://schemas.microsoft.com/office/drawing/2014/main" id="{00850FEA-22CB-4D7E-94D6-67BF4EDDA01E}"/>
                </a:ext>
              </a:extLst>
            </p:cNvPr>
            <p:cNvSpPr/>
            <p:nvPr/>
          </p:nvSpPr>
          <p:spPr>
            <a:xfrm>
              <a:off x="1668379" y="21555571"/>
              <a:ext cx="12222811" cy="7768861"/>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3" name="Group 562">
            <a:extLst>
              <a:ext uri="{FF2B5EF4-FFF2-40B4-BE49-F238E27FC236}">
                <a16:creationId xmlns:a16="http://schemas.microsoft.com/office/drawing/2014/main" id="{59AD5041-24E5-46B2-B306-DEC92D357BAF}"/>
              </a:ext>
            </a:extLst>
          </p:cNvPr>
          <p:cNvGrpSpPr/>
          <p:nvPr/>
        </p:nvGrpSpPr>
        <p:grpSpPr>
          <a:xfrm>
            <a:off x="1668379" y="13009014"/>
            <a:ext cx="28123330" cy="7768861"/>
            <a:chOff x="1668379" y="13009014"/>
            <a:chExt cx="28123330" cy="7768861"/>
          </a:xfrm>
        </p:grpSpPr>
        <p:sp>
          <p:nvSpPr>
            <p:cNvPr id="111" name="Rectangle: Rounded Corners 110">
              <a:extLst>
                <a:ext uri="{FF2B5EF4-FFF2-40B4-BE49-F238E27FC236}">
                  <a16:creationId xmlns:a16="http://schemas.microsoft.com/office/drawing/2014/main" id="{00850FEA-22CB-4D7E-94D6-67BF4EDDA01E}"/>
                </a:ext>
              </a:extLst>
            </p:cNvPr>
            <p:cNvSpPr/>
            <p:nvPr/>
          </p:nvSpPr>
          <p:spPr>
            <a:xfrm>
              <a:off x="1668379" y="13009014"/>
              <a:ext cx="28123330" cy="7768861"/>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A6E53E8-A639-4FF5-9D72-BDE7FD4D802A}"/>
                </a:ext>
              </a:extLst>
            </p:cNvPr>
            <p:cNvSpPr txBox="1"/>
            <p:nvPr/>
          </p:nvSpPr>
          <p:spPr>
            <a:xfrm>
              <a:off x="2806454" y="13520533"/>
              <a:ext cx="6957391" cy="369332"/>
            </a:xfrm>
            <a:prstGeom prst="rect">
              <a:avLst/>
            </a:prstGeom>
            <a:noFill/>
          </p:spPr>
          <p:txBody>
            <a:bodyPr wrap="square" rtlCol="0">
              <a:spAutoFit/>
            </a:bodyPr>
            <a:lstStyle/>
            <a:p>
              <a:r>
                <a:rPr lang="en-US" dirty="0"/>
                <a:t>Calculate Zero-Angle Transmission</a:t>
              </a:r>
            </a:p>
          </p:txBody>
        </p:sp>
        <p:sp>
          <p:nvSpPr>
            <p:cNvPr id="113" name="Arrow: Right 112">
              <a:extLst>
                <a:ext uri="{FF2B5EF4-FFF2-40B4-BE49-F238E27FC236}">
                  <a16:creationId xmlns:a16="http://schemas.microsoft.com/office/drawing/2014/main" id="{CA03A93C-E9E7-4DDE-98B8-E6CD5B3DB70C}"/>
                </a:ext>
              </a:extLst>
            </p:cNvPr>
            <p:cNvSpPr/>
            <p:nvPr/>
          </p:nvSpPr>
          <p:spPr>
            <a:xfrm>
              <a:off x="2377894" y="14130914"/>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114" name="Oval 113">
              <a:extLst>
                <a:ext uri="{FF2B5EF4-FFF2-40B4-BE49-F238E27FC236}">
                  <a16:creationId xmlns:a16="http://schemas.microsoft.com/office/drawing/2014/main" id="{B130B60A-85F2-4599-AD60-2F566729E35D}"/>
                </a:ext>
              </a:extLst>
            </p:cNvPr>
            <p:cNvSpPr/>
            <p:nvPr/>
          </p:nvSpPr>
          <p:spPr>
            <a:xfrm>
              <a:off x="4591745" y="15106019"/>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Transmission File or Value</a:t>
              </a:r>
            </a:p>
          </p:txBody>
        </p:sp>
        <p:sp>
          <p:nvSpPr>
            <p:cNvPr id="116" name="Flowchart: Decision 115">
              <a:extLst>
                <a:ext uri="{FF2B5EF4-FFF2-40B4-BE49-F238E27FC236}">
                  <a16:creationId xmlns:a16="http://schemas.microsoft.com/office/drawing/2014/main" id="{93163D03-402D-43B6-BEF7-C7380C1EA06C}"/>
                </a:ext>
              </a:extLst>
            </p:cNvPr>
            <p:cNvSpPr/>
            <p:nvPr/>
          </p:nvSpPr>
          <p:spPr>
            <a:xfrm>
              <a:off x="4421625" y="16226729"/>
              <a:ext cx="1973179" cy="1182020"/>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or Value?</a:t>
              </a:r>
            </a:p>
          </p:txBody>
        </p:sp>
        <p:sp>
          <p:nvSpPr>
            <p:cNvPr id="117" name="TextBox 116">
              <a:extLst>
                <a:ext uri="{FF2B5EF4-FFF2-40B4-BE49-F238E27FC236}">
                  <a16:creationId xmlns:a16="http://schemas.microsoft.com/office/drawing/2014/main" id="{AB2CF07A-ADE6-4ECA-B9C9-04E896C34631}"/>
                </a:ext>
              </a:extLst>
            </p:cNvPr>
            <p:cNvSpPr txBox="1"/>
            <p:nvPr/>
          </p:nvSpPr>
          <p:spPr>
            <a:xfrm>
              <a:off x="5865620" y="16312597"/>
              <a:ext cx="874994" cy="369332"/>
            </a:xfrm>
            <a:prstGeom prst="rect">
              <a:avLst/>
            </a:prstGeom>
            <a:noFill/>
          </p:spPr>
          <p:txBody>
            <a:bodyPr wrap="square" rtlCol="0">
              <a:spAutoFit/>
            </a:bodyPr>
            <a:lstStyle/>
            <a:p>
              <a:pPr algn="ctr"/>
              <a:r>
                <a:rPr lang="en-US" dirty="0"/>
                <a:t>File</a:t>
              </a:r>
            </a:p>
          </p:txBody>
        </p:sp>
        <p:sp>
          <p:nvSpPr>
            <p:cNvPr id="118" name="Oval 117">
              <a:extLst>
                <a:ext uri="{FF2B5EF4-FFF2-40B4-BE49-F238E27FC236}">
                  <a16:creationId xmlns:a16="http://schemas.microsoft.com/office/drawing/2014/main" id="{FE1B584B-1BC0-4302-A74B-E29D60DBEC77}"/>
                </a:ext>
              </a:extLst>
            </p:cNvPr>
            <p:cNvSpPr/>
            <p:nvPr/>
          </p:nvSpPr>
          <p:spPr>
            <a:xfrm>
              <a:off x="8667295" y="13555744"/>
              <a:ext cx="172987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Transmission Reference File</a:t>
              </a:r>
            </a:p>
          </p:txBody>
        </p:sp>
        <p:cxnSp>
          <p:nvCxnSpPr>
            <p:cNvPr id="120" name="Straight Arrow Connector 119">
              <a:extLst>
                <a:ext uri="{FF2B5EF4-FFF2-40B4-BE49-F238E27FC236}">
                  <a16:creationId xmlns:a16="http://schemas.microsoft.com/office/drawing/2014/main" id="{9570F3DE-D4AD-4427-B637-A6383485D852}"/>
                </a:ext>
              </a:extLst>
            </p:cNvPr>
            <p:cNvCxnSpPr>
              <a:stCxn id="114" idx="4"/>
              <a:endCxn id="116" idx="0"/>
            </p:cNvCxnSpPr>
            <p:nvPr/>
          </p:nvCxnSpPr>
          <p:spPr>
            <a:xfrm>
              <a:off x="5401587" y="15825300"/>
              <a:ext cx="6628" cy="40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5898695-B538-4A48-B7F8-41B82DEF3A51}"/>
                </a:ext>
              </a:extLst>
            </p:cNvPr>
            <p:cNvSpPr txBox="1"/>
            <p:nvPr/>
          </p:nvSpPr>
          <p:spPr>
            <a:xfrm>
              <a:off x="4397919" y="17179603"/>
              <a:ext cx="874994" cy="369332"/>
            </a:xfrm>
            <a:prstGeom prst="rect">
              <a:avLst/>
            </a:prstGeom>
            <a:noFill/>
          </p:spPr>
          <p:txBody>
            <a:bodyPr wrap="square" rtlCol="0">
              <a:spAutoFit/>
            </a:bodyPr>
            <a:lstStyle/>
            <a:p>
              <a:pPr algn="ctr"/>
              <a:r>
                <a:rPr lang="en-US" dirty="0"/>
                <a:t>Value</a:t>
              </a:r>
            </a:p>
          </p:txBody>
        </p:sp>
        <p:sp>
          <p:nvSpPr>
            <p:cNvPr id="122" name="Arrow: Right 121">
              <a:extLst>
                <a:ext uri="{FF2B5EF4-FFF2-40B4-BE49-F238E27FC236}">
                  <a16:creationId xmlns:a16="http://schemas.microsoft.com/office/drawing/2014/main" id="{038ADD03-2546-4ECB-9C87-81B56616F76D}"/>
                </a:ext>
              </a:extLst>
            </p:cNvPr>
            <p:cNvSpPr/>
            <p:nvPr/>
          </p:nvSpPr>
          <p:spPr>
            <a:xfrm>
              <a:off x="7114838" y="19313822"/>
              <a:ext cx="11334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a:t>
              </a:r>
              <a:r>
                <a:rPr lang="en-US" sz="1400" dirty="0"/>
                <a:t>(</a:t>
              </a:r>
              <a:r>
                <a:rPr lang="el-GR" sz="1400" dirty="0"/>
                <a:t>λ</a:t>
              </a:r>
              <a:r>
                <a:rPr lang="en-US" sz="1400" dirty="0"/>
                <a:t>), dT</a:t>
              </a:r>
              <a:r>
                <a:rPr lang="en-US" sz="1400" baseline="-25000" dirty="0"/>
                <a:t>0</a:t>
              </a:r>
              <a:r>
                <a:rPr lang="en-US" sz="1400" dirty="0"/>
                <a:t>(</a:t>
              </a:r>
              <a:r>
                <a:rPr lang="el-GR" sz="1400" dirty="0"/>
                <a:t>λ</a:t>
              </a:r>
              <a:r>
                <a:rPr lang="en-US" sz="1400" dirty="0"/>
                <a:t>)=0</a:t>
              </a:r>
            </a:p>
          </p:txBody>
        </p:sp>
        <p:sp>
          <p:nvSpPr>
            <p:cNvPr id="128" name="Oval 127">
              <a:extLst>
                <a:ext uri="{FF2B5EF4-FFF2-40B4-BE49-F238E27FC236}">
                  <a16:creationId xmlns:a16="http://schemas.microsoft.com/office/drawing/2014/main" id="{3D756386-B6E4-4F73-8412-6BF55B0F950B}"/>
                </a:ext>
              </a:extLst>
            </p:cNvPr>
            <p:cNvSpPr/>
            <p:nvPr/>
          </p:nvSpPr>
          <p:spPr>
            <a:xfrm>
              <a:off x="8667295" y="14517758"/>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Transmission File</a:t>
              </a:r>
            </a:p>
          </p:txBody>
        </p:sp>
        <p:sp>
          <p:nvSpPr>
            <p:cNvPr id="129" name="Rectangle: Rounded Corners 128">
              <a:extLst>
                <a:ext uri="{FF2B5EF4-FFF2-40B4-BE49-F238E27FC236}">
                  <a16:creationId xmlns:a16="http://schemas.microsoft.com/office/drawing/2014/main" id="{9799B1C0-A566-43E4-8E41-014532A0146B}"/>
                </a:ext>
              </a:extLst>
            </p:cNvPr>
            <p:cNvSpPr/>
            <p:nvPr/>
          </p:nvSpPr>
          <p:spPr>
            <a:xfrm>
              <a:off x="4722128" y="19074738"/>
              <a:ext cx="3744372" cy="134128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5C03428-00FA-494F-B833-A0C9FB5D7E5A}"/>
                </a:ext>
              </a:extLst>
            </p:cNvPr>
            <p:cNvSpPr/>
            <p:nvPr/>
          </p:nvSpPr>
          <p:spPr>
            <a:xfrm>
              <a:off x="15568504" y="1616393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sp>
          <p:nvSpPr>
            <p:cNvPr id="140" name="Rectangle: Rounded Corners 139">
              <a:extLst>
                <a:ext uri="{FF2B5EF4-FFF2-40B4-BE49-F238E27FC236}">
                  <a16:creationId xmlns:a16="http://schemas.microsoft.com/office/drawing/2014/main" id="{AE155488-7E2B-4D91-A019-31D3D0C9CF63}"/>
                </a:ext>
              </a:extLst>
            </p:cNvPr>
            <p:cNvSpPr/>
            <p:nvPr/>
          </p:nvSpPr>
          <p:spPr>
            <a:xfrm>
              <a:off x="8066075" y="13265953"/>
              <a:ext cx="18392531" cy="576249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Connector: Elbow 141">
              <a:extLst>
                <a:ext uri="{FF2B5EF4-FFF2-40B4-BE49-F238E27FC236}">
                  <a16:creationId xmlns:a16="http://schemas.microsoft.com/office/drawing/2014/main" id="{50F34DE4-93EB-447B-AC92-7267108C5D4F}"/>
                </a:ext>
              </a:extLst>
            </p:cNvPr>
            <p:cNvCxnSpPr>
              <a:cxnSpLocks/>
              <a:stCxn id="116" idx="3"/>
              <a:endCxn id="140" idx="1"/>
            </p:cNvCxnSpPr>
            <p:nvPr/>
          </p:nvCxnSpPr>
          <p:spPr>
            <a:xfrm flipV="1">
              <a:off x="6394804" y="16147200"/>
              <a:ext cx="1671271" cy="67053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E6708E2-96E4-4C04-AEEA-2610FA0DF169}"/>
                </a:ext>
              </a:extLst>
            </p:cNvPr>
            <p:cNvCxnSpPr>
              <a:cxnSpLocks/>
              <a:stCxn id="118" idx="6"/>
              <a:endCxn id="148" idx="1"/>
            </p:cNvCxnSpPr>
            <p:nvPr/>
          </p:nvCxnSpPr>
          <p:spPr>
            <a:xfrm flipV="1">
              <a:off x="10397170" y="13915384"/>
              <a:ext cx="3639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Rectangle: Rounded Corners 147">
              <a:extLst>
                <a:ext uri="{FF2B5EF4-FFF2-40B4-BE49-F238E27FC236}">
                  <a16:creationId xmlns:a16="http://schemas.microsoft.com/office/drawing/2014/main" id="{2481553F-6A47-48E6-B744-3D607D2D91FA}"/>
                </a:ext>
              </a:extLst>
            </p:cNvPr>
            <p:cNvSpPr/>
            <p:nvPr/>
          </p:nvSpPr>
          <p:spPr>
            <a:xfrm>
              <a:off x="10761169" y="1357785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149" name="Rectangle: Rounded Corners 148">
              <a:extLst>
                <a:ext uri="{FF2B5EF4-FFF2-40B4-BE49-F238E27FC236}">
                  <a16:creationId xmlns:a16="http://schemas.microsoft.com/office/drawing/2014/main" id="{AAB2CA26-23DB-4DDE-BD20-2B39D576C412}"/>
                </a:ext>
              </a:extLst>
            </p:cNvPr>
            <p:cNvSpPr/>
            <p:nvPr/>
          </p:nvSpPr>
          <p:spPr>
            <a:xfrm>
              <a:off x="12418261" y="1357785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cxnSp>
          <p:nvCxnSpPr>
            <p:cNvPr id="152" name="Straight Arrow Connector 151">
              <a:extLst>
                <a:ext uri="{FF2B5EF4-FFF2-40B4-BE49-F238E27FC236}">
                  <a16:creationId xmlns:a16="http://schemas.microsoft.com/office/drawing/2014/main" id="{9A61855A-F63F-4C76-AF8C-465271F11E0B}"/>
                </a:ext>
              </a:extLst>
            </p:cNvPr>
            <p:cNvCxnSpPr>
              <a:stCxn id="148" idx="3"/>
              <a:endCxn id="149" idx="1"/>
            </p:cNvCxnSpPr>
            <p:nvPr/>
          </p:nvCxnSpPr>
          <p:spPr>
            <a:xfrm>
              <a:off x="12030063" y="13915384"/>
              <a:ext cx="388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9080507E-B391-406F-9358-6980710657EB}"/>
                </a:ext>
              </a:extLst>
            </p:cNvPr>
            <p:cNvSpPr/>
            <p:nvPr/>
          </p:nvSpPr>
          <p:spPr>
            <a:xfrm>
              <a:off x="10766818" y="1453902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154" name="Rectangle: Rounded Corners 153">
              <a:extLst>
                <a:ext uri="{FF2B5EF4-FFF2-40B4-BE49-F238E27FC236}">
                  <a16:creationId xmlns:a16="http://schemas.microsoft.com/office/drawing/2014/main" id="{58F9E41F-61BC-4026-AD0B-C078FC6496E2}"/>
                </a:ext>
              </a:extLst>
            </p:cNvPr>
            <p:cNvSpPr/>
            <p:nvPr/>
          </p:nvSpPr>
          <p:spPr>
            <a:xfrm>
              <a:off x="12423910" y="1453902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cxnSp>
          <p:nvCxnSpPr>
            <p:cNvPr id="155" name="Straight Arrow Connector 154">
              <a:extLst>
                <a:ext uri="{FF2B5EF4-FFF2-40B4-BE49-F238E27FC236}">
                  <a16:creationId xmlns:a16="http://schemas.microsoft.com/office/drawing/2014/main" id="{4041B70A-6F00-43ED-9A4C-90B87FC04FC2}"/>
                </a:ext>
              </a:extLst>
            </p:cNvPr>
            <p:cNvCxnSpPr>
              <a:stCxn id="153" idx="3"/>
              <a:endCxn id="154" idx="1"/>
            </p:cNvCxnSpPr>
            <p:nvPr/>
          </p:nvCxnSpPr>
          <p:spPr>
            <a:xfrm>
              <a:off x="12035712" y="14876554"/>
              <a:ext cx="388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43A62ADA-2033-4643-A3FC-E784643280CE}"/>
                </a:ext>
              </a:extLst>
            </p:cNvPr>
            <p:cNvCxnSpPr>
              <a:stCxn id="128" idx="6"/>
              <a:endCxn id="153" idx="1"/>
            </p:cNvCxnSpPr>
            <p:nvPr/>
          </p:nvCxnSpPr>
          <p:spPr>
            <a:xfrm flipV="1">
              <a:off x="10286979" y="14876554"/>
              <a:ext cx="479839" cy="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D64DB7FB-6680-4E61-A2E0-677B97D7EF85}"/>
                </a:ext>
              </a:extLst>
            </p:cNvPr>
            <p:cNvSpPr/>
            <p:nvPr/>
          </p:nvSpPr>
          <p:spPr>
            <a:xfrm>
              <a:off x="8667295" y="16893445"/>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Method</a:t>
              </a:r>
            </a:p>
          </p:txBody>
        </p:sp>
        <p:cxnSp>
          <p:nvCxnSpPr>
            <p:cNvPr id="163" name="Connector: Elbow 162">
              <a:extLst>
                <a:ext uri="{FF2B5EF4-FFF2-40B4-BE49-F238E27FC236}">
                  <a16:creationId xmlns:a16="http://schemas.microsoft.com/office/drawing/2014/main" id="{E12765A5-8B7C-47E0-B279-0326C3FF8B93}"/>
                </a:ext>
              </a:extLst>
            </p:cNvPr>
            <p:cNvCxnSpPr>
              <a:stCxn id="113" idx="3"/>
              <a:endCxn id="118" idx="2"/>
            </p:cNvCxnSpPr>
            <p:nvPr/>
          </p:nvCxnSpPr>
          <p:spPr>
            <a:xfrm flipV="1">
              <a:off x="4133806" y="13915385"/>
              <a:ext cx="4533489" cy="662790"/>
            </a:xfrm>
            <a:prstGeom prst="bentConnector3">
              <a:avLst>
                <a:gd name="adj1" fmla="val 93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405DD715-049C-4DED-B2D7-4F5939B7532F}"/>
                </a:ext>
              </a:extLst>
            </p:cNvPr>
            <p:cNvCxnSpPr>
              <a:cxnSpLocks/>
              <a:stCxn id="113" idx="3"/>
              <a:endCxn id="114" idx="0"/>
            </p:cNvCxnSpPr>
            <p:nvPr/>
          </p:nvCxnSpPr>
          <p:spPr>
            <a:xfrm>
              <a:off x="4133806" y="14578175"/>
              <a:ext cx="1267781" cy="5278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A9AD645E-AF81-442C-A221-283148670EC2}"/>
                </a:ext>
              </a:extLst>
            </p:cNvPr>
            <p:cNvCxnSpPr>
              <a:cxnSpLocks/>
              <a:stCxn id="113" idx="3"/>
              <a:endCxn id="128" idx="2"/>
            </p:cNvCxnSpPr>
            <p:nvPr/>
          </p:nvCxnSpPr>
          <p:spPr>
            <a:xfrm>
              <a:off x="4133806" y="14578175"/>
              <a:ext cx="4533489" cy="299224"/>
            </a:xfrm>
            <a:prstGeom prst="bentConnector3">
              <a:avLst>
                <a:gd name="adj1" fmla="val 93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E89C4AB3-B2D6-47C3-A1ED-FE777FB93089}"/>
                </a:ext>
              </a:extLst>
            </p:cNvPr>
            <p:cNvCxnSpPr>
              <a:cxnSpLocks/>
              <a:stCxn id="113" idx="3"/>
              <a:endCxn id="159" idx="2"/>
            </p:cNvCxnSpPr>
            <p:nvPr/>
          </p:nvCxnSpPr>
          <p:spPr>
            <a:xfrm>
              <a:off x="4133806" y="14578175"/>
              <a:ext cx="4533489" cy="2674911"/>
            </a:xfrm>
            <a:prstGeom prst="bentConnector3">
              <a:avLst>
                <a:gd name="adj1" fmla="val 6174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Arrow: Right 181">
              <a:extLst>
                <a:ext uri="{FF2B5EF4-FFF2-40B4-BE49-F238E27FC236}">
                  <a16:creationId xmlns:a16="http://schemas.microsoft.com/office/drawing/2014/main" id="{1C27EF73-4433-4C11-A29A-604EC582BCEC}"/>
                </a:ext>
              </a:extLst>
            </p:cNvPr>
            <p:cNvSpPr/>
            <p:nvPr/>
          </p:nvSpPr>
          <p:spPr>
            <a:xfrm>
              <a:off x="13969648" y="1528851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184" name="Flowchart: Decision 183">
              <a:extLst>
                <a:ext uri="{FF2B5EF4-FFF2-40B4-BE49-F238E27FC236}">
                  <a16:creationId xmlns:a16="http://schemas.microsoft.com/office/drawing/2014/main" id="{737A693B-E918-45E7-AA27-6A43FE2A483F}"/>
                </a:ext>
              </a:extLst>
            </p:cNvPr>
            <p:cNvSpPr/>
            <p:nvPr/>
          </p:nvSpPr>
          <p:spPr>
            <a:xfrm>
              <a:off x="10700774" y="16363498"/>
              <a:ext cx="2986381" cy="1785184"/>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Entered Radius or Area From Beam</a:t>
              </a:r>
            </a:p>
          </p:txBody>
        </p:sp>
        <p:sp>
          <p:nvSpPr>
            <p:cNvPr id="185" name="TextBox 184">
              <a:extLst>
                <a:ext uri="{FF2B5EF4-FFF2-40B4-BE49-F238E27FC236}">
                  <a16:creationId xmlns:a16="http://schemas.microsoft.com/office/drawing/2014/main" id="{6483203D-297F-443B-8A83-4C07C58DC7B9}"/>
                </a:ext>
              </a:extLst>
            </p:cNvPr>
            <p:cNvSpPr txBox="1"/>
            <p:nvPr/>
          </p:nvSpPr>
          <p:spPr>
            <a:xfrm>
              <a:off x="10902363" y="16017865"/>
              <a:ext cx="938499" cy="646331"/>
            </a:xfrm>
            <a:prstGeom prst="rect">
              <a:avLst/>
            </a:prstGeom>
            <a:noFill/>
          </p:spPr>
          <p:txBody>
            <a:bodyPr wrap="square" rtlCol="0">
              <a:spAutoFit/>
            </a:bodyPr>
            <a:lstStyle/>
            <a:p>
              <a:pPr algn="ctr"/>
              <a:r>
                <a:rPr lang="en-US" dirty="0"/>
                <a:t>Entered Radius</a:t>
              </a:r>
            </a:p>
          </p:txBody>
        </p:sp>
        <p:sp>
          <p:nvSpPr>
            <p:cNvPr id="186" name="TextBox 185">
              <a:extLst>
                <a:ext uri="{FF2B5EF4-FFF2-40B4-BE49-F238E27FC236}">
                  <a16:creationId xmlns:a16="http://schemas.microsoft.com/office/drawing/2014/main" id="{34216312-E9FF-4DB1-A459-E9B1F0515EE2}"/>
                </a:ext>
              </a:extLst>
            </p:cNvPr>
            <p:cNvSpPr txBox="1"/>
            <p:nvPr/>
          </p:nvSpPr>
          <p:spPr>
            <a:xfrm>
              <a:off x="10653008" y="17892072"/>
              <a:ext cx="1474260" cy="646331"/>
            </a:xfrm>
            <a:prstGeom prst="rect">
              <a:avLst/>
            </a:prstGeom>
            <a:noFill/>
          </p:spPr>
          <p:txBody>
            <a:bodyPr wrap="square" rtlCol="0">
              <a:spAutoFit/>
            </a:bodyPr>
            <a:lstStyle/>
            <a:p>
              <a:pPr algn="ctr"/>
              <a:r>
                <a:rPr lang="en-US" dirty="0"/>
                <a:t>Area from Beam</a:t>
              </a:r>
            </a:p>
          </p:txBody>
        </p:sp>
        <p:cxnSp>
          <p:nvCxnSpPr>
            <p:cNvPr id="188" name="Straight Arrow Connector 187">
              <a:extLst>
                <a:ext uri="{FF2B5EF4-FFF2-40B4-BE49-F238E27FC236}">
                  <a16:creationId xmlns:a16="http://schemas.microsoft.com/office/drawing/2014/main" id="{CE93DF51-7B38-4A45-B51E-98D576053547}"/>
                </a:ext>
              </a:extLst>
            </p:cNvPr>
            <p:cNvCxnSpPr>
              <a:cxnSpLocks/>
              <a:stCxn id="159" idx="6"/>
              <a:endCxn id="184" idx="1"/>
            </p:cNvCxnSpPr>
            <p:nvPr/>
          </p:nvCxnSpPr>
          <p:spPr>
            <a:xfrm>
              <a:off x="10286979" y="17253086"/>
              <a:ext cx="413795" cy="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Rectangle: Rounded Corners 192">
              <a:extLst>
                <a:ext uri="{FF2B5EF4-FFF2-40B4-BE49-F238E27FC236}">
                  <a16:creationId xmlns:a16="http://schemas.microsoft.com/office/drawing/2014/main" id="{8C1C6D53-6AD5-4F43-9EF3-E1AF37D38880}"/>
                </a:ext>
              </a:extLst>
            </p:cNvPr>
            <p:cNvSpPr/>
            <p:nvPr/>
          </p:nvSpPr>
          <p:spPr>
            <a:xfrm>
              <a:off x="19485141" y="13577854"/>
              <a:ext cx="1755912" cy="67505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 Counts in Area</a:t>
              </a:r>
            </a:p>
          </p:txBody>
        </p:sp>
        <p:sp>
          <p:nvSpPr>
            <p:cNvPr id="195" name="Rectangle: Rounded Corners 194">
              <a:extLst>
                <a:ext uri="{FF2B5EF4-FFF2-40B4-BE49-F238E27FC236}">
                  <a16:creationId xmlns:a16="http://schemas.microsoft.com/office/drawing/2014/main" id="{08D54D87-FC48-4F9F-B3AE-07F482018B96}"/>
                </a:ext>
              </a:extLst>
            </p:cNvPr>
            <p:cNvSpPr/>
            <p:nvPr/>
          </p:nvSpPr>
          <p:spPr>
            <a:xfrm>
              <a:off x="19485141" y="15569111"/>
              <a:ext cx="1755912" cy="67505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 Counts in Area</a:t>
              </a:r>
            </a:p>
          </p:txBody>
        </p:sp>
        <p:sp>
          <p:nvSpPr>
            <p:cNvPr id="198" name="Rectangle: Rounded Corners 197">
              <a:extLst>
                <a:ext uri="{FF2B5EF4-FFF2-40B4-BE49-F238E27FC236}">
                  <a16:creationId xmlns:a16="http://schemas.microsoft.com/office/drawing/2014/main" id="{03E8AB33-9AB1-4F31-82B8-674B95413D57}"/>
                </a:ext>
              </a:extLst>
            </p:cNvPr>
            <p:cNvSpPr/>
            <p:nvPr/>
          </p:nvSpPr>
          <p:spPr>
            <a:xfrm>
              <a:off x="13743013" y="17723587"/>
              <a:ext cx="5518718" cy="111641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659F630-3F7E-4CBB-8384-6A158FC6A6B2}"/>
                </a:ext>
              </a:extLst>
            </p:cNvPr>
            <p:cNvSpPr/>
            <p:nvPr/>
          </p:nvSpPr>
          <p:spPr>
            <a:xfrm>
              <a:off x="13907263" y="16668913"/>
              <a:ext cx="1496870"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Radius</a:t>
              </a:r>
            </a:p>
          </p:txBody>
        </p:sp>
        <p:sp>
          <p:nvSpPr>
            <p:cNvPr id="200" name="Rectangle: Rounded Corners 199">
              <a:extLst>
                <a:ext uri="{FF2B5EF4-FFF2-40B4-BE49-F238E27FC236}">
                  <a16:creationId xmlns:a16="http://schemas.microsoft.com/office/drawing/2014/main" id="{C6A12F82-42F8-4BB5-B6C1-64AC2B8809CA}"/>
                </a:ext>
              </a:extLst>
            </p:cNvPr>
            <p:cNvSpPr/>
            <p:nvPr/>
          </p:nvSpPr>
          <p:spPr>
            <a:xfrm>
              <a:off x="13743014" y="15124163"/>
              <a:ext cx="5288192" cy="2424772"/>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Connector: Elbow 205">
              <a:extLst>
                <a:ext uri="{FF2B5EF4-FFF2-40B4-BE49-F238E27FC236}">
                  <a16:creationId xmlns:a16="http://schemas.microsoft.com/office/drawing/2014/main" id="{E5B51F2E-6DDC-46F9-8C1A-D74630F9A6C4}"/>
                </a:ext>
              </a:extLst>
            </p:cNvPr>
            <p:cNvCxnSpPr>
              <a:cxnSpLocks/>
              <a:stCxn id="154" idx="3"/>
              <a:endCxn id="195" idx="1"/>
            </p:cNvCxnSpPr>
            <p:nvPr/>
          </p:nvCxnSpPr>
          <p:spPr>
            <a:xfrm>
              <a:off x="13692804" y="14876554"/>
              <a:ext cx="5792337" cy="1030087"/>
            </a:xfrm>
            <a:prstGeom prst="bentConnector3">
              <a:avLst>
                <a:gd name="adj1" fmla="val 971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05CB8524-D9ED-416A-B2D0-4F354D6133C7}"/>
                </a:ext>
              </a:extLst>
            </p:cNvPr>
            <p:cNvCxnSpPr>
              <a:cxnSpLocks/>
              <a:stCxn id="184" idx="2"/>
              <a:endCxn id="198" idx="1"/>
            </p:cNvCxnSpPr>
            <p:nvPr/>
          </p:nvCxnSpPr>
          <p:spPr>
            <a:xfrm rot="16200000" flipH="1">
              <a:off x="12901932" y="17440715"/>
              <a:ext cx="133114" cy="1549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BEB1B4B-193C-436B-B71C-82807A9DF353}"/>
                </a:ext>
              </a:extLst>
            </p:cNvPr>
            <p:cNvCxnSpPr>
              <a:stCxn id="149" idx="3"/>
              <a:endCxn id="193" idx="1"/>
            </p:cNvCxnSpPr>
            <p:nvPr/>
          </p:nvCxnSpPr>
          <p:spPr>
            <a:xfrm>
              <a:off x="13687155" y="13915384"/>
              <a:ext cx="5797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rrow: Right 232">
              <a:extLst>
                <a:ext uri="{FF2B5EF4-FFF2-40B4-BE49-F238E27FC236}">
                  <a16:creationId xmlns:a16="http://schemas.microsoft.com/office/drawing/2014/main" id="{A77F3E37-7C77-4F38-BD80-9D3E57729C26}"/>
                </a:ext>
              </a:extLst>
            </p:cNvPr>
            <p:cNvSpPr/>
            <p:nvPr/>
          </p:nvSpPr>
          <p:spPr>
            <a:xfrm>
              <a:off x="21515304" y="13463870"/>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0,ref</a:t>
              </a:r>
              <a:r>
                <a:rPr lang="en-US" sz="1400" dirty="0"/>
                <a:t>(</a:t>
              </a:r>
              <a:r>
                <a:rPr lang="el-GR" sz="1400" dirty="0"/>
                <a:t>λ</a:t>
              </a:r>
              <a:r>
                <a:rPr lang="en-US" sz="1400" dirty="0"/>
                <a:t>), dT</a:t>
              </a:r>
              <a:r>
                <a:rPr lang="en-US" sz="1400" baseline="-25000" dirty="0"/>
                <a:t>0,ref</a:t>
              </a:r>
              <a:r>
                <a:rPr lang="en-US" sz="1400" dirty="0"/>
                <a:t>(</a:t>
              </a:r>
              <a:r>
                <a:rPr lang="el-GR" sz="1400" dirty="0"/>
                <a:t>λ</a:t>
              </a:r>
              <a:r>
                <a:rPr lang="en-US" sz="1400" dirty="0"/>
                <a:t>)</a:t>
              </a:r>
            </a:p>
          </p:txBody>
        </p:sp>
        <p:sp>
          <p:nvSpPr>
            <p:cNvPr id="234" name="Arrow: Right 233">
              <a:extLst>
                <a:ext uri="{FF2B5EF4-FFF2-40B4-BE49-F238E27FC236}">
                  <a16:creationId xmlns:a16="http://schemas.microsoft.com/office/drawing/2014/main" id="{BAE443EF-4838-43D4-9DDC-837FE7F3032E}"/>
                </a:ext>
              </a:extLst>
            </p:cNvPr>
            <p:cNvSpPr/>
            <p:nvPr/>
          </p:nvSpPr>
          <p:spPr>
            <a:xfrm>
              <a:off x="21515304" y="15454359"/>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0,sam</a:t>
              </a:r>
              <a:r>
                <a:rPr lang="en-US" sz="1400" dirty="0"/>
                <a:t>(</a:t>
              </a:r>
              <a:r>
                <a:rPr lang="el-GR" sz="1400" dirty="0"/>
                <a:t>λ</a:t>
              </a:r>
              <a:r>
                <a:rPr lang="en-US" sz="1400" dirty="0"/>
                <a:t>), dT</a:t>
              </a:r>
              <a:r>
                <a:rPr lang="en-US" sz="1400" baseline="-25000" dirty="0"/>
                <a:t>0,sam</a:t>
              </a:r>
              <a:r>
                <a:rPr lang="en-US" sz="1400" dirty="0"/>
                <a:t>(</a:t>
              </a:r>
              <a:r>
                <a:rPr lang="el-GR" sz="1400" dirty="0"/>
                <a:t>λ</a:t>
              </a:r>
              <a:r>
                <a:rPr lang="en-US" sz="1400" dirty="0"/>
                <a:t>)</a:t>
              </a:r>
            </a:p>
          </p:txBody>
        </p:sp>
        <p:cxnSp>
          <p:nvCxnSpPr>
            <p:cNvPr id="236" name="Straight Arrow Connector 235">
              <a:extLst>
                <a:ext uri="{FF2B5EF4-FFF2-40B4-BE49-F238E27FC236}">
                  <a16:creationId xmlns:a16="http://schemas.microsoft.com/office/drawing/2014/main" id="{756A2992-D87D-4D93-9E97-81436D5963C4}"/>
                </a:ext>
              </a:extLst>
            </p:cNvPr>
            <p:cNvCxnSpPr>
              <a:stCxn id="193" idx="3"/>
              <a:endCxn id="233" idx="1"/>
            </p:cNvCxnSpPr>
            <p:nvPr/>
          </p:nvCxnSpPr>
          <p:spPr>
            <a:xfrm flipV="1">
              <a:off x="21241053" y="13911131"/>
              <a:ext cx="274251" cy="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44E30947-1D29-4ADE-99FE-52F2164CDAC0}"/>
                </a:ext>
              </a:extLst>
            </p:cNvPr>
            <p:cNvCxnSpPr>
              <a:stCxn id="195" idx="3"/>
              <a:endCxn id="234" idx="1"/>
            </p:cNvCxnSpPr>
            <p:nvPr/>
          </p:nvCxnSpPr>
          <p:spPr>
            <a:xfrm flipV="1">
              <a:off x="21241053" y="15901620"/>
              <a:ext cx="274251" cy="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Rectangle: Rounded Corners 239">
              <a:extLst>
                <a:ext uri="{FF2B5EF4-FFF2-40B4-BE49-F238E27FC236}">
                  <a16:creationId xmlns:a16="http://schemas.microsoft.com/office/drawing/2014/main" id="{567F79A2-ABC7-4292-B3F4-8045A73FC405}"/>
                </a:ext>
              </a:extLst>
            </p:cNvPr>
            <p:cNvSpPr/>
            <p:nvPr/>
          </p:nvSpPr>
          <p:spPr>
            <a:xfrm>
              <a:off x="23246317" y="1456091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Spectra</a:t>
              </a:r>
            </a:p>
          </p:txBody>
        </p:sp>
        <p:cxnSp>
          <p:nvCxnSpPr>
            <p:cNvPr id="242" name="Connector: Elbow 241">
              <a:extLst>
                <a:ext uri="{FF2B5EF4-FFF2-40B4-BE49-F238E27FC236}">
                  <a16:creationId xmlns:a16="http://schemas.microsoft.com/office/drawing/2014/main" id="{F702968F-4D0C-490F-816F-6C6368FABCDA}"/>
                </a:ext>
              </a:extLst>
            </p:cNvPr>
            <p:cNvCxnSpPr>
              <a:cxnSpLocks/>
              <a:stCxn id="233" idx="3"/>
              <a:endCxn id="240" idx="1"/>
            </p:cNvCxnSpPr>
            <p:nvPr/>
          </p:nvCxnSpPr>
          <p:spPr>
            <a:xfrm>
              <a:off x="22784198" y="13911131"/>
              <a:ext cx="462119" cy="987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415AE6B2-397B-4CFB-9C40-C3663359C18C}"/>
                </a:ext>
              </a:extLst>
            </p:cNvPr>
            <p:cNvCxnSpPr>
              <a:stCxn id="234" idx="3"/>
              <a:endCxn id="240" idx="1"/>
            </p:cNvCxnSpPr>
            <p:nvPr/>
          </p:nvCxnSpPr>
          <p:spPr>
            <a:xfrm flipV="1">
              <a:off x="22784198" y="14898442"/>
              <a:ext cx="462119" cy="10031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Arrow: Right 244">
              <a:extLst>
                <a:ext uri="{FF2B5EF4-FFF2-40B4-BE49-F238E27FC236}">
                  <a16:creationId xmlns:a16="http://schemas.microsoft.com/office/drawing/2014/main" id="{42851694-896E-432C-A3A4-A31AA322CEDC}"/>
                </a:ext>
              </a:extLst>
            </p:cNvPr>
            <p:cNvSpPr/>
            <p:nvPr/>
          </p:nvSpPr>
          <p:spPr>
            <a:xfrm>
              <a:off x="24948295" y="14450559"/>
              <a:ext cx="11334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0,raw</a:t>
              </a:r>
              <a:r>
                <a:rPr lang="en-US" sz="1400" dirty="0"/>
                <a:t>(</a:t>
              </a:r>
              <a:r>
                <a:rPr lang="el-GR" sz="1400" dirty="0"/>
                <a:t>λ</a:t>
              </a:r>
              <a:r>
                <a:rPr lang="en-US" sz="1400" dirty="0"/>
                <a:t>), dT</a:t>
              </a:r>
              <a:r>
                <a:rPr lang="en-US" sz="1400" baseline="-25000" dirty="0"/>
                <a:t>0,raw</a:t>
              </a:r>
              <a:r>
                <a:rPr lang="en-US" sz="1400" dirty="0"/>
                <a:t>(</a:t>
              </a:r>
              <a:r>
                <a:rPr lang="el-GR" sz="1400" dirty="0"/>
                <a:t>λ</a:t>
              </a:r>
              <a:r>
                <a:rPr lang="en-US" sz="1400" dirty="0"/>
                <a:t>)</a:t>
              </a:r>
            </a:p>
          </p:txBody>
        </p:sp>
        <p:cxnSp>
          <p:nvCxnSpPr>
            <p:cNvPr id="247" name="Straight Arrow Connector 246">
              <a:extLst>
                <a:ext uri="{FF2B5EF4-FFF2-40B4-BE49-F238E27FC236}">
                  <a16:creationId xmlns:a16="http://schemas.microsoft.com/office/drawing/2014/main" id="{36B629B7-AB1D-46EF-86ED-11D62C2B114C}"/>
                </a:ext>
              </a:extLst>
            </p:cNvPr>
            <p:cNvCxnSpPr>
              <a:stCxn id="240" idx="3"/>
              <a:endCxn id="245" idx="1"/>
            </p:cNvCxnSpPr>
            <p:nvPr/>
          </p:nvCxnSpPr>
          <p:spPr>
            <a:xfrm flipV="1">
              <a:off x="24515211" y="14897820"/>
              <a:ext cx="433084" cy="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Connector: Elbow 253">
              <a:extLst>
                <a:ext uri="{FF2B5EF4-FFF2-40B4-BE49-F238E27FC236}">
                  <a16:creationId xmlns:a16="http://schemas.microsoft.com/office/drawing/2014/main" id="{ED04F656-DA97-44E1-A109-C787D4CCEC45}"/>
                </a:ext>
              </a:extLst>
            </p:cNvPr>
            <p:cNvCxnSpPr>
              <a:cxnSpLocks/>
              <a:stCxn id="122" idx="3"/>
              <a:endCxn id="275" idx="1"/>
            </p:cNvCxnSpPr>
            <p:nvPr/>
          </p:nvCxnSpPr>
          <p:spPr>
            <a:xfrm flipV="1">
              <a:off x="8248310" y="15966207"/>
              <a:ext cx="19535757" cy="3794876"/>
            </a:xfrm>
            <a:prstGeom prst="bentConnector3">
              <a:avLst>
                <a:gd name="adj1" fmla="val 95636"/>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Oval 255">
              <a:extLst>
                <a:ext uri="{FF2B5EF4-FFF2-40B4-BE49-F238E27FC236}">
                  <a16:creationId xmlns:a16="http://schemas.microsoft.com/office/drawing/2014/main" id="{ACC3ECB7-F044-4479-AB15-D8F46931361A}"/>
                </a:ext>
              </a:extLst>
            </p:cNvPr>
            <p:cNvSpPr/>
            <p:nvPr/>
          </p:nvSpPr>
          <p:spPr>
            <a:xfrm>
              <a:off x="5060831" y="19399387"/>
              <a:ext cx="161968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Transmission Value</a:t>
              </a:r>
            </a:p>
          </p:txBody>
        </p:sp>
        <p:cxnSp>
          <p:nvCxnSpPr>
            <p:cNvPr id="258" name="Connector: Elbow 257">
              <a:extLst>
                <a:ext uri="{FF2B5EF4-FFF2-40B4-BE49-F238E27FC236}">
                  <a16:creationId xmlns:a16="http://schemas.microsoft.com/office/drawing/2014/main" id="{9806E702-F15F-4532-B6A1-7B669BCFD683}"/>
                </a:ext>
              </a:extLst>
            </p:cNvPr>
            <p:cNvCxnSpPr>
              <a:cxnSpLocks/>
              <a:stCxn id="113" idx="3"/>
              <a:endCxn id="256" idx="2"/>
            </p:cNvCxnSpPr>
            <p:nvPr/>
          </p:nvCxnSpPr>
          <p:spPr>
            <a:xfrm>
              <a:off x="4133806" y="14578175"/>
              <a:ext cx="927025" cy="5180853"/>
            </a:xfrm>
            <a:prstGeom prst="bentConnector3">
              <a:avLst>
                <a:gd name="adj1" fmla="val 161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06C1D928-EBE3-421C-BFF5-B8B01BF7D504}"/>
                </a:ext>
              </a:extLst>
            </p:cNvPr>
            <p:cNvCxnSpPr>
              <a:stCxn id="256" idx="6"/>
              <a:endCxn id="122" idx="1"/>
            </p:cNvCxnSpPr>
            <p:nvPr/>
          </p:nvCxnSpPr>
          <p:spPr>
            <a:xfrm>
              <a:off x="6680515" y="19759028"/>
              <a:ext cx="434323" cy="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Rectangle: Rounded Corners 194">
              <a:extLst>
                <a:ext uri="{FF2B5EF4-FFF2-40B4-BE49-F238E27FC236}">
                  <a16:creationId xmlns:a16="http://schemas.microsoft.com/office/drawing/2014/main" id="{08D54D87-FC48-4F9F-B3AE-07F482018B96}"/>
                </a:ext>
              </a:extLst>
            </p:cNvPr>
            <p:cNvSpPr/>
            <p:nvPr/>
          </p:nvSpPr>
          <p:spPr>
            <a:xfrm>
              <a:off x="13907263" y="17831406"/>
              <a:ext cx="2006038" cy="8849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Transmission Integration Area</a:t>
              </a:r>
            </a:p>
          </p:txBody>
        </p:sp>
        <p:cxnSp>
          <p:nvCxnSpPr>
            <p:cNvPr id="239" name="Elbow Connector 238"/>
            <p:cNvCxnSpPr>
              <a:stCxn id="116" idx="2"/>
              <a:endCxn id="129" idx="0"/>
            </p:cNvCxnSpPr>
            <p:nvPr/>
          </p:nvCxnSpPr>
          <p:spPr>
            <a:xfrm rot="16200000" flipH="1">
              <a:off x="5168270" y="17648693"/>
              <a:ext cx="1665989" cy="118609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84" idx="0"/>
              <a:endCxn id="200" idx="1"/>
            </p:cNvCxnSpPr>
            <p:nvPr/>
          </p:nvCxnSpPr>
          <p:spPr>
            <a:xfrm rot="5400000" flipH="1" flipV="1">
              <a:off x="12955015" y="15575500"/>
              <a:ext cx="26949" cy="15490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82" idx="3"/>
              <a:endCxn id="130" idx="0"/>
            </p:cNvCxnSpPr>
            <p:nvPr/>
          </p:nvCxnSpPr>
          <p:spPr>
            <a:xfrm>
              <a:off x="15725560" y="15735777"/>
              <a:ext cx="531318" cy="42815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7" name="Arrow: Right 233">
              <a:extLst>
                <a:ext uri="{FF2B5EF4-FFF2-40B4-BE49-F238E27FC236}">
                  <a16:creationId xmlns:a16="http://schemas.microsoft.com/office/drawing/2014/main" id="{BAE443EF-4838-43D4-9DDC-837FE7F3032E}"/>
                </a:ext>
              </a:extLst>
            </p:cNvPr>
            <p:cNvSpPr/>
            <p:nvPr/>
          </p:nvSpPr>
          <p:spPr>
            <a:xfrm>
              <a:off x="17528035" y="17827160"/>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ROI(X,Y)</a:t>
              </a:r>
            </a:p>
          </p:txBody>
        </p:sp>
        <p:sp>
          <p:nvSpPr>
            <p:cNvPr id="259" name="Arrow: Right 233">
              <a:extLst>
                <a:ext uri="{FF2B5EF4-FFF2-40B4-BE49-F238E27FC236}">
                  <a16:creationId xmlns:a16="http://schemas.microsoft.com/office/drawing/2014/main" id="{BAE443EF-4838-43D4-9DDC-837FE7F3032E}"/>
                </a:ext>
              </a:extLst>
            </p:cNvPr>
            <p:cNvSpPr/>
            <p:nvPr/>
          </p:nvSpPr>
          <p:spPr>
            <a:xfrm>
              <a:off x="17526767" y="16353995"/>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ROI(X,Y)</a:t>
              </a:r>
            </a:p>
          </p:txBody>
        </p:sp>
        <p:sp>
          <p:nvSpPr>
            <p:cNvPr id="260" name="Rectangle: Rounded Corners 148">
              <a:extLst>
                <a:ext uri="{FF2B5EF4-FFF2-40B4-BE49-F238E27FC236}">
                  <a16:creationId xmlns:a16="http://schemas.microsoft.com/office/drawing/2014/main" id="{AAB2CA26-23DB-4DDE-BD20-2B39D576C412}"/>
                </a:ext>
              </a:extLst>
            </p:cNvPr>
            <p:cNvSpPr/>
            <p:nvPr/>
          </p:nvSpPr>
          <p:spPr>
            <a:xfrm>
              <a:off x="17256116" y="15351290"/>
              <a:ext cx="1268894" cy="8126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Mask or ROI</a:t>
              </a:r>
            </a:p>
          </p:txBody>
        </p:sp>
        <p:cxnSp>
          <p:nvCxnSpPr>
            <p:cNvPr id="263" name="Elbow Connector 262"/>
            <p:cNvCxnSpPr>
              <a:stCxn id="199" idx="6"/>
              <a:endCxn id="260" idx="1"/>
            </p:cNvCxnSpPr>
            <p:nvPr/>
          </p:nvCxnSpPr>
          <p:spPr>
            <a:xfrm flipV="1">
              <a:off x="15404133" y="15757613"/>
              <a:ext cx="1851983" cy="1270941"/>
            </a:xfrm>
            <a:prstGeom prst="bentConnector3">
              <a:avLst>
                <a:gd name="adj1" fmla="val 920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1" name="Elbow Connector 270"/>
            <p:cNvCxnSpPr>
              <a:stCxn id="130" idx="6"/>
              <a:endCxn id="260" idx="1"/>
            </p:cNvCxnSpPr>
            <p:nvPr/>
          </p:nvCxnSpPr>
          <p:spPr>
            <a:xfrm flipV="1">
              <a:off x="16945252" y="15757613"/>
              <a:ext cx="310864" cy="7659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182" idx="2"/>
              <a:endCxn id="199" idx="0"/>
            </p:cNvCxnSpPr>
            <p:nvPr/>
          </p:nvCxnSpPr>
          <p:spPr>
            <a:xfrm rot="5400000">
              <a:off x="14724061" y="16114674"/>
              <a:ext cx="485876" cy="6226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6" name="Elbow Connector 285"/>
            <p:cNvCxnSpPr>
              <a:stCxn id="260" idx="2"/>
              <a:endCxn id="259" idx="1"/>
            </p:cNvCxnSpPr>
            <p:nvPr/>
          </p:nvCxnSpPr>
          <p:spPr>
            <a:xfrm rot="5400000">
              <a:off x="17390005" y="16300698"/>
              <a:ext cx="637320" cy="363796"/>
            </a:xfrm>
            <a:prstGeom prst="bentConnector4">
              <a:avLst>
                <a:gd name="adj1" fmla="val 14911"/>
                <a:gd name="adj2" fmla="val 1628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57" idx="3"/>
              <a:endCxn id="195" idx="1"/>
            </p:cNvCxnSpPr>
            <p:nvPr/>
          </p:nvCxnSpPr>
          <p:spPr>
            <a:xfrm flipV="1">
              <a:off x="18675052" y="15906641"/>
              <a:ext cx="810089" cy="2367780"/>
            </a:xfrm>
            <a:prstGeom prst="bentConnector3">
              <a:avLst>
                <a:gd name="adj1" fmla="val 8004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6" name="Elbow Connector 295"/>
            <p:cNvCxnSpPr>
              <a:stCxn id="259" idx="3"/>
              <a:endCxn id="195" idx="1"/>
            </p:cNvCxnSpPr>
            <p:nvPr/>
          </p:nvCxnSpPr>
          <p:spPr>
            <a:xfrm flipV="1">
              <a:off x="18673784" y="15906641"/>
              <a:ext cx="811357" cy="894615"/>
            </a:xfrm>
            <a:prstGeom prst="bentConnector3">
              <a:avLst>
                <a:gd name="adj1" fmla="val 80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Elbow Connector 301"/>
            <p:cNvCxnSpPr>
              <a:stCxn id="257" idx="3"/>
              <a:endCxn id="193" idx="1"/>
            </p:cNvCxnSpPr>
            <p:nvPr/>
          </p:nvCxnSpPr>
          <p:spPr>
            <a:xfrm flipV="1">
              <a:off x="18675052" y="13915384"/>
              <a:ext cx="810089" cy="4359037"/>
            </a:xfrm>
            <a:prstGeom prst="bentConnector3">
              <a:avLst>
                <a:gd name="adj1" fmla="val 6183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59" idx="3"/>
              <a:endCxn id="193" idx="1"/>
            </p:cNvCxnSpPr>
            <p:nvPr/>
          </p:nvCxnSpPr>
          <p:spPr>
            <a:xfrm flipV="1">
              <a:off x="18673784" y="13915384"/>
              <a:ext cx="811357" cy="2885872"/>
            </a:xfrm>
            <a:prstGeom prst="bentConnector3">
              <a:avLst>
                <a:gd name="adj1" fmla="val 6177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1" name="Rectangle: Rounded Corners 148">
              <a:extLst>
                <a:ext uri="{FF2B5EF4-FFF2-40B4-BE49-F238E27FC236}">
                  <a16:creationId xmlns:a16="http://schemas.microsoft.com/office/drawing/2014/main" id="{F32DCAE2-0ED1-4275-8EC4-74B43C22A3EE}"/>
                </a:ext>
              </a:extLst>
            </p:cNvPr>
            <p:cNvSpPr/>
            <p:nvPr/>
          </p:nvSpPr>
          <p:spPr>
            <a:xfrm>
              <a:off x="16074471" y="17868947"/>
              <a:ext cx="1268894" cy="8126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Mask or ROI</a:t>
              </a:r>
            </a:p>
          </p:txBody>
        </p:sp>
        <p:cxnSp>
          <p:nvCxnSpPr>
            <p:cNvPr id="230" name="Straight Arrow Connector 229">
              <a:extLst>
                <a:ext uri="{FF2B5EF4-FFF2-40B4-BE49-F238E27FC236}">
                  <a16:creationId xmlns:a16="http://schemas.microsoft.com/office/drawing/2014/main" id="{7A3DC874-E1AC-4BD9-AFE6-2442FA802F5F}"/>
                </a:ext>
              </a:extLst>
            </p:cNvPr>
            <p:cNvCxnSpPr>
              <a:stCxn id="224" idx="3"/>
              <a:endCxn id="261" idx="1"/>
            </p:cNvCxnSpPr>
            <p:nvPr/>
          </p:nvCxnSpPr>
          <p:spPr>
            <a:xfrm>
              <a:off x="15913301" y="18273867"/>
              <a:ext cx="161170" cy="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28AECBA8-56A3-4338-A0FC-4CCFB185DFB7}"/>
                </a:ext>
              </a:extLst>
            </p:cNvPr>
            <p:cNvCxnSpPr>
              <a:stCxn id="261" idx="3"/>
              <a:endCxn id="257" idx="1"/>
            </p:cNvCxnSpPr>
            <p:nvPr/>
          </p:nvCxnSpPr>
          <p:spPr>
            <a:xfrm flipV="1">
              <a:off x="17343365" y="18274421"/>
              <a:ext cx="184670" cy="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3" name="Rectangle: Rounded Corners 272">
              <a:extLst>
                <a:ext uri="{FF2B5EF4-FFF2-40B4-BE49-F238E27FC236}">
                  <a16:creationId xmlns:a16="http://schemas.microsoft.com/office/drawing/2014/main" id="{22E56F9C-8F37-46BD-B6BD-4753BE78C066}"/>
                </a:ext>
              </a:extLst>
            </p:cNvPr>
            <p:cNvSpPr/>
            <p:nvPr/>
          </p:nvSpPr>
          <p:spPr>
            <a:xfrm>
              <a:off x="23246317" y="1624616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Fit</a:t>
              </a:r>
            </a:p>
          </p:txBody>
        </p:sp>
        <p:sp>
          <p:nvSpPr>
            <p:cNvPr id="274" name="Arrow: Right 273">
              <a:extLst>
                <a:ext uri="{FF2B5EF4-FFF2-40B4-BE49-F238E27FC236}">
                  <a16:creationId xmlns:a16="http://schemas.microsoft.com/office/drawing/2014/main" id="{E76183BF-9C0F-45A2-B342-5795C5C02140}"/>
                </a:ext>
              </a:extLst>
            </p:cNvPr>
            <p:cNvSpPr/>
            <p:nvPr/>
          </p:nvSpPr>
          <p:spPr>
            <a:xfrm>
              <a:off x="24948295" y="16135816"/>
              <a:ext cx="11334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0,fit</a:t>
              </a:r>
              <a:r>
                <a:rPr lang="en-US" sz="1400" dirty="0"/>
                <a:t>(</a:t>
              </a:r>
              <a:r>
                <a:rPr lang="el-GR" sz="1400" dirty="0"/>
                <a:t>λ</a:t>
              </a:r>
              <a:r>
                <a:rPr lang="en-US" sz="1400" dirty="0"/>
                <a:t>), dT</a:t>
              </a:r>
              <a:r>
                <a:rPr lang="en-US" sz="1400" baseline="-25000" dirty="0"/>
                <a:t>0,fit</a:t>
              </a:r>
              <a:r>
                <a:rPr lang="en-US" sz="1400" dirty="0"/>
                <a:t>(</a:t>
              </a:r>
              <a:r>
                <a:rPr lang="el-GR" sz="1400" dirty="0"/>
                <a:t>λ</a:t>
              </a:r>
              <a:r>
                <a:rPr lang="en-US" sz="1400" dirty="0"/>
                <a:t>)</a:t>
              </a:r>
            </a:p>
          </p:txBody>
        </p:sp>
        <p:sp>
          <p:nvSpPr>
            <p:cNvPr id="275" name="Arrow: Right 274">
              <a:extLst>
                <a:ext uri="{FF2B5EF4-FFF2-40B4-BE49-F238E27FC236}">
                  <a16:creationId xmlns:a16="http://schemas.microsoft.com/office/drawing/2014/main" id="{EF1E5348-E7DF-4997-B084-C9EA6CDF2A34}"/>
                </a:ext>
              </a:extLst>
            </p:cNvPr>
            <p:cNvSpPr/>
            <p:nvPr/>
          </p:nvSpPr>
          <p:spPr>
            <a:xfrm>
              <a:off x="27784067" y="1551894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277" name="Connector: Elbow 276">
              <a:extLst>
                <a:ext uri="{FF2B5EF4-FFF2-40B4-BE49-F238E27FC236}">
                  <a16:creationId xmlns:a16="http://schemas.microsoft.com/office/drawing/2014/main" id="{1B3E16A9-D5E9-43E1-A7AD-A93D972D2786}"/>
                </a:ext>
              </a:extLst>
            </p:cNvPr>
            <p:cNvCxnSpPr>
              <a:cxnSpLocks/>
              <a:stCxn id="245" idx="3"/>
              <a:endCxn id="273" idx="1"/>
            </p:cNvCxnSpPr>
            <p:nvPr/>
          </p:nvCxnSpPr>
          <p:spPr>
            <a:xfrm flipH="1">
              <a:off x="23246317" y="14897820"/>
              <a:ext cx="2835450" cy="1685879"/>
            </a:xfrm>
            <a:prstGeom prst="bentConnector5">
              <a:avLst>
                <a:gd name="adj1" fmla="val -8062"/>
                <a:gd name="adj2" fmla="val 53254"/>
                <a:gd name="adj3" fmla="val 1044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AA5366-980D-426F-A1E7-667391C66141}"/>
                </a:ext>
              </a:extLst>
            </p:cNvPr>
            <p:cNvCxnSpPr>
              <a:stCxn id="273" idx="3"/>
              <a:endCxn id="274" idx="1"/>
            </p:cNvCxnSpPr>
            <p:nvPr/>
          </p:nvCxnSpPr>
          <p:spPr>
            <a:xfrm flipV="1">
              <a:off x="24515211" y="16583077"/>
              <a:ext cx="433084" cy="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8A47E4A1-6B53-41AB-AF08-340A1DB72E57}"/>
                </a:ext>
              </a:extLst>
            </p:cNvPr>
            <p:cNvCxnSpPr>
              <a:cxnSpLocks/>
              <a:stCxn id="245" idx="3"/>
              <a:endCxn id="275" idx="1"/>
            </p:cNvCxnSpPr>
            <p:nvPr/>
          </p:nvCxnSpPr>
          <p:spPr>
            <a:xfrm>
              <a:off x="26081767" y="14897820"/>
              <a:ext cx="1702300" cy="1068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0D29AC3E-2F24-4E52-9DDD-58EE24A10682}"/>
                </a:ext>
              </a:extLst>
            </p:cNvPr>
            <p:cNvCxnSpPr>
              <a:cxnSpLocks/>
              <a:stCxn id="274" idx="3"/>
              <a:endCxn id="275" idx="1"/>
            </p:cNvCxnSpPr>
            <p:nvPr/>
          </p:nvCxnSpPr>
          <p:spPr>
            <a:xfrm flipV="1">
              <a:off x="26081767" y="15966207"/>
              <a:ext cx="1702300" cy="616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9450050-6018-485C-9439-C57EAF8F129A}"/>
              </a:ext>
            </a:extLst>
          </p:cNvPr>
          <p:cNvGrpSpPr/>
          <p:nvPr/>
        </p:nvGrpSpPr>
        <p:grpSpPr>
          <a:xfrm>
            <a:off x="14791023" y="21555571"/>
            <a:ext cx="15000686" cy="7768861"/>
            <a:chOff x="14791023" y="21555571"/>
            <a:chExt cx="15000686" cy="7768861"/>
          </a:xfrm>
        </p:grpSpPr>
        <p:sp>
          <p:nvSpPr>
            <p:cNvPr id="99" name="Rounded Rectangle 98"/>
            <p:cNvSpPr/>
            <p:nvPr/>
          </p:nvSpPr>
          <p:spPr>
            <a:xfrm>
              <a:off x="20596045" y="22652759"/>
              <a:ext cx="5983141" cy="6266847"/>
            </a:xfrm>
            <a:prstGeom prst="roundRect">
              <a:avLst/>
            </a:prstGeom>
            <a:solidFill>
              <a:schemeClr val="accent6">
                <a:lumMod val="60000"/>
                <a:lumOff val="40000"/>
                <a:alpha val="71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Rounded Corners 309">
              <a:extLst>
                <a:ext uri="{FF2B5EF4-FFF2-40B4-BE49-F238E27FC236}">
                  <a16:creationId xmlns:a16="http://schemas.microsoft.com/office/drawing/2014/main" id="{B011BA08-8686-4258-BE87-75AD0DB07075}"/>
                </a:ext>
              </a:extLst>
            </p:cNvPr>
            <p:cNvSpPr/>
            <p:nvPr/>
          </p:nvSpPr>
          <p:spPr>
            <a:xfrm>
              <a:off x="14791023" y="21555571"/>
              <a:ext cx="15000686" cy="7768861"/>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Arrow: Right 54">
              <a:extLst>
                <a:ext uri="{FF2B5EF4-FFF2-40B4-BE49-F238E27FC236}">
                  <a16:creationId xmlns:a16="http://schemas.microsoft.com/office/drawing/2014/main" id="{2B0D9D75-58E0-4E56-BA28-ED5E932AEB34}"/>
                </a:ext>
              </a:extLst>
            </p:cNvPr>
            <p:cNvSpPr/>
            <p:nvPr/>
          </p:nvSpPr>
          <p:spPr>
            <a:xfrm>
              <a:off x="15665530" y="27850679"/>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222" name="TextBox 221">
              <a:extLst>
                <a:ext uri="{FF2B5EF4-FFF2-40B4-BE49-F238E27FC236}">
                  <a16:creationId xmlns:a16="http://schemas.microsoft.com/office/drawing/2014/main" id="{1BA1EA31-3725-4DCE-85CE-38D6BF121FB9}"/>
                </a:ext>
              </a:extLst>
            </p:cNvPr>
            <p:cNvSpPr txBox="1"/>
            <p:nvPr/>
          </p:nvSpPr>
          <p:spPr>
            <a:xfrm>
              <a:off x="15864188" y="22192523"/>
              <a:ext cx="4446838" cy="369332"/>
            </a:xfrm>
            <a:prstGeom prst="rect">
              <a:avLst/>
            </a:prstGeom>
            <a:noFill/>
          </p:spPr>
          <p:txBody>
            <a:bodyPr wrap="square" rtlCol="0">
              <a:spAutoFit/>
            </a:bodyPr>
            <a:lstStyle/>
            <a:p>
              <a:r>
                <a:rPr lang="en-US" dirty="0"/>
                <a:t>Calculate Transmission Integration Area</a:t>
              </a:r>
            </a:p>
          </p:txBody>
        </p:sp>
        <p:sp>
          <p:nvSpPr>
            <p:cNvPr id="347" name="Oval 346">
              <a:extLst>
                <a:ext uri="{FF2B5EF4-FFF2-40B4-BE49-F238E27FC236}">
                  <a16:creationId xmlns:a16="http://schemas.microsoft.com/office/drawing/2014/main" id="{35C03428-00FA-494F-B833-A0C9FB5D7E5A}"/>
                </a:ext>
              </a:extLst>
            </p:cNvPr>
            <p:cNvSpPr/>
            <p:nvPr/>
          </p:nvSpPr>
          <p:spPr>
            <a:xfrm>
              <a:off x="17749801" y="2359588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t>Δ</a:t>
              </a:r>
              <a:r>
                <a:rPr lang="en-US" sz="1400" dirty="0"/>
                <a:t>λ</a:t>
              </a:r>
            </a:p>
          </p:txBody>
        </p:sp>
        <p:sp>
          <p:nvSpPr>
            <p:cNvPr id="348" name="Oval 347">
              <a:extLst>
                <a:ext uri="{FF2B5EF4-FFF2-40B4-BE49-F238E27FC236}">
                  <a16:creationId xmlns:a16="http://schemas.microsoft.com/office/drawing/2014/main" id="{35C03428-00FA-494F-B833-A0C9FB5D7E5A}"/>
                </a:ext>
              </a:extLst>
            </p:cNvPr>
            <p:cNvSpPr/>
            <p:nvPr/>
          </p:nvSpPr>
          <p:spPr>
            <a:xfrm>
              <a:off x="17749801" y="244975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SSD</a:t>
              </a:r>
            </a:p>
          </p:txBody>
        </p:sp>
        <p:sp>
          <p:nvSpPr>
            <p:cNvPr id="349" name="Oval 348">
              <a:extLst>
                <a:ext uri="{FF2B5EF4-FFF2-40B4-BE49-F238E27FC236}">
                  <a16:creationId xmlns:a16="http://schemas.microsoft.com/office/drawing/2014/main" id="{35C03428-00FA-494F-B833-A0C9FB5D7E5A}"/>
                </a:ext>
              </a:extLst>
            </p:cNvPr>
            <p:cNvSpPr/>
            <p:nvPr/>
          </p:nvSpPr>
          <p:spPr>
            <a:xfrm>
              <a:off x="17749801" y="2541932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SDD</a:t>
              </a:r>
            </a:p>
          </p:txBody>
        </p:sp>
        <p:sp>
          <p:nvSpPr>
            <p:cNvPr id="350" name="Oval 349">
              <a:extLst>
                <a:ext uri="{FF2B5EF4-FFF2-40B4-BE49-F238E27FC236}">
                  <a16:creationId xmlns:a16="http://schemas.microsoft.com/office/drawing/2014/main" id="{35C03428-00FA-494F-B833-A0C9FB5D7E5A}"/>
                </a:ext>
              </a:extLst>
            </p:cNvPr>
            <p:cNvSpPr/>
            <p:nvPr/>
          </p:nvSpPr>
          <p:spPr>
            <a:xfrm>
              <a:off x="17749801" y="2632364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a:t>
              </a:r>
            </a:p>
          </p:txBody>
        </p:sp>
        <p:sp>
          <p:nvSpPr>
            <p:cNvPr id="353" name="Oval 352">
              <a:extLst>
                <a:ext uri="{FF2B5EF4-FFF2-40B4-BE49-F238E27FC236}">
                  <a16:creationId xmlns:a16="http://schemas.microsoft.com/office/drawing/2014/main" id="{35C03428-00FA-494F-B833-A0C9FB5D7E5A}"/>
                </a:ext>
              </a:extLst>
            </p:cNvPr>
            <p:cNvSpPr/>
            <p:nvPr/>
          </p:nvSpPr>
          <p:spPr>
            <a:xfrm>
              <a:off x="17749801" y="2723821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Aperture</a:t>
              </a:r>
            </a:p>
          </p:txBody>
        </p:sp>
        <p:sp>
          <p:nvSpPr>
            <p:cNvPr id="354" name="Oval 353">
              <a:extLst>
                <a:ext uri="{FF2B5EF4-FFF2-40B4-BE49-F238E27FC236}">
                  <a16:creationId xmlns:a16="http://schemas.microsoft.com/office/drawing/2014/main" id="{35C03428-00FA-494F-B833-A0C9FB5D7E5A}"/>
                </a:ext>
              </a:extLst>
            </p:cNvPr>
            <p:cNvSpPr/>
            <p:nvPr/>
          </p:nvSpPr>
          <p:spPr>
            <a:xfrm>
              <a:off x="17749801" y="2270735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λ</a:t>
              </a:r>
            </a:p>
          </p:txBody>
        </p:sp>
        <p:cxnSp>
          <p:nvCxnSpPr>
            <p:cNvPr id="70" name="Elbow Connector 69"/>
            <p:cNvCxnSpPr>
              <a:stCxn id="220" idx="3"/>
              <a:endCxn id="354" idx="2"/>
            </p:cNvCxnSpPr>
            <p:nvPr/>
          </p:nvCxnSpPr>
          <p:spPr>
            <a:xfrm flipV="1">
              <a:off x="17421442" y="23066992"/>
              <a:ext cx="328359" cy="52309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220" idx="3"/>
              <a:endCxn id="347" idx="2"/>
            </p:cNvCxnSpPr>
            <p:nvPr/>
          </p:nvCxnSpPr>
          <p:spPr>
            <a:xfrm flipV="1">
              <a:off x="17421442" y="23955527"/>
              <a:ext cx="328359" cy="43424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220" idx="3"/>
              <a:endCxn id="348" idx="2"/>
            </p:cNvCxnSpPr>
            <p:nvPr/>
          </p:nvCxnSpPr>
          <p:spPr>
            <a:xfrm flipV="1">
              <a:off x="17421442" y="24857220"/>
              <a:ext cx="328359" cy="34407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220" idx="3"/>
              <a:endCxn id="349" idx="2"/>
            </p:cNvCxnSpPr>
            <p:nvPr/>
          </p:nvCxnSpPr>
          <p:spPr>
            <a:xfrm flipV="1">
              <a:off x="17421442" y="25778964"/>
              <a:ext cx="328359" cy="25189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220" idx="3"/>
              <a:endCxn id="350" idx="2"/>
            </p:cNvCxnSpPr>
            <p:nvPr/>
          </p:nvCxnSpPr>
          <p:spPr>
            <a:xfrm flipV="1">
              <a:off x="17421442" y="26683287"/>
              <a:ext cx="328359" cy="16146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220" idx="3"/>
              <a:endCxn id="353" idx="2"/>
            </p:cNvCxnSpPr>
            <p:nvPr/>
          </p:nvCxnSpPr>
          <p:spPr>
            <a:xfrm flipV="1">
              <a:off x="17421442" y="27597851"/>
              <a:ext cx="328359" cy="7000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cxnSpLocks/>
              <a:stCxn id="354" idx="6"/>
              <a:endCxn id="99" idx="1"/>
            </p:cNvCxnSpPr>
            <p:nvPr/>
          </p:nvCxnSpPr>
          <p:spPr>
            <a:xfrm>
              <a:off x="19126549" y="23066992"/>
              <a:ext cx="1469496" cy="27191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cxnSpLocks/>
              <a:stCxn id="347" idx="6"/>
              <a:endCxn id="99" idx="1"/>
            </p:cNvCxnSpPr>
            <p:nvPr/>
          </p:nvCxnSpPr>
          <p:spPr>
            <a:xfrm>
              <a:off x="19126549" y="23955527"/>
              <a:ext cx="1469496" cy="18306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cxnSpLocks/>
              <a:stCxn id="348" idx="6"/>
              <a:endCxn id="99" idx="1"/>
            </p:cNvCxnSpPr>
            <p:nvPr/>
          </p:nvCxnSpPr>
          <p:spPr>
            <a:xfrm>
              <a:off x="19126549" y="24857220"/>
              <a:ext cx="1469496" cy="92896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cxnSpLocks/>
              <a:stCxn id="349" idx="6"/>
              <a:endCxn id="99" idx="1"/>
            </p:cNvCxnSpPr>
            <p:nvPr/>
          </p:nvCxnSpPr>
          <p:spPr>
            <a:xfrm>
              <a:off x="19126549" y="25778964"/>
              <a:ext cx="1469496" cy="721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cxnSpLocks/>
              <a:stCxn id="350" idx="6"/>
              <a:endCxn id="99" idx="1"/>
            </p:cNvCxnSpPr>
            <p:nvPr/>
          </p:nvCxnSpPr>
          <p:spPr>
            <a:xfrm flipV="1">
              <a:off x="19126549" y="25786183"/>
              <a:ext cx="1469496" cy="8971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7" name="Elbow Connector 356"/>
            <p:cNvCxnSpPr>
              <a:cxnSpLocks/>
              <a:stCxn id="353" idx="6"/>
              <a:endCxn id="99" idx="1"/>
            </p:cNvCxnSpPr>
            <p:nvPr/>
          </p:nvCxnSpPr>
          <p:spPr>
            <a:xfrm flipV="1">
              <a:off x="19126549" y="25786183"/>
              <a:ext cx="1469496" cy="18116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59" name="Arrow: Right 233">
              <a:extLst>
                <a:ext uri="{FF2B5EF4-FFF2-40B4-BE49-F238E27FC236}">
                  <a16:creationId xmlns:a16="http://schemas.microsoft.com/office/drawing/2014/main" id="{BAE443EF-4838-43D4-9DDC-837FE7F3032E}"/>
                </a:ext>
              </a:extLst>
            </p:cNvPr>
            <p:cNvSpPr/>
            <p:nvPr/>
          </p:nvSpPr>
          <p:spPr>
            <a:xfrm>
              <a:off x="28049839" y="27428800"/>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ROI(X,Y)</a:t>
              </a:r>
            </a:p>
          </p:txBody>
        </p:sp>
        <p:cxnSp>
          <p:nvCxnSpPr>
            <p:cNvPr id="370" name="Straight Arrow Connector 369"/>
            <p:cNvCxnSpPr>
              <a:stCxn id="359" idx="3"/>
            </p:cNvCxnSpPr>
            <p:nvPr/>
          </p:nvCxnSpPr>
          <p:spPr>
            <a:xfrm>
              <a:off x="29196856" y="27876061"/>
              <a:ext cx="411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1" name="Oval 370">
              <a:extLst>
                <a:ext uri="{FF2B5EF4-FFF2-40B4-BE49-F238E27FC236}">
                  <a16:creationId xmlns:a16="http://schemas.microsoft.com/office/drawing/2014/main" id="{35C03428-00FA-494F-B833-A0C9FB5D7E5A}"/>
                </a:ext>
              </a:extLst>
            </p:cNvPr>
            <p:cNvSpPr/>
            <p:nvPr/>
          </p:nvSpPr>
          <p:spPr>
            <a:xfrm>
              <a:off x="17751269" y="2809848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cxnSp>
          <p:nvCxnSpPr>
            <p:cNvPr id="373" name="Elbow Connector 372"/>
            <p:cNvCxnSpPr>
              <a:stCxn id="220" idx="3"/>
              <a:endCxn id="371" idx="2"/>
            </p:cNvCxnSpPr>
            <p:nvPr/>
          </p:nvCxnSpPr>
          <p:spPr>
            <a:xfrm>
              <a:off x="17421442" y="28297940"/>
              <a:ext cx="329827" cy="1601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7" name="Elbow Connector 376"/>
            <p:cNvCxnSpPr>
              <a:cxnSpLocks/>
              <a:stCxn id="371" idx="6"/>
              <a:endCxn id="99" idx="1"/>
            </p:cNvCxnSpPr>
            <p:nvPr/>
          </p:nvCxnSpPr>
          <p:spPr>
            <a:xfrm flipV="1">
              <a:off x="19128017" y="25786183"/>
              <a:ext cx="1468028" cy="26719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7D9CC5EA-34A9-4E9B-9439-FC0CCFC19001}"/>
                </a:ext>
              </a:extLst>
            </p:cNvPr>
            <p:cNvSpPr/>
            <p:nvPr/>
          </p:nvSpPr>
          <p:spPr>
            <a:xfrm>
              <a:off x="21828266" y="23311201"/>
              <a:ext cx="779233" cy="123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9F0B9661-1624-46C9-AD39-32A0AA57AC4F}"/>
                </a:ext>
              </a:extLst>
            </p:cNvPr>
            <p:cNvSpPr/>
            <p:nvPr/>
          </p:nvSpPr>
          <p:spPr>
            <a:xfrm>
              <a:off x="21779314" y="23349457"/>
              <a:ext cx="899470" cy="12208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5751DE9E-87BF-457F-A014-B90D69948D07}"/>
                </a:ext>
              </a:extLst>
            </p:cNvPr>
            <p:cNvSpPr/>
            <p:nvPr/>
          </p:nvSpPr>
          <p:spPr>
            <a:xfrm>
              <a:off x="22208357" y="24033653"/>
              <a:ext cx="78580" cy="838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TextBox 322">
              <a:extLst>
                <a:ext uri="{FF2B5EF4-FFF2-40B4-BE49-F238E27FC236}">
                  <a16:creationId xmlns:a16="http://schemas.microsoft.com/office/drawing/2014/main" id="{5789642E-FADB-4A35-B1C5-CA0CE4D06E9A}"/>
                </a:ext>
              </a:extLst>
            </p:cNvPr>
            <p:cNvSpPr txBox="1"/>
            <p:nvPr/>
          </p:nvSpPr>
          <p:spPr>
            <a:xfrm>
              <a:off x="22678784" y="23383824"/>
              <a:ext cx="1375889" cy="369332"/>
            </a:xfrm>
            <a:prstGeom prst="rect">
              <a:avLst/>
            </a:prstGeom>
            <a:noFill/>
          </p:spPr>
          <p:txBody>
            <a:bodyPr wrap="none" rtlCol="0">
              <a:spAutoFit/>
            </a:bodyPr>
            <a:lstStyle/>
            <a:p>
              <a:r>
                <a:rPr lang="en-US" dirty="0"/>
                <a:t>Beam center</a:t>
              </a:r>
            </a:p>
          </p:txBody>
        </p:sp>
        <p:sp>
          <p:nvSpPr>
            <p:cNvPr id="324" name="Oval 323">
              <a:extLst>
                <a:ext uri="{FF2B5EF4-FFF2-40B4-BE49-F238E27FC236}">
                  <a16:creationId xmlns:a16="http://schemas.microsoft.com/office/drawing/2014/main" id="{1A57BCF8-4348-40A6-8106-B69324BD0F3A}"/>
                </a:ext>
              </a:extLst>
            </p:cNvPr>
            <p:cNvSpPr/>
            <p:nvPr/>
          </p:nvSpPr>
          <p:spPr>
            <a:xfrm>
              <a:off x="21779314" y="23627383"/>
              <a:ext cx="899470" cy="820210"/>
            </a:xfrm>
            <a:prstGeom prst="ellipse">
              <a:avLst/>
            </a:prstGeom>
            <a:solidFill>
              <a:srgbClr val="00B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Arrow Connector 325">
              <a:extLst>
                <a:ext uri="{FF2B5EF4-FFF2-40B4-BE49-F238E27FC236}">
                  <a16:creationId xmlns:a16="http://schemas.microsoft.com/office/drawing/2014/main" id="{C28E8632-3364-4820-BA76-F8D655ECEF41}"/>
                </a:ext>
              </a:extLst>
            </p:cNvPr>
            <p:cNvCxnSpPr/>
            <p:nvPr/>
          </p:nvCxnSpPr>
          <p:spPr>
            <a:xfrm flipH="1">
              <a:off x="22286937" y="23780798"/>
              <a:ext cx="762000" cy="25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8" name="Picture 327">
              <a:extLst>
                <a:ext uri="{FF2B5EF4-FFF2-40B4-BE49-F238E27FC236}">
                  <a16:creationId xmlns:a16="http://schemas.microsoft.com/office/drawing/2014/main" id="{4CB6FC09-AD1D-49D5-B1F5-2914104156D8}"/>
                </a:ext>
              </a:extLst>
            </p:cNvPr>
            <p:cNvPicPr>
              <a:picLocks noChangeAspect="1"/>
            </p:cNvPicPr>
            <p:nvPr/>
          </p:nvPicPr>
          <p:blipFill>
            <a:blip r:embed="rId2"/>
            <a:stretch>
              <a:fillRect/>
            </a:stretch>
          </p:blipFill>
          <p:spPr>
            <a:xfrm>
              <a:off x="21329150" y="24981325"/>
              <a:ext cx="1777464" cy="372421"/>
            </a:xfrm>
            <a:prstGeom prst="rect">
              <a:avLst/>
            </a:prstGeom>
            <a:solidFill>
              <a:schemeClr val="accent6">
                <a:lumMod val="40000"/>
                <a:lumOff val="60000"/>
              </a:schemeClr>
            </a:solidFill>
          </p:spPr>
        </p:pic>
        <p:pic>
          <p:nvPicPr>
            <p:cNvPr id="331" name="Picture 330">
              <a:extLst>
                <a:ext uri="{FF2B5EF4-FFF2-40B4-BE49-F238E27FC236}">
                  <a16:creationId xmlns:a16="http://schemas.microsoft.com/office/drawing/2014/main" id="{2ADAD522-3375-43D9-BAFD-47CDCB0EB667}"/>
                </a:ext>
              </a:extLst>
            </p:cNvPr>
            <p:cNvPicPr>
              <a:picLocks noChangeAspect="1"/>
            </p:cNvPicPr>
            <p:nvPr/>
          </p:nvPicPr>
          <p:blipFill>
            <a:blip r:embed="rId3"/>
            <a:stretch>
              <a:fillRect/>
            </a:stretch>
          </p:blipFill>
          <p:spPr>
            <a:xfrm>
              <a:off x="21361756" y="25906184"/>
              <a:ext cx="2667000" cy="495300"/>
            </a:xfrm>
            <a:prstGeom prst="rect">
              <a:avLst/>
            </a:prstGeom>
            <a:solidFill>
              <a:schemeClr val="accent6">
                <a:lumMod val="40000"/>
                <a:lumOff val="60000"/>
                <a:alpha val="0"/>
              </a:schemeClr>
            </a:solidFill>
          </p:spPr>
        </p:pic>
        <p:sp>
          <p:nvSpPr>
            <p:cNvPr id="332" name="TextBox 331">
              <a:extLst>
                <a:ext uri="{FF2B5EF4-FFF2-40B4-BE49-F238E27FC236}">
                  <a16:creationId xmlns:a16="http://schemas.microsoft.com/office/drawing/2014/main" id="{40C0E5EF-7367-4012-AC14-EB04102F132B}"/>
                </a:ext>
              </a:extLst>
            </p:cNvPr>
            <p:cNvSpPr txBox="1"/>
            <p:nvPr/>
          </p:nvSpPr>
          <p:spPr>
            <a:xfrm>
              <a:off x="21329150" y="24580723"/>
              <a:ext cx="2851871" cy="369332"/>
            </a:xfrm>
            <a:prstGeom prst="rect">
              <a:avLst/>
            </a:prstGeom>
            <a:noFill/>
          </p:spPr>
          <p:txBody>
            <a:bodyPr wrap="none" rtlCol="0">
              <a:spAutoFit/>
            </a:bodyPr>
            <a:lstStyle/>
            <a:p>
              <a:r>
                <a:rPr lang="en-US" dirty="0"/>
                <a:t>Beam spot size in x direction</a:t>
              </a:r>
            </a:p>
          </p:txBody>
        </p:sp>
        <p:sp>
          <p:nvSpPr>
            <p:cNvPr id="334" name="TextBox 333">
              <a:extLst>
                <a:ext uri="{FF2B5EF4-FFF2-40B4-BE49-F238E27FC236}">
                  <a16:creationId xmlns:a16="http://schemas.microsoft.com/office/drawing/2014/main" id="{B6B20EFD-2B10-42B9-9AF3-29AA73C1BDFE}"/>
                </a:ext>
              </a:extLst>
            </p:cNvPr>
            <p:cNvSpPr txBox="1"/>
            <p:nvPr/>
          </p:nvSpPr>
          <p:spPr>
            <a:xfrm>
              <a:off x="21361756" y="25285931"/>
              <a:ext cx="2856679" cy="646331"/>
            </a:xfrm>
            <a:prstGeom prst="rect">
              <a:avLst/>
            </a:prstGeom>
            <a:noFill/>
          </p:spPr>
          <p:txBody>
            <a:bodyPr wrap="none" rtlCol="0">
              <a:spAutoFit/>
            </a:bodyPr>
            <a:lstStyle/>
            <a:p>
              <a:r>
                <a:rPr lang="en-US" dirty="0"/>
                <a:t>Beam spot size in y direction</a:t>
              </a:r>
            </a:p>
            <a:p>
              <a:r>
                <a:rPr lang="en-US" dirty="0"/>
                <a:t>Bottom:</a:t>
              </a:r>
            </a:p>
          </p:txBody>
        </p:sp>
        <p:sp>
          <p:nvSpPr>
            <p:cNvPr id="336" name="TextBox 335">
              <a:extLst>
                <a:ext uri="{FF2B5EF4-FFF2-40B4-BE49-F238E27FC236}">
                  <a16:creationId xmlns:a16="http://schemas.microsoft.com/office/drawing/2014/main" id="{B6AD620E-EC3E-4D9D-B1CB-E45A745B9169}"/>
                </a:ext>
              </a:extLst>
            </p:cNvPr>
            <p:cNvSpPr txBox="1"/>
            <p:nvPr/>
          </p:nvSpPr>
          <p:spPr>
            <a:xfrm>
              <a:off x="21329150" y="26367389"/>
              <a:ext cx="2856679" cy="646331"/>
            </a:xfrm>
            <a:prstGeom prst="rect">
              <a:avLst/>
            </a:prstGeom>
            <a:noFill/>
          </p:spPr>
          <p:txBody>
            <a:bodyPr wrap="none" rtlCol="0">
              <a:spAutoFit/>
            </a:bodyPr>
            <a:lstStyle/>
            <a:p>
              <a:r>
                <a:rPr lang="en-US" dirty="0"/>
                <a:t>Beam spot size in y direction</a:t>
              </a:r>
            </a:p>
            <a:p>
              <a:r>
                <a:rPr lang="en-US" dirty="0"/>
                <a:t>top:</a:t>
              </a:r>
            </a:p>
          </p:txBody>
        </p:sp>
        <p:pic>
          <p:nvPicPr>
            <p:cNvPr id="337" name="Picture 336">
              <a:extLst>
                <a:ext uri="{FF2B5EF4-FFF2-40B4-BE49-F238E27FC236}">
                  <a16:creationId xmlns:a16="http://schemas.microsoft.com/office/drawing/2014/main" id="{C680227E-0B48-4E66-943A-EA3B0257EA64}"/>
                </a:ext>
              </a:extLst>
            </p:cNvPr>
            <p:cNvPicPr>
              <a:picLocks noChangeAspect="1"/>
            </p:cNvPicPr>
            <p:nvPr/>
          </p:nvPicPr>
          <p:blipFill>
            <a:blip r:embed="rId4"/>
            <a:stretch>
              <a:fillRect/>
            </a:stretch>
          </p:blipFill>
          <p:spPr>
            <a:xfrm>
              <a:off x="21381333" y="27009685"/>
              <a:ext cx="2724150" cy="447675"/>
            </a:xfrm>
            <a:prstGeom prst="rect">
              <a:avLst/>
            </a:prstGeom>
            <a:solidFill>
              <a:schemeClr val="accent6">
                <a:lumMod val="40000"/>
                <a:lumOff val="60000"/>
              </a:schemeClr>
            </a:solidFill>
          </p:spPr>
        </p:pic>
        <p:sp>
          <p:nvSpPr>
            <p:cNvPr id="340" name="TextBox 339">
              <a:extLst>
                <a:ext uri="{FF2B5EF4-FFF2-40B4-BE49-F238E27FC236}">
                  <a16:creationId xmlns:a16="http://schemas.microsoft.com/office/drawing/2014/main" id="{4EEDAD73-42AC-4E8B-B1B4-5DDEA448FADE}"/>
                </a:ext>
              </a:extLst>
            </p:cNvPr>
            <p:cNvSpPr txBox="1"/>
            <p:nvPr/>
          </p:nvSpPr>
          <p:spPr>
            <a:xfrm>
              <a:off x="21154592" y="28141629"/>
              <a:ext cx="4294958" cy="307777"/>
            </a:xfrm>
            <a:prstGeom prst="rect">
              <a:avLst/>
            </a:prstGeom>
            <a:noFill/>
          </p:spPr>
          <p:txBody>
            <a:bodyPr wrap="none" rtlCol="0">
              <a:spAutoFit/>
            </a:bodyPr>
            <a:lstStyle/>
            <a:p>
              <a:r>
                <a:rPr lang="en-US" sz="1400" dirty="0" err="1"/>
                <a:t>Hammouda</a:t>
              </a:r>
              <a:r>
                <a:rPr lang="en-US" sz="1400" dirty="0"/>
                <a:t> B and </a:t>
              </a:r>
              <a:r>
                <a:rPr lang="en-US" sz="1400" dirty="0" err="1"/>
                <a:t>Mildner</a:t>
              </a:r>
              <a:r>
                <a:rPr lang="en-US" sz="1400" dirty="0"/>
                <a:t> D.F.R. JAC, 2007, 40, 250-259 </a:t>
              </a:r>
            </a:p>
          </p:txBody>
        </p:sp>
        <p:sp>
          <p:nvSpPr>
            <p:cNvPr id="342" name="TextBox 341">
              <a:extLst>
                <a:ext uri="{FF2B5EF4-FFF2-40B4-BE49-F238E27FC236}">
                  <a16:creationId xmlns:a16="http://schemas.microsoft.com/office/drawing/2014/main" id="{68F96643-DE5D-45C7-9EF0-89265109C716}"/>
                </a:ext>
              </a:extLst>
            </p:cNvPr>
            <p:cNvSpPr txBox="1"/>
            <p:nvPr/>
          </p:nvSpPr>
          <p:spPr>
            <a:xfrm>
              <a:off x="21166242" y="27729156"/>
              <a:ext cx="4607415" cy="307777"/>
            </a:xfrm>
            <a:prstGeom prst="rect">
              <a:avLst/>
            </a:prstGeom>
            <a:noFill/>
          </p:spPr>
          <p:txBody>
            <a:bodyPr wrap="none" rtlCol="0">
              <a:spAutoFit/>
            </a:bodyPr>
            <a:lstStyle/>
            <a:p>
              <a:r>
                <a:rPr lang="en-US" sz="1400" dirty="0"/>
                <a:t>See the following reference for the meanings of the symbols </a:t>
              </a:r>
            </a:p>
          </p:txBody>
        </p:sp>
        <p:sp>
          <p:nvSpPr>
            <p:cNvPr id="343" name="TextBox 342">
              <a:extLst>
                <a:ext uri="{FF2B5EF4-FFF2-40B4-BE49-F238E27FC236}">
                  <a16:creationId xmlns:a16="http://schemas.microsoft.com/office/drawing/2014/main" id="{DD323DB6-B525-4C2F-B266-69C469010C8F}"/>
                </a:ext>
              </a:extLst>
            </p:cNvPr>
            <p:cNvSpPr txBox="1"/>
            <p:nvPr/>
          </p:nvSpPr>
          <p:spPr>
            <a:xfrm>
              <a:off x="24451376" y="24938421"/>
              <a:ext cx="1949691" cy="954107"/>
            </a:xfrm>
            <a:prstGeom prst="rect">
              <a:avLst/>
            </a:prstGeom>
            <a:noFill/>
          </p:spPr>
          <p:txBody>
            <a:bodyPr wrap="square" rtlCol="0">
              <a:spAutoFit/>
            </a:bodyPr>
            <a:lstStyle/>
            <a:p>
              <a:r>
                <a:rPr lang="en-US" sz="1400" dirty="0"/>
                <a:t>Define the radius of the integration area as 1 pixel smaller than the value of </a:t>
              </a:r>
              <a:r>
                <a:rPr lang="en-US" sz="1400" dirty="0" err="1"/>
                <a:t>X</a:t>
              </a:r>
              <a:r>
                <a:rPr lang="en-US" sz="1400" baseline="-25000" dirty="0" err="1"/>
                <a:t>min</a:t>
              </a:r>
              <a:endParaRPr lang="en-US" sz="1400" baseline="-25000" dirty="0"/>
            </a:p>
          </p:txBody>
        </p:sp>
        <p:sp>
          <p:nvSpPr>
            <p:cNvPr id="345" name="TextBox 344">
              <a:extLst>
                <a:ext uri="{FF2B5EF4-FFF2-40B4-BE49-F238E27FC236}">
                  <a16:creationId xmlns:a16="http://schemas.microsoft.com/office/drawing/2014/main" id="{372051C9-D2CA-4B3F-BE1F-8CD266E32214}"/>
                </a:ext>
              </a:extLst>
            </p:cNvPr>
            <p:cNvSpPr txBox="1"/>
            <p:nvPr/>
          </p:nvSpPr>
          <p:spPr>
            <a:xfrm>
              <a:off x="24451376" y="23818081"/>
              <a:ext cx="1828927" cy="523220"/>
            </a:xfrm>
            <a:prstGeom prst="rect">
              <a:avLst/>
            </a:prstGeom>
            <a:noFill/>
          </p:spPr>
          <p:txBody>
            <a:bodyPr wrap="square" rtlCol="0">
              <a:spAutoFit/>
            </a:bodyPr>
            <a:lstStyle/>
            <a:p>
              <a:r>
                <a:rPr lang="en-US" sz="1400" dirty="0"/>
                <a:t>The beam is oval not elliptical</a:t>
              </a:r>
            </a:p>
          </p:txBody>
        </p:sp>
        <p:sp>
          <p:nvSpPr>
            <p:cNvPr id="251" name="Rectangle: Rounded Corners 250">
              <a:extLst>
                <a:ext uri="{FF2B5EF4-FFF2-40B4-BE49-F238E27FC236}">
                  <a16:creationId xmlns:a16="http://schemas.microsoft.com/office/drawing/2014/main" id="{1E9C366B-C8F0-4031-8CCF-827A17FB0336}"/>
                </a:ext>
              </a:extLst>
            </p:cNvPr>
            <p:cNvSpPr/>
            <p:nvPr/>
          </p:nvSpPr>
          <p:spPr>
            <a:xfrm>
              <a:off x="27538831" y="26480016"/>
              <a:ext cx="1434079" cy="75350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Mask or ROI</a:t>
              </a:r>
            </a:p>
          </p:txBody>
        </p:sp>
        <p:sp>
          <p:nvSpPr>
            <p:cNvPr id="253" name="Arrow: Right 54">
              <a:extLst>
                <a:ext uri="{FF2B5EF4-FFF2-40B4-BE49-F238E27FC236}">
                  <a16:creationId xmlns:a16="http://schemas.microsoft.com/office/drawing/2014/main" id="{D7E5F020-E68D-43ED-9992-164B4061CF9E}"/>
                </a:ext>
              </a:extLst>
            </p:cNvPr>
            <p:cNvSpPr/>
            <p:nvPr/>
          </p:nvSpPr>
          <p:spPr>
            <a:xfrm>
              <a:off x="27216998" y="2421951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255" name="Oval 254">
              <a:extLst>
                <a:ext uri="{FF2B5EF4-FFF2-40B4-BE49-F238E27FC236}">
                  <a16:creationId xmlns:a16="http://schemas.microsoft.com/office/drawing/2014/main" id="{7A861AC1-CB6A-4421-8ED6-A301BA243A43}"/>
                </a:ext>
              </a:extLst>
            </p:cNvPr>
            <p:cNvSpPr/>
            <p:nvPr/>
          </p:nvSpPr>
          <p:spPr>
            <a:xfrm>
              <a:off x="26939259" y="25426908"/>
              <a:ext cx="1431620"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Radius</a:t>
              </a:r>
            </a:p>
          </p:txBody>
        </p:sp>
        <p:cxnSp>
          <p:nvCxnSpPr>
            <p:cNvPr id="225" name="Straight Arrow Connector 224">
              <a:extLst>
                <a:ext uri="{FF2B5EF4-FFF2-40B4-BE49-F238E27FC236}">
                  <a16:creationId xmlns:a16="http://schemas.microsoft.com/office/drawing/2014/main" id="{846762B7-6F34-425B-A8C9-C759B0E5D41B}"/>
                </a:ext>
              </a:extLst>
            </p:cNvPr>
            <p:cNvCxnSpPr>
              <a:cxnSpLocks/>
              <a:stCxn id="99" idx="3"/>
              <a:endCxn id="255" idx="2"/>
            </p:cNvCxnSpPr>
            <p:nvPr/>
          </p:nvCxnSpPr>
          <p:spPr>
            <a:xfrm>
              <a:off x="26579186" y="25786183"/>
              <a:ext cx="360073" cy="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EDE78220-D1A7-427B-B9B6-9AB7DCDF0034}"/>
                </a:ext>
              </a:extLst>
            </p:cNvPr>
            <p:cNvCxnSpPr>
              <a:cxnSpLocks/>
              <a:stCxn id="255" idx="6"/>
              <a:endCxn id="253" idx="1"/>
            </p:cNvCxnSpPr>
            <p:nvPr/>
          </p:nvCxnSpPr>
          <p:spPr>
            <a:xfrm flipH="1" flipV="1">
              <a:off x="27216998" y="24666777"/>
              <a:ext cx="1153881" cy="1119772"/>
            </a:xfrm>
            <a:prstGeom prst="bentConnector5">
              <a:avLst>
                <a:gd name="adj1" fmla="val -19811"/>
                <a:gd name="adj2" fmla="val 46088"/>
                <a:gd name="adj3" fmla="val 1198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12413C17-5F78-4A3C-8B3C-806604A040BF}"/>
                </a:ext>
              </a:extLst>
            </p:cNvPr>
            <p:cNvCxnSpPr>
              <a:cxnSpLocks/>
              <a:stCxn id="253" idx="3"/>
              <a:endCxn id="251" idx="1"/>
            </p:cNvCxnSpPr>
            <p:nvPr/>
          </p:nvCxnSpPr>
          <p:spPr>
            <a:xfrm flipH="1">
              <a:off x="27538831" y="24666777"/>
              <a:ext cx="1434079" cy="2189992"/>
            </a:xfrm>
            <a:prstGeom prst="bentConnector5">
              <a:avLst>
                <a:gd name="adj1" fmla="val -15941"/>
                <a:gd name="adj2" fmla="val 74674"/>
                <a:gd name="adj3" fmla="val 114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ECFF7569-7A0C-4A0D-8B6A-31F2661170FC}"/>
                </a:ext>
              </a:extLst>
            </p:cNvPr>
            <p:cNvCxnSpPr>
              <a:cxnSpLocks/>
              <a:stCxn id="251" idx="3"/>
              <a:endCxn id="359" idx="1"/>
            </p:cNvCxnSpPr>
            <p:nvPr/>
          </p:nvCxnSpPr>
          <p:spPr>
            <a:xfrm flipH="1">
              <a:off x="28049839" y="26856769"/>
              <a:ext cx="923071" cy="1019292"/>
            </a:xfrm>
            <a:prstGeom prst="bentConnector5">
              <a:avLst>
                <a:gd name="adj1" fmla="val -24765"/>
                <a:gd name="adj2" fmla="val 46541"/>
                <a:gd name="adj3" fmla="val 124765"/>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5" name="Group 484"/>
          <p:cNvGrpSpPr/>
          <p:nvPr/>
        </p:nvGrpSpPr>
        <p:grpSpPr>
          <a:xfrm>
            <a:off x="1686333" y="30170420"/>
            <a:ext cx="24246476" cy="7768861"/>
            <a:chOff x="1686333" y="30170420"/>
            <a:chExt cx="24246476" cy="7768861"/>
          </a:xfrm>
        </p:grpSpPr>
        <p:sp>
          <p:nvSpPr>
            <p:cNvPr id="339" name="Rectangle: Rounded Corners 338">
              <a:extLst>
                <a:ext uri="{FF2B5EF4-FFF2-40B4-BE49-F238E27FC236}">
                  <a16:creationId xmlns:a16="http://schemas.microsoft.com/office/drawing/2014/main" id="{91EF7FEF-26F0-4481-AEA5-402EE25AC163}"/>
                </a:ext>
              </a:extLst>
            </p:cNvPr>
            <p:cNvSpPr/>
            <p:nvPr/>
          </p:nvSpPr>
          <p:spPr>
            <a:xfrm>
              <a:off x="1686333" y="30170420"/>
              <a:ext cx="24246476" cy="7768861"/>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TextBox 351">
              <a:extLst>
                <a:ext uri="{FF2B5EF4-FFF2-40B4-BE49-F238E27FC236}">
                  <a16:creationId xmlns:a16="http://schemas.microsoft.com/office/drawing/2014/main" id="{EFE6442D-4C76-4A2C-BB25-9CCCF408BB62}"/>
                </a:ext>
              </a:extLst>
            </p:cNvPr>
            <p:cNvSpPr txBox="1"/>
            <p:nvPr/>
          </p:nvSpPr>
          <p:spPr>
            <a:xfrm>
              <a:off x="2694002" y="30933737"/>
              <a:ext cx="4420836" cy="369332"/>
            </a:xfrm>
            <a:prstGeom prst="rect">
              <a:avLst/>
            </a:prstGeom>
            <a:noFill/>
          </p:spPr>
          <p:txBody>
            <a:bodyPr wrap="square" rtlCol="0">
              <a:spAutoFit/>
            </a:bodyPr>
            <a:lstStyle/>
            <a:p>
              <a:r>
                <a:rPr lang="en-US" dirty="0"/>
                <a:t>Perform Background Subtraction</a:t>
              </a:r>
            </a:p>
          </p:txBody>
        </p:sp>
        <p:sp>
          <p:nvSpPr>
            <p:cNvPr id="264" name="Arrow: Right 263">
              <a:extLst>
                <a:ext uri="{FF2B5EF4-FFF2-40B4-BE49-F238E27FC236}">
                  <a16:creationId xmlns:a16="http://schemas.microsoft.com/office/drawing/2014/main" id="{2048C4F7-8B20-4E7A-96AC-6A129A7D743D}"/>
                </a:ext>
              </a:extLst>
            </p:cNvPr>
            <p:cNvSpPr/>
            <p:nvPr/>
          </p:nvSpPr>
          <p:spPr>
            <a:xfrm>
              <a:off x="10398944" y="35714722"/>
              <a:ext cx="1469956"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BB_DC(X,Y), </a:t>
              </a:r>
              <a:r>
                <a:rPr lang="en-US" sz="1400" dirty="0" err="1"/>
                <a:t>dBB_DC</a:t>
              </a:r>
              <a:r>
                <a:rPr lang="en-US" sz="1400" dirty="0"/>
                <a:t>(X,Y)</a:t>
              </a:r>
            </a:p>
          </p:txBody>
        </p:sp>
        <p:sp>
          <p:nvSpPr>
            <p:cNvPr id="276" name="Arrow: Right 275">
              <a:extLst>
                <a:ext uri="{FF2B5EF4-FFF2-40B4-BE49-F238E27FC236}">
                  <a16:creationId xmlns:a16="http://schemas.microsoft.com/office/drawing/2014/main" id="{C19B4E6D-5097-4827-BF10-544882C8CD07}"/>
                </a:ext>
              </a:extLst>
            </p:cNvPr>
            <p:cNvSpPr/>
            <p:nvPr/>
          </p:nvSpPr>
          <p:spPr>
            <a:xfrm>
              <a:off x="10565037" y="32748783"/>
              <a:ext cx="114008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B(X,Y,</a:t>
              </a:r>
              <a:r>
                <a:rPr lang="el-GR" sz="1400" dirty="0"/>
                <a:t> λ</a:t>
              </a:r>
              <a:r>
                <a:rPr lang="en-US" sz="1400" dirty="0"/>
                <a:t>), dB(X,Y,</a:t>
              </a:r>
              <a:r>
                <a:rPr lang="el-GR" sz="1400" dirty="0"/>
                <a:t> λ</a:t>
              </a:r>
              <a:r>
                <a:rPr lang="en-US" sz="1400" dirty="0"/>
                <a:t>)</a:t>
              </a:r>
            </a:p>
          </p:txBody>
        </p:sp>
        <p:sp>
          <p:nvSpPr>
            <p:cNvPr id="280" name="Arrow: Right 279">
              <a:extLst>
                <a:ext uri="{FF2B5EF4-FFF2-40B4-BE49-F238E27FC236}">
                  <a16:creationId xmlns:a16="http://schemas.microsoft.com/office/drawing/2014/main" id="{F15DC28D-11A6-460A-9474-3B697AB74989}"/>
                </a:ext>
              </a:extLst>
            </p:cNvPr>
            <p:cNvSpPr/>
            <p:nvPr/>
          </p:nvSpPr>
          <p:spPr>
            <a:xfrm>
              <a:off x="2951711" y="31517474"/>
              <a:ext cx="114008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D(X,Y,</a:t>
              </a:r>
              <a:r>
                <a:rPr lang="el-GR" sz="1400" dirty="0"/>
                <a:t>λ</a:t>
              </a:r>
              <a:r>
                <a:rPr lang="en-US" sz="1400" dirty="0"/>
                <a:t>), </a:t>
              </a:r>
              <a:r>
                <a:rPr lang="en-US" sz="1400" dirty="0" err="1"/>
                <a:t>dD</a:t>
              </a:r>
              <a:r>
                <a:rPr lang="en-US" sz="1400" dirty="0"/>
                <a:t>(X,Y,</a:t>
              </a:r>
              <a:r>
                <a:rPr lang="el-GR" sz="1400" dirty="0"/>
                <a:t> λ</a:t>
              </a:r>
              <a:r>
                <a:rPr lang="en-US" sz="1400" dirty="0"/>
                <a:t>)</a:t>
              </a:r>
            </a:p>
          </p:txBody>
        </p:sp>
        <p:sp>
          <p:nvSpPr>
            <p:cNvPr id="284" name="Oval 283">
              <a:extLst>
                <a:ext uri="{FF2B5EF4-FFF2-40B4-BE49-F238E27FC236}">
                  <a16:creationId xmlns:a16="http://schemas.microsoft.com/office/drawing/2014/main" id="{58A394B7-AFB8-48A5-9195-98909E96B285}"/>
                </a:ext>
              </a:extLst>
            </p:cNvPr>
            <p:cNvSpPr/>
            <p:nvPr/>
          </p:nvSpPr>
          <p:spPr>
            <a:xfrm>
              <a:off x="4437063" y="32836404"/>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Background Y/N</a:t>
              </a:r>
            </a:p>
          </p:txBody>
        </p:sp>
        <p:sp>
          <p:nvSpPr>
            <p:cNvPr id="285" name="Flowchart: Decision 284">
              <a:extLst>
                <a:ext uri="{FF2B5EF4-FFF2-40B4-BE49-F238E27FC236}">
                  <a16:creationId xmlns:a16="http://schemas.microsoft.com/office/drawing/2014/main" id="{BDA12FD6-4A64-40B1-AEFC-83802FF3A93A}"/>
                </a:ext>
              </a:extLst>
            </p:cNvPr>
            <p:cNvSpPr/>
            <p:nvPr/>
          </p:nvSpPr>
          <p:spPr>
            <a:xfrm>
              <a:off x="6458819" y="32667454"/>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Background File?</a:t>
              </a:r>
            </a:p>
          </p:txBody>
        </p:sp>
        <p:sp>
          <p:nvSpPr>
            <p:cNvPr id="289" name="Flowchart: Decision 288">
              <a:extLst>
                <a:ext uri="{FF2B5EF4-FFF2-40B4-BE49-F238E27FC236}">
                  <a16:creationId xmlns:a16="http://schemas.microsoft.com/office/drawing/2014/main" id="{24CDA1FD-E1AC-4A15-A274-9DCF11DED439}"/>
                </a:ext>
              </a:extLst>
            </p:cNvPr>
            <p:cNvSpPr/>
            <p:nvPr/>
          </p:nvSpPr>
          <p:spPr>
            <a:xfrm>
              <a:off x="6394804" y="35442614"/>
              <a:ext cx="2928553" cy="1394317"/>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Dark Current or Blocked Beam?</a:t>
              </a:r>
            </a:p>
          </p:txBody>
        </p:sp>
        <p:sp>
          <p:nvSpPr>
            <p:cNvPr id="290" name="Oval 289">
              <a:extLst>
                <a:ext uri="{FF2B5EF4-FFF2-40B4-BE49-F238E27FC236}">
                  <a16:creationId xmlns:a16="http://schemas.microsoft.com/office/drawing/2014/main" id="{65B531D1-28B4-4BFA-B839-A4BC0062A712}"/>
                </a:ext>
              </a:extLst>
            </p:cNvPr>
            <p:cNvSpPr/>
            <p:nvPr/>
          </p:nvSpPr>
          <p:spPr>
            <a:xfrm>
              <a:off x="4457215" y="35780131"/>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  Y/N</a:t>
              </a:r>
            </a:p>
          </p:txBody>
        </p:sp>
        <p:cxnSp>
          <p:nvCxnSpPr>
            <p:cNvPr id="10" name="Straight Arrow Connector 9">
              <a:extLst>
                <a:ext uri="{FF2B5EF4-FFF2-40B4-BE49-F238E27FC236}">
                  <a16:creationId xmlns:a16="http://schemas.microsoft.com/office/drawing/2014/main" id="{9EC59953-A203-4BF2-916F-0596156ED8DE}"/>
                </a:ext>
              </a:extLst>
            </p:cNvPr>
            <p:cNvCxnSpPr>
              <a:cxnSpLocks/>
              <a:endCxn id="280" idx="1"/>
            </p:cNvCxnSpPr>
            <p:nvPr/>
          </p:nvCxnSpPr>
          <p:spPr>
            <a:xfrm>
              <a:off x="2447731" y="31964734"/>
              <a:ext cx="5039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409BA1-AF63-4B9E-A5F5-AE39AC90D194}"/>
                </a:ext>
              </a:extLst>
            </p:cNvPr>
            <p:cNvCxnSpPr>
              <a:cxnSpLocks/>
              <a:endCxn id="264" idx="1"/>
            </p:cNvCxnSpPr>
            <p:nvPr/>
          </p:nvCxnSpPr>
          <p:spPr>
            <a:xfrm>
              <a:off x="10076173" y="36161983"/>
              <a:ext cx="322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216996-ED91-4658-8FF7-D9A76F8BD8C6}"/>
                </a:ext>
              </a:extLst>
            </p:cNvPr>
            <p:cNvCxnSpPr>
              <a:cxnSpLocks/>
              <a:endCxn id="276" idx="1"/>
            </p:cNvCxnSpPr>
            <p:nvPr/>
          </p:nvCxnSpPr>
          <p:spPr>
            <a:xfrm>
              <a:off x="10066648" y="33196044"/>
              <a:ext cx="498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9259918-E8E2-4C79-A7D6-E5B942A398D0}"/>
                </a:ext>
              </a:extLst>
            </p:cNvPr>
            <p:cNvCxnSpPr>
              <a:stCxn id="290" idx="6"/>
              <a:endCxn id="289" idx="1"/>
            </p:cNvCxnSpPr>
            <p:nvPr/>
          </p:nvCxnSpPr>
          <p:spPr>
            <a:xfrm>
              <a:off x="6076900" y="36139772"/>
              <a:ext cx="3179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4" name="Rectangle: Rounded Corners 293">
              <a:extLst>
                <a:ext uri="{FF2B5EF4-FFF2-40B4-BE49-F238E27FC236}">
                  <a16:creationId xmlns:a16="http://schemas.microsoft.com/office/drawing/2014/main" id="{3E7EEE87-60DD-442D-86FE-84959A0B5F46}"/>
                </a:ext>
              </a:extLst>
            </p:cNvPr>
            <p:cNvSpPr/>
            <p:nvPr/>
          </p:nvSpPr>
          <p:spPr>
            <a:xfrm>
              <a:off x="9903743" y="35507794"/>
              <a:ext cx="2164441" cy="125204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1A3E3F1B-90BA-4244-89B5-13576BA8FDE8}"/>
                </a:ext>
              </a:extLst>
            </p:cNvPr>
            <p:cNvSpPr txBox="1"/>
            <p:nvPr/>
          </p:nvSpPr>
          <p:spPr>
            <a:xfrm>
              <a:off x="8850152" y="35638141"/>
              <a:ext cx="485518" cy="369332"/>
            </a:xfrm>
            <a:prstGeom prst="rect">
              <a:avLst/>
            </a:prstGeom>
            <a:noFill/>
          </p:spPr>
          <p:txBody>
            <a:bodyPr wrap="none" rtlCol="0">
              <a:spAutoFit/>
            </a:bodyPr>
            <a:lstStyle/>
            <a:p>
              <a:r>
                <a:rPr lang="en-US" dirty="0"/>
                <a:t>Yes</a:t>
              </a:r>
            </a:p>
          </p:txBody>
        </p:sp>
        <p:sp>
          <p:nvSpPr>
            <p:cNvPr id="298" name="Arrow: Right 6">
              <a:extLst>
                <a:ext uri="{FF2B5EF4-FFF2-40B4-BE49-F238E27FC236}">
                  <a16:creationId xmlns:a16="http://schemas.microsoft.com/office/drawing/2014/main" id="{7CE707E8-6173-4928-858F-FA0B8ABC439B}"/>
                </a:ext>
              </a:extLst>
            </p:cNvPr>
            <p:cNvSpPr/>
            <p:nvPr/>
          </p:nvSpPr>
          <p:spPr>
            <a:xfrm>
              <a:off x="2333650" y="3275232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43" name="Straight Arrow Connector 42">
              <a:extLst>
                <a:ext uri="{FF2B5EF4-FFF2-40B4-BE49-F238E27FC236}">
                  <a16:creationId xmlns:a16="http://schemas.microsoft.com/office/drawing/2014/main" id="{5B9AC5C3-9D03-4870-9513-61E6D616738E}"/>
                </a:ext>
              </a:extLst>
            </p:cNvPr>
            <p:cNvCxnSpPr>
              <a:stCxn id="298" idx="3"/>
              <a:endCxn id="284" idx="2"/>
            </p:cNvCxnSpPr>
            <p:nvPr/>
          </p:nvCxnSpPr>
          <p:spPr>
            <a:xfrm flipV="1">
              <a:off x="4089562" y="33196045"/>
              <a:ext cx="347501" cy="3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0BD31CB-ABC7-4809-B20C-EAADA505F593}"/>
                </a:ext>
              </a:extLst>
            </p:cNvPr>
            <p:cNvCxnSpPr>
              <a:stCxn id="284" idx="6"/>
              <a:endCxn id="285" idx="1"/>
            </p:cNvCxnSpPr>
            <p:nvPr/>
          </p:nvCxnSpPr>
          <p:spPr>
            <a:xfrm flipV="1">
              <a:off x="6056748" y="33196044"/>
              <a:ext cx="402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5" name="Rectangle: Rounded Corners 304">
              <a:extLst>
                <a:ext uri="{FF2B5EF4-FFF2-40B4-BE49-F238E27FC236}">
                  <a16:creationId xmlns:a16="http://schemas.microsoft.com/office/drawing/2014/main" id="{01515DC0-4508-4A8E-BADE-FC7364D910E6}"/>
                </a:ext>
              </a:extLst>
            </p:cNvPr>
            <p:cNvSpPr/>
            <p:nvPr/>
          </p:nvSpPr>
          <p:spPr>
            <a:xfrm>
              <a:off x="9903743" y="32568187"/>
              <a:ext cx="2164441" cy="125204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a:extLst>
                <a:ext uri="{FF2B5EF4-FFF2-40B4-BE49-F238E27FC236}">
                  <a16:creationId xmlns:a16="http://schemas.microsoft.com/office/drawing/2014/main" id="{D95D207F-0FBE-4E27-8644-322CFAFDC4AC}"/>
                </a:ext>
              </a:extLst>
            </p:cNvPr>
            <p:cNvSpPr txBox="1"/>
            <p:nvPr/>
          </p:nvSpPr>
          <p:spPr>
            <a:xfrm>
              <a:off x="8768118" y="32667454"/>
              <a:ext cx="485518" cy="369332"/>
            </a:xfrm>
            <a:prstGeom prst="rect">
              <a:avLst/>
            </a:prstGeom>
            <a:noFill/>
          </p:spPr>
          <p:txBody>
            <a:bodyPr wrap="none" rtlCol="0">
              <a:spAutoFit/>
            </a:bodyPr>
            <a:lstStyle/>
            <a:p>
              <a:r>
                <a:rPr lang="en-US" dirty="0"/>
                <a:t>Yes</a:t>
              </a:r>
            </a:p>
          </p:txBody>
        </p:sp>
        <p:sp>
          <p:nvSpPr>
            <p:cNvPr id="356" name="Arrow: Right 355">
              <a:extLst>
                <a:ext uri="{FF2B5EF4-FFF2-40B4-BE49-F238E27FC236}">
                  <a16:creationId xmlns:a16="http://schemas.microsoft.com/office/drawing/2014/main" id="{7FCBF36B-4C64-4A85-9ED3-8323CBD74254}"/>
                </a:ext>
              </a:extLst>
            </p:cNvPr>
            <p:cNvSpPr/>
            <p:nvPr/>
          </p:nvSpPr>
          <p:spPr>
            <a:xfrm>
              <a:off x="24049261" y="33216811"/>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(X,Y,</a:t>
              </a:r>
              <a:r>
                <a:rPr lang="el-GR" sz="1400" dirty="0"/>
                <a:t>λ</a:t>
              </a:r>
              <a:r>
                <a:rPr lang="en-US" sz="1400" dirty="0"/>
                <a:t>), dD</a:t>
              </a:r>
              <a:r>
                <a:rPr lang="en-US" sz="1400" baseline="-25000" dirty="0"/>
                <a:t>1</a:t>
              </a:r>
              <a:r>
                <a:rPr lang="en-US" sz="1400" dirty="0"/>
                <a:t>(X,Y,</a:t>
              </a:r>
              <a:r>
                <a:rPr lang="el-GR" sz="1400" dirty="0"/>
                <a:t> λ</a:t>
              </a:r>
              <a:r>
                <a:rPr lang="en-US" sz="1400" dirty="0"/>
                <a:t>)</a:t>
              </a:r>
            </a:p>
          </p:txBody>
        </p:sp>
        <p:cxnSp>
          <p:nvCxnSpPr>
            <p:cNvPr id="218" name="Straight Arrow Connector 217">
              <a:extLst>
                <a:ext uri="{FF2B5EF4-FFF2-40B4-BE49-F238E27FC236}">
                  <a16:creationId xmlns:a16="http://schemas.microsoft.com/office/drawing/2014/main" id="{FEF7C396-DFC9-4686-B4EE-830B6D4F36FB}"/>
                </a:ext>
              </a:extLst>
            </p:cNvPr>
            <p:cNvCxnSpPr>
              <a:cxnSpLocks/>
              <a:stCxn id="289" idx="3"/>
              <a:endCxn id="294" idx="1"/>
            </p:cNvCxnSpPr>
            <p:nvPr/>
          </p:nvCxnSpPr>
          <p:spPr>
            <a:xfrm flipV="1">
              <a:off x="9323357" y="36133815"/>
              <a:ext cx="580386" cy="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EA96F8F1-D855-49EA-BBE8-924A7462107C}"/>
                </a:ext>
              </a:extLst>
            </p:cNvPr>
            <p:cNvCxnSpPr>
              <a:cxnSpLocks/>
              <a:stCxn id="285" idx="3"/>
              <a:endCxn id="305" idx="1"/>
            </p:cNvCxnSpPr>
            <p:nvPr/>
          </p:nvCxnSpPr>
          <p:spPr>
            <a:xfrm flipV="1">
              <a:off x="9387372" y="33194208"/>
              <a:ext cx="516371" cy="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8" name="Arrow: Right 397">
              <a:extLst>
                <a:ext uri="{FF2B5EF4-FFF2-40B4-BE49-F238E27FC236}">
                  <a16:creationId xmlns:a16="http://schemas.microsoft.com/office/drawing/2014/main" id="{BF19A1C8-3BDA-4D62-92E1-FE3685D583EF}"/>
                </a:ext>
              </a:extLst>
            </p:cNvPr>
            <p:cNvSpPr/>
            <p:nvPr/>
          </p:nvSpPr>
          <p:spPr>
            <a:xfrm>
              <a:off x="10574562" y="34215633"/>
              <a:ext cx="126630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Mt(X,Y,</a:t>
              </a:r>
              <a:r>
                <a:rPr lang="el-GR" sz="1400" dirty="0"/>
                <a:t> λ</a:t>
              </a:r>
              <a:r>
                <a:rPr lang="en-US" sz="1400" dirty="0"/>
                <a:t>), </a:t>
              </a:r>
              <a:r>
                <a:rPr lang="en-US" sz="1400" dirty="0" err="1"/>
                <a:t>dMt</a:t>
              </a:r>
              <a:r>
                <a:rPr lang="en-US" sz="1400" dirty="0"/>
                <a:t>(X,Y,</a:t>
              </a:r>
              <a:r>
                <a:rPr lang="el-GR" sz="1400" dirty="0"/>
                <a:t> λ</a:t>
              </a:r>
              <a:r>
                <a:rPr lang="en-US" sz="1400" dirty="0"/>
                <a:t>)</a:t>
              </a:r>
            </a:p>
          </p:txBody>
        </p:sp>
        <p:sp>
          <p:nvSpPr>
            <p:cNvPr id="399" name="Oval 398">
              <a:extLst>
                <a:ext uri="{FF2B5EF4-FFF2-40B4-BE49-F238E27FC236}">
                  <a16:creationId xmlns:a16="http://schemas.microsoft.com/office/drawing/2014/main" id="{28F9EFDE-F047-489F-898D-B6EF0F8749F5}"/>
                </a:ext>
              </a:extLst>
            </p:cNvPr>
            <p:cNvSpPr/>
            <p:nvPr/>
          </p:nvSpPr>
          <p:spPr>
            <a:xfrm>
              <a:off x="4446588" y="34303254"/>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 Cell Background Y/N</a:t>
              </a:r>
            </a:p>
          </p:txBody>
        </p:sp>
        <p:sp>
          <p:nvSpPr>
            <p:cNvPr id="400" name="Flowchart: Decision 399">
              <a:extLst>
                <a:ext uri="{FF2B5EF4-FFF2-40B4-BE49-F238E27FC236}">
                  <a16:creationId xmlns:a16="http://schemas.microsoft.com/office/drawing/2014/main" id="{C0015969-91C3-4A26-AA17-913D3C8FD017}"/>
                </a:ext>
              </a:extLst>
            </p:cNvPr>
            <p:cNvSpPr/>
            <p:nvPr/>
          </p:nvSpPr>
          <p:spPr>
            <a:xfrm>
              <a:off x="6468344" y="34134304"/>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 Cell File?</a:t>
              </a:r>
            </a:p>
          </p:txBody>
        </p:sp>
        <p:cxnSp>
          <p:nvCxnSpPr>
            <p:cNvPr id="401" name="Straight Arrow Connector 400">
              <a:extLst>
                <a:ext uri="{FF2B5EF4-FFF2-40B4-BE49-F238E27FC236}">
                  <a16:creationId xmlns:a16="http://schemas.microsoft.com/office/drawing/2014/main" id="{4A6C219C-E579-4934-9A01-F1E848B40E8F}"/>
                </a:ext>
              </a:extLst>
            </p:cNvPr>
            <p:cNvCxnSpPr>
              <a:cxnSpLocks/>
              <a:endCxn id="398" idx="1"/>
            </p:cNvCxnSpPr>
            <p:nvPr/>
          </p:nvCxnSpPr>
          <p:spPr>
            <a:xfrm>
              <a:off x="10076173" y="34662894"/>
              <a:ext cx="498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C09CF34A-8FB6-4BD4-80B9-82656075CADB}"/>
                </a:ext>
              </a:extLst>
            </p:cNvPr>
            <p:cNvCxnSpPr>
              <a:stCxn id="399" idx="6"/>
              <a:endCxn id="400" idx="1"/>
            </p:cNvCxnSpPr>
            <p:nvPr/>
          </p:nvCxnSpPr>
          <p:spPr>
            <a:xfrm flipV="1">
              <a:off x="6066273" y="34662894"/>
              <a:ext cx="402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5" name="Rectangle: Rounded Corners 404">
              <a:extLst>
                <a:ext uri="{FF2B5EF4-FFF2-40B4-BE49-F238E27FC236}">
                  <a16:creationId xmlns:a16="http://schemas.microsoft.com/office/drawing/2014/main" id="{78FE351E-E8F3-4795-83EC-DBA923952C8C}"/>
                </a:ext>
              </a:extLst>
            </p:cNvPr>
            <p:cNvSpPr/>
            <p:nvPr/>
          </p:nvSpPr>
          <p:spPr>
            <a:xfrm>
              <a:off x="9913268" y="34035037"/>
              <a:ext cx="2164441" cy="125204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TextBox 405">
              <a:extLst>
                <a:ext uri="{FF2B5EF4-FFF2-40B4-BE49-F238E27FC236}">
                  <a16:creationId xmlns:a16="http://schemas.microsoft.com/office/drawing/2014/main" id="{D4EF69D3-48E3-4E75-95AD-1C8755BD4659}"/>
                </a:ext>
              </a:extLst>
            </p:cNvPr>
            <p:cNvSpPr txBox="1"/>
            <p:nvPr/>
          </p:nvSpPr>
          <p:spPr>
            <a:xfrm>
              <a:off x="8777643" y="34134304"/>
              <a:ext cx="485518" cy="369332"/>
            </a:xfrm>
            <a:prstGeom prst="rect">
              <a:avLst/>
            </a:prstGeom>
            <a:noFill/>
          </p:spPr>
          <p:txBody>
            <a:bodyPr wrap="none" rtlCol="0">
              <a:spAutoFit/>
            </a:bodyPr>
            <a:lstStyle/>
            <a:p>
              <a:r>
                <a:rPr lang="en-US" dirty="0"/>
                <a:t>Yes</a:t>
              </a:r>
            </a:p>
          </p:txBody>
        </p:sp>
        <p:cxnSp>
          <p:nvCxnSpPr>
            <p:cNvPr id="407" name="Straight Arrow Connector 406">
              <a:extLst>
                <a:ext uri="{FF2B5EF4-FFF2-40B4-BE49-F238E27FC236}">
                  <a16:creationId xmlns:a16="http://schemas.microsoft.com/office/drawing/2014/main" id="{750A9CB1-04CB-4466-ACF7-F4FCEE85E6FF}"/>
                </a:ext>
              </a:extLst>
            </p:cNvPr>
            <p:cNvCxnSpPr>
              <a:cxnSpLocks/>
              <a:stCxn id="400" idx="3"/>
              <a:endCxn id="405" idx="1"/>
            </p:cNvCxnSpPr>
            <p:nvPr/>
          </p:nvCxnSpPr>
          <p:spPr>
            <a:xfrm flipV="1">
              <a:off x="9396897" y="34661058"/>
              <a:ext cx="516371" cy="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6" name="Group 415">
              <a:extLst>
                <a:ext uri="{FF2B5EF4-FFF2-40B4-BE49-F238E27FC236}">
                  <a16:creationId xmlns:a16="http://schemas.microsoft.com/office/drawing/2014/main" id="{55548C17-1E33-4C9D-8ED3-ABAA4D35C752}"/>
                </a:ext>
              </a:extLst>
            </p:cNvPr>
            <p:cNvGrpSpPr/>
            <p:nvPr/>
          </p:nvGrpSpPr>
          <p:grpSpPr>
            <a:xfrm>
              <a:off x="12886536" y="31325296"/>
              <a:ext cx="10925878" cy="4682177"/>
              <a:chOff x="12981619" y="32741178"/>
              <a:chExt cx="9897662" cy="5469136"/>
            </a:xfrm>
            <a:solidFill>
              <a:schemeClr val="accent6">
                <a:lumMod val="40000"/>
                <a:lumOff val="60000"/>
              </a:schemeClr>
            </a:solidFill>
          </p:grpSpPr>
          <p:sp>
            <p:nvSpPr>
              <p:cNvPr id="411" name="Rounded Rectangle 98">
                <a:extLst>
                  <a:ext uri="{FF2B5EF4-FFF2-40B4-BE49-F238E27FC236}">
                    <a16:creationId xmlns:a16="http://schemas.microsoft.com/office/drawing/2014/main" id="{F22C4B90-ECDB-4AF1-B5F2-63498930B572}"/>
                  </a:ext>
                </a:extLst>
              </p:cNvPr>
              <p:cNvSpPr/>
              <p:nvPr/>
            </p:nvSpPr>
            <p:spPr>
              <a:xfrm>
                <a:off x="12981619" y="32741178"/>
                <a:ext cx="9897662" cy="5469136"/>
              </a:xfrm>
              <a:prstGeom prst="round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TextBox 412">
                <a:extLst>
                  <a:ext uri="{FF2B5EF4-FFF2-40B4-BE49-F238E27FC236}">
                    <a16:creationId xmlns:a16="http://schemas.microsoft.com/office/drawing/2014/main" id="{9CD6DA37-BB2C-40BB-AF78-8B346D7BEB60}"/>
                  </a:ext>
                </a:extLst>
              </p:cNvPr>
              <p:cNvSpPr txBox="1"/>
              <p:nvPr/>
            </p:nvSpPr>
            <p:spPr>
              <a:xfrm>
                <a:off x="13294707" y="33244068"/>
                <a:ext cx="9450395" cy="4637631"/>
              </a:xfrm>
              <a:prstGeom prst="rect">
                <a:avLst/>
              </a:prstGeom>
              <a:grpFill/>
            </p:spPr>
            <p:txBody>
              <a:bodyPr wrap="square" rtlCol="0">
                <a:spAutoFit/>
              </a:bodyPr>
              <a:lstStyle/>
              <a:p>
                <a:r>
                  <a:rPr lang="en-US" dirty="0"/>
                  <a:t> Background subtraction can be nested multiple layers deep. In its most detailed form commonly used, the subtraction takes the form of the following.</a:t>
                </a:r>
              </a:p>
              <a:p>
                <a:endParaRPr lang="en-US" dirty="0"/>
              </a:p>
              <a:p>
                <a:r>
                  <a:rPr lang="en-US" dirty="0"/>
                  <a:t>D1(X,Y,</a:t>
                </a:r>
                <a:r>
                  <a:rPr lang="el-GR" dirty="0"/>
                  <a:t>λ</a:t>
                </a:r>
                <a:r>
                  <a:rPr lang="en-US" dirty="0"/>
                  <a:t>) = (D(X,Y,</a:t>
                </a:r>
                <a:r>
                  <a:rPr lang="el-GR" dirty="0"/>
                  <a:t>λ</a:t>
                </a:r>
                <a:r>
                  <a:rPr lang="en-US" dirty="0"/>
                  <a:t>)-BB_DC(X,Y,</a:t>
                </a:r>
                <a:r>
                  <a:rPr lang="el-GR" dirty="0"/>
                  <a:t>λ</a:t>
                </a:r>
                <a:r>
                  <a:rPr lang="en-US" dirty="0"/>
                  <a:t>)) – (Mt(X,Y,</a:t>
                </a:r>
                <a:r>
                  <a:rPr lang="el-GR" dirty="0"/>
                  <a:t>λ</a:t>
                </a:r>
                <a:r>
                  <a:rPr lang="en-US" dirty="0"/>
                  <a:t>)-BB_DC(X,Y,</a:t>
                </a:r>
                <a:r>
                  <a:rPr lang="el-GR" dirty="0"/>
                  <a:t>λ</a:t>
                </a:r>
                <a:r>
                  <a:rPr lang="en-US" dirty="0"/>
                  <a:t>)) –  (B(X,Y,</a:t>
                </a:r>
                <a:r>
                  <a:rPr lang="el-GR" dirty="0"/>
                  <a:t>λ</a:t>
                </a:r>
                <a:r>
                  <a:rPr lang="en-US" dirty="0"/>
                  <a:t>)-BB_DC(X,Y,</a:t>
                </a:r>
                <a:r>
                  <a:rPr lang="el-GR" dirty="0"/>
                  <a:t>λ</a:t>
                </a:r>
                <a:r>
                  <a:rPr lang="en-US" dirty="0"/>
                  <a:t>)) – (Mt(X,Y,</a:t>
                </a:r>
                <a:r>
                  <a:rPr lang="el-GR" dirty="0"/>
                  <a:t>λ</a:t>
                </a:r>
                <a:r>
                  <a:rPr lang="en-US" dirty="0"/>
                  <a:t>)-BB_DC(X,Y,</a:t>
                </a:r>
                <a:r>
                  <a:rPr lang="el-GR" dirty="0"/>
                  <a:t>λ</a:t>
                </a:r>
                <a:r>
                  <a:rPr lang="en-US" dirty="0"/>
                  <a:t>))</a:t>
                </a:r>
              </a:p>
              <a:p>
                <a:endParaRPr lang="en-US" dirty="0"/>
              </a:p>
              <a:p>
                <a:r>
                  <a:rPr lang="en-US" dirty="0"/>
                  <a:t>D(X,Y,</a:t>
                </a:r>
                <a:r>
                  <a:rPr lang="el-GR" dirty="0"/>
                  <a:t>λ</a:t>
                </a:r>
                <a:r>
                  <a:rPr lang="en-US" dirty="0"/>
                  <a:t>) is the sample in its cell</a:t>
                </a:r>
              </a:p>
              <a:p>
                <a:endParaRPr lang="en-US" dirty="0"/>
              </a:p>
              <a:p>
                <a:r>
                  <a:rPr lang="en-US" dirty="0"/>
                  <a:t>B(X,Y,</a:t>
                </a:r>
                <a:r>
                  <a:rPr lang="el-GR" dirty="0"/>
                  <a:t>λ</a:t>
                </a:r>
                <a:r>
                  <a:rPr lang="en-US" dirty="0"/>
                  <a:t>) is the matrix that the scattering material of interest is suspended within, such as a solvent background.  This may or may not exist.  The empty cell may also be used here.</a:t>
                </a:r>
              </a:p>
              <a:p>
                <a:endParaRPr lang="en-US" dirty="0"/>
              </a:p>
              <a:p>
                <a:r>
                  <a:rPr lang="en-US" dirty="0"/>
                  <a:t>Mt(X,Y,</a:t>
                </a:r>
                <a:r>
                  <a:rPr lang="el-GR" dirty="0"/>
                  <a:t>λ</a:t>
                </a:r>
                <a:r>
                  <a:rPr lang="en-US" dirty="0"/>
                  <a:t>) is the empty cell or an empty beam.  This may or may not exist.  It may also not be appropriate to explicitly subtract the contribution of the empty cell, or it may already be accounted for in B(X,Y,</a:t>
                </a:r>
                <a:r>
                  <a:rPr lang="el-GR" dirty="0"/>
                  <a:t>λ</a:t>
                </a:r>
                <a:r>
                  <a:rPr lang="en-US" dirty="0"/>
                  <a:t>).  </a:t>
                </a:r>
              </a:p>
              <a:p>
                <a:endParaRPr lang="en-US" dirty="0"/>
              </a:p>
              <a:p>
                <a:r>
                  <a:rPr lang="en-US" dirty="0"/>
                  <a:t>BB_DC(X,Y) is the blocked beam or dark current.  It is always assumed to exist, but it may be negligible.   </a:t>
                </a:r>
              </a:p>
            </p:txBody>
          </p:sp>
        </p:grpSp>
        <p:cxnSp>
          <p:nvCxnSpPr>
            <p:cNvPr id="418" name="Connector: Elbow 417">
              <a:extLst>
                <a:ext uri="{FF2B5EF4-FFF2-40B4-BE49-F238E27FC236}">
                  <a16:creationId xmlns:a16="http://schemas.microsoft.com/office/drawing/2014/main" id="{94582668-593B-4DBD-8359-60855305BA84}"/>
                </a:ext>
              </a:extLst>
            </p:cNvPr>
            <p:cNvCxnSpPr>
              <a:cxnSpLocks/>
              <a:stCxn id="280" idx="3"/>
              <a:endCxn id="411" idx="1"/>
            </p:cNvCxnSpPr>
            <p:nvPr/>
          </p:nvCxnSpPr>
          <p:spPr>
            <a:xfrm>
              <a:off x="4091799" y="31964735"/>
              <a:ext cx="8794737" cy="1701650"/>
            </a:xfrm>
            <a:prstGeom prst="bentConnector3">
              <a:avLst>
                <a:gd name="adj1" fmla="val 942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 name="Connector: Elbow 419">
              <a:extLst>
                <a:ext uri="{FF2B5EF4-FFF2-40B4-BE49-F238E27FC236}">
                  <a16:creationId xmlns:a16="http://schemas.microsoft.com/office/drawing/2014/main" id="{BC5FF449-5C3C-42AF-A6D9-EB3372475609}"/>
                </a:ext>
              </a:extLst>
            </p:cNvPr>
            <p:cNvCxnSpPr>
              <a:cxnSpLocks/>
              <a:stCxn id="276" idx="3"/>
              <a:endCxn id="411" idx="1"/>
            </p:cNvCxnSpPr>
            <p:nvPr/>
          </p:nvCxnSpPr>
          <p:spPr>
            <a:xfrm>
              <a:off x="11705125" y="33196044"/>
              <a:ext cx="1181411" cy="470341"/>
            </a:xfrm>
            <a:prstGeom prst="bentConnector3">
              <a:avLst>
                <a:gd name="adj1" fmla="val 569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2" name="Connector: Elbow 421">
              <a:extLst>
                <a:ext uri="{FF2B5EF4-FFF2-40B4-BE49-F238E27FC236}">
                  <a16:creationId xmlns:a16="http://schemas.microsoft.com/office/drawing/2014/main" id="{92BA5785-30CD-4FAA-947E-705095D4B792}"/>
                </a:ext>
              </a:extLst>
            </p:cNvPr>
            <p:cNvCxnSpPr>
              <a:cxnSpLocks/>
              <a:stCxn id="264" idx="3"/>
              <a:endCxn id="411" idx="1"/>
            </p:cNvCxnSpPr>
            <p:nvPr/>
          </p:nvCxnSpPr>
          <p:spPr>
            <a:xfrm flipV="1">
              <a:off x="11868900" y="33666385"/>
              <a:ext cx="1017636" cy="24955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4" name="Connector: Elbow 423">
              <a:extLst>
                <a:ext uri="{FF2B5EF4-FFF2-40B4-BE49-F238E27FC236}">
                  <a16:creationId xmlns:a16="http://schemas.microsoft.com/office/drawing/2014/main" id="{88CFCCA9-4905-4706-8CFF-3D8E2082968A}"/>
                </a:ext>
              </a:extLst>
            </p:cNvPr>
            <p:cNvCxnSpPr>
              <a:cxnSpLocks/>
              <a:stCxn id="398" idx="3"/>
              <a:endCxn id="411" idx="1"/>
            </p:cNvCxnSpPr>
            <p:nvPr/>
          </p:nvCxnSpPr>
          <p:spPr>
            <a:xfrm flipV="1">
              <a:off x="11840862" y="33666385"/>
              <a:ext cx="1045674" cy="996509"/>
            </a:xfrm>
            <a:prstGeom prst="bentConnector3">
              <a:avLst>
                <a:gd name="adj1" fmla="val 526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79ADE8C1-80B9-45AF-8C6C-874476662630}"/>
                </a:ext>
              </a:extLst>
            </p:cNvPr>
            <p:cNvCxnSpPr>
              <a:cxnSpLocks/>
              <a:stCxn id="411" idx="3"/>
              <a:endCxn id="356" idx="1"/>
            </p:cNvCxnSpPr>
            <p:nvPr/>
          </p:nvCxnSpPr>
          <p:spPr>
            <a:xfrm flipV="1">
              <a:off x="23812414" y="33664072"/>
              <a:ext cx="236847" cy="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54A1B01F-8A4C-4329-B986-1F3C8648085F}"/>
                </a:ext>
              </a:extLst>
            </p:cNvPr>
            <p:cNvCxnSpPr>
              <a:cxnSpLocks/>
              <a:stCxn id="356" idx="3"/>
            </p:cNvCxnSpPr>
            <p:nvPr/>
          </p:nvCxnSpPr>
          <p:spPr>
            <a:xfrm flipV="1">
              <a:off x="25256950" y="33659058"/>
              <a:ext cx="414683" cy="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1" name="Connector: Elbow 430">
              <a:extLst>
                <a:ext uri="{FF2B5EF4-FFF2-40B4-BE49-F238E27FC236}">
                  <a16:creationId xmlns:a16="http://schemas.microsoft.com/office/drawing/2014/main" id="{963573A6-67A2-40CA-ACBC-2871A0DB887C}"/>
                </a:ext>
              </a:extLst>
            </p:cNvPr>
            <p:cNvCxnSpPr>
              <a:cxnSpLocks/>
              <a:stCxn id="298" idx="3"/>
              <a:endCxn id="399" idx="2"/>
            </p:cNvCxnSpPr>
            <p:nvPr/>
          </p:nvCxnSpPr>
          <p:spPr>
            <a:xfrm>
              <a:off x="4089562" y="33199581"/>
              <a:ext cx="357026" cy="14633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4" name="Connector: Elbow 433">
              <a:extLst>
                <a:ext uri="{FF2B5EF4-FFF2-40B4-BE49-F238E27FC236}">
                  <a16:creationId xmlns:a16="http://schemas.microsoft.com/office/drawing/2014/main" id="{70170EEB-DF44-45E6-B78A-ECD40B70FC9A}"/>
                </a:ext>
              </a:extLst>
            </p:cNvPr>
            <p:cNvCxnSpPr>
              <a:cxnSpLocks/>
              <a:stCxn id="298" idx="3"/>
              <a:endCxn id="290" idx="2"/>
            </p:cNvCxnSpPr>
            <p:nvPr/>
          </p:nvCxnSpPr>
          <p:spPr>
            <a:xfrm>
              <a:off x="4089562" y="33199581"/>
              <a:ext cx="367653" cy="2940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4" name="Group 563">
            <a:extLst>
              <a:ext uri="{FF2B5EF4-FFF2-40B4-BE49-F238E27FC236}">
                <a16:creationId xmlns:a16="http://schemas.microsoft.com/office/drawing/2014/main" id="{28FD01E0-E76E-4A65-9054-AFF1B21D5045}"/>
              </a:ext>
            </a:extLst>
          </p:cNvPr>
          <p:cNvGrpSpPr/>
          <p:nvPr/>
        </p:nvGrpSpPr>
        <p:grpSpPr>
          <a:xfrm>
            <a:off x="34791030" y="2334129"/>
            <a:ext cx="15032127" cy="11721505"/>
            <a:chOff x="35224164" y="2334129"/>
            <a:chExt cx="15032127" cy="11721505"/>
          </a:xfrm>
        </p:grpSpPr>
        <p:sp>
          <p:nvSpPr>
            <p:cNvPr id="439" name="Rectangle: Rounded Corners 438">
              <a:extLst>
                <a:ext uri="{FF2B5EF4-FFF2-40B4-BE49-F238E27FC236}">
                  <a16:creationId xmlns:a16="http://schemas.microsoft.com/office/drawing/2014/main" id="{1F3B1682-D83E-4AB2-9647-055D277309B8}"/>
                </a:ext>
              </a:extLst>
            </p:cNvPr>
            <p:cNvSpPr/>
            <p:nvPr/>
          </p:nvSpPr>
          <p:spPr>
            <a:xfrm>
              <a:off x="35224164" y="2334129"/>
              <a:ext cx="15032127" cy="11721505"/>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TextBox 439">
              <a:extLst>
                <a:ext uri="{FF2B5EF4-FFF2-40B4-BE49-F238E27FC236}">
                  <a16:creationId xmlns:a16="http://schemas.microsoft.com/office/drawing/2014/main" id="{B538FE92-05C5-46CC-AD4D-B7A426741A76}"/>
                </a:ext>
              </a:extLst>
            </p:cNvPr>
            <p:cNvSpPr txBox="1"/>
            <p:nvPr/>
          </p:nvSpPr>
          <p:spPr>
            <a:xfrm>
              <a:off x="36936947" y="3348260"/>
              <a:ext cx="1983492" cy="369332"/>
            </a:xfrm>
            <a:prstGeom prst="rect">
              <a:avLst/>
            </a:prstGeom>
            <a:noFill/>
          </p:spPr>
          <p:txBody>
            <a:bodyPr wrap="none" rtlCol="0">
              <a:spAutoFit/>
            </a:bodyPr>
            <a:lstStyle/>
            <a:p>
              <a:r>
                <a:rPr lang="en-US" dirty="0"/>
                <a:t>Prepare Data or DC</a:t>
              </a:r>
            </a:p>
          </p:txBody>
        </p:sp>
        <p:sp>
          <p:nvSpPr>
            <p:cNvPr id="441" name="Flowchart: Decision 440">
              <a:extLst>
                <a:ext uri="{FF2B5EF4-FFF2-40B4-BE49-F238E27FC236}">
                  <a16:creationId xmlns:a16="http://schemas.microsoft.com/office/drawing/2014/main" id="{FD1D1AC9-DF1A-4DAB-BB3F-5873EF09C9E4}"/>
                </a:ext>
              </a:extLst>
            </p:cNvPr>
            <p:cNvSpPr/>
            <p:nvPr/>
          </p:nvSpPr>
          <p:spPr>
            <a:xfrm>
              <a:off x="37470521" y="5340576"/>
              <a:ext cx="2928553" cy="1367816"/>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Dark Current or Blocked Beam?</a:t>
              </a:r>
            </a:p>
          </p:txBody>
        </p:sp>
        <p:sp>
          <p:nvSpPr>
            <p:cNvPr id="442" name="TextBox 441">
              <a:extLst>
                <a:ext uri="{FF2B5EF4-FFF2-40B4-BE49-F238E27FC236}">
                  <a16:creationId xmlns:a16="http://schemas.microsoft.com/office/drawing/2014/main" id="{8D28D391-47E8-407D-8A8A-BBA68FBD2DFA}"/>
                </a:ext>
              </a:extLst>
            </p:cNvPr>
            <p:cNvSpPr txBox="1"/>
            <p:nvPr/>
          </p:nvSpPr>
          <p:spPr>
            <a:xfrm>
              <a:off x="39680687" y="5187285"/>
              <a:ext cx="940919" cy="646331"/>
            </a:xfrm>
            <a:prstGeom prst="rect">
              <a:avLst/>
            </a:prstGeom>
            <a:noFill/>
          </p:spPr>
          <p:txBody>
            <a:bodyPr wrap="square" rtlCol="0">
              <a:spAutoFit/>
            </a:bodyPr>
            <a:lstStyle/>
            <a:p>
              <a:r>
                <a:rPr lang="en-US" dirty="0"/>
                <a:t>Blocked Beam</a:t>
              </a:r>
            </a:p>
          </p:txBody>
        </p:sp>
        <p:sp>
          <p:nvSpPr>
            <p:cNvPr id="443" name="TextBox 442">
              <a:extLst>
                <a:ext uri="{FF2B5EF4-FFF2-40B4-BE49-F238E27FC236}">
                  <a16:creationId xmlns:a16="http://schemas.microsoft.com/office/drawing/2014/main" id="{A4920EEA-56F6-4580-95A7-0F4C90F7148A}"/>
                </a:ext>
              </a:extLst>
            </p:cNvPr>
            <p:cNvSpPr txBox="1"/>
            <p:nvPr/>
          </p:nvSpPr>
          <p:spPr>
            <a:xfrm>
              <a:off x="37897932" y="6386305"/>
              <a:ext cx="940919" cy="646331"/>
            </a:xfrm>
            <a:prstGeom prst="rect">
              <a:avLst/>
            </a:prstGeom>
            <a:noFill/>
          </p:spPr>
          <p:txBody>
            <a:bodyPr wrap="square" rtlCol="0">
              <a:spAutoFit/>
            </a:bodyPr>
            <a:lstStyle/>
            <a:p>
              <a:r>
                <a:rPr lang="en-US" dirty="0"/>
                <a:t>Dark Current</a:t>
              </a:r>
            </a:p>
          </p:txBody>
        </p:sp>
        <p:sp>
          <p:nvSpPr>
            <p:cNvPr id="444" name="Rectangle: Rounded Corners 443">
              <a:extLst>
                <a:ext uri="{FF2B5EF4-FFF2-40B4-BE49-F238E27FC236}">
                  <a16:creationId xmlns:a16="http://schemas.microsoft.com/office/drawing/2014/main" id="{FD0D2E90-3D6E-4420-8D3A-8528B73992DF}"/>
                </a:ext>
              </a:extLst>
            </p:cNvPr>
            <p:cNvSpPr/>
            <p:nvPr/>
          </p:nvSpPr>
          <p:spPr>
            <a:xfrm>
              <a:off x="42153654" y="518906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445" name="Rectangle: Rounded Corners 444">
              <a:extLst>
                <a:ext uri="{FF2B5EF4-FFF2-40B4-BE49-F238E27FC236}">
                  <a16:creationId xmlns:a16="http://schemas.microsoft.com/office/drawing/2014/main" id="{141B1CEA-1AB4-487D-B9D6-D03F41F8BD5D}"/>
                </a:ext>
              </a:extLst>
            </p:cNvPr>
            <p:cNvSpPr/>
            <p:nvPr/>
          </p:nvSpPr>
          <p:spPr>
            <a:xfrm>
              <a:off x="43810746" y="518906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cxnSp>
          <p:nvCxnSpPr>
            <p:cNvPr id="446" name="Straight Arrow Connector 445">
              <a:extLst>
                <a:ext uri="{FF2B5EF4-FFF2-40B4-BE49-F238E27FC236}">
                  <a16:creationId xmlns:a16="http://schemas.microsoft.com/office/drawing/2014/main" id="{D4CC3844-4A44-4A31-9924-8A18897D7A00}"/>
                </a:ext>
              </a:extLst>
            </p:cNvPr>
            <p:cNvCxnSpPr>
              <a:stCxn id="444" idx="3"/>
              <a:endCxn id="445" idx="1"/>
            </p:cNvCxnSpPr>
            <p:nvPr/>
          </p:nvCxnSpPr>
          <p:spPr>
            <a:xfrm>
              <a:off x="43422548" y="5526597"/>
              <a:ext cx="388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9" name="Rectangle: Rounded Corners 448">
              <a:extLst>
                <a:ext uri="{FF2B5EF4-FFF2-40B4-BE49-F238E27FC236}">
                  <a16:creationId xmlns:a16="http://schemas.microsoft.com/office/drawing/2014/main" id="{07280077-3EEA-4390-993C-474343B02CAE}"/>
                </a:ext>
              </a:extLst>
            </p:cNvPr>
            <p:cNvSpPr/>
            <p:nvPr/>
          </p:nvSpPr>
          <p:spPr>
            <a:xfrm>
              <a:off x="41716927" y="3717592"/>
              <a:ext cx="6544408" cy="2472660"/>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Arrow: Right 233">
              <a:extLst>
                <a:ext uri="{FF2B5EF4-FFF2-40B4-BE49-F238E27FC236}">
                  <a16:creationId xmlns:a16="http://schemas.microsoft.com/office/drawing/2014/main" id="{79D4493B-0D64-4B92-8252-965E26A98856}"/>
                </a:ext>
              </a:extLst>
            </p:cNvPr>
            <p:cNvSpPr/>
            <p:nvPr/>
          </p:nvSpPr>
          <p:spPr>
            <a:xfrm>
              <a:off x="45601167" y="5082237"/>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BB(X,Y,</a:t>
              </a:r>
              <a:r>
                <a:rPr lang="el-GR" sz="1400" dirty="0"/>
                <a:t>λ</a:t>
              </a:r>
              <a:r>
                <a:rPr lang="en-US" sz="1400" dirty="0"/>
                <a:t>)</a:t>
              </a:r>
            </a:p>
          </p:txBody>
        </p:sp>
        <p:cxnSp>
          <p:nvCxnSpPr>
            <p:cNvPr id="453" name="Straight Arrow Connector 452">
              <a:extLst>
                <a:ext uri="{FF2B5EF4-FFF2-40B4-BE49-F238E27FC236}">
                  <a16:creationId xmlns:a16="http://schemas.microsoft.com/office/drawing/2014/main" id="{47EB4394-56E0-4885-AA8C-716D8840B187}"/>
                </a:ext>
              </a:extLst>
            </p:cNvPr>
            <p:cNvCxnSpPr>
              <a:stCxn id="445" idx="3"/>
              <a:endCxn id="451" idx="1"/>
            </p:cNvCxnSpPr>
            <p:nvPr/>
          </p:nvCxnSpPr>
          <p:spPr>
            <a:xfrm>
              <a:off x="45079640" y="5526597"/>
              <a:ext cx="521527" cy="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5" name="Arrow: Right 454">
              <a:extLst>
                <a:ext uri="{FF2B5EF4-FFF2-40B4-BE49-F238E27FC236}">
                  <a16:creationId xmlns:a16="http://schemas.microsoft.com/office/drawing/2014/main" id="{57D938B5-A692-436F-9F62-4196FEEB0DF9}"/>
                </a:ext>
              </a:extLst>
            </p:cNvPr>
            <p:cNvSpPr/>
            <p:nvPr/>
          </p:nvSpPr>
          <p:spPr>
            <a:xfrm>
              <a:off x="42153654" y="3927915"/>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57" name="Oval 456">
              <a:extLst>
                <a:ext uri="{FF2B5EF4-FFF2-40B4-BE49-F238E27FC236}">
                  <a16:creationId xmlns:a16="http://schemas.microsoft.com/office/drawing/2014/main" id="{B091E66A-BFC8-4910-A319-E4191C484279}"/>
                </a:ext>
              </a:extLst>
            </p:cNvPr>
            <p:cNvSpPr/>
            <p:nvPr/>
          </p:nvSpPr>
          <p:spPr>
            <a:xfrm>
              <a:off x="38126523" y="4086488"/>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 or Blocked Beam</a:t>
              </a:r>
            </a:p>
          </p:txBody>
        </p:sp>
        <p:cxnSp>
          <p:nvCxnSpPr>
            <p:cNvPr id="460" name="Straight Arrow Connector 459">
              <a:extLst>
                <a:ext uri="{FF2B5EF4-FFF2-40B4-BE49-F238E27FC236}">
                  <a16:creationId xmlns:a16="http://schemas.microsoft.com/office/drawing/2014/main" id="{3608DD2A-2502-4936-9B19-DCD67025C6EA}"/>
                </a:ext>
              </a:extLst>
            </p:cNvPr>
            <p:cNvCxnSpPr>
              <a:cxnSpLocks/>
              <a:stCxn id="465" idx="3"/>
              <a:endCxn id="457" idx="2"/>
            </p:cNvCxnSpPr>
            <p:nvPr/>
          </p:nvCxnSpPr>
          <p:spPr>
            <a:xfrm>
              <a:off x="37852107" y="4446092"/>
              <a:ext cx="274416" cy="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A4A3DC1E-387C-4C8D-9609-3EC4062318D7}"/>
                </a:ext>
              </a:extLst>
            </p:cNvPr>
            <p:cNvCxnSpPr>
              <a:stCxn id="457" idx="4"/>
              <a:endCxn id="441" idx="0"/>
            </p:cNvCxnSpPr>
            <p:nvPr/>
          </p:nvCxnSpPr>
          <p:spPr>
            <a:xfrm flipH="1">
              <a:off x="38934798" y="4805769"/>
              <a:ext cx="1568" cy="53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Arrow: Right 464">
              <a:extLst>
                <a:ext uri="{FF2B5EF4-FFF2-40B4-BE49-F238E27FC236}">
                  <a16:creationId xmlns:a16="http://schemas.microsoft.com/office/drawing/2014/main" id="{0BFAED20-2740-418A-83E0-57F808B9008B}"/>
                </a:ext>
              </a:extLst>
            </p:cNvPr>
            <p:cNvSpPr/>
            <p:nvPr/>
          </p:nvSpPr>
          <p:spPr>
            <a:xfrm>
              <a:off x="36096195" y="3998831"/>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67" name="Oval 466">
              <a:extLst>
                <a:ext uri="{FF2B5EF4-FFF2-40B4-BE49-F238E27FC236}">
                  <a16:creationId xmlns:a16="http://schemas.microsoft.com/office/drawing/2014/main" id="{3A7E2E52-8C53-447F-97FF-9FF7FBE0978F}"/>
                </a:ext>
              </a:extLst>
            </p:cNvPr>
            <p:cNvSpPr/>
            <p:nvPr/>
          </p:nvSpPr>
          <p:spPr>
            <a:xfrm>
              <a:off x="44159931" y="4015534"/>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Blocked Beam</a:t>
              </a:r>
            </a:p>
          </p:txBody>
        </p:sp>
        <p:cxnSp>
          <p:nvCxnSpPr>
            <p:cNvPr id="469" name="Straight Arrow Connector 468">
              <a:extLst>
                <a:ext uri="{FF2B5EF4-FFF2-40B4-BE49-F238E27FC236}">
                  <a16:creationId xmlns:a16="http://schemas.microsoft.com/office/drawing/2014/main" id="{C5901DCA-0A79-49D1-A431-69E204F4CAEE}"/>
                </a:ext>
              </a:extLst>
            </p:cNvPr>
            <p:cNvCxnSpPr>
              <a:stCxn id="455" idx="3"/>
              <a:endCxn id="467" idx="2"/>
            </p:cNvCxnSpPr>
            <p:nvPr/>
          </p:nvCxnSpPr>
          <p:spPr>
            <a:xfrm flipV="1">
              <a:off x="43909566" y="4375175"/>
              <a:ext cx="2503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Connector: Elbow 470">
              <a:extLst>
                <a:ext uri="{FF2B5EF4-FFF2-40B4-BE49-F238E27FC236}">
                  <a16:creationId xmlns:a16="http://schemas.microsoft.com/office/drawing/2014/main" id="{5136CA84-7883-44E9-914B-E0B5B5DAEB90}"/>
                </a:ext>
              </a:extLst>
            </p:cNvPr>
            <p:cNvCxnSpPr>
              <a:stCxn id="467" idx="4"/>
              <a:endCxn id="444" idx="0"/>
            </p:cNvCxnSpPr>
            <p:nvPr/>
          </p:nvCxnSpPr>
          <p:spPr>
            <a:xfrm rot="5400000">
              <a:off x="43651812" y="3871105"/>
              <a:ext cx="454252" cy="21816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472">
              <a:extLst>
                <a:ext uri="{FF2B5EF4-FFF2-40B4-BE49-F238E27FC236}">
                  <a16:creationId xmlns:a16="http://schemas.microsoft.com/office/drawing/2014/main" id="{ABF1ABFC-8D11-44F0-99E8-0BD6893B752B}"/>
                </a:ext>
              </a:extLst>
            </p:cNvPr>
            <p:cNvCxnSpPr>
              <a:cxnSpLocks/>
              <a:stCxn id="441" idx="3"/>
              <a:endCxn id="449" idx="1"/>
            </p:cNvCxnSpPr>
            <p:nvPr/>
          </p:nvCxnSpPr>
          <p:spPr>
            <a:xfrm flipV="1">
              <a:off x="40399074" y="4953922"/>
              <a:ext cx="1317853" cy="1070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4" name="Rectangle: Rounded Corners 473">
              <a:extLst>
                <a:ext uri="{FF2B5EF4-FFF2-40B4-BE49-F238E27FC236}">
                  <a16:creationId xmlns:a16="http://schemas.microsoft.com/office/drawing/2014/main" id="{F02E2ECE-6201-4C62-9100-E62FA6A601A8}"/>
                </a:ext>
              </a:extLst>
            </p:cNvPr>
            <p:cNvSpPr/>
            <p:nvPr/>
          </p:nvSpPr>
          <p:spPr>
            <a:xfrm>
              <a:off x="36218013" y="7560558"/>
              <a:ext cx="13320008" cy="551971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Rounded Corners 474">
              <a:extLst>
                <a:ext uri="{FF2B5EF4-FFF2-40B4-BE49-F238E27FC236}">
                  <a16:creationId xmlns:a16="http://schemas.microsoft.com/office/drawing/2014/main" id="{E2069ADE-BF3F-49C5-BC5D-DD1E764B106C}"/>
                </a:ext>
              </a:extLst>
            </p:cNvPr>
            <p:cNvSpPr/>
            <p:nvPr/>
          </p:nvSpPr>
          <p:spPr>
            <a:xfrm>
              <a:off x="36592565" y="886745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476" name="Rectangle: Rounded Corners 475">
              <a:extLst>
                <a:ext uri="{FF2B5EF4-FFF2-40B4-BE49-F238E27FC236}">
                  <a16:creationId xmlns:a16="http://schemas.microsoft.com/office/drawing/2014/main" id="{C3DF781E-19F0-4597-B60E-F7623A8AA433}"/>
                </a:ext>
              </a:extLst>
            </p:cNvPr>
            <p:cNvSpPr/>
            <p:nvPr/>
          </p:nvSpPr>
          <p:spPr>
            <a:xfrm>
              <a:off x="42902808" y="886592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to Time</a:t>
              </a:r>
            </a:p>
          </p:txBody>
        </p:sp>
        <p:sp>
          <p:nvSpPr>
            <p:cNvPr id="479" name="Arrow: Right 478">
              <a:extLst>
                <a:ext uri="{FF2B5EF4-FFF2-40B4-BE49-F238E27FC236}">
                  <a16:creationId xmlns:a16="http://schemas.microsoft.com/office/drawing/2014/main" id="{CB5EDBFB-40AD-4779-9DDD-F25EE0BA0B73}"/>
                </a:ext>
              </a:extLst>
            </p:cNvPr>
            <p:cNvSpPr/>
            <p:nvPr/>
          </p:nvSpPr>
          <p:spPr>
            <a:xfrm>
              <a:off x="36592565" y="7606302"/>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80" name="Oval 479">
              <a:extLst>
                <a:ext uri="{FF2B5EF4-FFF2-40B4-BE49-F238E27FC236}">
                  <a16:creationId xmlns:a16="http://schemas.microsoft.com/office/drawing/2014/main" id="{C5F230EC-A0A8-4CF5-9F0D-F8F84AB78B35}"/>
                </a:ext>
              </a:extLst>
            </p:cNvPr>
            <p:cNvSpPr/>
            <p:nvPr/>
          </p:nvSpPr>
          <p:spPr>
            <a:xfrm>
              <a:off x="38598842" y="7693921"/>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Dark Current</a:t>
              </a:r>
            </a:p>
          </p:txBody>
        </p:sp>
        <p:cxnSp>
          <p:nvCxnSpPr>
            <p:cNvPr id="481" name="Straight Arrow Connector 480">
              <a:extLst>
                <a:ext uri="{FF2B5EF4-FFF2-40B4-BE49-F238E27FC236}">
                  <a16:creationId xmlns:a16="http://schemas.microsoft.com/office/drawing/2014/main" id="{AF4B5CB0-D6C5-4908-946F-879774E4AD57}"/>
                </a:ext>
              </a:extLst>
            </p:cNvPr>
            <p:cNvCxnSpPr>
              <a:stCxn id="479" idx="3"/>
              <a:endCxn id="480" idx="2"/>
            </p:cNvCxnSpPr>
            <p:nvPr/>
          </p:nvCxnSpPr>
          <p:spPr>
            <a:xfrm flipV="1">
              <a:off x="38348477" y="8053562"/>
              <a:ext cx="2503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2" name="Connector: Elbow 481">
              <a:extLst>
                <a:ext uri="{FF2B5EF4-FFF2-40B4-BE49-F238E27FC236}">
                  <a16:creationId xmlns:a16="http://schemas.microsoft.com/office/drawing/2014/main" id="{D1F81714-4593-4D6C-859C-2CC8F547A69F}"/>
                </a:ext>
              </a:extLst>
            </p:cNvPr>
            <p:cNvCxnSpPr>
              <a:stCxn id="480" idx="4"/>
              <a:endCxn id="475" idx="0"/>
            </p:cNvCxnSpPr>
            <p:nvPr/>
          </p:nvCxnSpPr>
          <p:spPr>
            <a:xfrm rot="5400000">
              <a:off x="38090723" y="7549492"/>
              <a:ext cx="454252" cy="21816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3" name="Arrow: Right 233">
              <a:extLst>
                <a:ext uri="{FF2B5EF4-FFF2-40B4-BE49-F238E27FC236}">
                  <a16:creationId xmlns:a16="http://schemas.microsoft.com/office/drawing/2014/main" id="{E578AE77-6683-4872-A61E-CEBE74230416}"/>
                </a:ext>
              </a:extLst>
            </p:cNvPr>
            <p:cNvSpPr/>
            <p:nvPr/>
          </p:nvSpPr>
          <p:spPr>
            <a:xfrm>
              <a:off x="38206446" y="8757723"/>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1</a:t>
              </a:r>
              <a:r>
                <a:rPr lang="en-US" sz="1400" dirty="0"/>
                <a:t>(</a:t>
              </a:r>
              <a:r>
                <a:rPr lang="en-US" sz="1400" dirty="0" err="1"/>
                <a:t>X,Y,t</a:t>
              </a:r>
              <a:r>
                <a:rPr lang="en-US" sz="1400" dirty="0"/>
                <a:t>)</a:t>
              </a:r>
            </a:p>
          </p:txBody>
        </p:sp>
        <p:sp>
          <p:nvSpPr>
            <p:cNvPr id="486" name="Rectangle: Rounded Corners 485">
              <a:extLst>
                <a:ext uri="{FF2B5EF4-FFF2-40B4-BE49-F238E27FC236}">
                  <a16:creationId xmlns:a16="http://schemas.microsoft.com/office/drawing/2014/main" id="{CB157D95-30AD-4FA4-A1F7-F1C852BC9F97}"/>
                </a:ext>
              </a:extLst>
            </p:cNvPr>
            <p:cNvSpPr/>
            <p:nvPr/>
          </p:nvSpPr>
          <p:spPr>
            <a:xfrm>
              <a:off x="39742684" y="8867453"/>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 TOF</a:t>
              </a:r>
            </a:p>
          </p:txBody>
        </p:sp>
        <p:cxnSp>
          <p:nvCxnSpPr>
            <p:cNvPr id="488" name="Straight Arrow Connector 487">
              <a:extLst>
                <a:ext uri="{FF2B5EF4-FFF2-40B4-BE49-F238E27FC236}">
                  <a16:creationId xmlns:a16="http://schemas.microsoft.com/office/drawing/2014/main" id="{A3AEEDC1-D19E-4144-BFC9-A3EB3E65FA89}"/>
                </a:ext>
              </a:extLst>
            </p:cNvPr>
            <p:cNvCxnSpPr>
              <a:stCxn id="475" idx="3"/>
              <a:endCxn id="483" idx="1"/>
            </p:cNvCxnSpPr>
            <p:nvPr/>
          </p:nvCxnSpPr>
          <p:spPr>
            <a:xfrm>
              <a:off x="37861459" y="9204984"/>
              <a:ext cx="344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3149473E-F865-4598-AE8B-D31B98E8A1E3}"/>
                </a:ext>
              </a:extLst>
            </p:cNvPr>
            <p:cNvCxnSpPr>
              <a:stCxn id="483" idx="3"/>
              <a:endCxn id="486" idx="1"/>
            </p:cNvCxnSpPr>
            <p:nvPr/>
          </p:nvCxnSpPr>
          <p:spPr>
            <a:xfrm flipV="1">
              <a:off x="39353463" y="9204983"/>
              <a:ext cx="3892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1" name="Arrow: Right 233">
              <a:extLst>
                <a:ext uri="{FF2B5EF4-FFF2-40B4-BE49-F238E27FC236}">
                  <a16:creationId xmlns:a16="http://schemas.microsoft.com/office/drawing/2014/main" id="{DEC37CA2-FF7A-4376-AC91-10EE2F15273A}"/>
                </a:ext>
              </a:extLst>
            </p:cNvPr>
            <p:cNvSpPr/>
            <p:nvPr/>
          </p:nvSpPr>
          <p:spPr>
            <a:xfrm>
              <a:off x="41375850" y="8757722"/>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2</a:t>
              </a:r>
              <a:r>
                <a:rPr lang="en-US" sz="1400" dirty="0"/>
                <a:t>(X,Y)</a:t>
              </a:r>
            </a:p>
          </p:txBody>
        </p:sp>
        <p:cxnSp>
          <p:nvCxnSpPr>
            <p:cNvPr id="493" name="Straight Arrow Connector 492">
              <a:extLst>
                <a:ext uri="{FF2B5EF4-FFF2-40B4-BE49-F238E27FC236}">
                  <a16:creationId xmlns:a16="http://schemas.microsoft.com/office/drawing/2014/main" id="{BF3444A3-9A49-489F-BF84-DAEE23C6AEA2}"/>
                </a:ext>
              </a:extLst>
            </p:cNvPr>
            <p:cNvCxnSpPr>
              <a:stCxn id="486" idx="3"/>
              <a:endCxn id="491" idx="1"/>
            </p:cNvCxnSpPr>
            <p:nvPr/>
          </p:nvCxnSpPr>
          <p:spPr>
            <a:xfrm>
              <a:off x="41011578" y="9204983"/>
              <a:ext cx="364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0C55658-3E3B-477B-A327-E83E545B5B74}"/>
                </a:ext>
              </a:extLst>
            </p:cNvPr>
            <p:cNvCxnSpPr>
              <a:cxnSpLocks/>
              <a:stCxn id="491" idx="3"/>
              <a:endCxn id="476" idx="1"/>
            </p:cNvCxnSpPr>
            <p:nvPr/>
          </p:nvCxnSpPr>
          <p:spPr>
            <a:xfrm flipV="1">
              <a:off x="42522867" y="9203450"/>
              <a:ext cx="379941" cy="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8" name="Oval 497">
              <a:extLst>
                <a:ext uri="{FF2B5EF4-FFF2-40B4-BE49-F238E27FC236}">
                  <a16:creationId xmlns:a16="http://schemas.microsoft.com/office/drawing/2014/main" id="{D5D1B393-AD41-4F6C-8033-8C00E07464E4}"/>
                </a:ext>
              </a:extLst>
            </p:cNvPr>
            <p:cNvSpPr/>
            <p:nvPr/>
          </p:nvSpPr>
          <p:spPr>
            <a:xfrm>
              <a:off x="42494330" y="7790602"/>
              <a:ext cx="161968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Average Dark Current</a:t>
              </a:r>
            </a:p>
          </p:txBody>
        </p:sp>
        <p:sp>
          <p:nvSpPr>
            <p:cNvPr id="499" name="Arrow: Right 498">
              <a:extLst>
                <a:ext uri="{FF2B5EF4-FFF2-40B4-BE49-F238E27FC236}">
                  <a16:creationId xmlns:a16="http://schemas.microsoft.com/office/drawing/2014/main" id="{8D206D8F-725C-4F9F-A376-82A11242AFE5}"/>
                </a:ext>
              </a:extLst>
            </p:cNvPr>
            <p:cNvSpPr/>
            <p:nvPr/>
          </p:nvSpPr>
          <p:spPr>
            <a:xfrm>
              <a:off x="40464334" y="7706397"/>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501" name="Straight Arrow Connector 500">
              <a:extLst>
                <a:ext uri="{FF2B5EF4-FFF2-40B4-BE49-F238E27FC236}">
                  <a16:creationId xmlns:a16="http://schemas.microsoft.com/office/drawing/2014/main" id="{A079F463-B1B6-466C-8138-B48E07486BC4}"/>
                </a:ext>
              </a:extLst>
            </p:cNvPr>
            <p:cNvCxnSpPr>
              <a:stCxn id="499" idx="3"/>
              <a:endCxn id="498" idx="2"/>
            </p:cNvCxnSpPr>
            <p:nvPr/>
          </p:nvCxnSpPr>
          <p:spPr>
            <a:xfrm flipV="1">
              <a:off x="42220246" y="8150243"/>
              <a:ext cx="274084" cy="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2" name="Arrow: Right 233">
              <a:extLst>
                <a:ext uri="{FF2B5EF4-FFF2-40B4-BE49-F238E27FC236}">
                  <a16:creationId xmlns:a16="http://schemas.microsoft.com/office/drawing/2014/main" id="{9292FD61-6481-4F73-B3E2-299ABB939A9F}"/>
                </a:ext>
              </a:extLst>
            </p:cNvPr>
            <p:cNvSpPr/>
            <p:nvPr/>
          </p:nvSpPr>
          <p:spPr>
            <a:xfrm>
              <a:off x="44445193" y="8762712"/>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3</a:t>
              </a:r>
              <a:r>
                <a:rPr lang="en-US" sz="1400" dirty="0"/>
                <a:t>(X,Y)</a:t>
              </a:r>
            </a:p>
          </p:txBody>
        </p:sp>
        <p:cxnSp>
          <p:nvCxnSpPr>
            <p:cNvPr id="504" name="Straight Arrow Connector 503">
              <a:extLst>
                <a:ext uri="{FF2B5EF4-FFF2-40B4-BE49-F238E27FC236}">
                  <a16:creationId xmlns:a16="http://schemas.microsoft.com/office/drawing/2014/main" id="{BACD24FE-0D3D-4348-BD93-273C62CF1093}"/>
                </a:ext>
              </a:extLst>
            </p:cNvPr>
            <p:cNvCxnSpPr>
              <a:stCxn id="476" idx="3"/>
              <a:endCxn id="502" idx="1"/>
            </p:cNvCxnSpPr>
            <p:nvPr/>
          </p:nvCxnSpPr>
          <p:spPr>
            <a:xfrm>
              <a:off x="44171702" y="9203450"/>
              <a:ext cx="273491" cy="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5" name="Flowchart: Decision 504">
              <a:extLst>
                <a:ext uri="{FF2B5EF4-FFF2-40B4-BE49-F238E27FC236}">
                  <a16:creationId xmlns:a16="http://schemas.microsoft.com/office/drawing/2014/main" id="{23EF7D59-9F8A-4BC0-9952-1293F60CCD13}"/>
                </a:ext>
              </a:extLst>
            </p:cNvPr>
            <p:cNvSpPr/>
            <p:nvPr/>
          </p:nvSpPr>
          <p:spPr>
            <a:xfrm>
              <a:off x="44388099" y="7651836"/>
              <a:ext cx="2928553" cy="996811"/>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Average Dark Current?</a:t>
              </a:r>
            </a:p>
          </p:txBody>
        </p:sp>
        <p:cxnSp>
          <p:nvCxnSpPr>
            <p:cNvPr id="507" name="Straight Arrow Connector 506">
              <a:extLst>
                <a:ext uri="{FF2B5EF4-FFF2-40B4-BE49-F238E27FC236}">
                  <a16:creationId xmlns:a16="http://schemas.microsoft.com/office/drawing/2014/main" id="{B945E35D-024A-4266-8B35-2432BABAD6D7}"/>
                </a:ext>
              </a:extLst>
            </p:cNvPr>
            <p:cNvCxnSpPr>
              <a:stCxn id="498" idx="6"/>
              <a:endCxn id="505" idx="1"/>
            </p:cNvCxnSpPr>
            <p:nvPr/>
          </p:nvCxnSpPr>
          <p:spPr>
            <a:xfrm flipV="1">
              <a:off x="44114015" y="8150242"/>
              <a:ext cx="2740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8" name="TextBox 507">
              <a:extLst>
                <a:ext uri="{FF2B5EF4-FFF2-40B4-BE49-F238E27FC236}">
                  <a16:creationId xmlns:a16="http://schemas.microsoft.com/office/drawing/2014/main" id="{45D20C90-AF69-4C3A-A27F-5AB9D264EE29}"/>
                </a:ext>
              </a:extLst>
            </p:cNvPr>
            <p:cNvSpPr txBox="1"/>
            <p:nvPr/>
          </p:nvSpPr>
          <p:spPr>
            <a:xfrm>
              <a:off x="46813444" y="7665947"/>
              <a:ext cx="455574" cy="369332"/>
            </a:xfrm>
            <a:prstGeom prst="rect">
              <a:avLst/>
            </a:prstGeom>
            <a:noFill/>
          </p:spPr>
          <p:txBody>
            <a:bodyPr wrap="none" rtlCol="0">
              <a:spAutoFit/>
            </a:bodyPr>
            <a:lstStyle/>
            <a:p>
              <a:r>
                <a:rPr lang="en-US" dirty="0"/>
                <a:t>No</a:t>
              </a:r>
            </a:p>
          </p:txBody>
        </p:sp>
        <p:sp>
          <p:nvSpPr>
            <p:cNvPr id="509" name="TextBox 508">
              <a:extLst>
                <a:ext uri="{FF2B5EF4-FFF2-40B4-BE49-F238E27FC236}">
                  <a16:creationId xmlns:a16="http://schemas.microsoft.com/office/drawing/2014/main" id="{4B2FC5BA-4821-4997-87D1-D1285D9C479F}"/>
                </a:ext>
              </a:extLst>
            </p:cNvPr>
            <p:cNvSpPr txBox="1"/>
            <p:nvPr/>
          </p:nvSpPr>
          <p:spPr>
            <a:xfrm>
              <a:off x="46049060" y="8488126"/>
              <a:ext cx="485518" cy="369332"/>
            </a:xfrm>
            <a:prstGeom prst="rect">
              <a:avLst/>
            </a:prstGeom>
            <a:noFill/>
          </p:spPr>
          <p:txBody>
            <a:bodyPr wrap="none" rtlCol="0">
              <a:spAutoFit/>
            </a:bodyPr>
            <a:lstStyle/>
            <a:p>
              <a:r>
                <a:rPr lang="en-US" dirty="0"/>
                <a:t>Yes</a:t>
              </a:r>
            </a:p>
          </p:txBody>
        </p:sp>
        <p:cxnSp>
          <p:nvCxnSpPr>
            <p:cNvPr id="512" name="Straight Arrow Connector 511">
              <a:extLst>
                <a:ext uri="{FF2B5EF4-FFF2-40B4-BE49-F238E27FC236}">
                  <a16:creationId xmlns:a16="http://schemas.microsoft.com/office/drawing/2014/main" id="{C47094EF-DD7D-410E-BFA3-1B815574BB99}"/>
                </a:ext>
              </a:extLst>
            </p:cNvPr>
            <p:cNvCxnSpPr>
              <a:stCxn id="451" idx="3"/>
            </p:cNvCxnSpPr>
            <p:nvPr/>
          </p:nvCxnSpPr>
          <p:spPr>
            <a:xfrm flipV="1">
              <a:off x="46748184" y="5526597"/>
              <a:ext cx="520834" cy="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3" name="Oval 512">
              <a:extLst>
                <a:ext uri="{FF2B5EF4-FFF2-40B4-BE49-F238E27FC236}">
                  <a16:creationId xmlns:a16="http://schemas.microsoft.com/office/drawing/2014/main" id="{5927407D-CFB6-40F1-B6FA-E6F2820AA712}"/>
                </a:ext>
              </a:extLst>
            </p:cNvPr>
            <p:cNvSpPr/>
            <p:nvPr/>
          </p:nvSpPr>
          <p:spPr>
            <a:xfrm>
              <a:off x="46997985" y="4928176"/>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514" name="Rectangle: Rounded Corners 513">
              <a:extLst>
                <a:ext uri="{FF2B5EF4-FFF2-40B4-BE49-F238E27FC236}">
                  <a16:creationId xmlns:a16="http://schemas.microsoft.com/office/drawing/2014/main" id="{FE667A09-EB90-4753-AFEC-4B54C48FE70F}"/>
                </a:ext>
              </a:extLst>
            </p:cNvPr>
            <p:cNvSpPr/>
            <p:nvPr/>
          </p:nvSpPr>
          <p:spPr>
            <a:xfrm>
              <a:off x="47551447" y="7934875"/>
              <a:ext cx="1729797" cy="1131895"/>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Arrow: Right 233">
              <a:extLst>
                <a:ext uri="{FF2B5EF4-FFF2-40B4-BE49-F238E27FC236}">
                  <a16:creationId xmlns:a16="http://schemas.microsoft.com/office/drawing/2014/main" id="{C2BFB9CB-D27E-4D5C-96BB-524AB1681D6C}"/>
                </a:ext>
              </a:extLst>
            </p:cNvPr>
            <p:cNvSpPr/>
            <p:nvPr/>
          </p:nvSpPr>
          <p:spPr>
            <a:xfrm>
              <a:off x="47880982" y="8035279"/>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4</a:t>
              </a:r>
              <a:r>
                <a:rPr lang="en-US" sz="1400" dirty="0"/>
                <a:t>(X,Y)</a:t>
              </a:r>
            </a:p>
          </p:txBody>
        </p:sp>
        <p:cxnSp>
          <p:nvCxnSpPr>
            <p:cNvPr id="517" name="Connector: Elbow 516">
              <a:extLst>
                <a:ext uri="{FF2B5EF4-FFF2-40B4-BE49-F238E27FC236}">
                  <a16:creationId xmlns:a16="http://schemas.microsoft.com/office/drawing/2014/main" id="{B96B2CDA-DC48-46C3-8C74-A4D423364C45}"/>
                </a:ext>
              </a:extLst>
            </p:cNvPr>
            <p:cNvCxnSpPr>
              <a:stCxn id="505" idx="3"/>
              <a:endCxn id="514" idx="1"/>
            </p:cNvCxnSpPr>
            <p:nvPr/>
          </p:nvCxnSpPr>
          <p:spPr>
            <a:xfrm>
              <a:off x="47316652" y="8150242"/>
              <a:ext cx="234795" cy="350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9" name="Connector: Elbow 518">
              <a:extLst>
                <a:ext uri="{FF2B5EF4-FFF2-40B4-BE49-F238E27FC236}">
                  <a16:creationId xmlns:a16="http://schemas.microsoft.com/office/drawing/2014/main" id="{26B902F8-7965-43C1-B17F-AE53C99D4255}"/>
                </a:ext>
              </a:extLst>
            </p:cNvPr>
            <p:cNvCxnSpPr>
              <a:stCxn id="502" idx="3"/>
              <a:endCxn id="515" idx="1"/>
            </p:cNvCxnSpPr>
            <p:nvPr/>
          </p:nvCxnSpPr>
          <p:spPr>
            <a:xfrm flipV="1">
              <a:off x="45592210" y="8482540"/>
              <a:ext cx="2288772" cy="727433"/>
            </a:xfrm>
            <a:prstGeom prst="bentConnector3">
              <a:avLst>
                <a:gd name="adj1" fmla="val 91854"/>
              </a:avLst>
            </a:prstGeom>
            <a:ln>
              <a:tailEnd type="triangle"/>
            </a:ln>
          </p:spPr>
          <p:style>
            <a:lnRef idx="1">
              <a:schemeClr val="accent1"/>
            </a:lnRef>
            <a:fillRef idx="0">
              <a:schemeClr val="accent1"/>
            </a:fillRef>
            <a:effectRef idx="0">
              <a:schemeClr val="accent1"/>
            </a:effectRef>
            <a:fontRef idx="minor">
              <a:schemeClr val="tx1"/>
            </a:fontRef>
          </p:style>
        </p:cxnSp>
        <p:sp>
          <p:nvSpPr>
            <p:cNvPr id="521" name="Rectangle: Rounded Corners 520">
              <a:extLst>
                <a:ext uri="{FF2B5EF4-FFF2-40B4-BE49-F238E27FC236}">
                  <a16:creationId xmlns:a16="http://schemas.microsoft.com/office/drawing/2014/main" id="{CFC84618-E230-4915-91A0-8C944046B8FA}"/>
                </a:ext>
              </a:extLst>
            </p:cNvPr>
            <p:cNvSpPr/>
            <p:nvPr/>
          </p:nvSpPr>
          <p:spPr>
            <a:xfrm>
              <a:off x="44290794" y="10283194"/>
              <a:ext cx="1411706" cy="6938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Average</a:t>
              </a:r>
            </a:p>
          </p:txBody>
        </p:sp>
        <p:sp>
          <p:nvSpPr>
            <p:cNvPr id="522" name="Rectangle: Rounded Corners 521">
              <a:extLst>
                <a:ext uri="{FF2B5EF4-FFF2-40B4-BE49-F238E27FC236}">
                  <a16:creationId xmlns:a16="http://schemas.microsoft.com/office/drawing/2014/main" id="{68B614E9-0914-4F33-8D2F-93D4756AF192}"/>
                </a:ext>
              </a:extLst>
            </p:cNvPr>
            <p:cNvSpPr/>
            <p:nvPr/>
          </p:nvSpPr>
          <p:spPr>
            <a:xfrm>
              <a:off x="44000120" y="10048783"/>
              <a:ext cx="3703152" cy="259100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7" name="Connector: Elbow 526">
              <a:extLst>
                <a:ext uri="{FF2B5EF4-FFF2-40B4-BE49-F238E27FC236}">
                  <a16:creationId xmlns:a16="http://schemas.microsoft.com/office/drawing/2014/main" id="{A03F9A0B-4625-44C7-BA21-0631D362AB4E}"/>
                </a:ext>
              </a:extLst>
            </p:cNvPr>
            <p:cNvCxnSpPr>
              <a:cxnSpLocks/>
              <a:stCxn id="502" idx="3"/>
              <a:endCxn id="521" idx="0"/>
            </p:cNvCxnSpPr>
            <p:nvPr/>
          </p:nvCxnSpPr>
          <p:spPr>
            <a:xfrm flipH="1">
              <a:off x="44996647" y="9209973"/>
              <a:ext cx="595563" cy="1073221"/>
            </a:xfrm>
            <a:prstGeom prst="bentConnector4">
              <a:avLst>
                <a:gd name="adj1" fmla="val -17913"/>
                <a:gd name="adj2" fmla="val 57042"/>
              </a:avLst>
            </a:prstGeom>
            <a:ln>
              <a:tailEnd type="triangle"/>
            </a:ln>
          </p:spPr>
          <p:style>
            <a:lnRef idx="1">
              <a:schemeClr val="accent1"/>
            </a:lnRef>
            <a:fillRef idx="0">
              <a:schemeClr val="accent1"/>
            </a:fillRef>
            <a:effectRef idx="0">
              <a:schemeClr val="accent1"/>
            </a:effectRef>
            <a:fontRef idx="minor">
              <a:schemeClr val="tx1"/>
            </a:fontRef>
          </p:style>
        </p:cxnSp>
        <p:sp>
          <p:nvSpPr>
            <p:cNvPr id="531" name="Rectangle: Rounded Corners 530">
              <a:extLst>
                <a:ext uri="{FF2B5EF4-FFF2-40B4-BE49-F238E27FC236}">
                  <a16:creationId xmlns:a16="http://schemas.microsoft.com/office/drawing/2014/main" id="{6E4C54D8-565D-441E-954D-615898348096}"/>
                </a:ext>
              </a:extLst>
            </p:cNvPr>
            <p:cNvSpPr/>
            <p:nvPr/>
          </p:nvSpPr>
          <p:spPr>
            <a:xfrm>
              <a:off x="45942319" y="10283194"/>
              <a:ext cx="1411706" cy="6938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to Average</a:t>
              </a:r>
            </a:p>
          </p:txBody>
        </p:sp>
        <p:sp>
          <p:nvSpPr>
            <p:cNvPr id="532" name="Arrow: Right 233">
              <a:extLst>
                <a:ext uri="{FF2B5EF4-FFF2-40B4-BE49-F238E27FC236}">
                  <a16:creationId xmlns:a16="http://schemas.microsoft.com/office/drawing/2014/main" id="{F99A62AF-1864-4FF2-BDD3-645B2F038088}"/>
                </a:ext>
              </a:extLst>
            </p:cNvPr>
            <p:cNvSpPr/>
            <p:nvPr/>
          </p:nvSpPr>
          <p:spPr>
            <a:xfrm>
              <a:off x="45368810" y="11361447"/>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4</a:t>
              </a:r>
              <a:r>
                <a:rPr lang="en-US" sz="1400" dirty="0"/>
                <a:t>(X,Y)</a:t>
              </a:r>
            </a:p>
          </p:txBody>
        </p:sp>
        <p:cxnSp>
          <p:nvCxnSpPr>
            <p:cNvPr id="535" name="Straight Arrow Connector 534">
              <a:extLst>
                <a:ext uri="{FF2B5EF4-FFF2-40B4-BE49-F238E27FC236}">
                  <a16:creationId xmlns:a16="http://schemas.microsoft.com/office/drawing/2014/main" id="{D3C19955-1D98-4579-872D-5EAF4A16B810}"/>
                </a:ext>
              </a:extLst>
            </p:cNvPr>
            <p:cNvCxnSpPr>
              <a:stCxn id="521" idx="3"/>
              <a:endCxn id="531" idx="1"/>
            </p:cNvCxnSpPr>
            <p:nvPr/>
          </p:nvCxnSpPr>
          <p:spPr>
            <a:xfrm>
              <a:off x="45702500" y="10630111"/>
              <a:ext cx="239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8" name="Connector: Elbow 537">
              <a:extLst>
                <a:ext uri="{FF2B5EF4-FFF2-40B4-BE49-F238E27FC236}">
                  <a16:creationId xmlns:a16="http://schemas.microsoft.com/office/drawing/2014/main" id="{F1D881DF-0A28-474C-9589-6699E3789EAF}"/>
                </a:ext>
              </a:extLst>
            </p:cNvPr>
            <p:cNvCxnSpPr>
              <a:cxnSpLocks/>
              <a:stCxn id="531" idx="2"/>
              <a:endCxn id="532" idx="1"/>
            </p:cNvCxnSpPr>
            <p:nvPr/>
          </p:nvCxnSpPr>
          <p:spPr>
            <a:xfrm rot="5400000">
              <a:off x="45592651" y="10753186"/>
              <a:ext cx="831681" cy="1279362"/>
            </a:xfrm>
            <a:prstGeom prst="bentConnector4">
              <a:avLst>
                <a:gd name="adj1" fmla="val 23111"/>
                <a:gd name="adj2" fmla="val 1178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B910C4EB-B970-4722-B25D-3DBBFBED764E}"/>
                </a:ext>
              </a:extLst>
            </p:cNvPr>
            <p:cNvCxnSpPr>
              <a:stCxn id="505" idx="2"/>
              <a:endCxn id="522" idx="0"/>
            </p:cNvCxnSpPr>
            <p:nvPr/>
          </p:nvCxnSpPr>
          <p:spPr>
            <a:xfrm flipH="1">
              <a:off x="45851696" y="8648647"/>
              <a:ext cx="680" cy="14001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7" name="Arrow: Right 233">
              <a:extLst>
                <a:ext uri="{FF2B5EF4-FFF2-40B4-BE49-F238E27FC236}">
                  <a16:creationId xmlns:a16="http://schemas.microsoft.com/office/drawing/2014/main" id="{C07D98B0-CCA3-4C93-A621-E57A21D16188}"/>
                </a:ext>
              </a:extLst>
            </p:cNvPr>
            <p:cNvSpPr/>
            <p:nvPr/>
          </p:nvSpPr>
          <p:spPr>
            <a:xfrm>
              <a:off x="47992119" y="10529765"/>
              <a:ext cx="114701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a:t>
              </a:r>
              <a:r>
                <a:rPr lang="en-US" sz="1400" baseline="-25000" dirty="0"/>
                <a:t>5</a:t>
              </a:r>
              <a:r>
                <a:rPr lang="en-US" sz="1400" dirty="0"/>
                <a:t>(X,Y)</a:t>
              </a:r>
            </a:p>
          </p:txBody>
        </p:sp>
        <p:cxnSp>
          <p:nvCxnSpPr>
            <p:cNvPr id="549" name="Connector: Elbow 548">
              <a:extLst>
                <a:ext uri="{FF2B5EF4-FFF2-40B4-BE49-F238E27FC236}">
                  <a16:creationId xmlns:a16="http://schemas.microsoft.com/office/drawing/2014/main" id="{35162020-ABE1-4505-B916-58FA81F16ABD}"/>
                </a:ext>
              </a:extLst>
            </p:cNvPr>
            <p:cNvCxnSpPr>
              <a:stCxn id="532" idx="3"/>
              <a:endCxn id="547" idx="1"/>
            </p:cNvCxnSpPr>
            <p:nvPr/>
          </p:nvCxnSpPr>
          <p:spPr>
            <a:xfrm flipV="1">
              <a:off x="46515827" y="10977026"/>
              <a:ext cx="1476292" cy="831682"/>
            </a:xfrm>
            <a:prstGeom prst="bentConnector3">
              <a:avLst>
                <a:gd name="adj1" fmla="val 848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2" name="Connector: Elbow 551">
              <a:extLst>
                <a:ext uri="{FF2B5EF4-FFF2-40B4-BE49-F238E27FC236}">
                  <a16:creationId xmlns:a16="http://schemas.microsoft.com/office/drawing/2014/main" id="{C1FE7A9A-FA7B-414D-8D4B-E8FA2E87ADA6}"/>
                </a:ext>
              </a:extLst>
            </p:cNvPr>
            <p:cNvCxnSpPr>
              <a:cxnSpLocks/>
              <a:stCxn id="515" idx="3"/>
              <a:endCxn id="547" idx="1"/>
            </p:cNvCxnSpPr>
            <p:nvPr/>
          </p:nvCxnSpPr>
          <p:spPr>
            <a:xfrm flipH="1">
              <a:off x="47992119" y="8482540"/>
              <a:ext cx="1035880" cy="2494486"/>
            </a:xfrm>
            <a:prstGeom prst="bentConnector5">
              <a:avLst>
                <a:gd name="adj1" fmla="val -22068"/>
                <a:gd name="adj2" fmla="val 50000"/>
                <a:gd name="adj3" fmla="val 122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6" name="Straight Arrow Connector 555">
              <a:extLst>
                <a:ext uri="{FF2B5EF4-FFF2-40B4-BE49-F238E27FC236}">
                  <a16:creationId xmlns:a16="http://schemas.microsoft.com/office/drawing/2014/main" id="{D8F150A2-9B9D-489A-9DD9-3BFBF41A9D1F}"/>
                </a:ext>
              </a:extLst>
            </p:cNvPr>
            <p:cNvCxnSpPr>
              <a:stCxn id="547" idx="3"/>
            </p:cNvCxnSpPr>
            <p:nvPr/>
          </p:nvCxnSpPr>
          <p:spPr>
            <a:xfrm>
              <a:off x="49139136" y="10977026"/>
              <a:ext cx="290715" cy="1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7" name="Oval 556">
              <a:extLst>
                <a:ext uri="{FF2B5EF4-FFF2-40B4-BE49-F238E27FC236}">
                  <a16:creationId xmlns:a16="http://schemas.microsoft.com/office/drawing/2014/main" id="{6AC98CBD-130C-414E-8414-678B575AB037}"/>
                </a:ext>
              </a:extLst>
            </p:cNvPr>
            <p:cNvSpPr/>
            <p:nvPr/>
          </p:nvSpPr>
          <p:spPr>
            <a:xfrm>
              <a:off x="48968359" y="11378405"/>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grpSp>
          <p:nvGrpSpPr>
            <p:cNvPr id="561" name="Group 560">
              <a:extLst>
                <a:ext uri="{FF2B5EF4-FFF2-40B4-BE49-F238E27FC236}">
                  <a16:creationId xmlns:a16="http://schemas.microsoft.com/office/drawing/2014/main" id="{CC58F06D-F423-4237-9C60-F3216041C8B0}"/>
                </a:ext>
              </a:extLst>
            </p:cNvPr>
            <p:cNvGrpSpPr/>
            <p:nvPr/>
          </p:nvGrpSpPr>
          <p:grpSpPr>
            <a:xfrm>
              <a:off x="41802647" y="6623473"/>
              <a:ext cx="5752793" cy="369332"/>
              <a:chOff x="41802647" y="6623473"/>
              <a:chExt cx="5752793" cy="369332"/>
            </a:xfrm>
          </p:grpSpPr>
          <p:sp>
            <p:nvSpPr>
              <p:cNvPr id="558" name="TextBox 557">
                <a:extLst>
                  <a:ext uri="{FF2B5EF4-FFF2-40B4-BE49-F238E27FC236}">
                    <a16:creationId xmlns:a16="http://schemas.microsoft.com/office/drawing/2014/main" id="{FDAE8855-B427-4B51-BB83-B29C50F851AA}"/>
                  </a:ext>
                </a:extLst>
              </p:cNvPr>
              <p:cNvSpPr txBox="1"/>
              <p:nvPr/>
            </p:nvSpPr>
            <p:spPr>
              <a:xfrm>
                <a:off x="41802647" y="6623473"/>
                <a:ext cx="5752793" cy="369332"/>
              </a:xfrm>
              <a:prstGeom prst="rect">
                <a:avLst/>
              </a:prstGeom>
              <a:noFill/>
            </p:spPr>
            <p:txBody>
              <a:bodyPr wrap="none" rtlCol="0">
                <a:spAutoFit/>
              </a:bodyPr>
              <a:lstStyle/>
              <a:p>
                <a:r>
                  <a:rPr lang="en-US" dirty="0"/>
                  <a:t>Note:  Only one of either    A    or    B    are output, not both.</a:t>
                </a:r>
              </a:p>
            </p:txBody>
          </p:sp>
          <p:sp>
            <p:nvSpPr>
              <p:cNvPr id="559" name="Oval 558">
                <a:extLst>
                  <a:ext uri="{FF2B5EF4-FFF2-40B4-BE49-F238E27FC236}">
                    <a16:creationId xmlns:a16="http://schemas.microsoft.com/office/drawing/2014/main" id="{02A54DDF-B1C3-442C-A4E6-6226BA95D5CF}"/>
                  </a:ext>
                </a:extLst>
              </p:cNvPr>
              <p:cNvSpPr/>
              <p:nvPr/>
            </p:nvSpPr>
            <p:spPr>
              <a:xfrm>
                <a:off x="44308447" y="6641778"/>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4A83E838-9544-4324-9354-3372779553B0}"/>
                  </a:ext>
                </a:extLst>
              </p:cNvPr>
              <p:cNvSpPr/>
              <p:nvPr/>
            </p:nvSpPr>
            <p:spPr>
              <a:xfrm>
                <a:off x="45064729" y="6643671"/>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a:extLst>
              <a:ext uri="{FF2B5EF4-FFF2-40B4-BE49-F238E27FC236}">
                <a16:creationId xmlns:a16="http://schemas.microsoft.com/office/drawing/2014/main" id="{63C93738-6A6D-4026-B210-22D712474ED6}"/>
              </a:ext>
            </a:extLst>
          </p:cNvPr>
          <p:cNvGrpSpPr/>
          <p:nvPr/>
        </p:nvGrpSpPr>
        <p:grpSpPr>
          <a:xfrm>
            <a:off x="1668379" y="2334129"/>
            <a:ext cx="32519263" cy="9882368"/>
            <a:chOff x="1668379" y="2334129"/>
            <a:chExt cx="32519263" cy="9882368"/>
          </a:xfrm>
        </p:grpSpPr>
        <p:sp>
          <p:nvSpPr>
            <p:cNvPr id="3" name="Rectangle: Rounded Corners 2">
              <a:extLst>
                <a:ext uri="{FF2B5EF4-FFF2-40B4-BE49-F238E27FC236}">
                  <a16:creationId xmlns:a16="http://schemas.microsoft.com/office/drawing/2014/main" id="{DF40F200-BEEB-461F-B8D3-D1CB563C7AB3}"/>
                </a:ext>
              </a:extLst>
            </p:cNvPr>
            <p:cNvSpPr/>
            <p:nvPr/>
          </p:nvSpPr>
          <p:spPr>
            <a:xfrm>
              <a:off x="1668379" y="2334129"/>
              <a:ext cx="32519263" cy="9882368"/>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491236-B909-454F-BD05-8184BDC80F58}"/>
                </a:ext>
              </a:extLst>
            </p:cNvPr>
            <p:cNvSpPr/>
            <p:nvPr/>
          </p:nvSpPr>
          <p:spPr>
            <a:xfrm>
              <a:off x="2377894" y="3832289"/>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11" name="TextBox 10">
              <a:extLst>
                <a:ext uri="{FF2B5EF4-FFF2-40B4-BE49-F238E27FC236}">
                  <a16:creationId xmlns:a16="http://schemas.microsoft.com/office/drawing/2014/main" id="{FEB1E5DE-CEF8-41FA-9D47-06D26327DEF0}"/>
                </a:ext>
              </a:extLst>
            </p:cNvPr>
            <p:cNvSpPr txBox="1"/>
            <p:nvPr/>
          </p:nvSpPr>
          <p:spPr>
            <a:xfrm>
              <a:off x="2806454" y="2978928"/>
              <a:ext cx="6957391" cy="369332"/>
            </a:xfrm>
            <a:prstGeom prst="rect">
              <a:avLst/>
            </a:prstGeom>
            <a:noFill/>
          </p:spPr>
          <p:txBody>
            <a:bodyPr wrap="square" rtlCol="0">
              <a:spAutoFit/>
            </a:bodyPr>
            <a:lstStyle/>
            <a:p>
              <a:r>
                <a:rPr lang="en-US" dirty="0"/>
                <a:t>Prepare Data</a:t>
              </a:r>
            </a:p>
          </p:txBody>
        </p:sp>
        <p:sp>
          <p:nvSpPr>
            <p:cNvPr id="16" name="Rectangle: Rounded Corners 15">
              <a:extLst>
                <a:ext uri="{FF2B5EF4-FFF2-40B4-BE49-F238E27FC236}">
                  <a16:creationId xmlns:a16="http://schemas.microsoft.com/office/drawing/2014/main" id="{0DC9E628-CBAB-4B31-9F60-1677824FC2E0}"/>
                </a:ext>
              </a:extLst>
            </p:cNvPr>
            <p:cNvSpPr/>
            <p:nvPr/>
          </p:nvSpPr>
          <p:spPr>
            <a:xfrm>
              <a:off x="6156503" y="394202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sp>
          <p:nvSpPr>
            <p:cNvPr id="17" name="Rectangle: Rounded Corners 16">
              <a:extLst>
                <a:ext uri="{FF2B5EF4-FFF2-40B4-BE49-F238E27FC236}">
                  <a16:creationId xmlns:a16="http://schemas.microsoft.com/office/drawing/2014/main" id="{6612E6F8-77C8-4FCB-A50E-A9AABF4244EE}"/>
                </a:ext>
              </a:extLst>
            </p:cNvPr>
            <p:cNvSpPr/>
            <p:nvPr/>
          </p:nvSpPr>
          <p:spPr>
            <a:xfrm>
              <a:off x="14021642" y="5408086"/>
              <a:ext cx="1362323" cy="10169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Instrument Geometry</a:t>
              </a:r>
            </a:p>
          </p:txBody>
        </p:sp>
        <p:sp>
          <p:nvSpPr>
            <p:cNvPr id="18" name="Rectangle: Rounded Corners 17">
              <a:extLst>
                <a:ext uri="{FF2B5EF4-FFF2-40B4-BE49-F238E27FC236}">
                  <a16:creationId xmlns:a16="http://schemas.microsoft.com/office/drawing/2014/main" id="{C5038779-9843-42B9-8D54-CEFE6973B958}"/>
                </a:ext>
              </a:extLst>
            </p:cNvPr>
            <p:cNvSpPr/>
            <p:nvPr/>
          </p:nvSpPr>
          <p:spPr>
            <a:xfrm>
              <a:off x="7263103" y="5576802"/>
              <a:ext cx="1403935"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19" name="Arrow: Right 18">
              <a:extLst>
                <a:ext uri="{FF2B5EF4-FFF2-40B4-BE49-F238E27FC236}">
                  <a16:creationId xmlns:a16="http://schemas.microsoft.com/office/drawing/2014/main" id="{A2307B97-59EF-4BA0-92B7-116245181FE1}"/>
                </a:ext>
              </a:extLst>
            </p:cNvPr>
            <p:cNvSpPr/>
            <p:nvPr/>
          </p:nvSpPr>
          <p:spPr>
            <a:xfrm>
              <a:off x="5681306" y="5467072"/>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err="1"/>
                <a:t>X,Y,t</a:t>
              </a:r>
              <a:r>
                <a:rPr lang="en-US" sz="1400" dirty="0"/>
                <a:t>)</a:t>
              </a:r>
            </a:p>
          </p:txBody>
        </p:sp>
        <p:sp>
          <p:nvSpPr>
            <p:cNvPr id="20" name="Arrow: Right 19">
              <a:extLst>
                <a:ext uri="{FF2B5EF4-FFF2-40B4-BE49-F238E27FC236}">
                  <a16:creationId xmlns:a16="http://schemas.microsoft.com/office/drawing/2014/main" id="{0AAA1201-4844-4893-9E0A-012ACC8FA162}"/>
                </a:ext>
              </a:extLst>
            </p:cNvPr>
            <p:cNvSpPr/>
            <p:nvPr/>
          </p:nvSpPr>
          <p:spPr>
            <a:xfrm>
              <a:off x="12286684" y="5467072"/>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2</a:t>
              </a:r>
              <a:r>
                <a:rPr lang="en-US" sz="1400" dirty="0"/>
                <a:t>(</a:t>
              </a:r>
              <a:r>
                <a:rPr lang="en-US" sz="1400" dirty="0" err="1"/>
                <a:t>X,Y,t</a:t>
              </a:r>
              <a:r>
                <a:rPr lang="en-US" sz="1400" dirty="0"/>
                <a:t>), dD</a:t>
              </a:r>
              <a:r>
                <a:rPr lang="en-US" sz="1400" baseline="-25000" dirty="0"/>
                <a:t>2</a:t>
              </a:r>
              <a:r>
                <a:rPr lang="en-US" sz="1400" dirty="0"/>
                <a:t>(</a:t>
              </a:r>
              <a:r>
                <a:rPr lang="en-US" sz="1400" dirty="0" err="1"/>
                <a:t>X,Y,t</a:t>
              </a:r>
              <a:r>
                <a:rPr lang="en-US" sz="1400" dirty="0"/>
                <a:t>)</a:t>
              </a:r>
            </a:p>
          </p:txBody>
        </p:sp>
        <p:sp>
          <p:nvSpPr>
            <p:cNvPr id="21" name="Arrow: Right 20">
              <a:extLst>
                <a:ext uri="{FF2B5EF4-FFF2-40B4-BE49-F238E27FC236}">
                  <a16:creationId xmlns:a16="http://schemas.microsoft.com/office/drawing/2014/main" id="{41825FDC-C64F-49D8-B187-A813A3D6087C}"/>
                </a:ext>
              </a:extLst>
            </p:cNvPr>
            <p:cNvSpPr/>
            <p:nvPr/>
          </p:nvSpPr>
          <p:spPr>
            <a:xfrm>
              <a:off x="7682980" y="3832289"/>
              <a:ext cx="1262731"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
              </a:r>
              <a:r>
                <a:rPr lang="en-US" sz="1400" baseline="-25000" dirty="0"/>
                <a:t>T</a:t>
              </a:r>
              <a:r>
                <a:rPr lang="en-US" sz="1400" dirty="0"/>
                <a:t>(X,Y)</a:t>
              </a:r>
            </a:p>
          </p:txBody>
        </p:sp>
        <p:sp>
          <p:nvSpPr>
            <p:cNvPr id="22" name="Oval 21">
              <a:extLst>
                <a:ext uri="{FF2B5EF4-FFF2-40B4-BE49-F238E27FC236}">
                  <a16:creationId xmlns:a16="http://schemas.microsoft.com/office/drawing/2014/main" id="{779C2ABB-C65A-45ED-AF5E-45B8819BB164}"/>
                </a:ext>
              </a:extLst>
            </p:cNvPr>
            <p:cNvSpPr/>
            <p:nvPr/>
          </p:nvSpPr>
          <p:spPr>
            <a:xfrm>
              <a:off x="4591745" y="391991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Tube Mask</a:t>
              </a:r>
            </a:p>
          </p:txBody>
        </p:sp>
        <p:cxnSp>
          <p:nvCxnSpPr>
            <p:cNvPr id="23" name="Straight Arrow Connector 22">
              <a:extLst>
                <a:ext uri="{FF2B5EF4-FFF2-40B4-BE49-F238E27FC236}">
                  <a16:creationId xmlns:a16="http://schemas.microsoft.com/office/drawing/2014/main" id="{25B3EEDE-47B9-4710-B97E-04ACADE49646}"/>
                </a:ext>
              </a:extLst>
            </p:cNvPr>
            <p:cNvCxnSpPr>
              <a:cxnSpLocks/>
              <a:stCxn id="39" idx="3"/>
              <a:endCxn id="19" idx="1"/>
            </p:cNvCxnSpPr>
            <p:nvPr/>
          </p:nvCxnSpPr>
          <p:spPr>
            <a:xfrm>
              <a:off x="5087577" y="5914332"/>
              <a:ext cx="5937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8E8AE7-82E7-4974-ACAA-BC184DBAE626}"/>
                </a:ext>
              </a:extLst>
            </p:cNvPr>
            <p:cNvCxnSpPr>
              <a:stCxn id="19" idx="3"/>
              <a:endCxn id="18" idx="1"/>
            </p:cNvCxnSpPr>
            <p:nvPr/>
          </p:nvCxnSpPr>
          <p:spPr>
            <a:xfrm flipV="1">
              <a:off x="6888995" y="5914332"/>
              <a:ext cx="374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Arrow: Right 25">
              <a:extLst>
                <a:ext uri="{FF2B5EF4-FFF2-40B4-BE49-F238E27FC236}">
                  <a16:creationId xmlns:a16="http://schemas.microsoft.com/office/drawing/2014/main" id="{860C9526-15E8-438D-9AED-AF749348A346}"/>
                </a:ext>
              </a:extLst>
            </p:cNvPr>
            <p:cNvSpPr/>
            <p:nvPr/>
          </p:nvSpPr>
          <p:spPr>
            <a:xfrm>
              <a:off x="9027479" y="5469276"/>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a:t>
              </a:r>
              <a:r>
                <a:rPr lang="en-US" sz="1400" dirty="0" err="1"/>
                <a:t>X,Y,t</a:t>
              </a:r>
              <a:r>
                <a:rPr lang="en-US" sz="1400" dirty="0"/>
                <a:t>)</a:t>
              </a:r>
            </a:p>
          </p:txBody>
        </p:sp>
        <p:cxnSp>
          <p:nvCxnSpPr>
            <p:cNvPr id="28" name="Straight Arrow Connector 27">
              <a:extLst>
                <a:ext uri="{FF2B5EF4-FFF2-40B4-BE49-F238E27FC236}">
                  <a16:creationId xmlns:a16="http://schemas.microsoft.com/office/drawing/2014/main" id="{AF84AEA1-8E9F-4FE9-9808-23AE5E482E7B}"/>
                </a:ext>
              </a:extLst>
            </p:cNvPr>
            <p:cNvCxnSpPr>
              <a:stCxn id="18" idx="3"/>
              <a:endCxn id="26" idx="1"/>
            </p:cNvCxnSpPr>
            <p:nvPr/>
          </p:nvCxnSpPr>
          <p:spPr>
            <a:xfrm>
              <a:off x="8667038" y="5914332"/>
              <a:ext cx="360441" cy="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754C0A96-8CD0-45CE-BE36-9368E3F0AA38}"/>
                </a:ext>
              </a:extLst>
            </p:cNvPr>
            <p:cNvSpPr/>
            <p:nvPr/>
          </p:nvSpPr>
          <p:spPr>
            <a:xfrm>
              <a:off x="10433615" y="5409780"/>
              <a:ext cx="1556138" cy="10169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Uncertainty Estimate</a:t>
              </a:r>
            </a:p>
          </p:txBody>
        </p:sp>
        <p:cxnSp>
          <p:nvCxnSpPr>
            <p:cNvPr id="33" name="Straight Arrow Connector 32">
              <a:extLst>
                <a:ext uri="{FF2B5EF4-FFF2-40B4-BE49-F238E27FC236}">
                  <a16:creationId xmlns:a16="http://schemas.microsoft.com/office/drawing/2014/main" id="{292B22C1-11D7-471B-A391-9F28C7D9A547}"/>
                </a:ext>
              </a:extLst>
            </p:cNvPr>
            <p:cNvCxnSpPr>
              <a:stCxn id="22" idx="6"/>
              <a:endCxn id="16" idx="1"/>
            </p:cNvCxnSpPr>
            <p:nvPr/>
          </p:nvCxnSpPr>
          <p:spPr>
            <a:xfrm>
              <a:off x="5968493" y="4279551"/>
              <a:ext cx="188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8525AC-27EC-411C-B703-2E00F11B672E}"/>
                </a:ext>
              </a:extLst>
            </p:cNvPr>
            <p:cNvCxnSpPr>
              <a:cxnSpLocks/>
              <a:stCxn id="16" idx="3"/>
              <a:endCxn id="21" idx="1"/>
            </p:cNvCxnSpPr>
            <p:nvPr/>
          </p:nvCxnSpPr>
          <p:spPr>
            <a:xfrm flipV="1">
              <a:off x="7425397" y="4279550"/>
              <a:ext cx="2575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22F80D2-3E19-4422-8997-C6EFC8B5DA38}"/>
                </a:ext>
              </a:extLst>
            </p:cNvPr>
            <p:cNvSpPr txBox="1"/>
            <p:nvPr/>
          </p:nvSpPr>
          <p:spPr>
            <a:xfrm>
              <a:off x="3323696" y="5729666"/>
              <a:ext cx="1763881" cy="369332"/>
            </a:xfrm>
            <a:prstGeom prst="rect">
              <a:avLst/>
            </a:prstGeom>
            <a:noFill/>
          </p:spPr>
          <p:txBody>
            <a:bodyPr wrap="none" rtlCol="0">
              <a:spAutoFit/>
            </a:bodyPr>
            <a:lstStyle/>
            <a:p>
              <a:r>
                <a:rPr lang="en-US" dirty="0"/>
                <a:t>From “Read File”</a:t>
              </a:r>
            </a:p>
          </p:txBody>
        </p:sp>
        <p:sp>
          <p:nvSpPr>
            <p:cNvPr id="42" name="Arrow: Right 41">
              <a:extLst>
                <a:ext uri="{FF2B5EF4-FFF2-40B4-BE49-F238E27FC236}">
                  <a16:creationId xmlns:a16="http://schemas.microsoft.com/office/drawing/2014/main" id="{6AB54B79-D1AD-4B91-9693-1E9400440B4C}"/>
                </a:ext>
              </a:extLst>
            </p:cNvPr>
            <p:cNvSpPr/>
            <p:nvPr/>
          </p:nvSpPr>
          <p:spPr>
            <a:xfrm>
              <a:off x="20202455" y="3806259"/>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44" name="Arrow: Right 43">
              <a:extLst>
                <a:ext uri="{FF2B5EF4-FFF2-40B4-BE49-F238E27FC236}">
                  <a16:creationId xmlns:a16="http://schemas.microsoft.com/office/drawing/2014/main" id="{357A754A-D6F1-414B-A5FA-F569930B12FE}"/>
                </a:ext>
              </a:extLst>
            </p:cNvPr>
            <p:cNvSpPr/>
            <p:nvPr/>
          </p:nvSpPr>
          <p:spPr>
            <a:xfrm>
              <a:off x="26673608" y="6840867"/>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52" name="Arrow: Right 51">
              <a:extLst>
                <a:ext uri="{FF2B5EF4-FFF2-40B4-BE49-F238E27FC236}">
                  <a16:creationId xmlns:a16="http://schemas.microsoft.com/office/drawing/2014/main" id="{6CBCDBD5-B92F-4415-B1C3-88B0C935D342}"/>
                </a:ext>
              </a:extLst>
            </p:cNvPr>
            <p:cNvSpPr/>
            <p:nvPr/>
          </p:nvSpPr>
          <p:spPr>
            <a:xfrm>
              <a:off x="15943670" y="5467071"/>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a:t>
              </a:r>
              <a:r>
                <a:rPr lang="en-US" sz="1400" dirty="0" err="1"/>
                <a:t>X,Y,Z,t</a:t>
              </a:r>
              <a:r>
                <a:rPr lang="en-US" sz="1400" dirty="0"/>
                <a:t>), dD</a:t>
              </a:r>
              <a:r>
                <a:rPr lang="en-US" sz="1400" baseline="-25000" dirty="0"/>
                <a:t>3</a:t>
              </a:r>
              <a:r>
                <a:rPr lang="en-US" sz="1400" dirty="0"/>
                <a:t>(</a:t>
              </a:r>
              <a:r>
                <a:rPr lang="en-US" sz="1400" dirty="0" err="1"/>
                <a:t>X,Y,Z,t</a:t>
              </a:r>
              <a:r>
                <a:rPr lang="en-US" sz="1400" dirty="0"/>
                <a:t>)</a:t>
              </a:r>
            </a:p>
          </p:txBody>
        </p:sp>
        <p:sp>
          <p:nvSpPr>
            <p:cNvPr id="53" name="Rectangle: Rounded Corners 52">
              <a:extLst>
                <a:ext uri="{FF2B5EF4-FFF2-40B4-BE49-F238E27FC236}">
                  <a16:creationId xmlns:a16="http://schemas.microsoft.com/office/drawing/2014/main" id="{B36A285D-75F7-407F-A63F-FCA95E5FB3D7}"/>
                </a:ext>
              </a:extLst>
            </p:cNvPr>
            <p:cNvSpPr/>
            <p:nvPr/>
          </p:nvSpPr>
          <p:spPr>
            <a:xfrm>
              <a:off x="24903338" y="8553636"/>
              <a:ext cx="1362323" cy="10169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TOF and Bin into </a:t>
              </a:r>
              <a:r>
                <a:rPr lang="el-GR" dirty="0"/>
                <a:t>λ</a:t>
              </a:r>
              <a:endParaRPr lang="en-US" dirty="0"/>
            </a:p>
          </p:txBody>
        </p:sp>
        <p:sp>
          <p:nvSpPr>
            <p:cNvPr id="54" name="Arrow: Right 53">
              <a:extLst>
                <a:ext uri="{FF2B5EF4-FFF2-40B4-BE49-F238E27FC236}">
                  <a16:creationId xmlns:a16="http://schemas.microsoft.com/office/drawing/2014/main" id="{E7256FCB-FD26-4A04-A9D6-D2E4C107AF4B}"/>
                </a:ext>
              </a:extLst>
            </p:cNvPr>
            <p:cNvSpPr/>
            <p:nvPr/>
          </p:nvSpPr>
          <p:spPr>
            <a:xfrm>
              <a:off x="25090738" y="5474373"/>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7</a:t>
              </a:r>
              <a:r>
                <a:rPr lang="en-US" sz="1400" dirty="0"/>
                <a:t>(X,Y,Z,</a:t>
              </a:r>
              <a:r>
                <a:rPr lang="el-GR" sz="1400" dirty="0"/>
                <a:t>λ</a:t>
              </a:r>
              <a:r>
                <a:rPr lang="en-US" sz="1400" dirty="0"/>
                <a:t>), dD</a:t>
              </a:r>
              <a:r>
                <a:rPr lang="en-US" sz="1400" baseline="-25000" dirty="0"/>
                <a:t>7</a:t>
              </a:r>
              <a:r>
                <a:rPr lang="en-US" sz="1400" dirty="0"/>
                <a:t>(X,Y,Z,</a:t>
              </a:r>
              <a:r>
                <a:rPr lang="el-GR" sz="1400" dirty="0"/>
                <a:t>λ</a:t>
              </a:r>
              <a:r>
                <a:rPr lang="en-US" sz="1400" dirty="0"/>
                <a:t>)</a:t>
              </a:r>
            </a:p>
          </p:txBody>
        </p:sp>
        <p:sp>
          <p:nvSpPr>
            <p:cNvPr id="55" name="Oval 54">
              <a:extLst>
                <a:ext uri="{FF2B5EF4-FFF2-40B4-BE49-F238E27FC236}">
                  <a16:creationId xmlns:a16="http://schemas.microsoft.com/office/drawing/2014/main" id="{4C4C3724-D014-48FB-B34B-3B0779F77E23}"/>
                </a:ext>
              </a:extLst>
            </p:cNvPr>
            <p:cNvSpPr/>
            <p:nvPr/>
          </p:nvSpPr>
          <p:spPr>
            <a:xfrm>
              <a:off x="22237821" y="38997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Sensitivity File</a:t>
              </a:r>
            </a:p>
          </p:txBody>
        </p:sp>
        <p:sp>
          <p:nvSpPr>
            <p:cNvPr id="56" name="Arrow: Right 55">
              <a:extLst>
                <a:ext uri="{FF2B5EF4-FFF2-40B4-BE49-F238E27FC236}">
                  <a16:creationId xmlns:a16="http://schemas.microsoft.com/office/drawing/2014/main" id="{B896005F-C7ED-4104-9D4D-1B9018D0F2A5}"/>
                </a:ext>
              </a:extLst>
            </p:cNvPr>
            <p:cNvSpPr/>
            <p:nvPr/>
          </p:nvSpPr>
          <p:spPr>
            <a:xfrm>
              <a:off x="25382737" y="3806260"/>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dirty="0" err="1"/>
                <a:t>x,y</a:t>
              </a:r>
              <a:r>
                <a:rPr lang="en-US" sz="1400" dirty="0"/>
                <a:t>), </a:t>
              </a:r>
              <a:r>
                <a:rPr lang="en-US" sz="1400" dirty="0" err="1"/>
                <a:t>dS</a:t>
              </a:r>
              <a:r>
                <a:rPr lang="en-US" sz="1400" dirty="0"/>
                <a:t>(</a:t>
              </a:r>
              <a:r>
                <a:rPr lang="en-US" sz="1400" dirty="0" err="1"/>
                <a:t>x,y</a:t>
              </a:r>
              <a:r>
                <a:rPr lang="en-US" sz="1400" dirty="0"/>
                <a:t>)</a:t>
              </a:r>
            </a:p>
          </p:txBody>
        </p:sp>
        <p:sp>
          <p:nvSpPr>
            <p:cNvPr id="57" name="Rectangle: Rounded Corners 56">
              <a:extLst>
                <a:ext uri="{FF2B5EF4-FFF2-40B4-BE49-F238E27FC236}">
                  <a16:creationId xmlns:a16="http://schemas.microsoft.com/office/drawing/2014/main" id="{5CE6BDEC-9F66-48FA-91A9-09D8D9D4BCA2}"/>
                </a:ext>
              </a:extLst>
            </p:cNvPr>
            <p:cNvSpPr/>
            <p:nvPr/>
          </p:nvSpPr>
          <p:spPr>
            <a:xfrm>
              <a:off x="23834389" y="392046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Sensitivity</a:t>
              </a:r>
            </a:p>
          </p:txBody>
        </p:sp>
        <p:cxnSp>
          <p:nvCxnSpPr>
            <p:cNvPr id="58" name="Straight Arrow Connector 57">
              <a:extLst>
                <a:ext uri="{FF2B5EF4-FFF2-40B4-BE49-F238E27FC236}">
                  <a16:creationId xmlns:a16="http://schemas.microsoft.com/office/drawing/2014/main" id="{90D57550-05AE-4626-A1B3-50C58CF79428}"/>
                </a:ext>
              </a:extLst>
            </p:cNvPr>
            <p:cNvCxnSpPr>
              <a:stCxn id="57" idx="3"/>
              <a:endCxn id="56" idx="1"/>
            </p:cNvCxnSpPr>
            <p:nvPr/>
          </p:nvCxnSpPr>
          <p:spPr>
            <a:xfrm flipV="1">
              <a:off x="25103283" y="4253521"/>
              <a:ext cx="279454" cy="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986071-8F92-4C91-8660-9410584D7E5C}"/>
                </a:ext>
              </a:extLst>
            </p:cNvPr>
            <p:cNvCxnSpPr>
              <a:stCxn id="55" idx="6"/>
              <a:endCxn id="57" idx="1"/>
            </p:cNvCxnSpPr>
            <p:nvPr/>
          </p:nvCxnSpPr>
          <p:spPr>
            <a:xfrm flipV="1">
              <a:off x="23614569" y="4257994"/>
              <a:ext cx="219820" cy="1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53A3B1FC-F440-4E2A-AC46-1C76E8BE92CF}"/>
                </a:ext>
              </a:extLst>
            </p:cNvPr>
            <p:cNvSpPr/>
            <p:nvPr/>
          </p:nvSpPr>
          <p:spPr>
            <a:xfrm>
              <a:off x="26579186" y="5580205"/>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Sensitivity</a:t>
              </a:r>
            </a:p>
          </p:txBody>
        </p:sp>
        <p:cxnSp>
          <p:nvCxnSpPr>
            <p:cNvPr id="62" name="Straight Arrow Connector 61">
              <a:extLst>
                <a:ext uri="{FF2B5EF4-FFF2-40B4-BE49-F238E27FC236}">
                  <a16:creationId xmlns:a16="http://schemas.microsoft.com/office/drawing/2014/main" id="{0B512BBC-0685-43CB-B1E1-6FC60054CC73}"/>
                </a:ext>
              </a:extLst>
            </p:cNvPr>
            <p:cNvCxnSpPr>
              <a:stCxn id="54" idx="3"/>
              <a:endCxn id="61" idx="1"/>
            </p:cNvCxnSpPr>
            <p:nvPr/>
          </p:nvCxnSpPr>
          <p:spPr>
            <a:xfrm flipV="1">
              <a:off x="26349361" y="5917735"/>
              <a:ext cx="229825" cy="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00648D0D-690A-43AA-85B4-021DCCF0B5AD}"/>
                </a:ext>
              </a:extLst>
            </p:cNvPr>
            <p:cNvSpPr/>
            <p:nvPr/>
          </p:nvSpPr>
          <p:spPr>
            <a:xfrm>
              <a:off x="28756897" y="692941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or Monitor Value</a:t>
              </a:r>
            </a:p>
          </p:txBody>
        </p:sp>
        <p:sp>
          <p:nvSpPr>
            <p:cNvPr id="66" name="Arrow: Right 65">
              <a:extLst>
                <a:ext uri="{FF2B5EF4-FFF2-40B4-BE49-F238E27FC236}">
                  <a16:creationId xmlns:a16="http://schemas.microsoft.com/office/drawing/2014/main" id="{633014AF-B395-411C-A8AD-CF9EBAD08C10}"/>
                </a:ext>
              </a:extLst>
            </p:cNvPr>
            <p:cNvSpPr/>
            <p:nvPr/>
          </p:nvSpPr>
          <p:spPr>
            <a:xfrm>
              <a:off x="28370879" y="5466358"/>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8</a:t>
              </a:r>
              <a:r>
                <a:rPr lang="en-US" sz="1400" dirty="0"/>
                <a:t>(X,Y,Z,</a:t>
              </a:r>
              <a:r>
                <a:rPr lang="el-GR" sz="1400" dirty="0"/>
                <a:t>λ</a:t>
              </a:r>
              <a:r>
                <a:rPr lang="en-US" sz="1400" dirty="0"/>
                <a:t>), dD</a:t>
              </a:r>
              <a:r>
                <a:rPr lang="en-US" sz="1400" baseline="-25000" dirty="0"/>
                <a:t>8</a:t>
              </a:r>
              <a:r>
                <a:rPr lang="en-US" sz="1400" dirty="0"/>
                <a:t>(X,Y,Z,</a:t>
              </a:r>
              <a:r>
                <a:rPr lang="el-GR" sz="1400" dirty="0"/>
                <a:t>λ</a:t>
              </a:r>
              <a:r>
                <a:rPr lang="en-US" sz="1400" dirty="0"/>
                <a:t>)</a:t>
              </a:r>
            </a:p>
          </p:txBody>
        </p:sp>
        <p:cxnSp>
          <p:nvCxnSpPr>
            <p:cNvPr id="67" name="Straight Arrow Connector 66">
              <a:extLst>
                <a:ext uri="{FF2B5EF4-FFF2-40B4-BE49-F238E27FC236}">
                  <a16:creationId xmlns:a16="http://schemas.microsoft.com/office/drawing/2014/main" id="{0EC8CB31-72AC-4227-A203-FE47D7486E80}"/>
                </a:ext>
              </a:extLst>
            </p:cNvPr>
            <p:cNvCxnSpPr>
              <a:stCxn id="61" idx="3"/>
              <a:endCxn id="66" idx="1"/>
            </p:cNvCxnSpPr>
            <p:nvPr/>
          </p:nvCxnSpPr>
          <p:spPr>
            <a:xfrm flipV="1">
              <a:off x="27848080" y="5913619"/>
              <a:ext cx="522799" cy="4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8B3A5B52-48D7-4D8D-B199-A9869A8B4197}"/>
                </a:ext>
              </a:extLst>
            </p:cNvPr>
            <p:cNvSpPr/>
            <p:nvPr/>
          </p:nvSpPr>
          <p:spPr>
            <a:xfrm>
              <a:off x="29953916" y="5295014"/>
              <a:ext cx="1396556" cy="12333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for Time, Monitor or PC</a:t>
              </a:r>
            </a:p>
          </p:txBody>
        </p:sp>
        <p:cxnSp>
          <p:nvCxnSpPr>
            <p:cNvPr id="69" name="Straight Arrow Connector 68">
              <a:extLst>
                <a:ext uri="{FF2B5EF4-FFF2-40B4-BE49-F238E27FC236}">
                  <a16:creationId xmlns:a16="http://schemas.microsoft.com/office/drawing/2014/main" id="{F7A751D9-32EB-4C04-9CC2-C739FA994035}"/>
                </a:ext>
              </a:extLst>
            </p:cNvPr>
            <p:cNvCxnSpPr>
              <a:cxnSpLocks/>
              <a:stCxn id="66" idx="3"/>
              <a:endCxn id="68" idx="1"/>
            </p:cNvCxnSpPr>
            <p:nvPr/>
          </p:nvCxnSpPr>
          <p:spPr>
            <a:xfrm flipV="1">
              <a:off x="29629502" y="5911702"/>
              <a:ext cx="324414" cy="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Arrow: Right 71">
              <a:extLst>
                <a:ext uri="{FF2B5EF4-FFF2-40B4-BE49-F238E27FC236}">
                  <a16:creationId xmlns:a16="http://schemas.microsoft.com/office/drawing/2014/main" id="{BD05322C-C9E7-4E0A-A976-8FF0D44C022B}"/>
                </a:ext>
              </a:extLst>
            </p:cNvPr>
            <p:cNvSpPr/>
            <p:nvPr/>
          </p:nvSpPr>
          <p:spPr>
            <a:xfrm>
              <a:off x="31735337" y="5463740"/>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9</a:t>
              </a:r>
              <a:r>
                <a:rPr lang="en-US" sz="1400" dirty="0"/>
                <a:t>(X,Y,Z,</a:t>
              </a:r>
              <a:r>
                <a:rPr lang="el-GR" sz="1400" dirty="0"/>
                <a:t>λ</a:t>
              </a:r>
              <a:r>
                <a:rPr lang="en-US" sz="1400" dirty="0"/>
                <a:t>), dD</a:t>
              </a:r>
              <a:r>
                <a:rPr lang="en-US" sz="1400" baseline="-25000" dirty="0"/>
                <a:t>9</a:t>
              </a:r>
              <a:r>
                <a:rPr lang="en-US" sz="1400" dirty="0"/>
                <a:t>(X,Y,Z,</a:t>
              </a:r>
              <a:r>
                <a:rPr lang="el-GR" sz="1400" dirty="0"/>
                <a:t>λ</a:t>
              </a:r>
              <a:r>
                <a:rPr lang="en-US" sz="1400" dirty="0"/>
                <a:t>)</a:t>
              </a:r>
            </a:p>
          </p:txBody>
        </p:sp>
        <p:cxnSp>
          <p:nvCxnSpPr>
            <p:cNvPr id="74" name="Straight Arrow Connector 73">
              <a:extLst>
                <a:ext uri="{FF2B5EF4-FFF2-40B4-BE49-F238E27FC236}">
                  <a16:creationId xmlns:a16="http://schemas.microsoft.com/office/drawing/2014/main" id="{BD65733C-1C8D-4E92-928B-02179CA8E1FF}"/>
                </a:ext>
              </a:extLst>
            </p:cNvPr>
            <p:cNvCxnSpPr>
              <a:stCxn id="72" idx="3"/>
            </p:cNvCxnSpPr>
            <p:nvPr/>
          </p:nvCxnSpPr>
          <p:spPr>
            <a:xfrm flipV="1">
              <a:off x="32993960" y="5911000"/>
              <a:ext cx="6074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2B3303DF-95BA-49C9-AAD0-1077F3C86C14}"/>
                </a:ext>
              </a:extLst>
            </p:cNvPr>
            <p:cNvSpPr/>
            <p:nvPr/>
          </p:nvSpPr>
          <p:spPr>
            <a:xfrm>
              <a:off x="17668882" y="5415775"/>
              <a:ext cx="1362323" cy="10169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Angle Correction</a:t>
              </a:r>
            </a:p>
          </p:txBody>
        </p:sp>
        <p:sp>
          <p:nvSpPr>
            <p:cNvPr id="77" name="Arrow: Right 76">
              <a:extLst>
                <a:ext uri="{FF2B5EF4-FFF2-40B4-BE49-F238E27FC236}">
                  <a16:creationId xmlns:a16="http://schemas.microsoft.com/office/drawing/2014/main" id="{8434677F-B6B2-40C3-B224-8FB8CB624C66}"/>
                </a:ext>
              </a:extLst>
            </p:cNvPr>
            <p:cNvSpPr/>
            <p:nvPr/>
          </p:nvSpPr>
          <p:spPr>
            <a:xfrm>
              <a:off x="19463768" y="5474373"/>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4</a:t>
              </a:r>
              <a:r>
                <a:rPr lang="en-US" sz="1400" dirty="0"/>
                <a:t>(</a:t>
              </a:r>
              <a:r>
                <a:rPr lang="en-US" sz="1400" dirty="0" err="1"/>
                <a:t>X,Y,Z,t</a:t>
              </a:r>
              <a:r>
                <a:rPr lang="en-US" sz="1400" dirty="0"/>
                <a:t>), dD</a:t>
              </a:r>
              <a:r>
                <a:rPr lang="en-US" sz="1400" baseline="-25000" dirty="0"/>
                <a:t>4</a:t>
              </a:r>
              <a:r>
                <a:rPr lang="en-US" sz="1400" dirty="0"/>
                <a:t>(</a:t>
              </a:r>
              <a:r>
                <a:rPr lang="en-US" sz="1400" dirty="0" err="1"/>
                <a:t>X,Y,Z,t</a:t>
              </a:r>
              <a:r>
                <a:rPr lang="en-US" sz="1400" dirty="0"/>
                <a:t>)</a:t>
              </a:r>
            </a:p>
          </p:txBody>
        </p:sp>
        <p:cxnSp>
          <p:nvCxnSpPr>
            <p:cNvPr id="82" name="Straight Arrow Connector 81">
              <a:extLst>
                <a:ext uri="{FF2B5EF4-FFF2-40B4-BE49-F238E27FC236}">
                  <a16:creationId xmlns:a16="http://schemas.microsoft.com/office/drawing/2014/main" id="{DC3A1690-C3C9-4606-9117-71FDC7F634B2}"/>
                </a:ext>
              </a:extLst>
            </p:cNvPr>
            <p:cNvCxnSpPr>
              <a:cxnSpLocks/>
              <a:stCxn id="30" idx="3"/>
              <a:endCxn id="20" idx="1"/>
            </p:cNvCxnSpPr>
            <p:nvPr/>
          </p:nvCxnSpPr>
          <p:spPr>
            <a:xfrm flipV="1">
              <a:off x="11989753" y="5914333"/>
              <a:ext cx="296931" cy="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AD58757-EC58-4D47-8FF4-54BCB9F71939}"/>
                </a:ext>
              </a:extLst>
            </p:cNvPr>
            <p:cNvCxnSpPr>
              <a:stCxn id="52" idx="3"/>
              <a:endCxn id="76" idx="1"/>
            </p:cNvCxnSpPr>
            <p:nvPr/>
          </p:nvCxnSpPr>
          <p:spPr>
            <a:xfrm>
              <a:off x="17202293" y="5914332"/>
              <a:ext cx="466589" cy="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0641F88-1840-4263-936F-623EE29882A3}"/>
                </a:ext>
              </a:extLst>
            </p:cNvPr>
            <p:cNvCxnSpPr>
              <a:cxnSpLocks/>
              <a:stCxn id="76" idx="3"/>
              <a:endCxn id="77" idx="1"/>
            </p:cNvCxnSpPr>
            <p:nvPr/>
          </p:nvCxnSpPr>
          <p:spPr>
            <a:xfrm flipV="1">
              <a:off x="19031205" y="5921634"/>
              <a:ext cx="432563" cy="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06C4895-2401-4E88-955E-9CF9E9A26D57}"/>
                </a:ext>
              </a:extLst>
            </p:cNvPr>
            <p:cNvCxnSpPr>
              <a:cxnSpLocks/>
              <a:stCxn id="68" idx="3"/>
              <a:endCxn id="72" idx="1"/>
            </p:cNvCxnSpPr>
            <p:nvPr/>
          </p:nvCxnSpPr>
          <p:spPr>
            <a:xfrm flipV="1">
              <a:off x="31350472" y="5911001"/>
              <a:ext cx="384865" cy="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B15577B-4265-4EED-8AB9-C43518F870EA}"/>
                </a:ext>
              </a:extLst>
            </p:cNvPr>
            <p:cNvCxnSpPr>
              <a:stCxn id="44" idx="3"/>
              <a:endCxn id="64" idx="2"/>
            </p:cNvCxnSpPr>
            <p:nvPr/>
          </p:nvCxnSpPr>
          <p:spPr>
            <a:xfrm>
              <a:off x="28429520" y="7288128"/>
              <a:ext cx="327377" cy="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67283081-A0BD-4CFB-A386-73F63A2528C0}"/>
                </a:ext>
              </a:extLst>
            </p:cNvPr>
            <p:cNvCxnSpPr>
              <a:cxnSpLocks/>
              <a:stCxn id="64" idx="6"/>
              <a:endCxn id="68" idx="2"/>
            </p:cNvCxnSpPr>
            <p:nvPr/>
          </p:nvCxnSpPr>
          <p:spPr>
            <a:xfrm flipV="1">
              <a:off x="30133645" y="6528390"/>
              <a:ext cx="518549" cy="7606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2A8E07C-7540-45AE-8C0F-F2DB39D84CBB}"/>
                </a:ext>
              </a:extLst>
            </p:cNvPr>
            <p:cNvCxnSpPr>
              <a:stCxn id="42" idx="3"/>
              <a:endCxn id="55" idx="2"/>
            </p:cNvCxnSpPr>
            <p:nvPr/>
          </p:nvCxnSpPr>
          <p:spPr>
            <a:xfrm>
              <a:off x="21958367" y="4253520"/>
              <a:ext cx="279454" cy="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79ABDCC6-99A6-4A46-AB7B-898A42FE3657}"/>
                </a:ext>
              </a:extLst>
            </p:cNvPr>
            <p:cNvCxnSpPr>
              <a:cxnSpLocks/>
              <a:stCxn id="56" idx="3"/>
              <a:endCxn id="61" idx="0"/>
            </p:cNvCxnSpPr>
            <p:nvPr/>
          </p:nvCxnSpPr>
          <p:spPr>
            <a:xfrm>
              <a:off x="26664885" y="4253521"/>
              <a:ext cx="548748" cy="1326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6A24068-06DC-408B-B6A6-52DFE4C51FC7}"/>
                </a:ext>
              </a:extLst>
            </p:cNvPr>
            <p:cNvCxnSpPr>
              <a:stCxn id="5" idx="3"/>
              <a:endCxn id="22" idx="2"/>
            </p:cNvCxnSpPr>
            <p:nvPr/>
          </p:nvCxnSpPr>
          <p:spPr>
            <a:xfrm>
              <a:off x="4133806" y="4279550"/>
              <a:ext cx="4579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E7107151-406C-4160-9FE8-BE99F9FCA7B4}"/>
                </a:ext>
              </a:extLst>
            </p:cNvPr>
            <p:cNvCxnSpPr>
              <a:cxnSpLocks/>
              <a:stCxn id="21" idx="3"/>
              <a:endCxn id="18" idx="0"/>
            </p:cNvCxnSpPr>
            <p:nvPr/>
          </p:nvCxnSpPr>
          <p:spPr>
            <a:xfrm flipH="1">
              <a:off x="7965071" y="4279550"/>
              <a:ext cx="980640" cy="1297252"/>
            </a:xfrm>
            <a:prstGeom prst="bentConnector4">
              <a:avLst>
                <a:gd name="adj1" fmla="val -23311"/>
                <a:gd name="adj2" fmla="val 67239"/>
              </a:avLst>
            </a:prstGeom>
            <a:ln>
              <a:tailEnd type="triangle"/>
            </a:ln>
          </p:spPr>
          <p:style>
            <a:lnRef idx="1">
              <a:schemeClr val="accent1"/>
            </a:lnRef>
            <a:fillRef idx="0">
              <a:schemeClr val="accent1"/>
            </a:fillRef>
            <a:effectRef idx="0">
              <a:schemeClr val="accent1"/>
            </a:effectRef>
            <a:fontRef idx="minor">
              <a:schemeClr val="tx1"/>
            </a:fontRef>
          </p:style>
        </p:cxnSp>
        <p:sp>
          <p:nvSpPr>
            <p:cNvPr id="265" name="Flowchart: Decision 264">
              <a:extLst>
                <a:ext uri="{FF2B5EF4-FFF2-40B4-BE49-F238E27FC236}">
                  <a16:creationId xmlns:a16="http://schemas.microsoft.com/office/drawing/2014/main" id="{99F87EAD-8195-4F30-BDC4-94B737C3C851}"/>
                </a:ext>
              </a:extLst>
            </p:cNvPr>
            <p:cNvSpPr/>
            <p:nvPr/>
          </p:nvSpPr>
          <p:spPr>
            <a:xfrm>
              <a:off x="18305311" y="7268150"/>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EQ-SANS?</a:t>
              </a:r>
            </a:p>
          </p:txBody>
        </p:sp>
        <p:sp>
          <p:nvSpPr>
            <p:cNvPr id="266" name="TextBox 265">
              <a:extLst>
                <a:ext uri="{FF2B5EF4-FFF2-40B4-BE49-F238E27FC236}">
                  <a16:creationId xmlns:a16="http://schemas.microsoft.com/office/drawing/2014/main" id="{E2E85ABD-B47A-43A0-9895-CEDE209B8E92}"/>
                </a:ext>
              </a:extLst>
            </p:cNvPr>
            <p:cNvSpPr txBox="1"/>
            <p:nvPr/>
          </p:nvSpPr>
          <p:spPr>
            <a:xfrm>
              <a:off x="19077254" y="8208673"/>
              <a:ext cx="485518" cy="369332"/>
            </a:xfrm>
            <a:prstGeom prst="rect">
              <a:avLst/>
            </a:prstGeom>
            <a:noFill/>
          </p:spPr>
          <p:txBody>
            <a:bodyPr wrap="none" rtlCol="0">
              <a:spAutoFit/>
            </a:bodyPr>
            <a:lstStyle/>
            <a:p>
              <a:r>
                <a:rPr lang="en-US" dirty="0"/>
                <a:t>Yes</a:t>
              </a:r>
            </a:p>
          </p:txBody>
        </p:sp>
        <p:sp>
          <p:nvSpPr>
            <p:cNvPr id="267" name="TextBox 266">
              <a:extLst>
                <a:ext uri="{FF2B5EF4-FFF2-40B4-BE49-F238E27FC236}">
                  <a16:creationId xmlns:a16="http://schemas.microsoft.com/office/drawing/2014/main" id="{3F231C12-8224-4A4E-86F3-64B5FCC16B01}"/>
                </a:ext>
              </a:extLst>
            </p:cNvPr>
            <p:cNvSpPr txBox="1"/>
            <p:nvPr/>
          </p:nvSpPr>
          <p:spPr>
            <a:xfrm>
              <a:off x="19107198" y="7056873"/>
              <a:ext cx="455574" cy="369332"/>
            </a:xfrm>
            <a:prstGeom prst="rect">
              <a:avLst/>
            </a:prstGeom>
            <a:noFill/>
          </p:spPr>
          <p:txBody>
            <a:bodyPr wrap="none" rtlCol="0">
              <a:spAutoFit/>
            </a:bodyPr>
            <a:lstStyle/>
            <a:p>
              <a:r>
                <a:rPr lang="en-US" dirty="0"/>
                <a:t>No</a:t>
              </a:r>
            </a:p>
          </p:txBody>
        </p:sp>
        <p:sp>
          <p:nvSpPr>
            <p:cNvPr id="268" name="Arrow: Right 267">
              <a:extLst>
                <a:ext uri="{FF2B5EF4-FFF2-40B4-BE49-F238E27FC236}">
                  <a16:creationId xmlns:a16="http://schemas.microsoft.com/office/drawing/2014/main" id="{92886C0E-E601-4960-9A96-732873A599B5}"/>
                </a:ext>
              </a:extLst>
            </p:cNvPr>
            <p:cNvSpPr/>
            <p:nvPr/>
          </p:nvSpPr>
          <p:spPr>
            <a:xfrm>
              <a:off x="14540464" y="7347028"/>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269" name="Oval 268">
              <a:extLst>
                <a:ext uri="{FF2B5EF4-FFF2-40B4-BE49-F238E27FC236}">
                  <a16:creationId xmlns:a16="http://schemas.microsoft.com/office/drawing/2014/main" id="{26F6158D-840C-4641-9AD5-9D501ABED681}"/>
                </a:ext>
              </a:extLst>
            </p:cNvPr>
            <p:cNvSpPr/>
            <p:nvPr/>
          </p:nvSpPr>
          <p:spPr>
            <a:xfrm>
              <a:off x="16476105" y="7435574"/>
              <a:ext cx="152439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Instrument</a:t>
              </a:r>
            </a:p>
          </p:txBody>
        </p:sp>
        <p:cxnSp>
          <p:nvCxnSpPr>
            <p:cNvPr id="270" name="Straight Arrow Connector 269">
              <a:extLst>
                <a:ext uri="{FF2B5EF4-FFF2-40B4-BE49-F238E27FC236}">
                  <a16:creationId xmlns:a16="http://schemas.microsoft.com/office/drawing/2014/main" id="{689A217D-EA08-4789-8815-E7B64B8379D5}"/>
                </a:ext>
              </a:extLst>
            </p:cNvPr>
            <p:cNvCxnSpPr>
              <a:cxnSpLocks/>
              <a:stCxn id="268" idx="3"/>
              <a:endCxn id="269" idx="2"/>
            </p:cNvCxnSpPr>
            <p:nvPr/>
          </p:nvCxnSpPr>
          <p:spPr>
            <a:xfrm>
              <a:off x="16296376" y="7794289"/>
              <a:ext cx="179729" cy="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C4A5180C-14CA-49CE-80F7-15F03012620A}"/>
                </a:ext>
              </a:extLst>
            </p:cNvPr>
            <p:cNvCxnSpPr>
              <a:cxnSpLocks/>
              <a:stCxn id="269" idx="6"/>
              <a:endCxn id="265" idx="1"/>
            </p:cNvCxnSpPr>
            <p:nvPr/>
          </p:nvCxnSpPr>
          <p:spPr>
            <a:xfrm>
              <a:off x="18000501" y="7795215"/>
              <a:ext cx="304810" cy="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8" name="Rectangle: Rounded Corners 277">
              <a:extLst>
                <a:ext uri="{FF2B5EF4-FFF2-40B4-BE49-F238E27FC236}">
                  <a16:creationId xmlns:a16="http://schemas.microsoft.com/office/drawing/2014/main" id="{AF80781A-F2CF-4CF9-A97A-2E08D03FEDC4}"/>
                </a:ext>
              </a:extLst>
            </p:cNvPr>
            <p:cNvSpPr/>
            <p:nvPr/>
          </p:nvSpPr>
          <p:spPr>
            <a:xfrm>
              <a:off x="20311025" y="8267370"/>
              <a:ext cx="11424312" cy="3531699"/>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Connector: Elbow 280">
              <a:extLst>
                <a:ext uri="{FF2B5EF4-FFF2-40B4-BE49-F238E27FC236}">
                  <a16:creationId xmlns:a16="http://schemas.microsoft.com/office/drawing/2014/main" id="{EC990D05-428A-4D0B-B1FF-682DD8E4E276}"/>
                </a:ext>
              </a:extLst>
            </p:cNvPr>
            <p:cNvCxnSpPr>
              <a:cxnSpLocks/>
              <a:stCxn id="265" idx="2"/>
              <a:endCxn id="278" idx="1"/>
            </p:cNvCxnSpPr>
            <p:nvPr/>
          </p:nvCxnSpPr>
          <p:spPr>
            <a:xfrm rot="16200000" flipH="1">
              <a:off x="19186361" y="8908555"/>
              <a:ext cx="1707891" cy="54143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2" name="Rectangle: Rounded Corners 281">
              <a:extLst>
                <a:ext uri="{FF2B5EF4-FFF2-40B4-BE49-F238E27FC236}">
                  <a16:creationId xmlns:a16="http://schemas.microsoft.com/office/drawing/2014/main" id="{A30B3FA8-5EBE-4219-92B9-473487743787}"/>
                </a:ext>
              </a:extLst>
            </p:cNvPr>
            <p:cNvSpPr/>
            <p:nvPr/>
          </p:nvSpPr>
          <p:spPr>
            <a:xfrm>
              <a:off x="21550073" y="6417818"/>
              <a:ext cx="1997634" cy="126638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Arrow: Right 282">
              <a:extLst>
                <a:ext uri="{FF2B5EF4-FFF2-40B4-BE49-F238E27FC236}">
                  <a16:creationId xmlns:a16="http://schemas.microsoft.com/office/drawing/2014/main" id="{8C10B1C6-9057-4207-B17C-13F7B8D4BF0B}"/>
                </a:ext>
              </a:extLst>
            </p:cNvPr>
            <p:cNvSpPr/>
            <p:nvPr/>
          </p:nvSpPr>
          <p:spPr>
            <a:xfrm>
              <a:off x="21835091" y="6508934"/>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5</a:t>
              </a:r>
              <a:r>
                <a:rPr lang="en-US" sz="1400" dirty="0"/>
                <a:t>(X,Y,Z,</a:t>
              </a:r>
              <a:r>
                <a:rPr lang="el-GR" sz="1400" dirty="0"/>
                <a:t>λ</a:t>
              </a:r>
              <a:r>
                <a:rPr lang="en-US" sz="1400" dirty="0"/>
                <a:t>), dD</a:t>
              </a:r>
              <a:r>
                <a:rPr lang="en-US" sz="1400" baseline="-25000" dirty="0"/>
                <a:t>5</a:t>
              </a:r>
              <a:r>
                <a:rPr lang="en-US" sz="1400" dirty="0"/>
                <a:t>(X,Y,Z,</a:t>
              </a:r>
              <a:r>
                <a:rPr lang="el-GR" sz="1400" dirty="0"/>
                <a:t>λ</a:t>
              </a:r>
              <a:r>
                <a:rPr lang="en-US" sz="1400" dirty="0"/>
                <a:t>)</a:t>
              </a:r>
            </a:p>
          </p:txBody>
        </p:sp>
        <p:cxnSp>
          <p:nvCxnSpPr>
            <p:cNvPr id="287" name="Connector: Elbow 286">
              <a:extLst>
                <a:ext uri="{FF2B5EF4-FFF2-40B4-BE49-F238E27FC236}">
                  <a16:creationId xmlns:a16="http://schemas.microsoft.com/office/drawing/2014/main" id="{28C59C04-0BD3-497E-AC57-2262DBAE9E68}"/>
                </a:ext>
              </a:extLst>
            </p:cNvPr>
            <p:cNvCxnSpPr>
              <a:cxnSpLocks/>
              <a:stCxn id="77" idx="3"/>
              <a:endCxn id="283" idx="1"/>
            </p:cNvCxnSpPr>
            <p:nvPr/>
          </p:nvCxnSpPr>
          <p:spPr>
            <a:xfrm>
              <a:off x="20722391" y="5921634"/>
              <a:ext cx="1112700" cy="10345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Connector: Elbow 296">
              <a:extLst>
                <a:ext uri="{FF2B5EF4-FFF2-40B4-BE49-F238E27FC236}">
                  <a16:creationId xmlns:a16="http://schemas.microsoft.com/office/drawing/2014/main" id="{D6D047BD-3909-4DE7-89F2-BA386C52C863}"/>
                </a:ext>
              </a:extLst>
            </p:cNvPr>
            <p:cNvCxnSpPr>
              <a:stCxn id="283" idx="3"/>
              <a:endCxn id="54" idx="1"/>
            </p:cNvCxnSpPr>
            <p:nvPr/>
          </p:nvCxnSpPr>
          <p:spPr>
            <a:xfrm flipV="1">
              <a:off x="23093714" y="5921634"/>
              <a:ext cx="1997024" cy="1034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5EA4B858-E347-4C82-A0CD-4318112A024D}"/>
                </a:ext>
              </a:extLst>
            </p:cNvPr>
            <p:cNvCxnSpPr>
              <a:cxnSpLocks/>
              <a:stCxn id="53" idx="3"/>
              <a:endCxn id="341" idx="1"/>
            </p:cNvCxnSpPr>
            <p:nvPr/>
          </p:nvCxnSpPr>
          <p:spPr>
            <a:xfrm flipV="1">
              <a:off x="26265661" y="9061636"/>
              <a:ext cx="341176" cy="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Connector: Elbow 302">
              <a:extLst>
                <a:ext uri="{FF2B5EF4-FFF2-40B4-BE49-F238E27FC236}">
                  <a16:creationId xmlns:a16="http://schemas.microsoft.com/office/drawing/2014/main" id="{C902F007-74FE-46FD-925B-61BFEB3D7B61}"/>
                </a:ext>
              </a:extLst>
            </p:cNvPr>
            <p:cNvCxnSpPr>
              <a:cxnSpLocks/>
              <a:stCxn id="265" idx="0"/>
              <a:endCxn id="282" idx="1"/>
            </p:cNvCxnSpPr>
            <p:nvPr/>
          </p:nvCxnSpPr>
          <p:spPr>
            <a:xfrm rot="5400000" flipH="1" flipV="1">
              <a:off x="20551260" y="6269338"/>
              <a:ext cx="217140" cy="178048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9" name="Arrow: Right 318">
              <a:extLst>
                <a:ext uri="{FF2B5EF4-FFF2-40B4-BE49-F238E27FC236}">
                  <a16:creationId xmlns:a16="http://schemas.microsoft.com/office/drawing/2014/main" id="{8C67375E-3A4E-4942-A0EF-9CF9C35D5DCB}"/>
                </a:ext>
              </a:extLst>
            </p:cNvPr>
            <p:cNvSpPr/>
            <p:nvPr/>
          </p:nvSpPr>
          <p:spPr>
            <a:xfrm>
              <a:off x="20461970" y="1055077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320" name="Oval 319">
              <a:extLst>
                <a:ext uri="{FF2B5EF4-FFF2-40B4-BE49-F238E27FC236}">
                  <a16:creationId xmlns:a16="http://schemas.microsoft.com/office/drawing/2014/main" id="{46CAFF15-A517-49D4-97CD-195C5DE6897B}"/>
                </a:ext>
              </a:extLst>
            </p:cNvPr>
            <p:cNvSpPr/>
            <p:nvPr/>
          </p:nvSpPr>
          <p:spPr>
            <a:xfrm>
              <a:off x="22641256" y="1063416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Flux Spectrum File</a:t>
              </a:r>
            </a:p>
          </p:txBody>
        </p:sp>
        <p:sp>
          <p:nvSpPr>
            <p:cNvPr id="321" name="Arrow: Right 320">
              <a:extLst>
                <a:ext uri="{FF2B5EF4-FFF2-40B4-BE49-F238E27FC236}">
                  <a16:creationId xmlns:a16="http://schemas.microsoft.com/office/drawing/2014/main" id="{659E166C-8DA1-41CD-9163-CBBAF13F17A7}"/>
                </a:ext>
              </a:extLst>
            </p:cNvPr>
            <p:cNvSpPr/>
            <p:nvPr/>
          </p:nvSpPr>
          <p:spPr>
            <a:xfrm>
              <a:off x="26487799" y="10545358"/>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Phi(</a:t>
              </a:r>
              <a:r>
                <a:rPr lang="el-GR" sz="1400" dirty="0"/>
                <a:t>λ</a:t>
              </a:r>
              <a:r>
                <a:rPr lang="en-US" sz="1400" dirty="0"/>
                <a:t>)</a:t>
              </a:r>
            </a:p>
          </p:txBody>
        </p:sp>
        <p:sp>
          <p:nvSpPr>
            <p:cNvPr id="322" name="Rectangle: Rounded Corners 321">
              <a:extLst>
                <a:ext uri="{FF2B5EF4-FFF2-40B4-BE49-F238E27FC236}">
                  <a16:creationId xmlns:a16="http://schemas.microsoft.com/office/drawing/2014/main" id="{647B311C-73FF-4E1E-9EBA-44A689AB094F}"/>
                </a:ext>
              </a:extLst>
            </p:cNvPr>
            <p:cNvSpPr/>
            <p:nvPr/>
          </p:nvSpPr>
          <p:spPr>
            <a:xfrm>
              <a:off x="24903338" y="1065508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Flux File</a:t>
              </a:r>
            </a:p>
          </p:txBody>
        </p:sp>
        <p:cxnSp>
          <p:nvCxnSpPr>
            <p:cNvPr id="329" name="Straight Arrow Connector 328">
              <a:extLst>
                <a:ext uri="{FF2B5EF4-FFF2-40B4-BE49-F238E27FC236}">
                  <a16:creationId xmlns:a16="http://schemas.microsoft.com/office/drawing/2014/main" id="{90E0592C-2B7E-40FB-8346-521AE9B2C86E}"/>
                </a:ext>
              </a:extLst>
            </p:cNvPr>
            <p:cNvCxnSpPr>
              <a:stCxn id="322" idx="3"/>
              <a:endCxn id="321" idx="1"/>
            </p:cNvCxnSpPr>
            <p:nvPr/>
          </p:nvCxnSpPr>
          <p:spPr>
            <a:xfrm>
              <a:off x="26172232" y="10992619"/>
              <a:ext cx="315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Rectangle: Rounded Corners 329">
              <a:extLst>
                <a:ext uri="{FF2B5EF4-FFF2-40B4-BE49-F238E27FC236}">
                  <a16:creationId xmlns:a16="http://schemas.microsoft.com/office/drawing/2014/main" id="{1ABB2DDC-71B8-4ABE-B2F6-FABA2C7E7A28}"/>
                </a:ext>
              </a:extLst>
            </p:cNvPr>
            <p:cNvSpPr/>
            <p:nvPr/>
          </p:nvSpPr>
          <p:spPr>
            <a:xfrm>
              <a:off x="28421137" y="9733433"/>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by Flux</a:t>
              </a:r>
            </a:p>
          </p:txBody>
        </p:sp>
        <p:cxnSp>
          <p:nvCxnSpPr>
            <p:cNvPr id="333" name="Connector: Elbow 332">
              <a:extLst>
                <a:ext uri="{FF2B5EF4-FFF2-40B4-BE49-F238E27FC236}">
                  <a16:creationId xmlns:a16="http://schemas.microsoft.com/office/drawing/2014/main" id="{611F90D8-90F9-4C61-9EC6-DAB53D3B7439}"/>
                </a:ext>
              </a:extLst>
            </p:cNvPr>
            <p:cNvCxnSpPr>
              <a:cxnSpLocks/>
              <a:stCxn id="341" idx="3"/>
              <a:endCxn id="330" idx="0"/>
            </p:cNvCxnSpPr>
            <p:nvPr/>
          </p:nvCxnSpPr>
          <p:spPr>
            <a:xfrm>
              <a:off x="27865460" y="9061636"/>
              <a:ext cx="1190124" cy="6717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Connector: Elbow 334">
              <a:extLst>
                <a:ext uri="{FF2B5EF4-FFF2-40B4-BE49-F238E27FC236}">
                  <a16:creationId xmlns:a16="http://schemas.microsoft.com/office/drawing/2014/main" id="{392A7422-3BBE-4877-B14D-91FD86EF1923}"/>
                </a:ext>
              </a:extLst>
            </p:cNvPr>
            <p:cNvCxnSpPr>
              <a:stCxn id="321" idx="3"/>
              <a:endCxn id="330" idx="2"/>
            </p:cNvCxnSpPr>
            <p:nvPr/>
          </p:nvCxnSpPr>
          <p:spPr>
            <a:xfrm flipV="1">
              <a:off x="27769947" y="10408493"/>
              <a:ext cx="1285637" cy="584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1" name="Arrow: Right 340">
              <a:extLst>
                <a:ext uri="{FF2B5EF4-FFF2-40B4-BE49-F238E27FC236}">
                  <a16:creationId xmlns:a16="http://schemas.microsoft.com/office/drawing/2014/main" id="{013224FB-C022-42A5-9E10-B4148644AF72}"/>
                </a:ext>
              </a:extLst>
            </p:cNvPr>
            <p:cNvSpPr/>
            <p:nvPr/>
          </p:nvSpPr>
          <p:spPr>
            <a:xfrm>
              <a:off x="26606837" y="8614375"/>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5</a:t>
              </a:r>
              <a:r>
                <a:rPr lang="en-US" sz="1400" dirty="0"/>
                <a:t>(X,Y,Z,</a:t>
              </a:r>
              <a:r>
                <a:rPr lang="el-GR" sz="1400" dirty="0"/>
                <a:t>λ</a:t>
              </a:r>
              <a:r>
                <a:rPr lang="en-US" sz="1400" dirty="0"/>
                <a:t>), dD</a:t>
              </a:r>
              <a:r>
                <a:rPr lang="en-US" sz="1400" baseline="-25000" dirty="0"/>
                <a:t>5</a:t>
              </a:r>
              <a:r>
                <a:rPr lang="en-US" sz="1400" dirty="0"/>
                <a:t>(X,Y,Z,</a:t>
              </a:r>
              <a:r>
                <a:rPr lang="el-GR" sz="1400" dirty="0"/>
                <a:t>λ</a:t>
              </a:r>
              <a:r>
                <a:rPr lang="en-US" sz="1400" dirty="0"/>
                <a:t>)</a:t>
              </a:r>
            </a:p>
          </p:txBody>
        </p:sp>
        <p:sp>
          <p:nvSpPr>
            <p:cNvPr id="344" name="Arrow: Right 343">
              <a:extLst>
                <a:ext uri="{FF2B5EF4-FFF2-40B4-BE49-F238E27FC236}">
                  <a16:creationId xmlns:a16="http://schemas.microsoft.com/office/drawing/2014/main" id="{E538BA64-6F7A-4562-95A7-47DEF1419D5C}"/>
                </a:ext>
              </a:extLst>
            </p:cNvPr>
            <p:cNvSpPr/>
            <p:nvPr/>
          </p:nvSpPr>
          <p:spPr>
            <a:xfrm>
              <a:off x="29997923" y="9628092"/>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6</a:t>
              </a:r>
              <a:r>
                <a:rPr lang="en-US" sz="1400" dirty="0"/>
                <a:t>(X,Y,Z,</a:t>
              </a:r>
              <a:r>
                <a:rPr lang="el-GR" sz="1400" dirty="0"/>
                <a:t>λ</a:t>
              </a:r>
              <a:r>
                <a:rPr lang="en-US" sz="1400" dirty="0"/>
                <a:t>), dD</a:t>
              </a:r>
              <a:r>
                <a:rPr lang="en-US" sz="1400" baseline="-25000" dirty="0"/>
                <a:t>6</a:t>
              </a:r>
              <a:r>
                <a:rPr lang="en-US" sz="1400" dirty="0"/>
                <a:t>(X,Y,Z,</a:t>
              </a:r>
              <a:r>
                <a:rPr lang="el-GR" sz="1400" dirty="0"/>
                <a:t>λ</a:t>
              </a:r>
              <a:r>
                <a:rPr lang="en-US" sz="1400" dirty="0"/>
                <a:t>)</a:t>
              </a:r>
            </a:p>
          </p:txBody>
        </p:sp>
        <p:cxnSp>
          <p:nvCxnSpPr>
            <p:cNvPr id="346" name="Straight Arrow Connector 345">
              <a:extLst>
                <a:ext uri="{FF2B5EF4-FFF2-40B4-BE49-F238E27FC236}">
                  <a16:creationId xmlns:a16="http://schemas.microsoft.com/office/drawing/2014/main" id="{09E33F2C-F74A-4CF5-BDE3-DFC1D70E3934}"/>
                </a:ext>
              </a:extLst>
            </p:cNvPr>
            <p:cNvCxnSpPr>
              <a:stCxn id="330" idx="3"/>
              <a:endCxn id="344" idx="1"/>
            </p:cNvCxnSpPr>
            <p:nvPr/>
          </p:nvCxnSpPr>
          <p:spPr>
            <a:xfrm>
              <a:off x="29690031" y="10070963"/>
              <a:ext cx="307892" cy="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Connector: Elbow 350">
              <a:extLst>
                <a:ext uri="{FF2B5EF4-FFF2-40B4-BE49-F238E27FC236}">
                  <a16:creationId xmlns:a16="http://schemas.microsoft.com/office/drawing/2014/main" id="{642CA77D-2C45-408F-89C7-FF1AC0AF3FD8}"/>
                </a:ext>
              </a:extLst>
            </p:cNvPr>
            <p:cNvCxnSpPr>
              <a:stCxn id="344" idx="3"/>
              <a:endCxn id="54" idx="1"/>
            </p:cNvCxnSpPr>
            <p:nvPr/>
          </p:nvCxnSpPr>
          <p:spPr>
            <a:xfrm flipH="1" flipV="1">
              <a:off x="25090738" y="5921634"/>
              <a:ext cx="6165808" cy="4153719"/>
            </a:xfrm>
            <a:prstGeom prst="bentConnector5">
              <a:avLst>
                <a:gd name="adj1" fmla="val -3708"/>
                <a:gd name="adj2" fmla="val 50000"/>
                <a:gd name="adj3" fmla="val 1037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008B05-460B-43FC-A80A-666156E806BF}"/>
                </a:ext>
              </a:extLst>
            </p:cNvPr>
            <p:cNvCxnSpPr>
              <a:stCxn id="26" idx="3"/>
              <a:endCxn id="30" idx="1"/>
            </p:cNvCxnSpPr>
            <p:nvPr/>
          </p:nvCxnSpPr>
          <p:spPr>
            <a:xfrm>
              <a:off x="10235168" y="5916537"/>
              <a:ext cx="198447" cy="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9D5785-73DE-425F-9C23-02307698F199}"/>
                </a:ext>
              </a:extLst>
            </p:cNvPr>
            <p:cNvCxnSpPr>
              <a:stCxn id="20" idx="3"/>
              <a:endCxn id="17" idx="1"/>
            </p:cNvCxnSpPr>
            <p:nvPr/>
          </p:nvCxnSpPr>
          <p:spPr>
            <a:xfrm>
              <a:off x="13545307" y="5914333"/>
              <a:ext cx="476335" cy="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48E89D-AE28-465B-96EF-C5AA3EEE75B9}"/>
                </a:ext>
              </a:extLst>
            </p:cNvPr>
            <p:cNvCxnSpPr>
              <a:stCxn id="17" idx="3"/>
              <a:endCxn id="52" idx="1"/>
            </p:cNvCxnSpPr>
            <p:nvPr/>
          </p:nvCxnSpPr>
          <p:spPr>
            <a:xfrm flipV="1">
              <a:off x="15383965" y="5914332"/>
              <a:ext cx="559705" cy="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8D487E0-6DA6-4F7C-8D74-22E1CCF8EC56}"/>
                </a:ext>
              </a:extLst>
            </p:cNvPr>
            <p:cNvSpPr/>
            <p:nvPr/>
          </p:nvSpPr>
          <p:spPr>
            <a:xfrm>
              <a:off x="22618639" y="9571122"/>
              <a:ext cx="152439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Wavelength Cutoffs</a:t>
              </a:r>
            </a:p>
          </p:txBody>
        </p:sp>
        <p:sp>
          <p:nvSpPr>
            <p:cNvPr id="304" name="Oval 303">
              <a:extLst>
                <a:ext uri="{FF2B5EF4-FFF2-40B4-BE49-F238E27FC236}">
                  <a16:creationId xmlns:a16="http://schemas.microsoft.com/office/drawing/2014/main" id="{890031CE-4830-41E9-A2B8-302963785470}"/>
                </a:ext>
              </a:extLst>
            </p:cNvPr>
            <p:cNvSpPr/>
            <p:nvPr/>
          </p:nvSpPr>
          <p:spPr>
            <a:xfrm>
              <a:off x="22626533" y="8578005"/>
              <a:ext cx="152439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TOF Cutoffs</a:t>
              </a:r>
            </a:p>
          </p:txBody>
        </p:sp>
        <p:cxnSp>
          <p:nvCxnSpPr>
            <p:cNvPr id="84" name="Connector: Elbow 83">
              <a:extLst>
                <a:ext uri="{FF2B5EF4-FFF2-40B4-BE49-F238E27FC236}">
                  <a16:creationId xmlns:a16="http://schemas.microsoft.com/office/drawing/2014/main" id="{BA534E9C-A719-4EF5-A0FA-92ADF95EB587}"/>
                </a:ext>
              </a:extLst>
            </p:cNvPr>
            <p:cNvCxnSpPr>
              <a:cxnSpLocks/>
              <a:stCxn id="319" idx="3"/>
              <a:endCxn id="304" idx="2"/>
            </p:cNvCxnSpPr>
            <p:nvPr/>
          </p:nvCxnSpPr>
          <p:spPr>
            <a:xfrm flipV="1">
              <a:off x="22217882" y="8937646"/>
              <a:ext cx="408651" cy="2060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D7277584-0CA5-4D61-AA31-800955A22C6E}"/>
                </a:ext>
              </a:extLst>
            </p:cNvPr>
            <p:cNvCxnSpPr>
              <a:cxnSpLocks/>
              <a:stCxn id="319" idx="3"/>
              <a:endCxn id="300" idx="2"/>
            </p:cNvCxnSpPr>
            <p:nvPr/>
          </p:nvCxnSpPr>
          <p:spPr>
            <a:xfrm flipV="1">
              <a:off x="22217882" y="9930763"/>
              <a:ext cx="400757" cy="10672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8" name="Connector: Elbow 287">
              <a:extLst>
                <a:ext uri="{FF2B5EF4-FFF2-40B4-BE49-F238E27FC236}">
                  <a16:creationId xmlns:a16="http://schemas.microsoft.com/office/drawing/2014/main" id="{CD90943D-6481-48E0-8C51-8C110D03122E}"/>
                </a:ext>
              </a:extLst>
            </p:cNvPr>
            <p:cNvCxnSpPr>
              <a:cxnSpLocks/>
              <a:stCxn id="304" idx="6"/>
              <a:endCxn id="53" idx="1"/>
            </p:cNvCxnSpPr>
            <p:nvPr/>
          </p:nvCxnSpPr>
          <p:spPr>
            <a:xfrm>
              <a:off x="24150929" y="8937646"/>
              <a:ext cx="752409" cy="1244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Connector: Elbow 292">
              <a:extLst>
                <a:ext uri="{FF2B5EF4-FFF2-40B4-BE49-F238E27FC236}">
                  <a16:creationId xmlns:a16="http://schemas.microsoft.com/office/drawing/2014/main" id="{BFF3BA21-D7D9-42D4-A4AE-5F78893699D5}"/>
                </a:ext>
              </a:extLst>
            </p:cNvPr>
            <p:cNvCxnSpPr>
              <a:stCxn id="300" idx="6"/>
              <a:endCxn id="53" idx="1"/>
            </p:cNvCxnSpPr>
            <p:nvPr/>
          </p:nvCxnSpPr>
          <p:spPr>
            <a:xfrm flipV="1">
              <a:off x="24143035" y="9062086"/>
              <a:ext cx="760303" cy="868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0E21961C-EC08-460F-A2A1-42BE9A755E6D}"/>
                </a:ext>
              </a:extLst>
            </p:cNvPr>
            <p:cNvCxnSpPr>
              <a:stCxn id="319" idx="3"/>
              <a:endCxn id="320" idx="2"/>
            </p:cNvCxnSpPr>
            <p:nvPr/>
          </p:nvCxnSpPr>
          <p:spPr>
            <a:xfrm flipV="1">
              <a:off x="22217882" y="10993807"/>
              <a:ext cx="423374" cy="4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Connector: Elbow 314">
              <a:extLst>
                <a:ext uri="{FF2B5EF4-FFF2-40B4-BE49-F238E27FC236}">
                  <a16:creationId xmlns:a16="http://schemas.microsoft.com/office/drawing/2014/main" id="{F7379F50-5209-4C8E-8F50-CA1234A0641A}"/>
                </a:ext>
              </a:extLst>
            </p:cNvPr>
            <p:cNvCxnSpPr>
              <a:stCxn id="320" idx="6"/>
              <a:endCxn id="322" idx="1"/>
            </p:cNvCxnSpPr>
            <p:nvPr/>
          </p:nvCxnSpPr>
          <p:spPr>
            <a:xfrm flipV="1">
              <a:off x="24018004" y="10992619"/>
              <a:ext cx="885334" cy="1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23B7E7-9A3D-498A-A6B2-551071BCCF4A}"/>
                </a:ext>
              </a:extLst>
            </p:cNvPr>
            <p:cNvCxnSpPr>
              <a:cxnSpLocks/>
            </p:cNvCxnSpPr>
            <p:nvPr/>
          </p:nvCxnSpPr>
          <p:spPr>
            <a:xfrm flipH="1">
              <a:off x="21277149" y="6929413"/>
              <a:ext cx="2" cy="1483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FFF771F-0BCC-4FF8-9690-195515983A5A}"/>
                </a:ext>
              </a:extLst>
            </p:cNvPr>
            <p:cNvCxnSpPr>
              <a:cxnSpLocks/>
              <a:endCxn id="53" idx="0"/>
            </p:cNvCxnSpPr>
            <p:nvPr/>
          </p:nvCxnSpPr>
          <p:spPr>
            <a:xfrm>
              <a:off x="21277149" y="8413202"/>
              <a:ext cx="4307351" cy="1404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100AD35E-819E-4561-B68C-4C86F291C5B1}"/>
              </a:ext>
            </a:extLst>
          </p:cNvPr>
          <p:cNvGrpSpPr/>
          <p:nvPr/>
        </p:nvGrpSpPr>
        <p:grpSpPr>
          <a:xfrm>
            <a:off x="30619517" y="14852291"/>
            <a:ext cx="9833623" cy="5071805"/>
            <a:chOff x="31350472" y="14876553"/>
            <a:chExt cx="9833623" cy="5071805"/>
          </a:xfrm>
        </p:grpSpPr>
        <p:sp>
          <p:nvSpPr>
            <p:cNvPr id="45" name="Rectangle: Rounded Corners 44">
              <a:extLst>
                <a:ext uri="{FF2B5EF4-FFF2-40B4-BE49-F238E27FC236}">
                  <a16:creationId xmlns:a16="http://schemas.microsoft.com/office/drawing/2014/main" id="{B1B45773-E201-4815-A5AA-428708A92375}"/>
                </a:ext>
              </a:extLst>
            </p:cNvPr>
            <p:cNvSpPr/>
            <p:nvPr/>
          </p:nvSpPr>
          <p:spPr>
            <a:xfrm>
              <a:off x="31350472" y="14876553"/>
              <a:ext cx="9833623" cy="507180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D1E5312-209F-4849-BC18-4CA5E0F77B7D}"/>
                </a:ext>
              </a:extLst>
            </p:cNvPr>
            <p:cNvSpPr txBox="1"/>
            <p:nvPr/>
          </p:nvSpPr>
          <p:spPr>
            <a:xfrm>
              <a:off x="32142817" y="15518946"/>
              <a:ext cx="2974597" cy="369332"/>
            </a:xfrm>
            <a:prstGeom prst="rect">
              <a:avLst/>
            </a:prstGeom>
            <a:noFill/>
          </p:spPr>
          <p:txBody>
            <a:bodyPr wrap="none" rtlCol="0">
              <a:spAutoFit/>
            </a:bodyPr>
            <a:lstStyle/>
            <a:p>
              <a:r>
                <a:rPr lang="en-US" dirty="0"/>
                <a:t>Initial Estimate of Uncertainty</a:t>
              </a:r>
            </a:p>
          </p:txBody>
        </p:sp>
        <p:sp>
          <p:nvSpPr>
            <p:cNvPr id="382" name="Arrow: Right 381">
              <a:extLst>
                <a:ext uri="{FF2B5EF4-FFF2-40B4-BE49-F238E27FC236}">
                  <a16:creationId xmlns:a16="http://schemas.microsoft.com/office/drawing/2014/main" id="{F11CD702-B331-4463-B645-E65904D9015D}"/>
                </a:ext>
              </a:extLst>
            </p:cNvPr>
            <p:cNvSpPr/>
            <p:nvPr/>
          </p:nvSpPr>
          <p:spPr>
            <a:xfrm>
              <a:off x="32390115" y="17218582"/>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 </a:t>
              </a:r>
              <a:r>
                <a:rPr lang="en-US" sz="1400" dirty="0"/>
                <a:t>(</a:t>
              </a:r>
              <a:r>
                <a:rPr lang="en-US" sz="1400" dirty="0" err="1"/>
                <a:t>X,Y,t</a:t>
              </a:r>
              <a:r>
                <a:rPr lang="en-US" sz="1400" dirty="0"/>
                <a:t>)</a:t>
              </a:r>
            </a:p>
          </p:txBody>
        </p:sp>
        <p:cxnSp>
          <p:nvCxnSpPr>
            <p:cNvPr id="51" name="Straight Arrow Connector 50">
              <a:extLst>
                <a:ext uri="{FF2B5EF4-FFF2-40B4-BE49-F238E27FC236}">
                  <a16:creationId xmlns:a16="http://schemas.microsoft.com/office/drawing/2014/main" id="{E24DD9A0-F0E9-433D-A59F-D6ECD502E11A}"/>
                </a:ext>
              </a:extLst>
            </p:cNvPr>
            <p:cNvCxnSpPr>
              <a:endCxn id="382" idx="1"/>
            </p:cNvCxnSpPr>
            <p:nvPr/>
          </p:nvCxnSpPr>
          <p:spPr>
            <a:xfrm>
              <a:off x="31838298" y="17665842"/>
              <a:ext cx="5518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5" name="Rectangle: Rounded Corners 384">
                  <a:extLst>
                    <a:ext uri="{FF2B5EF4-FFF2-40B4-BE49-F238E27FC236}">
                      <a16:creationId xmlns:a16="http://schemas.microsoft.com/office/drawing/2014/main" id="{6F6DDBBE-A8BC-4382-B16B-B6E3060C5249}"/>
                    </a:ext>
                  </a:extLst>
                </p:cNvPr>
                <p:cNvSpPr/>
                <p:nvPr/>
              </p:nvSpPr>
              <p:spPr>
                <a:xfrm>
                  <a:off x="34005212" y="16017865"/>
                  <a:ext cx="4496451" cy="32959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uncertainty in D(</a:t>
                  </a:r>
                  <a:r>
                    <a:rPr lang="en-US" dirty="0" err="1">
                      <a:solidFill>
                        <a:schemeClr val="tx1"/>
                      </a:solidFill>
                    </a:rPr>
                    <a:t>X,Y,t</a:t>
                  </a:r>
                  <a:r>
                    <a:rPr lang="en-US" dirty="0">
                      <a:solidFill>
                        <a:schemeClr val="tx1"/>
                      </a:solidFill>
                    </a:rPr>
                    <a:t>) is calculated using the following equation.</a:t>
                  </a:r>
                </a:p>
                <a:p>
                  <a:pPr algn="ctr"/>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𝑑𝐷</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𝑌𝑡</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i="1">
                                <a:solidFill>
                                  <a:schemeClr val="tx1"/>
                                </a:solidFill>
                                <a:latin typeface="Cambria Math" panose="02040503050406030204" pitchFamily="18" charset="0"/>
                                <a:ea typeface="Cambria Math" panose="02040503050406030204" pitchFamily="18" charset="0"/>
                              </a:rPr>
                            </m:ctrlPr>
                          </m:radPr>
                          <m:deg/>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𝐷</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𝑌</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f>
                                  <m:fPr>
                                    <m:type m:val="skw"/>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2</m:t>
                                    </m:r>
                                  </m:den>
                                </m:f>
                              </m:e>
                            </m:d>
                            <m:r>
                              <a:rPr lang="en-US" i="1">
                                <a:solidFill>
                                  <a:schemeClr val="tx1"/>
                                </a:solidFill>
                                <a:latin typeface="Cambria Math" panose="02040503050406030204" pitchFamily="18" charset="0"/>
                                <a:ea typeface="Cambria Math" panose="02040503050406030204" pitchFamily="18" charset="0"/>
                              </a:rPr>
                              <m:t>+</m:t>
                            </m:r>
                            <m:f>
                              <m:fPr>
                                <m:type m:val="skw"/>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2</m:t>
                                </m:r>
                              </m:den>
                            </m:f>
                          </m:e>
                        </m:rad>
                      </m:oMath>
                    </m:oMathPara>
                  </a14:m>
                  <a:endParaRPr lang="en-US" dirty="0">
                    <a:solidFill>
                      <a:schemeClr val="tx1"/>
                    </a:solidFill>
                    <a:ea typeface="Cambria Math" panose="02040503050406030204" pitchFamily="18" charset="0"/>
                  </a:endParaRPr>
                </a:p>
                <a:p>
                  <a:pPr algn="ctr"/>
                  <a:endParaRPr lang="en-US" dirty="0">
                    <a:solidFill>
                      <a:schemeClr val="tx1"/>
                    </a:solidFill>
                  </a:endParaRPr>
                </a:p>
                <a:p>
                  <a:pPr algn="ctr"/>
                  <a:r>
                    <a:rPr lang="en-US" dirty="0">
                      <a:solidFill>
                        <a:schemeClr val="tx1"/>
                      </a:solidFill>
                    </a:rPr>
                    <a:t>The equation addresses the question of how to deal with a measured intensity of 0 counts, which is defined to have an uncertainty of 1</a:t>
                  </a:r>
                </a:p>
              </p:txBody>
            </p:sp>
          </mc:Choice>
          <mc:Fallback xmlns="">
            <p:sp>
              <p:nvSpPr>
                <p:cNvPr id="385" name="Rectangle: Rounded Corners 384">
                  <a:extLst>
                    <a:ext uri="{FF2B5EF4-FFF2-40B4-BE49-F238E27FC236}">
                      <a16:creationId xmlns:a16="http://schemas.microsoft.com/office/drawing/2014/main" xmlns:a14="http://schemas.microsoft.com/office/drawing/2010/main" xmlns="" id="{6F6DDBBE-A8BC-4382-B16B-B6E3060C5249}"/>
                    </a:ext>
                  </a:extLst>
                </p:cNvPr>
                <p:cNvSpPr>
                  <a:spLocks noRot="1" noChangeAspect="1" noMove="1" noResize="1" noEditPoints="1" noAdjustHandles="1" noChangeArrowheads="1" noChangeShapeType="1" noTextEdit="1"/>
                </p:cNvSpPr>
                <p:nvPr/>
              </p:nvSpPr>
              <p:spPr>
                <a:xfrm>
                  <a:off x="34005212" y="16017865"/>
                  <a:ext cx="4496451" cy="3295956"/>
                </a:xfrm>
                <a:prstGeom prst="roundRect">
                  <a:avLst/>
                </a:prstGeom>
                <a:blipFill rotWithShape="1">
                  <a:blip r:embed="rId5"/>
                  <a:stretch>
                    <a:fillRect/>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4686BF0F-D809-461C-836C-A05ED9D7756B}"/>
                </a:ext>
              </a:extLst>
            </p:cNvPr>
            <p:cNvCxnSpPr>
              <a:stCxn id="382" idx="3"/>
              <a:endCxn id="385" idx="1"/>
            </p:cNvCxnSpPr>
            <p:nvPr/>
          </p:nvCxnSpPr>
          <p:spPr>
            <a:xfrm>
              <a:off x="33597804" y="17665843"/>
              <a:ext cx="407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9" name="Arrow: Right 388">
              <a:extLst>
                <a:ext uri="{FF2B5EF4-FFF2-40B4-BE49-F238E27FC236}">
                  <a16:creationId xmlns:a16="http://schemas.microsoft.com/office/drawing/2014/main" id="{8A04B222-7E66-405B-9D13-37737CFA4128}"/>
                </a:ext>
              </a:extLst>
            </p:cNvPr>
            <p:cNvSpPr/>
            <p:nvPr/>
          </p:nvSpPr>
          <p:spPr>
            <a:xfrm>
              <a:off x="38939505" y="17218581"/>
              <a:ext cx="1258623"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2</a:t>
              </a:r>
              <a:r>
                <a:rPr lang="en-US" sz="1400" dirty="0"/>
                <a:t>(</a:t>
              </a:r>
              <a:r>
                <a:rPr lang="en-US" sz="1400" dirty="0" err="1"/>
                <a:t>X,Y,t</a:t>
              </a:r>
              <a:r>
                <a:rPr lang="en-US" sz="1400" dirty="0"/>
                <a:t>), dD</a:t>
              </a:r>
              <a:r>
                <a:rPr lang="en-US" sz="1400" baseline="-25000" dirty="0"/>
                <a:t>2</a:t>
              </a:r>
              <a:r>
                <a:rPr lang="en-US" sz="1400" dirty="0"/>
                <a:t>(</a:t>
              </a:r>
              <a:r>
                <a:rPr lang="en-US" sz="1400" dirty="0" err="1"/>
                <a:t>X,Y,t</a:t>
              </a:r>
              <a:r>
                <a:rPr lang="en-US" sz="1400" dirty="0"/>
                <a:t>)</a:t>
              </a:r>
            </a:p>
          </p:txBody>
        </p:sp>
        <p:cxnSp>
          <p:nvCxnSpPr>
            <p:cNvPr id="78" name="Straight Arrow Connector 77">
              <a:extLst>
                <a:ext uri="{FF2B5EF4-FFF2-40B4-BE49-F238E27FC236}">
                  <a16:creationId xmlns:a16="http://schemas.microsoft.com/office/drawing/2014/main" id="{A6721B3C-7B71-4256-8048-1DA34EAA63CC}"/>
                </a:ext>
              </a:extLst>
            </p:cNvPr>
            <p:cNvCxnSpPr>
              <a:stCxn id="385" idx="3"/>
              <a:endCxn id="389" idx="1"/>
            </p:cNvCxnSpPr>
            <p:nvPr/>
          </p:nvCxnSpPr>
          <p:spPr>
            <a:xfrm flipV="1">
              <a:off x="38501663" y="17665842"/>
              <a:ext cx="437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8AF1736-D53F-44D5-88E7-B755D67F8F41}"/>
                </a:ext>
              </a:extLst>
            </p:cNvPr>
            <p:cNvCxnSpPr>
              <a:stCxn id="389" idx="3"/>
            </p:cNvCxnSpPr>
            <p:nvPr/>
          </p:nvCxnSpPr>
          <p:spPr>
            <a:xfrm flipV="1">
              <a:off x="40198128" y="17665841"/>
              <a:ext cx="4944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8" name="Group 477"/>
          <p:cNvGrpSpPr/>
          <p:nvPr/>
        </p:nvGrpSpPr>
        <p:grpSpPr>
          <a:xfrm>
            <a:off x="30619517" y="20899297"/>
            <a:ext cx="17915708" cy="7558832"/>
            <a:chOff x="30619517" y="20899297"/>
            <a:chExt cx="17915708" cy="7558832"/>
          </a:xfrm>
        </p:grpSpPr>
        <p:sp>
          <p:nvSpPr>
            <p:cNvPr id="383" name="Rectangle: Rounded Corners 44">
              <a:extLst>
                <a:ext uri="{FF2B5EF4-FFF2-40B4-BE49-F238E27FC236}">
                  <a16:creationId xmlns:a16="http://schemas.microsoft.com/office/drawing/2014/main" id="{B1B45773-E201-4815-A5AA-428708A92375}"/>
                </a:ext>
              </a:extLst>
            </p:cNvPr>
            <p:cNvSpPr/>
            <p:nvPr/>
          </p:nvSpPr>
          <p:spPr>
            <a:xfrm>
              <a:off x="30619517" y="20899297"/>
              <a:ext cx="17915708" cy="755883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5D1E5312-209F-4849-BC18-4CA5E0F77B7D}"/>
                </a:ext>
              </a:extLst>
            </p:cNvPr>
            <p:cNvSpPr txBox="1"/>
            <p:nvPr/>
          </p:nvSpPr>
          <p:spPr>
            <a:xfrm>
              <a:off x="31411862" y="21541690"/>
              <a:ext cx="3022366" cy="369332"/>
            </a:xfrm>
            <a:prstGeom prst="rect">
              <a:avLst/>
            </a:prstGeom>
            <a:noFill/>
          </p:spPr>
          <p:txBody>
            <a:bodyPr wrap="none" rtlCol="0">
              <a:spAutoFit/>
            </a:bodyPr>
            <a:lstStyle/>
            <a:p>
              <a:r>
                <a:rPr lang="en-US" dirty="0"/>
                <a:t>Apply Transmission Correction</a:t>
              </a:r>
            </a:p>
          </p:txBody>
        </p:sp>
        <p:cxnSp>
          <p:nvCxnSpPr>
            <p:cNvPr id="388" name="Straight Arrow Connector 387">
              <a:extLst>
                <a:ext uri="{FF2B5EF4-FFF2-40B4-BE49-F238E27FC236}">
                  <a16:creationId xmlns:a16="http://schemas.microsoft.com/office/drawing/2014/main" id="{E24DD9A0-F0E9-433D-A59F-D6ECD502E11A}"/>
                </a:ext>
              </a:extLst>
            </p:cNvPr>
            <p:cNvCxnSpPr>
              <a:endCxn id="397" idx="1"/>
            </p:cNvCxnSpPr>
            <p:nvPr/>
          </p:nvCxnSpPr>
          <p:spPr>
            <a:xfrm>
              <a:off x="37418911" y="21867446"/>
              <a:ext cx="551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5" name="Arrow: Right 53">
              <a:extLst>
                <a:ext uri="{FF2B5EF4-FFF2-40B4-BE49-F238E27FC236}">
                  <a16:creationId xmlns:a16="http://schemas.microsoft.com/office/drawing/2014/main" id="{38CCC324-A943-468A-AFFE-214C40CDADF1}"/>
                </a:ext>
              </a:extLst>
            </p:cNvPr>
            <p:cNvSpPr/>
            <p:nvPr/>
          </p:nvSpPr>
          <p:spPr>
            <a:xfrm>
              <a:off x="37497133" y="24755506"/>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l-GR" sz="1400" dirty="0"/>
                <a:t>λ</a:t>
              </a:r>
              <a:r>
                <a:rPr lang="en-US" sz="1400" dirty="0"/>
                <a:t>),</a:t>
              </a:r>
              <a:r>
                <a:rPr lang="en-US" sz="1400" dirty="0" err="1"/>
                <a:t>dT</a:t>
              </a:r>
              <a:r>
                <a:rPr lang="en-US" sz="1400" dirty="0"/>
                <a:t>(</a:t>
              </a:r>
              <a:r>
                <a:rPr lang="el-GR" sz="1400" dirty="0"/>
                <a:t>λ</a:t>
              </a:r>
              <a:r>
                <a:rPr lang="en-US" sz="1400" dirty="0"/>
                <a:t>)</a:t>
              </a:r>
            </a:p>
          </p:txBody>
        </p:sp>
        <p:sp>
          <p:nvSpPr>
            <p:cNvPr id="396" name="Arrow: Right 134">
              <a:extLst>
                <a:ext uri="{FF2B5EF4-FFF2-40B4-BE49-F238E27FC236}">
                  <a16:creationId xmlns:a16="http://schemas.microsoft.com/office/drawing/2014/main" id="{1034156B-909D-4110-A878-AD81F6F15BA3}"/>
                </a:ext>
              </a:extLst>
            </p:cNvPr>
            <p:cNvSpPr/>
            <p:nvPr/>
          </p:nvSpPr>
          <p:spPr>
            <a:xfrm>
              <a:off x="31935722" y="23513539"/>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397" name="Arrow: Right 252">
              <a:extLst>
                <a:ext uri="{FF2B5EF4-FFF2-40B4-BE49-F238E27FC236}">
                  <a16:creationId xmlns:a16="http://schemas.microsoft.com/office/drawing/2014/main" id="{421C6FD9-4ECF-43E2-A14C-BAE7BE51A7D0}"/>
                </a:ext>
              </a:extLst>
            </p:cNvPr>
            <p:cNvSpPr/>
            <p:nvPr/>
          </p:nvSpPr>
          <p:spPr>
            <a:xfrm>
              <a:off x="37970728" y="21420185"/>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D(X,Y,</a:t>
              </a:r>
              <a:r>
                <a:rPr lang="el-GR" sz="1400" dirty="0"/>
                <a:t>λ</a:t>
              </a:r>
              <a:r>
                <a:rPr lang="en-US" sz="1400" dirty="0"/>
                <a:t>), </a:t>
              </a:r>
              <a:r>
                <a:rPr lang="en-US" sz="1400" dirty="0" err="1"/>
                <a:t>dD</a:t>
              </a:r>
              <a:r>
                <a:rPr lang="en-US" sz="1400" dirty="0"/>
                <a:t>(X,Y,</a:t>
              </a:r>
              <a:r>
                <a:rPr lang="el-GR" sz="1400" dirty="0"/>
                <a:t> λ</a:t>
              </a:r>
              <a:r>
                <a:rPr lang="en-US" sz="1400" dirty="0"/>
                <a:t>)</a:t>
              </a:r>
            </a:p>
          </p:txBody>
        </p:sp>
        <p:sp>
          <p:nvSpPr>
            <p:cNvPr id="402" name="Flowchart: Decision 401">
              <a:extLst>
                <a:ext uri="{FF2B5EF4-FFF2-40B4-BE49-F238E27FC236}">
                  <a16:creationId xmlns:a16="http://schemas.microsoft.com/office/drawing/2014/main" id="{23EF7D59-9F8A-4BC0-9952-1293F60CCD13}"/>
                </a:ext>
              </a:extLst>
            </p:cNvPr>
            <p:cNvSpPr/>
            <p:nvPr/>
          </p:nvSpPr>
          <p:spPr>
            <a:xfrm>
              <a:off x="33696174" y="26054161"/>
              <a:ext cx="2928553" cy="1620180"/>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Angle-Dependent Transmission Correction?</a:t>
              </a:r>
            </a:p>
          </p:txBody>
        </p:sp>
        <p:sp>
          <p:nvSpPr>
            <p:cNvPr id="403" name="Oval 402">
              <a:extLst>
                <a:ext uri="{FF2B5EF4-FFF2-40B4-BE49-F238E27FC236}">
                  <a16:creationId xmlns:a16="http://schemas.microsoft.com/office/drawing/2014/main" id="{D5D1B393-AD41-4F6C-8033-8C00E07464E4}"/>
                </a:ext>
              </a:extLst>
            </p:cNvPr>
            <p:cNvSpPr/>
            <p:nvPr/>
          </p:nvSpPr>
          <p:spPr>
            <a:xfrm>
              <a:off x="30981902" y="26504610"/>
              <a:ext cx="23037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Angle Dependent Transmission Correction Y/N</a:t>
              </a:r>
            </a:p>
          </p:txBody>
        </p:sp>
        <p:cxnSp>
          <p:nvCxnSpPr>
            <p:cNvPr id="408" name="Straight Arrow Connector 407">
              <a:extLst>
                <a:ext uri="{FF2B5EF4-FFF2-40B4-BE49-F238E27FC236}">
                  <a16:creationId xmlns:a16="http://schemas.microsoft.com/office/drawing/2014/main" id="{E24DD9A0-F0E9-433D-A59F-D6ECD502E11A}"/>
                </a:ext>
              </a:extLst>
            </p:cNvPr>
            <p:cNvCxnSpPr>
              <a:stCxn id="403" idx="6"/>
              <a:endCxn id="402" idx="1"/>
            </p:cNvCxnSpPr>
            <p:nvPr/>
          </p:nvCxnSpPr>
          <p:spPr>
            <a:xfrm>
              <a:off x="33285643" y="26864251"/>
              <a:ext cx="410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412859" y="25749863"/>
              <a:ext cx="455574" cy="369332"/>
            </a:xfrm>
            <a:prstGeom prst="rect">
              <a:avLst/>
            </a:prstGeom>
            <a:noFill/>
          </p:spPr>
          <p:txBody>
            <a:bodyPr wrap="none" rtlCol="0">
              <a:spAutoFit/>
            </a:bodyPr>
            <a:lstStyle/>
            <a:p>
              <a:r>
                <a:rPr lang="en-US" dirty="0"/>
                <a:t>No</a:t>
              </a:r>
            </a:p>
          </p:txBody>
        </p:sp>
        <p:sp>
          <p:nvSpPr>
            <p:cNvPr id="38" name="TextBox 37"/>
            <p:cNvSpPr txBox="1"/>
            <p:nvPr/>
          </p:nvSpPr>
          <p:spPr>
            <a:xfrm>
              <a:off x="36188256" y="27093070"/>
              <a:ext cx="485518" cy="369332"/>
            </a:xfrm>
            <a:prstGeom prst="rect">
              <a:avLst/>
            </a:prstGeom>
            <a:noFill/>
          </p:spPr>
          <p:txBody>
            <a:bodyPr wrap="none" rtlCol="0">
              <a:spAutoFit/>
            </a:bodyPr>
            <a:lstStyle/>
            <a:p>
              <a:r>
                <a:rPr lang="en-US" dirty="0"/>
                <a:t>Yes</a:t>
              </a:r>
            </a:p>
          </p:txBody>
        </p:sp>
        <p:sp>
          <p:nvSpPr>
            <p:cNvPr id="409" name="Arrow: Right 19">
              <a:extLst>
                <a:ext uri="{FF2B5EF4-FFF2-40B4-BE49-F238E27FC236}">
                  <a16:creationId xmlns:a16="http://schemas.microsoft.com/office/drawing/2014/main" id="{684E71EE-855F-4130-8E1A-CA84A9B2D8C2}"/>
                </a:ext>
              </a:extLst>
            </p:cNvPr>
            <p:cNvSpPr/>
            <p:nvPr/>
          </p:nvSpPr>
          <p:spPr>
            <a:xfrm>
              <a:off x="37388762" y="25950325"/>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Pixel (</a:t>
              </a:r>
              <a:r>
                <a:rPr lang="en-US" sz="1400" dirty="0" err="1"/>
                <a:t>X,Y,Z,dX,dY</a:t>
              </a:r>
              <a:r>
                <a:rPr lang="en-US" sz="1400" dirty="0"/>
                <a:t>)</a:t>
              </a:r>
            </a:p>
          </p:txBody>
        </p:sp>
        <p:sp>
          <p:nvSpPr>
            <p:cNvPr id="410" name="Arrow: Right 20">
              <a:extLst>
                <a:ext uri="{FF2B5EF4-FFF2-40B4-BE49-F238E27FC236}">
                  <a16:creationId xmlns:a16="http://schemas.microsoft.com/office/drawing/2014/main" id="{77445AF7-CF98-48AA-A815-1CECD824EDB0}"/>
                </a:ext>
              </a:extLst>
            </p:cNvPr>
            <p:cNvSpPr/>
            <p:nvPr/>
          </p:nvSpPr>
          <p:spPr>
            <a:xfrm>
              <a:off x="37543680" y="27028996"/>
              <a:ext cx="1600993"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Position Defined (0,0,0)</a:t>
              </a:r>
            </a:p>
          </p:txBody>
        </p:sp>
        <p:cxnSp>
          <p:nvCxnSpPr>
            <p:cNvPr id="49" name="Elbow Connector 48"/>
            <p:cNvCxnSpPr>
              <a:stCxn id="396" idx="3"/>
              <a:endCxn id="410" idx="1"/>
            </p:cNvCxnSpPr>
            <p:nvPr/>
          </p:nvCxnSpPr>
          <p:spPr>
            <a:xfrm>
              <a:off x="33691634" y="23960800"/>
              <a:ext cx="3852046" cy="3560298"/>
            </a:xfrm>
            <a:prstGeom prst="bentConnector3">
              <a:avLst>
                <a:gd name="adj1" fmla="val 918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96" idx="3"/>
              <a:endCxn id="409" idx="1"/>
            </p:cNvCxnSpPr>
            <p:nvPr/>
          </p:nvCxnSpPr>
          <p:spPr>
            <a:xfrm>
              <a:off x="33691634" y="23960800"/>
              <a:ext cx="3697128" cy="2481627"/>
            </a:xfrm>
            <a:prstGeom prst="bentConnector3">
              <a:avLst>
                <a:gd name="adj1" fmla="val 95774"/>
              </a:avLst>
            </a:prstGeom>
            <a:ln>
              <a:tailEnd type="triangle"/>
            </a:ln>
          </p:spPr>
          <p:style>
            <a:lnRef idx="1">
              <a:schemeClr val="accent1"/>
            </a:lnRef>
            <a:fillRef idx="0">
              <a:schemeClr val="accent1"/>
            </a:fillRef>
            <a:effectRef idx="0">
              <a:schemeClr val="accent1"/>
            </a:effectRef>
            <a:fontRef idx="minor">
              <a:schemeClr val="tx1"/>
            </a:fontRef>
          </p:style>
        </p:cxnSp>
        <p:sp>
          <p:nvSpPr>
            <p:cNvPr id="415" name="Rectangle: Rounded Corners 520">
              <a:extLst>
                <a:ext uri="{FF2B5EF4-FFF2-40B4-BE49-F238E27FC236}">
                  <a16:creationId xmlns:a16="http://schemas.microsoft.com/office/drawing/2014/main" id="{CFC84618-E230-4915-91A0-8C944046B8FA}"/>
                </a:ext>
              </a:extLst>
            </p:cNvPr>
            <p:cNvSpPr/>
            <p:nvPr/>
          </p:nvSpPr>
          <p:spPr>
            <a:xfrm>
              <a:off x="40005106" y="26610387"/>
              <a:ext cx="1411706" cy="6938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Angles</a:t>
              </a:r>
            </a:p>
          </p:txBody>
        </p:sp>
        <p:cxnSp>
          <p:nvCxnSpPr>
            <p:cNvPr id="417" name="Elbow Connector 416"/>
            <p:cNvCxnSpPr>
              <a:stCxn id="410" idx="3"/>
              <a:endCxn id="415" idx="1"/>
            </p:cNvCxnSpPr>
            <p:nvPr/>
          </p:nvCxnSpPr>
          <p:spPr>
            <a:xfrm flipV="1">
              <a:off x="39144673" y="26957304"/>
              <a:ext cx="860433" cy="5637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 name="Elbow Connector 418"/>
            <p:cNvCxnSpPr>
              <a:stCxn id="409" idx="3"/>
              <a:endCxn id="415" idx="1"/>
            </p:cNvCxnSpPr>
            <p:nvPr/>
          </p:nvCxnSpPr>
          <p:spPr>
            <a:xfrm>
              <a:off x="39144673" y="26442427"/>
              <a:ext cx="860433" cy="5148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Arrow: Right 252">
              <a:extLst>
                <a:ext uri="{FF2B5EF4-FFF2-40B4-BE49-F238E27FC236}">
                  <a16:creationId xmlns:a16="http://schemas.microsoft.com/office/drawing/2014/main" id="{421C6FD9-4ECF-43E2-A14C-BAE7BE51A7D0}"/>
                </a:ext>
              </a:extLst>
            </p:cNvPr>
            <p:cNvSpPr/>
            <p:nvPr/>
          </p:nvSpPr>
          <p:spPr>
            <a:xfrm>
              <a:off x="41870800" y="26514316"/>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r>
                <a:rPr lang="el-GR" sz="1400" dirty="0"/>
                <a:t>θ</a:t>
              </a:r>
              <a:r>
                <a:rPr lang="en-US" sz="1400" dirty="0"/>
                <a:t>(X,Y)</a:t>
              </a:r>
            </a:p>
          </p:txBody>
        </p:sp>
        <p:cxnSp>
          <p:nvCxnSpPr>
            <p:cNvPr id="425" name="Straight Arrow Connector 424">
              <a:extLst>
                <a:ext uri="{FF2B5EF4-FFF2-40B4-BE49-F238E27FC236}">
                  <a16:creationId xmlns:a16="http://schemas.microsoft.com/office/drawing/2014/main" id="{E24DD9A0-F0E9-433D-A59F-D6ECD502E11A}"/>
                </a:ext>
              </a:extLst>
            </p:cNvPr>
            <p:cNvCxnSpPr>
              <a:stCxn id="415" idx="3"/>
              <a:endCxn id="423" idx="1"/>
            </p:cNvCxnSpPr>
            <p:nvPr/>
          </p:nvCxnSpPr>
          <p:spPr>
            <a:xfrm>
              <a:off x="41416812" y="26957304"/>
              <a:ext cx="453988" cy="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 name="Rectangle: Rounded Corners 521">
              <a:extLst>
                <a:ext uri="{FF2B5EF4-FFF2-40B4-BE49-F238E27FC236}">
                  <a16:creationId xmlns:a16="http://schemas.microsoft.com/office/drawing/2014/main" id="{68B614E9-0914-4F33-8D2F-93D4756AF192}"/>
                </a:ext>
              </a:extLst>
            </p:cNvPr>
            <p:cNvSpPr/>
            <p:nvPr/>
          </p:nvSpPr>
          <p:spPr>
            <a:xfrm>
              <a:off x="37125831" y="24037488"/>
              <a:ext cx="10857380" cy="412114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Rounded Corners 521">
              <a:extLst>
                <a:ext uri="{FF2B5EF4-FFF2-40B4-BE49-F238E27FC236}">
                  <a16:creationId xmlns:a16="http://schemas.microsoft.com/office/drawing/2014/main" id="{68B614E9-0914-4F33-8D2F-93D4756AF192}"/>
                </a:ext>
              </a:extLst>
            </p:cNvPr>
            <p:cNvSpPr/>
            <p:nvPr/>
          </p:nvSpPr>
          <p:spPr>
            <a:xfrm>
              <a:off x="37125830" y="21208621"/>
              <a:ext cx="6886229" cy="244052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Elbow Connector 449"/>
            <p:cNvCxnSpPr>
              <a:stCxn id="402" idx="3"/>
              <a:endCxn id="430" idx="1"/>
            </p:cNvCxnSpPr>
            <p:nvPr/>
          </p:nvCxnSpPr>
          <p:spPr>
            <a:xfrm flipV="1">
              <a:off x="36624727" y="26098060"/>
              <a:ext cx="501104" cy="76619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2" name="Arrow: Right 53">
              <a:extLst>
                <a:ext uri="{FF2B5EF4-FFF2-40B4-BE49-F238E27FC236}">
                  <a16:creationId xmlns:a16="http://schemas.microsoft.com/office/drawing/2014/main" id="{38CCC324-A943-468A-AFFE-214C40CDADF1}"/>
                </a:ext>
              </a:extLst>
            </p:cNvPr>
            <p:cNvSpPr/>
            <p:nvPr/>
          </p:nvSpPr>
          <p:spPr>
            <a:xfrm>
              <a:off x="37428325" y="22561855"/>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l-GR" sz="1400" dirty="0"/>
                <a:t>λ</a:t>
              </a:r>
              <a:r>
                <a:rPr lang="en-US" sz="1400" dirty="0"/>
                <a:t>),</a:t>
              </a:r>
              <a:r>
                <a:rPr lang="en-US" sz="1400" dirty="0" err="1"/>
                <a:t>dT</a:t>
              </a:r>
              <a:r>
                <a:rPr lang="en-US" sz="1400" dirty="0"/>
                <a:t>(</a:t>
              </a:r>
              <a:r>
                <a:rPr lang="el-GR" sz="1400" dirty="0"/>
                <a:t>λ</a:t>
              </a:r>
              <a:r>
                <a:rPr lang="en-US" sz="1400" dirty="0"/>
                <a:t>)</a:t>
              </a:r>
            </a:p>
          </p:txBody>
        </p:sp>
        <p:cxnSp>
          <p:nvCxnSpPr>
            <p:cNvPr id="454" name="Elbow Connector 453"/>
            <p:cNvCxnSpPr>
              <a:stCxn id="396" idx="3"/>
              <a:endCxn id="395" idx="1"/>
            </p:cNvCxnSpPr>
            <p:nvPr/>
          </p:nvCxnSpPr>
          <p:spPr>
            <a:xfrm>
              <a:off x="33691634" y="23960800"/>
              <a:ext cx="3805499" cy="1241967"/>
            </a:xfrm>
            <a:prstGeom prst="bentConnector3">
              <a:avLst>
                <a:gd name="adj1" fmla="val 9303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3" name="Rectangle: Rounded Corners 520">
                  <a:extLst>
                    <a:ext uri="{FF2B5EF4-FFF2-40B4-BE49-F238E27FC236}">
                      <a16:creationId xmlns:a16="http://schemas.microsoft.com/office/drawing/2014/main" id="{CFC84618-E230-4915-91A0-8C944046B8FA}"/>
                    </a:ext>
                  </a:extLst>
                </p:cNvPr>
                <p:cNvSpPr/>
                <p:nvPr/>
              </p:nvSpPr>
              <p:spPr>
                <a:xfrm>
                  <a:off x="39178566" y="24703804"/>
                  <a:ext cx="3810848" cy="991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i="1" smtClean="0">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rPr>
                            <m:t>𝜃</m:t>
                          </m:r>
                          <m:r>
                            <a:rPr lang="en-US" sz="1400" i="1">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𝜆</m:t>
                          </m:r>
                        </m:e>
                      </m:d>
                      <m:r>
                        <a:rPr lang="en-US" sz="1400" i="1">
                          <a:latin typeface="Cambria Math" panose="02040503050406030204" pitchFamily="18" charset="0"/>
                        </a:rPr>
                        <m:t>=</m:t>
                      </m:r>
                      <m:sSup>
                        <m:sSupPr>
                          <m:ctrlPr>
                            <a:rPr lang="en-US" sz="1400" i="1">
                              <a:latin typeface="Cambria Math" panose="02040503050406030204" pitchFamily="18" charset="0"/>
                            </a:rPr>
                          </m:ctrlPr>
                        </m:sSupPr>
                        <m:e>
                          <m:r>
                            <m:rPr>
                              <m:nor/>
                            </m:rPr>
                            <a:rPr lang="en-US" sz="1400" dirty="0"/>
                            <m:t>T</m:t>
                          </m:r>
                          <m:r>
                            <m:rPr>
                              <m:nor/>
                            </m:rPr>
                            <a:rPr lang="en-US" sz="1400" baseline="-25000" dirty="0"/>
                            <m:t>0</m:t>
                          </m:r>
                          <m:r>
                            <m:rPr>
                              <m:nor/>
                            </m:rPr>
                            <a:rPr lang="en-US" sz="1400" dirty="0"/>
                            <m:t>(</m:t>
                          </m:r>
                          <m:r>
                            <m:rPr>
                              <m:nor/>
                            </m:rPr>
                            <a:rPr lang="en-US" sz="1400" dirty="0">
                              <a:sym typeface="Symbol" panose="05050102010706020507" pitchFamily="18" charset="2"/>
                            </a:rPr>
                            <m:t>)</m:t>
                          </m:r>
                        </m:e>
                        <m:sup>
                          <m:r>
                            <a:rPr lang="en-US" sz="1400" i="1">
                              <a:latin typeface="Cambria Math" panose="02040503050406030204" pitchFamily="18" charset="0"/>
                            </a:rPr>
                            <m:t>(1+</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sec</m:t>
                              </m:r>
                            </m:fName>
                            <m:e>
                              <m:d>
                                <m:dPr>
                                  <m:ctrlPr>
                                    <a:rPr lang="en-US" sz="1400" i="1">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rPr>
                                    <m:t>𝜗</m:t>
                                  </m:r>
                                </m:e>
                              </m:d>
                            </m:e>
                          </m:func>
                          <m:r>
                            <a:rPr lang="en-US" sz="1400" i="1">
                              <a:latin typeface="Cambria Math" panose="02040503050406030204" pitchFamily="18" charset="0"/>
                            </a:rPr>
                            <m:t>)/2</m:t>
                          </m:r>
                        </m:sup>
                      </m:sSup>
                    </m:oMath>
                  </a14:m>
                  <a:r>
                    <a:rPr lang="en-US" sz="1400" dirty="0"/>
                    <a:t>,</a:t>
                  </a:r>
                </a:p>
                <a:p>
                  <a:pPr algn="ctr"/>
                  <a14:m>
                    <m:oMathPara xmlns:m="http://schemas.openxmlformats.org/officeDocument/2006/math">
                      <m:oMathParaPr>
                        <m:jc m:val="centerGroup"/>
                      </m:oMathParaPr>
                      <m:oMath xmlns:m="http://schemas.openxmlformats.org/officeDocument/2006/math">
                        <m:r>
                          <a:rPr lang="en-US" sz="1400" b="0" i="1" smtClean="0">
                            <a:latin typeface="Cambria Math"/>
                          </a:rPr>
                          <m:t>𝑑</m:t>
                        </m:r>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rPr>
                              <m:t>𝜃</m:t>
                            </m:r>
                            <m:r>
                              <a:rPr lang="en-US" sz="1400" i="1">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𝜆</m:t>
                            </m:r>
                          </m:e>
                        </m:d>
                        <m:r>
                          <a:rPr lang="en-US" sz="1400" i="1">
                            <a:latin typeface="Cambria Math" panose="02040503050406030204" pitchFamily="18" charset="0"/>
                          </a:rPr>
                          <m:t>=</m:t>
                        </m:r>
                        <m:sSup>
                          <m:sSupPr>
                            <m:ctrlPr>
                              <a:rPr lang="en-US" sz="1400" i="1">
                                <a:latin typeface="Cambria Math" panose="02040503050406030204" pitchFamily="18" charset="0"/>
                              </a:rPr>
                            </m:ctrlPr>
                          </m:sSupPr>
                          <m:e>
                            <m:r>
                              <m:rPr>
                                <m:nor/>
                              </m:rPr>
                              <a:rPr lang="en-US" sz="1400" b="0" i="0" smtClean="0">
                                <a:latin typeface="Cambria Math"/>
                              </a:rPr>
                              <m:t>d</m:t>
                            </m:r>
                            <m:r>
                              <m:rPr>
                                <m:nor/>
                              </m:rPr>
                              <a:rPr lang="en-US" sz="1400" dirty="0"/>
                              <m:t>T</m:t>
                            </m:r>
                            <m:r>
                              <m:rPr>
                                <m:nor/>
                              </m:rPr>
                              <a:rPr lang="en-US" sz="1400" baseline="-25000" dirty="0"/>
                              <m:t>0</m:t>
                            </m:r>
                            <m:r>
                              <m:rPr>
                                <m:nor/>
                              </m:rPr>
                              <a:rPr lang="en-US" sz="1400" dirty="0"/>
                              <m:t>(</m:t>
                            </m:r>
                            <m:r>
                              <m:rPr>
                                <m:nor/>
                              </m:rPr>
                              <a:rPr lang="en-US" sz="1400" dirty="0">
                                <a:sym typeface="Symbol" panose="05050102010706020507" pitchFamily="18" charset="2"/>
                              </a:rPr>
                              <m:t>)</m:t>
                            </m:r>
                          </m:e>
                          <m:sup>
                            <m:r>
                              <a:rPr lang="en-US" sz="1400" i="1">
                                <a:latin typeface="Cambria Math" panose="02040503050406030204" pitchFamily="18" charset="0"/>
                              </a:rPr>
                              <m:t>(1+</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sec</m:t>
                                </m:r>
                              </m:fName>
                              <m:e>
                                <m:d>
                                  <m:dPr>
                                    <m:ctrlPr>
                                      <a:rPr lang="en-US" sz="1400" i="1">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rPr>
                                      <m:t>𝜗</m:t>
                                    </m:r>
                                  </m:e>
                                </m:d>
                              </m:e>
                            </m:func>
                            <m:r>
                              <a:rPr lang="en-US" sz="1400" i="1">
                                <a:latin typeface="Cambria Math" panose="02040503050406030204" pitchFamily="18" charset="0"/>
                              </a:rPr>
                              <m:t>)/2</m:t>
                            </m:r>
                          </m:sup>
                        </m:sSup>
                      </m:oMath>
                    </m:oMathPara>
                  </a14:m>
                  <a:endParaRPr lang="en-US" sz="1400" dirty="0"/>
                </a:p>
              </p:txBody>
            </p:sp>
          </mc:Choice>
          <mc:Fallback xmlns="">
            <p:sp>
              <p:nvSpPr>
                <p:cNvPr id="463" name="Rectangle: Rounded Corners 520">
                  <a:extLst>
                    <a:ext uri="{FF2B5EF4-FFF2-40B4-BE49-F238E27FC236}">
                      <a16:creationId xmlns:a16="http://schemas.microsoft.com/office/drawing/2014/main" id="{CFC84618-E230-4915-91A0-8C944046B8FA}"/>
                    </a:ext>
                  </a:extLst>
                </p:cNvPr>
                <p:cNvSpPr>
                  <a:spLocks noRot="1" noChangeAspect="1" noMove="1" noResize="1" noEditPoints="1" noAdjustHandles="1" noChangeArrowheads="1" noChangeShapeType="1" noTextEdit="1"/>
                </p:cNvSpPr>
                <p:nvPr/>
              </p:nvSpPr>
              <p:spPr>
                <a:xfrm>
                  <a:off x="39178566" y="24703804"/>
                  <a:ext cx="3810848" cy="991125"/>
                </a:xfrm>
                <a:prstGeom prst="roundRect">
                  <a:avLst/>
                </a:prstGeom>
                <a:blipFill>
                  <a:blip r:embed="rId6"/>
                  <a:stretch>
                    <a:fillRect/>
                  </a:stretch>
                </a:blipFill>
              </p:spPr>
              <p:txBody>
                <a:bodyPr/>
                <a:lstStyle/>
                <a:p>
                  <a:r>
                    <a:rPr lang="en-US">
                      <a:noFill/>
                    </a:rPr>
                    <a:t> </a:t>
                  </a:r>
                </a:p>
              </p:txBody>
            </p:sp>
          </mc:Fallback>
        </mc:AlternateContent>
        <p:cxnSp>
          <p:nvCxnSpPr>
            <p:cNvPr id="466" name="Straight Arrow Connector 465">
              <a:extLst>
                <a:ext uri="{FF2B5EF4-FFF2-40B4-BE49-F238E27FC236}">
                  <a16:creationId xmlns:a16="http://schemas.microsoft.com/office/drawing/2014/main" id="{E24DD9A0-F0E9-433D-A59F-D6ECD502E11A}"/>
                </a:ext>
              </a:extLst>
            </p:cNvPr>
            <p:cNvCxnSpPr>
              <a:stCxn id="395" idx="3"/>
              <a:endCxn id="463" idx="1"/>
            </p:cNvCxnSpPr>
            <p:nvPr/>
          </p:nvCxnSpPr>
          <p:spPr>
            <a:xfrm flipV="1">
              <a:off x="38779281" y="25199367"/>
              <a:ext cx="399285" cy="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0" name="Elbow Connector 469"/>
            <p:cNvCxnSpPr>
              <a:stCxn id="423" idx="3"/>
              <a:endCxn id="463" idx="2"/>
            </p:cNvCxnSpPr>
            <p:nvPr/>
          </p:nvCxnSpPr>
          <p:spPr>
            <a:xfrm flipH="1" flipV="1">
              <a:off x="41083990" y="25694929"/>
              <a:ext cx="1994499" cy="1266648"/>
            </a:xfrm>
            <a:prstGeom prst="bentConnector4">
              <a:avLst>
                <a:gd name="adj1" fmla="val -11462"/>
                <a:gd name="adj2" fmla="val 676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Elbow Connector 471"/>
            <p:cNvCxnSpPr>
              <a:stCxn id="396" idx="3"/>
              <a:endCxn id="452" idx="1"/>
            </p:cNvCxnSpPr>
            <p:nvPr/>
          </p:nvCxnSpPr>
          <p:spPr>
            <a:xfrm flipV="1">
              <a:off x="33691634" y="23009116"/>
              <a:ext cx="3736691" cy="951684"/>
            </a:xfrm>
            <a:prstGeom prst="bentConnector3">
              <a:avLst>
                <a:gd name="adj1" fmla="val 949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7" name="Elbow Connector 476"/>
            <p:cNvCxnSpPr>
              <a:stCxn id="402" idx="0"/>
              <a:endCxn id="448" idx="1"/>
            </p:cNvCxnSpPr>
            <p:nvPr/>
          </p:nvCxnSpPr>
          <p:spPr>
            <a:xfrm rot="5400000" flipH="1" flipV="1">
              <a:off x="34330501" y="23258833"/>
              <a:ext cx="3625278" cy="19653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7" name="Arrow: Right 318">
              <a:extLst>
                <a:ext uri="{FF2B5EF4-FFF2-40B4-BE49-F238E27FC236}">
                  <a16:creationId xmlns:a16="http://schemas.microsoft.com/office/drawing/2014/main" id="{8C67375E-3A4E-4942-A0EF-9CF9C35D5DCB}"/>
                </a:ext>
              </a:extLst>
            </p:cNvPr>
            <p:cNvSpPr/>
            <p:nvPr/>
          </p:nvSpPr>
          <p:spPr>
            <a:xfrm>
              <a:off x="31143248" y="2499274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489" name="Elbow Connector 488"/>
            <p:cNvCxnSpPr>
              <a:stCxn id="487" idx="3"/>
              <a:endCxn id="403" idx="2"/>
            </p:cNvCxnSpPr>
            <p:nvPr/>
          </p:nvCxnSpPr>
          <p:spPr>
            <a:xfrm flipH="1">
              <a:off x="30981902" y="25440001"/>
              <a:ext cx="1917258" cy="1424250"/>
            </a:xfrm>
            <a:prstGeom prst="bentConnector5">
              <a:avLst>
                <a:gd name="adj1" fmla="val -11923"/>
                <a:gd name="adj2" fmla="val 53076"/>
                <a:gd name="adj3" fmla="val 111923"/>
              </a:avLst>
            </a:prstGeom>
            <a:ln>
              <a:tailEnd type="triangle"/>
            </a:ln>
          </p:spPr>
          <p:style>
            <a:lnRef idx="1">
              <a:schemeClr val="accent1"/>
            </a:lnRef>
            <a:fillRef idx="0">
              <a:schemeClr val="accent1"/>
            </a:fillRef>
            <a:effectRef idx="0">
              <a:schemeClr val="accent1"/>
            </a:effectRef>
            <a:fontRef idx="minor">
              <a:schemeClr val="tx1"/>
            </a:fontRef>
          </p:style>
        </p:cxnSp>
        <p:sp>
          <p:nvSpPr>
            <p:cNvPr id="492" name="Arrow: Right 53">
              <a:extLst>
                <a:ext uri="{FF2B5EF4-FFF2-40B4-BE49-F238E27FC236}">
                  <a16:creationId xmlns:a16="http://schemas.microsoft.com/office/drawing/2014/main" id="{38CCC324-A943-468A-AFFE-214C40CDADF1}"/>
                </a:ext>
              </a:extLst>
            </p:cNvPr>
            <p:cNvSpPr/>
            <p:nvPr/>
          </p:nvSpPr>
          <p:spPr>
            <a:xfrm>
              <a:off x="43377612" y="24752105"/>
              <a:ext cx="159952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T(X,Y,</a:t>
              </a:r>
              <a:r>
                <a:rPr lang="el-GR" sz="1400" dirty="0"/>
                <a:t>λ</a:t>
              </a:r>
              <a:r>
                <a:rPr lang="en-US" sz="1400" dirty="0"/>
                <a:t>),</a:t>
              </a:r>
              <a:r>
                <a:rPr lang="en-US" sz="1400" dirty="0" err="1"/>
                <a:t>dT</a:t>
              </a:r>
              <a:r>
                <a:rPr lang="en-US" sz="1400" dirty="0"/>
                <a:t>(X,Y,</a:t>
              </a:r>
              <a:r>
                <a:rPr lang="el-GR" sz="1400" dirty="0"/>
                <a:t>λ</a:t>
              </a:r>
              <a:r>
                <a:rPr lang="en-US" sz="1400" dirty="0"/>
                <a:t>)</a:t>
              </a:r>
            </a:p>
          </p:txBody>
        </p:sp>
        <p:cxnSp>
          <p:nvCxnSpPr>
            <p:cNvPr id="496" name="Straight Arrow Connector 495">
              <a:extLst>
                <a:ext uri="{FF2B5EF4-FFF2-40B4-BE49-F238E27FC236}">
                  <a16:creationId xmlns:a16="http://schemas.microsoft.com/office/drawing/2014/main" id="{E24DD9A0-F0E9-433D-A59F-D6ECD502E11A}"/>
                </a:ext>
              </a:extLst>
            </p:cNvPr>
            <p:cNvCxnSpPr>
              <a:stCxn id="463" idx="3"/>
              <a:endCxn id="492" idx="1"/>
            </p:cNvCxnSpPr>
            <p:nvPr/>
          </p:nvCxnSpPr>
          <p:spPr>
            <a:xfrm flipV="1">
              <a:off x="42989414" y="25199366"/>
              <a:ext cx="3881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0" name="Rectangle: Rounded Corners 520">
              <a:extLst>
                <a:ext uri="{FF2B5EF4-FFF2-40B4-BE49-F238E27FC236}">
                  <a16:creationId xmlns:a16="http://schemas.microsoft.com/office/drawing/2014/main" id="{CFC84618-E230-4915-91A0-8C944046B8FA}"/>
                </a:ext>
              </a:extLst>
            </p:cNvPr>
            <p:cNvSpPr/>
            <p:nvPr/>
          </p:nvSpPr>
          <p:spPr>
            <a:xfrm>
              <a:off x="45255606" y="24852450"/>
              <a:ext cx="1411706" cy="6938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Data</a:t>
              </a:r>
            </a:p>
          </p:txBody>
        </p:sp>
        <p:sp>
          <p:nvSpPr>
            <p:cNvPr id="506" name="Rectangle: Rounded Corners 520">
              <a:extLst>
                <a:ext uri="{FF2B5EF4-FFF2-40B4-BE49-F238E27FC236}">
                  <a16:creationId xmlns:a16="http://schemas.microsoft.com/office/drawing/2014/main" id="{CFC84618-E230-4915-91A0-8C944046B8FA}"/>
                </a:ext>
              </a:extLst>
            </p:cNvPr>
            <p:cNvSpPr/>
            <p:nvPr/>
          </p:nvSpPr>
          <p:spPr>
            <a:xfrm>
              <a:off x="40044375" y="22111067"/>
              <a:ext cx="1411706" cy="6938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Data</a:t>
              </a:r>
            </a:p>
          </p:txBody>
        </p:sp>
        <p:cxnSp>
          <p:nvCxnSpPr>
            <p:cNvPr id="510" name="Elbow Connector 509"/>
            <p:cNvCxnSpPr>
              <a:stCxn id="452" idx="3"/>
              <a:endCxn id="506" idx="1"/>
            </p:cNvCxnSpPr>
            <p:nvPr/>
          </p:nvCxnSpPr>
          <p:spPr>
            <a:xfrm flipV="1">
              <a:off x="38710473" y="22457984"/>
              <a:ext cx="1333902" cy="5511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1" name="Elbow Connector 510"/>
            <p:cNvCxnSpPr>
              <a:stCxn id="397" idx="3"/>
              <a:endCxn id="506" idx="1"/>
            </p:cNvCxnSpPr>
            <p:nvPr/>
          </p:nvCxnSpPr>
          <p:spPr>
            <a:xfrm>
              <a:off x="39178417" y="21867446"/>
              <a:ext cx="865958" cy="590538"/>
            </a:xfrm>
            <a:prstGeom prst="bentConnector3">
              <a:avLst>
                <a:gd name="adj1" fmla="val 23207"/>
              </a:avLst>
            </a:prstGeom>
            <a:ln>
              <a:tailEnd type="triangle"/>
            </a:ln>
          </p:spPr>
          <p:style>
            <a:lnRef idx="1">
              <a:schemeClr val="accent1"/>
            </a:lnRef>
            <a:fillRef idx="0">
              <a:schemeClr val="accent1"/>
            </a:fillRef>
            <a:effectRef idx="0">
              <a:schemeClr val="accent1"/>
            </a:effectRef>
            <a:fontRef idx="minor">
              <a:schemeClr val="tx1"/>
            </a:fontRef>
          </p:style>
        </p:cxnSp>
        <p:sp>
          <p:nvSpPr>
            <p:cNvPr id="516" name="Arrow: Right 252">
              <a:extLst>
                <a:ext uri="{FF2B5EF4-FFF2-40B4-BE49-F238E27FC236}">
                  <a16:creationId xmlns:a16="http://schemas.microsoft.com/office/drawing/2014/main" id="{421C6FD9-4ECF-43E2-A14C-BAE7BE51A7D0}"/>
                </a:ext>
              </a:extLst>
            </p:cNvPr>
            <p:cNvSpPr/>
            <p:nvPr/>
          </p:nvSpPr>
          <p:spPr>
            <a:xfrm>
              <a:off x="42044369" y="22010723"/>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(X,Y,</a:t>
              </a:r>
              <a:r>
                <a:rPr lang="el-GR" sz="1400" dirty="0"/>
                <a:t>λ</a:t>
              </a:r>
              <a:r>
                <a:rPr lang="en-US" sz="1400" dirty="0"/>
                <a:t>), dD</a:t>
              </a:r>
              <a:r>
                <a:rPr lang="en-US" sz="1400" baseline="-25000" dirty="0"/>
                <a:t>1</a:t>
              </a:r>
              <a:r>
                <a:rPr lang="en-US" sz="1400" dirty="0"/>
                <a:t>(X,Y,</a:t>
              </a:r>
              <a:r>
                <a:rPr lang="el-GR" sz="1400" dirty="0"/>
                <a:t> λ</a:t>
              </a:r>
              <a:r>
                <a:rPr lang="en-US" sz="1400" dirty="0"/>
                <a:t>)</a:t>
              </a:r>
            </a:p>
          </p:txBody>
        </p:sp>
        <p:cxnSp>
          <p:nvCxnSpPr>
            <p:cNvPr id="518" name="Straight Arrow Connector 517">
              <a:extLst>
                <a:ext uri="{FF2B5EF4-FFF2-40B4-BE49-F238E27FC236}">
                  <a16:creationId xmlns:a16="http://schemas.microsoft.com/office/drawing/2014/main" id="{E24DD9A0-F0E9-433D-A59F-D6ECD502E11A}"/>
                </a:ext>
              </a:extLst>
            </p:cNvPr>
            <p:cNvCxnSpPr>
              <a:stCxn id="506" idx="3"/>
              <a:endCxn id="516" idx="1"/>
            </p:cNvCxnSpPr>
            <p:nvPr/>
          </p:nvCxnSpPr>
          <p:spPr>
            <a:xfrm>
              <a:off x="41456081" y="22457984"/>
              <a:ext cx="588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E24DD9A0-F0E9-433D-A59F-D6ECD502E11A}"/>
                </a:ext>
              </a:extLst>
            </p:cNvPr>
            <p:cNvCxnSpPr>
              <a:stCxn id="492" idx="3"/>
              <a:endCxn id="500" idx="1"/>
            </p:cNvCxnSpPr>
            <p:nvPr/>
          </p:nvCxnSpPr>
          <p:spPr>
            <a:xfrm>
              <a:off x="44977132" y="25199366"/>
              <a:ext cx="2784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E24DD9A0-F0E9-433D-A59F-D6ECD502E11A}"/>
                </a:ext>
              </a:extLst>
            </p:cNvPr>
            <p:cNvCxnSpPr>
              <a:endCxn id="524" idx="1"/>
            </p:cNvCxnSpPr>
            <p:nvPr/>
          </p:nvCxnSpPr>
          <p:spPr>
            <a:xfrm>
              <a:off x="43619030" y="26566456"/>
              <a:ext cx="551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4" name="Arrow: Right 252">
              <a:extLst>
                <a:ext uri="{FF2B5EF4-FFF2-40B4-BE49-F238E27FC236}">
                  <a16:creationId xmlns:a16="http://schemas.microsoft.com/office/drawing/2014/main" id="{421C6FD9-4ECF-43E2-A14C-BAE7BE51A7D0}"/>
                </a:ext>
              </a:extLst>
            </p:cNvPr>
            <p:cNvSpPr/>
            <p:nvPr/>
          </p:nvSpPr>
          <p:spPr>
            <a:xfrm>
              <a:off x="44170847" y="26119195"/>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D(X,Y,</a:t>
              </a:r>
              <a:r>
                <a:rPr lang="el-GR" sz="1400" dirty="0"/>
                <a:t>λ</a:t>
              </a:r>
              <a:r>
                <a:rPr lang="en-US" sz="1400" dirty="0"/>
                <a:t>), </a:t>
              </a:r>
              <a:r>
                <a:rPr lang="en-US" sz="1400" dirty="0" err="1"/>
                <a:t>dD</a:t>
              </a:r>
              <a:r>
                <a:rPr lang="en-US" sz="1400" dirty="0"/>
                <a:t>(X,Y,</a:t>
              </a:r>
              <a:r>
                <a:rPr lang="el-GR" sz="1400" dirty="0"/>
                <a:t>λ</a:t>
              </a:r>
              <a:r>
                <a:rPr lang="en-US" sz="1400" dirty="0"/>
                <a:t>)</a:t>
              </a:r>
            </a:p>
          </p:txBody>
        </p:sp>
        <p:cxnSp>
          <p:nvCxnSpPr>
            <p:cNvPr id="525" name="Elbow Connector 524"/>
            <p:cNvCxnSpPr>
              <a:stCxn id="524" idx="3"/>
              <a:endCxn id="500" idx="2"/>
            </p:cNvCxnSpPr>
            <p:nvPr/>
          </p:nvCxnSpPr>
          <p:spPr>
            <a:xfrm flipV="1">
              <a:off x="45378536" y="25546283"/>
              <a:ext cx="582923" cy="10201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E24DD9A0-F0E9-433D-A59F-D6ECD502E11A}"/>
                </a:ext>
              </a:extLst>
            </p:cNvPr>
            <p:cNvCxnSpPr>
              <a:stCxn id="516" idx="3"/>
            </p:cNvCxnSpPr>
            <p:nvPr/>
          </p:nvCxnSpPr>
          <p:spPr>
            <a:xfrm>
              <a:off x="43252058" y="22457984"/>
              <a:ext cx="588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3" name="Arrow: Right 252">
              <a:extLst>
                <a:ext uri="{FF2B5EF4-FFF2-40B4-BE49-F238E27FC236}">
                  <a16:creationId xmlns:a16="http://schemas.microsoft.com/office/drawing/2014/main" id="{421C6FD9-4ECF-43E2-A14C-BAE7BE51A7D0}"/>
                </a:ext>
              </a:extLst>
            </p:cNvPr>
            <p:cNvSpPr/>
            <p:nvPr/>
          </p:nvSpPr>
          <p:spPr>
            <a:xfrm>
              <a:off x="45780121" y="26884384"/>
              <a:ext cx="1207689"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(X,Y,</a:t>
              </a:r>
              <a:r>
                <a:rPr lang="el-GR" sz="1400" dirty="0"/>
                <a:t>λ</a:t>
              </a:r>
              <a:r>
                <a:rPr lang="en-US" sz="1400" dirty="0"/>
                <a:t>), dD</a:t>
              </a:r>
              <a:r>
                <a:rPr lang="en-US" sz="1400" baseline="-25000" dirty="0"/>
                <a:t>1</a:t>
              </a:r>
              <a:r>
                <a:rPr lang="en-US" sz="1400" dirty="0"/>
                <a:t>(X,Y,</a:t>
              </a:r>
              <a:r>
                <a:rPr lang="el-GR" sz="1400" dirty="0"/>
                <a:t>λ</a:t>
              </a:r>
              <a:r>
                <a:rPr lang="en-US" sz="1400" dirty="0"/>
                <a:t>)</a:t>
              </a:r>
            </a:p>
          </p:txBody>
        </p:sp>
        <p:cxnSp>
          <p:nvCxnSpPr>
            <p:cNvPr id="536" name="Elbow Connector 535"/>
            <p:cNvCxnSpPr>
              <a:stCxn id="500" idx="3"/>
              <a:endCxn id="533" idx="1"/>
            </p:cNvCxnSpPr>
            <p:nvPr/>
          </p:nvCxnSpPr>
          <p:spPr>
            <a:xfrm flipH="1">
              <a:off x="45780121" y="25199367"/>
              <a:ext cx="887191" cy="2132278"/>
            </a:xfrm>
            <a:prstGeom prst="bentConnector5">
              <a:avLst>
                <a:gd name="adj1" fmla="val -25767"/>
                <a:gd name="adj2" fmla="val 73249"/>
                <a:gd name="adj3" fmla="val 1257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E24DD9A0-F0E9-433D-A59F-D6ECD502E11A}"/>
                </a:ext>
              </a:extLst>
            </p:cNvPr>
            <p:cNvCxnSpPr>
              <a:stCxn id="533" idx="3"/>
            </p:cNvCxnSpPr>
            <p:nvPr/>
          </p:nvCxnSpPr>
          <p:spPr>
            <a:xfrm>
              <a:off x="46987810" y="27331645"/>
              <a:ext cx="601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2" name="Oval 541">
              <a:extLst>
                <a:ext uri="{FF2B5EF4-FFF2-40B4-BE49-F238E27FC236}">
                  <a16:creationId xmlns:a16="http://schemas.microsoft.com/office/drawing/2014/main" id="{5927407D-CFB6-40F1-B6FA-E6F2820AA712}"/>
                </a:ext>
              </a:extLst>
            </p:cNvPr>
            <p:cNvSpPr/>
            <p:nvPr/>
          </p:nvSpPr>
          <p:spPr>
            <a:xfrm>
              <a:off x="43407550" y="21860453"/>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543" name="Oval 542">
              <a:extLst>
                <a:ext uri="{FF2B5EF4-FFF2-40B4-BE49-F238E27FC236}">
                  <a16:creationId xmlns:a16="http://schemas.microsoft.com/office/drawing/2014/main" id="{6AC98CBD-130C-414E-8414-678B575AB037}"/>
                </a:ext>
              </a:extLst>
            </p:cNvPr>
            <p:cNvSpPr/>
            <p:nvPr/>
          </p:nvSpPr>
          <p:spPr>
            <a:xfrm>
              <a:off x="47236368" y="26667140"/>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grpSp>
          <p:nvGrpSpPr>
            <p:cNvPr id="468" name="Group 467"/>
            <p:cNvGrpSpPr/>
            <p:nvPr/>
          </p:nvGrpSpPr>
          <p:grpSpPr>
            <a:xfrm>
              <a:off x="44245910" y="22192523"/>
              <a:ext cx="3886584" cy="646331"/>
              <a:chOff x="44245910" y="22192523"/>
              <a:chExt cx="3886584" cy="646331"/>
            </a:xfrm>
          </p:grpSpPr>
          <p:sp>
            <p:nvSpPr>
              <p:cNvPr id="545" name="TextBox 544">
                <a:extLst>
                  <a:ext uri="{FF2B5EF4-FFF2-40B4-BE49-F238E27FC236}">
                    <a16:creationId xmlns:a16="http://schemas.microsoft.com/office/drawing/2014/main" id="{FDAE8855-B427-4B51-BB83-B29C50F851AA}"/>
                  </a:ext>
                </a:extLst>
              </p:cNvPr>
              <p:cNvSpPr txBox="1"/>
              <p:nvPr/>
            </p:nvSpPr>
            <p:spPr>
              <a:xfrm>
                <a:off x="44245910" y="22192523"/>
                <a:ext cx="3886584" cy="646331"/>
              </a:xfrm>
              <a:prstGeom prst="rect">
                <a:avLst/>
              </a:prstGeom>
              <a:noFill/>
            </p:spPr>
            <p:txBody>
              <a:bodyPr wrap="square" rtlCol="0">
                <a:spAutoFit/>
              </a:bodyPr>
              <a:lstStyle/>
              <a:p>
                <a:r>
                  <a:rPr lang="en-US" dirty="0"/>
                  <a:t>Note:  Only one of either    A    or    B    are output, not both.</a:t>
                </a:r>
              </a:p>
            </p:txBody>
          </p:sp>
          <p:sp>
            <p:nvSpPr>
              <p:cNvPr id="546" name="Oval 545">
                <a:extLst>
                  <a:ext uri="{FF2B5EF4-FFF2-40B4-BE49-F238E27FC236}">
                    <a16:creationId xmlns:a16="http://schemas.microsoft.com/office/drawing/2014/main" id="{02A54DDF-B1C3-442C-A4E6-6226BA95D5CF}"/>
                  </a:ext>
                </a:extLst>
              </p:cNvPr>
              <p:cNvSpPr/>
              <p:nvPr/>
            </p:nvSpPr>
            <p:spPr>
              <a:xfrm>
                <a:off x="46748122" y="22196685"/>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4A83E838-9544-4324-9354-3372779553B0}"/>
                  </a:ext>
                </a:extLst>
              </p:cNvPr>
              <p:cNvSpPr/>
              <p:nvPr/>
            </p:nvSpPr>
            <p:spPr>
              <a:xfrm>
                <a:off x="47504404" y="22198578"/>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759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4E3C1-3679-4C95-BB79-9CA5087C5096}"/>
              </a:ext>
            </a:extLst>
          </p:cNvPr>
          <p:cNvSpPr txBox="1"/>
          <p:nvPr/>
        </p:nvSpPr>
        <p:spPr>
          <a:xfrm>
            <a:off x="537298" y="630156"/>
            <a:ext cx="10009022" cy="1015663"/>
          </a:xfrm>
          <a:prstGeom prst="rect">
            <a:avLst/>
          </a:prstGeom>
          <a:noFill/>
        </p:spPr>
        <p:txBody>
          <a:bodyPr wrap="none" rtlCol="0">
            <a:spAutoFit/>
          </a:bodyPr>
          <a:lstStyle/>
          <a:p>
            <a:r>
              <a:rPr lang="en-US" sz="6000" dirty="0"/>
              <a:t>SANS Data Reduction Workflow</a:t>
            </a:r>
          </a:p>
        </p:txBody>
      </p:sp>
      <p:grpSp>
        <p:nvGrpSpPr>
          <p:cNvPr id="187" name="Group 186">
            <a:extLst>
              <a:ext uri="{FF2B5EF4-FFF2-40B4-BE49-F238E27FC236}">
                <a16:creationId xmlns:a16="http://schemas.microsoft.com/office/drawing/2014/main" id="{E587FE5B-E38E-4A2D-9BA2-5EE2B29BB674}"/>
              </a:ext>
            </a:extLst>
          </p:cNvPr>
          <p:cNvGrpSpPr/>
          <p:nvPr/>
        </p:nvGrpSpPr>
        <p:grpSpPr>
          <a:xfrm>
            <a:off x="1299409" y="2069433"/>
            <a:ext cx="46412677" cy="9948396"/>
            <a:chOff x="1299409" y="2069433"/>
            <a:chExt cx="46412677" cy="9948396"/>
          </a:xfrm>
        </p:grpSpPr>
        <p:sp>
          <p:nvSpPr>
            <p:cNvPr id="4" name="Rectangle: Rounded Corners 3">
              <a:extLst>
                <a:ext uri="{FF2B5EF4-FFF2-40B4-BE49-F238E27FC236}">
                  <a16:creationId xmlns:a16="http://schemas.microsoft.com/office/drawing/2014/main" id="{FA6F7597-2E7B-4B2D-938A-95F0348DBF5D}"/>
                </a:ext>
              </a:extLst>
            </p:cNvPr>
            <p:cNvSpPr/>
            <p:nvPr/>
          </p:nvSpPr>
          <p:spPr>
            <a:xfrm>
              <a:off x="1299409" y="2069433"/>
              <a:ext cx="46412677" cy="994839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6053D80-5D4D-4C8D-8573-FB7ECC4BFE39}"/>
                </a:ext>
              </a:extLst>
            </p:cNvPr>
            <p:cNvSpPr txBox="1"/>
            <p:nvPr/>
          </p:nvSpPr>
          <p:spPr>
            <a:xfrm>
              <a:off x="3029446" y="2902952"/>
              <a:ext cx="2491901" cy="369332"/>
            </a:xfrm>
            <a:prstGeom prst="rect">
              <a:avLst/>
            </a:prstGeom>
            <a:noFill/>
          </p:spPr>
          <p:txBody>
            <a:bodyPr wrap="none" rtlCol="0">
              <a:spAutoFit/>
            </a:bodyPr>
            <a:lstStyle/>
            <a:p>
              <a:r>
                <a:rPr lang="en-US" dirty="0"/>
                <a:t>Beam Center Pixel Space</a:t>
              </a:r>
            </a:p>
          </p:txBody>
        </p:sp>
        <p:sp>
          <p:nvSpPr>
            <p:cNvPr id="6" name="Arrow: Right 5">
              <a:extLst>
                <a:ext uri="{FF2B5EF4-FFF2-40B4-BE49-F238E27FC236}">
                  <a16:creationId xmlns:a16="http://schemas.microsoft.com/office/drawing/2014/main" id="{FF743B03-D6E0-4D25-BC65-DECB061ABE7C}"/>
                </a:ext>
              </a:extLst>
            </p:cNvPr>
            <p:cNvSpPr/>
            <p:nvPr/>
          </p:nvSpPr>
          <p:spPr>
            <a:xfrm>
              <a:off x="8970498" y="5217770"/>
              <a:ext cx="1282148"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M(X,Y)</a:t>
              </a:r>
            </a:p>
          </p:txBody>
        </p:sp>
        <p:sp>
          <p:nvSpPr>
            <p:cNvPr id="7" name="Arrow: Right 6">
              <a:extLst>
                <a:ext uri="{FF2B5EF4-FFF2-40B4-BE49-F238E27FC236}">
                  <a16:creationId xmlns:a16="http://schemas.microsoft.com/office/drawing/2014/main" id="{33B91C56-DE54-4E01-BFFF-6975762FD57D}"/>
                </a:ext>
              </a:extLst>
            </p:cNvPr>
            <p:cNvSpPr/>
            <p:nvPr/>
          </p:nvSpPr>
          <p:spPr>
            <a:xfrm>
              <a:off x="3049908" y="4113661"/>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8" name="Arrow: Right 7">
              <a:extLst>
                <a:ext uri="{FF2B5EF4-FFF2-40B4-BE49-F238E27FC236}">
                  <a16:creationId xmlns:a16="http://schemas.microsoft.com/office/drawing/2014/main" id="{9E865B54-1A68-4A7C-9AB5-54CCB6812C39}"/>
                </a:ext>
              </a:extLst>
            </p:cNvPr>
            <p:cNvSpPr/>
            <p:nvPr/>
          </p:nvSpPr>
          <p:spPr>
            <a:xfrm>
              <a:off x="8983752" y="4115008"/>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err="1"/>
                <a:t>X,Y,t</a:t>
              </a:r>
              <a:r>
                <a:rPr lang="en-US" sz="1400" dirty="0"/>
                <a:t>)</a:t>
              </a:r>
            </a:p>
          </p:txBody>
        </p:sp>
        <p:sp>
          <p:nvSpPr>
            <p:cNvPr id="10" name="Oval 9">
              <a:extLst>
                <a:ext uri="{FF2B5EF4-FFF2-40B4-BE49-F238E27FC236}">
                  <a16:creationId xmlns:a16="http://schemas.microsoft.com/office/drawing/2014/main" id="{A7E8F4F2-849F-4B20-BDBB-174971FEFD88}"/>
                </a:ext>
              </a:extLst>
            </p:cNvPr>
            <p:cNvSpPr/>
            <p:nvPr/>
          </p:nvSpPr>
          <p:spPr>
            <a:xfrm>
              <a:off x="32048335" y="508424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Beam Center Method</a:t>
              </a:r>
            </a:p>
          </p:txBody>
        </p:sp>
        <p:sp>
          <p:nvSpPr>
            <p:cNvPr id="16" name="Arrow: Right 15">
              <a:extLst>
                <a:ext uri="{FF2B5EF4-FFF2-40B4-BE49-F238E27FC236}">
                  <a16:creationId xmlns:a16="http://schemas.microsoft.com/office/drawing/2014/main" id="{7AE17A50-D379-43CC-A38C-08800B1D8B84}"/>
                </a:ext>
              </a:extLst>
            </p:cNvPr>
            <p:cNvSpPr/>
            <p:nvPr/>
          </p:nvSpPr>
          <p:spPr>
            <a:xfrm>
              <a:off x="44881265" y="8123614"/>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17" name="Oval 16">
              <a:extLst>
                <a:ext uri="{FF2B5EF4-FFF2-40B4-BE49-F238E27FC236}">
                  <a16:creationId xmlns:a16="http://schemas.microsoft.com/office/drawing/2014/main" id="{D392109F-8810-46B9-A2FA-5BB08162B1BA}"/>
                </a:ext>
              </a:extLst>
            </p:cNvPr>
            <p:cNvSpPr/>
            <p:nvPr/>
          </p:nvSpPr>
          <p:spPr>
            <a:xfrm>
              <a:off x="5521347" y="530340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Pixel Mask File</a:t>
              </a:r>
            </a:p>
          </p:txBody>
        </p:sp>
        <p:sp>
          <p:nvSpPr>
            <p:cNvPr id="19" name="Oval 18">
              <a:extLst>
                <a:ext uri="{FF2B5EF4-FFF2-40B4-BE49-F238E27FC236}">
                  <a16:creationId xmlns:a16="http://schemas.microsoft.com/office/drawing/2014/main" id="{489A3E0B-8F9A-4426-9A10-A4DFB6B903E9}"/>
                </a:ext>
              </a:extLst>
            </p:cNvPr>
            <p:cNvSpPr/>
            <p:nvPr/>
          </p:nvSpPr>
          <p:spPr>
            <a:xfrm>
              <a:off x="5521347" y="420621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Direct Beam Data File</a:t>
              </a:r>
            </a:p>
          </p:txBody>
        </p:sp>
        <p:cxnSp>
          <p:nvCxnSpPr>
            <p:cNvPr id="21" name="Straight Arrow Connector 20">
              <a:extLst>
                <a:ext uri="{FF2B5EF4-FFF2-40B4-BE49-F238E27FC236}">
                  <a16:creationId xmlns:a16="http://schemas.microsoft.com/office/drawing/2014/main" id="{8CCF6C79-6190-4797-A6D6-6C00A4684E37}"/>
                </a:ext>
              </a:extLst>
            </p:cNvPr>
            <p:cNvCxnSpPr>
              <a:cxnSpLocks/>
              <a:stCxn id="19" idx="6"/>
              <a:endCxn id="45" idx="1"/>
            </p:cNvCxnSpPr>
            <p:nvPr/>
          </p:nvCxnSpPr>
          <p:spPr>
            <a:xfrm flipV="1">
              <a:off x="6898095" y="4562771"/>
              <a:ext cx="260467" cy="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BB72D7-3BBD-4A2F-AA74-900A0A981902}"/>
                </a:ext>
              </a:extLst>
            </p:cNvPr>
            <p:cNvCxnSpPr>
              <a:cxnSpLocks/>
              <a:stCxn id="45" idx="3"/>
              <a:endCxn id="8" idx="1"/>
            </p:cNvCxnSpPr>
            <p:nvPr/>
          </p:nvCxnSpPr>
          <p:spPr>
            <a:xfrm flipV="1">
              <a:off x="8427456" y="4562269"/>
              <a:ext cx="556296" cy="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B21C2A5C-C41B-4BD0-9B78-B26060923141}"/>
                </a:ext>
              </a:extLst>
            </p:cNvPr>
            <p:cNvSpPr/>
            <p:nvPr/>
          </p:nvSpPr>
          <p:spPr>
            <a:xfrm>
              <a:off x="7162167" y="532551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cxnSp>
          <p:nvCxnSpPr>
            <p:cNvPr id="25" name="Straight Arrow Connector 24">
              <a:extLst>
                <a:ext uri="{FF2B5EF4-FFF2-40B4-BE49-F238E27FC236}">
                  <a16:creationId xmlns:a16="http://schemas.microsoft.com/office/drawing/2014/main" id="{A1E2F5EE-B2D3-43A6-B735-CAF50ECC5354}"/>
                </a:ext>
              </a:extLst>
            </p:cNvPr>
            <p:cNvCxnSpPr>
              <a:cxnSpLocks/>
              <a:stCxn id="17" idx="6"/>
              <a:endCxn id="23" idx="1"/>
            </p:cNvCxnSpPr>
            <p:nvPr/>
          </p:nvCxnSpPr>
          <p:spPr>
            <a:xfrm flipV="1">
              <a:off x="6898095" y="5663040"/>
              <a:ext cx="264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152A58-29BA-405A-8892-FDA810AE41FC}"/>
                </a:ext>
              </a:extLst>
            </p:cNvPr>
            <p:cNvCxnSpPr>
              <a:cxnSpLocks/>
              <a:stCxn id="23" idx="3"/>
              <a:endCxn id="6" idx="1"/>
            </p:cNvCxnSpPr>
            <p:nvPr/>
          </p:nvCxnSpPr>
          <p:spPr>
            <a:xfrm>
              <a:off x="8431061" y="5663040"/>
              <a:ext cx="539437" cy="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EAA1234-47BC-482B-83F5-907C48B1A2D8}"/>
                </a:ext>
              </a:extLst>
            </p:cNvPr>
            <p:cNvCxnSpPr>
              <a:cxnSpLocks/>
              <a:stCxn id="8" idx="3"/>
              <a:endCxn id="32" idx="1"/>
            </p:cNvCxnSpPr>
            <p:nvPr/>
          </p:nvCxnSpPr>
          <p:spPr>
            <a:xfrm flipV="1">
              <a:off x="10252646" y="4558140"/>
              <a:ext cx="394772" cy="41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04F4E4-11E2-4982-8551-15A86F096F73}"/>
                </a:ext>
              </a:extLst>
            </p:cNvPr>
            <p:cNvCxnSpPr>
              <a:cxnSpLocks/>
              <a:stCxn id="6" idx="3"/>
              <a:endCxn id="32" idx="1"/>
            </p:cNvCxnSpPr>
            <p:nvPr/>
          </p:nvCxnSpPr>
          <p:spPr>
            <a:xfrm flipV="1">
              <a:off x="10252646" y="4558140"/>
              <a:ext cx="394772" cy="11068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DFEA7C21-1826-4C2C-9760-E2EF04A62770}"/>
                </a:ext>
              </a:extLst>
            </p:cNvPr>
            <p:cNvSpPr/>
            <p:nvPr/>
          </p:nvSpPr>
          <p:spPr>
            <a:xfrm>
              <a:off x="10647418" y="422061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36" name="Arrow: Right 35">
              <a:extLst>
                <a:ext uri="{FF2B5EF4-FFF2-40B4-BE49-F238E27FC236}">
                  <a16:creationId xmlns:a16="http://schemas.microsoft.com/office/drawing/2014/main" id="{5D07363D-859A-48CC-AD6C-7C588969C688}"/>
                </a:ext>
              </a:extLst>
            </p:cNvPr>
            <p:cNvSpPr/>
            <p:nvPr/>
          </p:nvSpPr>
          <p:spPr>
            <a:xfrm>
              <a:off x="19110648" y="8359705"/>
              <a:ext cx="1600993" cy="1316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User-Supplied Beam Trap Mask BT(X,Y)</a:t>
              </a:r>
            </a:p>
          </p:txBody>
        </p:sp>
        <p:sp>
          <p:nvSpPr>
            <p:cNvPr id="42" name="Oval 41">
              <a:extLst>
                <a:ext uri="{FF2B5EF4-FFF2-40B4-BE49-F238E27FC236}">
                  <a16:creationId xmlns:a16="http://schemas.microsoft.com/office/drawing/2014/main" id="{E2B270D6-AA69-42F8-8994-C3C20CEEC0D2}"/>
                </a:ext>
              </a:extLst>
            </p:cNvPr>
            <p:cNvSpPr/>
            <p:nvPr/>
          </p:nvSpPr>
          <p:spPr>
            <a:xfrm>
              <a:off x="43104381" y="821123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sp>
          <p:nvSpPr>
            <p:cNvPr id="45" name="Rectangle: Rounded Corners 44">
              <a:extLst>
                <a:ext uri="{FF2B5EF4-FFF2-40B4-BE49-F238E27FC236}">
                  <a16:creationId xmlns:a16="http://schemas.microsoft.com/office/drawing/2014/main" id="{E7ACAF44-5EFB-41BC-A8E4-AED5997AD56C}"/>
                </a:ext>
              </a:extLst>
            </p:cNvPr>
            <p:cNvSpPr/>
            <p:nvPr/>
          </p:nvSpPr>
          <p:spPr>
            <a:xfrm>
              <a:off x="7158562" y="422524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Data</a:t>
              </a:r>
            </a:p>
          </p:txBody>
        </p:sp>
        <p:sp>
          <p:nvSpPr>
            <p:cNvPr id="48" name="Rectangle: Rounded Corners 47">
              <a:extLst>
                <a:ext uri="{FF2B5EF4-FFF2-40B4-BE49-F238E27FC236}">
                  <a16:creationId xmlns:a16="http://schemas.microsoft.com/office/drawing/2014/main" id="{2D7E1435-B308-4381-86E0-D0E7A27B2C42}"/>
                </a:ext>
              </a:extLst>
            </p:cNvPr>
            <p:cNvSpPr/>
            <p:nvPr/>
          </p:nvSpPr>
          <p:spPr>
            <a:xfrm>
              <a:off x="13881022" y="4049383"/>
              <a:ext cx="1556138" cy="10169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Uncertainty Estimate</a:t>
              </a:r>
            </a:p>
          </p:txBody>
        </p:sp>
        <p:sp>
          <p:nvSpPr>
            <p:cNvPr id="49" name="Arrow: Right 48">
              <a:extLst>
                <a:ext uri="{FF2B5EF4-FFF2-40B4-BE49-F238E27FC236}">
                  <a16:creationId xmlns:a16="http://schemas.microsoft.com/office/drawing/2014/main" id="{F5024318-9022-4F90-B819-EFC52CAA757F}"/>
                </a:ext>
              </a:extLst>
            </p:cNvPr>
            <p:cNvSpPr/>
            <p:nvPr/>
          </p:nvSpPr>
          <p:spPr>
            <a:xfrm>
              <a:off x="12307205" y="4118595"/>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a:t>
              </a:r>
              <a:r>
                <a:rPr lang="en-US" sz="1400" dirty="0" err="1"/>
                <a:t>X,Y,t</a:t>
              </a:r>
              <a:r>
                <a:rPr lang="en-US" sz="1400" dirty="0"/>
                <a:t>)</a:t>
              </a:r>
            </a:p>
          </p:txBody>
        </p:sp>
        <p:cxnSp>
          <p:nvCxnSpPr>
            <p:cNvPr id="51" name="Straight Arrow Connector 50">
              <a:extLst>
                <a:ext uri="{FF2B5EF4-FFF2-40B4-BE49-F238E27FC236}">
                  <a16:creationId xmlns:a16="http://schemas.microsoft.com/office/drawing/2014/main" id="{AA36BFD5-AE32-44E7-A493-0E596CF4282B}"/>
                </a:ext>
              </a:extLst>
            </p:cNvPr>
            <p:cNvCxnSpPr>
              <a:stCxn id="32" idx="3"/>
              <a:endCxn id="49" idx="1"/>
            </p:cNvCxnSpPr>
            <p:nvPr/>
          </p:nvCxnSpPr>
          <p:spPr>
            <a:xfrm>
              <a:off x="11916312" y="4558140"/>
              <a:ext cx="390893" cy="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3800B-6B47-4C9E-9CA2-2D6460259927}"/>
                </a:ext>
              </a:extLst>
            </p:cNvPr>
            <p:cNvCxnSpPr>
              <a:stCxn id="49" idx="3"/>
              <a:endCxn id="48" idx="1"/>
            </p:cNvCxnSpPr>
            <p:nvPr/>
          </p:nvCxnSpPr>
          <p:spPr>
            <a:xfrm flipV="1">
              <a:off x="13576099" y="4557833"/>
              <a:ext cx="304923" cy="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398FA1D-228E-4158-83C4-746E687C68E5}"/>
                </a:ext>
              </a:extLst>
            </p:cNvPr>
            <p:cNvCxnSpPr>
              <a:stCxn id="7" idx="3"/>
              <a:endCxn id="19" idx="2"/>
            </p:cNvCxnSpPr>
            <p:nvPr/>
          </p:nvCxnSpPr>
          <p:spPr>
            <a:xfrm>
              <a:off x="4805820" y="4560922"/>
              <a:ext cx="715527" cy="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42E46DE-E46E-442E-A59C-9EF05FEF73AB}"/>
                </a:ext>
              </a:extLst>
            </p:cNvPr>
            <p:cNvCxnSpPr>
              <a:cxnSpLocks/>
              <a:stCxn id="7" idx="3"/>
              <a:endCxn id="17" idx="2"/>
            </p:cNvCxnSpPr>
            <p:nvPr/>
          </p:nvCxnSpPr>
          <p:spPr>
            <a:xfrm>
              <a:off x="4805820" y="4560922"/>
              <a:ext cx="715527" cy="1102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AEBE5A1-2914-44B4-B623-03E530537095}"/>
                </a:ext>
              </a:extLst>
            </p:cNvPr>
            <p:cNvSpPr/>
            <p:nvPr/>
          </p:nvSpPr>
          <p:spPr>
            <a:xfrm>
              <a:off x="17447501" y="422678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 TOF</a:t>
              </a:r>
            </a:p>
          </p:txBody>
        </p:sp>
        <p:sp>
          <p:nvSpPr>
            <p:cNvPr id="61" name="Arrow: Right 60">
              <a:extLst>
                <a:ext uri="{FF2B5EF4-FFF2-40B4-BE49-F238E27FC236}">
                  <a16:creationId xmlns:a16="http://schemas.microsoft.com/office/drawing/2014/main" id="{9F75BBD7-D3C3-4A95-87E3-9BBAEBA2FA5D}"/>
                </a:ext>
              </a:extLst>
            </p:cNvPr>
            <p:cNvSpPr/>
            <p:nvPr/>
          </p:nvSpPr>
          <p:spPr>
            <a:xfrm>
              <a:off x="15845732" y="4110572"/>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a:t>
              </a:r>
              <a:r>
                <a:rPr lang="en-US" sz="1400" dirty="0" err="1"/>
                <a:t>X,Y,t</a:t>
              </a:r>
              <a:r>
                <a:rPr lang="en-US" sz="1400" dirty="0"/>
                <a:t>)</a:t>
              </a:r>
            </a:p>
            <a:p>
              <a:pPr algn="ctr"/>
              <a:r>
                <a:rPr lang="en-US" sz="1400" dirty="0"/>
                <a:t>dD</a:t>
              </a:r>
              <a:r>
                <a:rPr lang="en-US" sz="1400" baseline="-25000" dirty="0"/>
                <a:t>1</a:t>
              </a:r>
              <a:r>
                <a:rPr lang="en-US" sz="1400" dirty="0"/>
                <a:t>(</a:t>
              </a:r>
              <a:r>
                <a:rPr lang="en-US" sz="1400" dirty="0" err="1"/>
                <a:t>X,Y,t</a:t>
              </a:r>
              <a:r>
                <a:rPr lang="en-US" sz="1400" dirty="0"/>
                <a:t>)</a:t>
              </a:r>
            </a:p>
          </p:txBody>
        </p:sp>
        <p:cxnSp>
          <p:nvCxnSpPr>
            <p:cNvPr id="63" name="Straight Arrow Connector 62">
              <a:extLst>
                <a:ext uri="{FF2B5EF4-FFF2-40B4-BE49-F238E27FC236}">
                  <a16:creationId xmlns:a16="http://schemas.microsoft.com/office/drawing/2014/main" id="{12276F10-787A-44F1-8548-C0B0B6633887}"/>
                </a:ext>
              </a:extLst>
            </p:cNvPr>
            <p:cNvCxnSpPr>
              <a:stCxn id="48" idx="3"/>
              <a:endCxn id="61" idx="1"/>
            </p:cNvCxnSpPr>
            <p:nvPr/>
          </p:nvCxnSpPr>
          <p:spPr>
            <a:xfrm>
              <a:off x="15437160" y="4557833"/>
              <a:ext cx="408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2A36640-8DCE-4324-BFA5-FF561ECDE0C1}"/>
                </a:ext>
              </a:extLst>
            </p:cNvPr>
            <p:cNvCxnSpPr>
              <a:cxnSpLocks/>
              <a:stCxn id="61" idx="3"/>
              <a:endCxn id="60" idx="1"/>
            </p:cNvCxnSpPr>
            <p:nvPr/>
          </p:nvCxnSpPr>
          <p:spPr>
            <a:xfrm>
              <a:off x="17114626" y="4557833"/>
              <a:ext cx="332875" cy="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Arrow: Right 66">
              <a:extLst>
                <a:ext uri="{FF2B5EF4-FFF2-40B4-BE49-F238E27FC236}">
                  <a16:creationId xmlns:a16="http://schemas.microsoft.com/office/drawing/2014/main" id="{8A0FFC34-017D-4A57-B09D-EFEA9DBAFD79}"/>
                </a:ext>
              </a:extLst>
            </p:cNvPr>
            <p:cNvSpPr/>
            <p:nvPr/>
          </p:nvSpPr>
          <p:spPr>
            <a:xfrm>
              <a:off x="19157408" y="4118595"/>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2</a:t>
              </a:r>
              <a:r>
                <a:rPr lang="en-US" sz="1400" dirty="0"/>
                <a:t>(X,Y)</a:t>
              </a:r>
            </a:p>
            <a:p>
              <a:pPr algn="ctr"/>
              <a:r>
                <a:rPr lang="en-US" sz="1400" dirty="0"/>
                <a:t>dD</a:t>
              </a:r>
              <a:r>
                <a:rPr lang="en-US" sz="1400" baseline="-25000" dirty="0"/>
                <a:t>2</a:t>
              </a:r>
              <a:r>
                <a:rPr lang="en-US" sz="1400" dirty="0"/>
                <a:t>(X,Y)</a:t>
              </a:r>
            </a:p>
          </p:txBody>
        </p:sp>
        <p:cxnSp>
          <p:nvCxnSpPr>
            <p:cNvPr id="69" name="Straight Arrow Connector 68">
              <a:extLst>
                <a:ext uri="{FF2B5EF4-FFF2-40B4-BE49-F238E27FC236}">
                  <a16:creationId xmlns:a16="http://schemas.microsoft.com/office/drawing/2014/main" id="{B4619468-7931-4956-AA82-1CA9B66FD5FF}"/>
                </a:ext>
              </a:extLst>
            </p:cNvPr>
            <p:cNvCxnSpPr>
              <a:stCxn id="60" idx="3"/>
              <a:endCxn id="67" idx="1"/>
            </p:cNvCxnSpPr>
            <p:nvPr/>
          </p:nvCxnSpPr>
          <p:spPr>
            <a:xfrm>
              <a:off x="18716395" y="4564314"/>
              <a:ext cx="441013" cy="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Decision 69">
              <a:extLst>
                <a:ext uri="{FF2B5EF4-FFF2-40B4-BE49-F238E27FC236}">
                  <a16:creationId xmlns:a16="http://schemas.microsoft.com/office/drawing/2014/main" id="{2E92A3CB-7B3C-4B46-AE59-C05A01A71116}"/>
                </a:ext>
              </a:extLst>
            </p:cNvPr>
            <p:cNvSpPr/>
            <p:nvPr/>
          </p:nvSpPr>
          <p:spPr>
            <a:xfrm>
              <a:off x="22445973" y="6237232"/>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Type</a:t>
              </a:r>
            </a:p>
          </p:txBody>
        </p:sp>
        <p:sp>
          <p:nvSpPr>
            <p:cNvPr id="71" name="Arrow: Right 70">
              <a:extLst>
                <a:ext uri="{FF2B5EF4-FFF2-40B4-BE49-F238E27FC236}">
                  <a16:creationId xmlns:a16="http://schemas.microsoft.com/office/drawing/2014/main" id="{BF3B39BD-5773-4C3D-AC64-B6DC3989CA27}"/>
                </a:ext>
              </a:extLst>
            </p:cNvPr>
            <p:cNvSpPr/>
            <p:nvPr/>
          </p:nvSpPr>
          <p:spPr>
            <a:xfrm>
              <a:off x="21125906" y="521777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78" name="TextBox 77">
              <a:extLst>
                <a:ext uri="{FF2B5EF4-FFF2-40B4-BE49-F238E27FC236}">
                  <a16:creationId xmlns:a16="http://schemas.microsoft.com/office/drawing/2014/main" id="{17DDBC45-5B0D-44FC-B2D7-77184F8D8E7F}"/>
                </a:ext>
              </a:extLst>
            </p:cNvPr>
            <p:cNvSpPr txBox="1"/>
            <p:nvPr/>
          </p:nvSpPr>
          <p:spPr>
            <a:xfrm>
              <a:off x="24278076" y="6017933"/>
              <a:ext cx="1484402" cy="369332"/>
            </a:xfrm>
            <a:prstGeom prst="rect">
              <a:avLst/>
            </a:prstGeom>
            <a:noFill/>
          </p:spPr>
          <p:txBody>
            <a:bodyPr wrap="square" rtlCol="0">
              <a:spAutoFit/>
            </a:bodyPr>
            <a:lstStyle/>
            <a:p>
              <a:r>
                <a:rPr lang="en-US" dirty="0"/>
                <a:t>Transmission</a:t>
              </a:r>
            </a:p>
          </p:txBody>
        </p:sp>
        <p:sp>
          <p:nvSpPr>
            <p:cNvPr id="79" name="TextBox 78">
              <a:extLst>
                <a:ext uri="{FF2B5EF4-FFF2-40B4-BE49-F238E27FC236}">
                  <a16:creationId xmlns:a16="http://schemas.microsoft.com/office/drawing/2014/main" id="{F40E7609-1EAE-4781-B89C-3387FF023333}"/>
                </a:ext>
              </a:extLst>
            </p:cNvPr>
            <p:cNvSpPr txBox="1"/>
            <p:nvPr/>
          </p:nvSpPr>
          <p:spPr>
            <a:xfrm>
              <a:off x="22539160" y="7151903"/>
              <a:ext cx="1150428" cy="369332"/>
            </a:xfrm>
            <a:prstGeom prst="rect">
              <a:avLst/>
            </a:prstGeom>
            <a:noFill/>
          </p:spPr>
          <p:txBody>
            <a:bodyPr wrap="square" rtlCol="0">
              <a:spAutoFit/>
            </a:bodyPr>
            <a:lstStyle/>
            <a:p>
              <a:r>
                <a:rPr lang="en-US" dirty="0"/>
                <a:t>Scattering</a:t>
              </a:r>
            </a:p>
          </p:txBody>
        </p:sp>
        <p:sp>
          <p:nvSpPr>
            <p:cNvPr id="80" name="Rectangle: Rounded Corners 79">
              <a:extLst>
                <a:ext uri="{FF2B5EF4-FFF2-40B4-BE49-F238E27FC236}">
                  <a16:creationId xmlns:a16="http://schemas.microsoft.com/office/drawing/2014/main" id="{66003CE2-7120-4312-AA7B-4712681082C5}"/>
                </a:ext>
              </a:extLst>
            </p:cNvPr>
            <p:cNvSpPr/>
            <p:nvPr/>
          </p:nvSpPr>
          <p:spPr>
            <a:xfrm>
              <a:off x="25940088" y="3898242"/>
              <a:ext cx="2170558" cy="132846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FD581866-9B8F-4E31-B94B-6C2DB99656DC}"/>
                </a:ext>
              </a:extLst>
            </p:cNvPr>
            <p:cNvSpPr/>
            <p:nvPr/>
          </p:nvSpPr>
          <p:spPr>
            <a:xfrm>
              <a:off x="18127579" y="8065851"/>
              <a:ext cx="6753726" cy="185083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4BF7D945-677C-4B7C-8644-861D5B7D8FE8}"/>
                </a:ext>
              </a:extLst>
            </p:cNvPr>
            <p:cNvCxnSpPr>
              <a:cxnSpLocks/>
              <a:stCxn id="70" idx="2"/>
              <a:endCxn id="84" idx="0"/>
            </p:cNvCxnSpPr>
            <p:nvPr/>
          </p:nvCxnSpPr>
          <p:spPr>
            <a:xfrm rot="5400000">
              <a:off x="22321626" y="6477227"/>
              <a:ext cx="771440" cy="2405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F6CCBE6F-6BF3-4DB5-A28E-3DED625AC933}"/>
                </a:ext>
              </a:extLst>
            </p:cNvPr>
            <p:cNvSpPr/>
            <p:nvPr/>
          </p:nvSpPr>
          <p:spPr>
            <a:xfrm>
              <a:off x="23221875" y="5298652"/>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Direct Beam Data File</a:t>
              </a:r>
            </a:p>
          </p:txBody>
        </p:sp>
        <p:cxnSp>
          <p:nvCxnSpPr>
            <p:cNvPr id="11" name="Straight Arrow Connector 10">
              <a:extLst>
                <a:ext uri="{FF2B5EF4-FFF2-40B4-BE49-F238E27FC236}">
                  <a16:creationId xmlns:a16="http://schemas.microsoft.com/office/drawing/2014/main" id="{23E4BC14-DB8A-41B5-B101-3D2F72F9424D}"/>
                </a:ext>
              </a:extLst>
            </p:cNvPr>
            <p:cNvCxnSpPr>
              <a:stCxn id="71" idx="3"/>
              <a:endCxn id="47" idx="2"/>
            </p:cNvCxnSpPr>
            <p:nvPr/>
          </p:nvCxnSpPr>
          <p:spPr>
            <a:xfrm flipV="1">
              <a:off x="22881818" y="5658293"/>
              <a:ext cx="340057" cy="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7D9BA3-A316-4BA9-8B51-51C29E8C84E3}"/>
                </a:ext>
              </a:extLst>
            </p:cNvPr>
            <p:cNvCxnSpPr>
              <a:stCxn id="47" idx="4"/>
              <a:endCxn id="70" idx="0"/>
            </p:cNvCxnSpPr>
            <p:nvPr/>
          </p:nvCxnSpPr>
          <p:spPr>
            <a:xfrm>
              <a:off x="23910249" y="6017933"/>
              <a:ext cx="1" cy="21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5AFBC087-F184-495A-BB7E-84AC2A855AC6}"/>
                </a:ext>
              </a:extLst>
            </p:cNvPr>
            <p:cNvSpPr/>
            <p:nvPr/>
          </p:nvSpPr>
          <p:spPr>
            <a:xfrm>
              <a:off x="21369415" y="866448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cxnSp>
          <p:nvCxnSpPr>
            <p:cNvPr id="15" name="Connector: Elbow 14">
              <a:extLst>
                <a:ext uri="{FF2B5EF4-FFF2-40B4-BE49-F238E27FC236}">
                  <a16:creationId xmlns:a16="http://schemas.microsoft.com/office/drawing/2014/main" id="{B1414A20-4E3C-42D4-A486-D955623E4C22}"/>
                </a:ext>
              </a:extLst>
            </p:cNvPr>
            <p:cNvCxnSpPr>
              <a:cxnSpLocks/>
              <a:stCxn id="67" idx="3"/>
              <a:endCxn id="52" idx="1"/>
            </p:cNvCxnSpPr>
            <p:nvPr/>
          </p:nvCxnSpPr>
          <p:spPr>
            <a:xfrm>
              <a:off x="20426302" y="4565856"/>
              <a:ext cx="943113" cy="4436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DD55A80-13DE-46EB-9922-92345234508B}"/>
                </a:ext>
              </a:extLst>
            </p:cNvPr>
            <p:cNvCxnSpPr>
              <a:endCxn id="36" idx="1"/>
            </p:cNvCxnSpPr>
            <p:nvPr/>
          </p:nvCxnSpPr>
          <p:spPr>
            <a:xfrm>
              <a:off x="18517047" y="9011559"/>
              <a:ext cx="593601" cy="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Arrow: Right 63">
              <a:extLst>
                <a:ext uri="{FF2B5EF4-FFF2-40B4-BE49-F238E27FC236}">
                  <a16:creationId xmlns:a16="http://schemas.microsoft.com/office/drawing/2014/main" id="{EFDB3BB3-F2B6-40C6-9238-B63576EE48E3}"/>
                </a:ext>
              </a:extLst>
            </p:cNvPr>
            <p:cNvSpPr/>
            <p:nvPr/>
          </p:nvSpPr>
          <p:spPr>
            <a:xfrm>
              <a:off x="23172270" y="8554750"/>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a:t>
              </a:r>
            </a:p>
            <a:p>
              <a:pPr algn="ctr"/>
              <a:r>
                <a:rPr lang="en-US" sz="1400" dirty="0"/>
                <a:t>dD</a:t>
              </a:r>
              <a:r>
                <a:rPr lang="en-US" sz="1400" baseline="-25000" dirty="0"/>
                <a:t>3</a:t>
              </a:r>
              <a:r>
                <a:rPr lang="en-US" sz="1400" dirty="0"/>
                <a:t>(X,Y)</a:t>
              </a:r>
            </a:p>
          </p:txBody>
        </p:sp>
        <p:cxnSp>
          <p:nvCxnSpPr>
            <p:cNvPr id="37" name="Straight Arrow Connector 36">
              <a:extLst>
                <a:ext uri="{FF2B5EF4-FFF2-40B4-BE49-F238E27FC236}">
                  <a16:creationId xmlns:a16="http://schemas.microsoft.com/office/drawing/2014/main" id="{E2AD954F-FF9F-40B5-87D0-4B9085CA9207}"/>
                </a:ext>
              </a:extLst>
            </p:cNvPr>
            <p:cNvCxnSpPr>
              <a:stCxn id="52" idx="3"/>
              <a:endCxn id="64" idx="1"/>
            </p:cNvCxnSpPr>
            <p:nvPr/>
          </p:nvCxnSpPr>
          <p:spPr>
            <a:xfrm>
              <a:off x="22638309" y="9002011"/>
              <a:ext cx="533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EB5CE1-96C3-4CD7-BE66-7968CB7408F3}"/>
                </a:ext>
              </a:extLst>
            </p:cNvPr>
            <p:cNvCxnSpPr>
              <a:cxnSpLocks/>
              <a:stCxn id="36" idx="3"/>
              <a:endCxn id="52" idx="1"/>
            </p:cNvCxnSpPr>
            <p:nvPr/>
          </p:nvCxnSpPr>
          <p:spPr>
            <a:xfrm flipV="1">
              <a:off x="20711641" y="9002011"/>
              <a:ext cx="657774" cy="1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Arrow: Right 72">
              <a:extLst>
                <a:ext uri="{FF2B5EF4-FFF2-40B4-BE49-F238E27FC236}">
                  <a16:creationId xmlns:a16="http://schemas.microsoft.com/office/drawing/2014/main" id="{2C3CDF34-141C-4081-90F1-CC517428A296}"/>
                </a:ext>
              </a:extLst>
            </p:cNvPr>
            <p:cNvSpPr/>
            <p:nvPr/>
          </p:nvSpPr>
          <p:spPr>
            <a:xfrm>
              <a:off x="26402090" y="4115211"/>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a:t>
              </a:r>
            </a:p>
            <a:p>
              <a:pPr algn="ctr"/>
              <a:r>
                <a:rPr lang="en-US" sz="1400" dirty="0"/>
                <a:t>dD</a:t>
              </a:r>
              <a:r>
                <a:rPr lang="en-US" sz="1400" baseline="-25000" dirty="0"/>
                <a:t>3</a:t>
              </a:r>
              <a:r>
                <a:rPr lang="en-US" sz="1400" dirty="0"/>
                <a:t>(X,Y)</a:t>
              </a:r>
            </a:p>
          </p:txBody>
        </p:sp>
        <p:cxnSp>
          <p:nvCxnSpPr>
            <p:cNvPr id="56" name="Connector: Elbow 55">
              <a:extLst>
                <a:ext uri="{FF2B5EF4-FFF2-40B4-BE49-F238E27FC236}">
                  <a16:creationId xmlns:a16="http://schemas.microsoft.com/office/drawing/2014/main" id="{A8A72D5B-95BB-41FA-B814-554B78716082}"/>
                </a:ext>
              </a:extLst>
            </p:cNvPr>
            <p:cNvCxnSpPr>
              <a:cxnSpLocks/>
              <a:stCxn id="70" idx="3"/>
              <a:endCxn id="80" idx="2"/>
            </p:cNvCxnSpPr>
            <p:nvPr/>
          </p:nvCxnSpPr>
          <p:spPr>
            <a:xfrm flipV="1">
              <a:off x="25374526" y="5226703"/>
              <a:ext cx="1650841" cy="15391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33070D8-0204-4FB0-BDB3-817441B6C4CA}"/>
                </a:ext>
              </a:extLst>
            </p:cNvPr>
            <p:cNvCxnSpPr>
              <a:stCxn id="67" idx="3"/>
              <a:endCxn id="73" idx="1"/>
            </p:cNvCxnSpPr>
            <p:nvPr/>
          </p:nvCxnSpPr>
          <p:spPr>
            <a:xfrm flipV="1">
              <a:off x="20426302" y="4562472"/>
              <a:ext cx="5975788" cy="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Arrow: Right 82">
              <a:extLst>
                <a:ext uri="{FF2B5EF4-FFF2-40B4-BE49-F238E27FC236}">
                  <a16:creationId xmlns:a16="http://schemas.microsoft.com/office/drawing/2014/main" id="{EB646BA3-F53F-43CA-8D39-5BC648655F39}"/>
                </a:ext>
              </a:extLst>
            </p:cNvPr>
            <p:cNvSpPr/>
            <p:nvPr/>
          </p:nvSpPr>
          <p:spPr>
            <a:xfrm>
              <a:off x="29900755" y="4997185"/>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85" name="Flowchart: Decision 84">
              <a:extLst>
                <a:ext uri="{FF2B5EF4-FFF2-40B4-BE49-F238E27FC236}">
                  <a16:creationId xmlns:a16="http://schemas.microsoft.com/office/drawing/2014/main" id="{4A445444-7555-4CE6-91FC-D2B3634A865B}"/>
                </a:ext>
              </a:extLst>
            </p:cNvPr>
            <p:cNvSpPr/>
            <p:nvPr/>
          </p:nvSpPr>
          <p:spPr>
            <a:xfrm>
              <a:off x="31284331" y="6257799"/>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Beam Center Method</a:t>
              </a:r>
            </a:p>
          </p:txBody>
        </p:sp>
        <p:cxnSp>
          <p:nvCxnSpPr>
            <p:cNvPr id="88" name="Straight Arrow Connector 87">
              <a:extLst>
                <a:ext uri="{FF2B5EF4-FFF2-40B4-BE49-F238E27FC236}">
                  <a16:creationId xmlns:a16="http://schemas.microsoft.com/office/drawing/2014/main" id="{FFE79DD2-8A70-4450-9024-37A28FABC9AE}"/>
                </a:ext>
              </a:extLst>
            </p:cNvPr>
            <p:cNvCxnSpPr>
              <a:stCxn id="83" idx="3"/>
              <a:endCxn id="10" idx="2"/>
            </p:cNvCxnSpPr>
            <p:nvPr/>
          </p:nvCxnSpPr>
          <p:spPr>
            <a:xfrm flipV="1">
              <a:off x="31656667" y="5443885"/>
              <a:ext cx="391668" cy="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FE39FCA-4B27-498A-9DA0-39E724AE12C4}"/>
                </a:ext>
              </a:extLst>
            </p:cNvPr>
            <p:cNvCxnSpPr>
              <a:stCxn id="10" idx="4"/>
              <a:endCxn id="85" idx="0"/>
            </p:cNvCxnSpPr>
            <p:nvPr/>
          </p:nvCxnSpPr>
          <p:spPr>
            <a:xfrm>
              <a:off x="32736709" y="5803525"/>
              <a:ext cx="11899" cy="45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4FE9AA7-43BB-48F0-9C8C-50C9FC1192E1}"/>
                </a:ext>
              </a:extLst>
            </p:cNvPr>
            <p:cNvSpPr txBox="1"/>
            <p:nvPr/>
          </p:nvSpPr>
          <p:spPr>
            <a:xfrm>
              <a:off x="33460723" y="5934633"/>
              <a:ext cx="938725" cy="646331"/>
            </a:xfrm>
            <a:prstGeom prst="rect">
              <a:avLst/>
            </a:prstGeom>
            <a:noFill/>
          </p:spPr>
          <p:txBody>
            <a:bodyPr wrap="square" rtlCol="0">
              <a:spAutoFit/>
            </a:bodyPr>
            <a:lstStyle/>
            <a:p>
              <a:r>
                <a:rPr lang="en-US" dirty="0"/>
                <a:t>Center of Mass</a:t>
              </a:r>
            </a:p>
          </p:txBody>
        </p:sp>
        <p:sp>
          <p:nvSpPr>
            <p:cNvPr id="92" name="TextBox 91">
              <a:extLst>
                <a:ext uri="{FF2B5EF4-FFF2-40B4-BE49-F238E27FC236}">
                  <a16:creationId xmlns:a16="http://schemas.microsoft.com/office/drawing/2014/main" id="{1F61577C-BA9A-4E09-BCED-CAEED2CC07DB}"/>
                </a:ext>
              </a:extLst>
            </p:cNvPr>
            <p:cNvSpPr txBox="1"/>
            <p:nvPr/>
          </p:nvSpPr>
          <p:spPr>
            <a:xfrm>
              <a:off x="31404481" y="6991813"/>
              <a:ext cx="1044886" cy="646331"/>
            </a:xfrm>
            <a:prstGeom prst="rect">
              <a:avLst/>
            </a:prstGeom>
            <a:noFill/>
          </p:spPr>
          <p:txBody>
            <a:bodyPr wrap="square" rtlCol="0">
              <a:spAutoFit/>
            </a:bodyPr>
            <a:lstStyle/>
            <a:p>
              <a:r>
                <a:rPr lang="en-US" dirty="0"/>
                <a:t>Fit Function</a:t>
              </a:r>
            </a:p>
          </p:txBody>
        </p:sp>
        <p:sp>
          <p:nvSpPr>
            <p:cNvPr id="93" name="Arrow: Right 92">
              <a:extLst>
                <a:ext uri="{FF2B5EF4-FFF2-40B4-BE49-F238E27FC236}">
                  <a16:creationId xmlns:a16="http://schemas.microsoft.com/office/drawing/2014/main" id="{93FE27CB-C00F-43F0-9DC9-18BFB6F8689A}"/>
                </a:ext>
              </a:extLst>
            </p:cNvPr>
            <p:cNvSpPr/>
            <p:nvPr/>
          </p:nvSpPr>
          <p:spPr>
            <a:xfrm>
              <a:off x="28146960" y="6693989"/>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3</a:t>
              </a:r>
              <a:r>
                <a:rPr lang="en-US" sz="1400" dirty="0"/>
                <a:t>(X,Y)</a:t>
              </a:r>
            </a:p>
            <a:p>
              <a:pPr algn="ctr"/>
              <a:r>
                <a:rPr lang="en-US" sz="1400" dirty="0"/>
                <a:t>dD</a:t>
              </a:r>
              <a:r>
                <a:rPr lang="en-US" sz="1400" baseline="-25000" dirty="0"/>
                <a:t>3</a:t>
              </a:r>
              <a:r>
                <a:rPr lang="en-US" sz="1400" dirty="0"/>
                <a:t>(X,Y)</a:t>
              </a:r>
            </a:p>
          </p:txBody>
        </p:sp>
        <p:cxnSp>
          <p:nvCxnSpPr>
            <p:cNvPr id="95" name="Connector: Elbow 94">
              <a:extLst>
                <a:ext uri="{FF2B5EF4-FFF2-40B4-BE49-F238E27FC236}">
                  <a16:creationId xmlns:a16="http://schemas.microsoft.com/office/drawing/2014/main" id="{1824AB0B-2127-4098-96FC-2C240395266E}"/>
                </a:ext>
              </a:extLst>
            </p:cNvPr>
            <p:cNvCxnSpPr>
              <a:cxnSpLocks/>
              <a:stCxn id="73" idx="3"/>
              <a:endCxn id="93" idx="1"/>
            </p:cNvCxnSpPr>
            <p:nvPr/>
          </p:nvCxnSpPr>
          <p:spPr>
            <a:xfrm>
              <a:off x="27670984" y="4562472"/>
              <a:ext cx="475976" cy="2578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3FC1A66F-38B4-4737-BC3A-5F0570716AD8}"/>
                </a:ext>
              </a:extLst>
            </p:cNvPr>
            <p:cNvCxnSpPr>
              <a:cxnSpLocks/>
              <a:stCxn id="64" idx="3"/>
              <a:endCxn id="93" idx="1"/>
            </p:cNvCxnSpPr>
            <p:nvPr/>
          </p:nvCxnSpPr>
          <p:spPr>
            <a:xfrm flipV="1">
              <a:off x="24441164" y="7141250"/>
              <a:ext cx="3705796" cy="1860761"/>
            </a:xfrm>
            <a:prstGeom prst="bentConnector3">
              <a:avLst>
                <a:gd name="adj1" fmla="val 9372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2258DCFF-9BB3-4EF3-84A6-0D193BB533E6}"/>
                </a:ext>
              </a:extLst>
            </p:cNvPr>
            <p:cNvSpPr/>
            <p:nvPr/>
          </p:nvSpPr>
          <p:spPr>
            <a:xfrm>
              <a:off x="34737866" y="912218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Fitting Function</a:t>
              </a:r>
            </a:p>
          </p:txBody>
        </p:sp>
        <p:sp>
          <p:nvSpPr>
            <p:cNvPr id="103" name="Rectangle: Rounded Corners 102">
              <a:extLst>
                <a:ext uri="{FF2B5EF4-FFF2-40B4-BE49-F238E27FC236}">
                  <a16:creationId xmlns:a16="http://schemas.microsoft.com/office/drawing/2014/main" id="{ED2880DD-2B60-4FD0-9175-D82B441B66C4}"/>
                </a:ext>
              </a:extLst>
            </p:cNvPr>
            <p:cNvSpPr/>
            <p:nvPr/>
          </p:nvSpPr>
          <p:spPr>
            <a:xfrm>
              <a:off x="34132877" y="2534653"/>
              <a:ext cx="8478163" cy="376219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36EC751D-B3DA-44AB-99F6-C134C7674884}"/>
                </a:ext>
              </a:extLst>
            </p:cNvPr>
            <p:cNvCxnSpPr>
              <a:cxnSpLocks/>
              <a:stCxn id="85" idx="3"/>
              <a:endCxn id="103" idx="2"/>
            </p:cNvCxnSpPr>
            <p:nvPr/>
          </p:nvCxnSpPr>
          <p:spPr>
            <a:xfrm flipV="1">
              <a:off x="34212884" y="6296846"/>
              <a:ext cx="4159075" cy="4895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88C22D6A-268D-4A1E-876B-4E729EB4B17B}"/>
                </a:ext>
              </a:extLst>
            </p:cNvPr>
            <p:cNvSpPr/>
            <p:nvPr/>
          </p:nvSpPr>
          <p:spPr>
            <a:xfrm>
              <a:off x="32336534" y="7858399"/>
              <a:ext cx="10274506" cy="3592981"/>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Connector: Elbow 107">
              <a:extLst>
                <a:ext uri="{FF2B5EF4-FFF2-40B4-BE49-F238E27FC236}">
                  <a16:creationId xmlns:a16="http://schemas.microsoft.com/office/drawing/2014/main" id="{AC3764F8-BFF0-409C-A3FB-196B44D16378}"/>
                </a:ext>
              </a:extLst>
            </p:cNvPr>
            <p:cNvCxnSpPr>
              <a:cxnSpLocks/>
              <a:stCxn id="85" idx="2"/>
              <a:endCxn id="106" idx="0"/>
            </p:cNvCxnSpPr>
            <p:nvPr/>
          </p:nvCxnSpPr>
          <p:spPr>
            <a:xfrm rot="16200000" flipH="1">
              <a:off x="34839487" y="5224098"/>
              <a:ext cx="543421" cy="47251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2F8B0C51-36AA-4415-8440-C99A558767F9}"/>
                </a:ext>
              </a:extLst>
            </p:cNvPr>
            <p:cNvSpPr/>
            <p:nvPr/>
          </p:nvSpPr>
          <p:spPr>
            <a:xfrm>
              <a:off x="35649152" y="823334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Data</a:t>
              </a:r>
            </a:p>
          </p:txBody>
        </p:sp>
        <p:cxnSp>
          <p:nvCxnSpPr>
            <p:cNvPr id="114" name="Connector: Elbow 113">
              <a:extLst>
                <a:ext uri="{FF2B5EF4-FFF2-40B4-BE49-F238E27FC236}">
                  <a16:creationId xmlns:a16="http://schemas.microsoft.com/office/drawing/2014/main" id="{BB456908-DD41-4753-AE45-E920DF208EE0}"/>
                </a:ext>
              </a:extLst>
            </p:cNvPr>
            <p:cNvCxnSpPr>
              <a:cxnSpLocks/>
              <a:stCxn id="93" idx="3"/>
              <a:endCxn id="112" idx="1"/>
            </p:cNvCxnSpPr>
            <p:nvPr/>
          </p:nvCxnSpPr>
          <p:spPr>
            <a:xfrm>
              <a:off x="29415854" y="7141250"/>
              <a:ext cx="6233298" cy="1429627"/>
            </a:xfrm>
            <a:prstGeom prst="bentConnector3">
              <a:avLst>
                <a:gd name="adj1" fmla="val 2848"/>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Arrow: Right 116">
              <a:extLst>
                <a:ext uri="{FF2B5EF4-FFF2-40B4-BE49-F238E27FC236}">
                  <a16:creationId xmlns:a16="http://schemas.microsoft.com/office/drawing/2014/main" id="{9C0A0447-FADD-4B6F-B06D-E61C87F6D781}"/>
                </a:ext>
              </a:extLst>
            </p:cNvPr>
            <p:cNvSpPr/>
            <p:nvPr/>
          </p:nvSpPr>
          <p:spPr>
            <a:xfrm>
              <a:off x="32740765" y="9029458"/>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122" name="Straight Arrow Connector 121">
              <a:extLst>
                <a:ext uri="{FF2B5EF4-FFF2-40B4-BE49-F238E27FC236}">
                  <a16:creationId xmlns:a16="http://schemas.microsoft.com/office/drawing/2014/main" id="{0EF2644E-4BD7-41F8-966F-5F5FD0D408C2}"/>
                </a:ext>
              </a:extLst>
            </p:cNvPr>
            <p:cNvCxnSpPr>
              <a:stCxn id="117" idx="3"/>
              <a:endCxn id="102" idx="2"/>
            </p:cNvCxnSpPr>
            <p:nvPr/>
          </p:nvCxnSpPr>
          <p:spPr>
            <a:xfrm>
              <a:off x="34496677" y="9476719"/>
              <a:ext cx="241189" cy="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B603F69A-9E5C-4327-9A2E-A4F6175F3CB0}"/>
                </a:ext>
              </a:extLst>
            </p:cNvPr>
            <p:cNvCxnSpPr>
              <a:stCxn id="102" idx="6"/>
              <a:endCxn id="112" idx="2"/>
            </p:cNvCxnSpPr>
            <p:nvPr/>
          </p:nvCxnSpPr>
          <p:spPr>
            <a:xfrm flipV="1">
              <a:off x="36114614" y="8908407"/>
              <a:ext cx="168985" cy="573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67C7C968-73E2-434A-9490-9BE95C441A30}"/>
                </a:ext>
              </a:extLst>
            </p:cNvPr>
            <p:cNvSpPr/>
            <p:nvPr/>
          </p:nvSpPr>
          <p:spPr>
            <a:xfrm>
              <a:off x="37263644" y="821123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cxnSp>
          <p:nvCxnSpPr>
            <p:cNvPr id="129" name="Straight Arrow Connector 128">
              <a:extLst>
                <a:ext uri="{FF2B5EF4-FFF2-40B4-BE49-F238E27FC236}">
                  <a16:creationId xmlns:a16="http://schemas.microsoft.com/office/drawing/2014/main" id="{5696302A-A635-4311-9737-1ACB24AB6E82}"/>
                </a:ext>
              </a:extLst>
            </p:cNvPr>
            <p:cNvCxnSpPr>
              <a:stCxn id="112" idx="3"/>
              <a:endCxn id="127" idx="2"/>
            </p:cNvCxnSpPr>
            <p:nvPr/>
          </p:nvCxnSpPr>
          <p:spPr>
            <a:xfrm>
              <a:off x="36918046" y="8570877"/>
              <a:ext cx="34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Flowchart: Decision 130">
              <a:extLst>
                <a:ext uri="{FF2B5EF4-FFF2-40B4-BE49-F238E27FC236}">
                  <a16:creationId xmlns:a16="http://schemas.microsoft.com/office/drawing/2014/main" id="{43C705AF-3117-4456-846D-4C3B890DA55D}"/>
                </a:ext>
              </a:extLst>
            </p:cNvPr>
            <p:cNvSpPr/>
            <p:nvPr/>
          </p:nvSpPr>
          <p:spPr>
            <a:xfrm>
              <a:off x="38878136" y="8042286"/>
              <a:ext cx="2397085"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Tolerance?</a:t>
              </a:r>
            </a:p>
          </p:txBody>
        </p:sp>
        <p:cxnSp>
          <p:nvCxnSpPr>
            <p:cNvPr id="133" name="Straight Arrow Connector 132">
              <a:extLst>
                <a:ext uri="{FF2B5EF4-FFF2-40B4-BE49-F238E27FC236}">
                  <a16:creationId xmlns:a16="http://schemas.microsoft.com/office/drawing/2014/main" id="{80D647E3-4594-4616-B9A0-6376ADB95496}"/>
                </a:ext>
              </a:extLst>
            </p:cNvPr>
            <p:cNvCxnSpPr>
              <a:stCxn id="127" idx="6"/>
              <a:endCxn id="131" idx="1"/>
            </p:cNvCxnSpPr>
            <p:nvPr/>
          </p:nvCxnSpPr>
          <p:spPr>
            <a:xfrm flipV="1">
              <a:off x="38640392" y="8570876"/>
              <a:ext cx="237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3E37D64-A8F2-4DB3-9828-8AB9C0B2FCDD}"/>
                </a:ext>
              </a:extLst>
            </p:cNvPr>
            <p:cNvSpPr txBox="1"/>
            <p:nvPr/>
          </p:nvSpPr>
          <p:spPr>
            <a:xfrm>
              <a:off x="40356141" y="8844792"/>
              <a:ext cx="455574" cy="369332"/>
            </a:xfrm>
            <a:prstGeom prst="rect">
              <a:avLst/>
            </a:prstGeom>
            <a:noFill/>
          </p:spPr>
          <p:txBody>
            <a:bodyPr wrap="none" rtlCol="0">
              <a:spAutoFit/>
            </a:bodyPr>
            <a:lstStyle/>
            <a:p>
              <a:r>
                <a:rPr lang="en-US" dirty="0"/>
                <a:t>No</a:t>
              </a:r>
            </a:p>
          </p:txBody>
        </p:sp>
        <p:sp>
          <p:nvSpPr>
            <p:cNvPr id="135" name="TextBox 134">
              <a:extLst>
                <a:ext uri="{FF2B5EF4-FFF2-40B4-BE49-F238E27FC236}">
                  <a16:creationId xmlns:a16="http://schemas.microsoft.com/office/drawing/2014/main" id="{8EEEDAD7-FC7F-4554-9774-C1ACCA26040E}"/>
                </a:ext>
              </a:extLst>
            </p:cNvPr>
            <p:cNvSpPr txBox="1"/>
            <p:nvPr/>
          </p:nvSpPr>
          <p:spPr>
            <a:xfrm>
              <a:off x="40811715" y="8115824"/>
              <a:ext cx="485518" cy="369332"/>
            </a:xfrm>
            <a:prstGeom prst="rect">
              <a:avLst/>
            </a:prstGeom>
            <a:noFill/>
          </p:spPr>
          <p:txBody>
            <a:bodyPr wrap="none" rtlCol="0">
              <a:spAutoFit/>
            </a:bodyPr>
            <a:lstStyle/>
            <a:p>
              <a:r>
                <a:rPr lang="en-US" dirty="0"/>
                <a:t>Yes</a:t>
              </a:r>
            </a:p>
          </p:txBody>
        </p:sp>
        <p:cxnSp>
          <p:nvCxnSpPr>
            <p:cNvPr id="138" name="Straight Arrow Connector 137">
              <a:extLst>
                <a:ext uri="{FF2B5EF4-FFF2-40B4-BE49-F238E27FC236}">
                  <a16:creationId xmlns:a16="http://schemas.microsoft.com/office/drawing/2014/main" id="{AAD0B9F1-AF4D-4CFC-AC79-864932ED2BC3}"/>
                </a:ext>
              </a:extLst>
            </p:cNvPr>
            <p:cNvCxnSpPr>
              <a:stCxn id="131" idx="3"/>
              <a:endCxn id="42" idx="2"/>
            </p:cNvCxnSpPr>
            <p:nvPr/>
          </p:nvCxnSpPr>
          <p:spPr>
            <a:xfrm>
              <a:off x="41275221" y="8570876"/>
              <a:ext cx="1829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5EB67228-5455-4B11-8696-725EA5D05161}"/>
                </a:ext>
              </a:extLst>
            </p:cNvPr>
            <p:cNvSpPr/>
            <p:nvPr/>
          </p:nvSpPr>
          <p:spPr>
            <a:xfrm>
              <a:off x="37053219" y="10031197"/>
              <a:ext cx="182070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Fitting Function</a:t>
              </a:r>
            </a:p>
          </p:txBody>
        </p:sp>
        <p:cxnSp>
          <p:nvCxnSpPr>
            <p:cNvPr id="141" name="Straight Arrow Connector 140">
              <a:extLst>
                <a:ext uri="{FF2B5EF4-FFF2-40B4-BE49-F238E27FC236}">
                  <a16:creationId xmlns:a16="http://schemas.microsoft.com/office/drawing/2014/main" id="{F5B82A7F-B8CF-4AB5-946D-D490EAB0F7C6}"/>
                </a:ext>
              </a:extLst>
            </p:cNvPr>
            <p:cNvCxnSpPr>
              <a:stCxn id="127" idx="4"/>
              <a:endCxn id="139" idx="0"/>
            </p:cNvCxnSpPr>
            <p:nvPr/>
          </p:nvCxnSpPr>
          <p:spPr>
            <a:xfrm>
              <a:off x="37952018" y="8930517"/>
              <a:ext cx="11556" cy="110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0C987A92-D738-45BC-9734-5A6FF1E10DB3}"/>
                </a:ext>
              </a:extLst>
            </p:cNvPr>
            <p:cNvCxnSpPr>
              <a:cxnSpLocks/>
              <a:stCxn id="131" idx="2"/>
              <a:endCxn id="167" idx="3"/>
            </p:cNvCxnSpPr>
            <p:nvPr/>
          </p:nvCxnSpPr>
          <p:spPr>
            <a:xfrm rot="5400000">
              <a:off x="39073912" y="9352704"/>
              <a:ext cx="1256007" cy="7495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E5BF6F03-E615-4C06-8C1B-E8BB73626440}"/>
                </a:ext>
              </a:extLst>
            </p:cNvPr>
            <p:cNvCxnSpPr>
              <a:stCxn id="139" idx="1"/>
              <a:endCxn id="112" idx="1"/>
            </p:cNvCxnSpPr>
            <p:nvPr/>
          </p:nvCxnSpPr>
          <p:spPr>
            <a:xfrm rot="10800000">
              <a:off x="35649153" y="8570877"/>
              <a:ext cx="1404067" cy="1797850"/>
            </a:xfrm>
            <a:prstGeom prst="bentConnector3">
              <a:avLst>
                <a:gd name="adj1" fmla="val 3207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3DB8B84-4324-473A-8156-863A61B0AB0E}"/>
                </a:ext>
              </a:extLst>
            </p:cNvPr>
            <p:cNvCxnSpPr>
              <a:stCxn id="42" idx="6"/>
              <a:endCxn id="16" idx="1"/>
            </p:cNvCxnSpPr>
            <p:nvPr/>
          </p:nvCxnSpPr>
          <p:spPr>
            <a:xfrm flipV="1">
              <a:off x="44481129" y="8570875"/>
              <a:ext cx="4001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Rectangle: Rounded Corners 150">
                  <a:extLst>
                    <a:ext uri="{FF2B5EF4-FFF2-40B4-BE49-F238E27FC236}">
                      <a16:creationId xmlns:a16="http://schemas.microsoft.com/office/drawing/2014/main" id="{2F020738-24FC-45DA-BC54-429C5DB95A17}"/>
                    </a:ext>
                  </a:extLst>
                </p:cNvPr>
                <p:cNvSpPr/>
                <p:nvPr/>
              </p:nvSpPr>
              <p:spPr>
                <a:xfrm>
                  <a:off x="35014704" y="2985966"/>
                  <a:ext cx="1921403" cy="112460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14:m>
                    <m:oMathPara xmlns:m="http://schemas.openxmlformats.org/officeDocument/2006/math">
                      <m:oMathParaPr>
                        <m:jc m:val="centerGroup"/>
                      </m:oMathParaPr>
                      <m:oMath xmlns:m="http://schemas.openxmlformats.org/officeDocument/2006/math">
                        <m:r>
                          <a:rPr lang="en-US" sz="1200" i="1" smtClean="0">
                            <a:solidFill>
                              <a:prstClr val="white"/>
                            </a:solidFill>
                            <a:latin typeface="Cambria Math" panose="02040503050406030204" pitchFamily="18" charset="0"/>
                          </a:rPr>
                          <m:t>𝑋</m:t>
                        </m:r>
                        <m:r>
                          <a:rPr lang="en-US" sz="1200" b="0" i="1" baseline="-25000" smtClean="0">
                            <a:solidFill>
                              <a:prstClr val="white"/>
                            </a:solidFill>
                            <a:latin typeface="Cambria Math" panose="02040503050406030204" pitchFamily="18" charset="0"/>
                          </a:rPr>
                          <m:t>𝑎𝑣𝑒</m:t>
                        </m:r>
                        <m:r>
                          <a:rPr lang="en-US" sz="1200" i="1">
                            <a:solidFill>
                              <a:prstClr val="white"/>
                            </a:solidFill>
                            <a:latin typeface="Cambria Math" panose="02040503050406030204" pitchFamily="18" charset="0"/>
                          </a:rPr>
                          <m:t>=</m:t>
                        </m:r>
                        <m:f>
                          <m:fPr>
                            <m:type m:val="lin"/>
                            <m:ctrlPr>
                              <a:rPr lang="en-US" sz="1200" i="1">
                                <a:solidFill>
                                  <a:prstClr val="white"/>
                                </a:solidFill>
                                <a:latin typeface="Cambria Math" panose="02040503050406030204" pitchFamily="18" charset="0"/>
                              </a:rPr>
                            </m:ctrlPr>
                          </m:fPr>
                          <m:num>
                            <m:nary>
                              <m:naryPr>
                                <m:chr m:val="∑"/>
                                <m:limLoc m:val="undOvr"/>
                                <m:subHide m:val="on"/>
                                <m:supHide m:val="on"/>
                                <m:ctrlPr>
                                  <a:rPr lang="en-US" sz="1200" i="1">
                                    <a:solidFill>
                                      <a:prstClr val="white"/>
                                    </a:solidFill>
                                    <a:latin typeface="Cambria Math" panose="02040503050406030204" pitchFamily="18" charset="0"/>
                                  </a:rPr>
                                </m:ctrlPr>
                              </m:naryPr>
                              <m:sub/>
                              <m:sup/>
                              <m:e>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𝑥</m:t>
                                    </m:r>
                                  </m:e>
                                  <m:sub>
                                    <m:r>
                                      <a:rPr lang="en-US" sz="1200" i="1">
                                        <a:solidFill>
                                          <a:prstClr val="white"/>
                                        </a:solidFill>
                                        <a:latin typeface="Cambria Math" panose="02040503050406030204" pitchFamily="18" charset="0"/>
                                      </a:rPr>
                                      <m:t>𝑛</m:t>
                                    </m:r>
                                  </m:sub>
                                </m:sSub>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𝐼</m:t>
                                    </m:r>
                                  </m:e>
                                  <m:sub>
                                    <m:r>
                                      <a:rPr lang="en-US" sz="1200" i="1">
                                        <a:solidFill>
                                          <a:prstClr val="white"/>
                                        </a:solidFill>
                                        <a:latin typeface="Cambria Math" panose="02040503050406030204" pitchFamily="18" charset="0"/>
                                      </a:rPr>
                                      <m:t>𝑛</m:t>
                                    </m:r>
                                  </m:sub>
                                </m:sSub>
                              </m:e>
                            </m:nary>
                          </m:num>
                          <m:den>
                            <m:nary>
                              <m:naryPr>
                                <m:chr m:val="∑"/>
                                <m:limLoc m:val="undOvr"/>
                                <m:subHide m:val="on"/>
                                <m:supHide m:val="on"/>
                                <m:ctrlPr>
                                  <a:rPr lang="en-US" sz="1200" i="1">
                                    <a:solidFill>
                                      <a:prstClr val="white"/>
                                    </a:solidFill>
                                    <a:latin typeface="Cambria Math" panose="02040503050406030204" pitchFamily="18" charset="0"/>
                                  </a:rPr>
                                </m:ctrlPr>
                              </m:naryPr>
                              <m:sub/>
                              <m:sup/>
                              <m:e>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𝐼</m:t>
                                    </m:r>
                                  </m:e>
                                  <m:sub>
                                    <m:r>
                                      <a:rPr lang="en-US" sz="1200" i="1">
                                        <a:solidFill>
                                          <a:prstClr val="white"/>
                                        </a:solidFill>
                                        <a:latin typeface="Cambria Math" panose="02040503050406030204" pitchFamily="18" charset="0"/>
                                      </a:rPr>
                                      <m:t>𝑛</m:t>
                                    </m:r>
                                  </m:sub>
                                </m:sSub>
                              </m:e>
                            </m:nary>
                          </m:den>
                        </m:f>
                      </m:oMath>
                    </m:oMathPara>
                  </a14:m>
                  <a:endParaRPr lang="en-US" sz="1200" dirty="0">
                    <a:solidFill>
                      <a:prstClr val="white"/>
                    </a:solidFill>
                  </a:endParaRPr>
                </a:p>
                <a:p>
                  <a:pPr lvl="0" algn="ctr" defTabSz="914400"/>
                  <a14:m>
                    <m:oMathPara xmlns:m="http://schemas.openxmlformats.org/officeDocument/2006/math">
                      <m:oMathParaPr>
                        <m:jc m:val="centerGroup"/>
                      </m:oMathParaPr>
                      <m:oMath xmlns:m="http://schemas.openxmlformats.org/officeDocument/2006/math">
                        <m:r>
                          <a:rPr lang="en-US" sz="1200" i="1">
                            <a:solidFill>
                              <a:prstClr val="white"/>
                            </a:solidFill>
                            <a:latin typeface="Cambria Math" panose="02040503050406030204" pitchFamily="18" charset="0"/>
                          </a:rPr>
                          <m:t>𝑌</m:t>
                        </m:r>
                        <m:r>
                          <a:rPr lang="en-US" sz="1200" b="0" i="1" baseline="-25000" smtClean="0">
                            <a:solidFill>
                              <a:prstClr val="white"/>
                            </a:solidFill>
                            <a:latin typeface="Cambria Math" panose="02040503050406030204" pitchFamily="18" charset="0"/>
                          </a:rPr>
                          <m:t>𝑎𝑣𝑒</m:t>
                        </m:r>
                        <m:r>
                          <a:rPr lang="en-US" sz="1200" i="1">
                            <a:solidFill>
                              <a:prstClr val="white"/>
                            </a:solidFill>
                            <a:latin typeface="Cambria Math" panose="02040503050406030204" pitchFamily="18" charset="0"/>
                          </a:rPr>
                          <m:t>=</m:t>
                        </m:r>
                        <m:f>
                          <m:fPr>
                            <m:type m:val="lin"/>
                            <m:ctrlPr>
                              <a:rPr lang="en-US" sz="1200" i="1">
                                <a:solidFill>
                                  <a:prstClr val="white"/>
                                </a:solidFill>
                                <a:latin typeface="Cambria Math" panose="02040503050406030204" pitchFamily="18" charset="0"/>
                              </a:rPr>
                            </m:ctrlPr>
                          </m:fPr>
                          <m:num>
                            <m:nary>
                              <m:naryPr>
                                <m:chr m:val="∑"/>
                                <m:limLoc m:val="undOvr"/>
                                <m:subHide m:val="on"/>
                                <m:supHide m:val="on"/>
                                <m:ctrlPr>
                                  <a:rPr lang="en-US" sz="1200" i="1">
                                    <a:solidFill>
                                      <a:prstClr val="white"/>
                                    </a:solidFill>
                                    <a:latin typeface="Cambria Math" panose="02040503050406030204" pitchFamily="18" charset="0"/>
                                  </a:rPr>
                                </m:ctrlPr>
                              </m:naryPr>
                              <m:sub/>
                              <m:sup/>
                              <m:e>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𝑦</m:t>
                                    </m:r>
                                  </m:e>
                                  <m:sub>
                                    <m:r>
                                      <a:rPr lang="en-US" sz="1200" i="1">
                                        <a:solidFill>
                                          <a:prstClr val="white"/>
                                        </a:solidFill>
                                        <a:latin typeface="Cambria Math" panose="02040503050406030204" pitchFamily="18" charset="0"/>
                                      </a:rPr>
                                      <m:t>𝑛</m:t>
                                    </m:r>
                                  </m:sub>
                                </m:sSub>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𝐼</m:t>
                                    </m:r>
                                  </m:e>
                                  <m:sub>
                                    <m:r>
                                      <a:rPr lang="en-US" sz="1200" i="1">
                                        <a:solidFill>
                                          <a:prstClr val="white"/>
                                        </a:solidFill>
                                        <a:latin typeface="Cambria Math" panose="02040503050406030204" pitchFamily="18" charset="0"/>
                                      </a:rPr>
                                      <m:t>𝑛</m:t>
                                    </m:r>
                                  </m:sub>
                                </m:sSub>
                              </m:e>
                            </m:nary>
                          </m:num>
                          <m:den>
                            <m:nary>
                              <m:naryPr>
                                <m:chr m:val="∑"/>
                                <m:limLoc m:val="undOvr"/>
                                <m:subHide m:val="on"/>
                                <m:supHide m:val="on"/>
                                <m:ctrlPr>
                                  <a:rPr lang="en-US" sz="1200" i="1">
                                    <a:solidFill>
                                      <a:prstClr val="white"/>
                                    </a:solidFill>
                                    <a:latin typeface="Cambria Math" panose="02040503050406030204" pitchFamily="18" charset="0"/>
                                  </a:rPr>
                                </m:ctrlPr>
                              </m:naryPr>
                              <m:sub/>
                              <m:sup/>
                              <m:e>
                                <m:sSub>
                                  <m:sSubPr>
                                    <m:ctrlPr>
                                      <a:rPr lang="en-US" sz="1200" i="1">
                                        <a:solidFill>
                                          <a:prstClr val="white"/>
                                        </a:solidFill>
                                        <a:latin typeface="Cambria Math" panose="02040503050406030204" pitchFamily="18" charset="0"/>
                                      </a:rPr>
                                    </m:ctrlPr>
                                  </m:sSubPr>
                                  <m:e>
                                    <m:r>
                                      <a:rPr lang="en-US" sz="1200" i="1">
                                        <a:solidFill>
                                          <a:prstClr val="white"/>
                                        </a:solidFill>
                                        <a:latin typeface="Cambria Math" panose="02040503050406030204" pitchFamily="18" charset="0"/>
                                      </a:rPr>
                                      <m:t>𝐼</m:t>
                                    </m:r>
                                  </m:e>
                                  <m:sub>
                                    <m:r>
                                      <a:rPr lang="en-US" sz="1200" i="1">
                                        <a:solidFill>
                                          <a:prstClr val="white"/>
                                        </a:solidFill>
                                        <a:latin typeface="Cambria Math" panose="02040503050406030204" pitchFamily="18" charset="0"/>
                                      </a:rPr>
                                      <m:t>𝑛</m:t>
                                    </m:r>
                                  </m:sub>
                                </m:sSub>
                              </m:e>
                            </m:nary>
                          </m:den>
                        </m:f>
                      </m:oMath>
                    </m:oMathPara>
                  </a14:m>
                  <a:endParaRPr lang="en-US" sz="1200" dirty="0">
                    <a:solidFill>
                      <a:prstClr val="white"/>
                    </a:solidFill>
                  </a:endParaRPr>
                </a:p>
              </p:txBody>
            </p:sp>
          </mc:Choice>
          <mc:Fallback xmlns="">
            <p:sp>
              <p:nvSpPr>
                <p:cNvPr id="151" name="Rectangle: Rounded Corners 150">
                  <a:extLst>
                    <a:ext uri="{FF2B5EF4-FFF2-40B4-BE49-F238E27FC236}">
                      <a16:creationId xmlns:a16="http://schemas.microsoft.com/office/drawing/2014/main" id="{2F020738-24FC-45DA-BC54-429C5DB95A17}"/>
                    </a:ext>
                  </a:extLst>
                </p:cNvPr>
                <p:cNvSpPr>
                  <a:spLocks noRot="1" noChangeAspect="1" noMove="1" noResize="1" noEditPoints="1" noAdjustHandles="1" noChangeArrowheads="1" noChangeShapeType="1" noTextEdit="1"/>
                </p:cNvSpPr>
                <p:nvPr/>
              </p:nvSpPr>
              <p:spPr>
                <a:xfrm>
                  <a:off x="35014704" y="2985966"/>
                  <a:ext cx="1921403" cy="1124606"/>
                </a:xfrm>
                <a:prstGeom prst="roundRect">
                  <a:avLst/>
                </a:prstGeom>
                <a:blipFill>
                  <a:blip r:embed="rId3"/>
                  <a:stretch>
                    <a:fillRect t="-48387" r="-38170" b="-71505"/>
                  </a:stretch>
                </a:blipFill>
              </p:spPr>
              <p:txBody>
                <a:bodyPr/>
                <a:lstStyle/>
                <a:p>
                  <a:r>
                    <a:rPr lang="en-US">
                      <a:noFill/>
                    </a:rPr>
                    <a:t> </a:t>
                  </a:r>
                </a:p>
              </p:txBody>
            </p:sp>
          </mc:Fallback>
        </mc:AlternateContent>
        <p:cxnSp>
          <p:nvCxnSpPr>
            <p:cNvPr id="153" name="Connector: Elbow 152">
              <a:extLst>
                <a:ext uri="{FF2B5EF4-FFF2-40B4-BE49-F238E27FC236}">
                  <a16:creationId xmlns:a16="http://schemas.microsoft.com/office/drawing/2014/main" id="{8F8E8E0B-71C7-4128-91FC-F30E536779DA}"/>
                </a:ext>
              </a:extLst>
            </p:cNvPr>
            <p:cNvCxnSpPr>
              <a:cxnSpLocks/>
              <a:stCxn id="93" idx="3"/>
              <a:endCxn id="151" idx="1"/>
            </p:cNvCxnSpPr>
            <p:nvPr/>
          </p:nvCxnSpPr>
          <p:spPr>
            <a:xfrm flipV="1">
              <a:off x="29415854" y="3548269"/>
              <a:ext cx="5598850" cy="3592981"/>
            </a:xfrm>
            <a:prstGeom prst="bentConnector3">
              <a:avLst>
                <a:gd name="adj1" fmla="val 3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Flowchart: Decision 155">
              <a:extLst>
                <a:ext uri="{FF2B5EF4-FFF2-40B4-BE49-F238E27FC236}">
                  <a16:creationId xmlns:a16="http://schemas.microsoft.com/office/drawing/2014/main" id="{2CA74F9B-B33E-497A-BFD7-3C2DD5376BCE}"/>
                </a:ext>
              </a:extLst>
            </p:cNvPr>
            <p:cNvSpPr/>
            <p:nvPr/>
          </p:nvSpPr>
          <p:spPr>
            <a:xfrm>
              <a:off x="39385538" y="3021953"/>
              <a:ext cx="2397085"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Tolerance?</a:t>
              </a:r>
            </a:p>
          </p:txBody>
        </p:sp>
        <p:sp>
          <p:nvSpPr>
            <p:cNvPr id="157" name="TextBox 156">
              <a:extLst>
                <a:ext uri="{FF2B5EF4-FFF2-40B4-BE49-F238E27FC236}">
                  <a16:creationId xmlns:a16="http://schemas.microsoft.com/office/drawing/2014/main" id="{0E73654E-0492-4F09-A543-C28135E35F37}"/>
                </a:ext>
              </a:extLst>
            </p:cNvPr>
            <p:cNvSpPr txBox="1"/>
            <p:nvPr/>
          </p:nvSpPr>
          <p:spPr>
            <a:xfrm>
              <a:off x="40890322" y="3828751"/>
              <a:ext cx="455574" cy="369332"/>
            </a:xfrm>
            <a:prstGeom prst="rect">
              <a:avLst/>
            </a:prstGeom>
            <a:noFill/>
          </p:spPr>
          <p:txBody>
            <a:bodyPr wrap="none" rtlCol="0">
              <a:spAutoFit/>
            </a:bodyPr>
            <a:lstStyle/>
            <a:p>
              <a:r>
                <a:rPr lang="en-US" dirty="0"/>
                <a:t>No</a:t>
              </a:r>
            </a:p>
          </p:txBody>
        </p:sp>
        <p:sp>
          <p:nvSpPr>
            <p:cNvPr id="158" name="TextBox 157">
              <a:extLst>
                <a:ext uri="{FF2B5EF4-FFF2-40B4-BE49-F238E27FC236}">
                  <a16:creationId xmlns:a16="http://schemas.microsoft.com/office/drawing/2014/main" id="{CD223E58-17DD-4275-9FDD-5DF70E74F6DD}"/>
                </a:ext>
              </a:extLst>
            </p:cNvPr>
            <p:cNvSpPr txBox="1"/>
            <p:nvPr/>
          </p:nvSpPr>
          <p:spPr>
            <a:xfrm>
              <a:off x="41345896" y="3099783"/>
              <a:ext cx="485518" cy="369332"/>
            </a:xfrm>
            <a:prstGeom prst="rect">
              <a:avLst/>
            </a:prstGeom>
            <a:noFill/>
          </p:spPr>
          <p:txBody>
            <a:bodyPr wrap="none" rtlCol="0">
              <a:spAutoFit/>
            </a:bodyPr>
            <a:lstStyle/>
            <a:p>
              <a:r>
                <a:rPr lang="en-US" dirty="0"/>
                <a:t>Yes</a:t>
              </a:r>
            </a:p>
          </p:txBody>
        </p:sp>
        <p:sp>
          <p:nvSpPr>
            <p:cNvPr id="159" name="Oval 158">
              <a:extLst>
                <a:ext uri="{FF2B5EF4-FFF2-40B4-BE49-F238E27FC236}">
                  <a16:creationId xmlns:a16="http://schemas.microsoft.com/office/drawing/2014/main" id="{C6609006-24E8-4D37-A693-FFAF097211D8}"/>
                </a:ext>
              </a:extLst>
            </p:cNvPr>
            <p:cNvSpPr/>
            <p:nvPr/>
          </p:nvSpPr>
          <p:spPr>
            <a:xfrm>
              <a:off x="37432020" y="318862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Center Pixel (X,Y)</a:t>
              </a:r>
            </a:p>
          </p:txBody>
        </p:sp>
        <p:cxnSp>
          <p:nvCxnSpPr>
            <p:cNvPr id="161" name="Straight Arrow Connector 160">
              <a:extLst>
                <a:ext uri="{FF2B5EF4-FFF2-40B4-BE49-F238E27FC236}">
                  <a16:creationId xmlns:a16="http://schemas.microsoft.com/office/drawing/2014/main" id="{09AD1B84-F19A-4596-BF41-51D582DD3B02}"/>
                </a:ext>
              </a:extLst>
            </p:cNvPr>
            <p:cNvCxnSpPr>
              <a:stCxn id="151" idx="3"/>
              <a:endCxn id="159" idx="2"/>
            </p:cNvCxnSpPr>
            <p:nvPr/>
          </p:nvCxnSpPr>
          <p:spPr>
            <a:xfrm>
              <a:off x="36936107" y="3548269"/>
              <a:ext cx="495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FBE7D63F-E4CE-4228-B1E9-613F15E89212}"/>
                </a:ext>
              </a:extLst>
            </p:cNvPr>
            <p:cNvCxnSpPr>
              <a:stCxn id="159" idx="6"/>
              <a:endCxn id="156" idx="1"/>
            </p:cNvCxnSpPr>
            <p:nvPr/>
          </p:nvCxnSpPr>
          <p:spPr>
            <a:xfrm>
              <a:off x="38808768" y="3548269"/>
              <a:ext cx="576770" cy="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Rounded Corners 163">
              <a:extLst>
                <a:ext uri="{FF2B5EF4-FFF2-40B4-BE49-F238E27FC236}">
                  <a16:creationId xmlns:a16="http://schemas.microsoft.com/office/drawing/2014/main" id="{71DB18E7-114E-4646-B20A-773DCA59F999}"/>
                </a:ext>
              </a:extLst>
            </p:cNvPr>
            <p:cNvSpPr/>
            <p:nvPr/>
          </p:nvSpPr>
          <p:spPr>
            <a:xfrm>
              <a:off x="37210039" y="4699221"/>
              <a:ext cx="1820709" cy="95601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Center and Smaller Radius for Integration</a:t>
              </a:r>
            </a:p>
          </p:txBody>
        </p:sp>
        <p:sp>
          <p:nvSpPr>
            <p:cNvPr id="167" name="Rectangle: Rounded Corners 166">
              <a:extLst>
                <a:ext uri="{FF2B5EF4-FFF2-40B4-BE49-F238E27FC236}">
                  <a16:creationId xmlns:a16="http://schemas.microsoft.com/office/drawing/2014/main" id="{E9E7E86A-FA99-4998-82DA-919499A510D0}"/>
                </a:ext>
              </a:extLst>
            </p:cNvPr>
            <p:cNvSpPr/>
            <p:nvPr/>
          </p:nvSpPr>
          <p:spPr>
            <a:xfrm>
              <a:off x="36734278" y="9642993"/>
              <a:ext cx="2592873" cy="142495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F7110BD6-6E07-4C03-A319-DFE619DFC0BB}"/>
                </a:ext>
              </a:extLst>
            </p:cNvPr>
            <p:cNvSpPr/>
            <p:nvPr/>
          </p:nvSpPr>
          <p:spPr>
            <a:xfrm>
              <a:off x="36792665" y="4455084"/>
              <a:ext cx="2592873" cy="142495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a:extLst>
                <a:ext uri="{FF2B5EF4-FFF2-40B4-BE49-F238E27FC236}">
                  <a16:creationId xmlns:a16="http://schemas.microsoft.com/office/drawing/2014/main" id="{CFCB1DD3-B08D-498E-8EFD-316791B89606}"/>
                </a:ext>
              </a:extLst>
            </p:cNvPr>
            <p:cNvCxnSpPr>
              <a:stCxn id="159" idx="4"/>
              <a:endCxn id="164" idx="0"/>
            </p:cNvCxnSpPr>
            <p:nvPr/>
          </p:nvCxnSpPr>
          <p:spPr>
            <a:xfrm>
              <a:off x="38120394" y="3907909"/>
              <a:ext cx="0" cy="79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8306302F-9D92-46AC-A3FB-815B98C3769D}"/>
                </a:ext>
              </a:extLst>
            </p:cNvPr>
            <p:cNvCxnSpPr>
              <a:cxnSpLocks/>
              <a:stCxn id="156" idx="2"/>
              <a:endCxn id="168" idx="3"/>
            </p:cNvCxnSpPr>
            <p:nvPr/>
          </p:nvCxnSpPr>
          <p:spPr>
            <a:xfrm rot="5400000">
              <a:off x="39440595" y="4024076"/>
              <a:ext cx="1088431" cy="11985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E71AD53E-48A4-4BC1-93DA-E1D7BAA0BA05}"/>
                </a:ext>
              </a:extLst>
            </p:cNvPr>
            <p:cNvCxnSpPr>
              <a:cxnSpLocks/>
              <a:stCxn id="164" idx="1"/>
              <a:endCxn id="151" idx="1"/>
            </p:cNvCxnSpPr>
            <p:nvPr/>
          </p:nvCxnSpPr>
          <p:spPr>
            <a:xfrm rot="10800000">
              <a:off x="35014705" y="3548270"/>
              <a:ext cx="2195335" cy="1628961"/>
            </a:xfrm>
            <a:prstGeom prst="bentConnector3">
              <a:avLst>
                <a:gd name="adj1" fmla="val 110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D20AE980-4000-4F66-A0DF-ACCF23924B3F}"/>
                </a:ext>
              </a:extLst>
            </p:cNvPr>
            <p:cNvCxnSpPr>
              <a:stCxn id="156" idx="3"/>
              <a:endCxn id="42" idx="2"/>
            </p:cNvCxnSpPr>
            <p:nvPr/>
          </p:nvCxnSpPr>
          <p:spPr>
            <a:xfrm>
              <a:off x="41782623" y="3550543"/>
              <a:ext cx="1321758" cy="50203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0D98A7B9-1F79-4259-AA98-9F8EFB7D0ED7}"/>
              </a:ext>
            </a:extLst>
          </p:cNvPr>
          <p:cNvGrpSpPr/>
          <p:nvPr/>
        </p:nvGrpSpPr>
        <p:grpSpPr>
          <a:xfrm>
            <a:off x="1299409" y="13306467"/>
            <a:ext cx="18317245" cy="6945783"/>
            <a:chOff x="1567543" y="13211957"/>
            <a:chExt cx="18317245" cy="6945783"/>
          </a:xfrm>
        </p:grpSpPr>
        <p:sp>
          <p:nvSpPr>
            <p:cNvPr id="188" name="Rectangle: Rounded Corners 187">
              <a:extLst>
                <a:ext uri="{FF2B5EF4-FFF2-40B4-BE49-F238E27FC236}">
                  <a16:creationId xmlns:a16="http://schemas.microsoft.com/office/drawing/2014/main" id="{0D23B5C3-2B61-4989-B50B-DDD830FF297B}"/>
                </a:ext>
              </a:extLst>
            </p:cNvPr>
            <p:cNvSpPr/>
            <p:nvPr/>
          </p:nvSpPr>
          <p:spPr>
            <a:xfrm>
              <a:off x="1567543" y="13211957"/>
              <a:ext cx="18317245" cy="694578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84818E9F-31D5-4E9F-9C92-1841A24D0BC5}"/>
                </a:ext>
              </a:extLst>
            </p:cNvPr>
            <p:cNvSpPr txBox="1"/>
            <p:nvPr/>
          </p:nvSpPr>
          <p:spPr>
            <a:xfrm>
              <a:off x="2775857" y="14121662"/>
              <a:ext cx="1848711" cy="369332"/>
            </a:xfrm>
            <a:prstGeom prst="rect">
              <a:avLst/>
            </a:prstGeom>
            <a:noFill/>
          </p:spPr>
          <p:txBody>
            <a:bodyPr wrap="none" rtlCol="0">
              <a:spAutoFit/>
            </a:bodyPr>
            <a:lstStyle/>
            <a:p>
              <a:r>
                <a:rPr lang="en-US" dirty="0"/>
                <a:t>Read Mask or ROI</a:t>
              </a:r>
            </a:p>
          </p:txBody>
        </p:sp>
        <p:sp>
          <p:nvSpPr>
            <p:cNvPr id="190" name="Arrow: Right 189">
              <a:extLst>
                <a:ext uri="{FF2B5EF4-FFF2-40B4-BE49-F238E27FC236}">
                  <a16:creationId xmlns:a16="http://schemas.microsoft.com/office/drawing/2014/main" id="{8296FBEE-19A5-45AA-9D87-24A21B585702}"/>
                </a:ext>
              </a:extLst>
            </p:cNvPr>
            <p:cNvSpPr/>
            <p:nvPr/>
          </p:nvSpPr>
          <p:spPr>
            <a:xfrm>
              <a:off x="2869478" y="1529136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191" name="Oval 190">
              <a:extLst>
                <a:ext uri="{FF2B5EF4-FFF2-40B4-BE49-F238E27FC236}">
                  <a16:creationId xmlns:a16="http://schemas.microsoft.com/office/drawing/2014/main" id="{80A4C37D-A2C8-4FEF-BCEC-5D23A7F1A7BE}"/>
                </a:ext>
              </a:extLst>
            </p:cNvPr>
            <p:cNvSpPr/>
            <p:nvPr/>
          </p:nvSpPr>
          <p:spPr>
            <a:xfrm>
              <a:off x="5090786" y="1537897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 Name</a:t>
              </a:r>
            </a:p>
          </p:txBody>
        </p:sp>
        <p:sp>
          <p:nvSpPr>
            <p:cNvPr id="192" name="Rectangle: Rounded Corners 191">
              <a:extLst>
                <a:ext uri="{FF2B5EF4-FFF2-40B4-BE49-F238E27FC236}">
                  <a16:creationId xmlns:a16="http://schemas.microsoft.com/office/drawing/2014/main" id="{EADCF828-3004-4BD1-A774-B7484E02130F}"/>
                </a:ext>
              </a:extLst>
            </p:cNvPr>
            <p:cNvSpPr/>
            <p:nvPr/>
          </p:nvSpPr>
          <p:spPr>
            <a:xfrm>
              <a:off x="7028328" y="1540108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2D File</a:t>
              </a:r>
            </a:p>
          </p:txBody>
        </p:sp>
        <p:cxnSp>
          <p:nvCxnSpPr>
            <p:cNvPr id="194" name="Straight Arrow Connector 193">
              <a:extLst>
                <a:ext uri="{FF2B5EF4-FFF2-40B4-BE49-F238E27FC236}">
                  <a16:creationId xmlns:a16="http://schemas.microsoft.com/office/drawing/2014/main" id="{C2FE9EC7-C110-47DC-A49F-E70E6D5C24C3}"/>
                </a:ext>
              </a:extLst>
            </p:cNvPr>
            <p:cNvCxnSpPr>
              <a:stCxn id="190" idx="3"/>
              <a:endCxn id="191" idx="2"/>
            </p:cNvCxnSpPr>
            <p:nvPr/>
          </p:nvCxnSpPr>
          <p:spPr>
            <a:xfrm flipV="1">
              <a:off x="4625390" y="15738620"/>
              <a:ext cx="4653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C38D7468-7E0E-4537-ABDA-4E8EFFD4E293}"/>
                </a:ext>
              </a:extLst>
            </p:cNvPr>
            <p:cNvCxnSpPr>
              <a:stCxn id="191" idx="6"/>
              <a:endCxn id="192" idx="1"/>
            </p:cNvCxnSpPr>
            <p:nvPr/>
          </p:nvCxnSpPr>
          <p:spPr>
            <a:xfrm flipV="1">
              <a:off x="6467534" y="15738619"/>
              <a:ext cx="5607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72D41836-957F-434C-A0C4-4DB88C849EC7}"/>
                </a:ext>
              </a:extLst>
            </p:cNvPr>
            <p:cNvSpPr/>
            <p:nvPr/>
          </p:nvSpPr>
          <p:spPr>
            <a:xfrm>
              <a:off x="5090786" y="18151742"/>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 or ROI?</a:t>
              </a:r>
            </a:p>
          </p:txBody>
        </p:sp>
        <p:cxnSp>
          <p:nvCxnSpPr>
            <p:cNvPr id="199" name="Connector: Elbow 198">
              <a:extLst>
                <a:ext uri="{FF2B5EF4-FFF2-40B4-BE49-F238E27FC236}">
                  <a16:creationId xmlns:a16="http://schemas.microsoft.com/office/drawing/2014/main" id="{78AFDE4F-53CC-4072-B5FA-B6278FB6AD81}"/>
                </a:ext>
              </a:extLst>
            </p:cNvPr>
            <p:cNvCxnSpPr>
              <a:cxnSpLocks/>
              <a:stCxn id="190" idx="3"/>
              <a:endCxn id="197" idx="2"/>
            </p:cNvCxnSpPr>
            <p:nvPr/>
          </p:nvCxnSpPr>
          <p:spPr>
            <a:xfrm>
              <a:off x="4625390" y="15738621"/>
              <a:ext cx="465396" cy="2772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Flowchart: Decision 200">
              <a:extLst>
                <a:ext uri="{FF2B5EF4-FFF2-40B4-BE49-F238E27FC236}">
                  <a16:creationId xmlns:a16="http://schemas.microsoft.com/office/drawing/2014/main" id="{8FAC6118-B418-4377-ADD1-5187BAEE4D4F}"/>
                </a:ext>
              </a:extLst>
            </p:cNvPr>
            <p:cNvSpPr/>
            <p:nvPr/>
          </p:nvSpPr>
          <p:spPr>
            <a:xfrm>
              <a:off x="6846698" y="17977574"/>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Mask or ROI?</a:t>
              </a:r>
            </a:p>
          </p:txBody>
        </p:sp>
        <p:sp>
          <p:nvSpPr>
            <p:cNvPr id="202" name="TextBox 201">
              <a:extLst>
                <a:ext uri="{FF2B5EF4-FFF2-40B4-BE49-F238E27FC236}">
                  <a16:creationId xmlns:a16="http://schemas.microsoft.com/office/drawing/2014/main" id="{C7410872-9293-4978-9155-225BB1D0BF85}"/>
                </a:ext>
              </a:extLst>
            </p:cNvPr>
            <p:cNvSpPr txBox="1"/>
            <p:nvPr/>
          </p:nvSpPr>
          <p:spPr>
            <a:xfrm>
              <a:off x="8678801" y="17758275"/>
              <a:ext cx="847336" cy="369332"/>
            </a:xfrm>
            <a:prstGeom prst="rect">
              <a:avLst/>
            </a:prstGeom>
            <a:noFill/>
          </p:spPr>
          <p:txBody>
            <a:bodyPr wrap="square" rtlCol="0">
              <a:spAutoFit/>
            </a:bodyPr>
            <a:lstStyle/>
            <a:p>
              <a:r>
                <a:rPr lang="en-US" dirty="0"/>
                <a:t>Mask</a:t>
              </a:r>
            </a:p>
          </p:txBody>
        </p:sp>
        <p:sp>
          <p:nvSpPr>
            <p:cNvPr id="203" name="TextBox 202">
              <a:extLst>
                <a:ext uri="{FF2B5EF4-FFF2-40B4-BE49-F238E27FC236}">
                  <a16:creationId xmlns:a16="http://schemas.microsoft.com/office/drawing/2014/main" id="{AE2C2946-3B05-476F-9D4D-F2104737BD25}"/>
                </a:ext>
              </a:extLst>
            </p:cNvPr>
            <p:cNvSpPr txBox="1"/>
            <p:nvPr/>
          </p:nvSpPr>
          <p:spPr>
            <a:xfrm>
              <a:off x="9314535" y="18665421"/>
              <a:ext cx="607327" cy="369332"/>
            </a:xfrm>
            <a:prstGeom prst="rect">
              <a:avLst/>
            </a:prstGeom>
            <a:noFill/>
          </p:spPr>
          <p:txBody>
            <a:bodyPr wrap="square" rtlCol="0">
              <a:spAutoFit/>
            </a:bodyPr>
            <a:lstStyle/>
            <a:p>
              <a:r>
                <a:rPr lang="en-US" dirty="0"/>
                <a:t>ROI</a:t>
              </a:r>
            </a:p>
          </p:txBody>
        </p:sp>
        <p:sp>
          <p:nvSpPr>
            <p:cNvPr id="204" name="Oval 203">
              <a:extLst>
                <a:ext uri="{FF2B5EF4-FFF2-40B4-BE49-F238E27FC236}">
                  <a16:creationId xmlns:a16="http://schemas.microsoft.com/office/drawing/2014/main" id="{83F64871-3799-417E-B163-4C467FD1ACAE}"/>
                </a:ext>
              </a:extLst>
            </p:cNvPr>
            <p:cNvSpPr/>
            <p:nvPr/>
          </p:nvSpPr>
          <p:spPr>
            <a:xfrm>
              <a:off x="13745105" y="16451902"/>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Mask</a:t>
              </a:r>
            </a:p>
          </p:txBody>
        </p:sp>
        <p:sp>
          <p:nvSpPr>
            <p:cNvPr id="205" name="Oval 204">
              <a:extLst>
                <a:ext uri="{FF2B5EF4-FFF2-40B4-BE49-F238E27FC236}">
                  <a16:creationId xmlns:a16="http://schemas.microsoft.com/office/drawing/2014/main" id="{D2C5FCC6-D5CC-460F-914A-A8AA8E7BD688}"/>
                </a:ext>
              </a:extLst>
            </p:cNvPr>
            <p:cNvSpPr/>
            <p:nvPr/>
          </p:nvSpPr>
          <p:spPr>
            <a:xfrm>
              <a:off x="10511456" y="18127607"/>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ROI</a:t>
              </a:r>
            </a:p>
          </p:txBody>
        </p:sp>
        <p:sp>
          <p:nvSpPr>
            <p:cNvPr id="208" name="Rectangle: Rounded Corners 207">
              <a:extLst>
                <a:ext uri="{FF2B5EF4-FFF2-40B4-BE49-F238E27FC236}">
                  <a16:creationId xmlns:a16="http://schemas.microsoft.com/office/drawing/2014/main" id="{CABE57B4-EAD9-43D4-A245-16A533A08A7C}"/>
                </a:ext>
              </a:extLst>
            </p:cNvPr>
            <p:cNvSpPr/>
            <p:nvPr/>
          </p:nvSpPr>
          <p:spPr>
            <a:xfrm>
              <a:off x="13594263" y="16214970"/>
              <a:ext cx="5682031" cy="116389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37B1DFA1-2167-4C28-B7C9-68F9FDA27495}"/>
                </a:ext>
              </a:extLst>
            </p:cNvPr>
            <p:cNvCxnSpPr>
              <a:cxnSpLocks/>
              <a:stCxn id="201" idx="3"/>
              <a:endCxn id="233" idx="1"/>
            </p:cNvCxnSpPr>
            <p:nvPr/>
          </p:nvCxnSpPr>
          <p:spPr>
            <a:xfrm flipV="1">
              <a:off x="9775251" y="18505189"/>
              <a:ext cx="589594" cy="9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4" name="Arrow: Right 213">
              <a:extLst>
                <a:ext uri="{FF2B5EF4-FFF2-40B4-BE49-F238E27FC236}">
                  <a16:creationId xmlns:a16="http://schemas.microsoft.com/office/drawing/2014/main" id="{754229BB-1C84-4B89-897E-14DFFD13EF73}"/>
                </a:ext>
              </a:extLst>
            </p:cNvPr>
            <p:cNvSpPr/>
            <p:nvPr/>
          </p:nvSpPr>
          <p:spPr>
            <a:xfrm>
              <a:off x="8975588" y="15291358"/>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a:t>
              </a:r>
            </a:p>
          </p:txBody>
        </p:sp>
        <p:cxnSp>
          <p:nvCxnSpPr>
            <p:cNvPr id="218" name="Straight Arrow Connector 217">
              <a:extLst>
                <a:ext uri="{FF2B5EF4-FFF2-40B4-BE49-F238E27FC236}">
                  <a16:creationId xmlns:a16="http://schemas.microsoft.com/office/drawing/2014/main" id="{65341DEA-7D0E-48F8-96DD-E9AA7A4AA209}"/>
                </a:ext>
              </a:extLst>
            </p:cNvPr>
            <p:cNvCxnSpPr>
              <a:stCxn id="192" idx="3"/>
              <a:endCxn id="214" idx="1"/>
            </p:cNvCxnSpPr>
            <p:nvPr/>
          </p:nvCxnSpPr>
          <p:spPr>
            <a:xfrm>
              <a:off x="8297222" y="15738619"/>
              <a:ext cx="6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Rectangle: Rounded Corners 219">
              <a:extLst>
                <a:ext uri="{FF2B5EF4-FFF2-40B4-BE49-F238E27FC236}">
                  <a16:creationId xmlns:a16="http://schemas.microsoft.com/office/drawing/2014/main" id="{3B16EE74-2C57-4578-AAE7-7D868538DF62}"/>
                </a:ext>
              </a:extLst>
            </p:cNvPr>
            <p:cNvSpPr/>
            <p:nvPr/>
          </p:nvSpPr>
          <p:spPr>
            <a:xfrm>
              <a:off x="15427195" y="16465188"/>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Append Metadata</a:t>
              </a:r>
            </a:p>
          </p:txBody>
        </p:sp>
        <p:cxnSp>
          <p:nvCxnSpPr>
            <p:cNvPr id="222" name="Straight Arrow Connector 221">
              <a:extLst>
                <a:ext uri="{FF2B5EF4-FFF2-40B4-BE49-F238E27FC236}">
                  <a16:creationId xmlns:a16="http://schemas.microsoft.com/office/drawing/2014/main" id="{6503CF1D-D102-4C79-BA18-AB34A8009314}"/>
                </a:ext>
              </a:extLst>
            </p:cNvPr>
            <p:cNvCxnSpPr>
              <a:stCxn id="204" idx="6"/>
              <a:endCxn id="220" idx="1"/>
            </p:cNvCxnSpPr>
            <p:nvPr/>
          </p:nvCxnSpPr>
          <p:spPr>
            <a:xfrm flipV="1">
              <a:off x="15121853" y="16802718"/>
              <a:ext cx="305342" cy="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5FC5B577-BC6C-42F6-9E01-46DB53B50C43}"/>
                </a:ext>
              </a:extLst>
            </p:cNvPr>
            <p:cNvCxnSpPr>
              <a:stCxn id="214" idx="3"/>
              <a:endCxn id="220" idx="0"/>
            </p:cNvCxnSpPr>
            <p:nvPr/>
          </p:nvCxnSpPr>
          <p:spPr>
            <a:xfrm>
              <a:off x="10244482" y="15738619"/>
              <a:ext cx="5817160" cy="726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Connector: Elbow 225">
              <a:extLst>
                <a:ext uri="{FF2B5EF4-FFF2-40B4-BE49-F238E27FC236}">
                  <a16:creationId xmlns:a16="http://schemas.microsoft.com/office/drawing/2014/main" id="{8236E97C-75CA-4799-B6D5-4A6B9107B70F}"/>
                </a:ext>
              </a:extLst>
            </p:cNvPr>
            <p:cNvCxnSpPr>
              <a:cxnSpLocks/>
              <a:stCxn id="201" idx="0"/>
              <a:endCxn id="208" idx="1"/>
            </p:cNvCxnSpPr>
            <p:nvPr/>
          </p:nvCxnSpPr>
          <p:spPr>
            <a:xfrm rot="5400000" flipH="1" flipV="1">
              <a:off x="10362291" y="14745602"/>
              <a:ext cx="1180656" cy="52832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7" name="Arrow: Right 226">
              <a:extLst>
                <a:ext uri="{FF2B5EF4-FFF2-40B4-BE49-F238E27FC236}">
                  <a16:creationId xmlns:a16="http://schemas.microsoft.com/office/drawing/2014/main" id="{036B03DB-0AF3-4DA3-AF45-9823FBD583BD}"/>
                </a:ext>
              </a:extLst>
            </p:cNvPr>
            <p:cNvSpPr/>
            <p:nvPr/>
          </p:nvSpPr>
          <p:spPr>
            <a:xfrm>
              <a:off x="16999431" y="16359869"/>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M(X,Y)</a:t>
              </a:r>
            </a:p>
          </p:txBody>
        </p:sp>
        <p:cxnSp>
          <p:nvCxnSpPr>
            <p:cNvPr id="229" name="Straight Arrow Connector 228">
              <a:extLst>
                <a:ext uri="{FF2B5EF4-FFF2-40B4-BE49-F238E27FC236}">
                  <a16:creationId xmlns:a16="http://schemas.microsoft.com/office/drawing/2014/main" id="{7FCD4973-9E4D-4D12-9F45-183EA4C109A6}"/>
                </a:ext>
              </a:extLst>
            </p:cNvPr>
            <p:cNvCxnSpPr>
              <a:stCxn id="220" idx="3"/>
              <a:endCxn id="227" idx="1"/>
            </p:cNvCxnSpPr>
            <p:nvPr/>
          </p:nvCxnSpPr>
          <p:spPr>
            <a:xfrm>
              <a:off x="16696089" y="16802718"/>
              <a:ext cx="303342" cy="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B9250D76-2F2B-4F84-BF4D-24CE1C483295}"/>
                </a:ext>
              </a:extLst>
            </p:cNvPr>
            <p:cNvCxnSpPr>
              <a:stCxn id="227" idx="3"/>
            </p:cNvCxnSpPr>
            <p:nvPr/>
          </p:nvCxnSpPr>
          <p:spPr>
            <a:xfrm>
              <a:off x="18268325" y="16807130"/>
              <a:ext cx="497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Rectangle: Rounded Corners 232">
              <a:extLst>
                <a:ext uri="{FF2B5EF4-FFF2-40B4-BE49-F238E27FC236}">
                  <a16:creationId xmlns:a16="http://schemas.microsoft.com/office/drawing/2014/main" id="{E2CC2FCE-434F-4917-AFE6-CECF3A78A91E}"/>
                </a:ext>
              </a:extLst>
            </p:cNvPr>
            <p:cNvSpPr/>
            <p:nvPr/>
          </p:nvSpPr>
          <p:spPr>
            <a:xfrm>
              <a:off x="10364845" y="17923241"/>
              <a:ext cx="5682031" cy="116389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Rounded Corners 234">
              <a:extLst>
                <a:ext uri="{FF2B5EF4-FFF2-40B4-BE49-F238E27FC236}">
                  <a16:creationId xmlns:a16="http://schemas.microsoft.com/office/drawing/2014/main" id="{C652C46F-1987-4D1E-B3CB-5C03202D331B}"/>
                </a:ext>
              </a:extLst>
            </p:cNvPr>
            <p:cNvSpPr/>
            <p:nvPr/>
          </p:nvSpPr>
          <p:spPr>
            <a:xfrm>
              <a:off x="12254059" y="1814926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Append Metadata</a:t>
              </a:r>
            </a:p>
          </p:txBody>
        </p:sp>
        <p:sp>
          <p:nvSpPr>
            <p:cNvPr id="236" name="Arrow: Right 235">
              <a:extLst>
                <a:ext uri="{FF2B5EF4-FFF2-40B4-BE49-F238E27FC236}">
                  <a16:creationId xmlns:a16="http://schemas.microsoft.com/office/drawing/2014/main" id="{932B55DF-E966-4B6D-9B2B-74638CD3B021}"/>
                </a:ext>
              </a:extLst>
            </p:cNvPr>
            <p:cNvSpPr/>
            <p:nvPr/>
          </p:nvSpPr>
          <p:spPr>
            <a:xfrm>
              <a:off x="13826295" y="18043948"/>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R(X,Y)</a:t>
              </a:r>
            </a:p>
          </p:txBody>
        </p:sp>
        <p:cxnSp>
          <p:nvCxnSpPr>
            <p:cNvPr id="237" name="Straight Arrow Connector 236">
              <a:extLst>
                <a:ext uri="{FF2B5EF4-FFF2-40B4-BE49-F238E27FC236}">
                  <a16:creationId xmlns:a16="http://schemas.microsoft.com/office/drawing/2014/main" id="{C90EE041-F632-434B-A90F-440BBEB4D1D4}"/>
                </a:ext>
              </a:extLst>
            </p:cNvPr>
            <p:cNvCxnSpPr>
              <a:cxnSpLocks/>
              <a:stCxn id="235" idx="3"/>
              <a:endCxn id="236" idx="1"/>
            </p:cNvCxnSpPr>
            <p:nvPr/>
          </p:nvCxnSpPr>
          <p:spPr>
            <a:xfrm>
              <a:off x="13522953" y="18486797"/>
              <a:ext cx="303342" cy="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FCEFB82E-048F-479D-BF0F-12BE6DE14E75}"/>
                </a:ext>
              </a:extLst>
            </p:cNvPr>
            <p:cNvCxnSpPr>
              <a:stCxn id="236" idx="3"/>
            </p:cNvCxnSpPr>
            <p:nvPr/>
          </p:nvCxnSpPr>
          <p:spPr>
            <a:xfrm>
              <a:off x="15095189" y="18491209"/>
              <a:ext cx="497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3FDFF4B-E468-4A39-B47B-AED03BF39ED1}"/>
                </a:ext>
              </a:extLst>
            </p:cNvPr>
            <p:cNvCxnSpPr>
              <a:cxnSpLocks/>
              <a:stCxn id="205" idx="6"/>
              <a:endCxn id="235" idx="1"/>
            </p:cNvCxnSpPr>
            <p:nvPr/>
          </p:nvCxnSpPr>
          <p:spPr>
            <a:xfrm flipV="1">
              <a:off x="11888204" y="18486797"/>
              <a:ext cx="365855" cy="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D4707C37-7422-45F9-B7F5-ABF54E10A971}"/>
                </a:ext>
              </a:extLst>
            </p:cNvPr>
            <p:cNvSpPr/>
            <p:nvPr/>
          </p:nvSpPr>
          <p:spPr>
            <a:xfrm>
              <a:off x="18765665" y="16283924"/>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42" name="Oval 241">
              <a:extLst>
                <a:ext uri="{FF2B5EF4-FFF2-40B4-BE49-F238E27FC236}">
                  <a16:creationId xmlns:a16="http://schemas.microsoft.com/office/drawing/2014/main" id="{5F919A76-730F-4B7B-A447-CC5EB449AADE}"/>
                </a:ext>
              </a:extLst>
            </p:cNvPr>
            <p:cNvSpPr/>
            <p:nvPr/>
          </p:nvSpPr>
          <p:spPr>
            <a:xfrm>
              <a:off x="15538172" y="18003173"/>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3" name="TextBox 242">
              <a:extLst>
                <a:ext uri="{FF2B5EF4-FFF2-40B4-BE49-F238E27FC236}">
                  <a16:creationId xmlns:a16="http://schemas.microsoft.com/office/drawing/2014/main" id="{6CA6D56D-4351-43F3-8657-5460CB70A4E4}"/>
                </a:ext>
              </a:extLst>
            </p:cNvPr>
            <p:cNvSpPr txBox="1"/>
            <p:nvPr/>
          </p:nvSpPr>
          <p:spPr>
            <a:xfrm>
              <a:off x="13235844" y="14977116"/>
              <a:ext cx="5752793" cy="369332"/>
            </a:xfrm>
            <a:prstGeom prst="rect">
              <a:avLst/>
            </a:prstGeom>
            <a:noFill/>
          </p:spPr>
          <p:txBody>
            <a:bodyPr wrap="none" rtlCol="0">
              <a:spAutoFit/>
            </a:bodyPr>
            <a:lstStyle/>
            <a:p>
              <a:r>
                <a:rPr lang="en-US" dirty="0"/>
                <a:t>Note:  Only one of either    A    or    B    are output, not both.</a:t>
              </a:r>
            </a:p>
          </p:txBody>
        </p:sp>
        <p:sp>
          <p:nvSpPr>
            <p:cNvPr id="244" name="Oval 243">
              <a:extLst>
                <a:ext uri="{FF2B5EF4-FFF2-40B4-BE49-F238E27FC236}">
                  <a16:creationId xmlns:a16="http://schemas.microsoft.com/office/drawing/2014/main" id="{3F6F6415-94C9-423E-9962-2882FC2EE780}"/>
                </a:ext>
              </a:extLst>
            </p:cNvPr>
            <p:cNvSpPr/>
            <p:nvPr/>
          </p:nvSpPr>
          <p:spPr>
            <a:xfrm>
              <a:off x="15741644" y="14995421"/>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EE8B90D1-BFF7-40A3-A569-CB1DCB4333A8}"/>
                </a:ext>
              </a:extLst>
            </p:cNvPr>
            <p:cNvSpPr/>
            <p:nvPr/>
          </p:nvSpPr>
          <p:spPr>
            <a:xfrm>
              <a:off x="16497926" y="14997314"/>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7DF4EB6A-FF10-43A8-B29E-82C7412022E0}"/>
                </a:ext>
              </a:extLst>
            </p:cNvPr>
            <p:cNvCxnSpPr>
              <a:stCxn id="197" idx="6"/>
              <a:endCxn id="201" idx="1"/>
            </p:cNvCxnSpPr>
            <p:nvPr/>
          </p:nvCxnSpPr>
          <p:spPr>
            <a:xfrm flipV="1">
              <a:off x="6467534" y="18506164"/>
              <a:ext cx="379164" cy="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3CA4DEC0-AECA-47FF-81B4-55853B2F8EDB}"/>
                </a:ext>
              </a:extLst>
            </p:cNvPr>
            <p:cNvCxnSpPr>
              <a:cxnSpLocks/>
              <a:stCxn id="214" idx="3"/>
              <a:endCxn id="235" idx="0"/>
            </p:cNvCxnSpPr>
            <p:nvPr/>
          </p:nvCxnSpPr>
          <p:spPr>
            <a:xfrm>
              <a:off x="10244482" y="15738619"/>
              <a:ext cx="2644024" cy="2410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6" name="Group 355">
            <a:extLst>
              <a:ext uri="{FF2B5EF4-FFF2-40B4-BE49-F238E27FC236}">
                <a16:creationId xmlns:a16="http://schemas.microsoft.com/office/drawing/2014/main" id="{26CDCDF3-B804-48F8-BB02-8A96E7E2BB4B}"/>
              </a:ext>
            </a:extLst>
          </p:cNvPr>
          <p:cNvGrpSpPr/>
          <p:nvPr/>
        </p:nvGrpSpPr>
        <p:grpSpPr>
          <a:xfrm>
            <a:off x="1303056" y="21299669"/>
            <a:ext cx="20201386" cy="7694432"/>
            <a:chOff x="1303056" y="21299669"/>
            <a:chExt cx="20201386" cy="7694432"/>
          </a:xfrm>
        </p:grpSpPr>
        <p:sp>
          <p:nvSpPr>
            <p:cNvPr id="255" name="Rectangle: Rounded Corners 254">
              <a:extLst>
                <a:ext uri="{FF2B5EF4-FFF2-40B4-BE49-F238E27FC236}">
                  <a16:creationId xmlns:a16="http://schemas.microsoft.com/office/drawing/2014/main" id="{B350F975-2741-48A8-A570-F240B2C836FF}"/>
                </a:ext>
              </a:extLst>
            </p:cNvPr>
            <p:cNvSpPr/>
            <p:nvPr/>
          </p:nvSpPr>
          <p:spPr>
            <a:xfrm>
              <a:off x="1303056" y="21299669"/>
              <a:ext cx="20201386" cy="769443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a:extLst>
                <a:ext uri="{FF2B5EF4-FFF2-40B4-BE49-F238E27FC236}">
                  <a16:creationId xmlns:a16="http://schemas.microsoft.com/office/drawing/2014/main" id="{CDA995D4-789A-4DC1-B4E2-46D04EF9004D}"/>
                </a:ext>
              </a:extLst>
            </p:cNvPr>
            <p:cNvSpPr txBox="1"/>
            <p:nvPr/>
          </p:nvSpPr>
          <p:spPr>
            <a:xfrm>
              <a:off x="2601344" y="21979884"/>
              <a:ext cx="1594347" cy="369332"/>
            </a:xfrm>
            <a:prstGeom prst="rect">
              <a:avLst/>
            </a:prstGeom>
            <a:noFill/>
          </p:spPr>
          <p:txBody>
            <a:bodyPr wrap="none" rtlCol="0">
              <a:spAutoFit/>
            </a:bodyPr>
            <a:lstStyle/>
            <a:p>
              <a:r>
                <a:rPr lang="en-US" dirty="0"/>
                <a:t>Read Raw Data</a:t>
              </a:r>
            </a:p>
          </p:txBody>
        </p:sp>
        <p:sp>
          <p:nvSpPr>
            <p:cNvPr id="258" name="Arrow: Right 257">
              <a:extLst>
                <a:ext uri="{FF2B5EF4-FFF2-40B4-BE49-F238E27FC236}">
                  <a16:creationId xmlns:a16="http://schemas.microsoft.com/office/drawing/2014/main" id="{63A79A33-F654-42B9-93E8-3CD9DDF731E4}"/>
                </a:ext>
              </a:extLst>
            </p:cNvPr>
            <p:cNvSpPr/>
            <p:nvPr/>
          </p:nvSpPr>
          <p:spPr>
            <a:xfrm>
              <a:off x="2607172" y="22531116"/>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259" name="Oval 258">
              <a:extLst>
                <a:ext uri="{FF2B5EF4-FFF2-40B4-BE49-F238E27FC236}">
                  <a16:creationId xmlns:a16="http://schemas.microsoft.com/office/drawing/2014/main" id="{15256F95-01AD-440D-9E8A-DBAE0B330FD4}"/>
                </a:ext>
              </a:extLst>
            </p:cNvPr>
            <p:cNvSpPr/>
            <p:nvPr/>
          </p:nvSpPr>
          <p:spPr>
            <a:xfrm>
              <a:off x="4664704" y="22618735"/>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 Name</a:t>
              </a:r>
            </a:p>
          </p:txBody>
        </p:sp>
        <p:sp>
          <p:nvSpPr>
            <p:cNvPr id="260" name="Flowchart: Decision 259">
              <a:extLst>
                <a:ext uri="{FF2B5EF4-FFF2-40B4-BE49-F238E27FC236}">
                  <a16:creationId xmlns:a16="http://schemas.microsoft.com/office/drawing/2014/main" id="{6D14C4AF-91D5-4FAA-A341-9B088524EDA0}"/>
                </a:ext>
              </a:extLst>
            </p:cNvPr>
            <p:cNvSpPr/>
            <p:nvPr/>
          </p:nvSpPr>
          <p:spPr>
            <a:xfrm>
              <a:off x="6520455" y="24557869"/>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Nexus or XML?</a:t>
              </a:r>
            </a:p>
          </p:txBody>
        </p:sp>
        <p:cxnSp>
          <p:nvCxnSpPr>
            <p:cNvPr id="262" name="Connector: Elbow 261">
              <a:extLst>
                <a:ext uri="{FF2B5EF4-FFF2-40B4-BE49-F238E27FC236}">
                  <a16:creationId xmlns:a16="http://schemas.microsoft.com/office/drawing/2014/main" id="{C9D16427-E31E-4A30-B628-6A4304FF3C97}"/>
                </a:ext>
              </a:extLst>
            </p:cNvPr>
            <p:cNvCxnSpPr>
              <a:stCxn id="259" idx="6"/>
              <a:endCxn id="260" idx="1"/>
            </p:cNvCxnSpPr>
            <p:nvPr/>
          </p:nvCxnSpPr>
          <p:spPr>
            <a:xfrm>
              <a:off x="6041452" y="22978376"/>
              <a:ext cx="479003" cy="21080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8741E86-FF3A-41CA-B9AE-63B26A2662DB}"/>
                </a:ext>
              </a:extLst>
            </p:cNvPr>
            <p:cNvCxnSpPr>
              <a:stCxn id="258" idx="3"/>
              <a:endCxn id="259" idx="2"/>
            </p:cNvCxnSpPr>
            <p:nvPr/>
          </p:nvCxnSpPr>
          <p:spPr>
            <a:xfrm flipV="1">
              <a:off x="4363084" y="22978376"/>
              <a:ext cx="301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ectangle: Rounded Corners 265">
              <a:extLst>
                <a:ext uri="{FF2B5EF4-FFF2-40B4-BE49-F238E27FC236}">
                  <a16:creationId xmlns:a16="http://schemas.microsoft.com/office/drawing/2014/main" id="{70DB5171-0416-406B-947A-8561D67FADB1}"/>
                </a:ext>
              </a:extLst>
            </p:cNvPr>
            <p:cNvSpPr/>
            <p:nvPr/>
          </p:nvSpPr>
          <p:spPr>
            <a:xfrm>
              <a:off x="7445550" y="22655937"/>
              <a:ext cx="2130021" cy="1319379"/>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a:extLst>
                <a:ext uri="{FF2B5EF4-FFF2-40B4-BE49-F238E27FC236}">
                  <a16:creationId xmlns:a16="http://schemas.microsoft.com/office/drawing/2014/main" id="{96A8807F-B28E-4E14-ABCB-585D9E875401}"/>
                </a:ext>
              </a:extLst>
            </p:cNvPr>
            <p:cNvSpPr txBox="1"/>
            <p:nvPr/>
          </p:nvSpPr>
          <p:spPr>
            <a:xfrm>
              <a:off x="8410667" y="25420621"/>
              <a:ext cx="599844" cy="369332"/>
            </a:xfrm>
            <a:prstGeom prst="rect">
              <a:avLst/>
            </a:prstGeom>
            <a:noFill/>
          </p:spPr>
          <p:txBody>
            <a:bodyPr wrap="none" rtlCol="0">
              <a:spAutoFit/>
            </a:bodyPr>
            <a:lstStyle/>
            <a:p>
              <a:r>
                <a:rPr lang="en-US" dirty="0"/>
                <a:t>XML</a:t>
              </a:r>
            </a:p>
          </p:txBody>
        </p:sp>
        <p:sp>
          <p:nvSpPr>
            <p:cNvPr id="268" name="TextBox 267">
              <a:extLst>
                <a:ext uri="{FF2B5EF4-FFF2-40B4-BE49-F238E27FC236}">
                  <a16:creationId xmlns:a16="http://schemas.microsoft.com/office/drawing/2014/main" id="{BC7B3E12-7E70-43D3-AA30-F79BE03DFF5D}"/>
                </a:ext>
              </a:extLst>
            </p:cNvPr>
            <p:cNvSpPr txBox="1"/>
            <p:nvPr/>
          </p:nvSpPr>
          <p:spPr>
            <a:xfrm>
              <a:off x="8857135" y="24585660"/>
              <a:ext cx="754437" cy="369332"/>
            </a:xfrm>
            <a:prstGeom prst="rect">
              <a:avLst/>
            </a:prstGeom>
            <a:noFill/>
          </p:spPr>
          <p:txBody>
            <a:bodyPr wrap="none" rtlCol="0">
              <a:spAutoFit/>
            </a:bodyPr>
            <a:lstStyle/>
            <a:p>
              <a:r>
                <a:rPr lang="en-US" dirty="0"/>
                <a:t>Nexus</a:t>
              </a:r>
            </a:p>
          </p:txBody>
        </p:sp>
        <p:cxnSp>
          <p:nvCxnSpPr>
            <p:cNvPr id="270" name="Connector: Elbow 269">
              <a:extLst>
                <a:ext uri="{FF2B5EF4-FFF2-40B4-BE49-F238E27FC236}">
                  <a16:creationId xmlns:a16="http://schemas.microsoft.com/office/drawing/2014/main" id="{F3D3820D-AB58-4EE2-BB22-5CD1DBEE95AF}"/>
                </a:ext>
              </a:extLst>
            </p:cNvPr>
            <p:cNvCxnSpPr>
              <a:cxnSpLocks/>
              <a:stCxn id="260" idx="3"/>
              <a:endCxn id="266" idx="2"/>
            </p:cNvCxnSpPr>
            <p:nvPr/>
          </p:nvCxnSpPr>
          <p:spPr>
            <a:xfrm flipH="1" flipV="1">
              <a:off x="8510561" y="23975316"/>
              <a:ext cx="938447" cy="1111143"/>
            </a:xfrm>
            <a:prstGeom prst="bentConnector4">
              <a:avLst>
                <a:gd name="adj1" fmla="val -24359"/>
                <a:gd name="adj2" fmla="val 73786"/>
              </a:avLst>
            </a:prstGeom>
            <a:ln>
              <a:tailEnd type="triangle"/>
            </a:ln>
          </p:spPr>
          <p:style>
            <a:lnRef idx="1">
              <a:schemeClr val="accent1"/>
            </a:lnRef>
            <a:fillRef idx="0">
              <a:schemeClr val="accent1"/>
            </a:fillRef>
            <a:effectRef idx="0">
              <a:schemeClr val="accent1"/>
            </a:effectRef>
            <a:fontRef idx="minor">
              <a:schemeClr val="tx1"/>
            </a:fontRef>
          </p:style>
        </p:cxnSp>
        <p:sp>
          <p:nvSpPr>
            <p:cNvPr id="271" name="Rectangle: Rounded Corners 270">
              <a:extLst>
                <a:ext uri="{FF2B5EF4-FFF2-40B4-BE49-F238E27FC236}">
                  <a16:creationId xmlns:a16="http://schemas.microsoft.com/office/drawing/2014/main" id="{93D09963-6314-4C83-AB53-C7E75C757EE1}"/>
                </a:ext>
              </a:extLst>
            </p:cNvPr>
            <p:cNvSpPr/>
            <p:nvPr/>
          </p:nvSpPr>
          <p:spPr>
            <a:xfrm>
              <a:off x="7519563" y="26238071"/>
              <a:ext cx="2056008" cy="134504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Connector: Elbow 272">
              <a:extLst>
                <a:ext uri="{FF2B5EF4-FFF2-40B4-BE49-F238E27FC236}">
                  <a16:creationId xmlns:a16="http://schemas.microsoft.com/office/drawing/2014/main" id="{8B435556-FA6D-456D-BB77-F2646C7D5707}"/>
                </a:ext>
              </a:extLst>
            </p:cNvPr>
            <p:cNvCxnSpPr>
              <a:cxnSpLocks/>
              <a:stCxn id="260" idx="2"/>
              <a:endCxn id="271" idx="0"/>
            </p:cNvCxnSpPr>
            <p:nvPr/>
          </p:nvCxnSpPr>
          <p:spPr>
            <a:xfrm rot="16200000" flipH="1">
              <a:off x="7954638" y="25645141"/>
              <a:ext cx="623023" cy="5628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4" name="Rectangle: Rounded Corners 273">
              <a:extLst>
                <a:ext uri="{FF2B5EF4-FFF2-40B4-BE49-F238E27FC236}">
                  <a16:creationId xmlns:a16="http://schemas.microsoft.com/office/drawing/2014/main" id="{0C8C9547-68EA-4BD2-A240-647695F63012}"/>
                </a:ext>
              </a:extLst>
            </p:cNvPr>
            <p:cNvSpPr/>
            <p:nvPr/>
          </p:nvSpPr>
          <p:spPr>
            <a:xfrm>
              <a:off x="7897203" y="23000486"/>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Nexus</a:t>
              </a:r>
            </a:p>
          </p:txBody>
        </p:sp>
        <p:cxnSp>
          <p:nvCxnSpPr>
            <p:cNvPr id="276" name="Connector: Elbow 275">
              <a:extLst>
                <a:ext uri="{FF2B5EF4-FFF2-40B4-BE49-F238E27FC236}">
                  <a16:creationId xmlns:a16="http://schemas.microsoft.com/office/drawing/2014/main" id="{DB7448C4-1FC9-4FA8-82C3-A83F4232D6FC}"/>
                </a:ext>
              </a:extLst>
            </p:cNvPr>
            <p:cNvCxnSpPr>
              <a:cxnSpLocks/>
              <a:stCxn id="259" idx="6"/>
              <a:endCxn id="274" idx="1"/>
            </p:cNvCxnSpPr>
            <p:nvPr/>
          </p:nvCxnSpPr>
          <p:spPr>
            <a:xfrm>
              <a:off x="6041452" y="22978376"/>
              <a:ext cx="1855751" cy="3596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8" name="Rectangle: Rounded Corners 277">
              <a:extLst>
                <a:ext uri="{FF2B5EF4-FFF2-40B4-BE49-F238E27FC236}">
                  <a16:creationId xmlns:a16="http://schemas.microsoft.com/office/drawing/2014/main" id="{A0D5730C-9B1F-42BB-9F02-03E2E840C9E0}"/>
                </a:ext>
              </a:extLst>
            </p:cNvPr>
            <p:cNvSpPr/>
            <p:nvPr/>
          </p:nvSpPr>
          <p:spPr>
            <a:xfrm>
              <a:off x="7897203" y="2660828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XML</a:t>
              </a:r>
            </a:p>
          </p:txBody>
        </p:sp>
        <p:cxnSp>
          <p:nvCxnSpPr>
            <p:cNvPr id="280" name="Connector: Elbow 279">
              <a:extLst>
                <a:ext uri="{FF2B5EF4-FFF2-40B4-BE49-F238E27FC236}">
                  <a16:creationId xmlns:a16="http://schemas.microsoft.com/office/drawing/2014/main" id="{4F6F4E0F-FA9B-410C-A459-2445AAEFB550}"/>
                </a:ext>
              </a:extLst>
            </p:cNvPr>
            <p:cNvCxnSpPr>
              <a:cxnSpLocks/>
              <a:stCxn id="259" idx="6"/>
              <a:endCxn id="278" idx="1"/>
            </p:cNvCxnSpPr>
            <p:nvPr/>
          </p:nvCxnSpPr>
          <p:spPr>
            <a:xfrm>
              <a:off x="6041452" y="22978376"/>
              <a:ext cx="1855751" cy="3967438"/>
            </a:xfrm>
            <a:prstGeom prst="bentConnector3">
              <a:avLst>
                <a:gd name="adj1" fmla="val 13228"/>
              </a:avLst>
            </a:prstGeom>
            <a:ln>
              <a:tailEnd type="triangle"/>
            </a:ln>
          </p:spPr>
          <p:style>
            <a:lnRef idx="1">
              <a:schemeClr val="accent1"/>
            </a:lnRef>
            <a:fillRef idx="0">
              <a:schemeClr val="accent1"/>
            </a:fillRef>
            <a:effectRef idx="0">
              <a:schemeClr val="accent1"/>
            </a:effectRef>
            <a:fontRef idx="minor">
              <a:schemeClr val="tx1"/>
            </a:fontRef>
          </p:style>
        </p:cxnSp>
        <p:sp>
          <p:nvSpPr>
            <p:cNvPr id="283" name="Arrow: Right 282">
              <a:extLst>
                <a:ext uri="{FF2B5EF4-FFF2-40B4-BE49-F238E27FC236}">
                  <a16:creationId xmlns:a16="http://schemas.microsoft.com/office/drawing/2014/main" id="{541644C9-50E7-4B73-B734-153BC376BF32}"/>
                </a:ext>
              </a:extLst>
            </p:cNvPr>
            <p:cNvSpPr/>
            <p:nvPr/>
          </p:nvSpPr>
          <p:spPr>
            <a:xfrm>
              <a:off x="10934096" y="25284188"/>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a:t>
              </a:r>
            </a:p>
          </p:txBody>
        </p:sp>
        <p:sp>
          <p:nvSpPr>
            <p:cNvPr id="284" name="Arrow: Right 283">
              <a:extLst>
                <a:ext uri="{FF2B5EF4-FFF2-40B4-BE49-F238E27FC236}">
                  <a16:creationId xmlns:a16="http://schemas.microsoft.com/office/drawing/2014/main" id="{FB7E23F0-CB75-494E-BEAA-F834825F222D}"/>
                </a:ext>
              </a:extLst>
            </p:cNvPr>
            <p:cNvSpPr/>
            <p:nvPr/>
          </p:nvSpPr>
          <p:spPr>
            <a:xfrm>
              <a:off x="10934096" y="24110608"/>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Neutron Data</a:t>
              </a:r>
            </a:p>
          </p:txBody>
        </p:sp>
        <p:cxnSp>
          <p:nvCxnSpPr>
            <p:cNvPr id="305" name="Connector: Elbow 304">
              <a:extLst>
                <a:ext uri="{FF2B5EF4-FFF2-40B4-BE49-F238E27FC236}">
                  <a16:creationId xmlns:a16="http://schemas.microsoft.com/office/drawing/2014/main" id="{504ED5EE-3B00-4546-B28E-E53E1FA99686}"/>
                </a:ext>
              </a:extLst>
            </p:cNvPr>
            <p:cNvCxnSpPr>
              <a:stCxn id="274" idx="3"/>
              <a:endCxn id="284" idx="1"/>
            </p:cNvCxnSpPr>
            <p:nvPr/>
          </p:nvCxnSpPr>
          <p:spPr>
            <a:xfrm>
              <a:off x="9166097" y="23338016"/>
              <a:ext cx="1767999" cy="12198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Connector: Elbow 306">
              <a:extLst>
                <a:ext uri="{FF2B5EF4-FFF2-40B4-BE49-F238E27FC236}">
                  <a16:creationId xmlns:a16="http://schemas.microsoft.com/office/drawing/2014/main" id="{41EA7DD0-0F38-4407-A770-CA726C755A6F}"/>
                </a:ext>
              </a:extLst>
            </p:cNvPr>
            <p:cNvCxnSpPr>
              <a:stCxn id="274" idx="3"/>
              <a:endCxn id="283" idx="1"/>
            </p:cNvCxnSpPr>
            <p:nvPr/>
          </p:nvCxnSpPr>
          <p:spPr>
            <a:xfrm>
              <a:off x="9166097" y="23338016"/>
              <a:ext cx="1767999" cy="2393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 name="Connector: Elbow 311">
              <a:extLst>
                <a:ext uri="{FF2B5EF4-FFF2-40B4-BE49-F238E27FC236}">
                  <a16:creationId xmlns:a16="http://schemas.microsoft.com/office/drawing/2014/main" id="{8B8F9046-3DD9-46A6-A2C5-140942A58A84}"/>
                </a:ext>
              </a:extLst>
            </p:cNvPr>
            <p:cNvCxnSpPr>
              <a:stCxn id="278" idx="3"/>
              <a:endCxn id="284" idx="1"/>
            </p:cNvCxnSpPr>
            <p:nvPr/>
          </p:nvCxnSpPr>
          <p:spPr>
            <a:xfrm flipV="1">
              <a:off x="9166097" y="24557869"/>
              <a:ext cx="1767999" cy="238794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E231624C-935F-4134-B402-E1CA9403835C}"/>
                </a:ext>
              </a:extLst>
            </p:cNvPr>
            <p:cNvCxnSpPr>
              <a:stCxn id="278" idx="3"/>
              <a:endCxn id="283" idx="1"/>
            </p:cNvCxnSpPr>
            <p:nvPr/>
          </p:nvCxnSpPr>
          <p:spPr>
            <a:xfrm flipV="1">
              <a:off x="9166097" y="25731449"/>
              <a:ext cx="1767999" cy="121436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5" name="Rectangle: Rounded Corners 314">
              <a:extLst>
                <a:ext uri="{FF2B5EF4-FFF2-40B4-BE49-F238E27FC236}">
                  <a16:creationId xmlns:a16="http://schemas.microsoft.com/office/drawing/2014/main" id="{26E6C545-5018-4A62-816E-AB47D061A430}"/>
                </a:ext>
              </a:extLst>
            </p:cNvPr>
            <p:cNvSpPr/>
            <p:nvPr/>
          </p:nvSpPr>
          <p:spPr>
            <a:xfrm>
              <a:off x="12702095" y="2540027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Metadata</a:t>
              </a:r>
            </a:p>
          </p:txBody>
        </p:sp>
        <p:cxnSp>
          <p:nvCxnSpPr>
            <p:cNvPr id="317" name="Straight Arrow Connector 316">
              <a:extLst>
                <a:ext uri="{FF2B5EF4-FFF2-40B4-BE49-F238E27FC236}">
                  <a16:creationId xmlns:a16="http://schemas.microsoft.com/office/drawing/2014/main" id="{7E221ED9-D467-4760-9B7B-F8D98532FAF5}"/>
                </a:ext>
              </a:extLst>
            </p:cNvPr>
            <p:cNvCxnSpPr>
              <a:stCxn id="283" idx="3"/>
              <a:endCxn id="315" idx="1"/>
            </p:cNvCxnSpPr>
            <p:nvPr/>
          </p:nvCxnSpPr>
          <p:spPr>
            <a:xfrm>
              <a:off x="12202990" y="25731449"/>
              <a:ext cx="499105" cy="6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8" name="Arrow: Right 317">
              <a:extLst>
                <a:ext uri="{FF2B5EF4-FFF2-40B4-BE49-F238E27FC236}">
                  <a16:creationId xmlns:a16="http://schemas.microsoft.com/office/drawing/2014/main" id="{A05E56C7-7E38-43B0-9487-D301BCDA40E8}"/>
                </a:ext>
              </a:extLst>
            </p:cNvPr>
            <p:cNvSpPr/>
            <p:nvPr/>
          </p:nvSpPr>
          <p:spPr>
            <a:xfrm>
              <a:off x="14550153" y="25290932"/>
              <a:ext cx="152691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IPTS Information</a:t>
              </a:r>
            </a:p>
          </p:txBody>
        </p:sp>
        <p:sp>
          <p:nvSpPr>
            <p:cNvPr id="319" name="Arrow: Right 318">
              <a:extLst>
                <a:ext uri="{FF2B5EF4-FFF2-40B4-BE49-F238E27FC236}">
                  <a16:creationId xmlns:a16="http://schemas.microsoft.com/office/drawing/2014/main" id="{6399D7C4-9C6D-4611-8AB4-91D8E73C5041}"/>
                </a:ext>
              </a:extLst>
            </p:cNvPr>
            <p:cNvSpPr/>
            <p:nvPr/>
          </p:nvSpPr>
          <p:spPr>
            <a:xfrm>
              <a:off x="14550153" y="26351998"/>
              <a:ext cx="152691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Instrument Configuration</a:t>
              </a:r>
            </a:p>
          </p:txBody>
        </p:sp>
        <p:sp>
          <p:nvSpPr>
            <p:cNvPr id="320" name="Arrow: Right 319">
              <a:extLst>
                <a:ext uri="{FF2B5EF4-FFF2-40B4-BE49-F238E27FC236}">
                  <a16:creationId xmlns:a16="http://schemas.microsoft.com/office/drawing/2014/main" id="{EFC837C1-875E-4B93-A5AE-103E7D5643DA}"/>
                </a:ext>
              </a:extLst>
            </p:cNvPr>
            <p:cNvSpPr/>
            <p:nvPr/>
          </p:nvSpPr>
          <p:spPr>
            <a:xfrm>
              <a:off x="14560940" y="27446634"/>
              <a:ext cx="152691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Environment</a:t>
              </a:r>
            </a:p>
          </p:txBody>
        </p:sp>
        <p:cxnSp>
          <p:nvCxnSpPr>
            <p:cNvPr id="322" name="Connector: Elbow 321">
              <a:extLst>
                <a:ext uri="{FF2B5EF4-FFF2-40B4-BE49-F238E27FC236}">
                  <a16:creationId xmlns:a16="http://schemas.microsoft.com/office/drawing/2014/main" id="{7E9E6756-CB04-4D4A-8800-80999F644304}"/>
                </a:ext>
              </a:extLst>
            </p:cNvPr>
            <p:cNvCxnSpPr>
              <a:cxnSpLocks/>
              <a:stCxn id="315" idx="3"/>
              <a:endCxn id="319" idx="1"/>
            </p:cNvCxnSpPr>
            <p:nvPr/>
          </p:nvCxnSpPr>
          <p:spPr>
            <a:xfrm>
              <a:off x="13970989" y="25737802"/>
              <a:ext cx="579164" cy="1061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Connector: Elbow 324">
              <a:extLst>
                <a:ext uri="{FF2B5EF4-FFF2-40B4-BE49-F238E27FC236}">
                  <a16:creationId xmlns:a16="http://schemas.microsoft.com/office/drawing/2014/main" id="{5CCEF6F7-3295-45CC-A60A-559608BE589A}"/>
                </a:ext>
              </a:extLst>
            </p:cNvPr>
            <p:cNvCxnSpPr>
              <a:cxnSpLocks/>
              <a:stCxn id="315" idx="3"/>
              <a:endCxn id="320" idx="1"/>
            </p:cNvCxnSpPr>
            <p:nvPr/>
          </p:nvCxnSpPr>
          <p:spPr>
            <a:xfrm>
              <a:off x="13970989" y="25737802"/>
              <a:ext cx="589951" cy="21560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9FC81863-3236-469A-9625-95E3F585DB4A}"/>
                </a:ext>
              </a:extLst>
            </p:cNvPr>
            <p:cNvCxnSpPr>
              <a:stCxn id="315" idx="3"/>
              <a:endCxn id="318" idx="1"/>
            </p:cNvCxnSpPr>
            <p:nvPr/>
          </p:nvCxnSpPr>
          <p:spPr>
            <a:xfrm>
              <a:off x="13970989" y="25737802"/>
              <a:ext cx="579164" cy="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Rectangle: Rounded Corners 328">
              <a:extLst>
                <a:ext uri="{FF2B5EF4-FFF2-40B4-BE49-F238E27FC236}">
                  <a16:creationId xmlns:a16="http://schemas.microsoft.com/office/drawing/2014/main" id="{A933C563-65FA-4534-BA73-456A28754A80}"/>
                </a:ext>
              </a:extLst>
            </p:cNvPr>
            <p:cNvSpPr/>
            <p:nvPr/>
          </p:nvSpPr>
          <p:spPr>
            <a:xfrm>
              <a:off x="16480179" y="2540027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Metadata</a:t>
              </a:r>
            </a:p>
          </p:txBody>
        </p:sp>
        <p:sp>
          <p:nvSpPr>
            <p:cNvPr id="330" name="Rectangle: Rounded Corners 329">
              <a:extLst>
                <a:ext uri="{FF2B5EF4-FFF2-40B4-BE49-F238E27FC236}">
                  <a16:creationId xmlns:a16="http://schemas.microsoft.com/office/drawing/2014/main" id="{A87FE457-6604-4096-8456-FE1818E52559}"/>
                </a:ext>
              </a:extLst>
            </p:cNvPr>
            <p:cNvSpPr/>
            <p:nvPr/>
          </p:nvSpPr>
          <p:spPr>
            <a:xfrm>
              <a:off x="16480179" y="26461728"/>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Metadata</a:t>
              </a:r>
            </a:p>
          </p:txBody>
        </p:sp>
        <p:sp>
          <p:nvSpPr>
            <p:cNvPr id="331" name="Rectangle: Rounded Corners 330">
              <a:extLst>
                <a:ext uri="{FF2B5EF4-FFF2-40B4-BE49-F238E27FC236}">
                  <a16:creationId xmlns:a16="http://schemas.microsoft.com/office/drawing/2014/main" id="{6702EE8C-1B5B-42D1-A2F6-9569775CFBFC}"/>
                </a:ext>
              </a:extLst>
            </p:cNvPr>
            <p:cNvSpPr/>
            <p:nvPr/>
          </p:nvSpPr>
          <p:spPr>
            <a:xfrm>
              <a:off x="16480179" y="2755636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Metadata</a:t>
              </a:r>
            </a:p>
          </p:txBody>
        </p:sp>
        <p:cxnSp>
          <p:nvCxnSpPr>
            <p:cNvPr id="333" name="Straight Arrow Connector 332">
              <a:extLst>
                <a:ext uri="{FF2B5EF4-FFF2-40B4-BE49-F238E27FC236}">
                  <a16:creationId xmlns:a16="http://schemas.microsoft.com/office/drawing/2014/main" id="{4852BFAD-BFFE-45FA-BE06-0694EDB3B52A}"/>
                </a:ext>
              </a:extLst>
            </p:cNvPr>
            <p:cNvCxnSpPr>
              <a:stCxn id="318" idx="3"/>
              <a:endCxn id="329" idx="1"/>
            </p:cNvCxnSpPr>
            <p:nvPr/>
          </p:nvCxnSpPr>
          <p:spPr>
            <a:xfrm flipV="1">
              <a:off x="16077063" y="25737802"/>
              <a:ext cx="403116" cy="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952474E-3921-4EC7-9780-603653D8070E}"/>
                </a:ext>
              </a:extLst>
            </p:cNvPr>
            <p:cNvCxnSpPr>
              <a:stCxn id="319" idx="3"/>
              <a:endCxn id="330" idx="1"/>
            </p:cNvCxnSpPr>
            <p:nvPr/>
          </p:nvCxnSpPr>
          <p:spPr>
            <a:xfrm flipV="1">
              <a:off x="16077063" y="26799258"/>
              <a:ext cx="403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61B0CF85-B650-4220-988B-338EFC4A8EF4}"/>
                </a:ext>
              </a:extLst>
            </p:cNvPr>
            <p:cNvCxnSpPr>
              <a:stCxn id="320" idx="3"/>
              <a:endCxn id="331" idx="1"/>
            </p:cNvCxnSpPr>
            <p:nvPr/>
          </p:nvCxnSpPr>
          <p:spPr>
            <a:xfrm flipV="1">
              <a:off x="16087850" y="27893894"/>
              <a:ext cx="392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8" name="Arrow: Right 337">
              <a:extLst>
                <a:ext uri="{FF2B5EF4-FFF2-40B4-BE49-F238E27FC236}">
                  <a16:creationId xmlns:a16="http://schemas.microsoft.com/office/drawing/2014/main" id="{6C374E91-E6DE-4521-A23E-A35A63597D94}"/>
                </a:ext>
              </a:extLst>
            </p:cNvPr>
            <p:cNvSpPr/>
            <p:nvPr/>
          </p:nvSpPr>
          <p:spPr>
            <a:xfrm>
              <a:off x="19008160" y="26351998"/>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340" name="Straight Arrow Connector 339">
              <a:extLst>
                <a:ext uri="{FF2B5EF4-FFF2-40B4-BE49-F238E27FC236}">
                  <a16:creationId xmlns:a16="http://schemas.microsoft.com/office/drawing/2014/main" id="{5BBAC6FB-0360-4CA2-B9B6-E75DB6DAA98B}"/>
                </a:ext>
              </a:extLst>
            </p:cNvPr>
            <p:cNvCxnSpPr>
              <a:stCxn id="330" idx="3"/>
              <a:endCxn id="338" idx="1"/>
            </p:cNvCxnSpPr>
            <p:nvPr/>
          </p:nvCxnSpPr>
          <p:spPr>
            <a:xfrm>
              <a:off x="17749073" y="26799258"/>
              <a:ext cx="1259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Connector: Elbow 341">
              <a:extLst>
                <a:ext uri="{FF2B5EF4-FFF2-40B4-BE49-F238E27FC236}">
                  <a16:creationId xmlns:a16="http://schemas.microsoft.com/office/drawing/2014/main" id="{1E934FDA-383F-4CB5-9D91-2BFB198FAF53}"/>
                </a:ext>
              </a:extLst>
            </p:cNvPr>
            <p:cNvCxnSpPr>
              <a:stCxn id="329" idx="3"/>
              <a:endCxn id="338" idx="1"/>
            </p:cNvCxnSpPr>
            <p:nvPr/>
          </p:nvCxnSpPr>
          <p:spPr>
            <a:xfrm>
              <a:off x="17749073" y="25737802"/>
              <a:ext cx="1259087" cy="1061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7AEFCAE4-2D3D-429F-AA99-9E70D0C1DC64}"/>
                </a:ext>
              </a:extLst>
            </p:cNvPr>
            <p:cNvCxnSpPr>
              <a:stCxn id="331" idx="3"/>
              <a:endCxn id="338" idx="1"/>
            </p:cNvCxnSpPr>
            <p:nvPr/>
          </p:nvCxnSpPr>
          <p:spPr>
            <a:xfrm flipV="1">
              <a:off x="17749073" y="26799259"/>
              <a:ext cx="1259087" cy="1094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5" name="Arrow: Right 344">
              <a:extLst>
                <a:ext uri="{FF2B5EF4-FFF2-40B4-BE49-F238E27FC236}">
                  <a16:creationId xmlns:a16="http://schemas.microsoft.com/office/drawing/2014/main" id="{5CDA48D2-0C89-4FC9-91CA-9D48865DF091}"/>
                </a:ext>
              </a:extLst>
            </p:cNvPr>
            <p:cNvSpPr/>
            <p:nvPr/>
          </p:nvSpPr>
          <p:spPr>
            <a:xfrm>
              <a:off x="17848096" y="24110049"/>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err="1"/>
                <a:t>X,Y,t</a:t>
              </a:r>
              <a:r>
                <a:rPr lang="en-US" sz="1400" dirty="0"/>
                <a:t>)</a:t>
              </a:r>
            </a:p>
          </p:txBody>
        </p:sp>
        <p:sp>
          <p:nvSpPr>
            <p:cNvPr id="348" name="Rectangle: Rounded Corners 347">
              <a:extLst>
                <a:ext uri="{FF2B5EF4-FFF2-40B4-BE49-F238E27FC236}">
                  <a16:creationId xmlns:a16="http://schemas.microsoft.com/office/drawing/2014/main" id="{C08A51C6-3543-4C0E-82E2-48380342E2D9}"/>
                </a:ext>
              </a:extLst>
            </p:cNvPr>
            <p:cNvSpPr/>
            <p:nvPr/>
          </p:nvSpPr>
          <p:spPr>
            <a:xfrm>
              <a:off x="15437159" y="24215206"/>
              <a:ext cx="152690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Workspace</a:t>
              </a:r>
            </a:p>
          </p:txBody>
        </p:sp>
        <p:cxnSp>
          <p:nvCxnSpPr>
            <p:cNvPr id="350" name="Straight Arrow Connector 349">
              <a:extLst>
                <a:ext uri="{FF2B5EF4-FFF2-40B4-BE49-F238E27FC236}">
                  <a16:creationId xmlns:a16="http://schemas.microsoft.com/office/drawing/2014/main" id="{2640AA20-7657-4AE2-8A83-09AE01E4B19F}"/>
                </a:ext>
              </a:extLst>
            </p:cNvPr>
            <p:cNvCxnSpPr>
              <a:stCxn id="284" idx="3"/>
              <a:endCxn id="348" idx="1"/>
            </p:cNvCxnSpPr>
            <p:nvPr/>
          </p:nvCxnSpPr>
          <p:spPr>
            <a:xfrm flipV="1">
              <a:off x="12202990" y="24552736"/>
              <a:ext cx="3234169" cy="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DF78D971-662F-4024-8182-E216726A3AA9}"/>
                </a:ext>
              </a:extLst>
            </p:cNvPr>
            <p:cNvCxnSpPr>
              <a:stCxn id="348" idx="3"/>
              <a:endCxn id="345" idx="1"/>
            </p:cNvCxnSpPr>
            <p:nvPr/>
          </p:nvCxnSpPr>
          <p:spPr>
            <a:xfrm>
              <a:off x="16964068" y="24552736"/>
              <a:ext cx="884028" cy="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9352E900-A76C-43C0-A26E-61ACA4D90E3E}"/>
                </a:ext>
              </a:extLst>
            </p:cNvPr>
            <p:cNvCxnSpPr>
              <a:stCxn id="345" idx="3"/>
            </p:cNvCxnSpPr>
            <p:nvPr/>
          </p:nvCxnSpPr>
          <p:spPr>
            <a:xfrm flipV="1">
              <a:off x="19116990" y="24552736"/>
              <a:ext cx="740503" cy="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442026F3-B6D7-4AA2-A949-E63C6686144F}"/>
              </a:ext>
            </a:extLst>
          </p:cNvPr>
          <p:cNvGrpSpPr/>
          <p:nvPr/>
        </p:nvGrpSpPr>
        <p:grpSpPr>
          <a:xfrm>
            <a:off x="1299409" y="30043322"/>
            <a:ext cx="13250744" cy="8024593"/>
            <a:chOff x="1299409" y="30043322"/>
            <a:chExt cx="13250744" cy="8024593"/>
          </a:xfrm>
        </p:grpSpPr>
        <p:sp>
          <p:nvSpPr>
            <p:cNvPr id="358" name="Rectangle: Rounded Corners 357">
              <a:extLst>
                <a:ext uri="{FF2B5EF4-FFF2-40B4-BE49-F238E27FC236}">
                  <a16:creationId xmlns:a16="http://schemas.microsoft.com/office/drawing/2014/main" id="{F00321D8-8244-4A52-87FB-C40D30E01B2C}"/>
                </a:ext>
              </a:extLst>
            </p:cNvPr>
            <p:cNvSpPr/>
            <p:nvPr/>
          </p:nvSpPr>
          <p:spPr>
            <a:xfrm>
              <a:off x="1299409" y="30043322"/>
              <a:ext cx="13250744" cy="802459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TextBox 358">
              <a:extLst>
                <a:ext uri="{FF2B5EF4-FFF2-40B4-BE49-F238E27FC236}">
                  <a16:creationId xmlns:a16="http://schemas.microsoft.com/office/drawing/2014/main" id="{3CE898EA-6EE3-40DC-85F9-089CA097B340}"/>
                </a:ext>
              </a:extLst>
            </p:cNvPr>
            <p:cNvSpPr txBox="1"/>
            <p:nvPr/>
          </p:nvSpPr>
          <p:spPr>
            <a:xfrm>
              <a:off x="2597697" y="30723538"/>
              <a:ext cx="2062809" cy="369332"/>
            </a:xfrm>
            <a:prstGeom prst="rect">
              <a:avLst/>
            </a:prstGeom>
            <a:noFill/>
          </p:spPr>
          <p:txBody>
            <a:bodyPr wrap="none" rtlCol="0">
              <a:spAutoFit/>
            </a:bodyPr>
            <a:lstStyle/>
            <a:p>
              <a:r>
                <a:rPr lang="en-US" dirty="0"/>
                <a:t>Write Reduced Data</a:t>
              </a:r>
            </a:p>
          </p:txBody>
        </p:sp>
        <p:sp>
          <p:nvSpPr>
            <p:cNvPr id="360" name="Arrow: Right 359">
              <a:extLst>
                <a:ext uri="{FF2B5EF4-FFF2-40B4-BE49-F238E27FC236}">
                  <a16:creationId xmlns:a16="http://schemas.microsoft.com/office/drawing/2014/main" id="{4207E725-7DC4-4330-9BE6-14507031A305}"/>
                </a:ext>
              </a:extLst>
            </p:cNvPr>
            <p:cNvSpPr/>
            <p:nvPr/>
          </p:nvSpPr>
          <p:spPr>
            <a:xfrm>
              <a:off x="2603525" y="31274770"/>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361" name="Oval 360">
              <a:extLst>
                <a:ext uri="{FF2B5EF4-FFF2-40B4-BE49-F238E27FC236}">
                  <a16:creationId xmlns:a16="http://schemas.microsoft.com/office/drawing/2014/main" id="{773638E4-7153-4B12-9F66-E2BA9B30EBEC}"/>
                </a:ext>
              </a:extLst>
            </p:cNvPr>
            <p:cNvSpPr/>
            <p:nvPr/>
          </p:nvSpPr>
          <p:spPr>
            <a:xfrm>
              <a:off x="7390169" y="30569896"/>
              <a:ext cx="17771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User-Specified File Name</a:t>
              </a:r>
            </a:p>
          </p:txBody>
        </p:sp>
        <p:sp>
          <p:nvSpPr>
            <p:cNvPr id="362" name="Flowchart: Decision 361">
              <a:extLst>
                <a:ext uri="{FF2B5EF4-FFF2-40B4-BE49-F238E27FC236}">
                  <a16:creationId xmlns:a16="http://schemas.microsoft.com/office/drawing/2014/main" id="{5A7AF35F-42E8-4FC7-A381-5DD66E818FAC}"/>
                </a:ext>
              </a:extLst>
            </p:cNvPr>
            <p:cNvSpPr/>
            <p:nvPr/>
          </p:nvSpPr>
          <p:spPr>
            <a:xfrm>
              <a:off x="6627222" y="35747349"/>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1D or 2D?</a:t>
              </a:r>
            </a:p>
          </p:txBody>
        </p:sp>
        <p:sp>
          <p:nvSpPr>
            <p:cNvPr id="366" name="TextBox 365">
              <a:extLst>
                <a:ext uri="{FF2B5EF4-FFF2-40B4-BE49-F238E27FC236}">
                  <a16:creationId xmlns:a16="http://schemas.microsoft.com/office/drawing/2014/main" id="{903E8CE0-F420-43AB-BC5D-08B9AD50B6ED}"/>
                </a:ext>
              </a:extLst>
            </p:cNvPr>
            <p:cNvSpPr txBox="1"/>
            <p:nvPr/>
          </p:nvSpPr>
          <p:spPr>
            <a:xfrm>
              <a:off x="9003173" y="36509078"/>
              <a:ext cx="444352" cy="369332"/>
            </a:xfrm>
            <a:prstGeom prst="rect">
              <a:avLst/>
            </a:prstGeom>
            <a:noFill/>
          </p:spPr>
          <p:txBody>
            <a:bodyPr wrap="none" rtlCol="0">
              <a:spAutoFit/>
            </a:bodyPr>
            <a:lstStyle/>
            <a:p>
              <a:r>
                <a:rPr lang="en-US" dirty="0"/>
                <a:t>1D</a:t>
              </a:r>
            </a:p>
          </p:txBody>
        </p:sp>
        <p:sp>
          <p:nvSpPr>
            <p:cNvPr id="367" name="TextBox 366">
              <a:extLst>
                <a:ext uri="{FF2B5EF4-FFF2-40B4-BE49-F238E27FC236}">
                  <a16:creationId xmlns:a16="http://schemas.microsoft.com/office/drawing/2014/main" id="{D738077D-C40F-480C-BF26-46235AC9CB75}"/>
                </a:ext>
              </a:extLst>
            </p:cNvPr>
            <p:cNvSpPr txBox="1"/>
            <p:nvPr/>
          </p:nvSpPr>
          <p:spPr>
            <a:xfrm>
              <a:off x="8427456" y="35590575"/>
              <a:ext cx="444352" cy="369332"/>
            </a:xfrm>
            <a:prstGeom prst="rect">
              <a:avLst/>
            </a:prstGeom>
            <a:noFill/>
          </p:spPr>
          <p:txBody>
            <a:bodyPr wrap="none" rtlCol="0">
              <a:spAutoFit/>
            </a:bodyPr>
            <a:lstStyle/>
            <a:p>
              <a:r>
                <a:rPr lang="en-US" dirty="0"/>
                <a:t>2D</a:t>
              </a:r>
            </a:p>
          </p:txBody>
        </p:sp>
        <p:sp>
          <p:nvSpPr>
            <p:cNvPr id="404" name="Arrow: Right 403">
              <a:extLst>
                <a:ext uri="{FF2B5EF4-FFF2-40B4-BE49-F238E27FC236}">
                  <a16:creationId xmlns:a16="http://schemas.microsoft.com/office/drawing/2014/main" id="{331F1F60-616F-4090-A2C4-7C3E66638BBC}"/>
                </a:ext>
              </a:extLst>
            </p:cNvPr>
            <p:cNvSpPr/>
            <p:nvPr/>
          </p:nvSpPr>
          <p:spPr>
            <a:xfrm>
              <a:off x="2601344" y="3260044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405" name="Arrow: Right 404">
              <a:extLst>
                <a:ext uri="{FF2B5EF4-FFF2-40B4-BE49-F238E27FC236}">
                  <a16:creationId xmlns:a16="http://schemas.microsoft.com/office/drawing/2014/main" id="{6F7FE72F-E252-4657-8E6A-C144466E9C78}"/>
                </a:ext>
              </a:extLst>
            </p:cNvPr>
            <p:cNvSpPr/>
            <p:nvPr/>
          </p:nvSpPr>
          <p:spPr>
            <a:xfrm>
              <a:off x="4385260" y="36839222"/>
              <a:ext cx="126889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Reduced Data</a:t>
              </a:r>
            </a:p>
          </p:txBody>
        </p:sp>
        <p:cxnSp>
          <p:nvCxnSpPr>
            <p:cNvPr id="407" name="Straight Arrow Connector 406">
              <a:extLst>
                <a:ext uri="{FF2B5EF4-FFF2-40B4-BE49-F238E27FC236}">
                  <a16:creationId xmlns:a16="http://schemas.microsoft.com/office/drawing/2014/main" id="{D41B225B-3DD4-4A28-88C2-F4F9BA1204A3}"/>
                </a:ext>
              </a:extLst>
            </p:cNvPr>
            <p:cNvCxnSpPr>
              <a:endCxn id="405" idx="1"/>
            </p:cNvCxnSpPr>
            <p:nvPr/>
          </p:nvCxnSpPr>
          <p:spPr>
            <a:xfrm>
              <a:off x="3705225" y="37286482"/>
              <a:ext cx="6800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8" name="Oval 407">
              <a:extLst>
                <a:ext uri="{FF2B5EF4-FFF2-40B4-BE49-F238E27FC236}">
                  <a16:creationId xmlns:a16="http://schemas.microsoft.com/office/drawing/2014/main" id="{7822FA81-AA51-472D-A9F9-DE28A3A6B6EA}"/>
                </a:ext>
              </a:extLst>
            </p:cNvPr>
            <p:cNvSpPr/>
            <p:nvPr/>
          </p:nvSpPr>
          <p:spPr>
            <a:xfrm>
              <a:off x="4963849" y="35916297"/>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1D or 2D?</a:t>
              </a:r>
            </a:p>
          </p:txBody>
        </p:sp>
        <p:cxnSp>
          <p:nvCxnSpPr>
            <p:cNvPr id="410" name="Straight Arrow Connector 409">
              <a:extLst>
                <a:ext uri="{FF2B5EF4-FFF2-40B4-BE49-F238E27FC236}">
                  <a16:creationId xmlns:a16="http://schemas.microsoft.com/office/drawing/2014/main" id="{7A9815A2-7BCB-4D29-8888-A2F5A693881A}"/>
                </a:ext>
              </a:extLst>
            </p:cNvPr>
            <p:cNvCxnSpPr>
              <a:stCxn id="408" idx="6"/>
              <a:endCxn id="362" idx="1"/>
            </p:cNvCxnSpPr>
            <p:nvPr/>
          </p:nvCxnSpPr>
          <p:spPr>
            <a:xfrm>
              <a:off x="6340597" y="36275938"/>
              <a:ext cx="286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6" name="Group 415">
              <a:extLst>
                <a:ext uri="{FF2B5EF4-FFF2-40B4-BE49-F238E27FC236}">
                  <a16:creationId xmlns:a16="http://schemas.microsoft.com/office/drawing/2014/main" id="{877BDD3C-33F2-4262-B910-95DB889A3822}"/>
                </a:ext>
              </a:extLst>
            </p:cNvPr>
            <p:cNvGrpSpPr/>
            <p:nvPr/>
          </p:nvGrpSpPr>
          <p:grpSpPr>
            <a:xfrm>
              <a:off x="11065556" y="35179236"/>
              <a:ext cx="2056008" cy="2200047"/>
              <a:chOff x="12378486" y="31156503"/>
              <a:chExt cx="2056008" cy="2200047"/>
            </a:xfrm>
          </p:grpSpPr>
          <p:sp>
            <p:nvSpPr>
              <p:cNvPr id="373" name="Rectangle: Rounded Corners 372">
                <a:extLst>
                  <a:ext uri="{FF2B5EF4-FFF2-40B4-BE49-F238E27FC236}">
                    <a16:creationId xmlns:a16="http://schemas.microsoft.com/office/drawing/2014/main" id="{05010948-2820-46B9-B666-6F1E422185F8}"/>
                  </a:ext>
                </a:extLst>
              </p:cNvPr>
              <p:cNvSpPr/>
              <p:nvPr/>
            </p:nvSpPr>
            <p:spPr>
              <a:xfrm>
                <a:off x="12772043" y="3149423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CANSAS1D</a:t>
                </a:r>
              </a:p>
            </p:txBody>
          </p:sp>
          <p:sp>
            <p:nvSpPr>
              <p:cNvPr id="414" name="Rectangle: Rounded Corners 413">
                <a:extLst>
                  <a:ext uri="{FF2B5EF4-FFF2-40B4-BE49-F238E27FC236}">
                    <a16:creationId xmlns:a16="http://schemas.microsoft.com/office/drawing/2014/main" id="{8FC5AE0A-EABD-4608-B4D3-3465AD0805EA}"/>
                  </a:ext>
                </a:extLst>
              </p:cNvPr>
              <p:cNvSpPr/>
              <p:nvPr/>
            </p:nvSpPr>
            <p:spPr>
              <a:xfrm>
                <a:off x="12772043" y="3235863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1D ASCII</a:t>
                </a:r>
              </a:p>
            </p:txBody>
          </p:sp>
          <p:sp>
            <p:nvSpPr>
              <p:cNvPr id="415" name="Rectangle: Rounded Corners 414">
                <a:extLst>
                  <a:ext uri="{FF2B5EF4-FFF2-40B4-BE49-F238E27FC236}">
                    <a16:creationId xmlns:a16="http://schemas.microsoft.com/office/drawing/2014/main" id="{77BE8FF2-19DA-436B-BBB4-C287CB5AEF5B}"/>
                  </a:ext>
                </a:extLst>
              </p:cNvPr>
              <p:cNvSpPr/>
              <p:nvPr/>
            </p:nvSpPr>
            <p:spPr>
              <a:xfrm>
                <a:off x="12378486" y="31156503"/>
                <a:ext cx="2056008" cy="220004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7" name="Group 416">
              <a:extLst>
                <a:ext uri="{FF2B5EF4-FFF2-40B4-BE49-F238E27FC236}">
                  <a16:creationId xmlns:a16="http://schemas.microsoft.com/office/drawing/2014/main" id="{F8E550B4-72D8-4B8E-B501-0F1466349803}"/>
                </a:ext>
              </a:extLst>
            </p:cNvPr>
            <p:cNvGrpSpPr/>
            <p:nvPr/>
          </p:nvGrpSpPr>
          <p:grpSpPr>
            <a:xfrm>
              <a:off x="11065556" y="32664453"/>
              <a:ext cx="2056008" cy="2200047"/>
              <a:chOff x="12378486" y="31156503"/>
              <a:chExt cx="2056008" cy="2200047"/>
            </a:xfrm>
          </p:grpSpPr>
          <p:sp>
            <p:nvSpPr>
              <p:cNvPr id="418" name="Rectangle: Rounded Corners 417">
                <a:extLst>
                  <a:ext uri="{FF2B5EF4-FFF2-40B4-BE49-F238E27FC236}">
                    <a16:creationId xmlns:a16="http://schemas.microsoft.com/office/drawing/2014/main" id="{D8A2DEE5-61FB-487F-B80F-7322D8AEF431}"/>
                  </a:ext>
                </a:extLst>
              </p:cNvPr>
              <p:cNvSpPr/>
              <p:nvPr/>
            </p:nvSpPr>
            <p:spPr>
              <a:xfrm>
                <a:off x="12772043" y="3149423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Nexus</a:t>
                </a:r>
              </a:p>
            </p:txBody>
          </p:sp>
          <p:sp>
            <p:nvSpPr>
              <p:cNvPr id="419" name="Rectangle: Rounded Corners 418">
                <a:extLst>
                  <a:ext uri="{FF2B5EF4-FFF2-40B4-BE49-F238E27FC236}">
                    <a16:creationId xmlns:a16="http://schemas.microsoft.com/office/drawing/2014/main" id="{E627828E-F1B3-40EB-9B62-F736EC7B60D9}"/>
                  </a:ext>
                </a:extLst>
              </p:cNvPr>
              <p:cNvSpPr/>
              <p:nvPr/>
            </p:nvSpPr>
            <p:spPr>
              <a:xfrm>
                <a:off x="12772043" y="32358639"/>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2D ASCII</a:t>
                </a:r>
              </a:p>
            </p:txBody>
          </p:sp>
          <p:sp>
            <p:nvSpPr>
              <p:cNvPr id="420" name="Rectangle: Rounded Corners 419">
                <a:extLst>
                  <a:ext uri="{FF2B5EF4-FFF2-40B4-BE49-F238E27FC236}">
                    <a16:creationId xmlns:a16="http://schemas.microsoft.com/office/drawing/2014/main" id="{8EC2329A-3D58-449D-9B0B-53D4B5737CDB}"/>
                  </a:ext>
                </a:extLst>
              </p:cNvPr>
              <p:cNvSpPr/>
              <p:nvPr/>
            </p:nvSpPr>
            <p:spPr>
              <a:xfrm>
                <a:off x="12378486" y="31156503"/>
                <a:ext cx="2056008" cy="220004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1" name="Arrow: Right 420">
              <a:extLst>
                <a:ext uri="{FF2B5EF4-FFF2-40B4-BE49-F238E27FC236}">
                  <a16:creationId xmlns:a16="http://schemas.microsoft.com/office/drawing/2014/main" id="{FC5A9805-C2A1-4908-A480-843A6D795FCA}"/>
                </a:ext>
              </a:extLst>
            </p:cNvPr>
            <p:cNvSpPr/>
            <p:nvPr/>
          </p:nvSpPr>
          <p:spPr>
            <a:xfrm>
              <a:off x="5051536" y="31274769"/>
              <a:ext cx="164653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Files used in Reduction</a:t>
              </a:r>
            </a:p>
          </p:txBody>
        </p:sp>
        <p:cxnSp>
          <p:nvCxnSpPr>
            <p:cNvPr id="423" name="Straight Arrow Connector 422">
              <a:extLst>
                <a:ext uri="{FF2B5EF4-FFF2-40B4-BE49-F238E27FC236}">
                  <a16:creationId xmlns:a16="http://schemas.microsoft.com/office/drawing/2014/main" id="{2FD478C5-7347-4F97-A6D9-A8BB410147CE}"/>
                </a:ext>
              </a:extLst>
            </p:cNvPr>
            <p:cNvCxnSpPr>
              <a:stCxn id="360" idx="3"/>
              <a:endCxn id="421" idx="1"/>
            </p:cNvCxnSpPr>
            <p:nvPr/>
          </p:nvCxnSpPr>
          <p:spPr>
            <a:xfrm flipV="1">
              <a:off x="4359437" y="31722030"/>
              <a:ext cx="692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4961AF81-CC0B-40AE-B9B7-0904C104597D}"/>
                </a:ext>
              </a:extLst>
            </p:cNvPr>
            <p:cNvSpPr/>
            <p:nvPr/>
          </p:nvSpPr>
          <p:spPr>
            <a:xfrm>
              <a:off x="5103049" y="3268381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 Start Time</a:t>
              </a:r>
            </a:p>
          </p:txBody>
        </p:sp>
        <p:sp>
          <p:nvSpPr>
            <p:cNvPr id="426" name="Oval 425">
              <a:extLst>
                <a:ext uri="{FF2B5EF4-FFF2-40B4-BE49-F238E27FC236}">
                  <a16:creationId xmlns:a16="http://schemas.microsoft.com/office/drawing/2014/main" id="{7064FBA8-E2E1-4276-B4C6-EF1429CAB74D}"/>
                </a:ext>
              </a:extLst>
            </p:cNvPr>
            <p:cNvSpPr/>
            <p:nvPr/>
          </p:nvSpPr>
          <p:spPr>
            <a:xfrm>
              <a:off x="5103049" y="3361950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 End Time</a:t>
              </a:r>
            </a:p>
          </p:txBody>
        </p:sp>
        <p:sp>
          <p:nvSpPr>
            <p:cNvPr id="427" name="Oval 426">
              <a:extLst>
                <a:ext uri="{FF2B5EF4-FFF2-40B4-BE49-F238E27FC236}">
                  <a16:creationId xmlns:a16="http://schemas.microsoft.com/office/drawing/2014/main" id="{8B7EAE4C-243C-4064-BC92-FB2379C218AC}"/>
                </a:ext>
              </a:extLst>
            </p:cNvPr>
            <p:cNvSpPr/>
            <p:nvPr/>
          </p:nvSpPr>
          <p:spPr>
            <a:xfrm>
              <a:off x="5103049" y="34530235"/>
              <a:ext cx="161471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 Logfile Name and Path</a:t>
              </a:r>
            </a:p>
          </p:txBody>
        </p:sp>
        <p:cxnSp>
          <p:nvCxnSpPr>
            <p:cNvPr id="429" name="Straight Arrow Connector 428">
              <a:extLst>
                <a:ext uri="{FF2B5EF4-FFF2-40B4-BE49-F238E27FC236}">
                  <a16:creationId xmlns:a16="http://schemas.microsoft.com/office/drawing/2014/main" id="{DFE7911D-7B8D-4DEF-A73A-040E8DB3BD38}"/>
                </a:ext>
              </a:extLst>
            </p:cNvPr>
            <p:cNvCxnSpPr>
              <a:stCxn id="404" idx="3"/>
              <a:endCxn id="425" idx="2"/>
            </p:cNvCxnSpPr>
            <p:nvPr/>
          </p:nvCxnSpPr>
          <p:spPr>
            <a:xfrm flipV="1">
              <a:off x="4357256" y="33043452"/>
              <a:ext cx="745793" cy="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1" name="Connector: Elbow 430">
              <a:extLst>
                <a:ext uri="{FF2B5EF4-FFF2-40B4-BE49-F238E27FC236}">
                  <a16:creationId xmlns:a16="http://schemas.microsoft.com/office/drawing/2014/main" id="{09757C48-F9D2-420B-A2FD-E34E58C2A81F}"/>
                </a:ext>
              </a:extLst>
            </p:cNvPr>
            <p:cNvCxnSpPr>
              <a:cxnSpLocks/>
              <a:stCxn id="404" idx="3"/>
              <a:endCxn id="426" idx="2"/>
            </p:cNvCxnSpPr>
            <p:nvPr/>
          </p:nvCxnSpPr>
          <p:spPr>
            <a:xfrm>
              <a:off x="4357256" y="33047707"/>
              <a:ext cx="745793" cy="9314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4" name="Connector: Elbow 433">
              <a:extLst>
                <a:ext uri="{FF2B5EF4-FFF2-40B4-BE49-F238E27FC236}">
                  <a16:creationId xmlns:a16="http://schemas.microsoft.com/office/drawing/2014/main" id="{40E6F5BC-617F-441B-A68F-1840786E80FC}"/>
                </a:ext>
              </a:extLst>
            </p:cNvPr>
            <p:cNvCxnSpPr>
              <a:cxnSpLocks/>
              <a:stCxn id="404" idx="3"/>
              <a:endCxn id="427" idx="2"/>
            </p:cNvCxnSpPr>
            <p:nvPr/>
          </p:nvCxnSpPr>
          <p:spPr>
            <a:xfrm>
              <a:off x="4357256" y="33047707"/>
              <a:ext cx="745793" cy="184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6" name="Rectangle: Rounded Corners 435">
              <a:extLst>
                <a:ext uri="{FF2B5EF4-FFF2-40B4-BE49-F238E27FC236}">
                  <a16:creationId xmlns:a16="http://schemas.microsoft.com/office/drawing/2014/main" id="{AE0BA355-A2E4-4ED2-AB93-53AC6A430F81}"/>
                </a:ext>
              </a:extLst>
            </p:cNvPr>
            <p:cNvSpPr/>
            <p:nvPr/>
          </p:nvSpPr>
          <p:spPr>
            <a:xfrm>
              <a:off x="7519563" y="32697465"/>
              <a:ext cx="1642655"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Header Strings</a:t>
              </a:r>
            </a:p>
          </p:txBody>
        </p:sp>
        <p:cxnSp>
          <p:nvCxnSpPr>
            <p:cNvPr id="438" name="Connector: Elbow 437">
              <a:extLst>
                <a:ext uri="{FF2B5EF4-FFF2-40B4-BE49-F238E27FC236}">
                  <a16:creationId xmlns:a16="http://schemas.microsoft.com/office/drawing/2014/main" id="{BF7E4B4C-63A7-4859-BEC2-86853C840F54}"/>
                </a:ext>
              </a:extLst>
            </p:cNvPr>
            <p:cNvCxnSpPr>
              <a:stCxn id="421" idx="3"/>
              <a:endCxn id="436" idx="1"/>
            </p:cNvCxnSpPr>
            <p:nvPr/>
          </p:nvCxnSpPr>
          <p:spPr>
            <a:xfrm>
              <a:off x="6698070" y="31722030"/>
              <a:ext cx="821493" cy="1312965"/>
            </a:xfrm>
            <a:prstGeom prst="bentConnector3">
              <a:avLst>
                <a:gd name="adj1" fmla="val 51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0" name="Connector: Elbow 439">
              <a:extLst>
                <a:ext uri="{FF2B5EF4-FFF2-40B4-BE49-F238E27FC236}">
                  <a16:creationId xmlns:a16="http://schemas.microsoft.com/office/drawing/2014/main" id="{A53434EC-809D-415C-ADA6-42DF9AAF20D1}"/>
                </a:ext>
              </a:extLst>
            </p:cNvPr>
            <p:cNvCxnSpPr>
              <a:stCxn id="426" idx="6"/>
              <a:endCxn id="436" idx="1"/>
            </p:cNvCxnSpPr>
            <p:nvPr/>
          </p:nvCxnSpPr>
          <p:spPr>
            <a:xfrm flipV="1">
              <a:off x="6479797" y="33034995"/>
              <a:ext cx="1039766" cy="944152"/>
            </a:xfrm>
            <a:prstGeom prst="bentConnector3">
              <a:avLst>
                <a:gd name="adj1" fmla="val 60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2" name="Connector: Elbow 441">
              <a:extLst>
                <a:ext uri="{FF2B5EF4-FFF2-40B4-BE49-F238E27FC236}">
                  <a16:creationId xmlns:a16="http://schemas.microsoft.com/office/drawing/2014/main" id="{E36C6BA9-3081-4447-9E54-79BB7F913B76}"/>
                </a:ext>
              </a:extLst>
            </p:cNvPr>
            <p:cNvCxnSpPr>
              <a:stCxn id="427" idx="6"/>
              <a:endCxn id="436" idx="1"/>
            </p:cNvCxnSpPr>
            <p:nvPr/>
          </p:nvCxnSpPr>
          <p:spPr>
            <a:xfrm flipV="1">
              <a:off x="6717763" y="33034995"/>
              <a:ext cx="801800" cy="18548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4" name="Straight Arrow Connector 443">
              <a:extLst>
                <a:ext uri="{FF2B5EF4-FFF2-40B4-BE49-F238E27FC236}">
                  <a16:creationId xmlns:a16="http://schemas.microsoft.com/office/drawing/2014/main" id="{AC8D6B5A-42D6-41EC-A947-15E46CBF5F8C}"/>
                </a:ext>
              </a:extLst>
            </p:cNvPr>
            <p:cNvCxnSpPr>
              <a:stCxn id="425" idx="6"/>
              <a:endCxn id="436" idx="1"/>
            </p:cNvCxnSpPr>
            <p:nvPr/>
          </p:nvCxnSpPr>
          <p:spPr>
            <a:xfrm flipV="1">
              <a:off x="6479797" y="33034995"/>
              <a:ext cx="1039766" cy="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0" name="Connector: Elbow 449">
              <a:extLst>
                <a:ext uri="{FF2B5EF4-FFF2-40B4-BE49-F238E27FC236}">
                  <a16:creationId xmlns:a16="http://schemas.microsoft.com/office/drawing/2014/main" id="{08559FB1-F1FE-48C2-AB9A-4ED59844D9DE}"/>
                </a:ext>
              </a:extLst>
            </p:cNvPr>
            <p:cNvCxnSpPr>
              <a:stCxn id="361" idx="6"/>
              <a:endCxn id="418" idx="1"/>
            </p:cNvCxnSpPr>
            <p:nvPr/>
          </p:nvCxnSpPr>
          <p:spPr>
            <a:xfrm>
              <a:off x="9167364" y="30929537"/>
              <a:ext cx="2291749" cy="24101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2" name="Connector: Elbow 451">
              <a:extLst>
                <a:ext uri="{FF2B5EF4-FFF2-40B4-BE49-F238E27FC236}">
                  <a16:creationId xmlns:a16="http://schemas.microsoft.com/office/drawing/2014/main" id="{E0C5521C-B82A-4822-841D-C57C4DC22D1D}"/>
                </a:ext>
              </a:extLst>
            </p:cNvPr>
            <p:cNvCxnSpPr>
              <a:stCxn id="436" idx="3"/>
              <a:endCxn id="418" idx="1"/>
            </p:cNvCxnSpPr>
            <p:nvPr/>
          </p:nvCxnSpPr>
          <p:spPr>
            <a:xfrm>
              <a:off x="9162218" y="33034995"/>
              <a:ext cx="2296895" cy="304716"/>
            </a:xfrm>
            <a:prstGeom prst="bentConnector3">
              <a:avLst>
                <a:gd name="adj1" fmla="val 3795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Connector: Elbow 453">
              <a:extLst>
                <a:ext uri="{FF2B5EF4-FFF2-40B4-BE49-F238E27FC236}">
                  <a16:creationId xmlns:a16="http://schemas.microsoft.com/office/drawing/2014/main" id="{9A6D4F49-7C7E-4D77-A107-CB05FEF353E4}"/>
                </a:ext>
              </a:extLst>
            </p:cNvPr>
            <p:cNvCxnSpPr>
              <a:stCxn id="362" idx="0"/>
              <a:endCxn id="420" idx="1"/>
            </p:cNvCxnSpPr>
            <p:nvPr/>
          </p:nvCxnSpPr>
          <p:spPr>
            <a:xfrm rot="5400000" flipH="1" flipV="1">
              <a:off x="8587091" y="33268885"/>
              <a:ext cx="1982872" cy="297405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B1D1CB3-1506-445E-9738-C24487A38516}"/>
                </a:ext>
              </a:extLst>
            </p:cNvPr>
            <p:cNvCxnSpPr>
              <a:stCxn id="362" idx="3"/>
              <a:endCxn id="415" idx="1"/>
            </p:cNvCxnSpPr>
            <p:nvPr/>
          </p:nvCxnSpPr>
          <p:spPr>
            <a:xfrm>
              <a:off x="9555775" y="36275939"/>
              <a:ext cx="1509781" cy="33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Connector: Elbow 459">
              <a:extLst>
                <a:ext uri="{FF2B5EF4-FFF2-40B4-BE49-F238E27FC236}">
                  <a16:creationId xmlns:a16="http://schemas.microsoft.com/office/drawing/2014/main" id="{AAD943C7-37C7-4D52-A898-719985765B2A}"/>
                </a:ext>
              </a:extLst>
            </p:cNvPr>
            <p:cNvCxnSpPr>
              <a:stCxn id="361" idx="6"/>
              <a:endCxn id="419" idx="1"/>
            </p:cNvCxnSpPr>
            <p:nvPr/>
          </p:nvCxnSpPr>
          <p:spPr>
            <a:xfrm>
              <a:off x="9167364" y="30929537"/>
              <a:ext cx="2291749" cy="3274582"/>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2" name="Connector: Elbow 461">
              <a:extLst>
                <a:ext uri="{FF2B5EF4-FFF2-40B4-BE49-F238E27FC236}">
                  <a16:creationId xmlns:a16="http://schemas.microsoft.com/office/drawing/2014/main" id="{BEA8D095-2491-47E5-9CEF-BD72AABE910F}"/>
                </a:ext>
              </a:extLst>
            </p:cNvPr>
            <p:cNvCxnSpPr>
              <a:stCxn id="361" idx="6"/>
              <a:endCxn id="373" idx="1"/>
            </p:cNvCxnSpPr>
            <p:nvPr/>
          </p:nvCxnSpPr>
          <p:spPr>
            <a:xfrm>
              <a:off x="9167364" y="30929537"/>
              <a:ext cx="2291749" cy="4924957"/>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4" name="Connector: Elbow 463">
              <a:extLst>
                <a:ext uri="{FF2B5EF4-FFF2-40B4-BE49-F238E27FC236}">
                  <a16:creationId xmlns:a16="http://schemas.microsoft.com/office/drawing/2014/main" id="{004B309C-CA83-49C9-8FCA-1FFADAE1B36A}"/>
                </a:ext>
              </a:extLst>
            </p:cNvPr>
            <p:cNvCxnSpPr>
              <a:stCxn id="361" idx="6"/>
              <a:endCxn id="414" idx="1"/>
            </p:cNvCxnSpPr>
            <p:nvPr/>
          </p:nvCxnSpPr>
          <p:spPr>
            <a:xfrm>
              <a:off x="9167364" y="30929537"/>
              <a:ext cx="2291749" cy="5789365"/>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Connector: Elbow 469">
              <a:extLst>
                <a:ext uri="{FF2B5EF4-FFF2-40B4-BE49-F238E27FC236}">
                  <a16:creationId xmlns:a16="http://schemas.microsoft.com/office/drawing/2014/main" id="{AD4BB36D-0D72-4F08-976B-FE5DC72DD278}"/>
                </a:ext>
              </a:extLst>
            </p:cNvPr>
            <p:cNvCxnSpPr>
              <a:cxnSpLocks/>
              <a:stCxn id="436" idx="3"/>
              <a:endCxn id="373" idx="1"/>
            </p:cNvCxnSpPr>
            <p:nvPr/>
          </p:nvCxnSpPr>
          <p:spPr>
            <a:xfrm>
              <a:off x="9162218" y="33034995"/>
              <a:ext cx="2296895" cy="2819499"/>
            </a:xfrm>
            <a:prstGeom prst="bentConnector3">
              <a:avLst>
                <a:gd name="adj1" fmla="val 3795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Connector: Elbow 470">
              <a:extLst>
                <a:ext uri="{FF2B5EF4-FFF2-40B4-BE49-F238E27FC236}">
                  <a16:creationId xmlns:a16="http://schemas.microsoft.com/office/drawing/2014/main" id="{4309B70A-A097-4BD0-9C71-D95E8992B0BA}"/>
                </a:ext>
              </a:extLst>
            </p:cNvPr>
            <p:cNvCxnSpPr>
              <a:cxnSpLocks/>
              <a:stCxn id="436" idx="3"/>
              <a:endCxn id="419" idx="1"/>
            </p:cNvCxnSpPr>
            <p:nvPr/>
          </p:nvCxnSpPr>
          <p:spPr>
            <a:xfrm>
              <a:off x="9162218" y="33034995"/>
              <a:ext cx="2296895" cy="1169124"/>
            </a:xfrm>
            <a:prstGeom prst="bentConnector3">
              <a:avLst>
                <a:gd name="adj1" fmla="val 3795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Connector: Elbow 471">
              <a:extLst>
                <a:ext uri="{FF2B5EF4-FFF2-40B4-BE49-F238E27FC236}">
                  <a16:creationId xmlns:a16="http://schemas.microsoft.com/office/drawing/2014/main" id="{AF6F9FCF-537D-4D51-9F53-5943DE28B48E}"/>
                </a:ext>
              </a:extLst>
            </p:cNvPr>
            <p:cNvCxnSpPr>
              <a:cxnSpLocks/>
              <a:stCxn id="436" idx="3"/>
              <a:endCxn id="414" idx="1"/>
            </p:cNvCxnSpPr>
            <p:nvPr/>
          </p:nvCxnSpPr>
          <p:spPr>
            <a:xfrm>
              <a:off x="9162218" y="33034995"/>
              <a:ext cx="2296895" cy="3683907"/>
            </a:xfrm>
            <a:prstGeom prst="bentConnector3">
              <a:avLst>
                <a:gd name="adj1" fmla="val 3795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Connector: Elbow 485">
              <a:extLst>
                <a:ext uri="{FF2B5EF4-FFF2-40B4-BE49-F238E27FC236}">
                  <a16:creationId xmlns:a16="http://schemas.microsoft.com/office/drawing/2014/main" id="{5CEC54DB-D4F1-4E6B-8709-A5389B2CEA7A}"/>
                </a:ext>
              </a:extLst>
            </p:cNvPr>
            <p:cNvCxnSpPr>
              <a:cxnSpLocks/>
              <a:stCxn id="405" idx="3"/>
              <a:endCxn id="408" idx="2"/>
            </p:cNvCxnSpPr>
            <p:nvPr/>
          </p:nvCxnSpPr>
          <p:spPr>
            <a:xfrm flipH="1" flipV="1">
              <a:off x="4963849" y="36275938"/>
              <a:ext cx="690305" cy="1010545"/>
            </a:xfrm>
            <a:prstGeom prst="bentConnector5">
              <a:avLst>
                <a:gd name="adj1" fmla="val -33116"/>
                <a:gd name="adj2" fmla="val 54335"/>
                <a:gd name="adj3" fmla="val 133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9" name="Connector: Elbow 488">
              <a:extLst>
                <a:ext uri="{FF2B5EF4-FFF2-40B4-BE49-F238E27FC236}">
                  <a16:creationId xmlns:a16="http://schemas.microsoft.com/office/drawing/2014/main" id="{43FD9F18-499A-4243-A278-476CF01F21C2}"/>
                </a:ext>
              </a:extLst>
            </p:cNvPr>
            <p:cNvCxnSpPr>
              <a:cxnSpLocks/>
              <a:stCxn id="405" idx="3"/>
              <a:endCxn id="414" idx="1"/>
            </p:cNvCxnSpPr>
            <p:nvPr/>
          </p:nvCxnSpPr>
          <p:spPr>
            <a:xfrm flipV="1">
              <a:off x="5654154" y="36718902"/>
              <a:ext cx="5804959" cy="567581"/>
            </a:xfrm>
            <a:prstGeom prst="bentConnector3">
              <a:avLst>
                <a:gd name="adj1" fmla="val 8482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Connector: Elbow 490">
              <a:extLst>
                <a:ext uri="{FF2B5EF4-FFF2-40B4-BE49-F238E27FC236}">
                  <a16:creationId xmlns:a16="http://schemas.microsoft.com/office/drawing/2014/main" id="{9AB26E6C-2DB9-4BD5-83FC-286D04C53BBA}"/>
                </a:ext>
              </a:extLst>
            </p:cNvPr>
            <p:cNvCxnSpPr>
              <a:cxnSpLocks/>
              <a:stCxn id="405" idx="3"/>
              <a:endCxn id="418" idx="1"/>
            </p:cNvCxnSpPr>
            <p:nvPr/>
          </p:nvCxnSpPr>
          <p:spPr>
            <a:xfrm flipV="1">
              <a:off x="5654154" y="33339711"/>
              <a:ext cx="5804959" cy="3946772"/>
            </a:xfrm>
            <a:prstGeom prst="bentConnector3">
              <a:avLst>
                <a:gd name="adj1" fmla="val 8482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Connector: Elbow 491">
              <a:extLst>
                <a:ext uri="{FF2B5EF4-FFF2-40B4-BE49-F238E27FC236}">
                  <a16:creationId xmlns:a16="http://schemas.microsoft.com/office/drawing/2014/main" id="{F083B1AB-FF06-4757-9109-E44EF6950B2C}"/>
                </a:ext>
              </a:extLst>
            </p:cNvPr>
            <p:cNvCxnSpPr>
              <a:cxnSpLocks/>
              <a:stCxn id="405" idx="3"/>
              <a:endCxn id="419" idx="1"/>
            </p:cNvCxnSpPr>
            <p:nvPr/>
          </p:nvCxnSpPr>
          <p:spPr>
            <a:xfrm flipV="1">
              <a:off x="5654154" y="34204119"/>
              <a:ext cx="5804959" cy="3082364"/>
            </a:xfrm>
            <a:prstGeom prst="bentConnector3">
              <a:avLst>
                <a:gd name="adj1" fmla="val 8461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Connector: Elbow 492">
              <a:extLst>
                <a:ext uri="{FF2B5EF4-FFF2-40B4-BE49-F238E27FC236}">
                  <a16:creationId xmlns:a16="http://schemas.microsoft.com/office/drawing/2014/main" id="{D902E5C7-4D48-4C6B-B2B1-258512E1F806}"/>
                </a:ext>
              </a:extLst>
            </p:cNvPr>
            <p:cNvCxnSpPr>
              <a:cxnSpLocks/>
              <a:stCxn id="405" idx="3"/>
              <a:endCxn id="373" idx="1"/>
            </p:cNvCxnSpPr>
            <p:nvPr/>
          </p:nvCxnSpPr>
          <p:spPr>
            <a:xfrm flipV="1">
              <a:off x="5654154" y="35854494"/>
              <a:ext cx="5804959" cy="1431989"/>
            </a:xfrm>
            <a:prstGeom prst="bentConnector3">
              <a:avLst>
                <a:gd name="adj1" fmla="val 8461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0" name="Group 679">
            <a:extLst>
              <a:ext uri="{FF2B5EF4-FFF2-40B4-BE49-F238E27FC236}">
                <a16:creationId xmlns:a16="http://schemas.microsoft.com/office/drawing/2014/main" id="{02FAC49E-F4B2-4A6C-B88B-6333BCF89C8E}"/>
              </a:ext>
            </a:extLst>
          </p:cNvPr>
          <p:cNvGrpSpPr/>
          <p:nvPr/>
        </p:nvGrpSpPr>
        <p:grpSpPr>
          <a:xfrm>
            <a:off x="22706892" y="13306466"/>
            <a:ext cx="25005193" cy="17417071"/>
            <a:chOff x="22706892" y="13306466"/>
            <a:chExt cx="25005193" cy="17417071"/>
          </a:xfrm>
        </p:grpSpPr>
        <p:sp>
          <p:nvSpPr>
            <p:cNvPr id="506" name="Rectangle: Rounded Corners 505">
              <a:extLst>
                <a:ext uri="{FF2B5EF4-FFF2-40B4-BE49-F238E27FC236}">
                  <a16:creationId xmlns:a16="http://schemas.microsoft.com/office/drawing/2014/main" id="{EEFD6DE8-4461-4649-BBA6-C0F98D591315}"/>
                </a:ext>
              </a:extLst>
            </p:cNvPr>
            <p:cNvSpPr/>
            <p:nvPr/>
          </p:nvSpPr>
          <p:spPr>
            <a:xfrm>
              <a:off x="22706892" y="13306466"/>
              <a:ext cx="25005193" cy="174170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TextBox 506">
              <a:extLst>
                <a:ext uri="{FF2B5EF4-FFF2-40B4-BE49-F238E27FC236}">
                  <a16:creationId xmlns:a16="http://schemas.microsoft.com/office/drawing/2014/main" id="{96D36A5C-B79A-406E-8B10-0A9DCAD97A9E}"/>
                </a:ext>
              </a:extLst>
            </p:cNvPr>
            <p:cNvSpPr txBox="1"/>
            <p:nvPr/>
          </p:nvSpPr>
          <p:spPr>
            <a:xfrm>
              <a:off x="24598623" y="14690558"/>
              <a:ext cx="2033377" cy="369332"/>
            </a:xfrm>
            <a:prstGeom prst="rect">
              <a:avLst/>
            </a:prstGeom>
            <a:noFill/>
          </p:spPr>
          <p:txBody>
            <a:bodyPr wrap="none" rtlCol="0">
              <a:spAutoFit/>
            </a:bodyPr>
            <a:lstStyle/>
            <a:p>
              <a:r>
                <a:rPr lang="en-US" dirty="0"/>
                <a:t>Bin into 2D Q-space</a:t>
              </a:r>
            </a:p>
          </p:txBody>
        </p:sp>
        <p:sp>
          <p:nvSpPr>
            <p:cNvPr id="508" name="Arrow: Right 507">
              <a:extLst>
                <a:ext uri="{FF2B5EF4-FFF2-40B4-BE49-F238E27FC236}">
                  <a16:creationId xmlns:a16="http://schemas.microsoft.com/office/drawing/2014/main" id="{4FE25D05-0EF7-4C02-B094-FDA34043ED72}"/>
                </a:ext>
              </a:extLst>
            </p:cNvPr>
            <p:cNvSpPr/>
            <p:nvPr/>
          </p:nvSpPr>
          <p:spPr>
            <a:xfrm>
              <a:off x="23953671" y="15695212"/>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509" name="Arrow: Right 508">
              <a:extLst>
                <a:ext uri="{FF2B5EF4-FFF2-40B4-BE49-F238E27FC236}">
                  <a16:creationId xmlns:a16="http://schemas.microsoft.com/office/drawing/2014/main" id="{5ECC6DDA-DEAD-4190-A637-FF631B313BF0}"/>
                </a:ext>
              </a:extLst>
            </p:cNvPr>
            <p:cNvSpPr/>
            <p:nvPr/>
          </p:nvSpPr>
          <p:spPr>
            <a:xfrm>
              <a:off x="23953671" y="19357729"/>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511" name="Oval 510">
              <a:extLst>
                <a:ext uri="{FF2B5EF4-FFF2-40B4-BE49-F238E27FC236}">
                  <a16:creationId xmlns:a16="http://schemas.microsoft.com/office/drawing/2014/main" id="{DE3464DC-E46B-47FD-8854-27D35A69666C}"/>
                </a:ext>
              </a:extLst>
            </p:cNvPr>
            <p:cNvSpPr/>
            <p:nvPr/>
          </p:nvSpPr>
          <p:spPr>
            <a:xfrm>
              <a:off x="26155652" y="1578283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Binning Details</a:t>
              </a:r>
            </a:p>
          </p:txBody>
        </p:sp>
        <p:sp>
          <p:nvSpPr>
            <p:cNvPr id="512" name="Arrow: Right 511">
              <a:extLst>
                <a:ext uri="{FF2B5EF4-FFF2-40B4-BE49-F238E27FC236}">
                  <a16:creationId xmlns:a16="http://schemas.microsoft.com/office/drawing/2014/main" id="{0D0788A8-430B-4001-B8DA-6FBC8887EDF1}"/>
                </a:ext>
              </a:extLst>
            </p:cNvPr>
            <p:cNvSpPr/>
            <p:nvPr/>
          </p:nvSpPr>
          <p:spPr>
            <a:xfrm>
              <a:off x="23953671" y="17265693"/>
              <a:ext cx="142085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F(X,Y,Z,</a:t>
              </a:r>
              <a:r>
                <a:rPr lang="el-GR" sz="1400" dirty="0"/>
                <a:t>λ</a:t>
              </a:r>
              <a:r>
                <a:rPr lang="en-US" sz="1400" dirty="0"/>
                <a:t>),</a:t>
              </a:r>
            </a:p>
            <a:p>
              <a:pPr algn="ctr"/>
              <a:r>
                <a:rPr lang="en-US" sz="1400" dirty="0" err="1"/>
                <a:t>dF</a:t>
              </a:r>
              <a:r>
                <a:rPr lang="en-US" sz="1400" dirty="0"/>
                <a:t>(X,Y,Z,</a:t>
              </a:r>
              <a:r>
                <a:rPr lang="el-GR" sz="1400" dirty="0"/>
                <a:t>λ</a:t>
              </a:r>
              <a:r>
                <a:rPr lang="en-US" sz="1400" dirty="0"/>
                <a:t>)</a:t>
              </a:r>
            </a:p>
          </p:txBody>
        </p:sp>
        <p:sp>
          <p:nvSpPr>
            <p:cNvPr id="514" name="Oval 513">
              <a:extLst>
                <a:ext uri="{FF2B5EF4-FFF2-40B4-BE49-F238E27FC236}">
                  <a16:creationId xmlns:a16="http://schemas.microsoft.com/office/drawing/2014/main" id="{D3C9DCEB-D25C-4773-8C50-66C4B3E3EBDA}"/>
                </a:ext>
              </a:extLst>
            </p:cNvPr>
            <p:cNvSpPr/>
            <p:nvPr/>
          </p:nvSpPr>
          <p:spPr>
            <a:xfrm>
              <a:off x="27881661" y="1487522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Q</a:t>
              </a:r>
              <a:r>
                <a:rPr lang="en-US" sz="1400" baseline="-25000" dirty="0"/>
                <a:t>X</a:t>
              </a:r>
              <a:r>
                <a:rPr lang="en-US" sz="1400" dirty="0"/>
                <a:t>=N</a:t>
              </a:r>
              <a:r>
                <a:rPr lang="en-US" sz="1400" baseline="-25000" dirty="0"/>
                <a:t>X</a:t>
              </a:r>
            </a:p>
          </p:txBody>
        </p:sp>
        <p:sp>
          <p:nvSpPr>
            <p:cNvPr id="516" name="Oval 515">
              <a:extLst>
                <a:ext uri="{FF2B5EF4-FFF2-40B4-BE49-F238E27FC236}">
                  <a16:creationId xmlns:a16="http://schemas.microsoft.com/office/drawing/2014/main" id="{3C68311A-A6B5-42C3-B98F-53765F3C4FF4}"/>
                </a:ext>
              </a:extLst>
            </p:cNvPr>
            <p:cNvSpPr/>
            <p:nvPr/>
          </p:nvSpPr>
          <p:spPr>
            <a:xfrm>
              <a:off x="27881661" y="1578283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Q</a:t>
              </a:r>
              <a:r>
                <a:rPr lang="en-US" sz="1400" baseline="-25000" dirty="0"/>
                <a:t>Y</a:t>
              </a:r>
              <a:r>
                <a:rPr lang="en-US" sz="1400" dirty="0"/>
                <a:t> =N</a:t>
              </a:r>
              <a:r>
                <a:rPr lang="en-US" sz="1400" baseline="-25000" dirty="0"/>
                <a:t>Y</a:t>
              </a:r>
            </a:p>
          </p:txBody>
        </p:sp>
        <p:cxnSp>
          <p:nvCxnSpPr>
            <p:cNvPr id="518" name="Straight Arrow Connector 517">
              <a:extLst>
                <a:ext uri="{FF2B5EF4-FFF2-40B4-BE49-F238E27FC236}">
                  <a16:creationId xmlns:a16="http://schemas.microsoft.com/office/drawing/2014/main" id="{F3A40363-92AC-4CAF-97CB-D41FAE66D02C}"/>
                </a:ext>
              </a:extLst>
            </p:cNvPr>
            <p:cNvCxnSpPr>
              <a:stCxn id="508" idx="3"/>
              <a:endCxn id="511" idx="2"/>
            </p:cNvCxnSpPr>
            <p:nvPr/>
          </p:nvCxnSpPr>
          <p:spPr>
            <a:xfrm flipV="1">
              <a:off x="25709583" y="16142472"/>
              <a:ext cx="4460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988C5083-E5FA-40E9-8661-EC006917C134}"/>
                </a:ext>
              </a:extLst>
            </p:cNvPr>
            <p:cNvCxnSpPr>
              <a:stCxn id="511" idx="6"/>
              <a:endCxn id="516" idx="2"/>
            </p:cNvCxnSpPr>
            <p:nvPr/>
          </p:nvCxnSpPr>
          <p:spPr>
            <a:xfrm>
              <a:off x="27532400" y="16142472"/>
              <a:ext cx="349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2" name="Connector: Elbow 521">
              <a:extLst>
                <a:ext uri="{FF2B5EF4-FFF2-40B4-BE49-F238E27FC236}">
                  <a16:creationId xmlns:a16="http://schemas.microsoft.com/office/drawing/2014/main" id="{47B431B1-2B3B-4228-923E-1515A9558299}"/>
                </a:ext>
              </a:extLst>
            </p:cNvPr>
            <p:cNvCxnSpPr>
              <a:stCxn id="511" idx="6"/>
              <a:endCxn id="514" idx="2"/>
            </p:cNvCxnSpPr>
            <p:nvPr/>
          </p:nvCxnSpPr>
          <p:spPr>
            <a:xfrm flipV="1">
              <a:off x="27532400" y="15234865"/>
              <a:ext cx="349261" cy="907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4" name="Arrow: Right 19">
              <a:extLst>
                <a:ext uri="{FF2B5EF4-FFF2-40B4-BE49-F238E27FC236}">
                  <a16:creationId xmlns:a16="http://schemas.microsoft.com/office/drawing/2014/main" id="{BFE98C1F-C493-49EB-82A9-8DFD5FD2E8B0}"/>
                </a:ext>
              </a:extLst>
            </p:cNvPr>
            <p:cNvSpPr/>
            <p:nvPr/>
          </p:nvSpPr>
          <p:spPr>
            <a:xfrm>
              <a:off x="26545967" y="20371492"/>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Pixel (</a:t>
              </a:r>
              <a:r>
                <a:rPr lang="en-US" sz="1400" dirty="0" err="1"/>
                <a:t>X,Y,Z,dX,dY</a:t>
              </a:r>
              <a:r>
                <a:rPr lang="en-US" sz="1400" dirty="0"/>
                <a:t>)</a:t>
              </a:r>
            </a:p>
          </p:txBody>
        </p:sp>
        <p:sp>
          <p:nvSpPr>
            <p:cNvPr id="525" name="Arrow: Right 20">
              <a:extLst>
                <a:ext uri="{FF2B5EF4-FFF2-40B4-BE49-F238E27FC236}">
                  <a16:creationId xmlns:a16="http://schemas.microsoft.com/office/drawing/2014/main" id="{888E5E9A-0082-43A9-A1C7-C625B654DDD7}"/>
                </a:ext>
              </a:extLst>
            </p:cNvPr>
            <p:cNvSpPr/>
            <p:nvPr/>
          </p:nvSpPr>
          <p:spPr>
            <a:xfrm>
              <a:off x="26545967" y="19312887"/>
              <a:ext cx="1600993"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Position Defined (0,0,0)</a:t>
              </a:r>
            </a:p>
          </p:txBody>
        </p:sp>
        <p:cxnSp>
          <p:nvCxnSpPr>
            <p:cNvPr id="527" name="Straight Arrow Connector 526">
              <a:extLst>
                <a:ext uri="{FF2B5EF4-FFF2-40B4-BE49-F238E27FC236}">
                  <a16:creationId xmlns:a16="http://schemas.microsoft.com/office/drawing/2014/main" id="{6AE05ED3-9878-442B-9B6D-75995C502779}"/>
                </a:ext>
              </a:extLst>
            </p:cNvPr>
            <p:cNvCxnSpPr>
              <a:stCxn id="509" idx="3"/>
              <a:endCxn id="525" idx="1"/>
            </p:cNvCxnSpPr>
            <p:nvPr/>
          </p:nvCxnSpPr>
          <p:spPr>
            <a:xfrm flipV="1">
              <a:off x="25709583" y="19804989"/>
              <a:ext cx="8363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9" name="Connector: Elbow 528">
              <a:extLst>
                <a:ext uri="{FF2B5EF4-FFF2-40B4-BE49-F238E27FC236}">
                  <a16:creationId xmlns:a16="http://schemas.microsoft.com/office/drawing/2014/main" id="{9BD490D0-2239-4DF7-82EE-14EE12B0E39D}"/>
                </a:ext>
              </a:extLst>
            </p:cNvPr>
            <p:cNvCxnSpPr>
              <a:cxnSpLocks/>
              <a:stCxn id="509" idx="3"/>
              <a:endCxn id="524" idx="1"/>
            </p:cNvCxnSpPr>
            <p:nvPr/>
          </p:nvCxnSpPr>
          <p:spPr>
            <a:xfrm>
              <a:off x="25709583" y="19804990"/>
              <a:ext cx="836384" cy="1058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1" name="Rectangle: Rounded Corners 530">
              <a:extLst>
                <a:ext uri="{FF2B5EF4-FFF2-40B4-BE49-F238E27FC236}">
                  <a16:creationId xmlns:a16="http://schemas.microsoft.com/office/drawing/2014/main" id="{E789B65E-682F-49D1-867D-E3D39075A295}"/>
                </a:ext>
              </a:extLst>
            </p:cNvPr>
            <p:cNvSpPr/>
            <p:nvPr/>
          </p:nvSpPr>
          <p:spPr>
            <a:xfrm>
              <a:off x="30244999" y="19300455"/>
              <a:ext cx="1376748" cy="9842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t>
              </a:r>
              <a:r>
                <a:rPr lang="en-US" dirty="0" err="1"/>
                <a:t>Q</a:t>
              </a:r>
              <a:r>
                <a:rPr lang="en-US" baseline="-25000" dirty="0" err="1"/>
                <a:t>max</a:t>
              </a:r>
              <a:r>
                <a:rPr lang="en-US" dirty="0"/>
                <a:t> of Corners</a:t>
              </a:r>
            </a:p>
          </p:txBody>
        </p:sp>
        <p:sp>
          <p:nvSpPr>
            <p:cNvPr id="532" name="Oval 531">
              <a:extLst>
                <a:ext uri="{FF2B5EF4-FFF2-40B4-BE49-F238E27FC236}">
                  <a16:creationId xmlns:a16="http://schemas.microsoft.com/office/drawing/2014/main" id="{281436CD-BE43-4883-9788-10B66D4AD856}"/>
                </a:ext>
              </a:extLst>
            </p:cNvPr>
            <p:cNvSpPr/>
            <p:nvPr/>
          </p:nvSpPr>
          <p:spPr>
            <a:xfrm>
              <a:off x="27331348" y="18344264"/>
              <a:ext cx="95503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t>λ</a:t>
              </a:r>
              <a:r>
                <a:rPr lang="en-US" sz="1400" baseline="-25000" dirty="0"/>
                <a:t>min</a:t>
              </a:r>
            </a:p>
          </p:txBody>
        </p:sp>
        <p:cxnSp>
          <p:nvCxnSpPr>
            <p:cNvPr id="534" name="Connector: Elbow 533">
              <a:extLst>
                <a:ext uri="{FF2B5EF4-FFF2-40B4-BE49-F238E27FC236}">
                  <a16:creationId xmlns:a16="http://schemas.microsoft.com/office/drawing/2014/main" id="{20772DDE-9DA6-4A0E-8C62-DD6F13BE9462}"/>
                </a:ext>
              </a:extLst>
            </p:cNvPr>
            <p:cNvCxnSpPr>
              <a:cxnSpLocks/>
              <a:stCxn id="512" idx="3"/>
              <a:endCxn id="532" idx="2"/>
            </p:cNvCxnSpPr>
            <p:nvPr/>
          </p:nvCxnSpPr>
          <p:spPr>
            <a:xfrm>
              <a:off x="25374526" y="17712954"/>
              <a:ext cx="1956822" cy="990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7" name="Connector: Elbow 536">
              <a:extLst>
                <a:ext uri="{FF2B5EF4-FFF2-40B4-BE49-F238E27FC236}">
                  <a16:creationId xmlns:a16="http://schemas.microsoft.com/office/drawing/2014/main" id="{87E91565-7F29-4B6A-9143-5AA33D39CA46}"/>
                </a:ext>
              </a:extLst>
            </p:cNvPr>
            <p:cNvCxnSpPr>
              <a:cxnSpLocks/>
              <a:stCxn id="532" idx="6"/>
              <a:endCxn id="531" idx="1"/>
            </p:cNvCxnSpPr>
            <p:nvPr/>
          </p:nvCxnSpPr>
          <p:spPr>
            <a:xfrm>
              <a:off x="28286382" y="18703905"/>
              <a:ext cx="1958617" cy="1088652"/>
            </a:xfrm>
            <a:prstGeom prst="bentConnector3">
              <a:avLst>
                <a:gd name="adj1" fmla="val 137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23308C02-1A44-417C-A4B4-7FB1EE928788}"/>
                </a:ext>
              </a:extLst>
            </p:cNvPr>
            <p:cNvCxnSpPr>
              <a:stCxn id="525" idx="3"/>
              <a:endCxn id="531" idx="1"/>
            </p:cNvCxnSpPr>
            <p:nvPr/>
          </p:nvCxnSpPr>
          <p:spPr>
            <a:xfrm flipV="1">
              <a:off x="28146960" y="19792557"/>
              <a:ext cx="2098039" cy="1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4" name="Connector: Elbow 543">
              <a:extLst>
                <a:ext uri="{FF2B5EF4-FFF2-40B4-BE49-F238E27FC236}">
                  <a16:creationId xmlns:a16="http://schemas.microsoft.com/office/drawing/2014/main" id="{1C9BB24B-4574-43DA-8980-048118088033}"/>
                </a:ext>
              </a:extLst>
            </p:cNvPr>
            <p:cNvCxnSpPr>
              <a:cxnSpLocks/>
              <a:stCxn id="524" idx="3"/>
              <a:endCxn id="531" idx="1"/>
            </p:cNvCxnSpPr>
            <p:nvPr/>
          </p:nvCxnSpPr>
          <p:spPr>
            <a:xfrm flipV="1">
              <a:off x="28301878" y="19792557"/>
              <a:ext cx="1943121" cy="1071037"/>
            </a:xfrm>
            <a:prstGeom prst="bentConnector3">
              <a:avLst>
                <a:gd name="adj1" fmla="val 12849"/>
              </a:avLst>
            </a:prstGeom>
            <a:ln>
              <a:tailEnd type="triangle"/>
            </a:ln>
          </p:spPr>
          <p:style>
            <a:lnRef idx="1">
              <a:schemeClr val="accent1"/>
            </a:lnRef>
            <a:fillRef idx="0">
              <a:schemeClr val="accent1"/>
            </a:fillRef>
            <a:effectRef idx="0">
              <a:schemeClr val="accent1"/>
            </a:effectRef>
            <a:fontRef idx="minor">
              <a:schemeClr val="tx1"/>
            </a:fontRef>
          </p:style>
        </p:cxnSp>
        <p:sp>
          <p:nvSpPr>
            <p:cNvPr id="548" name="Oval 547">
              <a:extLst>
                <a:ext uri="{FF2B5EF4-FFF2-40B4-BE49-F238E27FC236}">
                  <a16:creationId xmlns:a16="http://schemas.microsoft.com/office/drawing/2014/main" id="{08341580-77F1-4051-BB87-43B67F5FF76F}"/>
                </a:ext>
              </a:extLst>
            </p:cNvPr>
            <p:cNvSpPr/>
            <p:nvPr/>
          </p:nvSpPr>
          <p:spPr>
            <a:xfrm>
              <a:off x="32177597" y="19432915"/>
              <a:ext cx="95503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a:t>
              </a:r>
              <a:r>
                <a:rPr lang="en-US" sz="1400" baseline="-25000" dirty="0" err="1"/>
                <a:t>X,min</a:t>
              </a:r>
              <a:endParaRPr lang="en-US" sz="1400" baseline="-25000" dirty="0"/>
            </a:p>
          </p:txBody>
        </p:sp>
        <p:sp>
          <p:nvSpPr>
            <p:cNvPr id="549" name="Oval 548">
              <a:extLst>
                <a:ext uri="{FF2B5EF4-FFF2-40B4-BE49-F238E27FC236}">
                  <a16:creationId xmlns:a16="http://schemas.microsoft.com/office/drawing/2014/main" id="{CB260034-B9F8-42F6-BA49-6D93DB58C645}"/>
                </a:ext>
              </a:extLst>
            </p:cNvPr>
            <p:cNvSpPr/>
            <p:nvPr/>
          </p:nvSpPr>
          <p:spPr>
            <a:xfrm>
              <a:off x="32177597" y="22218483"/>
              <a:ext cx="95503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a:t>
              </a:r>
              <a:r>
                <a:rPr lang="en-US" sz="1400" baseline="-25000" dirty="0" err="1"/>
                <a:t>Y,max</a:t>
              </a:r>
              <a:endParaRPr lang="en-US" sz="1400" baseline="-25000" dirty="0"/>
            </a:p>
          </p:txBody>
        </p:sp>
        <p:sp>
          <p:nvSpPr>
            <p:cNvPr id="550" name="Oval 549">
              <a:extLst>
                <a:ext uri="{FF2B5EF4-FFF2-40B4-BE49-F238E27FC236}">
                  <a16:creationId xmlns:a16="http://schemas.microsoft.com/office/drawing/2014/main" id="{8ED8C590-B975-4C34-BBDD-B28B6B14E5B1}"/>
                </a:ext>
              </a:extLst>
            </p:cNvPr>
            <p:cNvSpPr/>
            <p:nvPr/>
          </p:nvSpPr>
          <p:spPr>
            <a:xfrm>
              <a:off x="32177597" y="21310069"/>
              <a:ext cx="95503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a:t>
              </a:r>
              <a:r>
                <a:rPr lang="en-US" sz="1400" baseline="-25000" dirty="0" err="1"/>
                <a:t>Y,min</a:t>
              </a:r>
              <a:endParaRPr lang="en-US" sz="1400" baseline="-25000" dirty="0"/>
            </a:p>
          </p:txBody>
        </p:sp>
        <p:sp>
          <p:nvSpPr>
            <p:cNvPr id="551" name="Oval 550">
              <a:extLst>
                <a:ext uri="{FF2B5EF4-FFF2-40B4-BE49-F238E27FC236}">
                  <a16:creationId xmlns:a16="http://schemas.microsoft.com/office/drawing/2014/main" id="{EAEAC014-2FC8-48F9-B908-D6A7961A1377}"/>
                </a:ext>
              </a:extLst>
            </p:cNvPr>
            <p:cNvSpPr/>
            <p:nvPr/>
          </p:nvSpPr>
          <p:spPr>
            <a:xfrm>
              <a:off x="32177597" y="20371492"/>
              <a:ext cx="955034"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a:t>
              </a:r>
              <a:r>
                <a:rPr lang="en-US" sz="1400" baseline="-25000" dirty="0" err="1"/>
                <a:t>X,max</a:t>
              </a:r>
              <a:endParaRPr lang="en-US" sz="1400" baseline="-25000" dirty="0"/>
            </a:p>
          </p:txBody>
        </p:sp>
        <p:cxnSp>
          <p:nvCxnSpPr>
            <p:cNvPr id="553" name="Connector: Elbow 552">
              <a:extLst>
                <a:ext uri="{FF2B5EF4-FFF2-40B4-BE49-F238E27FC236}">
                  <a16:creationId xmlns:a16="http://schemas.microsoft.com/office/drawing/2014/main" id="{D5829FC2-0B99-4B41-AB42-5C49DA73E515}"/>
                </a:ext>
              </a:extLst>
            </p:cNvPr>
            <p:cNvCxnSpPr>
              <a:stCxn id="531" idx="3"/>
              <a:endCxn id="549" idx="2"/>
            </p:cNvCxnSpPr>
            <p:nvPr/>
          </p:nvCxnSpPr>
          <p:spPr>
            <a:xfrm>
              <a:off x="31621747" y="19792557"/>
              <a:ext cx="555850" cy="2785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5" name="Connector: Elbow 554">
              <a:extLst>
                <a:ext uri="{FF2B5EF4-FFF2-40B4-BE49-F238E27FC236}">
                  <a16:creationId xmlns:a16="http://schemas.microsoft.com/office/drawing/2014/main" id="{A495FA9F-4DC4-4E14-B7A5-5050C26A7457}"/>
                </a:ext>
              </a:extLst>
            </p:cNvPr>
            <p:cNvCxnSpPr>
              <a:stCxn id="531" idx="3"/>
              <a:endCxn id="550" idx="2"/>
            </p:cNvCxnSpPr>
            <p:nvPr/>
          </p:nvCxnSpPr>
          <p:spPr>
            <a:xfrm>
              <a:off x="31621747" y="19792557"/>
              <a:ext cx="555850" cy="18771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7" name="Connector: Elbow 556">
              <a:extLst>
                <a:ext uri="{FF2B5EF4-FFF2-40B4-BE49-F238E27FC236}">
                  <a16:creationId xmlns:a16="http://schemas.microsoft.com/office/drawing/2014/main" id="{09665C17-D717-451A-8C1A-B7E726CE0A8C}"/>
                </a:ext>
              </a:extLst>
            </p:cNvPr>
            <p:cNvCxnSpPr>
              <a:stCxn id="531" idx="3"/>
              <a:endCxn id="551" idx="2"/>
            </p:cNvCxnSpPr>
            <p:nvPr/>
          </p:nvCxnSpPr>
          <p:spPr>
            <a:xfrm>
              <a:off x="31621747" y="19792557"/>
              <a:ext cx="555850" cy="9385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BE41C532-08C4-4C27-AF46-7F7C4E4641BA}"/>
                </a:ext>
              </a:extLst>
            </p:cNvPr>
            <p:cNvCxnSpPr>
              <a:stCxn id="531" idx="3"/>
              <a:endCxn id="548" idx="2"/>
            </p:cNvCxnSpPr>
            <p:nvPr/>
          </p:nvCxnSpPr>
          <p:spPr>
            <a:xfrm flipV="1">
              <a:off x="31621747" y="19792556"/>
              <a:ext cx="555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0" name="Rectangle: Rounded Corners 559">
                  <a:extLst>
                    <a:ext uri="{FF2B5EF4-FFF2-40B4-BE49-F238E27FC236}">
                      <a16:creationId xmlns:a16="http://schemas.microsoft.com/office/drawing/2014/main" id="{7D67C259-2E34-4A3C-8721-E9ED1360BB63}"/>
                    </a:ext>
                  </a:extLst>
                </p:cNvPr>
                <p:cNvSpPr/>
                <p:nvPr/>
              </p:nvSpPr>
              <p:spPr>
                <a:xfrm>
                  <a:off x="32449366" y="23231003"/>
                  <a:ext cx="2565337" cy="9842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𝑋</m:t>
                            </m:r>
                          </m:sub>
                        </m:sSub>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𝑋</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𝑚𝑎𝑥</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𝑋</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𝑚𝑖𝑛</m:t>
                                </m:r>
                              </m:sub>
                            </m:sSub>
                          </m:num>
                          <m:den>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𝑁</m:t>
                                </m:r>
                              </m:e>
                              <m:sub>
                                <m:r>
                                  <a:rPr lang="en-US" b="0" i="1" dirty="0" smtClean="0">
                                    <a:latin typeface="Cambria Math" panose="02040503050406030204" pitchFamily="18" charset="0"/>
                                    <a:ea typeface="Cambria Math" panose="02040503050406030204" pitchFamily="18" charset="0"/>
                                  </a:rPr>
                                  <m:t>𝑋</m:t>
                                </m:r>
                              </m:sub>
                            </m:sSub>
                          </m:den>
                        </m:f>
                      </m:oMath>
                    </m:oMathPara>
                  </a14:m>
                  <a:endParaRPr lang="en-US" dirty="0"/>
                </a:p>
              </p:txBody>
            </p:sp>
          </mc:Choice>
          <mc:Fallback xmlns="">
            <p:sp>
              <p:nvSpPr>
                <p:cNvPr id="560" name="Rectangle: Rounded Corners 559">
                  <a:extLst>
                    <a:ext uri="{FF2B5EF4-FFF2-40B4-BE49-F238E27FC236}">
                      <a16:creationId xmlns:a16="http://schemas.microsoft.com/office/drawing/2014/main" id="{7D67C259-2E34-4A3C-8721-E9ED1360BB63}"/>
                    </a:ext>
                  </a:extLst>
                </p:cNvPr>
                <p:cNvSpPr>
                  <a:spLocks noRot="1" noChangeAspect="1" noMove="1" noResize="1" noEditPoints="1" noAdjustHandles="1" noChangeArrowheads="1" noChangeShapeType="1" noTextEdit="1"/>
                </p:cNvSpPr>
                <p:nvPr/>
              </p:nvSpPr>
              <p:spPr>
                <a:xfrm>
                  <a:off x="32449366" y="23231003"/>
                  <a:ext cx="2565337" cy="984203"/>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1" name="Rectangle: Rounded Corners 560">
                  <a:extLst>
                    <a:ext uri="{FF2B5EF4-FFF2-40B4-BE49-F238E27FC236}">
                      <a16:creationId xmlns:a16="http://schemas.microsoft.com/office/drawing/2014/main" id="{C74C295B-0D39-4FAD-9C56-45CC6635C91F}"/>
                    </a:ext>
                  </a:extLst>
                </p:cNvPr>
                <p:cNvSpPr/>
                <p:nvPr/>
              </p:nvSpPr>
              <p:spPr>
                <a:xfrm>
                  <a:off x="35009752" y="24368828"/>
                  <a:ext cx="2565337" cy="9842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𝑌</m:t>
                            </m:r>
                          </m:sub>
                        </m:sSub>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𝑌</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𝑚𝑎𝑥</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𝑄</m:t>
                                </m:r>
                              </m:e>
                              <m:sub>
                                <m:r>
                                  <a:rPr lang="en-US" b="0" i="1" dirty="0" smtClean="0">
                                    <a:latin typeface="Cambria Math" panose="02040503050406030204" pitchFamily="18" charset="0"/>
                                    <a:ea typeface="Cambria Math" panose="02040503050406030204" pitchFamily="18" charset="0"/>
                                  </a:rPr>
                                  <m:t>𝑌</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𝑚𝑖𝑛</m:t>
                                </m:r>
                              </m:sub>
                            </m:sSub>
                          </m:num>
                          <m:den>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𝑁</m:t>
                                </m:r>
                              </m:e>
                              <m:sub>
                                <m:r>
                                  <a:rPr lang="en-US" b="0" i="1" dirty="0" smtClean="0">
                                    <a:latin typeface="Cambria Math" panose="02040503050406030204" pitchFamily="18" charset="0"/>
                                    <a:ea typeface="Cambria Math" panose="02040503050406030204" pitchFamily="18" charset="0"/>
                                  </a:rPr>
                                  <m:t>𝑌</m:t>
                                </m:r>
                              </m:sub>
                            </m:sSub>
                          </m:den>
                        </m:f>
                      </m:oMath>
                    </m:oMathPara>
                  </a14:m>
                  <a:endParaRPr lang="en-US" dirty="0"/>
                </a:p>
              </p:txBody>
            </p:sp>
          </mc:Choice>
          <mc:Fallback xmlns="">
            <p:sp>
              <p:nvSpPr>
                <p:cNvPr id="561" name="Rectangle: Rounded Corners 560">
                  <a:extLst>
                    <a:ext uri="{FF2B5EF4-FFF2-40B4-BE49-F238E27FC236}">
                      <a16:creationId xmlns:a16="http://schemas.microsoft.com/office/drawing/2014/main" id="{C74C295B-0D39-4FAD-9C56-45CC6635C91F}"/>
                    </a:ext>
                  </a:extLst>
                </p:cNvPr>
                <p:cNvSpPr>
                  <a:spLocks noRot="1" noChangeAspect="1" noMove="1" noResize="1" noEditPoints="1" noAdjustHandles="1" noChangeArrowheads="1" noChangeShapeType="1" noTextEdit="1"/>
                </p:cNvSpPr>
                <p:nvPr/>
              </p:nvSpPr>
              <p:spPr>
                <a:xfrm>
                  <a:off x="35009752" y="24368828"/>
                  <a:ext cx="2565337" cy="984203"/>
                </a:xfrm>
                <a:prstGeom prst="roundRect">
                  <a:avLst/>
                </a:prstGeom>
                <a:blipFill>
                  <a:blip r:embed="rId5"/>
                  <a:stretch>
                    <a:fillRect/>
                  </a:stretch>
                </a:blipFill>
              </p:spPr>
              <p:txBody>
                <a:bodyPr/>
                <a:lstStyle/>
                <a:p>
                  <a:r>
                    <a:rPr lang="en-US">
                      <a:noFill/>
                    </a:rPr>
                    <a:t> </a:t>
                  </a:r>
                </a:p>
              </p:txBody>
            </p:sp>
          </mc:Fallback>
        </mc:AlternateContent>
        <p:cxnSp>
          <p:nvCxnSpPr>
            <p:cNvPr id="563" name="Connector: Elbow 562">
              <a:extLst>
                <a:ext uri="{FF2B5EF4-FFF2-40B4-BE49-F238E27FC236}">
                  <a16:creationId xmlns:a16="http://schemas.microsoft.com/office/drawing/2014/main" id="{2AA9618B-F317-45F8-B8F1-3252951E7B94}"/>
                </a:ext>
              </a:extLst>
            </p:cNvPr>
            <p:cNvCxnSpPr>
              <a:cxnSpLocks/>
              <a:stCxn id="516" idx="6"/>
              <a:endCxn id="561" idx="1"/>
            </p:cNvCxnSpPr>
            <p:nvPr/>
          </p:nvCxnSpPr>
          <p:spPr>
            <a:xfrm>
              <a:off x="29258409" y="16142472"/>
              <a:ext cx="5751343" cy="8718458"/>
            </a:xfrm>
            <a:prstGeom prst="bentConnector3">
              <a:avLst>
                <a:gd name="adj1" fmla="val 46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6" name="Connector: Elbow 565">
              <a:extLst>
                <a:ext uri="{FF2B5EF4-FFF2-40B4-BE49-F238E27FC236}">
                  <a16:creationId xmlns:a16="http://schemas.microsoft.com/office/drawing/2014/main" id="{00341CEF-B939-477D-8A32-D5A4D22DDF35}"/>
                </a:ext>
              </a:extLst>
            </p:cNvPr>
            <p:cNvCxnSpPr>
              <a:cxnSpLocks/>
              <a:stCxn id="514" idx="6"/>
              <a:endCxn id="560" idx="1"/>
            </p:cNvCxnSpPr>
            <p:nvPr/>
          </p:nvCxnSpPr>
          <p:spPr>
            <a:xfrm>
              <a:off x="29258409" y="15234865"/>
              <a:ext cx="3190957" cy="8488240"/>
            </a:xfrm>
            <a:prstGeom prst="bentConnector3">
              <a:avLst>
                <a:gd name="adj1" fmla="val 1719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5" name="Connector: Elbow 574">
              <a:extLst>
                <a:ext uri="{FF2B5EF4-FFF2-40B4-BE49-F238E27FC236}">
                  <a16:creationId xmlns:a16="http://schemas.microsoft.com/office/drawing/2014/main" id="{4BFA120D-5C3A-42DF-86F9-B5D6ED33C49C}"/>
                </a:ext>
              </a:extLst>
            </p:cNvPr>
            <p:cNvCxnSpPr>
              <a:cxnSpLocks/>
              <a:stCxn id="548" idx="6"/>
              <a:endCxn id="560" idx="0"/>
            </p:cNvCxnSpPr>
            <p:nvPr/>
          </p:nvCxnSpPr>
          <p:spPr>
            <a:xfrm>
              <a:off x="33132631" y="19792556"/>
              <a:ext cx="599404" cy="343844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8" name="Connector: Elbow 577">
              <a:extLst>
                <a:ext uri="{FF2B5EF4-FFF2-40B4-BE49-F238E27FC236}">
                  <a16:creationId xmlns:a16="http://schemas.microsoft.com/office/drawing/2014/main" id="{49D7F9F6-4539-4F64-93CC-EDA093CC027A}"/>
                </a:ext>
              </a:extLst>
            </p:cNvPr>
            <p:cNvCxnSpPr>
              <a:cxnSpLocks/>
              <a:stCxn id="551" idx="6"/>
              <a:endCxn id="560" idx="0"/>
            </p:cNvCxnSpPr>
            <p:nvPr/>
          </p:nvCxnSpPr>
          <p:spPr>
            <a:xfrm>
              <a:off x="33132631" y="20731133"/>
              <a:ext cx="599404" cy="24998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Connector: Elbow 580">
              <a:extLst>
                <a:ext uri="{FF2B5EF4-FFF2-40B4-BE49-F238E27FC236}">
                  <a16:creationId xmlns:a16="http://schemas.microsoft.com/office/drawing/2014/main" id="{9DC0B574-7EA1-4B7E-9958-36D97F858F10}"/>
                </a:ext>
              </a:extLst>
            </p:cNvPr>
            <p:cNvCxnSpPr>
              <a:stCxn id="550" idx="6"/>
              <a:endCxn id="561" idx="0"/>
            </p:cNvCxnSpPr>
            <p:nvPr/>
          </p:nvCxnSpPr>
          <p:spPr>
            <a:xfrm>
              <a:off x="33132631" y="21669710"/>
              <a:ext cx="3159790" cy="2699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3" name="Connector: Elbow 582">
              <a:extLst>
                <a:ext uri="{FF2B5EF4-FFF2-40B4-BE49-F238E27FC236}">
                  <a16:creationId xmlns:a16="http://schemas.microsoft.com/office/drawing/2014/main" id="{9B92531A-7D02-407F-B174-B5119A8D758C}"/>
                </a:ext>
              </a:extLst>
            </p:cNvPr>
            <p:cNvCxnSpPr>
              <a:stCxn id="549" idx="6"/>
              <a:endCxn id="561" idx="0"/>
            </p:cNvCxnSpPr>
            <p:nvPr/>
          </p:nvCxnSpPr>
          <p:spPr>
            <a:xfrm>
              <a:off x="33132631" y="22578124"/>
              <a:ext cx="3159790" cy="17907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4" name="Arrow: Right 19">
              <a:extLst>
                <a:ext uri="{FF2B5EF4-FFF2-40B4-BE49-F238E27FC236}">
                  <a16:creationId xmlns:a16="http://schemas.microsoft.com/office/drawing/2014/main" id="{B3408A09-A819-4693-BBEF-790495190263}"/>
                </a:ext>
              </a:extLst>
            </p:cNvPr>
            <p:cNvSpPr/>
            <p:nvPr/>
          </p:nvSpPr>
          <p:spPr>
            <a:xfrm>
              <a:off x="36078929" y="15146954"/>
              <a:ext cx="2293030" cy="115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 (N</a:t>
              </a:r>
              <a:r>
                <a:rPr lang="en-US" sz="1400" baseline="-25000" dirty="0"/>
                <a:t>X</a:t>
              </a:r>
              <a:r>
                <a:rPr lang="en-US" sz="1400" dirty="0"/>
                <a:t>,N</a:t>
              </a:r>
              <a:r>
                <a:rPr lang="en-US" sz="1400" baseline="-25000" dirty="0"/>
                <a:t>Y</a:t>
              </a:r>
              <a:r>
                <a:rPr lang="en-US" sz="1400" dirty="0"/>
                <a:t>) Data Arrays: N, Q, I, </a:t>
              </a:r>
              <a:r>
                <a:rPr lang="en-US" sz="1400" dirty="0" err="1"/>
                <a:t>dI</a:t>
              </a:r>
              <a:r>
                <a:rPr lang="en-US" sz="1400" dirty="0"/>
                <a:t>, and </a:t>
              </a:r>
              <a:r>
                <a:rPr lang="el-GR" sz="1400" dirty="0"/>
                <a:t>σ</a:t>
              </a:r>
              <a:r>
                <a:rPr lang="en-US" sz="1400" baseline="-25000" dirty="0"/>
                <a:t>Q</a:t>
              </a:r>
            </a:p>
          </p:txBody>
        </p:sp>
        <p:cxnSp>
          <p:nvCxnSpPr>
            <p:cNvPr id="586" name="Connector: Elbow 585">
              <a:extLst>
                <a:ext uri="{FF2B5EF4-FFF2-40B4-BE49-F238E27FC236}">
                  <a16:creationId xmlns:a16="http://schemas.microsoft.com/office/drawing/2014/main" id="{FE52E0D5-9C15-4038-AE1D-153BD8C92ACD}"/>
                </a:ext>
              </a:extLst>
            </p:cNvPr>
            <p:cNvCxnSpPr>
              <a:cxnSpLocks/>
              <a:stCxn id="516" idx="6"/>
              <a:endCxn id="584" idx="1"/>
            </p:cNvCxnSpPr>
            <p:nvPr/>
          </p:nvCxnSpPr>
          <p:spPr>
            <a:xfrm flipV="1">
              <a:off x="29258409" y="15723079"/>
              <a:ext cx="6820520" cy="4193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9" name="Connector: Elbow 588">
              <a:extLst>
                <a:ext uri="{FF2B5EF4-FFF2-40B4-BE49-F238E27FC236}">
                  <a16:creationId xmlns:a16="http://schemas.microsoft.com/office/drawing/2014/main" id="{982F2121-F5CC-4E63-AC1E-D3262C67B174}"/>
                </a:ext>
              </a:extLst>
            </p:cNvPr>
            <p:cNvCxnSpPr>
              <a:cxnSpLocks/>
              <a:stCxn id="514" idx="6"/>
              <a:endCxn id="584" idx="1"/>
            </p:cNvCxnSpPr>
            <p:nvPr/>
          </p:nvCxnSpPr>
          <p:spPr>
            <a:xfrm>
              <a:off x="29258409" y="15234865"/>
              <a:ext cx="6820520" cy="48821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Connector: Elbow 591">
              <a:extLst>
                <a:ext uri="{FF2B5EF4-FFF2-40B4-BE49-F238E27FC236}">
                  <a16:creationId xmlns:a16="http://schemas.microsoft.com/office/drawing/2014/main" id="{D311CEF7-8BDA-490A-B9B6-F3C765C89AA2}"/>
                </a:ext>
              </a:extLst>
            </p:cNvPr>
            <p:cNvCxnSpPr>
              <a:cxnSpLocks/>
              <a:stCxn id="560" idx="3"/>
              <a:endCxn id="584" idx="1"/>
            </p:cNvCxnSpPr>
            <p:nvPr/>
          </p:nvCxnSpPr>
          <p:spPr>
            <a:xfrm flipV="1">
              <a:off x="35014703" y="15723079"/>
              <a:ext cx="1064226" cy="800002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Connector: Elbow 593">
              <a:extLst>
                <a:ext uri="{FF2B5EF4-FFF2-40B4-BE49-F238E27FC236}">
                  <a16:creationId xmlns:a16="http://schemas.microsoft.com/office/drawing/2014/main" id="{45BB840D-EB12-42D2-8867-FAA60AD18D79}"/>
                </a:ext>
              </a:extLst>
            </p:cNvPr>
            <p:cNvCxnSpPr>
              <a:cxnSpLocks/>
              <a:stCxn id="561" idx="3"/>
              <a:endCxn id="584" idx="1"/>
            </p:cNvCxnSpPr>
            <p:nvPr/>
          </p:nvCxnSpPr>
          <p:spPr>
            <a:xfrm flipH="1" flipV="1">
              <a:off x="36078929" y="15723079"/>
              <a:ext cx="1496160" cy="9137851"/>
            </a:xfrm>
            <a:prstGeom prst="bentConnector5">
              <a:avLst>
                <a:gd name="adj1" fmla="val -15279"/>
                <a:gd name="adj2" fmla="val 49540"/>
                <a:gd name="adj3" fmla="val 115279"/>
              </a:avLst>
            </a:prstGeom>
            <a:ln>
              <a:tailEnd type="triangle"/>
            </a:ln>
          </p:spPr>
          <p:style>
            <a:lnRef idx="1">
              <a:schemeClr val="accent1"/>
            </a:lnRef>
            <a:fillRef idx="0">
              <a:schemeClr val="accent1"/>
            </a:fillRef>
            <a:effectRef idx="0">
              <a:schemeClr val="accent1"/>
            </a:effectRef>
            <a:fontRef idx="minor">
              <a:schemeClr val="tx1"/>
            </a:fontRef>
          </p:style>
        </p:cxnSp>
        <p:sp>
          <p:nvSpPr>
            <p:cNvPr id="599" name="Arrow: Right 598">
              <a:extLst>
                <a:ext uri="{FF2B5EF4-FFF2-40B4-BE49-F238E27FC236}">
                  <a16:creationId xmlns:a16="http://schemas.microsoft.com/office/drawing/2014/main" id="{663A1466-B995-4D0F-85F9-5D16CFAAB320}"/>
                </a:ext>
              </a:extLst>
            </p:cNvPr>
            <p:cNvSpPr/>
            <p:nvPr/>
          </p:nvSpPr>
          <p:spPr>
            <a:xfrm>
              <a:off x="39846499" y="15635131"/>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606" name="Flowchart: Decision 605">
              <a:extLst>
                <a:ext uri="{FF2B5EF4-FFF2-40B4-BE49-F238E27FC236}">
                  <a16:creationId xmlns:a16="http://schemas.microsoft.com/office/drawing/2014/main" id="{FA9B24C1-B598-4ABF-A19E-A2F6AF803EA3}"/>
                </a:ext>
              </a:extLst>
            </p:cNvPr>
            <p:cNvSpPr/>
            <p:nvPr/>
          </p:nvSpPr>
          <p:spPr>
            <a:xfrm>
              <a:off x="43739862" y="14998244"/>
              <a:ext cx="2928553" cy="1057179"/>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EQ-SANS?</a:t>
              </a:r>
            </a:p>
          </p:txBody>
        </p:sp>
        <p:sp>
          <p:nvSpPr>
            <p:cNvPr id="609" name="Oval 608">
              <a:extLst>
                <a:ext uri="{FF2B5EF4-FFF2-40B4-BE49-F238E27FC236}">
                  <a16:creationId xmlns:a16="http://schemas.microsoft.com/office/drawing/2014/main" id="{B903F547-5199-4FB1-9B54-C0BE3B296BEA}"/>
                </a:ext>
              </a:extLst>
            </p:cNvPr>
            <p:cNvSpPr/>
            <p:nvPr/>
          </p:nvSpPr>
          <p:spPr>
            <a:xfrm>
              <a:off x="41982762" y="15168204"/>
              <a:ext cx="1463270"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Instrument</a:t>
              </a:r>
            </a:p>
          </p:txBody>
        </p:sp>
        <p:cxnSp>
          <p:nvCxnSpPr>
            <p:cNvPr id="613" name="Straight Arrow Connector 612">
              <a:extLst>
                <a:ext uri="{FF2B5EF4-FFF2-40B4-BE49-F238E27FC236}">
                  <a16:creationId xmlns:a16="http://schemas.microsoft.com/office/drawing/2014/main" id="{FAED4CC2-8C2D-4ADA-AA32-C1172DB1BB3B}"/>
                </a:ext>
              </a:extLst>
            </p:cNvPr>
            <p:cNvCxnSpPr>
              <a:stCxn id="609" idx="6"/>
              <a:endCxn id="606" idx="1"/>
            </p:cNvCxnSpPr>
            <p:nvPr/>
          </p:nvCxnSpPr>
          <p:spPr>
            <a:xfrm flipV="1">
              <a:off x="43446032" y="15526834"/>
              <a:ext cx="293830" cy="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4" name="TextBox 613">
              <a:extLst>
                <a:ext uri="{FF2B5EF4-FFF2-40B4-BE49-F238E27FC236}">
                  <a16:creationId xmlns:a16="http://schemas.microsoft.com/office/drawing/2014/main" id="{4EB04B46-734A-4958-BFFD-3D9BFD0BADFF}"/>
                </a:ext>
              </a:extLst>
            </p:cNvPr>
            <p:cNvSpPr txBox="1"/>
            <p:nvPr/>
          </p:nvSpPr>
          <p:spPr>
            <a:xfrm>
              <a:off x="44360000" y="15794183"/>
              <a:ext cx="455574" cy="369332"/>
            </a:xfrm>
            <a:prstGeom prst="rect">
              <a:avLst/>
            </a:prstGeom>
            <a:noFill/>
          </p:spPr>
          <p:txBody>
            <a:bodyPr wrap="none" rtlCol="0">
              <a:spAutoFit/>
            </a:bodyPr>
            <a:lstStyle/>
            <a:p>
              <a:r>
                <a:rPr lang="en-US" dirty="0"/>
                <a:t>No</a:t>
              </a:r>
            </a:p>
          </p:txBody>
        </p:sp>
        <p:sp>
          <p:nvSpPr>
            <p:cNvPr id="615" name="Rectangle: Rounded Corners 614">
              <a:extLst>
                <a:ext uri="{FF2B5EF4-FFF2-40B4-BE49-F238E27FC236}">
                  <a16:creationId xmlns:a16="http://schemas.microsoft.com/office/drawing/2014/main" id="{C72FBB08-1697-4D65-8605-85F5E3358BC2}"/>
                </a:ext>
              </a:extLst>
            </p:cNvPr>
            <p:cNvSpPr/>
            <p:nvPr/>
          </p:nvSpPr>
          <p:spPr>
            <a:xfrm>
              <a:off x="40811716" y="16799820"/>
              <a:ext cx="3031728" cy="621821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7" name="Connector: Elbow 616">
              <a:extLst>
                <a:ext uri="{FF2B5EF4-FFF2-40B4-BE49-F238E27FC236}">
                  <a16:creationId xmlns:a16="http://schemas.microsoft.com/office/drawing/2014/main" id="{C92DAB3C-0011-433E-9BDC-4C8F6166C838}"/>
                </a:ext>
              </a:extLst>
            </p:cNvPr>
            <p:cNvCxnSpPr>
              <a:cxnSpLocks/>
              <a:stCxn id="606" idx="2"/>
              <a:endCxn id="615" idx="0"/>
            </p:cNvCxnSpPr>
            <p:nvPr/>
          </p:nvCxnSpPr>
          <p:spPr>
            <a:xfrm rot="5400000">
              <a:off x="43393662" y="14989342"/>
              <a:ext cx="744397" cy="28765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4" name="Rectangle: Rounded Corners 623">
              <a:extLst>
                <a:ext uri="{FF2B5EF4-FFF2-40B4-BE49-F238E27FC236}">
                  <a16:creationId xmlns:a16="http://schemas.microsoft.com/office/drawing/2014/main" id="{CC03F35F-1E08-4B19-B4A2-C41AFBA6345D}"/>
                </a:ext>
              </a:extLst>
            </p:cNvPr>
            <p:cNvSpPr/>
            <p:nvPr/>
          </p:nvSpPr>
          <p:spPr>
            <a:xfrm>
              <a:off x="44235668" y="16799820"/>
              <a:ext cx="2844607" cy="6875725"/>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TextBox 624">
              <a:extLst>
                <a:ext uri="{FF2B5EF4-FFF2-40B4-BE49-F238E27FC236}">
                  <a16:creationId xmlns:a16="http://schemas.microsoft.com/office/drawing/2014/main" id="{CEAA9B4E-B931-4498-ACDC-B2E258ACB3FA}"/>
                </a:ext>
              </a:extLst>
            </p:cNvPr>
            <p:cNvSpPr txBox="1"/>
            <p:nvPr/>
          </p:nvSpPr>
          <p:spPr>
            <a:xfrm>
              <a:off x="46050752" y="14983538"/>
              <a:ext cx="485518" cy="369332"/>
            </a:xfrm>
            <a:prstGeom prst="rect">
              <a:avLst/>
            </a:prstGeom>
            <a:noFill/>
          </p:spPr>
          <p:txBody>
            <a:bodyPr wrap="none" rtlCol="0">
              <a:spAutoFit/>
            </a:bodyPr>
            <a:lstStyle/>
            <a:p>
              <a:r>
                <a:rPr lang="en-US" dirty="0"/>
                <a:t>Yes</a:t>
              </a:r>
            </a:p>
          </p:txBody>
        </p:sp>
        <p:cxnSp>
          <p:nvCxnSpPr>
            <p:cNvPr id="627" name="Connector: Elbow 626">
              <a:extLst>
                <a:ext uri="{FF2B5EF4-FFF2-40B4-BE49-F238E27FC236}">
                  <a16:creationId xmlns:a16="http://schemas.microsoft.com/office/drawing/2014/main" id="{E8CEA7A8-918C-4DA5-82CE-C04C07581E83}"/>
                </a:ext>
              </a:extLst>
            </p:cNvPr>
            <p:cNvCxnSpPr>
              <a:cxnSpLocks/>
              <a:stCxn id="606" idx="3"/>
              <a:endCxn id="624" idx="0"/>
            </p:cNvCxnSpPr>
            <p:nvPr/>
          </p:nvCxnSpPr>
          <p:spPr>
            <a:xfrm flipH="1">
              <a:off x="45657972" y="15526834"/>
              <a:ext cx="1010443" cy="1272986"/>
            </a:xfrm>
            <a:prstGeom prst="bentConnector4">
              <a:avLst>
                <a:gd name="adj1" fmla="val -22624"/>
                <a:gd name="adj2" fmla="val 70762"/>
              </a:avLst>
            </a:prstGeom>
            <a:ln>
              <a:tailEnd type="triangle"/>
            </a:ln>
          </p:spPr>
          <p:style>
            <a:lnRef idx="1">
              <a:schemeClr val="accent1"/>
            </a:lnRef>
            <a:fillRef idx="0">
              <a:schemeClr val="accent1"/>
            </a:fillRef>
            <a:effectRef idx="0">
              <a:schemeClr val="accent1"/>
            </a:effectRef>
            <a:fontRef idx="minor">
              <a:schemeClr val="tx1"/>
            </a:fontRef>
          </p:style>
        </p:cxnSp>
        <p:sp>
          <p:nvSpPr>
            <p:cNvPr id="633" name="Rectangle: Rounded Corners 632">
              <a:extLst>
                <a:ext uri="{FF2B5EF4-FFF2-40B4-BE49-F238E27FC236}">
                  <a16:creationId xmlns:a16="http://schemas.microsoft.com/office/drawing/2014/main" id="{35809CC6-8581-4591-91CE-83BBD8EAC6C3}"/>
                </a:ext>
              </a:extLst>
            </p:cNvPr>
            <p:cNvSpPr/>
            <p:nvPr/>
          </p:nvSpPr>
          <p:spPr>
            <a:xfrm>
              <a:off x="39128859" y="24675029"/>
              <a:ext cx="5185714" cy="49235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Details regarding the binning into 2D Q-space are contained in the document heller_qbinning_030518.docx.  </a:t>
              </a:r>
            </a:p>
            <a:p>
              <a:endParaRPr lang="en-US" dirty="0">
                <a:solidFill>
                  <a:schemeClr val="tx1"/>
                </a:solidFill>
              </a:endParaRPr>
            </a:p>
            <a:p>
              <a:r>
                <a:rPr lang="en-US" dirty="0">
                  <a:solidFill>
                    <a:schemeClr val="tx1"/>
                  </a:solidFill>
                </a:rPr>
                <a:t>The information for calculating the uncertainty in Q, </a:t>
              </a:r>
              <a:r>
                <a:rPr lang="el-GR" dirty="0">
                  <a:solidFill>
                    <a:schemeClr val="tx1"/>
                  </a:solidFill>
                </a:rPr>
                <a:t>σ</a:t>
              </a:r>
              <a:r>
                <a:rPr lang="en-US" dirty="0">
                  <a:solidFill>
                    <a:schemeClr val="tx1"/>
                  </a:solidFill>
                </a:rPr>
                <a:t>Q, is contained in the document SANS Instrument Resolution_LDS_inprogress.docx.</a:t>
              </a:r>
            </a:p>
          </p:txBody>
        </p:sp>
        <p:cxnSp>
          <p:nvCxnSpPr>
            <p:cNvPr id="635" name="Connector: Elbow 634">
              <a:extLst>
                <a:ext uri="{FF2B5EF4-FFF2-40B4-BE49-F238E27FC236}">
                  <a16:creationId xmlns:a16="http://schemas.microsoft.com/office/drawing/2014/main" id="{1B653DF4-6255-46C8-B65F-7407DD2BCB1D}"/>
                </a:ext>
              </a:extLst>
            </p:cNvPr>
            <p:cNvCxnSpPr>
              <a:cxnSpLocks/>
              <a:stCxn id="584" idx="3"/>
              <a:endCxn id="633" idx="1"/>
            </p:cNvCxnSpPr>
            <p:nvPr/>
          </p:nvCxnSpPr>
          <p:spPr>
            <a:xfrm>
              <a:off x="38371959" y="15723079"/>
              <a:ext cx="756900" cy="11413709"/>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0" name="Connector: Elbow 639">
              <a:extLst>
                <a:ext uri="{FF2B5EF4-FFF2-40B4-BE49-F238E27FC236}">
                  <a16:creationId xmlns:a16="http://schemas.microsoft.com/office/drawing/2014/main" id="{F3864A6A-4AD6-4979-9D80-1A8D29BA5B2F}"/>
                </a:ext>
              </a:extLst>
            </p:cNvPr>
            <p:cNvCxnSpPr>
              <a:cxnSpLocks/>
              <a:stCxn id="512" idx="3"/>
              <a:endCxn id="633" idx="1"/>
            </p:cNvCxnSpPr>
            <p:nvPr/>
          </p:nvCxnSpPr>
          <p:spPr>
            <a:xfrm>
              <a:off x="25374526" y="17712954"/>
              <a:ext cx="13754333" cy="9423834"/>
            </a:xfrm>
            <a:prstGeom prst="bentConnector3">
              <a:avLst>
                <a:gd name="adj1" fmla="val 97236"/>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46" name="Group 645">
              <a:extLst>
                <a:ext uri="{FF2B5EF4-FFF2-40B4-BE49-F238E27FC236}">
                  <a16:creationId xmlns:a16="http://schemas.microsoft.com/office/drawing/2014/main" id="{9C8D99CC-81D3-44AF-B301-15C2468BD7CB}"/>
                </a:ext>
              </a:extLst>
            </p:cNvPr>
            <p:cNvGrpSpPr/>
            <p:nvPr/>
          </p:nvGrpSpPr>
          <p:grpSpPr>
            <a:xfrm>
              <a:off x="41297233" y="17005634"/>
              <a:ext cx="2078161" cy="5698429"/>
              <a:chOff x="41492197" y="16832687"/>
              <a:chExt cx="2078161" cy="5698429"/>
            </a:xfrm>
          </p:grpSpPr>
          <p:sp>
            <p:nvSpPr>
              <p:cNvPr id="600" name="Oval 599">
                <a:extLst>
                  <a:ext uri="{FF2B5EF4-FFF2-40B4-BE49-F238E27FC236}">
                    <a16:creationId xmlns:a16="http://schemas.microsoft.com/office/drawing/2014/main" id="{5E67AB8F-588F-4001-B7BB-A9D6D9D22C54}"/>
                  </a:ext>
                </a:extLst>
              </p:cNvPr>
              <p:cNvSpPr/>
              <p:nvPr/>
            </p:nvSpPr>
            <p:spPr>
              <a:xfrm>
                <a:off x="41837499" y="1793139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t>Δ</a:t>
                </a:r>
                <a:r>
                  <a:rPr lang="en-US" sz="1400" dirty="0" err="1"/>
                  <a:t>λ</a:t>
                </a:r>
                <a:r>
                  <a:rPr lang="en-US" sz="1400" baseline="-25000" dirty="0" err="1"/>
                  <a:t>VS</a:t>
                </a:r>
                <a:endParaRPr lang="en-US" sz="1400" baseline="-25000" dirty="0"/>
              </a:p>
            </p:txBody>
          </p:sp>
          <p:sp>
            <p:nvSpPr>
              <p:cNvPr id="601" name="Oval 600">
                <a:extLst>
                  <a:ext uri="{FF2B5EF4-FFF2-40B4-BE49-F238E27FC236}">
                    <a16:creationId xmlns:a16="http://schemas.microsoft.com/office/drawing/2014/main" id="{046F7EFB-B30E-4DA8-ACD2-8C7A7FD81926}"/>
                  </a:ext>
                </a:extLst>
              </p:cNvPr>
              <p:cNvSpPr/>
              <p:nvPr/>
            </p:nvSpPr>
            <p:spPr>
              <a:xfrm>
                <a:off x="41837499" y="18833087"/>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SSD</a:t>
                </a:r>
              </a:p>
            </p:txBody>
          </p:sp>
          <p:sp>
            <p:nvSpPr>
              <p:cNvPr id="602" name="Oval 601">
                <a:extLst>
                  <a:ext uri="{FF2B5EF4-FFF2-40B4-BE49-F238E27FC236}">
                    <a16:creationId xmlns:a16="http://schemas.microsoft.com/office/drawing/2014/main" id="{A8B89792-7542-4EA2-BA68-B3CC332E2C30}"/>
                  </a:ext>
                </a:extLst>
              </p:cNvPr>
              <p:cNvSpPr/>
              <p:nvPr/>
            </p:nvSpPr>
            <p:spPr>
              <a:xfrm>
                <a:off x="41837499" y="1975483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SDD</a:t>
                </a:r>
              </a:p>
            </p:txBody>
          </p:sp>
          <p:sp>
            <p:nvSpPr>
              <p:cNvPr id="603" name="Oval 602">
                <a:extLst>
                  <a:ext uri="{FF2B5EF4-FFF2-40B4-BE49-F238E27FC236}">
                    <a16:creationId xmlns:a16="http://schemas.microsoft.com/office/drawing/2014/main" id="{85974793-9801-46B5-82A1-666812665348}"/>
                  </a:ext>
                </a:extLst>
              </p:cNvPr>
              <p:cNvSpPr/>
              <p:nvPr/>
            </p:nvSpPr>
            <p:spPr>
              <a:xfrm>
                <a:off x="41837499" y="20659154"/>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a:t>
                </a:r>
              </a:p>
            </p:txBody>
          </p:sp>
          <p:sp>
            <p:nvSpPr>
              <p:cNvPr id="604" name="Oval 603">
                <a:extLst>
                  <a:ext uri="{FF2B5EF4-FFF2-40B4-BE49-F238E27FC236}">
                    <a16:creationId xmlns:a16="http://schemas.microsoft.com/office/drawing/2014/main" id="{5F0AF304-C14D-4ADD-A18A-621F63674AA9}"/>
                  </a:ext>
                </a:extLst>
              </p:cNvPr>
              <p:cNvSpPr/>
              <p:nvPr/>
            </p:nvSpPr>
            <p:spPr>
              <a:xfrm>
                <a:off x="41837499" y="2157371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Aperture</a:t>
                </a:r>
              </a:p>
            </p:txBody>
          </p:sp>
          <p:sp>
            <p:nvSpPr>
              <p:cNvPr id="605" name="Oval 604">
                <a:extLst>
                  <a:ext uri="{FF2B5EF4-FFF2-40B4-BE49-F238E27FC236}">
                    <a16:creationId xmlns:a16="http://schemas.microsoft.com/office/drawing/2014/main" id="{D5361080-3D3E-4D55-B3F1-ED429D9CD548}"/>
                  </a:ext>
                </a:extLst>
              </p:cNvPr>
              <p:cNvSpPr/>
              <p:nvPr/>
            </p:nvSpPr>
            <p:spPr>
              <a:xfrm>
                <a:off x="41837499" y="17042859"/>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λ</a:t>
                </a:r>
              </a:p>
            </p:txBody>
          </p:sp>
          <p:sp>
            <p:nvSpPr>
              <p:cNvPr id="645" name="Rectangle 644">
                <a:extLst>
                  <a:ext uri="{FF2B5EF4-FFF2-40B4-BE49-F238E27FC236}">
                    <a16:creationId xmlns:a16="http://schemas.microsoft.com/office/drawing/2014/main" id="{4F1DA657-7DD8-4873-A925-F7AA7018A796}"/>
                  </a:ext>
                </a:extLst>
              </p:cNvPr>
              <p:cNvSpPr/>
              <p:nvPr/>
            </p:nvSpPr>
            <p:spPr>
              <a:xfrm>
                <a:off x="41492197" y="16832687"/>
                <a:ext cx="2078161" cy="569842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7" name="Connector: Elbow 646">
              <a:extLst>
                <a:ext uri="{FF2B5EF4-FFF2-40B4-BE49-F238E27FC236}">
                  <a16:creationId xmlns:a16="http://schemas.microsoft.com/office/drawing/2014/main" id="{A1F39DF6-AD1B-45BE-8B4F-22E8D49CFB2D}"/>
                </a:ext>
              </a:extLst>
            </p:cNvPr>
            <p:cNvCxnSpPr>
              <a:cxnSpLocks/>
              <a:stCxn id="645" idx="2"/>
              <a:endCxn id="633" idx="1"/>
            </p:cNvCxnSpPr>
            <p:nvPr/>
          </p:nvCxnSpPr>
          <p:spPr>
            <a:xfrm rot="5400000">
              <a:off x="38516225" y="23316698"/>
              <a:ext cx="4432725" cy="3207455"/>
            </a:xfrm>
            <a:prstGeom prst="bentConnector4">
              <a:avLst>
                <a:gd name="adj1" fmla="val 29832"/>
                <a:gd name="adj2" fmla="val 11162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60" name="Group 659">
              <a:extLst>
                <a:ext uri="{FF2B5EF4-FFF2-40B4-BE49-F238E27FC236}">
                  <a16:creationId xmlns:a16="http://schemas.microsoft.com/office/drawing/2014/main" id="{8B8DC6E9-DB5C-46D8-BED7-89D97B8AF45C}"/>
                </a:ext>
              </a:extLst>
            </p:cNvPr>
            <p:cNvGrpSpPr/>
            <p:nvPr/>
          </p:nvGrpSpPr>
          <p:grpSpPr>
            <a:xfrm>
              <a:off x="44597319" y="17005634"/>
              <a:ext cx="2078161" cy="6362156"/>
              <a:chOff x="44597319" y="17005634"/>
              <a:chExt cx="2078161" cy="6362156"/>
            </a:xfrm>
          </p:grpSpPr>
          <p:sp>
            <p:nvSpPr>
              <p:cNvPr id="618" name="Oval 617">
                <a:extLst>
                  <a:ext uri="{FF2B5EF4-FFF2-40B4-BE49-F238E27FC236}">
                    <a16:creationId xmlns:a16="http://schemas.microsoft.com/office/drawing/2014/main" id="{EFCFD148-03A5-4AD9-A568-7FC79B0E11B1}"/>
                  </a:ext>
                </a:extLst>
              </p:cNvPr>
              <p:cNvSpPr/>
              <p:nvPr/>
            </p:nvSpPr>
            <p:spPr>
              <a:xfrm>
                <a:off x="44951510" y="1806818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RMS(</a:t>
                </a:r>
                <a:r>
                  <a:rPr lang="en-US" sz="1400" dirty="0" err="1"/>
                  <a:t>λ</a:t>
                </a:r>
                <a:r>
                  <a:rPr lang="en-US" sz="1400" baseline="-25000" dirty="0" err="1"/>
                  <a:t>i</a:t>
                </a:r>
                <a:r>
                  <a:rPr lang="en-US" sz="1400" dirty="0"/>
                  <a:t>).. RMS(</a:t>
                </a:r>
                <a:r>
                  <a:rPr lang="en-US" sz="1400" dirty="0" err="1"/>
                  <a:t>λ</a:t>
                </a:r>
                <a:r>
                  <a:rPr lang="en-US" sz="1400" baseline="-25000" dirty="0" err="1"/>
                  <a:t>N</a:t>
                </a:r>
                <a:r>
                  <a:rPr lang="en-US" sz="1400" dirty="0"/>
                  <a:t>)</a:t>
                </a:r>
                <a:endParaRPr lang="en-US" sz="1400" baseline="-25000" dirty="0"/>
              </a:p>
            </p:txBody>
          </p:sp>
          <p:sp>
            <p:nvSpPr>
              <p:cNvPr id="619" name="Oval 618">
                <a:extLst>
                  <a:ext uri="{FF2B5EF4-FFF2-40B4-BE49-F238E27FC236}">
                    <a16:creationId xmlns:a16="http://schemas.microsoft.com/office/drawing/2014/main" id="{2CD172CD-B4F1-414C-8373-DF062637D959}"/>
                  </a:ext>
                </a:extLst>
              </p:cNvPr>
              <p:cNvSpPr/>
              <p:nvPr/>
            </p:nvSpPr>
            <p:spPr>
              <a:xfrm>
                <a:off x="44951510" y="19683770"/>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SSD</a:t>
                </a:r>
              </a:p>
            </p:txBody>
          </p:sp>
          <p:sp>
            <p:nvSpPr>
              <p:cNvPr id="620" name="Oval 619">
                <a:extLst>
                  <a:ext uri="{FF2B5EF4-FFF2-40B4-BE49-F238E27FC236}">
                    <a16:creationId xmlns:a16="http://schemas.microsoft.com/office/drawing/2014/main" id="{993F072B-BFD9-439E-AC06-4937B6DB485E}"/>
                  </a:ext>
                </a:extLst>
              </p:cNvPr>
              <p:cNvSpPr/>
              <p:nvPr/>
            </p:nvSpPr>
            <p:spPr>
              <a:xfrm>
                <a:off x="44951510" y="20589472"/>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SDD</a:t>
                </a:r>
              </a:p>
            </p:txBody>
          </p:sp>
          <p:sp>
            <p:nvSpPr>
              <p:cNvPr id="621" name="Oval 620">
                <a:extLst>
                  <a:ext uri="{FF2B5EF4-FFF2-40B4-BE49-F238E27FC236}">
                    <a16:creationId xmlns:a16="http://schemas.microsoft.com/office/drawing/2014/main" id="{6734814C-9EB1-4A8D-BB3A-1128529DE6E3}"/>
                  </a:ext>
                </a:extLst>
              </p:cNvPr>
              <p:cNvSpPr/>
              <p:nvPr/>
            </p:nvSpPr>
            <p:spPr>
              <a:xfrm>
                <a:off x="44951510" y="21461711"/>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a:t>
                </a:r>
              </a:p>
            </p:txBody>
          </p:sp>
          <p:sp>
            <p:nvSpPr>
              <p:cNvPr id="622" name="Oval 621">
                <a:extLst>
                  <a:ext uri="{FF2B5EF4-FFF2-40B4-BE49-F238E27FC236}">
                    <a16:creationId xmlns:a16="http://schemas.microsoft.com/office/drawing/2014/main" id="{00FEBBFE-8130-48E0-A96A-0C5137D5D78C}"/>
                  </a:ext>
                </a:extLst>
              </p:cNvPr>
              <p:cNvSpPr/>
              <p:nvPr/>
            </p:nvSpPr>
            <p:spPr>
              <a:xfrm>
                <a:off x="44951510" y="22360233"/>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Aperture</a:t>
                </a:r>
              </a:p>
            </p:txBody>
          </p:sp>
          <p:sp>
            <p:nvSpPr>
              <p:cNvPr id="623" name="Oval 622">
                <a:extLst>
                  <a:ext uri="{FF2B5EF4-FFF2-40B4-BE49-F238E27FC236}">
                    <a16:creationId xmlns:a16="http://schemas.microsoft.com/office/drawing/2014/main" id="{8D7514EE-7577-493F-82EC-6053E0472B00}"/>
                  </a:ext>
                </a:extLst>
              </p:cNvPr>
              <p:cNvSpPr/>
              <p:nvPr/>
            </p:nvSpPr>
            <p:spPr>
              <a:xfrm>
                <a:off x="44951510" y="17179646"/>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t>λ</a:t>
                </a:r>
                <a:r>
                  <a:rPr lang="en-US" sz="1400" baseline="-25000" dirty="0" err="1"/>
                  <a:t>i</a:t>
                </a:r>
                <a:r>
                  <a:rPr lang="en-US" sz="1400" dirty="0"/>
                  <a:t>..</a:t>
                </a:r>
                <a:r>
                  <a:rPr lang="el-GR" sz="1400" dirty="0"/>
                  <a:t> λ</a:t>
                </a:r>
                <a:r>
                  <a:rPr lang="en-US" sz="1400" baseline="-25000" dirty="0"/>
                  <a:t>N</a:t>
                </a:r>
                <a:endParaRPr lang="en-US" sz="1400" dirty="0"/>
              </a:p>
            </p:txBody>
          </p:sp>
          <p:sp>
            <p:nvSpPr>
              <p:cNvPr id="629" name="Oval 628">
                <a:extLst>
                  <a:ext uri="{FF2B5EF4-FFF2-40B4-BE49-F238E27FC236}">
                    <a16:creationId xmlns:a16="http://schemas.microsoft.com/office/drawing/2014/main" id="{ED978ACD-8ED2-4D5F-80A7-1F940ED629DD}"/>
                  </a:ext>
                </a:extLst>
              </p:cNvPr>
              <p:cNvSpPr/>
              <p:nvPr/>
            </p:nvSpPr>
            <p:spPr>
              <a:xfrm>
                <a:off x="44951510" y="18882200"/>
                <a:ext cx="1376748" cy="65287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t>Δλ</a:t>
                </a:r>
                <a:r>
                  <a:rPr lang="en-US" sz="1400" baseline="-25000" dirty="0" err="1"/>
                  <a:t>i</a:t>
                </a:r>
                <a:r>
                  <a:rPr lang="en-US" sz="1400" dirty="0"/>
                  <a:t>..</a:t>
                </a:r>
                <a:r>
                  <a:rPr lang="el-GR" sz="1400" dirty="0"/>
                  <a:t> Δλ</a:t>
                </a:r>
                <a:r>
                  <a:rPr lang="en-US" sz="1400" baseline="-25000" dirty="0"/>
                  <a:t>N</a:t>
                </a:r>
              </a:p>
            </p:txBody>
          </p:sp>
          <p:sp>
            <p:nvSpPr>
              <p:cNvPr id="653" name="Rectangle 652">
                <a:extLst>
                  <a:ext uri="{FF2B5EF4-FFF2-40B4-BE49-F238E27FC236}">
                    <a16:creationId xmlns:a16="http://schemas.microsoft.com/office/drawing/2014/main" id="{9102A381-C16E-4E03-BB79-92E2322082AD}"/>
                  </a:ext>
                </a:extLst>
              </p:cNvPr>
              <p:cNvSpPr/>
              <p:nvPr/>
            </p:nvSpPr>
            <p:spPr>
              <a:xfrm>
                <a:off x="44597319" y="17005634"/>
                <a:ext cx="2078161" cy="636215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5" name="Connector: Elbow 654">
              <a:extLst>
                <a:ext uri="{FF2B5EF4-FFF2-40B4-BE49-F238E27FC236}">
                  <a16:creationId xmlns:a16="http://schemas.microsoft.com/office/drawing/2014/main" id="{C8A5B9BA-165C-4341-A441-DD35A7F2FDC3}"/>
                </a:ext>
              </a:extLst>
            </p:cNvPr>
            <p:cNvCxnSpPr>
              <a:cxnSpLocks/>
              <a:stCxn id="653" idx="2"/>
              <a:endCxn id="633" idx="1"/>
            </p:cNvCxnSpPr>
            <p:nvPr/>
          </p:nvCxnSpPr>
          <p:spPr>
            <a:xfrm rot="5400000">
              <a:off x="40498131" y="21998519"/>
              <a:ext cx="3768998" cy="6507541"/>
            </a:xfrm>
            <a:prstGeom prst="bentConnector4">
              <a:avLst>
                <a:gd name="adj1" fmla="val 17342"/>
                <a:gd name="adj2" fmla="val 1059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1" name="Arrow: Right 660">
              <a:extLst>
                <a:ext uri="{FF2B5EF4-FFF2-40B4-BE49-F238E27FC236}">
                  <a16:creationId xmlns:a16="http://schemas.microsoft.com/office/drawing/2014/main" id="{5B5CB01B-F8F8-473D-B561-4E77CDA39A87}"/>
                </a:ext>
              </a:extLst>
            </p:cNvPr>
            <p:cNvSpPr/>
            <p:nvPr/>
          </p:nvSpPr>
          <p:spPr>
            <a:xfrm>
              <a:off x="44720845" y="26150572"/>
              <a:ext cx="2081458" cy="1972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F(Q</a:t>
              </a:r>
              <a:r>
                <a:rPr lang="en-US" baseline="-25000" dirty="0"/>
                <a:t>X</a:t>
              </a:r>
              <a:r>
                <a:rPr lang="en-US" dirty="0"/>
                <a:t>,Q</a:t>
              </a:r>
              <a:r>
                <a:rPr lang="en-US" baseline="-25000" dirty="0"/>
                <a:t>Y</a:t>
              </a:r>
              <a:r>
                <a:rPr lang="en-US" dirty="0"/>
                <a:t>), </a:t>
              </a:r>
              <a:r>
                <a:rPr lang="en-US" dirty="0" err="1"/>
                <a:t>dF</a:t>
              </a:r>
              <a:r>
                <a:rPr lang="en-US" dirty="0"/>
                <a:t>(Q</a:t>
              </a:r>
              <a:r>
                <a:rPr lang="en-US" baseline="-25000" dirty="0"/>
                <a:t>X</a:t>
              </a:r>
              <a:r>
                <a:rPr lang="en-US" dirty="0"/>
                <a:t>,Q</a:t>
              </a:r>
              <a:r>
                <a:rPr lang="en-US" baseline="-25000" dirty="0"/>
                <a:t>Y</a:t>
              </a:r>
              <a:r>
                <a:rPr lang="en-US" dirty="0"/>
                <a:t>),</a:t>
              </a:r>
            </a:p>
            <a:p>
              <a:pPr algn="ctr"/>
              <a:r>
                <a:rPr lang="el-GR" dirty="0"/>
                <a:t>σ</a:t>
              </a:r>
              <a:r>
                <a:rPr lang="en-US" dirty="0"/>
                <a:t>(Q</a:t>
              </a:r>
              <a:r>
                <a:rPr lang="en-US" baseline="-25000" dirty="0"/>
                <a:t>X</a:t>
              </a:r>
              <a:r>
                <a:rPr lang="en-US" dirty="0"/>
                <a:t>,Q</a:t>
              </a:r>
              <a:r>
                <a:rPr lang="en-US" baseline="-25000" dirty="0"/>
                <a:t>Y</a:t>
              </a:r>
              <a:r>
                <a:rPr lang="en-US" dirty="0"/>
                <a:t>)</a:t>
              </a:r>
            </a:p>
          </p:txBody>
        </p:sp>
        <p:cxnSp>
          <p:nvCxnSpPr>
            <p:cNvPr id="663" name="Straight Arrow Connector 662">
              <a:extLst>
                <a:ext uri="{FF2B5EF4-FFF2-40B4-BE49-F238E27FC236}">
                  <a16:creationId xmlns:a16="http://schemas.microsoft.com/office/drawing/2014/main" id="{CABC8D95-586B-4488-9875-A51A541A69D7}"/>
                </a:ext>
              </a:extLst>
            </p:cNvPr>
            <p:cNvCxnSpPr>
              <a:stCxn id="633" idx="3"/>
              <a:endCxn id="661" idx="1"/>
            </p:cNvCxnSpPr>
            <p:nvPr/>
          </p:nvCxnSpPr>
          <p:spPr>
            <a:xfrm flipV="1">
              <a:off x="44314573" y="27136787"/>
              <a:ext cx="4062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5" name="Straight Arrow Connector 664">
              <a:extLst>
                <a:ext uri="{FF2B5EF4-FFF2-40B4-BE49-F238E27FC236}">
                  <a16:creationId xmlns:a16="http://schemas.microsoft.com/office/drawing/2014/main" id="{107BC1D2-6374-4AD7-A892-735E8E5A1D46}"/>
                </a:ext>
              </a:extLst>
            </p:cNvPr>
            <p:cNvCxnSpPr>
              <a:stCxn id="661" idx="3"/>
            </p:cNvCxnSpPr>
            <p:nvPr/>
          </p:nvCxnSpPr>
          <p:spPr>
            <a:xfrm>
              <a:off x="46802303" y="27136787"/>
              <a:ext cx="553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7" name="Connector: Elbow 666">
              <a:extLst>
                <a:ext uri="{FF2B5EF4-FFF2-40B4-BE49-F238E27FC236}">
                  <a16:creationId xmlns:a16="http://schemas.microsoft.com/office/drawing/2014/main" id="{0F258086-E275-4A16-845B-3CF9E5777CD7}"/>
                </a:ext>
              </a:extLst>
            </p:cNvPr>
            <p:cNvCxnSpPr>
              <a:cxnSpLocks/>
              <a:stCxn id="599" idx="3"/>
              <a:endCxn id="645" idx="1"/>
            </p:cNvCxnSpPr>
            <p:nvPr/>
          </p:nvCxnSpPr>
          <p:spPr>
            <a:xfrm flipH="1">
              <a:off x="41297233" y="16082392"/>
              <a:ext cx="305178" cy="3772457"/>
            </a:xfrm>
            <a:prstGeom prst="bentConnector5">
              <a:avLst>
                <a:gd name="adj1" fmla="val -127473"/>
                <a:gd name="adj2" fmla="val 14763"/>
                <a:gd name="adj3" fmla="val 17490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1" name="Connector: Elbow 670">
              <a:extLst>
                <a:ext uri="{FF2B5EF4-FFF2-40B4-BE49-F238E27FC236}">
                  <a16:creationId xmlns:a16="http://schemas.microsoft.com/office/drawing/2014/main" id="{F59E5F9C-BE51-4D1E-BDF1-58F60435529C}"/>
                </a:ext>
              </a:extLst>
            </p:cNvPr>
            <p:cNvCxnSpPr>
              <a:cxnSpLocks/>
              <a:stCxn id="599" idx="3"/>
              <a:endCxn id="653" idx="1"/>
            </p:cNvCxnSpPr>
            <p:nvPr/>
          </p:nvCxnSpPr>
          <p:spPr>
            <a:xfrm>
              <a:off x="41602411" y="16082392"/>
              <a:ext cx="2994908" cy="4104320"/>
            </a:xfrm>
            <a:prstGeom prst="bentConnector3">
              <a:avLst>
                <a:gd name="adj1" fmla="val 8267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26270508-91E3-41F6-AA70-94C3A81931D6}"/>
                </a:ext>
              </a:extLst>
            </p:cNvPr>
            <p:cNvCxnSpPr>
              <a:stCxn id="599" idx="3"/>
              <a:endCxn id="609" idx="2"/>
            </p:cNvCxnSpPr>
            <p:nvPr/>
          </p:nvCxnSpPr>
          <p:spPr>
            <a:xfrm flipV="1">
              <a:off x="41602411" y="15527845"/>
              <a:ext cx="380351" cy="554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82" name="Straight Arrow Connector 681">
            <a:extLst>
              <a:ext uri="{FF2B5EF4-FFF2-40B4-BE49-F238E27FC236}">
                <a16:creationId xmlns:a16="http://schemas.microsoft.com/office/drawing/2014/main" id="{1FFED425-6F59-4BE8-A556-1B021C5D5BD8}"/>
              </a:ext>
            </a:extLst>
          </p:cNvPr>
          <p:cNvCxnSpPr>
            <a:endCxn id="512" idx="1"/>
          </p:cNvCxnSpPr>
          <p:nvPr/>
        </p:nvCxnSpPr>
        <p:spPr>
          <a:xfrm>
            <a:off x="23414196" y="17712953"/>
            <a:ext cx="5394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0" name="Group 749">
            <a:extLst>
              <a:ext uri="{FF2B5EF4-FFF2-40B4-BE49-F238E27FC236}">
                <a16:creationId xmlns:a16="http://schemas.microsoft.com/office/drawing/2014/main" id="{F74442CF-8F96-4605-BE5A-473666B2B4E6}"/>
              </a:ext>
            </a:extLst>
          </p:cNvPr>
          <p:cNvGrpSpPr/>
          <p:nvPr/>
        </p:nvGrpSpPr>
        <p:grpSpPr>
          <a:xfrm>
            <a:off x="21676692" y="32169290"/>
            <a:ext cx="26035393" cy="10352293"/>
            <a:chOff x="21676692" y="32169290"/>
            <a:chExt cx="26035393" cy="10352293"/>
          </a:xfrm>
        </p:grpSpPr>
        <p:grpSp>
          <p:nvGrpSpPr>
            <p:cNvPr id="747" name="Group 746">
              <a:extLst>
                <a:ext uri="{FF2B5EF4-FFF2-40B4-BE49-F238E27FC236}">
                  <a16:creationId xmlns:a16="http://schemas.microsoft.com/office/drawing/2014/main" id="{75D4F992-7946-4191-AAF9-7141F9E1692D}"/>
                </a:ext>
              </a:extLst>
            </p:cNvPr>
            <p:cNvGrpSpPr/>
            <p:nvPr/>
          </p:nvGrpSpPr>
          <p:grpSpPr>
            <a:xfrm>
              <a:off x="21676692" y="32169290"/>
              <a:ext cx="26035393" cy="10352293"/>
              <a:chOff x="15947369" y="32119180"/>
              <a:chExt cx="26035393" cy="10352293"/>
            </a:xfrm>
          </p:grpSpPr>
          <p:sp>
            <p:nvSpPr>
              <p:cNvPr id="683" name="Rectangle: Rounded Corners 682">
                <a:extLst>
                  <a:ext uri="{FF2B5EF4-FFF2-40B4-BE49-F238E27FC236}">
                    <a16:creationId xmlns:a16="http://schemas.microsoft.com/office/drawing/2014/main" id="{418D5C0D-FD14-4DAE-952E-2465E0A32845}"/>
                  </a:ext>
                </a:extLst>
              </p:cNvPr>
              <p:cNvSpPr/>
              <p:nvPr/>
            </p:nvSpPr>
            <p:spPr>
              <a:xfrm>
                <a:off x="15947369" y="32119180"/>
                <a:ext cx="26035393" cy="1035229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Arrow: Right 683">
                <a:extLst>
                  <a:ext uri="{FF2B5EF4-FFF2-40B4-BE49-F238E27FC236}">
                    <a16:creationId xmlns:a16="http://schemas.microsoft.com/office/drawing/2014/main" id="{49536E71-1DD0-40BF-BF68-457609F7B8C7}"/>
                  </a:ext>
                </a:extLst>
              </p:cNvPr>
              <p:cNvSpPr/>
              <p:nvPr/>
            </p:nvSpPr>
            <p:spPr>
              <a:xfrm>
                <a:off x="17281063" y="35649363"/>
                <a:ext cx="2081458" cy="1972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F(Q</a:t>
                </a:r>
                <a:r>
                  <a:rPr lang="en-US" baseline="-25000" dirty="0"/>
                  <a:t>X</a:t>
                </a:r>
                <a:r>
                  <a:rPr lang="en-US" dirty="0"/>
                  <a:t>,Q</a:t>
                </a:r>
                <a:r>
                  <a:rPr lang="en-US" baseline="-25000" dirty="0"/>
                  <a:t>Y</a:t>
                </a:r>
                <a:r>
                  <a:rPr lang="en-US" dirty="0"/>
                  <a:t>), </a:t>
                </a:r>
                <a:r>
                  <a:rPr lang="en-US" dirty="0" err="1"/>
                  <a:t>dF</a:t>
                </a:r>
                <a:r>
                  <a:rPr lang="en-US" dirty="0"/>
                  <a:t>(Q</a:t>
                </a:r>
                <a:r>
                  <a:rPr lang="en-US" baseline="-25000" dirty="0"/>
                  <a:t>X</a:t>
                </a:r>
                <a:r>
                  <a:rPr lang="en-US" dirty="0"/>
                  <a:t>,Q</a:t>
                </a:r>
                <a:r>
                  <a:rPr lang="en-US" baseline="-25000" dirty="0"/>
                  <a:t>Y</a:t>
                </a:r>
                <a:r>
                  <a:rPr lang="en-US" dirty="0"/>
                  <a:t>),</a:t>
                </a:r>
              </a:p>
              <a:p>
                <a:pPr algn="ctr"/>
                <a:r>
                  <a:rPr lang="el-GR" dirty="0"/>
                  <a:t>σ</a:t>
                </a:r>
                <a:r>
                  <a:rPr lang="en-US" dirty="0"/>
                  <a:t>(Q</a:t>
                </a:r>
                <a:r>
                  <a:rPr lang="en-US" baseline="-25000" dirty="0"/>
                  <a:t>X</a:t>
                </a:r>
                <a:r>
                  <a:rPr lang="en-US" dirty="0"/>
                  <a:t>,Q</a:t>
                </a:r>
                <a:r>
                  <a:rPr lang="en-US" baseline="-25000" dirty="0"/>
                  <a:t>Y</a:t>
                </a:r>
                <a:r>
                  <a:rPr lang="en-US" dirty="0"/>
                  <a:t>)</a:t>
                </a:r>
              </a:p>
            </p:txBody>
          </p:sp>
          <p:sp>
            <p:nvSpPr>
              <p:cNvPr id="685" name="Arrow: Right 684">
                <a:extLst>
                  <a:ext uri="{FF2B5EF4-FFF2-40B4-BE49-F238E27FC236}">
                    <a16:creationId xmlns:a16="http://schemas.microsoft.com/office/drawing/2014/main" id="{F1EBCE22-5708-4F26-B18C-6518C47FA79D}"/>
                  </a:ext>
                </a:extLst>
              </p:cNvPr>
              <p:cNvSpPr/>
              <p:nvPr/>
            </p:nvSpPr>
            <p:spPr>
              <a:xfrm>
                <a:off x="17281063" y="33844059"/>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686" name="Arrow: Right 685">
                <a:extLst>
                  <a:ext uri="{FF2B5EF4-FFF2-40B4-BE49-F238E27FC236}">
                    <a16:creationId xmlns:a16="http://schemas.microsoft.com/office/drawing/2014/main" id="{8541FBE0-DA0F-4432-979F-7FE51BD8B576}"/>
                  </a:ext>
                </a:extLst>
              </p:cNvPr>
              <p:cNvSpPr/>
              <p:nvPr/>
            </p:nvSpPr>
            <p:spPr>
              <a:xfrm>
                <a:off x="20755676" y="3807975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687" name="Oval 686">
                <a:extLst>
                  <a:ext uri="{FF2B5EF4-FFF2-40B4-BE49-F238E27FC236}">
                    <a16:creationId xmlns:a16="http://schemas.microsoft.com/office/drawing/2014/main" id="{89462F1D-1F72-4CC4-A94E-35C1F92BA396}"/>
                  </a:ext>
                </a:extLst>
              </p:cNvPr>
              <p:cNvSpPr/>
              <p:nvPr/>
            </p:nvSpPr>
            <p:spPr>
              <a:xfrm>
                <a:off x="19483044" y="33931678"/>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Binning Details</a:t>
                </a:r>
              </a:p>
            </p:txBody>
          </p:sp>
          <p:sp>
            <p:nvSpPr>
              <p:cNvPr id="688" name="Rectangle: Rounded Corners 687">
                <a:extLst>
                  <a:ext uri="{FF2B5EF4-FFF2-40B4-BE49-F238E27FC236}">
                    <a16:creationId xmlns:a16="http://schemas.microsoft.com/office/drawing/2014/main" id="{BBB4F419-691E-4151-AA38-356AFFFF832F}"/>
                  </a:ext>
                </a:extLst>
              </p:cNvPr>
              <p:cNvSpPr/>
              <p:nvPr/>
            </p:nvSpPr>
            <p:spPr>
              <a:xfrm>
                <a:off x="19911144" y="36261569"/>
                <a:ext cx="1376748" cy="7480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a:t>
                </a:r>
                <a:r>
                  <a:rPr lang="en-US" dirty="0" err="1"/>
                  <a:t>Q</a:t>
                </a:r>
                <a:r>
                  <a:rPr lang="en-US" baseline="-25000" dirty="0" err="1"/>
                  <a:t>max</a:t>
                </a:r>
                <a:endParaRPr lang="en-US" baseline="-25000" dirty="0"/>
              </a:p>
            </p:txBody>
          </p:sp>
          <p:sp>
            <p:nvSpPr>
              <p:cNvPr id="689" name="Rectangle: Rounded Corners 688">
                <a:extLst>
                  <a:ext uri="{FF2B5EF4-FFF2-40B4-BE49-F238E27FC236}">
                    <a16:creationId xmlns:a16="http://schemas.microsoft.com/office/drawing/2014/main" id="{53A85F78-7B4B-4877-80EA-3F40F26C5F2B}"/>
                  </a:ext>
                </a:extLst>
              </p:cNvPr>
              <p:cNvSpPr/>
              <p:nvPr/>
            </p:nvSpPr>
            <p:spPr>
              <a:xfrm>
                <a:off x="32532503" y="35289960"/>
                <a:ext cx="5185714" cy="49235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Details regarding the binning into 1D Q-space are contained in the document heller_qbinning_030518.docx.  </a:t>
                </a:r>
              </a:p>
              <a:p>
                <a:endParaRPr lang="en-US" dirty="0">
                  <a:solidFill>
                    <a:schemeClr val="tx1"/>
                  </a:solidFill>
                </a:endParaRPr>
              </a:p>
              <a:p>
                <a:r>
                  <a:rPr lang="en-US" dirty="0">
                    <a:solidFill>
                      <a:schemeClr val="tx1"/>
                    </a:solidFill>
                  </a:rPr>
                  <a:t>During discussions with the team, it was suggested that the various kinds of line, box and wedge averages could be thought of as a set of ROIs.</a:t>
                </a:r>
              </a:p>
            </p:txBody>
          </p:sp>
          <p:sp>
            <p:nvSpPr>
              <p:cNvPr id="690" name="Oval 689">
                <a:extLst>
                  <a:ext uri="{FF2B5EF4-FFF2-40B4-BE49-F238E27FC236}">
                    <a16:creationId xmlns:a16="http://schemas.microsoft.com/office/drawing/2014/main" id="{7AFC1C8B-6E5F-437E-A82B-3B93A0ABAAED}"/>
                  </a:ext>
                </a:extLst>
              </p:cNvPr>
              <p:cNvSpPr/>
              <p:nvPr/>
            </p:nvSpPr>
            <p:spPr>
              <a:xfrm>
                <a:off x="21211539" y="33931677"/>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Q = N</a:t>
                </a:r>
              </a:p>
            </p:txBody>
          </p:sp>
          <p:cxnSp>
            <p:nvCxnSpPr>
              <p:cNvPr id="692" name="Straight Arrow Connector 691">
                <a:extLst>
                  <a:ext uri="{FF2B5EF4-FFF2-40B4-BE49-F238E27FC236}">
                    <a16:creationId xmlns:a16="http://schemas.microsoft.com/office/drawing/2014/main" id="{45C3ACB0-1400-41F5-8235-1707C1966001}"/>
                  </a:ext>
                </a:extLst>
              </p:cNvPr>
              <p:cNvCxnSpPr>
                <a:endCxn id="684" idx="1"/>
              </p:cNvCxnSpPr>
              <p:nvPr/>
            </p:nvCxnSpPr>
            <p:spPr>
              <a:xfrm>
                <a:off x="16731297" y="36635578"/>
                <a:ext cx="549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4" name="Straight Arrow Connector 693">
                <a:extLst>
                  <a:ext uri="{FF2B5EF4-FFF2-40B4-BE49-F238E27FC236}">
                    <a16:creationId xmlns:a16="http://schemas.microsoft.com/office/drawing/2014/main" id="{7E46BFFB-722B-45D4-A35F-76AB1A5537F2}"/>
                  </a:ext>
                </a:extLst>
              </p:cNvPr>
              <p:cNvCxnSpPr>
                <a:stCxn id="684" idx="3"/>
                <a:endCxn id="688" idx="1"/>
              </p:cNvCxnSpPr>
              <p:nvPr/>
            </p:nvCxnSpPr>
            <p:spPr>
              <a:xfrm>
                <a:off x="19362521" y="36635578"/>
                <a:ext cx="54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6" name="Straight Arrow Connector 695">
                <a:extLst>
                  <a:ext uri="{FF2B5EF4-FFF2-40B4-BE49-F238E27FC236}">
                    <a16:creationId xmlns:a16="http://schemas.microsoft.com/office/drawing/2014/main" id="{293EFD25-EB78-4054-817F-5BAC7C9823A3}"/>
                  </a:ext>
                </a:extLst>
              </p:cNvPr>
              <p:cNvCxnSpPr>
                <a:stCxn id="685" idx="3"/>
                <a:endCxn id="687" idx="2"/>
              </p:cNvCxnSpPr>
              <p:nvPr/>
            </p:nvCxnSpPr>
            <p:spPr>
              <a:xfrm flipV="1">
                <a:off x="19036975" y="34291319"/>
                <a:ext cx="4460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8" name="Straight Arrow Connector 697">
                <a:extLst>
                  <a:ext uri="{FF2B5EF4-FFF2-40B4-BE49-F238E27FC236}">
                    <a16:creationId xmlns:a16="http://schemas.microsoft.com/office/drawing/2014/main" id="{9258364C-7B19-4C3C-B615-DA205DAE12A4}"/>
                  </a:ext>
                </a:extLst>
              </p:cNvPr>
              <p:cNvCxnSpPr>
                <a:stCxn id="687" idx="6"/>
                <a:endCxn id="690" idx="2"/>
              </p:cNvCxnSpPr>
              <p:nvPr/>
            </p:nvCxnSpPr>
            <p:spPr>
              <a:xfrm flipV="1">
                <a:off x="20859792" y="34291318"/>
                <a:ext cx="3517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1" name="Oval 700">
                <a:extLst>
                  <a:ext uri="{FF2B5EF4-FFF2-40B4-BE49-F238E27FC236}">
                    <a16:creationId xmlns:a16="http://schemas.microsoft.com/office/drawing/2014/main" id="{C9CF9999-0DE5-4F46-87A6-34D827A8B27C}"/>
                  </a:ext>
                </a:extLst>
              </p:cNvPr>
              <p:cNvSpPr/>
              <p:nvPr/>
            </p:nvSpPr>
            <p:spPr>
              <a:xfrm>
                <a:off x="21211539" y="34853985"/>
                <a:ext cx="137674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1D Binning Style</a:t>
                </a:r>
              </a:p>
            </p:txBody>
          </p:sp>
          <p:cxnSp>
            <p:nvCxnSpPr>
              <p:cNvPr id="703" name="Connector: Elbow 702">
                <a:extLst>
                  <a:ext uri="{FF2B5EF4-FFF2-40B4-BE49-F238E27FC236}">
                    <a16:creationId xmlns:a16="http://schemas.microsoft.com/office/drawing/2014/main" id="{B5B7C41B-CEF3-4821-8A6E-C49D215BB51B}"/>
                  </a:ext>
                </a:extLst>
              </p:cNvPr>
              <p:cNvCxnSpPr>
                <a:cxnSpLocks/>
                <a:stCxn id="687" idx="6"/>
                <a:endCxn id="701" idx="2"/>
              </p:cNvCxnSpPr>
              <p:nvPr/>
            </p:nvCxnSpPr>
            <p:spPr>
              <a:xfrm>
                <a:off x="20859792" y="34291319"/>
                <a:ext cx="351747" cy="922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05" name="Rectangle: Rounded Corners 704">
                <a:extLst>
                  <a:ext uri="{FF2B5EF4-FFF2-40B4-BE49-F238E27FC236}">
                    <a16:creationId xmlns:a16="http://schemas.microsoft.com/office/drawing/2014/main" id="{53F96588-0F12-4857-B567-6C2211C7E5AB}"/>
                  </a:ext>
                </a:extLst>
              </p:cNvPr>
              <p:cNvSpPr/>
              <p:nvPr/>
            </p:nvSpPr>
            <p:spPr>
              <a:xfrm>
                <a:off x="22410958" y="36261569"/>
                <a:ext cx="1376748" cy="7480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Q-values</a:t>
                </a:r>
                <a:endParaRPr lang="en-US" baseline="-25000" dirty="0"/>
              </a:p>
            </p:txBody>
          </p:sp>
          <p:cxnSp>
            <p:nvCxnSpPr>
              <p:cNvPr id="707" name="Connector: Elbow 706">
                <a:extLst>
                  <a:ext uri="{FF2B5EF4-FFF2-40B4-BE49-F238E27FC236}">
                    <a16:creationId xmlns:a16="http://schemas.microsoft.com/office/drawing/2014/main" id="{889B37A1-B09C-4B4A-AD5E-3A319BA084E1}"/>
                  </a:ext>
                </a:extLst>
              </p:cNvPr>
              <p:cNvCxnSpPr>
                <a:stCxn id="690" idx="6"/>
                <a:endCxn id="705" idx="0"/>
              </p:cNvCxnSpPr>
              <p:nvPr/>
            </p:nvCxnSpPr>
            <p:spPr>
              <a:xfrm>
                <a:off x="22588287" y="34291318"/>
                <a:ext cx="511045" cy="1970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9" name="Connector: Elbow 708">
                <a:extLst>
                  <a:ext uri="{FF2B5EF4-FFF2-40B4-BE49-F238E27FC236}">
                    <a16:creationId xmlns:a16="http://schemas.microsoft.com/office/drawing/2014/main" id="{FB31FACB-C9D9-428B-9854-F315D535440C}"/>
                  </a:ext>
                </a:extLst>
              </p:cNvPr>
              <p:cNvCxnSpPr>
                <a:cxnSpLocks/>
                <a:stCxn id="701" idx="6"/>
                <a:endCxn id="705" idx="0"/>
              </p:cNvCxnSpPr>
              <p:nvPr/>
            </p:nvCxnSpPr>
            <p:spPr>
              <a:xfrm>
                <a:off x="22588287" y="35213626"/>
                <a:ext cx="511045" cy="1047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2" name="Straight Arrow Connector 711">
                <a:extLst>
                  <a:ext uri="{FF2B5EF4-FFF2-40B4-BE49-F238E27FC236}">
                    <a16:creationId xmlns:a16="http://schemas.microsoft.com/office/drawing/2014/main" id="{D0FADCDC-2D3A-4162-A821-FEF5DF890E5E}"/>
                  </a:ext>
                </a:extLst>
              </p:cNvPr>
              <p:cNvCxnSpPr>
                <a:stCxn id="688" idx="3"/>
                <a:endCxn id="705" idx="1"/>
              </p:cNvCxnSpPr>
              <p:nvPr/>
            </p:nvCxnSpPr>
            <p:spPr>
              <a:xfrm>
                <a:off x="21287892" y="36635578"/>
                <a:ext cx="1123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3" name="Arrow: Right 19">
                <a:extLst>
                  <a:ext uri="{FF2B5EF4-FFF2-40B4-BE49-F238E27FC236}">
                    <a16:creationId xmlns:a16="http://schemas.microsoft.com/office/drawing/2014/main" id="{B407028C-3FB3-4EE3-80A9-70CAB293E04F}"/>
                  </a:ext>
                </a:extLst>
              </p:cNvPr>
              <p:cNvSpPr/>
              <p:nvPr/>
            </p:nvSpPr>
            <p:spPr>
              <a:xfrm>
                <a:off x="24685724" y="34668683"/>
                <a:ext cx="2293030" cy="115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 (N) Data Arrays: N, Q, I, </a:t>
                </a:r>
                <a:r>
                  <a:rPr lang="en-US" sz="1400" dirty="0" err="1"/>
                  <a:t>dI</a:t>
                </a:r>
                <a:r>
                  <a:rPr lang="en-US" sz="1400" dirty="0"/>
                  <a:t>, and </a:t>
                </a:r>
                <a:r>
                  <a:rPr lang="el-GR" sz="1400" dirty="0"/>
                  <a:t>σ</a:t>
                </a:r>
                <a:r>
                  <a:rPr lang="en-US" sz="1400" baseline="-25000" dirty="0"/>
                  <a:t>Q</a:t>
                </a:r>
              </a:p>
            </p:txBody>
          </p:sp>
          <p:sp>
            <p:nvSpPr>
              <p:cNvPr id="714" name="Rectangle: Rounded Corners 713">
                <a:extLst>
                  <a:ext uri="{FF2B5EF4-FFF2-40B4-BE49-F238E27FC236}">
                    <a16:creationId xmlns:a16="http://schemas.microsoft.com/office/drawing/2014/main" id="{D17B9060-F63C-4809-9381-7C3A53DCF565}"/>
                  </a:ext>
                </a:extLst>
              </p:cNvPr>
              <p:cNvSpPr/>
              <p:nvPr/>
            </p:nvSpPr>
            <p:spPr>
              <a:xfrm>
                <a:off x="27240436" y="36254675"/>
                <a:ext cx="1376748" cy="7480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Q-array</a:t>
                </a:r>
                <a:endParaRPr lang="en-US" baseline="-25000" dirty="0"/>
              </a:p>
            </p:txBody>
          </p:sp>
          <p:cxnSp>
            <p:nvCxnSpPr>
              <p:cNvPr id="716" name="Connector: Elbow 715">
                <a:extLst>
                  <a:ext uri="{FF2B5EF4-FFF2-40B4-BE49-F238E27FC236}">
                    <a16:creationId xmlns:a16="http://schemas.microsoft.com/office/drawing/2014/main" id="{F0D87EEE-6364-4C3A-A656-8F3FCB537843}"/>
                  </a:ext>
                </a:extLst>
              </p:cNvPr>
              <p:cNvCxnSpPr>
                <a:cxnSpLocks/>
                <a:stCxn id="690" idx="6"/>
                <a:endCxn id="713" idx="1"/>
              </p:cNvCxnSpPr>
              <p:nvPr/>
            </p:nvCxnSpPr>
            <p:spPr>
              <a:xfrm>
                <a:off x="22588287" y="34291318"/>
                <a:ext cx="2097437" cy="9534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 name="Connector: Elbow 718">
                <a:extLst>
                  <a:ext uri="{FF2B5EF4-FFF2-40B4-BE49-F238E27FC236}">
                    <a16:creationId xmlns:a16="http://schemas.microsoft.com/office/drawing/2014/main" id="{69282818-7650-4A7E-83C8-D1EB3C08B9AF}"/>
                  </a:ext>
                </a:extLst>
              </p:cNvPr>
              <p:cNvCxnSpPr>
                <a:stCxn id="713" idx="3"/>
                <a:endCxn id="714" idx="1"/>
              </p:cNvCxnSpPr>
              <p:nvPr/>
            </p:nvCxnSpPr>
            <p:spPr>
              <a:xfrm>
                <a:off x="26978754" y="35244808"/>
                <a:ext cx="261682" cy="1383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 name="Straight Arrow Connector 720">
                <a:extLst>
                  <a:ext uri="{FF2B5EF4-FFF2-40B4-BE49-F238E27FC236}">
                    <a16:creationId xmlns:a16="http://schemas.microsoft.com/office/drawing/2014/main" id="{3E3100B0-0CCA-4633-9463-E4AFC14A4D14}"/>
                  </a:ext>
                </a:extLst>
              </p:cNvPr>
              <p:cNvCxnSpPr>
                <a:stCxn id="705" idx="3"/>
                <a:endCxn id="714" idx="1"/>
              </p:cNvCxnSpPr>
              <p:nvPr/>
            </p:nvCxnSpPr>
            <p:spPr>
              <a:xfrm flipV="1">
                <a:off x="23787706" y="36628684"/>
                <a:ext cx="3452730" cy="6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2" name="Arrow: Right 19">
                <a:extLst>
                  <a:ext uri="{FF2B5EF4-FFF2-40B4-BE49-F238E27FC236}">
                    <a16:creationId xmlns:a16="http://schemas.microsoft.com/office/drawing/2014/main" id="{A5F8D0EF-7D86-427E-9D48-0A5D52C39FDA}"/>
                  </a:ext>
                </a:extLst>
              </p:cNvPr>
              <p:cNvSpPr/>
              <p:nvPr/>
            </p:nvSpPr>
            <p:spPr>
              <a:xfrm>
                <a:off x="27890022" y="34668683"/>
                <a:ext cx="2293030" cy="115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 (N) Data Arrays: N, </a:t>
                </a:r>
                <a:r>
                  <a:rPr lang="en-US" sz="1400" dirty="0" err="1"/>
                  <a:t>dI</a:t>
                </a:r>
                <a:r>
                  <a:rPr lang="en-US" sz="1400" dirty="0"/>
                  <a:t>, and </a:t>
                </a:r>
                <a:r>
                  <a:rPr lang="el-GR" sz="1400" dirty="0"/>
                  <a:t>σ</a:t>
                </a:r>
                <a:r>
                  <a:rPr lang="en-US" sz="1400" baseline="-25000" dirty="0"/>
                  <a:t>Q</a:t>
                </a:r>
              </a:p>
            </p:txBody>
          </p:sp>
          <p:sp>
            <p:nvSpPr>
              <p:cNvPr id="723" name="Arrow: Right 19">
                <a:extLst>
                  <a:ext uri="{FF2B5EF4-FFF2-40B4-BE49-F238E27FC236}">
                    <a16:creationId xmlns:a16="http://schemas.microsoft.com/office/drawing/2014/main" id="{4A89D20D-B293-4308-8C5D-021D8757D503}"/>
                  </a:ext>
                </a:extLst>
              </p:cNvPr>
              <p:cNvSpPr/>
              <p:nvPr/>
            </p:nvSpPr>
            <p:spPr>
              <a:xfrm>
                <a:off x="29230686" y="36059452"/>
                <a:ext cx="1666603" cy="115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Q-value Array</a:t>
                </a:r>
                <a:endParaRPr lang="en-US" sz="1400" baseline="-25000" dirty="0"/>
              </a:p>
            </p:txBody>
          </p:sp>
          <p:cxnSp>
            <p:nvCxnSpPr>
              <p:cNvPr id="725" name="Straight Arrow Connector 724">
                <a:extLst>
                  <a:ext uri="{FF2B5EF4-FFF2-40B4-BE49-F238E27FC236}">
                    <a16:creationId xmlns:a16="http://schemas.microsoft.com/office/drawing/2014/main" id="{7405E50A-0684-4D38-9558-D8096FC208A7}"/>
                  </a:ext>
                </a:extLst>
              </p:cNvPr>
              <p:cNvCxnSpPr>
                <a:stCxn id="714" idx="3"/>
                <a:endCxn id="723" idx="1"/>
              </p:cNvCxnSpPr>
              <p:nvPr/>
            </p:nvCxnSpPr>
            <p:spPr>
              <a:xfrm>
                <a:off x="28617184" y="36628684"/>
                <a:ext cx="613502" cy="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7" name="Straight Arrow Connector 726">
                <a:extLst>
                  <a:ext uri="{FF2B5EF4-FFF2-40B4-BE49-F238E27FC236}">
                    <a16:creationId xmlns:a16="http://schemas.microsoft.com/office/drawing/2014/main" id="{E7B5055A-3886-4FDC-B9DC-F087FEFAEF39}"/>
                  </a:ext>
                </a:extLst>
              </p:cNvPr>
              <p:cNvCxnSpPr>
                <a:stCxn id="713" idx="3"/>
                <a:endCxn id="722" idx="1"/>
              </p:cNvCxnSpPr>
              <p:nvPr/>
            </p:nvCxnSpPr>
            <p:spPr>
              <a:xfrm>
                <a:off x="26978754" y="35244808"/>
                <a:ext cx="911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8" name="Arrow: Right 19">
                <a:extLst>
                  <a:ext uri="{FF2B5EF4-FFF2-40B4-BE49-F238E27FC236}">
                    <a16:creationId xmlns:a16="http://schemas.microsoft.com/office/drawing/2014/main" id="{974883D7-5DCA-4905-A95C-9C79E9568B19}"/>
                  </a:ext>
                </a:extLst>
              </p:cNvPr>
              <p:cNvSpPr/>
              <p:nvPr/>
            </p:nvSpPr>
            <p:spPr>
              <a:xfrm>
                <a:off x="23734790" y="37950891"/>
                <a:ext cx="2293030" cy="115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Wedge, Line, Box ROIs</a:t>
                </a:r>
              </a:p>
              <a:p>
                <a:pPr algn="ctr"/>
                <a:r>
                  <a:rPr lang="en-US" sz="1400" dirty="0"/>
                  <a:t>R</a:t>
                </a:r>
                <a:r>
                  <a:rPr lang="en-US" sz="1400" baseline="-25000" dirty="0"/>
                  <a:t>1</a:t>
                </a:r>
                <a:r>
                  <a:rPr lang="en-US" sz="1400" dirty="0"/>
                  <a:t>(X,Y)..R</a:t>
                </a:r>
                <a:r>
                  <a:rPr lang="en-US" sz="1400" baseline="-25000" dirty="0"/>
                  <a:t>N</a:t>
                </a:r>
                <a:r>
                  <a:rPr lang="en-US" sz="1400" dirty="0"/>
                  <a:t>(X,Y)</a:t>
                </a:r>
              </a:p>
            </p:txBody>
          </p:sp>
          <p:cxnSp>
            <p:nvCxnSpPr>
              <p:cNvPr id="730" name="Straight Arrow Connector 729">
                <a:extLst>
                  <a:ext uri="{FF2B5EF4-FFF2-40B4-BE49-F238E27FC236}">
                    <a16:creationId xmlns:a16="http://schemas.microsoft.com/office/drawing/2014/main" id="{91E507EE-423D-405D-95EC-9961CD8FBE68}"/>
                  </a:ext>
                </a:extLst>
              </p:cNvPr>
              <p:cNvCxnSpPr>
                <a:stCxn id="686" idx="3"/>
                <a:endCxn id="728" idx="1"/>
              </p:cNvCxnSpPr>
              <p:nvPr/>
            </p:nvCxnSpPr>
            <p:spPr>
              <a:xfrm flipV="1">
                <a:off x="22511588" y="38527016"/>
                <a:ext cx="1223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2" name="Connector: Elbow 731">
                <a:extLst>
                  <a:ext uri="{FF2B5EF4-FFF2-40B4-BE49-F238E27FC236}">
                    <a16:creationId xmlns:a16="http://schemas.microsoft.com/office/drawing/2014/main" id="{E5D73AFC-3544-4784-BD34-2BEBC508B1D8}"/>
                  </a:ext>
                </a:extLst>
              </p:cNvPr>
              <p:cNvCxnSpPr>
                <a:stCxn id="728" idx="3"/>
                <a:endCxn id="689" idx="1"/>
              </p:cNvCxnSpPr>
              <p:nvPr/>
            </p:nvCxnSpPr>
            <p:spPr>
              <a:xfrm flipV="1">
                <a:off x="26027820" y="37751719"/>
                <a:ext cx="6504683" cy="775297"/>
              </a:xfrm>
              <a:prstGeom prst="bentConnector3">
                <a:avLst>
                  <a:gd name="adj1" fmla="val 87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4" name="Connector: Elbow 733">
                <a:extLst>
                  <a:ext uri="{FF2B5EF4-FFF2-40B4-BE49-F238E27FC236}">
                    <a16:creationId xmlns:a16="http://schemas.microsoft.com/office/drawing/2014/main" id="{79305A2F-8CF5-4CC0-A0B2-B3652E8626A6}"/>
                  </a:ext>
                </a:extLst>
              </p:cNvPr>
              <p:cNvCxnSpPr>
                <a:cxnSpLocks/>
                <a:stCxn id="723" idx="3"/>
                <a:endCxn id="689" idx="1"/>
              </p:cNvCxnSpPr>
              <p:nvPr/>
            </p:nvCxnSpPr>
            <p:spPr>
              <a:xfrm>
                <a:off x="30897289" y="36635577"/>
                <a:ext cx="1635214" cy="1116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7" name="Connector: Elbow 736">
                <a:extLst>
                  <a:ext uri="{FF2B5EF4-FFF2-40B4-BE49-F238E27FC236}">
                    <a16:creationId xmlns:a16="http://schemas.microsoft.com/office/drawing/2014/main" id="{72DEC25F-6076-47CD-8DE1-03D959923354}"/>
                  </a:ext>
                </a:extLst>
              </p:cNvPr>
              <p:cNvCxnSpPr>
                <a:cxnSpLocks/>
                <a:stCxn id="722" idx="3"/>
                <a:endCxn id="689" idx="1"/>
              </p:cNvCxnSpPr>
              <p:nvPr/>
            </p:nvCxnSpPr>
            <p:spPr>
              <a:xfrm>
                <a:off x="30183052" y="35244808"/>
                <a:ext cx="2349451" cy="2506911"/>
              </a:xfrm>
              <a:prstGeom prst="bentConnector3">
                <a:avLst>
                  <a:gd name="adj1" fmla="val 65406"/>
                </a:avLst>
              </a:prstGeom>
              <a:ln>
                <a:tailEnd type="triangle"/>
              </a:ln>
            </p:spPr>
            <p:style>
              <a:lnRef idx="1">
                <a:schemeClr val="accent1"/>
              </a:lnRef>
              <a:fillRef idx="0">
                <a:schemeClr val="accent1"/>
              </a:fillRef>
              <a:effectRef idx="0">
                <a:schemeClr val="accent1"/>
              </a:effectRef>
              <a:fontRef idx="minor">
                <a:schemeClr val="tx1"/>
              </a:fontRef>
            </p:style>
          </p:cxnSp>
          <p:sp>
            <p:nvSpPr>
              <p:cNvPr id="742" name="Arrow: Right 741">
                <a:extLst>
                  <a:ext uri="{FF2B5EF4-FFF2-40B4-BE49-F238E27FC236}">
                    <a16:creationId xmlns:a16="http://schemas.microsoft.com/office/drawing/2014/main" id="{9FD52AAD-AE0E-471C-BBEE-3E62179DEFE4}"/>
                  </a:ext>
                </a:extLst>
              </p:cNvPr>
              <p:cNvSpPr/>
              <p:nvPr/>
            </p:nvSpPr>
            <p:spPr>
              <a:xfrm>
                <a:off x="38493539" y="36765503"/>
                <a:ext cx="2081458" cy="1972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F(Q), </a:t>
                </a:r>
                <a:r>
                  <a:rPr lang="en-US" dirty="0" err="1"/>
                  <a:t>dF</a:t>
                </a:r>
                <a:r>
                  <a:rPr lang="en-US" dirty="0"/>
                  <a:t>(Q),</a:t>
                </a:r>
              </a:p>
              <a:p>
                <a:pPr algn="ctr"/>
                <a:r>
                  <a:rPr lang="el-GR" dirty="0"/>
                  <a:t>σ</a:t>
                </a:r>
                <a:r>
                  <a:rPr lang="en-US" dirty="0"/>
                  <a:t>(Q)</a:t>
                </a:r>
              </a:p>
            </p:txBody>
          </p:sp>
          <p:cxnSp>
            <p:nvCxnSpPr>
              <p:cNvPr id="744" name="Straight Arrow Connector 743">
                <a:extLst>
                  <a:ext uri="{FF2B5EF4-FFF2-40B4-BE49-F238E27FC236}">
                    <a16:creationId xmlns:a16="http://schemas.microsoft.com/office/drawing/2014/main" id="{B11F9CA2-6401-4820-ADC0-ECC217B084AA}"/>
                  </a:ext>
                </a:extLst>
              </p:cNvPr>
              <p:cNvCxnSpPr>
                <a:stCxn id="689" idx="3"/>
                <a:endCxn id="742" idx="1"/>
              </p:cNvCxnSpPr>
              <p:nvPr/>
            </p:nvCxnSpPr>
            <p:spPr>
              <a:xfrm flipV="1">
                <a:off x="37718217" y="37751718"/>
                <a:ext cx="7753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6" name="Straight Arrow Connector 745">
                <a:extLst>
                  <a:ext uri="{FF2B5EF4-FFF2-40B4-BE49-F238E27FC236}">
                    <a16:creationId xmlns:a16="http://schemas.microsoft.com/office/drawing/2014/main" id="{AB397ED2-BE3E-40D6-8254-61FCEB49A930}"/>
                  </a:ext>
                </a:extLst>
              </p:cNvPr>
              <p:cNvCxnSpPr>
                <a:stCxn id="742" idx="3"/>
              </p:cNvCxnSpPr>
              <p:nvPr/>
            </p:nvCxnSpPr>
            <p:spPr>
              <a:xfrm>
                <a:off x="40574997" y="37751718"/>
                <a:ext cx="54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49" name="TextBox 748">
              <a:extLst>
                <a:ext uri="{FF2B5EF4-FFF2-40B4-BE49-F238E27FC236}">
                  <a16:creationId xmlns:a16="http://schemas.microsoft.com/office/drawing/2014/main" id="{F4DD62E5-B512-4A34-B712-56EAEC8DBE45}"/>
                </a:ext>
              </a:extLst>
            </p:cNvPr>
            <p:cNvSpPr txBox="1"/>
            <p:nvPr/>
          </p:nvSpPr>
          <p:spPr>
            <a:xfrm>
              <a:off x="23341149" y="33086172"/>
              <a:ext cx="2033377" cy="369332"/>
            </a:xfrm>
            <a:prstGeom prst="rect">
              <a:avLst/>
            </a:prstGeom>
            <a:noFill/>
          </p:spPr>
          <p:txBody>
            <a:bodyPr wrap="none" rtlCol="0">
              <a:spAutoFit/>
            </a:bodyPr>
            <a:lstStyle/>
            <a:p>
              <a:r>
                <a:rPr lang="en-US" dirty="0"/>
                <a:t>Bin into 1D Q-space</a:t>
              </a:r>
            </a:p>
          </p:txBody>
        </p:sp>
      </p:grpSp>
    </p:spTree>
    <p:extLst>
      <p:ext uri="{BB962C8B-B14F-4D97-AF65-F5344CB8AC3E}">
        <p14:creationId xmlns:p14="http://schemas.microsoft.com/office/powerpoint/2010/main" val="80551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BACFF-E1DD-4932-9D08-6BF0F7F1548E}"/>
              </a:ext>
            </a:extLst>
          </p:cNvPr>
          <p:cNvSpPr txBox="1"/>
          <p:nvPr/>
        </p:nvSpPr>
        <p:spPr>
          <a:xfrm>
            <a:off x="537298" y="630156"/>
            <a:ext cx="23133897" cy="1015663"/>
          </a:xfrm>
          <a:prstGeom prst="rect">
            <a:avLst/>
          </a:prstGeom>
          <a:noFill/>
        </p:spPr>
        <p:txBody>
          <a:bodyPr wrap="none" rtlCol="0">
            <a:spAutoFit/>
          </a:bodyPr>
          <a:lstStyle/>
          <a:p>
            <a:r>
              <a:rPr lang="en-US" sz="6000" dirty="0"/>
              <a:t>SANS Data Reduction Workflow...operations outside the normal workflow</a:t>
            </a:r>
          </a:p>
        </p:txBody>
      </p:sp>
      <p:grpSp>
        <p:nvGrpSpPr>
          <p:cNvPr id="526" name="Group 525">
            <a:extLst>
              <a:ext uri="{FF2B5EF4-FFF2-40B4-BE49-F238E27FC236}">
                <a16:creationId xmlns:a16="http://schemas.microsoft.com/office/drawing/2014/main" id="{E06AEC57-AED4-41AF-A272-FD14C437902C}"/>
              </a:ext>
            </a:extLst>
          </p:cNvPr>
          <p:cNvGrpSpPr/>
          <p:nvPr/>
        </p:nvGrpSpPr>
        <p:grpSpPr>
          <a:xfrm>
            <a:off x="1889767" y="2456482"/>
            <a:ext cx="43875667" cy="11946491"/>
            <a:chOff x="2804167" y="2552735"/>
            <a:chExt cx="43875667" cy="11946491"/>
          </a:xfrm>
        </p:grpSpPr>
        <p:sp>
          <p:nvSpPr>
            <p:cNvPr id="5" name="TextBox 4">
              <a:extLst>
                <a:ext uri="{FF2B5EF4-FFF2-40B4-BE49-F238E27FC236}">
                  <a16:creationId xmlns:a16="http://schemas.microsoft.com/office/drawing/2014/main" id="{D3086E68-D811-480E-ABF4-618B6A590E07}"/>
                </a:ext>
              </a:extLst>
            </p:cNvPr>
            <p:cNvSpPr txBox="1"/>
            <p:nvPr/>
          </p:nvSpPr>
          <p:spPr>
            <a:xfrm>
              <a:off x="3745509" y="3395640"/>
              <a:ext cx="4143574" cy="369332"/>
            </a:xfrm>
            <a:prstGeom prst="rect">
              <a:avLst/>
            </a:prstGeom>
            <a:noFill/>
          </p:spPr>
          <p:txBody>
            <a:bodyPr wrap="square" rtlCol="0">
              <a:spAutoFit/>
            </a:bodyPr>
            <a:lstStyle/>
            <a:p>
              <a:r>
                <a:rPr lang="en-US" dirty="0" err="1"/>
                <a:t>Barscan</a:t>
              </a:r>
              <a:r>
                <a:rPr lang="en-US" dirty="0"/>
                <a:t> Calibration and Detector Map</a:t>
              </a:r>
            </a:p>
          </p:txBody>
        </p:sp>
        <p:sp>
          <p:nvSpPr>
            <p:cNvPr id="6" name="Oval 5">
              <a:extLst>
                <a:ext uri="{FF2B5EF4-FFF2-40B4-BE49-F238E27FC236}">
                  <a16:creationId xmlns:a16="http://schemas.microsoft.com/office/drawing/2014/main" id="{9C8D840D-7718-4A31-B44E-A5660DE3BE6D}"/>
                </a:ext>
              </a:extLst>
            </p:cNvPr>
            <p:cNvSpPr/>
            <p:nvPr/>
          </p:nvSpPr>
          <p:spPr>
            <a:xfrm>
              <a:off x="3745509" y="4268484"/>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Bar@Z</a:t>
              </a:r>
              <a:r>
                <a:rPr lang="en-US" sz="1400" baseline="-25000" dirty="0"/>
                <a:t>0</a:t>
              </a:r>
              <a:r>
                <a:rPr lang="en-US" sz="1400" dirty="0"/>
                <a:t> File</a:t>
              </a:r>
            </a:p>
          </p:txBody>
        </p:sp>
        <p:sp>
          <p:nvSpPr>
            <p:cNvPr id="7" name="Arrow: Right 6">
              <a:extLst>
                <a:ext uri="{FF2B5EF4-FFF2-40B4-BE49-F238E27FC236}">
                  <a16:creationId xmlns:a16="http://schemas.microsoft.com/office/drawing/2014/main" id="{8E407780-A98B-4B94-80B0-8C3ED6587DD8}"/>
                </a:ext>
              </a:extLst>
            </p:cNvPr>
            <p:cNvSpPr/>
            <p:nvPr/>
          </p:nvSpPr>
          <p:spPr>
            <a:xfrm>
              <a:off x="6686031" y="4180862"/>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Bar@Z</a:t>
              </a:r>
              <a:r>
                <a:rPr lang="en-US" sz="1400" baseline="-25000" dirty="0"/>
                <a:t>0</a:t>
              </a:r>
              <a:r>
                <a:rPr lang="en-US" sz="1400" dirty="0"/>
                <a:t>  Z</a:t>
              </a:r>
              <a:r>
                <a:rPr lang="en-US" sz="1400" baseline="-25000" dirty="0"/>
                <a:t>0</a:t>
              </a:r>
              <a:r>
                <a:rPr lang="en-US" sz="1400" dirty="0"/>
                <a:t>(</a:t>
              </a:r>
              <a:r>
                <a:rPr lang="en-US" sz="1400" dirty="0" err="1"/>
                <a:t>X,Y,t</a:t>
              </a:r>
              <a:r>
                <a:rPr lang="en-US" sz="1400" dirty="0"/>
                <a:t>)</a:t>
              </a:r>
            </a:p>
          </p:txBody>
        </p:sp>
        <p:sp>
          <p:nvSpPr>
            <p:cNvPr id="8" name="Oval 7">
              <a:extLst>
                <a:ext uri="{FF2B5EF4-FFF2-40B4-BE49-F238E27FC236}">
                  <a16:creationId xmlns:a16="http://schemas.microsoft.com/office/drawing/2014/main" id="{3228EAB0-0D49-4142-B2A1-F1E5973D9827}"/>
                </a:ext>
              </a:extLst>
            </p:cNvPr>
            <p:cNvSpPr/>
            <p:nvPr/>
          </p:nvSpPr>
          <p:spPr>
            <a:xfrm>
              <a:off x="5560443" y="6549641"/>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Pixel Mask File</a:t>
              </a:r>
            </a:p>
          </p:txBody>
        </p:sp>
        <p:sp>
          <p:nvSpPr>
            <p:cNvPr id="9" name="Rectangle: Rounded Corners 8">
              <a:extLst>
                <a:ext uri="{FF2B5EF4-FFF2-40B4-BE49-F238E27FC236}">
                  <a16:creationId xmlns:a16="http://schemas.microsoft.com/office/drawing/2014/main" id="{DAD91800-213A-4E2C-A947-50DBDA3077E4}"/>
                </a:ext>
              </a:extLst>
            </p:cNvPr>
            <p:cNvSpPr/>
            <p:nvPr/>
          </p:nvSpPr>
          <p:spPr>
            <a:xfrm>
              <a:off x="7054816" y="657782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sp>
          <p:nvSpPr>
            <p:cNvPr id="10" name="Rectangle: Rounded Corners 9">
              <a:extLst>
                <a:ext uri="{FF2B5EF4-FFF2-40B4-BE49-F238E27FC236}">
                  <a16:creationId xmlns:a16="http://schemas.microsoft.com/office/drawing/2014/main" id="{BF3CE156-CD9B-4D42-A2E4-400D3287DD13}"/>
                </a:ext>
              </a:extLst>
            </p:cNvPr>
            <p:cNvSpPr/>
            <p:nvPr/>
          </p:nvSpPr>
          <p:spPr>
            <a:xfrm>
              <a:off x="5239881" y="429059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11" name="Rectangle: Rounded Corners 10">
              <a:extLst>
                <a:ext uri="{FF2B5EF4-FFF2-40B4-BE49-F238E27FC236}">
                  <a16:creationId xmlns:a16="http://schemas.microsoft.com/office/drawing/2014/main" id="{381BAD0D-79F6-4138-94C9-B996BA6F9548}"/>
                </a:ext>
              </a:extLst>
            </p:cNvPr>
            <p:cNvSpPr/>
            <p:nvPr/>
          </p:nvSpPr>
          <p:spPr>
            <a:xfrm>
              <a:off x="11214635" y="4180861"/>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12" name="Arrow: Right 11">
              <a:extLst>
                <a:ext uri="{FF2B5EF4-FFF2-40B4-BE49-F238E27FC236}">
                  <a16:creationId xmlns:a16="http://schemas.microsoft.com/office/drawing/2014/main" id="{86BE4A2F-55F2-40ED-9304-214E309ABAC0}"/>
                </a:ext>
              </a:extLst>
            </p:cNvPr>
            <p:cNvSpPr/>
            <p:nvPr/>
          </p:nvSpPr>
          <p:spPr>
            <a:xfrm>
              <a:off x="8499361" y="6468089"/>
              <a:ext cx="1133251"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Mask(X,Y)</a:t>
              </a:r>
            </a:p>
          </p:txBody>
        </p:sp>
        <p:cxnSp>
          <p:nvCxnSpPr>
            <p:cNvPr id="13" name="Straight Arrow Connector 12">
              <a:extLst>
                <a:ext uri="{FF2B5EF4-FFF2-40B4-BE49-F238E27FC236}">
                  <a16:creationId xmlns:a16="http://schemas.microsoft.com/office/drawing/2014/main" id="{D82656E3-4FB1-4F64-853E-E9C93DC2666D}"/>
                </a:ext>
              </a:extLst>
            </p:cNvPr>
            <p:cNvCxnSpPr>
              <a:cxnSpLocks/>
              <a:stCxn id="8" idx="6"/>
              <a:endCxn id="9" idx="1"/>
            </p:cNvCxnSpPr>
            <p:nvPr/>
          </p:nvCxnSpPr>
          <p:spPr>
            <a:xfrm>
              <a:off x="6829338" y="6909282"/>
              <a:ext cx="225478" cy="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2204EB88-2EC0-41DD-9747-E6DDBD7D14AC}"/>
                </a:ext>
              </a:extLst>
            </p:cNvPr>
            <p:cNvSpPr/>
            <p:nvPr/>
          </p:nvSpPr>
          <p:spPr>
            <a:xfrm>
              <a:off x="12713082" y="4180860"/>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a:t>
              </a:r>
              <a:r>
                <a:rPr lang="en-US" sz="1400" baseline="-25000" dirty="0"/>
                <a:t>0</a:t>
              </a:r>
              <a:r>
                <a:rPr lang="en-US" sz="1400" dirty="0"/>
                <a:t>’(X,Y)</a:t>
              </a:r>
            </a:p>
          </p:txBody>
        </p:sp>
        <p:cxnSp>
          <p:nvCxnSpPr>
            <p:cNvPr id="15" name="Straight Arrow Connector 14">
              <a:extLst>
                <a:ext uri="{FF2B5EF4-FFF2-40B4-BE49-F238E27FC236}">
                  <a16:creationId xmlns:a16="http://schemas.microsoft.com/office/drawing/2014/main" id="{A55C8B8B-AFE9-4F0E-8786-006921B98B16}"/>
                </a:ext>
              </a:extLst>
            </p:cNvPr>
            <p:cNvCxnSpPr>
              <a:cxnSpLocks/>
              <a:stCxn id="6" idx="6"/>
              <a:endCxn id="10" idx="1"/>
            </p:cNvCxnSpPr>
            <p:nvPr/>
          </p:nvCxnSpPr>
          <p:spPr>
            <a:xfrm flipV="1">
              <a:off x="5014404" y="4628122"/>
              <a:ext cx="22547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6A4C0B-FA17-480E-AF72-5718CE5E94A0}"/>
                </a:ext>
              </a:extLst>
            </p:cNvPr>
            <p:cNvCxnSpPr>
              <a:cxnSpLocks/>
              <a:stCxn id="10" idx="3"/>
              <a:endCxn id="7" idx="1"/>
            </p:cNvCxnSpPr>
            <p:nvPr/>
          </p:nvCxnSpPr>
          <p:spPr>
            <a:xfrm>
              <a:off x="6508775" y="4628122"/>
              <a:ext cx="177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12FECD-002F-4CB7-8719-1AE9CC458B78}"/>
                </a:ext>
              </a:extLst>
            </p:cNvPr>
            <p:cNvCxnSpPr>
              <a:cxnSpLocks/>
              <a:stCxn id="11" idx="3"/>
              <a:endCxn id="14" idx="1"/>
            </p:cNvCxnSpPr>
            <p:nvPr/>
          </p:nvCxnSpPr>
          <p:spPr>
            <a:xfrm flipV="1">
              <a:off x="12483529" y="4628121"/>
              <a:ext cx="229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E8D8C15-FAF7-470F-96FD-816597388A41}"/>
                </a:ext>
              </a:extLst>
            </p:cNvPr>
            <p:cNvCxnSpPr>
              <a:cxnSpLocks/>
              <a:stCxn id="9" idx="3"/>
              <a:endCxn id="12" idx="1"/>
            </p:cNvCxnSpPr>
            <p:nvPr/>
          </p:nvCxnSpPr>
          <p:spPr>
            <a:xfrm>
              <a:off x="8323710" y="6915350"/>
              <a:ext cx="175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E3DBB1D-B40F-4183-BFE3-D862937A25F7}"/>
                </a:ext>
              </a:extLst>
            </p:cNvPr>
            <p:cNvSpPr/>
            <p:nvPr/>
          </p:nvSpPr>
          <p:spPr>
            <a:xfrm>
              <a:off x="8173218" y="429059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 TOF</a:t>
              </a:r>
            </a:p>
          </p:txBody>
        </p:sp>
        <p:sp>
          <p:nvSpPr>
            <p:cNvPr id="20" name="Arrow: Right 19">
              <a:extLst>
                <a:ext uri="{FF2B5EF4-FFF2-40B4-BE49-F238E27FC236}">
                  <a16:creationId xmlns:a16="http://schemas.microsoft.com/office/drawing/2014/main" id="{92CD16C7-B504-4C48-9CCB-0D48C1265A8F}"/>
                </a:ext>
              </a:extLst>
            </p:cNvPr>
            <p:cNvSpPr/>
            <p:nvPr/>
          </p:nvSpPr>
          <p:spPr>
            <a:xfrm>
              <a:off x="9693926" y="4180861"/>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Bar@Z</a:t>
              </a:r>
              <a:r>
                <a:rPr lang="en-US" sz="1400" baseline="-25000" dirty="0"/>
                <a:t>0</a:t>
              </a:r>
              <a:r>
                <a:rPr lang="en-US" sz="1400" dirty="0"/>
                <a:t>  Z</a:t>
              </a:r>
              <a:r>
                <a:rPr lang="en-US" sz="1400" baseline="-25000" dirty="0"/>
                <a:t>0</a:t>
              </a:r>
              <a:r>
                <a:rPr lang="en-US" sz="1400" dirty="0"/>
                <a:t>(X,Y)</a:t>
              </a:r>
            </a:p>
          </p:txBody>
        </p:sp>
        <p:cxnSp>
          <p:nvCxnSpPr>
            <p:cNvPr id="21" name="Straight Arrow Connector 20">
              <a:extLst>
                <a:ext uri="{FF2B5EF4-FFF2-40B4-BE49-F238E27FC236}">
                  <a16:creationId xmlns:a16="http://schemas.microsoft.com/office/drawing/2014/main" id="{3E8B87F3-BD12-49DF-ACB2-1BC8815932FC}"/>
                </a:ext>
              </a:extLst>
            </p:cNvPr>
            <p:cNvCxnSpPr>
              <a:stCxn id="7" idx="3"/>
              <a:endCxn id="19" idx="1"/>
            </p:cNvCxnSpPr>
            <p:nvPr/>
          </p:nvCxnSpPr>
          <p:spPr>
            <a:xfrm flipV="1">
              <a:off x="7954926" y="4628122"/>
              <a:ext cx="218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5AEAAC-55B2-4327-B7FB-429EED7DFC57}"/>
                </a:ext>
              </a:extLst>
            </p:cNvPr>
            <p:cNvCxnSpPr>
              <a:stCxn id="19" idx="3"/>
              <a:endCxn id="20" idx="1"/>
            </p:cNvCxnSpPr>
            <p:nvPr/>
          </p:nvCxnSpPr>
          <p:spPr>
            <a:xfrm>
              <a:off x="9442112" y="4628122"/>
              <a:ext cx="251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AB6EEFC-968E-4E9E-901F-7AFE4C934949}"/>
                </a:ext>
              </a:extLst>
            </p:cNvPr>
            <p:cNvSpPr/>
            <p:nvPr/>
          </p:nvSpPr>
          <p:spPr>
            <a:xfrm>
              <a:off x="3751178" y="5450214"/>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Bar@Z</a:t>
              </a:r>
              <a:r>
                <a:rPr lang="en-US" sz="1400" baseline="-25000" dirty="0" err="1"/>
                <a:t>N</a:t>
              </a:r>
              <a:r>
                <a:rPr lang="en-US" sz="1400" dirty="0"/>
                <a:t> File</a:t>
              </a:r>
            </a:p>
          </p:txBody>
        </p:sp>
        <p:sp>
          <p:nvSpPr>
            <p:cNvPr id="24" name="Arrow: Right 23">
              <a:extLst>
                <a:ext uri="{FF2B5EF4-FFF2-40B4-BE49-F238E27FC236}">
                  <a16:creationId xmlns:a16="http://schemas.microsoft.com/office/drawing/2014/main" id="{3D46CCEC-05DF-4A9F-A286-EA3CBB5C076C}"/>
                </a:ext>
              </a:extLst>
            </p:cNvPr>
            <p:cNvSpPr/>
            <p:nvPr/>
          </p:nvSpPr>
          <p:spPr>
            <a:xfrm>
              <a:off x="6691700" y="5362592"/>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Bar@Z</a:t>
              </a:r>
              <a:r>
                <a:rPr lang="en-US" sz="1400" baseline="-25000" dirty="0" err="1"/>
                <a:t>N</a:t>
              </a:r>
              <a:r>
                <a:rPr lang="en-US" sz="1400" dirty="0"/>
                <a:t>  Z</a:t>
              </a:r>
              <a:r>
                <a:rPr lang="en-US" sz="1400" baseline="-25000" dirty="0"/>
                <a:t>N</a:t>
              </a:r>
              <a:r>
                <a:rPr lang="en-US" sz="1400" dirty="0"/>
                <a:t>(</a:t>
              </a:r>
              <a:r>
                <a:rPr lang="en-US" sz="1400" dirty="0" err="1"/>
                <a:t>X,Y,t</a:t>
              </a:r>
              <a:r>
                <a:rPr lang="en-US" sz="1400" dirty="0"/>
                <a:t>)</a:t>
              </a:r>
            </a:p>
          </p:txBody>
        </p:sp>
        <p:sp>
          <p:nvSpPr>
            <p:cNvPr id="25" name="Rectangle: Rounded Corners 24">
              <a:extLst>
                <a:ext uri="{FF2B5EF4-FFF2-40B4-BE49-F238E27FC236}">
                  <a16:creationId xmlns:a16="http://schemas.microsoft.com/office/drawing/2014/main" id="{EFBF0214-B77C-436C-A962-CEDFABF74FD5}"/>
                </a:ext>
              </a:extLst>
            </p:cNvPr>
            <p:cNvSpPr/>
            <p:nvPr/>
          </p:nvSpPr>
          <p:spPr>
            <a:xfrm>
              <a:off x="5245550" y="547232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cxnSp>
          <p:nvCxnSpPr>
            <p:cNvPr id="26" name="Straight Arrow Connector 25">
              <a:extLst>
                <a:ext uri="{FF2B5EF4-FFF2-40B4-BE49-F238E27FC236}">
                  <a16:creationId xmlns:a16="http://schemas.microsoft.com/office/drawing/2014/main" id="{7C8DDFB5-D969-4C37-9F96-562F6DA7E760}"/>
                </a:ext>
              </a:extLst>
            </p:cNvPr>
            <p:cNvCxnSpPr>
              <a:cxnSpLocks/>
              <a:stCxn id="23" idx="6"/>
              <a:endCxn id="25" idx="1"/>
            </p:cNvCxnSpPr>
            <p:nvPr/>
          </p:nvCxnSpPr>
          <p:spPr>
            <a:xfrm flipV="1">
              <a:off x="5020073" y="5809852"/>
              <a:ext cx="22547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C85A3D-6AF3-45F7-BD30-43E1A7E0E657}"/>
                </a:ext>
              </a:extLst>
            </p:cNvPr>
            <p:cNvCxnSpPr>
              <a:cxnSpLocks/>
              <a:stCxn id="25" idx="3"/>
              <a:endCxn id="24" idx="1"/>
            </p:cNvCxnSpPr>
            <p:nvPr/>
          </p:nvCxnSpPr>
          <p:spPr>
            <a:xfrm>
              <a:off x="6514444" y="5809852"/>
              <a:ext cx="177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B4147C41-0FC2-4297-92BC-27AF520EF1A8}"/>
                </a:ext>
              </a:extLst>
            </p:cNvPr>
            <p:cNvSpPr/>
            <p:nvPr/>
          </p:nvSpPr>
          <p:spPr>
            <a:xfrm>
              <a:off x="8178887" y="5472322"/>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 TOF</a:t>
              </a:r>
            </a:p>
          </p:txBody>
        </p:sp>
        <p:sp>
          <p:nvSpPr>
            <p:cNvPr id="29" name="Arrow: Right 28">
              <a:extLst>
                <a:ext uri="{FF2B5EF4-FFF2-40B4-BE49-F238E27FC236}">
                  <a16:creationId xmlns:a16="http://schemas.microsoft.com/office/drawing/2014/main" id="{93EE36B7-B3F5-48F3-80CA-E69B39A962C3}"/>
                </a:ext>
              </a:extLst>
            </p:cNvPr>
            <p:cNvSpPr/>
            <p:nvPr/>
          </p:nvSpPr>
          <p:spPr>
            <a:xfrm>
              <a:off x="9699595" y="5362591"/>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Bar@Z</a:t>
              </a:r>
              <a:r>
                <a:rPr lang="en-US" sz="1400" baseline="-25000" dirty="0" err="1"/>
                <a:t>N</a:t>
              </a:r>
              <a:r>
                <a:rPr lang="en-US" sz="1400" dirty="0"/>
                <a:t>  Z</a:t>
              </a:r>
              <a:r>
                <a:rPr lang="en-US" sz="1400" baseline="-25000" dirty="0"/>
                <a:t>N</a:t>
              </a:r>
              <a:r>
                <a:rPr lang="en-US" sz="1400" dirty="0"/>
                <a:t>(X,Y)</a:t>
              </a:r>
            </a:p>
          </p:txBody>
        </p:sp>
        <p:cxnSp>
          <p:nvCxnSpPr>
            <p:cNvPr id="30" name="Straight Arrow Connector 29">
              <a:extLst>
                <a:ext uri="{FF2B5EF4-FFF2-40B4-BE49-F238E27FC236}">
                  <a16:creationId xmlns:a16="http://schemas.microsoft.com/office/drawing/2014/main" id="{25C25BF4-AAE7-4FBC-953A-F3C9C965660D}"/>
                </a:ext>
              </a:extLst>
            </p:cNvPr>
            <p:cNvCxnSpPr>
              <a:stCxn id="24" idx="3"/>
              <a:endCxn id="28" idx="1"/>
            </p:cNvCxnSpPr>
            <p:nvPr/>
          </p:nvCxnSpPr>
          <p:spPr>
            <a:xfrm flipV="1">
              <a:off x="7960595" y="5809852"/>
              <a:ext cx="218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FB7E7E-8072-4117-9126-E9C3B52BCE68}"/>
                </a:ext>
              </a:extLst>
            </p:cNvPr>
            <p:cNvCxnSpPr>
              <a:stCxn id="28" idx="3"/>
              <a:endCxn id="29" idx="1"/>
            </p:cNvCxnSpPr>
            <p:nvPr/>
          </p:nvCxnSpPr>
          <p:spPr>
            <a:xfrm>
              <a:off x="9447781" y="5809852"/>
              <a:ext cx="251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4166057C-2B5E-4059-A2EB-37E40EB6EE89}"/>
                </a:ext>
              </a:extLst>
            </p:cNvPr>
            <p:cNvSpPr/>
            <p:nvPr/>
          </p:nvSpPr>
          <p:spPr>
            <a:xfrm>
              <a:off x="11214635" y="5362592"/>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33" name="Arrow: Right 32">
              <a:extLst>
                <a:ext uri="{FF2B5EF4-FFF2-40B4-BE49-F238E27FC236}">
                  <a16:creationId xmlns:a16="http://schemas.microsoft.com/office/drawing/2014/main" id="{07C4A27E-584D-4878-99DA-6486FE7D8EA4}"/>
                </a:ext>
              </a:extLst>
            </p:cNvPr>
            <p:cNvSpPr/>
            <p:nvPr/>
          </p:nvSpPr>
          <p:spPr>
            <a:xfrm>
              <a:off x="12713082" y="536259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a:t>
              </a:r>
              <a:r>
                <a:rPr lang="en-US" sz="1400" baseline="-25000" dirty="0"/>
                <a:t>N</a:t>
              </a:r>
              <a:r>
                <a:rPr lang="en-US" sz="1400" dirty="0"/>
                <a:t>’(X,Y)</a:t>
              </a:r>
            </a:p>
          </p:txBody>
        </p:sp>
        <p:cxnSp>
          <p:nvCxnSpPr>
            <p:cNvPr id="34" name="Straight Arrow Connector 33">
              <a:extLst>
                <a:ext uri="{FF2B5EF4-FFF2-40B4-BE49-F238E27FC236}">
                  <a16:creationId xmlns:a16="http://schemas.microsoft.com/office/drawing/2014/main" id="{3C5A105C-39E4-4378-8F4E-118BFC059D21}"/>
                </a:ext>
              </a:extLst>
            </p:cNvPr>
            <p:cNvCxnSpPr>
              <a:cxnSpLocks/>
              <a:stCxn id="32" idx="3"/>
              <a:endCxn id="33" idx="1"/>
            </p:cNvCxnSpPr>
            <p:nvPr/>
          </p:nvCxnSpPr>
          <p:spPr>
            <a:xfrm flipV="1">
              <a:off x="12483529" y="5809852"/>
              <a:ext cx="229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E7F951-E36D-4B5B-903C-890F742967D7}"/>
                </a:ext>
              </a:extLst>
            </p:cNvPr>
            <p:cNvCxnSpPr>
              <a:stCxn id="20" idx="3"/>
              <a:endCxn id="11" idx="1"/>
            </p:cNvCxnSpPr>
            <p:nvPr/>
          </p:nvCxnSpPr>
          <p:spPr>
            <a:xfrm>
              <a:off x="10962821" y="4628122"/>
              <a:ext cx="251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D90B96C-BD9F-4308-935C-0D59AB5DBBFE}"/>
                </a:ext>
              </a:extLst>
            </p:cNvPr>
            <p:cNvCxnSpPr>
              <a:stCxn id="29" idx="3"/>
              <a:endCxn id="32" idx="1"/>
            </p:cNvCxnSpPr>
            <p:nvPr/>
          </p:nvCxnSpPr>
          <p:spPr>
            <a:xfrm>
              <a:off x="10968490" y="5809852"/>
              <a:ext cx="2461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FBC10E1-5010-4447-8814-C3E931FFA418}"/>
                </a:ext>
              </a:extLst>
            </p:cNvPr>
            <p:cNvCxnSpPr>
              <a:cxnSpLocks/>
              <a:stCxn id="12" idx="3"/>
              <a:endCxn id="32" idx="2"/>
            </p:cNvCxnSpPr>
            <p:nvPr/>
          </p:nvCxnSpPr>
          <p:spPr>
            <a:xfrm flipV="1">
              <a:off x="9632612" y="6257113"/>
              <a:ext cx="2216470" cy="658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79038696-21B2-44CA-869F-2022EB625D54}"/>
                </a:ext>
              </a:extLst>
            </p:cNvPr>
            <p:cNvSpPr/>
            <p:nvPr/>
          </p:nvSpPr>
          <p:spPr>
            <a:xfrm>
              <a:off x="13909576" y="4290592"/>
              <a:ext cx="1417108"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into Tubes 0..M</a:t>
              </a:r>
            </a:p>
          </p:txBody>
        </p:sp>
        <p:sp>
          <p:nvSpPr>
            <p:cNvPr id="39" name="Rectangle: Rounded Corners 38">
              <a:extLst>
                <a:ext uri="{FF2B5EF4-FFF2-40B4-BE49-F238E27FC236}">
                  <a16:creationId xmlns:a16="http://schemas.microsoft.com/office/drawing/2014/main" id="{90025EEA-A7F7-4A05-BA21-35EB9AE123CF}"/>
                </a:ext>
              </a:extLst>
            </p:cNvPr>
            <p:cNvSpPr/>
            <p:nvPr/>
          </p:nvSpPr>
          <p:spPr>
            <a:xfrm>
              <a:off x="13909576" y="5472321"/>
              <a:ext cx="1417108"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into Tubes 0..M</a:t>
              </a:r>
            </a:p>
          </p:txBody>
        </p:sp>
        <p:cxnSp>
          <p:nvCxnSpPr>
            <p:cNvPr id="40" name="Straight Arrow Connector 39">
              <a:extLst>
                <a:ext uri="{FF2B5EF4-FFF2-40B4-BE49-F238E27FC236}">
                  <a16:creationId xmlns:a16="http://schemas.microsoft.com/office/drawing/2014/main" id="{C5BCEFF8-3277-4DE6-B80A-81ED5F042252}"/>
                </a:ext>
              </a:extLst>
            </p:cNvPr>
            <p:cNvCxnSpPr>
              <a:stCxn id="14" idx="3"/>
              <a:endCxn id="38" idx="1"/>
            </p:cNvCxnSpPr>
            <p:nvPr/>
          </p:nvCxnSpPr>
          <p:spPr>
            <a:xfrm>
              <a:off x="13812654" y="4628121"/>
              <a:ext cx="96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858F1A-F394-4921-B7C1-E2CA3A7359C8}"/>
                </a:ext>
              </a:extLst>
            </p:cNvPr>
            <p:cNvCxnSpPr>
              <a:stCxn id="33" idx="3"/>
              <a:endCxn id="39" idx="1"/>
            </p:cNvCxnSpPr>
            <p:nvPr/>
          </p:nvCxnSpPr>
          <p:spPr>
            <a:xfrm flipV="1">
              <a:off x="13812654" y="5809851"/>
              <a:ext cx="96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9B72094-F400-4107-A980-87DBBBC22F9A}"/>
                </a:ext>
              </a:extLst>
            </p:cNvPr>
            <p:cNvSpPr/>
            <p:nvPr/>
          </p:nvSpPr>
          <p:spPr>
            <a:xfrm>
              <a:off x="5027258" y="4882311"/>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0BBCD7E-4738-4097-A9B7-3E73FFA30CEC}"/>
                </a:ext>
              </a:extLst>
            </p:cNvPr>
            <p:cNvSpPr/>
            <p:nvPr/>
          </p:nvSpPr>
          <p:spPr>
            <a:xfrm>
              <a:off x="5027258" y="5130711"/>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E0F0592-D844-419C-B4E9-67269936A0ED}"/>
                </a:ext>
              </a:extLst>
            </p:cNvPr>
            <p:cNvSpPr/>
            <p:nvPr/>
          </p:nvSpPr>
          <p:spPr>
            <a:xfrm>
              <a:off x="5027258" y="5362591"/>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7324E298-857B-417B-AEF8-06397BC2E152}"/>
                </a:ext>
              </a:extLst>
            </p:cNvPr>
            <p:cNvCxnSpPr>
              <a:stCxn id="32" idx="0"/>
              <a:endCxn id="11" idx="2"/>
            </p:cNvCxnSpPr>
            <p:nvPr/>
          </p:nvCxnSpPr>
          <p:spPr>
            <a:xfrm flipV="1">
              <a:off x="11849082" y="5075382"/>
              <a:ext cx="0" cy="28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1DA89EB7-95E5-4B53-B85E-C2EAAD9D9D64}"/>
                </a:ext>
              </a:extLst>
            </p:cNvPr>
            <p:cNvCxnSpPr>
              <a:cxnSpLocks/>
              <a:stCxn id="38" idx="3"/>
              <a:endCxn id="122" idx="1"/>
            </p:cNvCxnSpPr>
            <p:nvPr/>
          </p:nvCxnSpPr>
          <p:spPr>
            <a:xfrm>
              <a:off x="15326684" y="4628122"/>
              <a:ext cx="1001559" cy="6368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CC385CE-3027-467D-9747-B5A6E9FCD96E}"/>
                </a:ext>
              </a:extLst>
            </p:cNvPr>
            <p:cNvCxnSpPr>
              <a:cxnSpLocks/>
              <a:stCxn id="39" idx="3"/>
              <a:endCxn id="122" idx="1"/>
            </p:cNvCxnSpPr>
            <p:nvPr/>
          </p:nvCxnSpPr>
          <p:spPr>
            <a:xfrm flipV="1">
              <a:off x="15326684" y="5264930"/>
              <a:ext cx="1001559" cy="5449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CB3169E9-CD30-40A7-9778-8B09881A2CD6}"/>
                </a:ext>
              </a:extLst>
            </p:cNvPr>
            <p:cNvSpPr/>
            <p:nvPr/>
          </p:nvSpPr>
          <p:spPr>
            <a:xfrm>
              <a:off x="14064047" y="13173752"/>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Pixel Mask File</a:t>
              </a:r>
            </a:p>
          </p:txBody>
        </p:sp>
        <p:sp>
          <p:nvSpPr>
            <p:cNvPr id="61" name="Rectangle: Rounded Corners 60">
              <a:extLst>
                <a:ext uri="{FF2B5EF4-FFF2-40B4-BE49-F238E27FC236}">
                  <a16:creationId xmlns:a16="http://schemas.microsoft.com/office/drawing/2014/main" id="{9B0C7EAC-125C-4AAA-BA41-9D053C5A7D8D}"/>
                </a:ext>
              </a:extLst>
            </p:cNvPr>
            <p:cNvSpPr/>
            <p:nvPr/>
          </p:nvSpPr>
          <p:spPr>
            <a:xfrm>
              <a:off x="15558420" y="1320193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sp>
          <p:nvSpPr>
            <p:cNvPr id="62" name="Arrow: Right 61">
              <a:extLst>
                <a:ext uri="{FF2B5EF4-FFF2-40B4-BE49-F238E27FC236}">
                  <a16:creationId xmlns:a16="http://schemas.microsoft.com/office/drawing/2014/main" id="{C0C1F097-8DE0-40DF-BE9B-10C2008B5AF6}"/>
                </a:ext>
              </a:extLst>
            </p:cNvPr>
            <p:cNvSpPr/>
            <p:nvPr/>
          </p:nvSpPr>
          <p:spPr>
            <a:xfrm>
              <a:off x="17002965" y="13092200"/>
              <a:ext cx="1133251"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 M(X,Y)</a:t>
              </a:r>
            </a:p>
          </p:txBody>
        </p:sp>
        <p:cxnSp>
          <p:nvCxnSpPr>
            <p:cNvPr id="63" name="Straight Arrow Connector 62">
              <a:extLst>
                <a:ext uri="{FF2B5EF4-FFF2-40B4-BE49-F238E27FC236}">
                  <a16:creationId xmlns:a16="http://schemas.microsoft.com/office/drawing/2014/main" id="{91C52FAA-23AA-4549-9A96-8958D0329A3A}"/>
                </a:ext>
              </a:extLst>
            </p:cNvPr>
            <p:cNvCxnSpPr>
              <a:cxnSpLocks/>
              <a:stCxn id="60" idx="6"/>
              <a:endCxn id="61" idx="1"/>
            </p:cNvCxnSpPr>
            <p:nvPr/>
          </p:nvCxnSpPr>
          <p:spPr>
            <a:xfrm>
              <a:off x="15332942" y="13533393"/>
              <a:ext cx="225478" cy="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16EA0EB-F7C5-4673-A948-AF159F06AC89}"/>
                </a:ext>
              </a:extLst>
            </p:cNvPr>
            <p:cNvCxnSpPr>
              <a:cxnSpLocks/>
              <a:stCxn id="61" idx="3"/>
              <a:endCxn id="62" idx="1"/>
            </p:cNvCxnSpPr>
            <p:nvPr/>
          </p:nvCxnSpPr>
          <p:spPr>
            <a:xfrm>
              <a:off x="16827314" y="13539461"/>
              <a:ext cx="175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C13DB4A2-F9AC-4001-9287-07D44CF5503B}"/>
                </a:ext>
              </a:extLst>
            </p:cNvPr>
            <p:cNvSpPr/>
            <p:nvPr/>
          </p:nvSpPr>
          <p:spPr>
            <a:xfrm>
              <a:off x="11669460" y="12133832"/>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Flood Field File</a:t>
              </a:r>
            </a:p>
          </p:txBody>
        </p:sp>
        <p:sp>
          <p:nvSpPr>
            <p:cNvPr id="66" name="Arrow: Right 65">
              <a:extLst>
                <a:ext uri="{FF2B5EF4-FFF2-40B4-BE49-F238E27FC236}">
                  <a16:creationId xmlns:a16="http://schemas.microsoft.com/office/drawing/2014/main" id="{B8BC7D71-B584-46DA-BBF9-22976C767253}"/>
                </a:ext>
              </a:extLst>
            </p:cNvPr>
            <p:cNvSpPr/>
            <p:nvPr/>
          </p:nvSpPr>
          <p:spPr>
            <a:xfrm>
              <a:off x="14609982" y="12046210"/>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dirty="0" err="1"/>
                <a:t>X,Y,t</a:t>
              </a:r>
              <a:r>
                <a:rPr lang="en-US" sz="1400" dirty="0"/>
                <a:t>)</a:t>
              </a:r>
            </a:p>
          </p:txBody>
        </p:sp>
        <p:sp>
          <p:nvSpPr>
            <p:cNvPr id="67" name="Rectangle: Rounded Corners 66">
              <a:extLst>
                <a:ext uri="{FF2B5EF4-FFF2-40B4-BE49-F238E27FC236}">
                  <a16:creationId xmlns:a16="http://schemas.microsoft.com/office/drawing/2014/main" id="{632C3330-B9C2-48D6-B021-6CF6D60AA540}"/>
                </a:ext>
              </a:extLst>
            </p:cNvPr>
            <p:cNvSpPr/>
            <p:nvPr/>
          </p:nvSpPr>
          <p:spPr>
            <a:xfrm>
              <a:off x="13163832" y="1215594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68" name="Rectangle: Rounded Corners 67">
              <a:extLst>
                <a:ext uri="{FF2B5EF4-FFF2-40B4-BE49-F238E27FC236}">
                  <a16:creationId xmlns:a16="http://schemas.microsoft.com/office/drawing/2014/main" id="{3C81C894-6DA6-4900-97FC-4836A405883D}"/>
                </a:ext>
              </a:extLst>
            </p:cNvPr>
            <p:cNvSpPr/>
            <p:nvPr/>
          </p:nvSpPr>
          <p:spPr>
            <a:xfrm>
              <a:off x="19138586" y="12046209"/>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69" name="Arrow: Right 68">
              <a:extLst>
                <a:ext uri="{FF2B5EF4-FFF2-40B4-BE49-F238E27FC236}">
                  <a16:creationId xmlns:a16="http://schemas.microsoft.com/office/drawing/2014/main" id="{40B9F096-BD1A-4296-BD9D-4C4F51CFD566}"/>
                </a:ext>
              </a:extLst>
            </p:cNvPr>
            <p:cNvSpPr/>
            <p:nvPr/>
          </p:nvSpPr>
          <p:spPr>
            <a:xfrm>
              <a:off x="20637033" y="12046208"/>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a:t>
              </a:r>
            </a:p>
          </p:txBody>
        </p:sp>
        <p:cxnSp>
          <p:nvCxnSpPr>
            <p:cNvPr id="70" name="Straight Arrow Connector 69">
              <a:extLst>
                <a:ext uri="{FF2B5EF4-FFF2-40B4-BE49-F238E27FC236}">
                  <a16:creationId xmlns:a16="http://schemas.microsoft.com/office/drawing/2014/main" id="{5C18E954-714A-4BB5-9C04-F02B10F714B9}"/>
                </a:ext>
              </a:extLst>
            </p:cNvPr>
            <p:cNvCxnSpPr>
              <a:cxnSpLocks/>
              <a:stCxn id="65" idx="6"/>
              <a:endCxn id="67" idx="1"/>
            </p:cNvCxnSpPr>
            <p:nvPr/>
          </p:nvCxnSpPr>
          <p:spPr>
            <a:xfrm flipV="1">
              <a:off x="12938355" y="12493470"/>
              <a:ext cx="22547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7A1944C-729A-4C89-958F-982A0F9CA53F}"/>
                </a:ext>
              </a:extLst>
            </p:cNvPr>
            <p:cNvCxnSpPr>
              <a:cxnSpLocks/>
              <a:stCxn id="67" idx="3"/>
              <a:endCxn id="66" idx="1"/>
            </p:cNvCxnSpPr>
            <p:nvPr/>
          </p:nvCxnSpPr>
          <p:spPr>
            <a:xfrm>
              <a:off x="14432726" y="12493470"/>
              <a:ext cx="177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2D0DE2E-15B4-4C12-984F-51F9AC890E3A}"/>
                </a:ext>
              </a:extLst>
            </p:cNvPr>
            <p:cNvCxnSpPr>
              <a:cxnSpLocks/>
              <a:stCxn id="68" idx="3"/>
              <a:endCxn id="69" idx="1"/>
            </p:cNvCxnSpPr>
            <p:nvPr/>
          </p:nvCxnSpPr>
          <p:spPr>
            <a:xfrm flipV="1">
              <a:off x="20407480" y="12493469"/>
              <a:ext cx="229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43C233DB-26C4-43DA-B1E4-932D1E280327}"/>
                </a:ext>
              </a:extLst>
            </p:cNvPr>
            <p:cNvSpPr/>
            <p:nvPr/>
          </p:nvSpPr>
          <p:spPr>
            <a:xfrm>
              <a:off x="16097169" y="12155940"/>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 TOF</a:t>
              </a:r>
            </a:p>
          </p:txBody>
        </p:sp>
        <p:sp>
          <p:nvSpPr>
            <p:cNvPr id="74" name="Arrow: Right 73">
              <a:extLst>
                <a:ext uri="{FF2B5EF4-FFF2-40B4-BE49-F238E27FC236}">
                  <a16:creationId xmlns:a16="http://schemas.microsoft.com/office/drawing/2014/main" id="{683A5317-E61B-415C-B6C5-9C45D2D99545}"/>
                </a:ext>
              </a:extLst>
            </p:cNvPr>
            <p:cNvSpPr/>
            <p:nvPr/>
          </p:nvSpPr>
          <p:spPr>
            <a:xfrm>
              <a:off x="17617877" y="12046209"/>
              <a:ext cx="126889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F(X,Y)</a:t>
              </a:r>
            </a:p>
          </p:txBody>
        </p:sp>
        <p:cxnSp>
          <p:nvCxnSpPr>
            <p:cNvPr id="75" name="Straight Arrow Connector 74">
              <a:extLst>
                <a:ext uri="{FF2B5EF4-FFF2-40B4-BE49-F238E27FC236}">
                  <a16:creationId xmlns:a16="http://schemas.microsoft.com/office/drawing/2014/main" id="{9A703202-FDBA-4609-92FE-BF9473704D29}"/>
                </a:ext>
              </a:extLst>
            </p:cNvPr>
            <p:cNvCxnSpPr>
              <a:stCxn id="66" idx="3"/>
              <a:endCxn id="73" idx="1"/>
            </p:cNvCxnSpPr>
            <p:nvPr/>
          </p:nvCxnSpPr>
          <p:spPr>
            <a:xfrm flipV="1">
              <a:off x="15878877" y="12493470"/>
              <a:ext cx="218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0F3923-74A2-40FE-9F0E-74DDD10F872B}"/>
                </a:ext>
              </a:extLst>
            </p:cNvPr>
            <p:cNvCxnSpPr>
              <a:stCxn id="73" idx="3"/>
              <a:endCxn id="74" idx="1"/>
            </p:cNvCxnSpPr>
            <p:nvPr/>
          </p:nvCxnSpPr>
          <p:spPr>
            <a:xfrm>
              <a:off x="17366063" y="12493470"/>
              <a:ext cx="251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C666727-93AD-40FA-B7F8-6F9F4C6B026A}"/>
                </a:ext>
              </a:extLst>
            </p:cNvPr>
            <p:cNvCxnSpPr>
              <a:stCxn id="74" idx="3"/>
              <a:endCxn id="68" idx="1"/>
            </p:cNvCxnSpPr>
            <p:nvPr/>
          </p:nvCxnSpPr>
          <p:spPr>
            <a:xfrm>
              <a:off x="18886772" y="12493470"/>
              <a:ext cx="251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E92F4F8A-7A9F-4B9E-A608-A61AC88F5E4F}"/>
                </a:ext>
              </a:extLst>
            </p:cNvPr>
            <p:cNvSpPr/>
            <p:nvPr/>
          </p:nvSpPr>
          <p:spPr>
            <a:xfrm>
              <a:off x="21833527" y="12155940"/>
              <a:ext cx="1417108"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into Tubes 0..M</a:t>
              </a:r>
            </a:p>
          </p:txBody>
        </p:sp>
        <p:cxnSp>
          <p:nvCxnSpPr>
            <p:cNvPr id="79" name="Straight Arrow Connector 78">
              <a:extLst>
                <a:ext uri="{FF2B5EF4-FFF2-40B4-BE49-F238E27FC236}">
                  <a16:creationId xmlns:a16="http://schemas.microsoft.com/office/drawing/2014/main" id="{17412850-1876-4990-9A30-46F98C8ED9BB}"/>
                </a:ext>
              </a:extLst>
            </p:cNvPr>
            <p:cNvCxnSpPr>
              <a:stCxn id="69" idx="3"/>
              <a:endCxn id="78" idx="1"/>
            </p:cNvCxnSpPr>
            <p:nvPr/>
          </p:nvCxnSpPr>
          <p:spPr>
            <a:xfrm>
              <a:off x="21736605" y="12493469"/>
              <a:ext cx="96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C64E228-316D-419F-9AC3-1FCCF240B2E6}"/>
                </a:ext>
              </a:extLst>
            </p:cNvPr>
            <p:cNvCxnSpPr>
              <a:cxnSpLocks/>
              <a:stCxn id="62" idx="3"/>
              <a:endCxn id="68" idx="2"/>
            </p:cNvCxnSpPr>
            <p:nvPr/>
          </p:nvCxnSpPr>
          <p:spPr>
            <a:xfrm flipV="1">
              <a:off x="18136216" y="12940730"/>
              <a:ext cx="1636817" cy="5987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747A14B5-F5DB-4093-BD70-3D962C443D81}"/>
                </a:ext>
              </a:extLst>
            </p:cNvPr>
            <p:cNvGrpSpPr/>
            <p:nvPr/>
          </p:nvGrpSpPr>
          <p:grpSpPr>
            <a:xfrm>
              <a:off x="23616611" y="11305076"/>
              <a:ext cx="1599626" cy="2354558"/>
              <a:chOff x="5112119" y="3187988"/>
              <a:chExt cx="1599626" cy="2354558"/>
            </a:xfrm>
          </p:grpSpPr>
          <p:sp>
            <p:nvSpPr>
              <p:cNvPr id="82" name="Arrow: Right 81">
                <a:extLst>
                  <a:ext uri="{FF2B5EF4-FFF2-40B4-BE49-F238E27FC236}">
                    <a16:creationId xmlns:a16="http://schemas.microsoft.com/office/drawing/2014/main" id="{8B0B0B21-5512-43EB-95B1-FA6864382DE5}"/>
                  </a:ext>
                </a:extLst>
              </p:cNvPr>
              <p:cNvSpPr/>
              <p:nvPr/>
            </p:nvSpPr>
            <p:spPr>
              <a:xfrm>
                <a:off x="5420969" y="4539219"/>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M</a:t>
                </a:r>
                <a:r>
                  <a:rPr lang="en-US" sz="1400" dirty="0"/>
                  <a:t>(Y)</a:t>
                </a:r>
              </a:p>
            </p:txBody>
          </p:sp>
          <p:sp>
            <p:nvSpPr>
              <p:cNvPr id="83" name="Arrow: Right 82">
                <a:extLst>
                  <a:ext uri="{FF2B5EF4-FFF2-40B4-BE49-F238E27FC236}">
                    <a16:creationId xmlns:a16="http://schemas.microsoft.com/office/drawing/2014/main" id="{E76CFBEA-DDEB-418B-B36D-A6F0261199DB}"/>
                  </a:ext>
                </a:extLst>
              </p:cNvPr>
              <p:cNvSpPr/>
              <p:nvPr/>
            </p:nvSpPr>
            <p:spPr>
              <a:xfrm>
                <a:off x="5388930" y="326890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0</a:t>
                </a:r>
                <a:r>
                  <a:rPr lang="en-US" sz="1400" dirty="0"/>
                  <a:t>(Y)</a:t>
                </a:r>
              </a:p>
            </p:txBody>
          </p:sp>
          <p:sp>
            <p:nvSpPr>
              <p:cNvPr id="84" name="Oval 83">
                <a:extLst>
                  <a:ext uri="{FF2B5EF4-FFF2-40B4-BE49-F238E27FC236}">
                    <a16:creationId xmlns:a16="http://schemas.microsoft.com/office/drawing/2014/main" id="{A0FAF062-E342-4C87-8A5C-AE2D6CEBDC13}"/>
                  </a:ext>
                </a:extLst>
              </p:cNvPr>
              <p:cNvSpPr/>
              <p:nvPr/>
            </p:nvSpPr>
            <p:spPr>
              <a:xfrm>
                <a:off x="5740594" y="404359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41DFD66-2C2B-4E42-9511-0ECD83EEA6C3}"/>
                  </a:ext>
                </a:extLst>
              </p:cNvPr>
              <p:cNvSpPr/>
              <p:nvPr/>
            </p:nvSpPr>
            <p:spPr>
              <a:xfrm>
                <a:off x="5740594" y="429199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0411493-2732-418F-A2C1-42E70FAA48D4}"/>
                  </a:ext>
                </a:extLst>
              </p:cNvPr>
              <p:cNvSpPr/>
              <p:nvPr/>
            </p:nvSpPr>
            <p:spPr>
              <a:xfrm>
                <a:off x="5740594" y="452387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98A4199-9BC2-446D-BEB9-24AF30F8DE7B}"/>
                  </a:ext>
                </a:extLst>
              </p:cNvPr>
              <p:cNvSpPr/>
              <p:nvPr/>
            </p:nvSpPr>
            <p:spPr>
              <a:xfrm>
                <a:off x="5112119" y="3187988"/>
                <a:ext cx="1599626" cy="235455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Rounded Corners 88">
              <a:extLst>
                <a:ext uri="{FF2B5EF4-FFF2-40B4-BE49-F238E27FC236}">
                  <a16:creationId xmlns:a16="http://schemas.microsoft.com/office/drawing/2014/main" id="{CC320282-BAE6-4291-9934-6E8885638184}"/>
                </a:ext>
              </a:extLst>
            </p:cNvPr>
            <p:cNvSpPr/>
            <p:nvPr/>
          </p:nvSpPr>
          <p:spPr>
            <a:xfrm>
              <a:off x="25535862" y="11991798"/>
              <a:ext cx="1413442"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Counts / Unit Length</a:t>
              </a:r>
            </a:p>
          </p:txBody>
        </p:sp>
        <p:cxnSp>
          <p:nvCxnSpPr>
            <p:cNvPr id="90" name="Straight Arrow Connector 89">
              <a:extLst>
                <a:ext uri="{FF2B5EF4-FFF2-40B4-BE49-F238E27FC236}">
                  <a16:creationId xmlns:a16="http://schemas.microsoft.com/office/drawing/2014/main" id="{2E79C85E-6144-49F4-9ECA-D5231DAA96DE}"/>
                </a:ext>
              </a:extLst>
            </p:cNvPr>
            <p:cNvCxnSpPr>
              <a:stCxn id="87" idx="3"/>
              <a:endCxn id="89" idx="1"/>
            </p:cNvCxnSpPr>
            <p:nvPr/>
          </p:nvCxnSpPr>
          <p:spPr>
            <a:xfrm flipV="1">
              <a:off x="25216237" y="12477667"/>
              <a:ext cx="319625" cy="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EFFD5B18-4829-43AE-A290-26BAA78FBB66}"/>
                </a:ext>
              </a:extLst>
            </p:cNvPr>
            <p:cNvGrpSpPr/>
            <p:nvPr/>
          </p:nvGrpSpPr>
          <p:grpSpPr>
            <a:xfrm>
              <a:off x="27334537" y="11276122"/>
              <a:ext cx="1182259" cy="2412468"/>
              <a:chOff x="2703941" y="3312057"/>
              <a:chExt cx="1182259" cy="2412468"/>
            </a:xfrm>
          </p:grpSpPr>
          <p:sp>
            <p:nvSpPr>
              <p:cNvPr id="92" name="Oval 91">
                <a:extLst>
                  <a:ext uri="{FF2B5EF4-FFF2-40B4-BE49-F238E27FC236}">
                    <a16:creationId xmlns:a16="http://schemas.microsoft.com/office/drawing/2014/main" id="{66B94F03-8AC9-49BB-8BC7-F29C5D18D6BD}"/>
                  </a:ext>
                </a:extLst>
              </p:cNvPr>
              <p:cNvSpPr/>
              <p:nvPr/>
            </p:nvSpPr>
            <p:spPr>
              <a:xfrm>
                <a:off x="2876821" y="3505296"/>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0</a:t>
                </a:r>
              </a:p>
            </p:txBody>
          </p:sp>
          <p:sp>
            <p:nvSpPr>
              <p:cNvPr id="93" name="Oval 92">
                <a:extLst>
                  <a:ext uri="{FF2B5EF4-FFF2-40B4-BE49-F238E27FC236}">
                    <a16:creationId xmlns:a16="http://schemas.microsoft.com/office/drawing/2014/main" id="{3798891F-D54F-406B-8E5E-7550DE8988FE}"/>
                  </a:ext>
                </a:extLst>
              </p:cNvPr>
              <p:cNvSpPr/>
              <p:nvPr/>
            </p:nvSpPr>
            <p:spPr>
              <a:xfrm>
                <a:off x="2876821" y="4970267"/>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M</a:t>
                </a:r>
              </a:p>
            </p:txBody>
          </p:sp>
          <p:sp>
            <p:nvSpPr>
              <p:cNvPr id="94" name="Oval 93">
                <a:extLst>
                  <a:ext uri="{FF2B5EF4-FFF2-40B4-BE49-F238E27FC236}">
                    <a16:creationId xmlns:a16="http://schemas.microsoft.com/office/drawing/2014/main" id="{1297F0FA-6DAE-4BCD-82FD-F242528D4DD7}"/>
                  </a:ext>
                </a:extLst>
              </p:cNvPr>
              <p:cNvSpPr/>
              <p:nvPr/>
            </p:nvSpPr>
            <p:spPr>
              <a:xfrm>
                <a:off x="3198314" y="42359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979FF3FC-E4D1-4E96-8790-945092B614C0}"/>
                  </a:ext>
                </a:extLst>
              </p:cNvPr>
              <p:cNvSpPr/>
              <p:nvPr/>
            </p:nvSpPr>
            <p:spPr>
              <a:xfrm>
                <a:off x="3198314" y="44843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17F7A49-EACF-45FD-865E-1AC4DB9BE94B}"/>
                  </a:ext>
                </a:extLst>
              </p:cNvPr>
              <p:cNvSpPr/>
              <p:nvPr/>
            </p:nvSpPr>
            <p:spPr>
              <a:xfrm>
                <a:off x="3198314" y="471627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9858BD9-21DD-4059-80AC-76957F1EC178}"/>
                  </a:ext>
                </a:extLst>
              </p:cNvPr>
              <p:cNvSpPr/>
              <p:nvPr/>
            </p:nvSpPr>
            <p:spPr>
              <a:xfrm>
                <a:off x="2703941" y="3312057"/>
                <a:ext cx="1182259"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Arrow Connector 97">
              <a:extLst>
                <a:ext uri="{FF2B5EF4-FFF2-40B4-BE49-F238E27FC236}">
                  <a16:creationId xmlns:a16="http://schemas.microsoft.com/office/drawing/2014/main" id="{E1FEE3E8-0C1B-4C26-BFA5-7330A319F5B8}"/>
                </a:ext>
              </a:extLst>
            </p:cNvPr>
            <p:cNvCxnSpPr>
              <a:stCxn id="89" idx="3"/>
              <a:endCxn id="97" idx="1"/>
            </p:cNvCxnSpPr>
            <p:nvPr/>
          </p:nvCxnSpPr>
          <p:spPr>
            <a:xfrm>
              <a:off x="26949304" y="12477667"/>
              <a:ext cx="385233" cy="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E71AE9A9-2F9E-411E-9F83-B8BCAF87EE9E}"/>
                </a:ext>
              </a:extLst>
            </p:cNvPr>
            <p:cNvSpPr/>
            <p:nvPr/>
          </p:nvSpPr>
          <p:spPr>
            <a:xfrm>
              <a:off x="28830194" y="11991798"/>
              <a:ext cx="1413442"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to Determine </a:t>
              </a:r>
              <a:r>
                <a:rPr lang="el-GR" dirty="0"/>
                <a:t>Δ</a:t>
              </a:r>
              <a:r>
                <a:rPr lang="en-US" baseline="-25000" dirty="0"/>
                <a:t>width</a:t>
              </a:r>
            </a:p>
          </p:txBody>
        </p:sp>
        <p:cxnSp>
          <p:nvCxnSpPr>
            <p:cNvPr id="100" name="Straight Arrow Connector 99">
              <a:extLst>
                <a:ext uri="{FF2B5EF4-FFF2-40B4-BE49-F238E27FC236}">
                  <a16:creationId xmlns:a16="http://schemas.microsoft.com/office/drawing/2014/main" id="{47010638-7EE1-4803-B663-BC0303A6AF56}"/>
                </a:ext>
              </a:extLst>
            </p:cNvPr>
            <p:cNvCxnSpPr>
              <a:stCxn id="97" idx="3"/>
              <a:endCxn id="99" idx="1"/>
            </p:cNvCxnSpPr>
            <p:nvPr/>
          </p:nvCxnSpPr>
          <p:spPr>
            <a:xfrm flipV="1">
              <a:off x="28516796" y="12477667"/>
              <a:ext cx="313398" cy="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A87F6EA8-CCA6-4317-92CA-6E22F162C041}"/>
                </a:ext>
              </a:extLst>
            </p:cNvPr>
            <p:cNvSpPr/>
            <p:nvPr/>
          </p:nvSpPr>
          <p:spPr>
            <a:xfrm>
              <a:off x="30601743" y="11991797"/>
              <a:ext cx="1413442"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M Tube Widths</a:t>
              </a:r>
            </a:p>
          </p:txBody>
        </p:sp>
        <p:cxnSp>
          <p:nvCxnSpPr>
            <p:cNvPr id="109" name="Straight Arrow Connector 108">
              <a:extLst>
                <a:ext uri="{FF2B5EF4-FFF2-40B4-BE49-F238E27FC236}">
                  <a16:creationId xmlns:a16="http://schemas.microsoft.com/office/drawing/2014/main" id="{F1995E38-5760-44B0-B063-BD6B3F045084}"/>
                </a:ext>
              </a:extLst>
            </p:cNvPr>
            <p:cNvCxnSpPr>
              <a:stCxn id="99" idx="3"/>
              <a:endCxn id="108" idx="1"/>
            </p:cNvCxnSpPr>
            <p:nvPr/>
          </p:nvCxnSpPr>
          <p:spPr>
            <a:xfrm flipV="1">
              <a:off x="30243636" y="12477666"/>
              <a:ext cx="3581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01F3E705-D049-4D27-B1FC-8EF2CC3F128A}"/>
                </a:ext>
              </a:extLst>
            </p:cNvPr>
            <p:cNvGrpSpPr/>
            <p:nvPr/>
          </p:nvGrpSpPr>
          <p:grpSpPr>
            <a:xfrm>
              <a:off x="16328243" y="4236231"/>
              <a:ext cx="2625262" cy="2057397"/>
              <a:chOff x="634540" y="340066"/>
              <a:chExt cx="2625262" cy="2057397"/>
            </a:xfrm>
          </p:grpSpPr>
          <p:sp>
            <p:nvSpPr>
              <p:cNvPr id="114" name="Arrow: Right 113">
                <a:extLst>
                  <a:ext uri="{FF2B5EF4-FFF2-40B4-BE49-F238E27FC236}">
                    <a16:creationId xmlns:a16="http://schemas.microsoft.com/office/drawing/2014/main" id="{2952FFD7-EDB7-4470-8236-E6F909AAB568}"/>
                  </a:ext>
                </a:extLst>
              </p:cNvPr>
              <p:cNvSpPr/>
              <p:nvPr/>
            </p:nvSpPr>
            <p:spPr>
              <a:xfrm>
                <a:off x="1866755" y="1300185"/>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M,N</a:t>
                </a:r>
                <a:r>
                  <a:rPr lang="en-US" sz="1400" dirty="0"/>
                  <a:t>(Y)</a:t>
                </a:r>
              </a:p>
            </p:txBody>
          </p:sp>
          <p:sp>
            <p:nvSpPr>
              <p:cNvPr id="115" name="Arrow: Right 114">
                <a:extLst>
                  <a:ext uri="{FF2B5EF4-FFF2-40B4-BE49-F238E27FC236}">
                    <a16:creationId xmlns:a16="http://schemas.microsoft.com/office/drawing/2014/main" id="{61ED6D53-6B78-43EF-92DF-A6ADDDD9F60D}"/>
                  </a:ext>
                </a:extLst>
              </p:cNvPr>
              <p:cNvSpPr/>
              <p:nvPr/>
            </p:nvSpPr>
            <p:spPr>
              <a:xfrm>
                <a:off x="963605" y="54096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0,0</a:t>
                </a:r>
                <a:r>
                  <a:rPr lang="en-US" sz="1400" dirty="0"/>
                  <a:t>(Y)</a:t>
                </a:r>
              </a:p>
            </p:txBody>
          </p:sp>
          <p:sp>
            <p:nvSpPr>
              <p:cNvPr id="116" name="Oval 115">
                <a:extLst>
                  <a:ext uri="{FF2B5EF4-FFF2-40B4-BE49-F238E27FC236}">
                    <a16:creationId xmlns:a16="http://schemas.microsoft.com/office/drawing/2014/main" id="{594BFDF9-3994-49D1-B9E1-E1B2FE8ECBF3}"/>
                  </a:ext>
                </a:extLst>
              </p:cNvPr>
              <p:cNvSpPr/>
              <p:nvPr/>
            </p:nvSpPr>
            <p:spPr>
              <a:xfrm>
                <a:off x="1376231" y="130018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D0C1C78-7CC0-4EA7-AF7C-C6A73A37039F}"/>
                  </a:ext>
                </a:extLst>
              </p:cNvPr>
              <p:cNvSpPr/>
              <p:nvPr/>
            </p:nvSpPr>
            <p:spPr>
              <a:xfrm>
                <a:off x="1376231" y="154858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159530C-5B4A-4ECD-A948-262F6B735600}"/>
                  </a:ext>
                </a:extLst>
              </p:cNvPr>
              <p:cNvSpPr/>
              <p:nvPr/>
            </p:nvSpPr>
            <p:spPr>
              <a:xfrm>
                <a:off x="1376231" y="178046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5F320B1-3D12-46BF-9647-86AD7B6B4BC3}"/>
                  </a:ext>
                </a:extLst>
              </p:cNvPr>
              <p:cNvSpPr/>
              <p:nvPr/>
            </p:nvSpPr>
            <p:spPr>
              <a:xfrm>
                <a:off x="2591480" y="925692"/>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C202176-FFF1-41D0-BDF8-20AF66812E4C}"/>
                  </a:ext>
                </a:extLst>
              </p:cNvPr>
              <p:cNvSpPr/>
              <p:nvPr/>
            </p:nvSpPr>
            <p:spPr>
              <a:xfrm>
                <a:off x="2369659" y="919641"/>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18F7C38-55D5-4A88-ABB3-71C8122FE6CB}"/>
                  </a:ext>
                </a:extLst>
              </p:cNvPr>
              <p:cNvSpPr/>
              <p:nvPr/>
            </p:nvSpPr>
            <p:spPr>
              <a:xfrm>
                <a:off x="2147838" y="919641"/>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100F8E6A-AA8A-43A1-8E75-4F365E5E3114}"/>
                  </a:ext>
                </a:extLst>
              </p:cNvPr>
              <p:cNvSpPr/>
              <p:nvPr/>
            </p:nvSpPr>
            <p:spPr>
              <a:xfrm>
                <a:off x="634540" y="340066"/>
                <a:ext cx="2625262" cy="20573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3" name="Straight Arrow Connector 122">
              <a:extLst>
                <a:ext uri="{FF2B5EF4-FFF2-40B4-BE49-F238E27FC236}">
                  <a16:creationId xmlns:a16="http://schemas.microsoft.com/office/drawing/2014/main" id="{D251CFC5-DF6D-4BFC-9A63-5CF142DC1CE3}"/>
                </a:ext>
              </a:extLst>
            </p:cNvPr>
            <p:cNvCxnSpPr>
              <a:endCxn id="122" idx="1"/>
            </p:cNvCxnSpPr>
            <p:nvPr/>
          </p:nvCxnSpPr>
          <p:spPr>
            <a:xfrm>
              <a:off x="15954960" y="5264929"/>
              <a:ext cx="3732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DC835D5D-CCD0-45B0-AB7E-A3E2E221FC61}"/>
                </a:ext>
              </a:extLst>
            </p:cNvPr>
            <p:cNvSpPr/>
            <p:nvPr/>
          </p:nvSpPr>
          <p:spPr>
            <a:xfrm>
              <a:off x="19342471" y="4782182"/>
              <a:ext cx="1268894"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Average in Tube</a:t>
              </a:r>
            </a:p>
          </p:txBody>
        </p:sp>
        <p:cxnSp>
          <p:nvCxnSpPr>
            <p:cNvPr id="125" name="Straight Arrow Connector 124">
              <a:extLst>
                <a:ext uri="{FF2B5EF4-FFF2-40B4-BE49-F238E27FC236}">
                  <a16:creationId xmlns:a16="http://schemas.microsoft.com/office/drawing/2014/main" id="{EB2E25A7-20DF-4441-A3FD-AF678668FC87}"/>
                </a:ext>
              </a:extLst>
            </p:cNvPr>
            <p:cNvCxnSpPr>
              <a:stCxn id="122" idx="3"/>
              <a:endCxn id="124" idx="1"/>
            </p:cNvCxnSpPr>
            <p:nvPr/>
          </p:nvCxnSpPr>
          <p:spPr>
            <a:xfrm>
              <a:off x="18953505" y="5264930"/>
              <a:ext cx="388966" cy="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0DCA46B-8371-47FF-9F82-D9BA124F6190}"/>
                </a:ext>
              </a:extLst>
            </p:cNvPr>
            <p:cNvGrpSpPr/>
            <p:nvPr/>
          </p:nvGrpSpPr>
          <p:grpSpPr>
            <a:xfrm>
              <a:off x="21014638" y="4356286"/>
              <a:ext cx="2368731" cy="1830232"/>
              <a:chOff x="5320935" y="895553"/>
              <a:chExt cx="2368731" cy="1830232"/>
            </a:xfrm>
          </p:grpSpPr>
          <p:sp>
            <p:nvSpPr>
              <p:cNvPr id="127" name="Rectangle 126">
                <a:extLst>
                  <a:ext uri="{FF2B5EF4-FFF2-40B4-BE49-F238E27FC236}">
                    <a16:creationId xmlns:a16="http://schemas.microsoft.com/office/drawing/2014/main" id="{3DDA5027-C740-4EAF-92DB-BDBBACE3DB7B}"/>
                  </a:ext>
                </a:extLst>
              </p:cNvPr>
              <p:cNvSpPr/>
              <p:nvPr/>
            </p:nvSpPr>
            <p:spPr>
              <a:xfrm>
                <a:off x="5320935" y="895553"/>
                <a:ext cx="2368731" cy="18302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FBFB65-7A98-46F0-BCBD-02DFFB02E26A}"/>
                  </a:ext>
                </a:extLst>
              </p:cNvPr>
              <p:cNvSpPr/>
              <p:nvPr/>
            </p:nvSpPr>
            <p:spPr>
              <a:xfrm>
                <a:off x="5529833" y="1046594"/>
                <a:ext cx="1005840"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Ave</a:t>
                </a:r>
                <a:r>
                  <a:rPr lang="en-US" sz="1400" baseline="-25000" dirty="0"/>
                  <a:t>0,0</a:t>
                </a:r>
              </a:p>
            </p:txBody>
          </p:sp>
          <p:sp>
            <p:nvSpPr>
              <p:cNvPr id="129" name="Oval 128">
                <a:extLst>
                  <a:ext uri="{FF2B5EF4-FFF2-40B4-BE49-F238E27FC236}">
                    <a16:creationId xmlns:a16="http://schemas.microsoft.com/office/drawing/2014/main" id="{CCE63055-662B-4F0F-9FDF-4B2F1E808B46}"/>
                  </a:ext>
                </a:extLst>
              </p:cNvPr>
              <p:cNvSpPr/>
              <p:nvPr/>
            </p:nvSpPr>
            <p:spPr>
              <a:xfrm>
                <a:off x="6481360" y="1869650"/>
                <a:ext cx="1005840"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Ave</a:t>
                </a:r>
                <a:r>
                  <a:rPr lang="en-US" sz="1400" baseline="-25000" dirty="0" err="1"/>
                  <a:t>M,N</a:t>
                </a:r>
                <a:endParaRPr lang="en-US" sz="1400" baseline="-25000" dirty="0"/>
              </a:p>
            </p:txBody>
          </p:sp>
          <p:sp>
            <p:nvSpPr>
              <p:cNvPr id="130" name="Oval 129">
                <a:extLst>
                  <a:ext uri="{FF2B5EF4-FFF2-40B4-BE49-F238E27FC236}">
                    <a16:creationId xmlns:a16="http://schemas.microsoft.com/office/drawing/2014/main" id="{E04035DC-CBEC-404F-AE3F-1D12686583EB}"/>
                  </a:ext>
                </a:extLst>
              </p:cNvPr>
              <p:cNvSpPr/>
              <p:nvPr/>
            </p:nvSpPr>
            <p:spPr>
              <a:xfrm>
                <a:off x="5996127" y="191691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598BBD7-511A-4681-965F-99CD35A4FAE6}"/>
                  </a:ext>
                </a:extLst>
              </p:cNvPr>
              <p:cNvSpPr/>
              <p:nvPr/>
            </p:nvSpPr>
            <p:spPr>
              <a:xfrm>
                <a:off x="5996127" y="216531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DCBEF5F-D396-43D8-82A5-45D78E7514CD}"/>
                  </a:ext>
                </a:extLst>
              </p:cNvPr>
              <p:cNvSpPr/>
              <p:nvPr/>
            </p:nvSpPr>
            <p:spPr>
              <a:xfrm>
                <a:off x="5996127" y="239719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3F5633F5-2726-4DF1-863D-F2FAB6A09C47}"/>
                  </a:ext>
                </a:extLst>
              </p:cNvPr>
              <p:cNvSpPr/>
              <p:nvPr/>
            </p:nvSpPr>
            <p:spPr>
              <a:xfrm>
                <a:off x="7068941" y="1315454"/>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86047DA-875F-4224-83AB-F53542502DDD}"/>
                  </a:ext>
                </a:extLst>
              </p:cNvPr>
              <p:cNvSpPr/>
              <p:nvPr/>
            </p:nvSpPr>
            <p:spPr>
              <a:xfrm>
                <a:off x="6847120" y="130940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E5A011E8-E198-40C7-B9B2-61FD19A49E89}"/>
                  </a:ext>
                </a:extLst>
              </p:cNvPr>
              <p:cNvSpPr/>
              <p:nvPr/>
            </p:nvSpPr>
            <p:spPr>
              <a:xfrm>
                <a:off x="6625299" y="130940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6" name="Straight Arrow Connector 135">
              <a:extLst>
                <a:ext uri="{FF2B5EF4-FFF2-40B4-BE49-F238E27FC236}">
                  <a16:creationId xmlns:a16="http://schemas.microsoft.com/office/drawing/2014/main" id="{24917E45-03E2-4B46-B65C-F6B02A546508}"/>
                </a:ext>
              </a:extLst>
            </p:cNvPr>
            <p:cNvCxnSpPr>
              <a:stCxn id="124" idx="3"/>
              <a:endCxn id="127" idx="1"/>
            </p:cNvCxnSpPr>
            <p:nvPr/>
          </p:nvCxnSpPr>
          <p:spPr>
            <a:xfrm>
              <a:off x="20611365" y="5268051"/>
              <a:ext cx="403273" cy="3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78D646B7-9F69-4288-AC3E-CDCB2D6EC11D}"/>
                </a:ext>
              </a:extLst>
            </p:cNvPr>
            <p:cNvSpPr/>
            <p:nvPr/>
          </p:nvSpPr>
          <p:spPr>
            <a:xfrm>
              <a:off x="24181293" y="5988109"/>
              <a:ext cx="1268894"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Lower Edge</a:t>
              </a:r>
            </a:p>
          </p:txBody>
        </p:sp>
        <p:cxnSp>
          <p:nvCxnSpPr>
            <p:cNvPr id="138" name="Connector: Elbow 137">
              <a:extLst>
                <a:ext uri="{FF2B5EF4-FFF2-40B4-BE49-F238E27FC236}">
                  <a16:creationId xmlns:a16="http://schemas.microsoft.com/office/drawing/2014/main" id="{451537F8-E41C-42DB-977D-D1B35D90B3AE}"/>
                </a:ext>
              </a:extLst>
            </p:cNvPr>
            <p:cNvCxnSpPr>
              <a:cxnSpLocks/>
              <a:stCxn id="127" idx="2"/>
              <a:endCxn id="137" idx="1"/>
            </p:cNvCxnSpPr>
            <p:nvPr/>
          </p:nvCxnSpPr>
          <p:spPr>
            <a:xfrm rot="16200000" flipH="1">
              <a:off x="23046418" y="5339103"/>
              <a:ext cx="287460" cy="19822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F3CDE3EB-0319-4F96-88C6-9515D3E29719}"/>
                </a:ext>
              </a:extLst>
            </p:cNvPr>
            <p:cNvCxnSpPr>
              <a:cxnSpLocks/>
              <a:stCxn id="122" idx="2"/>
              <a:endCxn id="137" idx="1"/>
            </p:cNvCxnSpPr>
            <p:nvPr/>
          </p:nvCxnSpPr>
          <p:spPr>
            <a:xfrm rot="16200000" flipH="1">
              <a:off x="20820908" y="3113593"/>
              <a:ext cx="180350" cy="65404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EBF91048-4C1F-4DB3-B599-41595B240F32}"/>
                </a:ext>
              </a:extLst>
            </p:cNvPr>
            <p:cNvSpPr/>
            <p:nvPr/>
          </p:nvSpPr>
          <p:spPr>
            <a:xfrm>
              <a:off x="25860836" y="5990990"/>
              <a:ext cx="1413442"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to Physical Coordinate</a:t>
              </a:r>
            </a:p>
          </p:txBody>
        </p:sp>
        <p:cxnSp>
          <p:nvCxnSpPr>
            <p:cNvPr id="141" name="Straight Arrow Connector 140">
              <a:extLst>
                <a:ext uri="{FF2B5EF4-FFF2-40B4-BE49-F238E27FC236}">
                  <a16:creationId xmlns:a16="http://schemas.microsoft.com/office/drawing/2014/main" id="{0EDDB0A2-E422-4C17-A9A7-715603FAA736}"/>
                </a:ext>
              </a:extLst>
            </p:cNvPr>
            <p:cNvCxnSpPr>
              <a:stCxn id="137" idx="3"/>
              <a:endCxn id="140" idx="1"/>
            </p:cNvCxnSpPr>
            <p:nvPr/>
          </p:nvCxnSpPr>
          <p:spPr>
            <a:xfrm>
              <a:off x="25450187" y="6473978"/>
              <a:ext cx="410649" cy="2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026C136-3A07-4F3B-A94C-24C2EFA2C4A4}"/>
                </a:ext>
              </a:extLst>
            </p:cNvPr>
            <p:cNvCxnSpPr>
              <a:cxnSpLocks/>
              <a:stCxn id="140" idx="3"/>
              <a:endCxn id="149" idx="1"/>
            </p:cNvCxnSpPr>
            <p:nvPr/>
          </p:nvCxnSpPr>
          <p:spPr>
            <a:xfrm flipV="1">
              <a:off x="27274278" y="6475946"/>
              <a:ext cx="492648" cy="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5BAC1875-AC57-46D4-BC75-8D12B82EF575}"/>
                </a:ext>
              </a:extLst>
            </p:cNvPr>
            <p:cNvGrpSpPr/>
            <p:nvPr/>
          </p:nvGrpSpPr>
          <p:grpSpPr>
            <a:xfrm>
              <a:off x="27766926" y="5298667"/>
              <a:ext cx="1599626" cy="2354558"/>
              <a:chOff x="5112119" y="3187988"/>
              <a:chExt cx="1599626" cy="2354558"/>
            </a:xfrm>
          </p:grpSpPr>
          <p:sp>
            <p:nvSpPr>
              <p:cNvPr id="144" name="Arrow: Right 143">
                <a:extLst>
                  <a:ext uri="{FF2B5EF4-FFF2-40B4-BE49-F238E27FC236}">
                    <a16:creationId xmlns:a16="http://schemas.microsoft.com/office/drawing/2014/main" id="{0D3B85EA-AD56-4D3A-8111-56F96A9D159A}"/>
                  </a:ext>
                </a:extLst>
              </p:cNvPr>
              <p:cNvSpPr/>
              <p:nvPr/>
            </p:nvSpPr>
            <p:spPr>
              <a:xfrm>
                <a:off x="5420969" y="4539219"/>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Btm</a:t>
                </a:r>
                <a:r>
                  <a:rPr lang="en-US" sz="1400" baseline="-25000" dirty="0" err="1"/>
                  <a:t>M</a:t>
                </a:r>
                <a:r>
                  <a:rPr lang="en-US" sz="1400" dirty="0"/>
                  <a:t>(N)</a:t>
                </a:r>
              </a:p>
            </p:txBody>
          </p:sp>
          <p:sp>
            <p:nvSpPr>
              <p:cNvPr id="145" name="Arrow: Right 144">
                <a:extLst>
                  <a:ext uri="{FF2B5EF4-FFF2-40B4-BE49-F238E27FC236}">
                    <a16:creationId xmlns:a16="http://schemas.microsoft.com/office/drawing/2014/main" id="{4E623997-D5FF-45ED-AEF7-BA40A969E6C4}"/>
                  </a:ext>
                </a:extLst>
              </p:cNvPr>
              <p:cNvSpPr/>
              <p:nvPr/>
            </p:nvSpPr>
            <p:spPr>
              <a:xfrm>
                <a:off x="5388930" y="326890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Btm</a:t>
                </a:r>
                <a:r>
                  <a:rPr lang="en-US" sz="1400" baseline="-25000" dirty="0"/>
                  <a:t>0</a:t>
                </a:r>
                <a:r>
                  <a:rPr lang="en-US" sz="1400" dirty="0"/>
                  <a:t>(N)</a:t>
                </a:r>
              </a:p>
            </p:txBody>
          </p:sp>
          <p:sp>
            <p:nvSpPr>
              <p:cNvPr id="146" name="Oval 145">
                <a:extLst>
                  <a:ext uri="{FF2B5EF4-FFF2-40B4-BE49-F238E27FC236}">
                    <a16:creationId xmlns:a16="http://schemas.microsoft.com/office/drawing/2014/main" id="{241F0B19-C302-47CA-8C64-5E464AF6222F}"/>
                  </a:ext>
                </a:extLst>
              </p:cNvPr>
              <p:cNvSpPr/>
              <p:nvPr/>
            </p:nvSpPr>
            <p:spPr>
              <a:xfrm>
                <a:off x="5740594" y="404359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F069F4A-6E42-40FA-8CDF-7B9D5CA5D85A}"/>
                  </a:ext>
                </a:extLst>
              </p:cNvPr>
              <p:cNvSpPr/>
              <p:nvPr/>
            </p:nvSpPr>
            <p:spPr>
              <a:xfrm>
                <a:off x="5740594" y="429199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BC14938-AB10-4BCF-A86E-A7F8AA0140D2}"/>
                  </a:ext>
                </a:extLst>
              </p:cNvPr>
              <p:cNvSpPr/>
              <p:nvPr/>
            </p:nvSpPr>
            <p:spPr>
              <a:xfrm>
                <a:off x="5740594" y="4523879"/>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FC76A886-BDDE-4CFE-80C7-AC9FF85895E1}"/>
                  </a:ext>
                </a:extLst>
              </p:cNvPr>
              <p:cNvSpPr/>
              <p:nvPr/>
            </p:nvSpPr>
            <p:spPr>
              <a:xfrm>
                <a:off x="5112119" y="3187988"/>
                <a:ext cx="1599626" cy="235455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Rectangle: Rounded Corners 149">
              <a:extLst>
                <a:ext uri="{FF2B5EF4-FFF2-40B4-BE49-F238E27FC236}">
                  <a16:creationId xmlns:a16="http://schemas.microsoft.com/office/drawing/2014/main" id="{C785EE31-3BA9-4C48-9BC3-10DF7FF83D06}"/>
                </a:ext>
              </a:extLst>
            </p:cNvPr>
            <p:cNvSpPr/>
            <p:nvPr/>
          </p:nvSpPr>
          <p:spPr>
            <a:xfrm>
              <a:off x="29732504" y="5985389"/>
              <a:ext cx="1413442" cy="971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Fifth Order Polynomial</a:t>
              </a:r>
            </a:p>
          </p:txBody>
        </p:sp>
        <p:cxnSp>
          <p:nvCxnSpPr>
            <p:cNvPr id="151" name="Straight Arrow Connector 150">
              <a:extLst>
                <a:ext uri="{FF2B5EF4-FFF2-40B4-BE49-F238E27FC236}">
                  <a16:creationId xmlns:a16="http://schemas.microsoft.com/office/drawing/2014/main" id="{28666036-B82E-4CD8-B19A-5319C45D14CC}"/>
                </a:ext>
              </a:extLst>
            </p:cNvPr>
            <p:cNvCxnSpPr>
              <a:stCxn id="149" idx="3"/>
              <a:endCxn id="150" idx="1"/>
            </p:cNvCxnSpPr>
            <p:nvPr/>
          </p:nvCxnSpPr>
          <p:spPr>
            <a:xfrm flipV="1">
              <a:off x="29366552" y="6471258"/>
              <a:ext cx="365952" cy="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Rounded Corners 171">
              <a:extLst>
                <a:ext uri="{FF2B5EF4-FFF2-40B4-BE49-F238E27FC236}">
                  <a16:creationId xmlns:a16="http://schemas.microsoft.com/office/drawing/2014/main" id="{E7ED3341-D72E-448C-AAA3-2DA551D9F6E2}"/>
                </a:ext>
              </a:extLst>
            </p:cNvPr>
            <p:cNvSpPr/>
            <p:nvPr/>
          </p:nvSpPr>
          <p:spPr>
            <a:xfrm>
              <a:off x="34400921" y="10491143"/>
              <a:ext cx="1413442" cy="113527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M Tube Horizontal Positions</a:t>
              </a:r>
            </a:p>
          </p:txBody>
        </p:sp>
        <p:grpSp>
          <p:nvGrpSpPr>
            <p:cNvPr id="173" name="Group 172">
              <a:extLst>
                <a:ext uri="{FF2B5EF4-FFF2-40B4-BE49-F238E27FC236}">
                  <a16:creationId xmlns:a16="http://schemas.microsoft.com/office/drawing/2014/main" id="{344B837C-9D1B-440E-9312-1D9860121AF8}"/>
                </a:ext>
              </a:extLst>
            </p:cNvPr>
            <p:cNvGrpSpPr/>
            <p:nvPr/>
          </p:nvGrpSpPr>
          <p:grpSpPr>
            <a:xfrm>
              <a:off x="36096679" y="9852546"/>
              <a:ext cx="1182259" cy="2412468"/>
              <a:chOff x="2703941" y="3312057"/>
              <a:chExt cx="1182259" cy="2412468"/>
            </a:xfrm>
          </p:grpSpPr>
          <p:sp>
            <p:nvSpPr>
              <p:cNvPr id="174" name="Oval 173">
                <a:extLst>
                  <a:ext uri="{FF2B5EF4-FFF2-40B4-BE49-F238E27FC236}">
                    <a16:creationId xmlns:a16="http://schemas.microsoft.com/office/drawing/2014/main" id="{B830A330-3282-40A2-A975-0DA909F4A2D4}"/>
                  </a:ext>
                </a:extLst>
              </p:cNvPr>
              <p:cNvSpPr/>
              <p:nvPr/>
            </p:nvSpPr>
            <p:spPr>
              <a:xfrm>
                <a:off x="2876821" y="3505296"/>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0</a:t>
                </a:r>
              </a:p>
            </p:txBody>
          </p:sp>
          <p:sp>
            <p:nvSpPr>
              <p:cNvPr id="175" name="Oval 174">
                <a:extLst>
                  <a:ext uri="{FF2B5EF4-FFF2-40B4-BE49-F238E27FC236}">
                    <a16:creationId xmlns:a16="http://schemas.microsoft.com/office/drawing/2014/main" id="{72C822D0-0F81-48AB-A8BC-00A95AAF66E7}"/>
                  </a:ext>
                </a:extLst>
              </p:cNvPr>
              <p:cNvSpPr/>
              <p:nvPr/>
            </p:nvSpPr>
            <p:spPr>
              <a:xfrm>
                <a:off x="2876821" y="4970267"/>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M</a:t>
                </a:r>
              </a:p>
            </p:txBody>
          </p:sp>
          <p:sp>
            <p:nvSpPr>
              <p:cNvPr id="176" name="Oval 175">
                <a:extLst>
                  <a:ext uri="{FF2B5EF4-FFF2-40B4-BE49-F238E27FC236}">
                    <a16:creationId xmlns:a16="http://schemas.microsoft.com/office/drawing/2014/main" id="{E866F1BC-CCD2-4E3D-8DDD-4844850AA629}"/>
                  </a:ext>
                </a:extLst>
              </p:cNvPr>
              <p:cNvSpPr/>
              <p:nvPr/>
            </p:nvSpPr>
            <p:spPr>
              <a:xfrm>
                <a:off x="3198314" y="42359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E5A100A-CEC2-46DC-9B4D-6205A3A0C897}"/>
                  </a:ext>
                </a:extLst>
              </p:cNvPr>
              <p:cNvSpPr/>
              <p:nvPr/>
            </p:nvSpPr>
            <p:spPr>
              <a:xfrm>
                <a:off x="3198314" y="44843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D755D8AF-2E28-43B4-B3FA-C99B7FFEF94D}"/>
                  </a:ext>
                </a:extLst>
              </p:cNvPr>
              <p:cNvSpPr/>
              <p:nvPr/>
            </p:nvSpPr>
            <p:spPr>
              <a:xfrm>
                <a:off x="3198314" y="471627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1706DA6-2230-495D-BCD2-234A7510BFE7}"/>
                  </a:ext>
                </a:extLst>
              </p:cNvPr>
              <p:cNvSpPr/>
              <p:nvPr/>
            </p:nvSpPr>
            <p:spPr>
              <a:xfrm>
                <a:off x="2703941" y="3312057"/>
                <a:ext cx="1182259"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0" name="Straight Arrow Connector 179">
              <a:extLst>
                <a:ext uri="{FF2B5EF4-FFF2-40B4-BE49-F238E27FC236}">
                  <a16:creationId xmlns:a16="http://schemas.microsoft.com/office/drawing/2014/main" id="{2AA8E20E-A7CB-4DB7-A26A-36E78D4F31A2}"/>
                </a:ext>
              </a:extLst>
            </p:cNvPr>
            <p:cNvCxnSpPr>
              <a:stCxn id="172" idx="3"/>
              <a:endCxn id="179" idx="1"/>
            </p:cNvCxnSpPr>
            <p:nvPr/>
          </p:nvCxnSpPr>
          <p:spPr>
            <a:xfrm>
              <a:off x="35814363" y="11058780"/>
              <a:ext cx="282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95D18A0-A2E6-4321-8E0A-DFAB5D870FCE}"/>
                </a:ext>
              </a:extLst>
            </p:cNvPr>
            <p:cNvGrpSpPr/>
            <p:nvPr/>
          </p:nvGrpSpPr>
          <p:grpSpPr>
            <a:xfrm>
              <a:off x="32055101" y="5118934"/>
              <a:ext cx="2882063" cy="1985041"/>
              <a:chOff x="8857091" y="3135598"/>
              <a:chExt cx="2882063" cy="1985041"/>
            </a:xfrm>
          </p:grpSpPr>
          <p:sp>
            <p:nvSpPr>
              <p:cNvPr id="182" name="Oval 181">
                <a:extLst>
                  <a:ext uri="{FF2B5EF4-FFF2-40B4-BE49-F238E27FC236}">
                    <a16:creationId xmlns:a16="http://schemas.microsoft.com/office/drawing/2014/main" id="{A4842E89-4B80-4A47-A418-B4A07E36D720}"/>
                  </a:ext>
                </a:extLst>
              </p:cNvPr>
              <p:cNvSpPr/>
              <p:nvPr/>
            </p:nvSpPr>
            <p:spPr>
              <a:xfrm>
                <a:off x="9039496" y="3268901"/>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0,0</a:t>
                </a:r>
              </a:p>
            </p:txBody>
          </p:sp>
          <p:sp>
            <p:nvSpPr>
              <p:cNvPr id="183" name="Oval 182">
                <a:extLst>
                  <a:ext uri="{FF2B5EF4-FFF2-40B4-BE49-F238E27FC236}">
                    <a16:creationId xmlns:a16="http://schemas.microsoft.com/office/drawing/2014/main" id="{47CE3F51-8BED-4EE8-913B-F255F56F0072}"/>
                  </a:ext>
                </a:extLst>
              </p:cNvPr>
              <p:cNvSpPr/>
              <p:nvPr/>
            </p:nvSpPr>
            <p:spPr>
              <a:xfrm>
                <a:off x="10714014" y="3295192"/>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0,5</a:t>
                </a:r>
              </a:p>
            </p:txBody>
          </p:sp>
          <p:sp>
            <p:nvSpPr>
              <p:cNvPr id="184" name="Oval 183">
                <a:extLst>
                  <a:ext uri="{FF2B5EF4-FFF2-40B4-BE49-F238E27FC236}">
                    <a16:creationId xmlns:a16="http://schemas.microsoft.com/office/drawing/2014/main" id="{0B30399F-27F8-44CF-B1D3-A0B308B251A7}"/>
                  </a:ext>
                </a:extLst>
              </p:cNvPr>
              <p:cNvSpPr/>
              <p:nvPr/>
            </p:nvSpPr>
            <p:spPr>
              <a:xfrm>
                <a:off x="10440426" y="351436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539FE52-9F78-4A3D-A408-190BCE998FF9}"/>
                  </a:ext>
                </a:extLst>
              </p:cNvPr>
              <p:cNvSpPr/>
              <p:nvPr/>
            </p:nvSpPr>
            <p:spPr>
              <a:xfrm>
                <a:off x="10218605" y="350831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FC720A7C-2FCE-482F-8C0C-5221B9F6107B}"/>
                  </a:ext>
                </a:extLst>
              </p:cNvPr>
              <p:cNvSpPr/>
              <p:nvPr/>
            </p:nvSpPr>
            <p:spPr>
              <a:xfrm>
                <a:off x="9996784" y="350831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AA1D3E4-5891-4B01-958E-BB5F1A1240F6}"/>
                  </a:ext>
                </a:extLst>
              </p:cNvPr>
              <p:cNvSpPr/>
              <p:nvPr/>
            </p:nvSpPr>
            <p:spPr>
              <a:xfrm>
                <a:off x="9040080" y="4360579"/>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M,0</a:t>
                </a:r>
              </a:p>
            </p:txBody>
          </p:sp>
          <p:sp>
            <p:nvSpPr>
              <p:cNvPr id="188" name="Oval 187">
                <a:extLst>
                  <a:ext uri="{FF2B5EF4-FFF2-40B4-BE49-F238E27FC236}">
                    <a16:creationId xmlns:a16="http://schemas.microsoft.com/office/drawing/2014/main" id="{450BB16E-9169-4B93-9689-658A122C715B}"/>
                  </a:ext>
                </a:extLst>
              </p:cNvPr>
              <p:cNvSpPr/>
              <p:nvPr/>
            </p:nvSpPr>
            <p:spPr>
              <a:xfrm>
                <a:off x="10714598" y="4386870"/>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M,5</a:t>
                </a:r>
              </a:p>
            </p:txBody>
          </p:sp>
          <p:sp>
            <p:nvSpPr>
              <p:cNvPr id="189" name="Oval 188">
                <a:extLst>
                  <a:ext uri="{FF2B5EF4-FFF2-40B4-BE49-F238E27FC236}">
                    <a16:creationId xmlns:a16="http://schemas.microsoft.com/office/drawing/2014/main" id="{CB42F148-2E01-4846-92D8-190BD87FBEC1}"/>
                  </a:ext>
                </a:extLst>
              </p:cNvPr>
              <p:cNvSpPr/>
              <p:nvPr/>
            </p:nvSpPr>
            <p:spPr>
              <a:xfrm>
                <a:off x="10441010" y="460604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193D0F78-7E2C-4A6B-9440-E10011CBA67C}"/>
                  </a:ext>
                </a:extLst>
              </p:cNvPr>
              <p:cNvSpPr/>
              <p:nvPr/>
            </p:nvSpPr>
            <p:spPr>
              <a:xfrm>
                <a:off x="10219189" y="459999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257C710F-CDA1-4C8C-B66D-3151F2422FF9}"/>
                  </a:ext>
                </a:extLst>
              </p:cNvPr>
              <p:cNvSpPr/>
              <p:nvPr/>
            </p:nvSpPr>
            <p:spPr>
              <a:xfrm>
                <a:off x="9997368" y="459999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56B93C2F-3D55-4502-96C8-46E303CFB614}"/>
                  </a:ext>
                </a:extLst>
              </p:cNvPr>
              <p:cNvSpPr/>
              <p:nvPr/>
            </p:nvSpPr>
            <p:spPr>
              <a:xfrm>
                <a:off x="10218239" y="381984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1870B345-BF27-40C1-9B47-00C3EC0A074A}"/>
                  </a:ext>
                </a:extLst>
              </p:cNvPr>
              <p:cNvSpPr/>
              <p:nvPr/>
            </p:nvSpPr>
            <p:spPr>
              <a:xfrm>
                <a:off x="10218239" y="406824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44D9F787-EE09-4C67-B3D9-4771A2ACBA65}"/>
                  </a:ext>
                </a:extLst>
              </p:cNvPr>
              <p:cNvSpPr/>
              <p:nvPr/>
            </p:nvSpPr>
            <p:spPr>
              <a:xfrm>
                <a:off x="10218239" y="43001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DF588717-F6CF-4CAB-B61F-4627EA93BACE}"/>
                  </a:ext>
                </a:extLst>
              </p:cNvPr>
              <p:cNvSpPr/>
              <p:nvPr/>
            </p:nvSpPr>
            <p:spPr>
              <a:xfrm>
                <a:off x="8857091" y="3135598"/>
                <a:ext cx="2882063" cy="198504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AD56C055-ADE9-424A-906A-243111E4AA91}"/>
                </a:ext>
              </a:extLst>
            </p:cNvPr>
            <p:cNvGrpSpPr/>
            <p:nvPr/>
          </p:nvGrpSpPr>
          <p:grpSpPr>
            <a:xfrm>
              <a:off x="32568110" y="11260740"/>
              <a:ext cx="1182259" cy="2412468"/>
              <a:chOff x="2703941" y="3312057"/>
              <a:chExt cx="1182259" cy="2412468"/>
            </a:xfrm>
          </p:grpSpPr>
          <p:sp>
            <p:nvSpPr>
              <p:cNvPr id="198" name="Oval 197">
                <a:extLst>
                  <a:ext uri="{FF2B5EF4-FFF2-40B4-BE49-F238E27FC236}">
                    <a16:creationId xmlns:a16="http://schemas.microsoft.com/office/drawing/2014/main" id="{100626C4-0B6E-40FE-877C-310A59B05D06}"/>
                  </a:ext>
                </a:extLst>
              </p:cNvPr>
              <p:cNvSpPr/>
              <p:nvPr/>
            </p:nvSpPr>
            <p:spPr>
              <a:xfrm>
                <a:off x="2876821" y="3505296"/>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aseline="-25000" dirty="0"/>
                  <a:t>0</a:t>
                </a:r>
              </a:p>
            </p:txBody>
          </p:sp>
          <p:sp>
            <p:nvSpPr>
              <p:cNvPr id="199" name="Oval 198">
                <a:extLst>
                  <a:ext uri="{FF2B5EF4-FFF2-40B4-BE49-F238E27FC236}">
                    <a16:creationId xmlns:a16="http://schemas.microsoft.com/office/drawing/2014/main" id="{C23CEA9B-03FF-4353-9E50-E2B139CF31EC}"/>
                  </a:ext>
                </a:extLst>
              </p:cNvPr>
              <p:cNvSpPr/>
              <p:nvPr/>
            </p:nvSpPr>
            <p:spPr>
              <a:xfrm>
                <a:off x="2876821" y="4970267"/>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aseline="-25000" dirty="0"/>
                  <a:t>M</a:t>
                </a:r>
              </a:p>
            </p:txBody>
          </p:sp>
          <p:sp>
            <p:nvSpPr>
              <p:cNvPr id="200" name="Oval 199">
                <a:extLst>
                  <a:ext uri="{FF2B5EF4-FFF2-40B4-BE49-F238E27FC236}">
                    <a16:creationId xmlns:a16="http://schemas.microsoft.com/office/drawing/2014/main" id="{06D9E495-0A4C-489B-AB8C-E4F4DE623889}"/>
                  </a:ext>
                </a:extLst>
              </p:cNvPr>
              <p:cNvSpPr/>
              <p:nvPr/>
            </p:nvSpPr>
            <p:spPr>
              <a:xfrm>
                <a:off x="3198314" y="42359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437A31EB-D55A-4C20-AD20-A36B9155FDAE}"/>
                  </a:ext>
                </a:extLst>
              </p:cNvPr>
              <p:cNvSpPr/>
              <p:nvPr/>
            </p:nvSpPr>
            <p:spPr>
              <a:xfrm>
                <a:off x="3198314" y="44843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822D5467-ED85-41CC-807F-E35C2A3FDB6A}"/>
                  </a:ext>
                </a:extLst>
              </p:cNvPr>
              <p:cNvSpPr/>
              <p:nvPr/>
            </p:nvSpPr>
            <p:spPr>
              <a:xfrm>
                <a:off x="3198314" y="471627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72B44F8C-48CB-4788-A7B7-6475E7110E9A}"/>
                  </a:ext>
                </a:extLst>
              </p:cNvPr>
              <p:cNvSpPr/>
              <p:nvPr/>
            </p:nvSpPr>
            <p:spPr>
              <a:xfrm>
                <a:off x="2703941" y="3312057"/>
                <a:ext cx="1182259"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5" name="Connector: Elbow 204">
              <a:extLst>
                <a:ext uri="{FF2B5EF4-FFF2-40B4-BE49-F238E27FC236}">
                  <a16:creationId xmlns:a16="http://schemas.microsoft.com/office/drawing/2014/main" id="{CC6C5445-BAB2-4C35-A547-060E2E2C265D}"/>
                </a:ext>
              </a:extLst>
            </p:cNvPr>
            <p:cNvCxnSpPr>
              <a:cxnSpLocks/>
              <a:stCxn id="203" idx="3"/>
              <a:endCxn id="172" idx="1"/>
            </p:cNvCxnSpPr>
            <p:nvPr/>
          </p:nvCxnSpPr>
          <p:spPr>
            <a:xfrm flipV="1">
              <a:off x="33750369" y="11058780"/>
              <a:ext cx="650552" cy="1408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DE5DC315-6EFF-48EF-A847-AC7A9797AF54}"/>
                </a:ext>
              </a:extLst>
            </p:cNvPr>
            <p:cNvGrpSpPr/>
            <p:nvPr/>
          </p:nvGrpSpPr>
          <p:grpSpPr>
            <a:xfrm>
              <a:off x="37246226" y="5127640"/>
              <a:ext cx="2882063" cy="1985041"/>
              <a:chOff x="8857091" y="3135598"/>
              <a:chExt cx="2882063" cy="1985041"/>
            </a:xfrm>
          </p:grpSpPr>
          <p:sp>
            <p:nvSpPr>
              <p:cNvPr id="207" name="Oval 206">
                <a:extLst>
                  <a:ext uri="{FF2B5EF4-FFF2-40B4-BE49-F238E27FC236}">
                    <a16:creationId xmlns:a16="http://schemas.microsoft.com/office/drawing/2014/main" id="{71C0A20D-1B96-4D6E-A52C-E0592575BFD7}"/>
                  </a:ext>
                </a:extLst>
              </p:cNvPr>
              <p:cNvSpPr/>
              <p:nvPr/>
            </p:nvSpPr>
            <p:spPr>
              <a:xfrm>
                <a:off x="9039496" y="3268901"/>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0,0</a:t>
                </a:r>
              </a:p>
            </p:txBody>
          </p:sp>
          <p:sp>
            <p:nvSpPr>
              <p:cNvPr id="208" name="Oval 207">
                <a:extLst>
                  <a:ext uri="{FF2B5EF4-FFF2-40B4-BE49-F238E27FC236}">
                    <a16:creationId xmlns:a16="http://schemas.microsoft.com/office/drawing/2014/main" id="{FD9401E7-5F52-472F-9887-F8B044427F5A}"/>
                  </a:ext>
                </a:extLst>
              </p:cNvPr>
              <p:cNvSpPr/>
              <p:nvPr/>
            </p:nvSpPr>
            <p:spPr>
              <a:xfrm>
                <a:off x="10714014" y="3295192"/>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0,K</a:t>
                </a:r>
              </a:p>
            </p:txBody>
          </p:sp>
          <p:sp>
            <p:nvSpPr>
              <p:cNvPr id="209" name="Oval 208">
                <a:extLst>
                  <a:ext uri="{FF2B5EF4-FFF2-40B4-BE49-F238E27FC236}">
                    <a16:creationId xmlns:a16="http://schemas.microsoft.com/office/drawing/2014/main" id="{B1552D3B-BFA3-4761-BEE4-1700F898C437}"/>
                  </a:ext>
                </a:extLst>
              </p:cNvPr>
              <p:cNvSpPr/>
              <p:nvPr/>
            </p:nvSpPr>
            <p:spPr>
              <a:xfrm>
                <a:off x="10440426" y="351436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170E2C41-7011-4F6A-A4B8-0D142546C989}"/>
                  </a:ext>
                </a:extLst>
              </p:cNvPr>
              <p:cNvSpPr/>
              <p:nvPr/>
            </p:nvSpPr>
            <p:spPr>
              <a:xfrm>
                <a:off x="10218605" y="350831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517A91F1-E153-4913-9DED-D54C04BB553E}"/>
                  </a:ext>
                </a:extLst>
              </p:cNvPr>
              <p:cNvSpPr/>
              <p:nvPr/>
            </p:nvSpPr>
            <p:spPr>
              <a:xfrm>
                <a:off x="9996784" y="350831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FE187AE-8608-471F-9A25-1ECB250E3644}"/>
                  </a:ext>
                </a:extLst>
              </p:cNvPr>
              <p:cNvSpPr/>
              <p:nvPr/>
            </p:nvSpPr>
            <p:spPr>
              <a:xfrm>
                <a:off x="9040080" y="4360579"/>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M,0</a:t>
                </a:r>
              </a:p>
            </p:txBody>
          </p:sp>
          <p:sp>
            <p:nvSpPr>
              <p:cNvPr id="213" name="Oval 212">
                <a:extLst>
                  <a:ext uri="{FF2B5EF4-FFF2-40B4-BE49-F238E27FC236}">
                    <a16:creationId xmlns:a16="http://schemas.microsoft.com/office/drawing/2014/main" id="{FAB21C08-7257-45B8-8C49-83F00B2ABFEF}"/>
                  </a:ext>
                </a:extLst>
              </p:cNvPr>
              <p:cNvSpPr/>
              <p:nvPr/>
            </p:nvSpPr>
            <p:spPr>
              <a:xfrm>
                <a:off x="10714598" y="4386870"/>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M,K</a:t>
                </a:r>
              </a:p>
            </p:txBody>
          </p:sp>
          <p:sp>
            <p:nvSpPr>
              <p:cNvPr id="214" name="Oval 213">
                <a:extLst>
                  <a:ext uri="{FF2B5EF4-FFF2-40B4-BE49-F238E27FC236}">
                    <a16:creationId xmlns:a16="http://schemas.microsoft.com/office/drawing/2014/main" id="{C264CB71-C836-4AE0-9D10-956A362F76D4}"/>
                  </a:ext>
                </a:extLst>
              </p:cNvPr>
              <p:cNvSpPr/>
              <p:nvPr/>
            </p:nvSpPr>
            <p:spPr>
              <a:xfrm>
                <a:off x="10441010" y="460604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2EBD1A1-705C-4134-9A20-DC3847C45079}"/>
                  </a:ext>
                </a:extLst>
              </p:cNvPr>
              <p:cNvSpPr/>
              <p:nvPr/>
            </p:nvSpPr>
            <p:spPr>
              <a:xfrm>
                <a:off x="10219189" y="459999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60C21EC7-4942-4D9F-9E1B-3FF27590A3B5}"/>
                  </a:ext>
                </a:extLst>
              </p:cNvPr>
              <p:cNvSpPr/>
              <p:nvPr/>
            </p:nvSpPr>
            <p:spPr>
              <a:xfrm>
                <a:off x="9997368" y="459999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DFCF192-BCBE-43E5-8801-5C96F1665795}"/>
                  </a:ext>
                </a:extLst>
              </p:cNvPr>
              <p:cNvSpPr/>
              <p:nvPr/>
            </p:nvSpPr>
            <p:spPr>
              <a:xfrm>
                <a:off x="10218239" y="381984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E66C07DE-A442-44BB-8D8C-20F36AF80912}"/>
                  </a:ext>
                </a:extLst>
              </p:cNvPr>
              <p:cNvSpPr/>
              <p:nvPr/>
            </p:nvSpPr>
            <p:spPr>
              <a:xfrm>
                <a:off x="10218239" y="406824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F9A1A751-CB06-4DAA-88A4-81FEECBBD2B1}"/>
                  </a:ext>
                </a:extLst>
              </p:cNvPr>
              <p:cNvSpPr/>
              <p:nvPr/>
            </p:nvSpPr>
            <p:spPr>
              <a:xfrm>
                <a:off x="10218239" y="43001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268D95C6-781A-462E-901C-F5F6AA6200AB}"/>
                  </a:ext>
                </a:extLst>
              </p:cNvPr>
              <p:cNvSpPr/>
              <p:nvPr/>
            </p:nvSpPr>
            <p:spPr>
              <a:xfrm>
                <a:off x="8857091" y="3135598"/>
                <a:ext cx="2882063" cy="198504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1" name="Rectangle: Rounded Corners 220">
              <a:extLst>
                <a:ext uri="{FF2B5EF4-FFF2-40B4-BE49-F238E27FC236}">
                  <a16:creationId xmlns:a16="http://schemas.microsoft.com/office/drawing/2014/main" id="{28331ECF-69B4-48C2-9F9A-695619556F04}"/>
                </a:ext>
              </a:extLst>
            </p:cNvPr>
            <p:cNvSpPr/>
            <p:nvPr/>
          </p:nvSpPr>
          <p:spPr>
            <a:xfrm>
              <a:off x="35448386" y="5548998"/>
              <a:ext cx="1413442" cy="113527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K Pixel Vertical Positions</a:t>
              </a:r>
            </a:p>
          </p:txBody>
        </p:sp>
        <p:cxnSp>
          <p:nvCxnSpPr>
            <p:cNvPr id="222" name="Straight Arrow Connector 221">
              <a:extLst>
                <a:ext uri="{FF2B5EF4-FFF2-40B4-BE49-F238E27FC236}">
                  <a16:creationId xmlns:a16="http://schemas.microsoft.com/office/drawing/2014/main" id="{A667ECE2-DF23-4556-B363-4F1D5CD9AF8B}"/>
                </a:ext>
              </a:extLst>
            </p:cNvPr>
            <p:cNvCxnSpPr>
              <a:stCxn id="195" idx="3"/>
              <a:endCxn id="221" idx="1"/>
            </p:cNvCxnSpPr>
            <p:nvPr/>
          </p:nvCxnSpPr>
          <p:spPr>
            <a:xfrm>
              <a:off x="34937164" y="6111455"/>
              <a:ext cx="511222" cy="5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C1F9059-EDA6-45DC-8474-8BB0221BF4CA}"/>
                </a:ext>
              </a:extLst>
            </p:cNvPr>
            <p:cNvCxnSpPr>
              <a:stCxn id="221" idx="3"/>
              <a:endCxn id="220" idx="1"/>
            </p:cNvCxnSpPr>
            <p:nvPr/>
          </p:nvCxnSpPr>
          <p:spPr>
            <a:xfrm>
              <a:off x="36861828" y="6116635"/>
              <a:ext cx="384398" cy="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Rectangle: Rounded Corners 223">
              <a:extLst>
                <a:ext uri="{FF2B5EF4-FFF2-40B4-BE49-F238E27FC236}">
                  <a16:creationId xmlns:a16="http://schemas.microsoft.com/office/drawing/2014/main" id="{ED7D20C0-EB4F-43F5-ADDB-1330F8D056FF}"/>
                </a:ext>
              </a:extLst>
            </p:cNvPr>
            <p:cNvSpPr/>
            <p:nvPr/>
          </p:nvSpPr>
          <p:spPr>
            <a:xfrm>
              <a:off x="34052220" y="7976434"/>
              <a:ext cx="1413442" cy="113527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K Pixel Vertical Widths</a:t>
              </a:r>
            </a:p>
          </p:txBody>
        </p:sp>
        <p:grpSp>
          <p:nvGrpSpPr>
            <p:cNvPr id="225" name="Group 224">
              <a:extLst>
                <a:ext uri="{FF2B5EF4-FFF2-40B4-BE49-F238E27FC236}">
                  <a16:creationId xmlns:a16="http://schemas.microsoft.com/office/drawing/2014/main" id="{D238563C-655B-4489-B02B-4DEEA06587C0}"/>
                </a:ext>
              </a:extLst>
            </p:cNvPr>
            <p:cNvGrpSpPr/>
            <p:nvPr/>
          </p:nvGrpSpPr>
          <p:grpSpPr>
            <a:xfrm>
              <a:off x="35843318" y="7421411"/>
              <a:ext cx="3323199" cy="1985041"/>
              <a:chOff x="7487676" y="3206925"/>
              <a:chExt cx="3323199" cy="1985041"/>
            </a:xfrm>
          </p:grpSpPr>
          <p:sp>
            <p:nvSpPr>
              <p:cNvPr id="226" name="Oval 225">
                <a:extLst>
                  <a:ext uri="{FF2B5EF4-FFF2-40B4-BE49-F238E27FC236}">
                    <a16:creationId xmlns:a16="http://schemas.microsoft.com/office/drawing/2014/main" id="{04582DBC-745B-42F2-A656-99EB677120BA}"/>
                  </a:ext>
                </a:extLst>
              </p:cNvPr>
              <p:cNvSpPr/>
              <p:nvPr/>
            </p:nvSpPr>
            <p:spPr>
              <a:xfrm>
                <a:off x="7733705" y="3348339"/>
                <a:ext cx="105156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PV</a:t>
                </a:r>
                <a:r>
                  <a:rPr lang="en-US" baseline="-25000" dirty="0"/>
                  <a:t>0,0</a:t>
                </a:r>
              </a:p>
            </p:txBody>
          </p:sp>
          <p:sp>
            <p:nvSpPr>
              <p:cNvPr id="227" name="Oval 226">
                <a:extLst>
                  <a:ext uri="{FF2B5EF4-FFF2-40B4-BE49-F238E27FC236}">
                    <a16:creationId xmlns:a16="http://schemas.microsoft.com/office/drawing/2014/main" id="{0DA9CE78-73C5-4F5D-A929-7C1CE0FBF7D6}"/>
                  </a:ext>
                </a:extLst>
              </p:cNvPr>
              <p:cNvSpPr/>
              <p:nvPr/>
            </p:nvSpPr>
            <p:spPr>
              <a:xfrm>
                <a:off x="9617773" y="3374630"/>
                <a:ext cx="105156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PV</a:t>
                </a:r>
                <a:r>
                  <a:rPr lang="en-US" baseline="-25000" dirty="0"/>
                  <a:t>0,K</a:t>
                </a:r>
              </a:p>
            </p:txBody>
          </p:sp>
          <p:sp>
            <p:nvSpPr>
              <p:cNvPr id="228" name="Oval 227">
                <a:extLst>
                  <a:ext uri="{FF2B5EF4-FFF2-40B4-BE49-F238E27FC236}">
                    <a16:creationId xmlns:a16="http://schemas.microsoft.com/office/drawing/2014/main" id="{32133BC2-9C2E-4D3A-AB4D-F64646C93F16}"/>
                  </a:ext>
                </a:extLst>
              </p:cNvPr>
              <p:cNvSpPr/>
              <p:nvPr/>
            </p:nvSpPr>
            <p:spPr>
              <a:xfrm>
                <a:off x="9344186" y="3593806"/>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21219F11-2A0C-4A90-85DC-9DE8243B2802}"/>
                  </a:ext>
                </a:extLst>
              </p:cNvPr>
              <p:cNvSpPr/>
              <p:nvPr/>
            </p:nvSpPr>
            <p:spPr>
              <a:xfrm>
                <a:off x="9122365" y="358775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8F2FD001-6F8A-43D3-B7B5-3DF2191D4975}"/>
                  </a:ext>
                </a:extLst>
              </p:cNvPr>
              <p:cNvSpPr/>
              <p:nvPr/>
            </p:nvSpPr>
            <p:spPr>
              <a:xfrm>
                <a:off x="8900544" y="358775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F4EFA7DF-C246-4CB6-A1DE-FCED29BA3FBE}"/>
                  </a:ext>
                </a:extLst>
              </p:cNvPr>
              <p:cNvSpPr/>
              <p:nvPr/>
            </p:nvSpPr>
            <p:spPr>
              <a:xfrm>
                <a:off x="7734289" y="4440017"/>
                <a:ext cx="105156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PV</a:t>
                </a:r>
                <a:r>
                  <a:rPr lang="en-US" baseline="-25000" dirty="0"/>
                  <a:t>M,0</a:t>
                </a:r>
              </a:p>
            </p:txBody>
          </p:sp>
          <p:sp>
            <p:nvSpPr>
              <p:cNvPr id="232" name="Oval 231">
                <a:extLst>
                  <a:ext uri="{FF2B5EF4-FFF2-40B4-BE49-F238E27FC236}">
                    <a16:creationId xmlns:a16="http://schemas.microsoft.com/office/drawing/2014/main" id="{7EA2F88D-3F72-4967-9687-ADBFD8BCFDB0}"/>
                  </a:ext>
                </a:extLst>
              </p:cNvPr>
              <p:cNvSpPr/>
              <p:nvPr/>
            </p:nvSpPr>
            <p:spPr>
              <a:xfrm>
                <a:off x="9618357" y="4466308"/>
                <a:ext cx="105156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PV</a:t>
                </a:r>
                <a:r>
                  <a:rPr lang="en-US" baseline="-25000" dirty="0"/>
                  <a:t>M,K</a:t>
                </a:r>
              </a:p>
            </p:txBody>
          </p:sp>
          <p:sp>
            <p:nvSpPr>
              <p:cNvPr id="233" name="Oval 232">
                <a:extLst>
                  <a:ext uri="{FF2B5EF4-FFF2-40B4-BE49-F238E27FC236}">
                    <a16:creationId xmlns:a16="http://schemas.microsoft.com/office/drawing/2014/main" id="{64423B92-6066-4B43-AF03-679862625845}"/>
                  </a:ext>
                </a:extLst>
              </p:cNvPr>
              <p:cNvSpPr/>
              <p:nvPr/>
            </p:nvSpPr>
            <p:spPr>
              <a:xfrm>
                <a:off x="9344770" y="4685484"/>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EBDFA806-618D-4106-8DD4-E82EFD78CD12}"/>
                  </a:ext>
                </a:extLst>
              </p:cNvPr>
              <p:cNvSpPr/>
              <p:nvPr/>
            </p:nvSpPr>
            <p:spPr>
              <a:xfrm>
                <a:off x="9122949" y="46794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8FABB753-86F5-4357-8BA9-9EC5F8ACFD9A}"/>
                  </a:ext>
                </a:extLst>
              </p:cNvPr>
              <p:cNvSpPr/>
              <p:nvPr/>
            </p:nvSpPr>
            <p:spPr>
              <a:xfrm>
                <a:off x="8901128" y="46794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B563CCA3-CEC7-4F72-B92C-FFDAFEA359D6}"/>
                  </a:ext>
                </a:extLst>
              </p:cNvPr>
              <p:cNvSpPr/>
              <p:nvPr/>
            </p:nvSpPr>
            <p:spPr>
              <a:xfrm>
                <a:off x="9121999" y="389928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935FF940-8FE2-4BF7-BC33-25CC78A2C8B7}"/>
                  </a:ext>
                </a:extLst>
              </p:cNvPr>
              <p:cNvSpPr/>
              <p:nvPr/>
            </p:nvSpPr>
            <p:spPr>
              <a:xfrm>
                <a:off x="9121999" y="414768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0D71CBC6-4E76-490E-B083-D77E7CE4460C}"/>
                  </a:ext>
                </a:extLst>
              </p:cNvPr>
              <p:cNvSpPr/>
              <p:nvPr/>
            </p:nvSpPr>
            <p:spPr>
              <a:xfrm>
                <a:off x="9121999" y="437956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31EAB916-6E14-4E1F-BBF1-2D817B5A4B28}"/>
                  </a:ext>
                </a:extLst>
              </p:cNvPr>
              <p:cNvSpPr/>
              <p:nvPr/>
            </p:nvSpPr>
            <p:spPr>
              <a:xfrm>
                <a:off x="7487676" y="3206925"/>
                <a:ext cx="3323199" cy="198504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0" name="Connector: Elbow 239">
              <a:extLst>
                <a:ext uri="{FF2B5EF4-FFF2-40B4-BE49-F238E27FC236}">
                  <a16:creationId xmlns:a16="http://schemas.microsoft.com/office/drawing/2014/main" id="{EA7D6A8F-C891-40E5-9F64-22194638FAAB}"/>
                </a:ext>
              </a:extLst>
            </p:cNvPr>
            <p:cNvCxnSpPr>
              <a:cxnSpLocks/>
              <a:stCxn id="224" idx="2"/>
              <a:endCxn id="239" idx="1"/>
            </p:cNvCxnSpPr>
            <p:nvPr/>
          </p:nvCxnSpPr>
          <p:spPr>
            <a:xfrm rot="5400000" flipH="1" flipV="1">
              <a:off x="34952241" y="8220631"/>
              <a:ext cx="697776" cy="1084377"/>
            </a:xfrm>
            <a:prstGeom prst="bentConnector4">
              <a:avLst>
                <a:gd name="adj1" fmla="val -32761"/>
                <a:gd name="adj2" fmla="val 825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Connector: Elbow 240">
              <a:extLst>
                <a:ext uri="{FF2B5EF4-FFF2-40B4-BE49-F238E27FC236}">
                  <a16:creationId xmlns:a16="http://schemas.microsoft.com/office/drawing/2014/main" id="{1425372B-ECB1-4F01-AE21-27D465B9893B}"/>
                </a:ext>
              </a:extLst>
            </p:cNvPr>
            <p:cNvCxnSpPr>
              <a:cxnSpLocks/>
              <a:stCxn id="220" idx="3"/>
              <a:endCxn id="224" idx="0"/>
            </p:cNvCxnSpPr>
            <p:nvPr/>
          </p:nvCxnSpPr>
          <p:spPr>
            <a:xfrm flipH="1">
              <a:off x="34758941" y="6120161"/>
              <a:ext cx="5369348" cy="1856273"/>
            </a:xfrm>
            <a:prstGeom prst="bentConnector4">
              <a:avLst>
                <a:gd name="adj1" fmla="val -4258"/>
                <a:gd name="adj2" fmla="val 618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B996F5F8-639E-485D-A95D-CD26733944F0}"/>
                </a:ext>
              </a:extLst>
            </p:cNvPr>
            <p:cNvCxnSpPr>
              <a:cxnSpLocks/>
              <a:stCxn id="203" idx="3"/>
              <a:endCxn id="256" idx="1"/>
            </p:cNvCxnSpPr>
            <p:nvPr/>
          </p:nvCxnSpPr>
          <p:spPr>
            <a:xfrm flipV="1">
              <a:off x="33750369" y="9780181"/>
              <a:ext cx="7589673" cy="2686793"/>
            </a:xfrm>
            <a:prstGeom prst="bentConnector3">
              <a:avLst>
                <a:gd name="adj1" fmla="val 60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C091EA36-AFFE-4337-83FA-878592544C46}"/>
                </a:ext>
              </a:extLst>
            </p:cNvPr>
            <p:cNvCxnSpPr>
              <a:cxnSpLocks/>
              <a:stCxn id="150" idx="3"/>
              <a:endCxn id="195" idx="1"/>
            </p:cNvCxnSpPr>
            <p:nvPr/>
          </p:nvCxnSpPr>
          <p:spPr>
            <a:xfrm flipV="1">
              <a:off x="31145946" y="6111455"/>
              <a:ext cx="909155" cy="3598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ectangle: Rounded Corners 255">
              <a:extLst>
                <a:ext uri="{FF2B5EF4-FFF2-40B4-BE49-F238E27FC236}">
                  <a16:creationId xmlns:a16="http://schemas.microsoft.com/office/drawing/2014/main" id="{267A017B-7C10-45BA-9466-40B2782BD028}"/>
                </a:ext>
              </a:extLst>
            </p:cNvPr>
            <p:cNvSpPr/>
            <p:nvPr/>
          </p:nvSpPr>
          <p:spPr>
            <a:xfrm>
              <a:off x="41340042" y="9113272"/>
              <a:ext cx="1413442" cy="13338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Aggregate M,K map of positions and widths</a:t>
              </a:r>
            </a:p>
          </p:txBody>
        </p:sp>
        <p:sp>
          <p:nvSpPr>
            <p:cNvPr id="257" name="Arrow: Right 256">
              <a:extLst>
                <a:ext uri="{FF2B5EF4-FFF2-40B4-BE49-F238E27FC236}">
                  <a16:creationId xmlns:a16="http://schemas.microsoft.com/office/drawing/2014/main" id="{64747EF0-D9E7-4825-AA82-35FE796FDC5C}"/>
                </a:ext>
              </a:extLst>
            </p:cNvPr>
            <p:cNvSpPr/>
            <p:nvPr/>
          </p:nvSpPr>
          <p:spPr>
            <a:xfrm>
              <a:off x="43117977" y="9329430"/>
              <a:ext cx="153782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a:t>
              </a:r>
              <a:r>
                <a:rPr lang="en-US" sz="1400" dirty="0" err="1"/>
                <a:t>X,Y,dX,dY</a:t>
              </a:r>
              <a:r>
                <a:rPr lang="en-US" sz="1400" dirty="0"/>
                <a:t>)</a:t>
              </a:r>
            </a:p>
          </p:txBody>
        </p:sp>
        <p:cxnSp>
          <p:nvCxnSpPr>
            <p:cNvPr id="258" name="Straight Arrow Connector 257">
              <a:extLst>
                <a:ext uri="{FF2B5EF4-FFF2-40B4-BE49-F238E27FC236}">
                  <a16:creationId xmlns:a16="http://schemas.microsoft.com/office/drawing/2014/main" id="{B8D17ECD-3F19-4D74-9774-344C54F23071}"/>
                </a:ext>
              </a:extLst>
            </p:cNvPr>
            <p:cNvCxnSpPr>
              <a:stCxn id="256" idx="3"/>
              <a:endCxn id="257" idx="1"/>
            </p:cNvCxnSpPr>
            <p:nvPr/>
          </p:nvCxnSpPr>
          <p:spPr>
            <a:xfrm flipV="1">
              <a:off x="42753484" y="9776691"/>
              <a:ext cx="364493" cy="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9" name="Rectangle: Rounded Corners 258">
              <a:extLst>
                <a:ext uri="{FF2B5EF4-FFF2-40B4-BE49-F238E27FC236}">
                  <a16:creationId xmlns:a16="http://schemas.microsoft.com/office/drawing/2014/main" id="{4FE533B2-A4C4-4301-833E-F5C2506FD6F3}"/>
                </a:ext>
              </a:extLst>
            </p:cNvPr>
            <p:cNvSpPr/>
            <p:nvPr/>
          </p:nvSpPr>
          <p:spPr>
            <a:xfrm>
              <a:off x="44911119" y="943519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Map File</a:t>
              </a:r>
            </a:p>
          </p:txBody>
        </p:sp>
        <p:cxnSp>
          <p:nvCxnSpPr>
            <p:cNvPr id="266" name="Connector: Elbow 265">
              <a:extLst>
                <a:ext uri="{FF2B5EF4-FFF2-40B4-BE49-F238E27FC236}">
                  <a16:creationId xmlns:a16="http://schemas.microsoft.com/office/drawing/2014/main" id="{98248985-BC6D-4D21-8D2D-0088D9F4C246}"/>
                </a:ext>
              </a:extLst>
            </p:cNvPr>
            <p:cNvCxnSpPr>
              <a:cxnSpLocks/>
              <a:stCxn id="220" idx="3"/>
              <a:endCxn id="256" idx="1"/>
            </p:cNvCxnSpPr>
            <p:nvPr/>
          </p:nvCxnSpPr>
          <p:spPr>
            <a:xfrm>
              <a:off x="40128289" y="6120161"/>
              <a:ext cx="1211753" cy="3660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2C826FC0-73B1-4AB8-8CDF-36FCDD0A62A3}"/>
                </a:ext>
              </a:extLst>
            </p:cNvPr>
            <p:cNvCxnSpPr>
              <a:cxnSpLocks/>
              <a:stCxn id="239" idx="3"/>
              <a:endCxn id="256" idx="1"/>
            </p:cNvCxnSpPr>
            <p:nvPr/>
          </p:nvCxnSpPr>
          <p:spPr>
            <a:xfrm>
              <a:off x="39166517" y="8413932"/>
              <a:ext cx="2173525" cy="1366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D754C91-0B77-4809-AFC5-77D4E645D091}"/>
                </a:ext>
              </a:extLst>
            </p:cNvPr>
            <p:cNvCxnSpPr>
              <a:stCxn id="257" idx="3"/>
              <a:endCxn id="259" idx="1"/>
            </p:cNvCxnSpPr>
            <p:nvPr/>
          </p:nvCxnSpPr>
          <p:spPr>
            <a:xfrm flipV="1">
              <a:off x="44655797" y="9772727"/>
              <a:ext cx="255322"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2828E057-C4C9-448B-A4BA-9C754AD20118}"/>
                </a:ext>
              </a:extLst>
            </p:cNvPr>
            <p:cNvCxnSpPr>
              <a:cxnSpLocks/>
              <a:stCxn id="179" idx="3"/>
              <a:endCxn id="256" idx="1"/>
            </p:cNvCxnSpPr>
            <p:nvPr/>
          </p:nvCxnSpPr>
          <p:spPr>
            <a:xfrm flipV="1">
              <a:off x="37278938" y="9780181"/>
              <a:ext cx="4061104" cy="1278599"/>
            </a:xfrm>
            <a:prstGeom prst="bentConnector3">
              <a:avLst>
                <a:gd name="adj1" fmla="val 91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E0582987-F9F0-4AB0-9441-64147457F919}"/>
                </a:ext>
              </a:extLst>
            </p:cNvPr>
            <p:cNvCxnSpPr>
              <a:stCxn id="108" idx="3"/>
              <a:endCxn id="203" idx="1"/>
            </p:cNvCxnSpPr>
            <p:nvPr/>
          </p:nvCxnSpPr>
          <p:spPr>
            <a:xfrm flipV="1">
              <a:off x="32015185" y="12466974"/>
              <a:ext cx="552925" cy="1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5B806FB-8BD1-44F0-93E3-4A7C6C37DF17}"/>
                </a:ext>
              </a:extLst>
            </p:cNvPr>
            <p:cNvCxnSpPr>
              <a:stCxn id="78" idx="3"/>
              <a:endCxn id="87" idx="1"/>
            </p:cNvCxnSpPr>
            <p:nvPr/>
          </p:nvCxnSpPr>
          <p:spPr>
            <a:xfrm flipV="1">
              <a:off x="23250635" y="12482355"/>
              <a:ext cx="365976" cy="1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4" name="Rectangle: Rounded Corners 293">
              <a:extLst>
                <a:ext uri="{FF2B5EF4-FFF2-40B4-BE49-F238E27FC236}">
                  <a16:creationId xmlns:a16="http://schemas.microsoft.com/office/drawing/2014/main" id="{278B4C08-CCDA-4A79-B1C9-44134A403802}"/>
                </a:ext>
              </a:extLst>
            </p:cNvPr>
            <p:cNvSpPr/>
            <p:nvPr/>
          </p:nvSpPr>
          <p:spPr>
            <a:xfrm>
              <a:off x="2804167" y="2552735"/>
              <a:ext cx="43875667" cy="11946491"/>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Connector: Elbow 100">
              <a:extLst>
                <a:ext uri="{FF2B5EF4-FFF2-40B4-BE49-F238E27FC236}">
                  <a16:creationId xmlns:a16="http://schemas.microsoft.com/office/drawing/2014/main" id="{CB5F1349-0DBF-43D0-87B6-FF6AF1ED6003}"/>
                </a:ext>
              </a:extLst>
            </p:cNvPr>
            <p:cNvCxnSpPr>
              <a:cxnSpLocks/>
              <a:stCxn id="239" idx="3"/>
              <a:endCxn id="89" idx="0"/>
            </p:cNvCxnSpPr>
            <p:nvPr/>
          </p:nvCxnSpPr>
          <p:spPr>
            <a:xfrm flipH="1">
              <a:off x="26242583" y="8413932"/>
              <a:ext cx="12923934" cy="3577866"/>
            </a:xfrm>
            <a:prstGeom prst="bentConnector4">
              <a:avLst>
                <a:gd name="adj1" fmla="val -1769"/>
                <a:gd name="adj2" fmla="val 329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8" name="Group 557"/>
          <p:cNvGrpSpPr/>
          <p:nvPr/>
        </p:nvGrpSpPr>
        <p:grpSpPr>
          <a:xfrm>
            <a:off x="1886409" y="24677279"/>
            <a:ext cx="31954775" cy="11179944"/>
            <a:chOff x="1886409" y="24677279"/>
            <a:chExt cx="31954775" cy="11179944"/>
          </a:xfrm>
        </p:grpSpPr>
        <p:sp>
          <p:nvSpPr>
            <p:cNvPr id="292" name="Rectangle: Rounded Corners 291">
              <a:extLst>
                <a:ext uri="{FF2B5EF4-FFF2-40B4-BE49-F238E27FC236}">
                  <a16:creationId xmlns:a16="http://schemas.microsoft.com/office/drawing/2014/main" id="{B9B3D5EA-5233-4C60-83B4-5BFDDBEA440D}"/>
                </a:ext>
              </a:extLst>
            </p:cNvPr>
            <p:cNvSpPr/>
            <p:nvPr/>
          </p:nvSpPr>
          <p:spPr>
            <a:xfrm>
              <a:off x="6592310" y="27085606"/>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Values in  Rectangle to 0</a:t>
              </a:r>
            </a:p>
          </p:txBody>
        </p:sp>
        <p:sp>
          <p:nvSpPr>
            <p:cNvPr id="293" name="Arrow: Right 292">
              <a:extLst>
                <a:ext uri="{FF2B5EF4-FFF2-40B4-BE49-F238E27FC236}">
                  <a16:creationId xmlns:a16="http://schemas.microsoft.com/office/drawing/2014/main" id="{A6CA9D3F-A3CE-4C81-9992-F780DC087321}"/>
                </a:ext>
              </a:extLst>
            </p:cNvPr>
            <p:cNvSpPr/>
            <p:nvPr/>
          </p:nvSpPr>
          <p:spPr>
            <a:xfrm>
              <a:off x="11719413" y="25904475"/>
              <a:ext cx="148789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Template Data T(X,Y)</a:t>
              </a:r>
            </a:p>
          </p:txBody>
        </p:sp>
        <p:sp>
          <p:nvSpPr>
            <p:cNvPr id="295" name="Oval 294">
              <a:extLst>
                <a:ext uri="{FF2B5EF4-FFF2-40B4-BE49-F238E27FC236}">
                  <a16:creationId xmlns:a16="http://schemas.microsoft.com/office/drawing/2014/main" id="{8A1F76EA-A384-4BF7-B701-550281EE2403}"/>
                </a:ext>
              </a:extLst>
            </p:cNvPr>
            <p:cNvSpPr/>
            <p:nvPr/>
          </p:nvSpPr>
          <p:spPr>
            <a:xfrm>
              <a:off x="28048511" y="29411216"/>
              <a:ext cx="170599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 or ROI?</a:t>
              </a:r>
            </a:p>
          </p:txBody>
        </p:sp>
        <p:sp>
          <p:nvSpPr>
            <p:cNvPr id="302" name="Isosceles Triangle 301">
              <a:extLst>
                <a:ext uri="{FF2B5EF4-FFF2-40B4-BE49-F238E27FC236}">
                  <a16:creationId xmlns:a16="http://schemas.microsoft.com/office/drawing/2014/main" id="{425AFCA1-BA39-45C7-8DC6-6125EABD7828}"/>
                </a:ext>
              </a:extLst>
            </p:cNvPr>
            <p:cNvSpPr/>
            <p:nvPr/>
          </p:nvSpPr>
          <p:spPr>
            <a:xfrm>
              <a:off x="13705724" y="25925027"/>
              <a:ext cx="1228618" cy="894521"/>
            </a:xfrm>
            <a:prstGeom prs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Draw Shape</a:t>
              </a:r>
            </a:p>
          </p:txBody>
        </p:sp>
        <p:sp>
          <p:nvSpPr>
            <p:cNvPr id="306" name="Flowchart: Decision 305">
              <a:extLst>
                <a:ext uri="{FF2B5EF4-FFF2-40B4-BE49-F238E27FC236}">
                  <a16:creationId xmlns:a16="http://schemas.microsoft.com/office/drawing/2014/main" id="{9A0EE4A8-B279-4DEE-80DB-DB3C4686A792}"/>
                </a:ext>
              </a:extLst>
            </p:cNvPr>
            <p:cNvSpPr/>
            <p:nvPr/>
          </p:nvSpPr>
          <p:spPr>
            <a:xfrm>
              <a:off x="22903262" y="33625866"/>
              <a:ext cx="2739628" cy="1264533"/>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 region specification complete?</a:t>
              </a:r>
            </a:p>
          </p:txBody>
        </p:sp>
        <p:sp>
          <p:nvSpPr>
            <p:cNvPr id="310" name="Rectangle: Rounded Corners 309">
              <a:extLst>
                <a:ext uri="{FF2B5EF4-FFF2-40B4-BE49-F238E27FC236}">
                  <a16:creationId xmlns:a16="http://schemas.microsoft.com/office/drawing/2014/main" id="{B011BA08-8686-4258-BE87-75AD0DB07075}"/>
                </a:ext>
              </a:extLst>
            </p:cNvPr>
            <p:cNvSpPr/>
            <p:nvPr/>
          </p:nvSpPr>
          <p:spPr>
            <a:xfrm>
              <a:off x="1886409" y="24677279"/>
              <a:ext cx="31954775" cy="11179944"/>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A6189AB-8732-44AE-972D-6A8823666BD3}"/>
                </a:ext>
              </a:extLst>
            </p:cNvPr>
            <p:cNvSpPr txBox="1"/>
            <p:nvPr/>
          </p:nvSpPr>
          <p:spPr>
            <a:xfrm>
              <a:off x="3049114" y="25529024"/>
              <a:ext cx="2157707" cy="369332"/>
            </a:xfrm>
            <a:prstGeom prst="rect">
              <a:avLst/>
            </a:prstGeom>
            <a:noFill/>
          </p:spPr>
          <p:txBody>
            <a:bodyPr wrap="none" rtlCol="0">
              <a:spAutoFit/>
            </a:bodyPr>
            <a:lstStyle/>
            <a:p>
              <a:r>
                <a:rPr lang="en-US" dirty="0"/>
                <a:t>Create a Mask or ROI</a:t>
              </a:r>
            </a:p>
          </p:txBody>
        </p:sp>
        <p:sp>
          <p:nvSpPr>
            <p:cNvPr id="317" name="Oval 316">
              <a:extLst>
                <a:ext uri="{FF2B5EF4-FFF2-40B4-BE49-F238E27FC236}">
                  <a16:creationId xmlns:a16="http://schemas.microsoft.com/office/drawing/2014/main" id="{C0723388-DD05-4700-8CF4-A7C835F8302C}"/>
                </a:ext>
              </a:extLst>
            </p:cNvPr>
            <p:cNvSpPr/>
            <p:nvPr/>
          </p:nvSpPr>
          <p:spPr>
            <a:xfrm>
              <a:off x="6537718" y="25995861"/>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Left Corner</a:t>
              </a:r>
            </a:p>
          </p:txBody>
        </p:sp>
        <p:sp>
          <p:nvSpPr>
            <p:cNvPr id="319" name="Arrow: Right 318">
              <a:extLst>
                <a:ext uri="{FF2B5EF4-FFF2-40B4-BE49-F238E27FC236}">
                  <a16:creationId xmlns:a16="http://schemas.microsoft.com/office/drawing/2014/main" id="{FB598676-7DB0-4F3E-A175-E3E0600A21DD}"/>
                </a:ext>
              </a:extLst>
            </p:cNvPr>
            <p:cNvSpPr/>
            <p:nvPr/>
          </p:nvSpPr>
          <p:spPr>
            <a:xfrm>
              <a:off x="2959870" y="28607425"/>
              <a:ext cx="148789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Template Grid G(X,Y)</a:t>
              </a:r>
            </a:p>
          </p:txBody>
        </p:sp>
        <p:sp>
          <p:nvSpPr>
            <p:cNvPr id="320" name="Oval 319">
              <a:extLst>
                <a:ext uri="{FF2B5EF4-FFF2-40B4-BE49-F238E27FC236}">
                  <a16:creationId xmlns:a16="http://schemas.microsoft.com/office/drawing/2014/main" id="{B540E523-3602-466D-A608-8F7F4507D509}"/>
                </a:ext>
              </a:extLst>
            </p:cNvPr>
            <p:cNvSpPr/>
            <p:nvPr/>
          </p:nvSpPr>
          <p:spPr>
            <a:xfrm>
              <a:off x="8463893" y="25995861"/>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Right Corner</a:t>
              </a:r>
            </a:p>
          </p:txBody>
        </p:sp>
        <p:sp>
          <p:nvSpPr>
            <p:cNvPr id="321" name="Oval 320">
              <a:extLst>
                <a:ext uri="{FF2B5EF4-FFF2-40B4-BE49-F238E27FC236}">
                  <a16:creationId xmlns:a16="http://schemas.microsoft.com/office/drawing/2014/main" id="{2A3895AD-C650-4E12-99DC-DFF1F35C42F7}"/>
                </a:ext>
              </a:extLst>
            </p:cNvPr>
            <p:cNvSpPr/>
            <p:nvPr/>
          </p:nvSpPr>
          <p:spPr>
            <a:xfrm>
              <a:off x="6535981" y="30091544"/>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Tube Number</a:t>
              </a:r>
            </a:p>
          </p:txBody>
        </p:sp>
        <p:sp>
          <p:nvSpPr>
            <p:cNvPr id="329" name="Oval 328">
              <a:extLst>
                <a:ext uri="{FF2B5EF4-FFF2-40B4-BE49-F238E27FC236}">
                  <a16:creationId xmlns:a16="http://schemas.microsoft.com/office/drawing/2014/main" id="{7D7A77AB-1761-4B08-AA2D-880A41A5CE1C}"/>
                </a:ext>
              </a:extLst>
            </p:cNvPr>
            <p:cNvSpPr/>
            <p:nvPr/>
          </p:nvSpPr>
          <p:spPr>
            <a:xfrm>
              <a:off x="11607892" y="30091543"/>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Pixel ID</a:t>
              </a:r>
            </a:p>
          </p:txBody>
        </p:sp>
        <p:sp>
          <p:nvSpPr>
            <p:cNvPr id="332" name="Rectangle: Rounded Corners 331">
              <a:extLst>
                <a:ext uri="{FF2B5EF4-FFF2-40B4-BE49-F238E27FC236}">
                  <a16:creationId xmlns:a16="http://schemas.microsoft.com/office/drawing/2014/main" id="{5AACAA26-E48F-4099-B0EF-3B380F9EB4FB}"/>
                </a:ext>
              </a:extLst>
            </p:cNvPr>
            <p:cNvSpPr/>
            <p:nvPr/>
          </p:nvSpPr>
          <p:spPr>
            <a:xfrm>
              <a:off x="6083959" y="25305929"/>
              <a:ext cx="4109695"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Arrow: Right 332">
              <a:extLst>
                <a:ext uri="{FF2B5EF4-FFF2-40B4-BE49-F238E27FC236}">
                  <a16:creationId xmlns:a16="http://schemas.microsoft.com/office/drawing/2014/main" id="{8DD8DC55-4C5F-4DFD-9DBB-FDB9819C4ED9}"/>
                </a:ext>
              </a:extLst>
            </p:cNvPr>
            <p:cNvSpPr/>
            <p:nvPr/>
          </p:nvSpPr>
          <p:spPr>
            <a:xfrm>
              <a:off x="8172926" y="27298883"/>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sp>
          <p:nvSpPr>
            <p:cNvPr id="335" name="TextBox 334">
              <a:extLst>
                <a:ext uri="{FF2B5EF4-FFF2-40B4-BE49-F238E27FC236}">
                  <a16:creationId xmlns:a16="http://schemas.microsoft.com/office/drawing/2014/main" id="{2DBD4A4B-C359-4AAA-94BA-5E87C2103511}"/>
                </a:ext>
              </a:extLst>
            </p:cNvPr>
            <p:cNvSpPr txBox="1"/>
            <p:nvPr/>
          </p:nvSpPr>
          <p:spPr>
            <a:xfrm>
              <a:off x="6457954" y="25529024"/>
              <a:ext cx="2760243" cy="369332"/>
            </a:xfrm>
            <a:prstGeom prst="rect">
              <a:avLst/>
            </a:prstGeom>
            <a:noFill/>
          </p:spPr>
          <p:txBody>
            <a:bodyPr wrap="none" rtlCol="0">
              <a:spAutoFit/>
            </a:bodyPr>
            <a:lstStyle/>
            <a:p>
              <a:r>
                <a:rPr lang="en-US" dirty="0"/>
                <a:t>Apply a Specified Rectangle</a:t>
              </a:r>
            </a:p>
          </p:txBody>
        </p:sp>
        <p:cxnSp>
          <p:nvCxnSpPr>
            <p:cNvPr id="46" name="Straight Arrow Connector 45">
              <a:extLst>
                <a:ext uri="{FF2B5EF4-FFF2-40B4-BE49-F238E27FC236}">
                  <a16:creationId xmlns:a16="http://schemas.microsoft.com/office/drawing/2014/main" id="{6E8FA9AB-560C-43D2-BE7F-72DCDF259C51}"/>
                </a:ext>
              </a:extLst>
            </p:cNvPr>
            <p:cNvCxnSpPr>
              <a:stCxn id="292" idx="3"/>
              <a:endCxn id="333" idx="1"/>
            </p:cNvCxnSpPr>
            <p:nvPr/>
          </p:nvCxnSpPr>
          <p:spPr>
            <a:xfrm flipV="1">
              <a:off x="7870727" y="27746144"/>
              <a:ext cx="302199" cy="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5A3F33-2940-421B-8285-67DC0C3B109A}"/>
                </a:ext>
              </a:extLst>
            </p:cNvPr>
            <p:cNvCxnSpPr>
              <a:cxnSpLocks/>
              <a:stCxn id="320" idx="4"/>
              <a:endCxn id="292" idx="0"/>
            </p:cNvCxnSpPr>
            <p:nvPr/>
          </p:nvCxnSpPr>
          <p:spPr>
            <a:xfrm rot="5400000">
              <a:off x="8008229" y="25938433"/>
              <a:ext cx="370464" cy="19238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6B9E333-E215-4E02-A33A-696FA07D94E5}"/>
                </a:ext>
              </a:extLst>
            </p:cNvPr>
            <p:cNvCxnSpPr>
              <a:stCxn id="317" idx="4"/>
              <a:endCxn id="292" idx="0"/>
            </p:cNvCxnSpPr>
            <p:nvPr/>
          </p:nvCxnSpPr>
          <p:spPr>
            <a:xfrm>
              <a:off x="7229227" y="26715142"/>
              <a:ext cx="2292" cy="370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Connector: Elbow 335">
              <a:extLst>
                <a:ext uri="{FF2B5EF4-FFF2-40B4-BE49-F238E27FC236}">
                  <a16:creationId xmlns:a16="http://schemas.microsoft.com/office/drawing/2014/main" id="{6C5E4136-6E53-4673-882C-DBF6BC4A9BD5}"/>
                </a:ext>
              </a:extLst>
            </p:cNvPr>
            <p:cNvCxnSpPr>
              <a:cxnSpLocks/>
              <a:stCxn id="319" idx="3"/>
              <a:endCxn id="292" idx="1"/>
            </p:cNvCxnSpPr>
            <p:nvPr/>
          </p:nvCxnSpPr>
          <p:spPr>
            <a:xfrm flipV="1">
              <a:off x="4447767" y="27747909"/>
              <a:ext cx="2144543" cy="13067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8" name="Rectangle: Rounded Corners 337">
              <a:extLst>
                <a:ext uri="{FF2B5EF4-FFF2-40B4-BE49-F238E27FC236}">
                  <a16:creationId xmlns:a16="http://schemas.microsoft.com/office/drawing/2014/main" id="{D14404C8-5BEF-4BB2-92C7-F0551820FFD5}"/>
                </a:ext>
              </a:extLst>
            </p:cNvPr>
            <p:cNvSpPr/>
            <p:nvPr/>
          </p:nvSpPr>
          <p:spPr>
            <a:xfrm>
              <a:off x="6592310" y="31179054"/>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Values in  Tube to 0</a:t>
              </a:r>
            </a:p>
          </p:txBody>
        </p:sp>
        <p:cxnSp>
          <p:nvCxnSpPr>
            <p:cNvPr id="340" name="Straight Arrow Connector 339">
              <a:extLst>
                <a:ext uri="{FF2B5EF4-FFF2-40B4-BE49-F238E27FC236}">
                  <a16:creationId xmlns:a16="http://schemas.microsoft.com/office/drawing/2014/main" id="{F6082713-F39E-4BB6-984D-AD6291908F48}"/>
                </a:ext>
              </a:extLst>
            </p:cNvPr>
            <p:cNvCxnSpPr>
              <a:stCxn id="321" idx="4"/>
              <a:endCxn id="338" idx="0"/>
            </p:cNvCxnSpPr>
            <p:nvPr/>
          </p:nvCxnSpPr>
          <p:spPr>
            <a:xfrm>
              <a:off x="7227490" y="30810825"/>
              <a:ext cx="4029" cy="36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1" name="Arrow: Right 340">
              <a:extLst>
                <a:ext uri="{FF2B5EF4-FFF2-40B4-BE49-F238E27FC236}">
                  <a16:creationId xmlns:a16="http://schemas.microsoft.com/office/drawing/2014/main" id="{1310F9EC-B9BB-4844-9649-FA663D0BA16E}"/>
                </a:ext>
              </a:extLst>
            </p:cNvPr>
            <p:cNvSpPr/>
            <p:nvPr/>
          </p:nvSpPr>
          <p:spPr>
            <a:xfrm>
              <a:off x="8172926" y="31394095"/>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cxnSp>
          <p:nvCxnSpPr>
            <p:cNvPr id="345" name="Straight Arrow Connector 344">
              <a:extLst>
                <a:ext uri="{FF2B5EF4-FFF2-40B4-BE49-F238E27FC236}">
                  <a16:creationId xmlns:a16="http://schemas.microsoft.com/office/drawing/2014/main" id="{D3402736-CC39-410F-BF7D-09049A237FA2}"/>
                </a:ext>
              </a:extLst>
            </p:cNvPr>
            <p:cNvCxnSpPr>
              <a:stCxn id="338" idx="3"/>
              <a:endCxn id="341" idx="1"/>
            </p:cNvCxnSpPr>
            <p:nvPr/>
          </p:nvCxnSpPr>
          <p:spPr>
            <a:xfrm flipV="1">
              <a:off x="7870727" y="31841356"/>
              <a:ext cx="3021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6" name="Rectangle: Rounded Corners 345">
              <a:extLst>
                <a:ext uri="{FF2B5EF4-FFF2-40B4-BE49-F238E27FC236}">
                  <a16:creationId xmlns:a16="http://schemas.microsoft.com/office/drawing/2014/main" id="{CEE785E0-5C4C-498B-94AE-21BF816AD7EF}"/>
                </a:ext>
              </a:extLst>
            </p:cNvPr>
            <p:cNvSpPr/>
            <p:nvPr/>
          </p:nvSpPr>
          <p:spPr>
            <a:xfrm>
              <a:off x="6021389" y="29444890"/>
              <a:ext cx="4109695"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a:extLst>
                <a:ext uri="{FF2B5EF4-FFF2-40B4-BE49-F238E27FC236}">
                  <a16:creationId xmlns:a16="http://schemas.microsoft.com/office/drawing/2014/main" id="{439C21A6-372B-4434-B771-930E6B3B5CE4}"/>
                </a:ext>
              </a:extLst>
            </p:cNvPr>
            <p:cNvSpPr txBox="1"/>
            <p:nvPr/>
          </p:nvSpPr>
          <p:spPr>
            <a:xfrm>
              <a:off x="6395384" y="29667985"/>
              <a:ext cx="2299156" cy="369332"/>
            </a:xfrm>
            <a:prstGeom prst="rect">
              <a:avLst/>
            </a:prstGeom>
            <a:noFill/>
          </p:spPr>
          <p:txBody>
            <a:bodyPr wrap="none" rtlCol="0">
              <a:spAutoFit/>
            </a:bodyPr>
            <a:lstStyle/>
            <a:p>
              <a:r>
                <a:rPr lang="en-US" dirty="0"/>
                <a:t>Apply a Specified Tube</a:t>
              </a:r>
            </a:p>
          </p:txBody>
        </p:sp>
        <p:cxnSp>
          <p:nvCxnSpPr>
            <p:cNvPr id="350" name="Connector: Elbow 349">
              <a:extLst>
                <a:ext uri="{FF2B5EF4-FFF2-40B4-BE49-F238E27FC236}">
                  <a16:creationId xmlns:a16="http://schemas.microsoft.com/office/drawing/2014/main" id="{A9A01198-2D62-494D-AA1C-E488793CD300}"/>
                </a:ext>
              </a:extLst>
            </p:cNvPr>
            <p:cNvCxnSpPr>
              <a:cxnSpLocks/>
              <a:stCxn id="319" idx="3"/>
              <a:endCxn id="338" idx="1"/>
            </p:cNvCxnSpPr>
            <p:nvPr/>
          </p:nvCxnSpPr>
          <p:spPr>
            <a:xfrm>
              <a:off x="4447767" y="29054686"/>
              <a:ext cx="2144543" cy="278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2" name="Rectangle: Rounded Corners 351">
              <a:extLst>
                <a:ext uri="{FF2B5EF4-FFF2-40B4-BE49-F238E27FC236}">
                  <a16:creationId xmlns:a16="http://schemas.microsoft.com/office/drawing/2014/main" id="{50B3EC80-9D04-40D4-A386-07706E249FAB}"/>
                </a:ext>
              </a:extLst>
            </p:cNvPr>
            <p:cNvSpPr/>
            <p:nvPr/>
          </p:nvSpPr>
          <p:spPr>
            <a:xfrm>
              <a:off x="11660193" y="31171535"/>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 in  Pixel to 0</a:t>
              </a:r>
            </a:p>
          </p:txBody>
        </p:sp>
        <p:sp>
          <p:nvSpPr>
            <p:cNvPr id="353" name="Arrow: Right 352">
              <a:extLst>
                <a:ext uri="{FF2B5EF4-FFF2-40B4-BE49-F238E27FC236}">
                  <a16:creationId xmlns:a16="http://schemas.microsoft.com/office/drawing/2014/main" id="{2407B4F4-B047-4F6E-9BFF-EEE5F35A0D19}"/>
                </a:ext>
              </a:extLst>
            </p:cNvPr>
            <p:cNvSpPr/>
            <p:nvPr/>
          </p:nvSpPr>
          <p:spPr>
            <a:xfrm>
              <a:off x="13240809" y="31386576"/>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sp>
          <p:nvSpPr>
            <p:cNvPr id="354" name="Rectangle: Rounded Corners 353">
              <a:extLst>
                <a:ext uri="{FF2B5EF4-FFF2-40B4-BE49-F238E27FC236}">
                  <a16:creationId xmlns:a16="http://schemas.microsoft.com/office/drawing/2014/main" id="{8D6D045C-B0F5-4EC9-91C9-E7763275AC25}"/>
                </a:ext>
              </a:extLst>
            </p:cNvPr>
            <p:cNvSpPr/>
            <p:nvPr/>
          </p:nvSpPr>
          <p:spPr>
            <a:xfrm>
              <a:off x="11089272" y="29437371"/>
              <a:ext cx="4109695"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TextBox 354">
              <a:extLst>
                <a:ext uri="{FF2B5EF4-FFF2-40B4-BE49-F238E27FC236}">
                  <a16:creationId xmlns:a16="http://schemas.microsoft.com/office/drawing/2014/main" id="{4B1B3CAC-2F5D-48ED-A755-73B945D450E6}"/>
                </a:ext>
              </a:extLst>
            </p:cNvPr>
            <p:cNvSpPr txBox="1"/>
            <p:nvPr/>
          </p:nvSpPr>
          <p:spPr>
            <a:xfrm>
              <a:off x="11463267" y="29660466"/>
              <a:ext cx="2275303" cy="369332"/>
            </a:xfrm>
            <a:prstGeom prst="rect">
              <a:avLst/>
            </a:prstGeom>
            <a:noFill/>
          </p:spPr>
          <p:txBody>
            <a:bodyPr wrap="none" rtlCol="0">
              <a:spAutoFit/>
            </a:bodyPr>
            <a:lstStyle/>
            <a:p>
              <a:r>
                <a:rPr lang="en-US" dirty="0"/>
                <a:t>Apply a Specified Pixel</a:t>
              </a:r>
            </a:p>
          </p:txBody>
        </p:sp>
        <p:cxnSp>
          <p:nvCxnSpPr>
            <p:cNvPr id="104" name="Straight Arrow Connector 103">
              <a:extLst>
                <a:ext uri="{FF2B5EF4-FFF2-40B4-BE49-F238E27FC236}">
                  <a16:creationId xmlns:a16="http://schemas.microsoft.com/office/drawing/2014/main" id="{4B257DBA-5F40-4BB7-8AFD-017005020424}"/>
                </a:ext>
              </a:extLst>
            </p:cNvPr>
            <p:cNvCxnSpPr>
              <a:stCxn id="329" idx="4"/>
              <a:endCxn id="352" idx="0"/>
            </p:cNvCxnSpPr>
            <p:nvPr/>
          </p:nvCxnSpPr>
          <p:spPr>
            <a:xfrm>
              <a:off x="12299401" y="30810824"/>
              <a:ext cx="1" cy="36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0DEA9B0-C460-43B2-8AEA-1D02F4129E14}"/>
                </a:ext>
              </a:extLst>
            </p:cNvPr>
            <p:cNvCxnSpPr>
              <a:stCxn id="352" idx="3"/>
              <a:endCxn id="353" idx="1"/>
            </p:cNvCxnSpPr>
            <p:nvPr/>
          </p:nvCxnSpPr>
          <p:spPr>
            <a:xfrm flipV="1">
              <a:off x="12938610" y="31833837"/>
              <a:ext cx="3021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F3A1E7D-F065-435C-998D-BC6771BF6FD6}"/>
                </a:ext>
              </a:extLst>
            </p:cNvPr>
            <p:cNvCxnSpPr>
              <a:cxnSpLocks/>
              <a:stCxn id="319" idx="3"/>
              <a:endCxn id="352" idx="1"/>
            </p:cNvCxnSpPr>
            <p:nvPr/>
          </p:nvCxnSpPr>
          <p:spPr>
            <a:xfrm>
              <a:off x="4447767" y="29054686"/>
              <a:ext cx="7212426" cy="2779152"/>
            </a:xfrm>
            <a:prstGeom prst="bentConnector3">
              <a:avLst>
                <a:gd name="adj1" fmla="val 85129"/>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Rectangle: Rounded Corners 356">
              <a:extLst>
                <a:ext uri="{FF2B5EF4-FFF2-40B4-BE49-F238E27FC236}">
                  <a16:creationId xmlns:a16="http://schemas.microsoft.com/office/drawing/2014/main" id="{589563E9-BFBE-4F51-AF0C-CFC5EAB5AF7D}"/>
                </a:ext>
              </a:extLst>
            </p:cNvPr>
            <p:cNvSpPr/>
            <p:nvPr/>
          </p:nvSpPr>
          <p:spPr>
            <a:xfrm>
              <a:off x="11660193" y="27068965"/>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Values in  Shape to 0</a:t>
              </a:r>
            </a:p>
          </p:txBody>
        </p:sp>
        <p:sp>
          <p:nvSpPr>
            <p:cNvPr id="358" name="Arrow: Right 357">
              <a:extLst>
                <a:ext uri="{FF2B5EF4-FFF2-40B4-BE49-F238E27FC236}">
                  <a16:creationId xmlns:a16="http://schemas.microsoft.com/office/drawing/2014/main" id="{B5A9EE9A-FE86-43E7-AFAB-76948F119A45}"/>
                </a:ext>
              </a:extLst>
            </p:cNvPr>
            <p:cNvSpPr/>
            <p:nvPr/>
          </p:nvSpPr>
          <p:spPr>
            <a:xfrm>
              <a:off x="13240809" y="27284006"/>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sp>
          <p:nvSpPr>
            <p:cNvPr id="359" name="Rectangle: Rounded Corners 358">
              <a:extLst>
                <a:ext uri="{FF2B5EF4-FFF2-40B4-BE49-F238E27FC236}">
                  <a16:creationId xmlns:a16="http://schemas.microsoft.com/office/drawing/2014/main" id="{3548E083-C4EE-452E-BF9C-1128E79E6532}"/>
                </a:ext>
              </a:extLst>
            </p:cNvPr>
            <p:cNvSpPr/>
            <p:nvPr/>
          </p:nvSpPr>
          <p:spPr>
            <a:xfrm>
              <a:off x="11089272" y="25334801"/>
              <a:ext cx="4109695"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TextBox 359">
              <a:extLst>
                <a:ext uri="{FF2B5EF4-FFF2-40B4-BE49-F238E27FC236}">
                  <a16:creationId xmlns:a16="http://schemas.microsoft.com/office/drawing/2014/main" id="{7E77A5DF-05E6-48F3-8FE7-5B0545C9E198}"/>
                </a:ext>
              </a:extLst>
            </p:cNvPr>
            <p:cNvSpPr txBox="1"/>
            <p:nvPr/>
          </p:nvSpPr>
          <p:spPr>
            <a:xfrm>
              <a:off x="11463267" y="25557896"/>
              <a:ext cx="2177263" cy="369332"/>
            </a:xfrm>
            <a:prstGeom prst="rect">
              <a:avLst/>
            </a:prstGeom>
            <a:noFill/>
          </p:spPr>
          <p:txBody>
            <a:bodyPr wrap="none" rtlCol="0">
              <a:spAutoFit/>
            </a:bodyPr>
            <a:lstStyle/>
            <a:p>
              <a:r>
                <a:rPr lang="en-US" dirty="0"/>
                <a:t>Apply a Drawn Shape</a:t>
              </a:r>
            </a:p>
          </p:txBody>
        </p:sp>
        <p:cxnSp>
          <p:nvCxnSpPr>
            <p:cNvPr id="362" name="Straight Arrow Connector 361">
              <a:extLst>
                <a:ext uri="{FF2B5EF4-FFF2-40B4-BE49-F238E27FC236}">
                  <a16:creationId xmlns:a16="http://schemas.microsoft.com/office/drawing/2014/main" id="{E32BB832-4B4A-4358-AABB-CAB984BD6A28}"/>
                </a:ext>
              </a:extLst>
            </p:cNvPr>
            <p:cNvCxnSpPr>
              <a:stCxn id="357" idx="3"/>
              <a:endCxn id="358" idx="1"/>
            </p:cNvCxnSpPr>
            <p:nvPr/>
          </p:nvCxnSpPr>
          <p:spPr>
            <a:xfrm flipV="1">
              <a:off x="12938610" y="27731267"/>
              <a:ext cx="3021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3" name="Connector: Elbow 362">
              <a:extLst>
                <a:ext uri="{FF2B5EF4-FFF2-40B4-BE49-F238E27FC236}">
                  <a16:creationId xmlns:a16="http://schemas.microsoft.com/office/drawing/2014/main" id="{33960FBD-1C38-429A-B0D9-79AB46BE839E}"/>
                </a:ext>
              </a:extLst>
            </p:cNvPr>
            <p:cNvCxnSpPr>
              <a:cxnSpLocks/>
              <a:stCxn id="319" idx="3"/>
              <a:endCxn id="357" idx="1"/>
            </p:cNvCxnSpPr>
            <p:nvPr/>
          </p:nvCxnSpPr>
          <p:spPr>
            <a:xfrm flipV="1">
              <a:off x="4447767" y="27731268"/>
              <a:ext cx="7212426" cy="1323418"/>
            </a:xfrm>
            <a:prstGeom prst="bentConnector3">
              <a:avLst>
                <a:gd name="adj1" fmla="val 85129"/>
              </a:avLst>
            </a:prstGeom>
            <a:ln>
              <a:tailEnd type="triangle"/>
            </a:ln>
          </p:spPr>
          <p:style>
            <a:lnRef idx="1">
              <a:schemeClr val="accent1"/>
            </a:lnRef>
            <a:fillRef idx="0">
              <a:schemeClr val="accent1"/>
            </a:fillRef>
            <a:effectRef idx="0">
              <a:schemeClr val="accent1"/>
            </a:effectRef>
            <a:fontRef idx="minor">
              <a:schemeClr val="tx1"/>
            </a:fontRef>
          </p:style>
        </p:cxnSp>
        <p:sp>
          <p:nvSpPr>
            <p:cNvPr id="366" name="Oval 365">
              <a:extLst>
                <a:ext uri="{FF2B5EF4-FFF2-40B4-BE49-F238E27FC236}">
                  <a16:creationId xmlns:a16="http://schemas.microsoft.com/office/drawing/2014/main" id="{46AC6372-7C4B-4B58-9365-4767A83EB398}"/>
                </a:ext>
              </a:extLst>
            </p:cNvPr>
            <p:cNvSpPr/>
            <p:nvPr/>
          </p:nvSpPr>
          <p:spPr>
            <a:xfrm>
              <a:off x="16731391" y="25995860"/>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Beam Center X,Y</a:t>
              </a:r>
            </a:p>
          </p:txBody>
        </p:sp>
        <p:sp>
          <p:nvSpPr>
            <p:cNvPr id="367" name="Oval 366">
              <a:extLst>
                <a:ext uri="{FF2B5EF4-FFF2-40B4-BE49-F238E27FC236}">
                  <a16:creationId xmlns:a16="http://schemas.microsoft.com/office/drawing/2014/main" id="{0EAA4DFA-A30C-4F3C-9111-88B4011C81D3}"/>
                </a:ext>
              </a:extLst>
            </p:cNvPr>
            <p:cNvSpPr/>
            <p:nvPr/>
          </p:nvSpPr>
          <p:spPr>
            <a:xfrm>
              <a:off x="18378678" y="25995859"/>
              <a:ext cx="1383017"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Beamtrap</a:t>
              </a:r>
              <a:r>
                <a:rPr lang="en-US" sz="1400" dirty="0"/>
                <a:t> Radius</a:t>
              </a:r>
            </a:p>
          </p:txBody>
        </p:sp>
        <p:sp>
          <p:nvSpPr>
            <p:cNvPr id="368" name="Rectangle: Rounded Corners 367">
              <a:extLst>
                <a:ext uri="{FF2B5EF4-FFF2-40B4-BE49-F238E27FC236}">
                  <a16:creationId xmlns:a16="http://schemas.microsoft.com/office/drawing/2014/main" id="{FBB53C16-379E-450A-8588-9FFCC4376879}"/>
                </a:ext>
              </a:extLst>
            </p:cNvPr>
            <p:cNvSpPr/>
            <p:nvPr/>
          </p:nvSpPr>
          <p:spPr>
            <a:xfrm>
              <a:off x="16731391" y="27085606"/>
              <a:ext cx="192079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Values within Radius of Beam Center  to 0</a:t>
              </a:r>
            </a:p>
          </p:txBody>
        </p:sp>
        <p:sp>
          <p:nvSpPr>
            <p:cNvPr id="369" name="Rectangle: Rounded Corners 368">
              <a:extLst>
                <a:ext uri="{FF2B5EF4-FFF2-40B4-BE49-F238E27FC236}">
                  <a16:creationId xmlns:a16="http://schemas.microsoft.com/office/drawing/2014/main" id="{58A368AE-6C7E-4FFE-80E4-C9CFC08B4788}"/>
                </a:ext>
              </a:extLst>
            </p:cNvPr>
            <p:cNvSpPr/>
            <p:nvPr/>
          </p:nvSpPr>
          <p:spPr>
            <a:xfrm>
              <a:off x="16088273" y="25334801"/>
              <a:ext cx="5389204"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TextBox 369">
              <a:extLst>
                <a:ext uri="{FF2B5EF4-FFF2-40B4-BE49-F238E27FC236}">
                  <a16:creationId xmlns:a16="http://schemas.microsoft.com/office/drawing/2014/main" id="{04CB15C1-4709-4CAB-B113-FA7B870107ED}"/>
                </a:ext>
              </a:extLst>
            </p:cNvPr>
            <p:cNvSpPr txBox="1"/>
            <p:nvPr/>
          </p:nvSpPr>
          <p:spPr>
            <a:xfrm>
              <a:off x="16474026" y="25529024"/>
              <a:ext cx="2056525" cy="369332"/>
            </a:xfrm>
            <a:prstGeom prst="rect">
              <a:avLst/>
            </a:prstGeom>
            <a:noFill/>
          </p:spPr>
          <p:txBody>
            <a:bodyPr wrap="none" rtlCol="0">
              <a:spAutoFit/>
            </a:bodyPr>
            <a:lstStyle/>
            <a:p>
              <a:r>
                <a:rPr lang="en-US" dirty="0"/>
                <a:t>Apply the </a:t>
              </a:r>
              <a:r>
                <a:rPr lang="en-US" dirty="0" err="1"/>
                <a:t>Beamtrap</a:t>
              </a:r>
              <a:endParaRPr lang="en-US" dirty="0"/>
            </a:p>
          </p:txBody>
        </p:sp>
        <p:sp>
          <p:nvSpPr>
            <p:cNvPr id="371" name="Arrow: Right 370">
              <a:extLst>
                <a:ext uri="{FF2B5EF4-FFF2-40B4-BE49-F238E27FC236}">
                  <a16:creationId xmlns:a16="http://schemas.microsoft.com/office/drawing/2014/main" id="{C8562F59-7618-4313-B499-996509A9B885}"/>
                </a:ext>
              </a:extLst>
            </p:cNvPr>
            <p:cNvSpPr/>
            <p:nvPr/>
          </p:nvSpPr>
          <p:spPr>
            <a:xfrm>
              <a:off x="19196339" y="27284006"/>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cxnSp>
          <p:nvCxnSpPr>
            <p:cNvPr id="373" name="Connector: Elbow 372">
              <a:extLst>
                <a:ext uri="{FF2B5EF4-FFF2-40B4-BE49-F238E27FC236}">
                  <a16:creationId xmlns:a16="http://schemas.microsoft.com/office/drawing/2014/main" id="{F29C55C3-E70E-4E5D-8C48-3E7247271A80}"/>
                </a:ext>
              </a:extLst>
            </p:cNvPr>
            <p:cNvCxnSpPr>
              <a:cxnSpLocks/>
              <a:stCxn id="366" idx="4"/>
              <a:endCxn id="368" idx="0"/>
            </p:cNvCxnSpPr>
            <p:nvPr/>
          </p:nvCxnSpPr>
          <p:spPr>
            <a:xfrm rot="16200000" flipH="1">
              <a:off x="17372113" y="26765928"/>
              <a:ext cx="370465" cy="2688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EF0D31AC-A622-4D01-9BF2-918AA47453B2}"/>
                </a:ext>
              </a:extLst>
            </p:cNvPr>
            <p:cNvCxnSpPr>
              <a:cxnSpLocks/>
              <a:stCxn id="367" idx="4"/>
              <a:endCxn id="368" idx="0"/>
            </p:cNvCxnSpPr>
            <p:nvPr/>
          </p:nvCxnSpPr>
          <p:spPr>
            <a:xfrm rot="5400000">
              <a:off x="18195756" y="26211175"/>
              <a:ext cx="370466" cy="13783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5B391E3C-EEDA-41C9-A20C-888C31574011}"/>
                </a:ext>
              </a:extLst>
            </p:cNvPr>
            <p:cNvCxnSpPr>
              <a:cxnSpLocks/>
              <a:stCxn id="368" idx="3"/>
              <a:endCxn id="371" idx="1"/>
            </p:cNvCxnSpPr>
            <p:nvPr/>
          </p:nvCxnSpPr>
          <p:spPr>
            <a:xfrm flipV="1">
              <a:off x="18652188" y="27731267"/>
              <a:ext cx="544151" cy="1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Connector: Elbow 381">
              <a:extLst>
                <a:ext uri="{FF2B5EF4-FFF2-40B4-BE49-F238E27FC236}">
                  <a16:creationId xmlns:a16="http://schemas.microsoft.com/office/drawing/2014/main" id="{B8DBE45C-C9CC-4FCF-83A4-BD2D6F92EE7C}"/>
                </a:ext>
              </a:extLst>
            </p:cNvPr>
            <p:cNvCxnSpPr>
              <a:cxnSpLocks/>
              <a:stCxn id="319" idx="3"/>
              <a:endCxn id="368" idx="1"/>
            </p:cNvCxnSpPr>
            <p:nvPr/>
          </p:nvCxnSpPr>
          <p:spPr>
            <a:xfrm flipV="1">
              <a:off x="4447767" y="27747909"/>
              <a:ext cx="12283624" cy="1306777"/>
            </a:xfrm>
            <a:prstGeom prst="bentConnector3">
              <a:avLst>
                <a:gd name="adj1" fmla="val 914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7D9939E0-F097-4AC2-97E5-CB58DADA2C48}"/>
                </a:ext>
              </a:extLst>
            </p:cNvPr>
            <p:cNvCxnSpPr>
              <a:stCxn id="293" idx="3"/>
              <a:endCxn id="302" idx="1"/>
            </p:cNvCxnSpPr>
            <p:nvPr/>
          </p:nvCxnSpPr>
          <p:spPr>
            <a:xfrm>
              <a:off x="13207310" y="26351736"/>
              <a:ext cx="805569" cy="2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F021235A-29BE-439D-8C26-20793161D021}"/>
                </a:ext>
              </a:extLst>
            </p:cNvPr>
            <p:cNvCxnSpPr>
              <a:cxnSpLocks/>
              <a:stCxn id="302" idx="3"/>
              <a:endCxn id="357" idx="0"/>
            </p:cNvCxnSpPr>
            <p:nvPr/>
          </p:nvCxnSpPr>
          <p:spPr>
            <a:xfrm rot="5400000">
              <a:off x="13185010" y="25933941"/>
              <a:ext cx="249417" cy="20206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18BB2B5D-DD20-475B-A0D3-F76D96C389EB}"/>
                </a:ext>
              </a:extLst>
            </p:cNvPr>
            <p:cNvCxnSpPr>
              <a:cxnSpLocks/>
              <a:stCxn id="333" idx="3"/>
              <a:endCxn id="306" idx="1"/>
            </p:cNvCxnSpPr>
            <p:nvPr/>
          </p:nvCxnSpPr>
          <p:spPr>
            <a:xfrm>
              <a:off x="9334996" y="27746144"/>
              <a:ext cx="13568266" cy="6511989"/>
            </a:xfrm>
            <a:prstGeom prst="bentConnector3">
              <a:avLst>
                <a:gd name="adj1" fmla="val 715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09DA4633-233F-4040-934E-9664A0742475}"/>
                </a:ext>
              </a:extLst>
            </p:cNvPr>
            <p:cNvCxnSpPr>
              <a:cxnSpLocks/>
              <a:stCxn id="341" idx="3"/>
              <a:endCxn id="306" idx="1"/>
            </p:cNvCxnSpPr>
            <p:nvPr/>
          </p:nvCxnSpPr>
          <p:spPr>
            <a:xfrm>
              <a:off x="9334996" y="31841356"/>
              <a:ext cx="13568266" cy="2416777"/>
            </a:xfrm>
            <a:prstGeom prst="bentConnector3">
              <a:avLst>
                <a:gd name="adj1" fmla="val 715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Connector: Elbow 388">
              <a:extLst>
                <a:ext uri="{FF2B5EF4-FFF2-40B4-BE49-F238E27FC236}">
                  <a16:creationId xmlns:a16="http://schemas.microsoft.com/office/drawing/2014/main" id="{736C0FB6-7D88-402C-A2F6-B4D1EA0AABD6}"/>
                </a:ext>
              </a:extLst>
            </p:cNvPr>
            <p:cNvCxnSpPr>
              <a:cxnSpLocks/>
              <a:stCxn id="358" idx="3"/>
              <a:endCxn id="306" idx="1"/>
            </p:cNvCxnSpPr>
            <p:nvPr/>
          </p:nvCxnSpPr>
          <p:spPr>
            <a:xfrm>
              <a:off x="14402879" y="27731267"/>
              <a:ext cx="8500383" cy="6526866"/>
            </a:xfrm>
            <a:prstGeom prst="bentConnector3">
              <a:avLst>
                <a:gd name="adj1" fmla="val 1147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Connector: Elbow 391">
              <a:extLst>
                <a:ext uri="{FF2B5EF4-FFF2-40B4-BE49-F238E27FC236}">
                  <a16:creationId xmlns:a16="http://schemas.microsoft.com/office/drawing/2014/main" id="{52DBAE79-51FD-4407-85CA-9E2D82B3CBAB}"/>
                </a:ext>
              </a:extLst>
            </p:cNvPr>
            <p:cNvCxnSpPr>
              <a:cxnSpLocks/>
              <a:stCxn id="353" idx="3"/>
              <a:endCxn id="306" idx="1"/>
            </p:cNvCxnSpPr>
            <p:nvPr/>
          </p:nvCxnSpPr>
          <p:spPr>
            <a:xfrm>
              <a:off x="14402879" y="31833837"/>
              <a:ext cx="8500383" cy="2424296"/>
            </a:xfrm>
            <a:prstGeom prst="bentConnector3">
              <a:avLst>
                <a:gd name="adj1" fmla="val 1147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6" name="TextBox 395">
              <a:extLst>
                <a:ext uri="{FF2B5EF4-FFF2-40B4-BE49-F238E27FC236}">
                  <a16:creationId xmlns:a16="http://schemas.microsoft.com/office/drawing/2014/main" id="{49BE4D46-1AF3-4A25-A223-A0395F2DCE05}"/>
                </a:ext>
              </a:extLst>
            </p:cNvPr>
            <p:cNvSpPr txBox="1"/>
            <p:nvPr/>
          </p:nvSpPr>
          <p:spPr>
            <a:xfrm>
              <a:off x="25157372" y="33625866"/>
              <a:ext cx="485518" cy="369332"/>
            </a:xfrm>
            <a:prstGeom prst="rect">
              <a:avLst/>
            </a:prstGeom>
            <a:noFill/>
          </p:spPr>
          <p:txBody>
            <a:bodyPr wrap="none" rtlCol="0">
              <a:spAutoFit/>
            </a:bodyPr>
            <a:lstStyle/>
            <a:p>
              <a:r>
                <a:rPr lang="en-US" dirty="0"/>
                <a:t>Yes</a:t>
              </a:r>
            </a:p>
          </p:txBody>
        </p:sp>
        <p:sp>
          <p:nvSpPr>
            <p:cNvPr id="397" name="TextBox 396">
              <a:extLst>
                <a:ext uri="{FF2B5EF4-FFF2-40B4-BE49-F238E27FC236}">
                  <a16:creationId xmlns:a16="http://schemas.microsoft.com/office/drawing/2014/main" id="{A1695499-5294-472C-A06A-635C064B2639}"/>
                </a:ext>
              </a:extLst>
            </p:cNvPr>
            <p:cNvSpPr txBox="1"/>
            <p:nvPr/>
          </p:nvSpPr>
          <p:spPr>
            <a:xfrm>
              <a:off x="24560567" y="34705733"/>
              <a:ext cx="455574" cy="369332"/>
            </a:xfrm>
            <a:prstGeom prst="rect">
              <a:avLst/>
            </a:prstGeom>
            <a:noFill/>
          </p:spPr>
          <p:txBody>
            <a:bodyPr wrap="none" rtlCol="0">
              <a:spAutoFit/>
            </a:bodyPr>
            <a:lstStyle/>
            <a:p>
              <a:r>
                <a:rPr lang="en-US" dirty="0"/>
                <a:t>No</a:t>
              </a:r>
            </a:p>
          </p:txBody>
        </p:sp>
        <p:sp>
          <p:nvSpPr>
            <p:cNvPr id="407" name="Flowchart: Decision 406">
              <a:extLst>
                <a:ext uri="{FF2B5EF4-FFF2-40B4-BE49-F238E27FC236}">
                  <a16:creationId xmlns:a16="http://schemas.microsoft.com/office/drawing/2014/main" id="{82173E24-4A9C-4A80-8FEB-A6EA2B3CF458}"/>
                </a:ext>
              </a:extLst>
            </p:cNvPr>
            <p:cNvSpPr/>
            <p:nvPr/>
          </p:nvSpPr>
          <p:spPr>
            <a:xfrm>
              <a:off x="27531779" y="30684685"/>
              <a:ext cx="2739628" cy="1264533"/>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Mask or ROI?</a:t>
              </a:r>
            </a:p>
          </p:txBody>
        </p:sp>
        <p:sp>
          <p:nvSpPr>
            <p:cNvPr id="408" name="TextBox 407">
              <a:extLst>
                <a:ext uri="{FF2B5EF4-FFF2-40B4-BE49-F238E27FC236}">
                  <a16:creationId xmlns:a16="http://schemas.microsoft.com/office/drawing/2014/main" id="{CF376575-1ED7-45AA-81CE-2553AA7F8C39}"/>
                </a:ext>
              </a:extLst>
            </p:cNvPr>
            <p:cNvSpPr txBox="1"/>
            <p:nvPr/>
          </p:nvSpPr>
          <p:spPr>
            <a:xfrm>
              <a:off x="29785889" y="30684685"/>
              <a:ext cx="686406" cy="369332"/>
            </a:xfrm>
            <a:prstGeom prst="rect">
              <a:avLst/>
            </a:prstGeom>
            <a:noFill/>
          </p:spPr>
          <p:txBody>
            <a:bodyPr wrap="none" rtlCol="0">
              <a:spAutoFit/>
            </a:bodyPr>
            <a:lstStyle/>
            <a:p>
              <a:r>
                <a:rPr lang="en-US" dirty="0"/>
                <a:t>Mask</a:t>
              </a:r>
            </a:p>
          </p:txBody>
        </p:sp>
        <p:sp>
          <p:nvSpPr>
            <p:cNvPr id="409" name="TextBox 408">
              <a:extLst>
                <a:ext uri="{FF2B5EF4-FFF2-40B4-BE49-F238E27FC236}">
                  <a16:creationId xmlns:a16="http://schemas.microsoft.com/office/drawing/2014/main" id="{11EF8C42-4F0D-4457-AD17-FFB4DC602A84}"/>
                </a:ext>
              </a:extLst>
            </p:cNvPr>
            <p:cNvSpPr txBox="1"/>
            <p:nvPr/>
          </p:nvSpPr>
          <p:spPr>
            <a:xfrm>
              <a:off x="29189084" y="31764552"/>
              <a:ext cx="517449" cy="369332"/>
            </a:xfrm>
            <a:prstGeom prst="rect">
              <a:avLst/>
            </a:prstGeom>
            <a:noFill/>
          </p:spPr>
          <p:txBody>
            <a:bodyPr wrap="none" rtlCol="0">
              <a:spAutoFit/>
            </a:bodyPr>
            <a:lstStyle/>
            <a:p>
              <a:r>
                <a:rPr lang="en-US" dirty="0"/>
                <a:t>ROI</a:t>
              </a:r>
            </a:p>
          </p:txBody>
        </p:sp>
        <p:cxnSp>
          <p:nvCxnSpPr>
            <p:cNvPr id="411" name="Straight Arrow Connector 410">
              <a:extLst>
                <a:ext uri="{FF2B5EF4-FFF2-40B4-BE49-F238E27FC236}">
                  <a16:creationId xmlns:a16="http://schemas.microsoft.com/office/drawing/2014/main" id="{14617605-84AD-4453-A186-26AAA0DD2C9E}"/>
                </a:ext>
              </a:extLst>
            </p:cNvPr>
            <p:cNvCxnSpPr>
              <a:stCxn id="295" idx="4"/>
              <a:endCxn id="407" idx="0"/>
            </p:cNvCxnSpPr>
            <p:nvPr/>
          </p:nvCxnSpPr>
          <p:spPr>
            <a:xfrm>
              <a:off x="28901510" y="30130497"/>
              <a:ext cx="83" cy="55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5" name="Arrow: Left 414">
              <a:extLst>
                <a:ext uri="{FF2B5EF4-FFF2-40B4-BE49-F238E27FC236}">
                  <a16:creationId xmlns:a16="http://schemas.microsoft.com/office/drawing/2014/main" id="{87E7599B-2F5F-421C-9639-B8D1ED5B7304}"/>
                </a:ext>
              </a:extLst>
            </p:cNvPr>
            <p:cNvSpPr/>
            <p:nvPr/>
          </p:nvSpPr>
          <p:spPr>
            <a:xfrm>
              <a:off x="20997552" y="34610879"/>
              <a:ext cx="1126841" cy="8463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i+1</a:t>
              </a:r>
              <a:r>
                <a:rPr lang="en-US" sz="1400" dirty="0"/>
                <a:t>(X,Y)</a:t>
              </a:r>
            </a:p>
          </p:txBody>
        </p:sp>
        <p:cxnSp>
          <p:nvCxnSpPr>
            <p:cNvPr id="417" name="Connector: Elbow 416">
              <a:extLst>
                <a:ext uri="{FF2B5EF4-FFF2-40B4-BE49-F238E27FC236}">
                  <a16:creationId xmlns:a16="http://schemas.microsoft.com/office/drawing/2014/main" id="{D3FE6F52-5944-4A93-8A26-E59DED2FBDB1}"/>
                </a:ext>
              </a:extLst>
            </p:cNvPr>
            <p:cNvCxnSpPr>
              <a:cxnSpLocks/>
              <a:stCxn id="306" idx="2"/>
              <a:endCxn id="415" idx="3"/>
            </p:cNvCxnSpPr>
            <p:nvPr/>
          </p:nvCxnSpPr>
          <p:spPr>
            <a:xfrm rot="5400000">
              <a:off x="23126905" y="33887888"/>
              <a:ext cx="143660" cy="21486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Arrow: Right 422">
              <a:extLst>
                <a:ext uri="{FF2B5EF4-FFF2-40B4-BE49-F238E27FC236}">
                  <a16:creationId xmlns:a16="http://schemas.microsoft.com/office/drawing/2014/main" id="{BDC52C57-EAAB-48AE-8DE7-EB0F65913846}"/>
                </a:ext>
              </a:extLst>
            </p:cNvPr>
            <p:cNvSpPr/>
            <p:nvPr/>
          </p:nvSpPr>
          <p:spPr>
            <a:xfrm>
              <a:off x="26039827" y="30869351"/>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a:t>
              </a:r>
              <a:r>
                <a:rPr lang="en-US" sz="1400" dirty="0" err="1"/>
                <a:t>G</a:t>
              </a:r>
              <a:r>
                <a:rPr lang="en-US" sz="1400" baseline="-25000" dirty="0" err="1"/>
                <a:t>final</a:t>
              </a:r>
              <a:r>
                <a:rPr lang="en-US" sz="1400" dirty="0"/>
                <a:t>(X,Y)</a:t>
              </a:r>
            </a:p>
          </p:txBody>
        </p:sp>
        <p:cxnSp>
          <p:nvCxnSpPr>
            <p:cNvPr id="425" name="Connector: Elbow 424">
              <a:extLst>
                <a:ext uri="{FF2B5EF4-FFF2-40B4-BE49-F238E27FC236}">
                  <a16:creationId xmlns:a16="http://schemas.microsoft.com/office/drawing/2014/main" id="{9A867DF1-151E-4C5C-AFA7-E4D70AF7870D}"/>
                </a:ext>
              </a:extLst>
            </p:cNvPr>
            <p:cNvCxnSpPr>
              <a:cxnSpLocks/>
              <a:stCxn id="306" idx="3"/>
              <a:endCxn id="423" idx="1"/>
            </p:cNvCxnSpPr>
            <p:nvPr/>
          </p:nvCxnSpPr>
          <p:spPr>
            <a:xfrm flipV="1">
              <a:off x="25642890" y="31316612"/>
              <a:ext cx="396937" cy="2941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CC0697FC-7F6A-4C5D-AECF-788AEE5D7BB4}"/>
                </a:ext>
              </a:extLst>
            </p:cNvPr>
            <p:cNvCxnSpPr>
              <a:stCxn id="423" idx="3"/>
              <a:endCxn id="407" idx="1"/>
            </p:cNvCxnSpPr>
            <p:nvPr/>
          </p:nvCxnSpPr>
          <p:spPr>
            <a:xfrm>
              <a:off x="27201897" y="31316612"/>
              <a:ext cx="329882" cy="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9" name="Rectangle: Rounded Corners 428">
              <a:extLst>
                <a:ext uri="{FF2B5EF4-FFF2-40B4-BE49-F238E27FC236}">
                  <a16:creationId xmlns:a16="http://schemas.microsoft.com/office/drawing/2014/main" id="{72DC1632-D8BC-4911-B9AE-9B476EAFA601}"/>
                </a:ext>
              </a:extLst>
            </p:cNvPr>
            <p:cNvSpPr/>
            <p:nvPr/>
          </p:nvSpPr>
          <p:spPr>
            <a:xfrm>
              <a:off x="31905087" y="28408666"/>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Mask or ROI</a:t>
              </a:r>
            </a:p>
          </p:txBody>
        </p:sp>
        <p:sp>
          <p:nvSpPr>
            <p:cNvPr id="433" name="Arrow: Right 432">
              <a:extLst>
                <a:ext uri="{FF2B5EF4-FFF2-40B4-BE49-F238E27FC236}">
                  <a16:creationId xmlns:a16="http://schemas.microsoft.com/office/drawing/2014/main" id="{0227B979-65CE-4FC4-ABB6-0085D2518780}"/>
                </a:ext>
              </a:extLst>
            </p:cNvPr>
            <p:cNvSpPr/>
            <p:nvPr/>
          </p:nvSpPr>
          <p:spPr>
            <a:xfrm>
              <a:off x="30798573" y="30875016"/>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 M(X,Y)</a:t>
              </a:r>
            </a:p>
          </p:txBody>
        </p:sp>
        <p:cxnSp>
          <p:nvCxnSpPr>
            <p:cNvPr id="435" name="Straight Arrow Connector 434">
              <a:extLst>
                <a:ext uri="{FF2B5EF4-FFF2-40B4-BE49-F238E27FC236}">
                  <a16:creationId xmlns:a16="http://schemas.microsoft.com/office/drawing/2014/main" id="{ADF01D13-D353-4EAF-BA1E-A0ECD436C972}"/>
                </a:ext>
              </a:extLst>
            </p:cNvPr>
            <p:cNvCxnSpPr>
              <a:stCxn id="407" idx="3"/>
              <a:endCxn id="433" idx="1"/>
            </p:cNvCxnSpPr>
            <p:nvPr/>
          </p:nvCxnSpPr>
          <p:spPr>
            <a:xfrm>
              <a:off x="30271407" y="31316952"/>
              <a:ext cx="527166" cy="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7" name="Connector: Elbow 436">
              <a:extLst>
                <a:ext uri="{FF2B5EF4-FFF2-40B4-BE49-F238E27FC236}">
                  <a16:creationId xmlns:a16="http://schemas.microsoft.com/office/drawing/2014/main" id="{EBA493B8-A8A1-4A45-BDE6-35C81A92C12C}"/>
                </a:ext>
              </a:extLst>
            </p:cNvPr>
            <p:cNvCxnSpPr>
              <a:cxnSpLocks/>
              <a:stCxn id="433" idx="3"/>
              <a:endCxn id="429" idx="2"/>
            </p:cNvCxnSpPr>
            <p:nvPr/>
          </p:nvCxnSpPr>
          <p:spPr>
            <a:xfrm flipV="1">
              <a:off x="31960643" y="29733271"/>
              <a:ext cx="583653" cy="15890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0" name="Arrow: Right 439">
              <a:extLst>
                <a:ext uri="{FF2B5EF4-FFF2-40B4-BE49-F238E27FC236}">
                  <a16:creationId xmlns:a16="http://schemas.microsoft.com/office/drawing/2014/main" id="{258584F9-E05F-41F6-B594-7542A1AFCF8F}"/>
                </a:ext>
              </a:extLst>
            </p:cNvPr>
            <p:cNvSpPr/>
            <p:nvPr/>
          </p:nvSpPr>
          <p:spPr>
            <a:xfrm>
              <a:off x="30391891" y="32924931"/>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ROI R(X,Y)</a:t>
              </a:r>
            </a:p>
          </p:txBody>
        </p:sp>
        <p:sp>
          <p:nvSpPr>
            <p:cNvPr id="441" name="Rectangle: Rounded Corners 440">
              <a:extLst>
                <a:ext uri="{FF2B5EF4-FFF2-40B4-BE49-F238E27FC236}">
                  <a16:creationId xmlns:a16="http://schemas.microsoft.com/office/drawing/2014/main" id="{33583E60-EF7E-450A-8636-B323ED3030C1}"/>
                </a:ext>
              </a:extLst>
            </p:cNvPr>
            <p:cNvSpPr/>
            <p:nvPr/>
          </p:nvSpPr>
          <p:spPr>
            <a:xfrm>
              <a:off x="30558898" y="30638901"/>
              <a:ext cx="1602550" cy="131031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Rounded Corners 441">
              <a:extLst>
                <a:ext uri="{FF2B5EF4-FFF2-40B4-BE49-F238E27FC236}">
                  <a16:creationId xmlns:a16="http://schemas.microsoft.com/office/drawing/2014/main" id="{D284B24E-C808-441D-8429-FA1E2A633E04}"/>
                </a:ext>
              </a:extLst>
            </p:cNvPr>
            <p:cNvSpPr/>
            <p:nvPr/>
          </p:nvSpPr>
          <p:spPr>
            <a:xfrm>
              <a:off x="28262301" y="32710195"/>
              <a:ext cx="127841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 Values in Grid</a:t>
              </a:r>
            </a:p>
          </p:txBody>
        </p:sp>
        <p:cxnSp>
          <p:nvCxnSpPr>
            <p:cNvPr id="444" name="Straight Arrow Connector 443">
              <a:extLst>
                <a:ext uri="{FF2B5EF4-FFF2-40B4-BE49-F238E27FC236}">
                  <a16:creationId xmlns:a16="http://schemas.microsoft.com/office/drawing/2014/main" id="{A808C9B5-E1CA-4E9A-80E2-E12B5E6C2580}"/>
                </a:ext>
              </a:extLst>
            </p:cNvPr>
            <p:cNvCxnSpPr>
              <a:cxnSpLocks/>
              <a:stCxn id="442" idx="3"/>
              <a:endCxn id="440" idx="1"/>
            </p:cNvCxnSpPr>
            <p:nvPr/>
          </p:nvCxnSpPr>
          <p:spPr>
            <a:xfrm flipV="1">
              <a:off x="29540718" y="33372192"/>
              <a:ext cx="851173" cy="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7" name="Straight Arrow Connector 446">
              <a:extLst>
                <a:ext uri="{FF2B5EF4-FFF2-40B4-BE49-F238E27FC236}">
                  <a16:creationId xmlns:a16="http://schemas.microsoft.com/office/drawing/2014/main" id="{447E94E0-8260-4203-8DB3-456DBB72F3FA}"/>
                </a:ext>
              </a:extLst>
            </p:cNvPr>
            <p:cNvCxnSpPr>
              <a:stCxn id="407" idx="2"/>
              <a:endCxn id="442" idx="0"/>
            </p:cNvCxnSpPr>
            <p:nvPr/>
          </p:nvCxnSpPr>
          <p:spPr>
            <a:xfrm flipH="1">
              <a:off x="28901510" y="31949218"/>
              <a:ext cx="83" cy="76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9" name="Connector: Elbow 448">
              <a:extLst>
                <a:ext uri="{FF2B5EF4-FFF2-40B4-BE49-F238E27FC236}">
                  <a16:creationId xmlns:a16="http://schemas.microsoft.com/office/drawing/2014/main" id="{1986AF9F-D711-41B8-A604-8063C03AF133}"/>
                </a:ext>
              </a:extLst>
            </p:cNvPr>
            <p:cNvCxnSpPr>
              <a:cxnSpLocks/>
              <a:stCxn id="440" idx="3"/>
              <a:endCxn id="429" idx="2"/>
            </p:cNvCxnSpPr>
            <p:nvPr/>
          </p:nvCxnSpPr>
          <p:spPr>
            <a:xfrm flipV="1">
              <a:off x="31553961" y="29733271"/>
              <a:ext cx="990335" cy="36389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1" name="Rectangle: Rounded Corners 450">
              <a:extLst>
                <a:ext uri="{FF2B5EF4-FFF2-40B4-BE49-F238E27FC236}">
                  <a16:creationId xmlns:a16="http://schemas.microsoft.com/office/drawing/2014/main" id="{B2ACC9C5-D178-42A2-B31B-7AFB1D08EB19}"/>
                </a:ext>
              </a:extLst>
            </p:cNvPr>
            <p:cNvSpPr/>
            <p:nvPr/>
          </p:nvSpPr>
          <p:spPr>
            <a:xfrm>
              <a:off x="27868238" y="32502113"/>
              <a:ext cx="3890634" cy="1770383"/>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8" name="Connector: Elbow 457">
              <a:extLst>
                <a:ext uri="{FF2B5EF4-FFF2-40B4-BE49-F238E27FC236}">
                  <a16:creationId xmlns:a16="http://schemas.microsoft.com/office/drawing/2014/main" id="{E084E2D9-788B-4048-BF51-12EE14A01D78}"/>
                </a:ext>
              </a:extLst>
            </p:cNvPr>
            <p:cNvCxnSpPr>
              <a:cxnSpLocks/>
              <a:stCxn id="415" idx="1"/>
              <a:endCxn id="319" idx="2"/>
            </p:cNvCxnSpPr>
            <p:nvPr/>
          </p:nvCxnSpPr>
          <p:spPr>
            <a:xfrm rot="10800000">
              <a:off x="4000508" y="29501947"/>
              <a:ext cx="16997045" cy="5532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1E919978-8A0D-433E-BB68-22354380A94B}"/>
                </a:ext>
              </a:extLst>
            </p:cNvPr>
            <p:cNvCxnSpPr>
              <a:cxnSpLocks/>
              <a:stCxn id="371" idx="3"/>
              <a:endCxn id="306" idx="1"/>
            </p:cNvCxnSpPr>
            <p:nvPr/>
          </p:nvCxnSpPr>
          <p:spPr>
            <a:xfrm>
              <a:off x="20358409" y="27731267"/>
              <a:ext cx="2544853" cy="652686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8261FBAE-813B-4EBF-A2D8-1F6F2486EDB4}"/>
                </a:ext>
              </a:extLst>
            </p:cNvPr>
            <p:cNvSpPr/>
            <p:nvPr/>
          </p:nvSpPr>
          <p:spPr>
            <a:xfrm>
              <a:off x="18658070" y="30104497"/>
              <a:ext cx="1498399"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Radius</a:t>
              </a:r>
            </a:p>
          </p:txBody>
        </p:sp>
        <p:sp>
          <p:nvSpPr>
            <p:cNvPr id="384" name="Rectangle: Rounded Corners 383">
              <a:extLst>
                <a:ext uri="{FF2B5EF4-FFF2-40B4-BE49-F238E27FC236}">
                  <a16:creationId xmlns:a16="http://schemas.microsoft.com/office/drawing/2014/main" id="{A9E24A53-F59F-48F7-B98D-744F7E9A5034}"/>
                </a:ext>
              </a:extLst>
            </p:cNvPr>
            <p:cNvSpPr/>
            <p:nvPr/>
          </p:nvSpPr>
          <p:spPr>
            <a:xfrm>
              <a:off x="16732095" y="31194244"/>
              <a:ext cx="1920797" cy="13246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Grid Values within Defined Radius to 0</a:t>
              </a:r>
            </a:p>
          </p:txBody>
        </p:sp>
        <p:sp>
          <p:nvSpPr>
            <p:cNvPr id="385" name="Rectangle: Rounded Corners 384">
              <a:extLst>
                <a:ext uri="{FF2B5EF4-FFF2-40B4-BE49-F238E27FC236}">
                  <a16:creationId xmlns:a16="http://schemas.microsoft.com/office/drawing/2014/main" id="{A81C5B37-FB3C-4575-B966-BEA36846E22D}"/>
                </a:ext>
              </a:extLst>
            </p:cNvPr>
            <p:cNvSpPr/>
            <p:nvPr/>
          </p:nvSpPr>
          <p:spPr>
            <a:xfrm>
              <a:off x="16088977" y="29443439"/>
              <a:ext cx="5389204"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TextBox 385">
              <a:extLst>
                <a:ext uri="{FF2B5EF4-FFF2-40B4-BE49-F238E27FC236}">
                  <a16:creationId xmlns:a16="http://schemas.microsoft.com/office/drawing/2014/main" id="{0FB39819-34A7-4B7F-BAE9-342B6F215598}"/>
                </a:ext>
              </a:extLst>
            </p:cNvPr>
            <p:cNvSpPr txBox="1"/>
            <p:nvPr/>
          </p:nvSpPr>
          <p:spPr>
            <a:xfrm>
              <a:off x="16474730" y="29637662"/>
              <a:ext cx="3922997" cy="369332"/>
            </a:xfrm>
            <a:prstGeom prst="rect">
              <a:avLst/>
            </a:prstGeom>
            <a:noFill/>
          </p:spPr>
          <p:txBody>
            <a:bodyPr wrap="none" rtlCol="0">
              <a:spAutoFit/>
            </a:bodyPr>
            <a:lstStyle/>
            <a:p>
              <a:r>
                <a:rPr lang="en-US" dirty="0"/>
                <a:t>Apply the Transmission Integration Area</a:t>
              </a:r>
            </a:p>
          </p:txBody>
        </p:sp>
        <p:sp>
          <p:nvSpPr>
            <p:cNvPr id="387" name="Arrow: Right 386">
              <a:extLst>
                <a:ext uri="{FF2B5EF4-FFF2-40B4-BE49-F238E27FC236}">
                  <a16:creationId xmlns:a16="http://schemas.microsoft.com/office/drawing/2014/main" id="{27DD6299-F026-480A-86FE-96DCB1AC630B}"/>
                </a:ext>
              </a:extLst>
            </p:cNvPr>
            <p:cNvSpPr/>
            <p:nvPr/>
          </p:nvSpPr>
          <p:spPr>
            <a:xfrm>
              <a:off x="19197043" y="31392644"/>
              <a:ext cx="1162070"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Grid G</a:t>
              </a:r>
              <a:r>
                <a:rPr lang="en-US" sz="1400" baseline="-25000" dirty="0"/>
                <a:t>i</a:t>
              </a:r>
              <a:r>
                <a:rPr lang="en-US" sz="1400" dirty="0"/>
                <a:t>(X,Y)</a:t>
              </a:r>
            </a:p>
          </p:txBody>
        </p:sp>
        <p:cxnSp>
          <p:nvCxnSpPr>
            <p:cNvPr id="390" name="Connector: Elbow 389">
              <a:extLst>
                <a:ext uri="{FF2B5EF4-FFF2-40B4-BE49-F238E27FC236}">
                  <a16:creationId xmlns:a16="http://schemas.microsoft.com/office/drawing/2014/main" id="{A75746E2-F572-46C3-8204-88237736DB18}"/>
                </a:ext>
              </a:extLst>
            </p:cNvPr>
            <p:cNvCxnSpPr>
              <a:cxnSpLocks/>
              <a:stCxn id="383" idx="4"/>
              <a:endCxn id="384" idx="0"/>
            </p:cNvCxnSpPr>
            <p:nvPr/>
          </p:nvCxnSpPr>
          <p:spPr>
            <a:xfrm rot="5400000">
              <a:off x="18364649" y="30151623"/>
              <a:ext cx="370466" cy="1714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FAACA01E-AFA7-4DC9-9042-0BDE5492CE7A}"/>
                </a:ext>
              </a:extLst>
            </p:cNvPr>
            <p:cNvCxnSpPr>
              <a:cxnSpLocks/>
              <a:stCxn id="384" idx="3"/>
              <a:endCxn id="387" idx="1"/>
            </p:cNvCxnSpPr>
            <p:nvPr/>
          </p:nvCxnSpPr>
          <p:spPr>
            <a:xfrm flipV="1">
              <a:off x="18652892" y="31839905"/>
              <a:ext cx="544151" cy="1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06201E34-EA64-4E54-86A3-42CC60AA0999}"/>
                </a:ext>
              </a:extLst>
            </p:cNvPr>
            <p:cNvCxnSpPr>
              <a:cxnSpLocks/>
              <a:stCxn id="387" idx="3"/>
              <a:endCxn id="306" idx="1"/>
            </p:cNvCxnSpPr>
            <p:nvPr/>
          </p:nvCxnSpPr>
          <p:spPr>
            <a:xfrm>
              <a:off x="20359113" y="31839905"/>
              <a:ext cx="2544149" cy="241822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4" name="Rectangle: Rounded Corners 393">
              <a:extLst>
                <a:ext uri="{FF2B5EF4-FFF2-40B4-BE49-F238E27FC236}">
                  <a16:creationId xmlns:a16="http://schemas.microsoft.com/office/drawing/2014/main" id="{8B97FD34-2D68-47C5-A6F5-7EFE2EF1FBE8}"/>
                </a:ext>
              </a:extLst>
            </p:cNvPr>
            <p:cNvSpPr/>
            <p:nvPr/>
          </p:nvSpPr>
          <p:spPr>
            <a:xfrm>
              <a:off x="16312791" y="29979017"/>
              <a:ext cx="1920797" cy="9655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Transmission Integration Area</a:t>
              </a:r>
            </a:p>
          </p:txBody>
        </p:sp>
        <p:cxnSp>
          <p:nvCxnSpPr>
            <p:cNvPr id="168" name="Straight Arrow Connector 167">
              <a:extLst>
                <a:ext uri="{FF2B5EF4-FFF2-40B4-BE49-F238E27FC236}">
                  <a16:creationId xmlns:a16="http://schemas.microsoft.com/office/drawing/2014/main" id="{CEC934D4-7EB7-4404-A489-9F4989B8BA93}"/>
                </a:ext>
              </a:extLst>
            </p:cNvPr>
            <p:cNvCxnSpPr>
              <a:stCxn id="394" idx="3"/>
              <a:endCxn id="383" idx="2"/>
            </p:cNvCxnSpPr>
            <p:nvPr/>
          </p:nvCxnSpPr>
          <p:spPr>
            <a:xfrm>
              <a:off x="18233588" y="30461774"/>
              <a:ext cx="424482" cy="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9" name="Group 338">
            <a:extLst>
              <a:ext uri="{FF2B5EF4-FFF2-40B4-BE49-F238E27FC236}">
                <a16:creationId xmlns:a16="http://schemas.microsoft.com/office/drawing/2014/main" id="{DC6B022C-620A-4BE3-85D2-651E44E6787F}"/>
              </a:ext>
            </a:extLst>
          </p:cNvPr>
          <p:cNvGrpSpPr/>
          <p:nvPr/>
        </p:nvGrpSpPr>
        <p:grpSpPr>
          <a:xfrm>
            <a:off x="1889765" y="15245879"/>
            <a:ext cx="31954775" cy="8464926"/>
            <a:chOff x="2804165" y="15342132"/>
            <a:chExt cx="31954775" cy="8464926"/>
          </a:xfrm>
        </p:grpSpPr>
        <p:sp>
          <p:nvSpPr>
            <p:cNvPr id="242" name="TextBox 241">
              <a:extLst>
                <a:ext uri="{FF2B5EF4-FFF2-40B4-BE49-F238E27FC236}">
                  <a16:creationId xmlns:a16="http://schemas.microsoft.com/office/drawing/2014/main" id="{99D9D3E6-6963-4E7B-AB36-BD21E6633639}"/>
                </a:ext>
              </a:extLst>
            </p:cNvPr>
            <p:cNvSpPr txBox="1"/>
            <p:nvPr/>
          </p:nvSpPr>
          <p:spPr>
            <a:xfrm>
              <a:off x="3708647" y="16085079"/>
              <a:ext cx="6957391" cy="369332"/>
            </a:xfrm>
            <a:prstGeom prst="rect">
              <a:avLst/>
            </a:prstGeom>
            <a:noFill/>
          </p:spPr>
          <p:txBody>
            <a:bodyPr wrap="square" rtlCol="0">
              <a:spAutoFit/>
            </a:bodyPr>
            <a:lstStyle/>
            <a:p>
              <a:r>
                <a:rPr lang="en-US" dirty="0"/>
                <a:t>Prepare a Detector Sensitivity File</a:t>
              </a:r>
            </a:p>
          </p:txBody>
        </p:sp>
        <p:sp>
          <p:nvSpPr>
            <p:cNvPr id="244" name="Oval 243">
              <a:extLst>
                <a:ext uri="{FF2B5EF4-FFF2-40B4-BE49-F238E27FC236}">
                  <a16:creationId xmlns:a16="http://schemas.microsoft.com/office/drawing/2014/main" id="{47667F0F-7B7E-4B8F-8334-FCB95CB0FE83}"/>
                </a:ext>
              </a:extLst>
            </p:cNvPr>
            <p:cNvSpPr/>
            <p:nvPr/>
          </p:nvSpPr>
          <p:spPr>
            <a:xfrm>
              <a:off x="3757378" y="16690483"/>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Flood Field File(s)</a:t>
              </a:r>
            </a:p>
          </p:txBody>
        </p:sp>
        <p:sp>
          <p:nvSpPr>
            <p:cNvPr id="245" name="Arrow: Right 244">
              <a:extLst>
                <a:ext uri="{FF2B5EF4-FFF2-40B4-BE49-F238E27FC236}">
                  <a16:creationId xmlns:a16="http://schemas.microsoft.com/office/drawing/2014/main" id="{5AF902DF-9CE9-4F7C-8B29-DA62BBCF1871}"/>
                </a:ext>
              </a:extLst>
            </p:cNvPr>
            <p:cNvSpPr/>
            <p:nvPr/>
          </p:nvSpPr>
          <p:spPr>
            <a:xfrm>
              <a:off x="8469550" y="16602861"/>
              <a:ext cx="1484581"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Flood Field I(</a:t>
              </a:r>
              <a:r>
                <a:rPr lang="en-US" sz="1400" dirty="0" err="1"/>
                <a:t>X,Y,t</a:t>
              </a:r>
              <a:r>
                <a:rPr lang="en-US" sz="1400" dirty="0"/>
                <a:t>),</a:t>
              </a:r>
              <a:r>
                <a:rPr lang="en-US" sz="1400" dirty="0" err="1"/>
                <a:t>dI</a:t>
              </a:r>
              <a:r>
                <a:rPr lang="en-US" sz="1400" dirty="0"/>
                <a:t>(</a:t>
              </a:r>
              <a:r>
                <a:rPr lang="en-US" sz="1400" dirty="0" err="1"/>
                <a:t>X,Y,t</a:t>
              </a:r>
              <a:r>
                <a:rPr lang="en-US" sz="1400" dirty="0"/>
                <a:t>)</a:t>
              </a:r>
            </a:p>
          </p:txBody>
        </p:sp>
        <p:sp>
          <p:nvSpPr>
            <p:cNvPr id="246" name="Oval 245">
              <a:extLst>
                <a:ext uri="{FF2B5EF4-FFF2-40B4-BE49-F238E27FC236}">
                  <a16:creationId xmlns:a16="http://schemas.microsoft.com/office/drawing/2014/main" id="{05B1A3BC-E88B-4AE2-8CF4-B6C3BA469946}"/>
                </a:ext>
              </a:extLst>
            </p:cNvPr>
            <p:cNvSpPr/>
            <p:nvPr/>
          </p:nvSpPr>
          <p:spPr>
            <a:xfrm>
              <a:off x="3757377" y="17938728"/>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Pixel Mask File</a:t>
              </a:r>
            </a:p>
          </p:txBody>
        </p:sp>
        <p:sp>
          <p:nvSpPr>
            <p:cNvPr id="247" name="Rectangle: Rounded Corners 246">
              <a:extLst>
                <a:ext uri="{FF2B5EF4-FFF2-40B4-BE49-F238E27FC236}">
                  <a16:creationId xmlns:a16="http://schemas.microsoft.com/office/drawing/2014/main" id="{747F588A-7593-4014-A02B-6D13DEB30A2A}"/>
                </a:ext>
              </a:extLst>
            </p:cNvPr>
            <p:cNvSpPr/>
            <p:nvPr/>
          </p:nvSpPr>
          <p:spPr>
            <a:xfrm>
              <a:off x="5251750" y="17966907"/>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Mask</a:t>
              </a:r>
            </a:p>
          </p:txBody>
        </p:sp>
        <p:sp>
          <p:nvSpPr>
            <p:cNvPr id="248" name="Rectangle: Rounded Corners 247">
              <a:extLst>
                <a:ext uri="{FF2B5EF4-FFF2-40B4-BE49-F238E27FC236}">
                  <a16:creationId xmlns:a16="http://schemas.microsoft.com/office/drawing/2014/main" id="{DD5B4990-F695-4838-9557-35C8D8A1F234}"/>
                </a:ext>
              </a:extLst>
            </p:cNvPr>
            <p:cNvSpPr/>
            <p:nvPr/>
          </p:nvSpPr>
          <p:spPr>
            <a:xfrm>
              <a:off x="5251750" y="1671259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a:t>
              </a:r>
            </a:p>
          </p:txBody>
        </p:sp>
        <p:sp>
          <p:nvSpPr>
            <p:cNvPr id="249" name="Rectangle: Rounded Corners 248">
              <a:extLst>
                <a:ext uri="{FF2B5EF4-FFF2-40B4-BE49-F238E27FC236}">
                  <a16:creationId xmlns:a16="http://schemas.microsoft.com/office/drawing/2014/main" id="{30C7B86B-514B-44E4-BE77-7A3342A4CD63}"/>
                </a:ext>
              </a:extLst>
            </p:cNvPr>
            <p:cNvSpPr/>
            <p:nvPr/>
          </p:nvSpPr>
          <p:spPr>
            <a:xfrm>
              <a:off x="13058698" y="16604881"/>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Angle Correction</a:t>
              </a:r>
            </a:p>
          </p:txBody>
        </p:sp>
        <p:sp>
          <p:nvSpPr>
            <p:cNvPr id="250" name="Rectangle: Rounded Corners 249">
              <a:extLst>
                <a:ext uri="{FF2B5EF4-FFF2-40B4-BE49-F238E27FC236}">
                  <a16:creationId xmlns:a16="http://schemas.microsoft.com/office/drawing/2014/main" id="{57330027-6EEF-44C2-BB75-38EED5501017}"/>
                </a:ext>
              </a:extLst>
            </p:cNvPr>
            <p:cNvSpPr/>
            <p:nvPr/>
          </p:nvSpPr>
          <p:spPr>
            <a:xfrm>
              <a:off x="10235660" y="16602861"/>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p>
          </p:txBody>
        </p:sp>
        <p:sp>
          <p:nvSpPr>
            <p:cNvPr id="252" name="Arrow: Right 251">
              <a:extLst>
                <a:ext uri="{FF2B5EF4-FFF2-40B4-BE49-F238E27FC236}">
                  <a16:creationId xmlns:a16="http://schemas.microsoft.com/office/drawing/2014/main" id="{149861A9-C5A5-45B3-83EE-CA4B4AA577F1}"/>
                </a:ext>
              </a:extLst>
            </p:cNvPr>
            <p:cNvSpPr/>
            <p:nvPr/>
          </p:nvSpPr>
          <p:spPr>
            <a:xfrm>
              <a:off x="8029795" y="17857176"/>
              <a:ext cx="1133251"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 M(X,Y)</a:t>
              </a:r>
            </a:p>
          </p:txBody>
        </p:sp>
        <p:cxnSp>
          <p:nvCxnSpPr>
            <p:cNvPr id="253" name="Straight Arrow Connector 252">
              <a:extLst>
                <a:ext uri="{FF2B5EF4-FFF2-40B4-BE49-F238E27FC236}">
                  <a16:creationId xmlns:a16="http://schemas.microsoft.com/office/drawing/2014/main" id="{29DF5036-751F-48C1-9309-7E06D4389F70}"/>
                </a:ext>
              </a:extLst>
            </p:cNvPr>
            <p:cNvCxnSpPr>
              <a:cxnSpLocks/>
              <a:stCxn id="246" idx="6"/>
              <a:endCxn id="247" idx="1"/>
            </p:cNvCxnSpPr>
            <p:nvPr/>
          </p:nvCxnSpPr>
          <p:spPr>
            <a:xfrm>
              <a:off x="5026272" y="18298369"/>
              <a:ext cx="225478" cy="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Arrow: Right 253">
              <a:extLst>
                <a:ext uri="{FF2B5EF4-FFF2-40B4-BE49-F238E27FC236}">
                  <a16:creationId xmlns:a16="http://schemas.microsoft.com/office/drawing/2014/main" id="{703517B3-85BF-428E-9B5D-B7E890F75506}"/>
                </a:ext>
              </a:extLst>
            </p:cNvPr>
            <p:cNvSpPr/>
            <p:nvPr/>
          </p:nvSpPr>
          <p:spPr>
            <a:xfrm>
              <a:off x="11734107" y="16602860"/>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1</a:t>
              </a:r>
              <a:r>
                <a:rPr lang="en-US" sz="1400" dirty="0"/>
                <a:t>(</a:t>
              </a:r>
              <a:r>
                <a:rPr lang="en-US" sz="1400" dirty="0" err="1"/>
                <a:t>X,Y,t</a:t>
              </a:r>
              <a:r>
                <a:rPr lang="en-US" sz="1400" dirty="0"/>
                <a:t>), dI</a:t>
              </a:r>
              <a:r>
                <a:rPr lang="en-US" sz="1400" baseline="-25000" dirty="0"/>
                <a:t>1</a:t>
              </a:r>
              <a:r>
                <a:rPr lang="en-US" sz="1400" dirty="0"/>
                <a:t>(</a:t>
              </a:r>
              <a:r>
                <a:rPr lang="en-US" sz="1400" dirty="0" err="1"/>
                <a:t>X,Y,t</a:t>
              </a:r>
              <a:r>
                <a:rPr lang="en-US" sz="1400" dirty="0"/>
                <a:t>)</a:t>
              </a:r>
            </a:p>
          </p:txBody>
        </p:sp>
        <p:cxnSp>
          <p:nvCxnSpPr>
            <p:cNvPr id="255" name="Straight Arrow Connector 254">
              <a:extLst>
                <a:ext uri="{FF2B5EF4-FFF2-40B4-BE49-F238E27FC236}">
                  <a16:creationId xmlns:a16="http://schemas.microsoft.com/office/drawing/2014/main" id="{29E1F386-9414-4405-9F03-5314FA55F2D8}"/>
                </a:ext>
              </a:extLst>
            </p:cNvPr>
            <p:cNvCxnSpPr>
              <a:cxnSpLocks/>
              <a:stCxn id="244" idx="6"/>
              <a:endCxn id="248" idx="1"/>
            </p:cNvCxnSpPr>
            <p:nvPr/>
          </p:nvCxnSpPr>
          <p:spPr>
            <a:xfrm flipV="1">
              <a:off x="5026273" y="17050121"/>
              <a:ext cx="22547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840ABE5F-B3F5-4F5C-90E5-0DB22CDA40CD}"/>
                </a:ext>
              </a:extLst>
            </p:cNvPr>
            <p:cNvCxnSpPr>
              <a:cxnSpLocks/>
              <a:stCxn id="245" idx="3"/>
              <a:endCxn id="250" idx="1"/>
            </p:cNvCxnSpPr>
            <p:nvPr/>
          </p:nvCxnSpPr>
          <p:spPr>
            <a:xfrm>
              <a:off x="9954131" y="17050122"/>
              <a:ext cx="28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6BC6DD01-A392-404D-BDB4-916586768683}"/>
                </a:ext>
              </a:extLst>
            </p:cNvPr>
            <p:cNvCxnSpPr>
              <a:cxnSpLocks/>
              <a:stCxn id="250" idx="3"/>
              <a:endCxn id="254" idx="1"/>
            </p:cNvCxnSpPr>
            <p:nvPr/>
          </p:nvCxnSpPr>
          <p:spPr>
            <a:xfrm flipV="1">
              <a:off x="11504554" y="17050121"/>
              <a:ext cx="229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01DEB597-1456-4B10-803F-3895B517DD29}"/>
                </a:ext>
              </a:extLst>
            </p:cNvPr>
            <p:cNvCxnSpPr>
              <a:cxnSpLocks/>
              <a:stCxn id="254" idx="3"/>
              <a:endCxn id="249" idx="1"/>
            </p:cNvCxnSpPr>
            <p:nvPr/>
          </p:nvCxnSpPr>
          <p:spPr>
            <a:xfrm>
              <a:off x="12833679" y="17050121"/>
              <a:ext cx="225019" cy="20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AAA50747-8E5C-47DA-AB97-8CC25102C292}"/>
                </a:ext>
              </a:extLst>
            </p:cNvPr>
            <p:cNvCxnSpPr>
              <a:cxnSpLocks/>
              <a:stCxn id="247" idx="3"/>
              <a:endCxn id="252" idx="1"/>
            </p:cNvCxnSpPr>
            <p:nvPr/>
          </p:nvCxnSpPr>
          <p:spPr>
            <a:xfrm>
              <a:off x="6520644" y="18304437"/>
              <a:ext cx="1509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5" name="Arrow: Right 264">
              <a:extLst>
                <a:ext uri="{FF2B5EF4-FFF2-40B4-BE49-F238E27FC236}">
                  <a16:creationId xmlns:a16="http://schemas.microsoft.com/office/drawing/2014/main" id="{FB8A152F-4A63-4AF8-A593-C87031EC44CD}"/>
                </a:ext>
              </a:extLst>
            </p:cNvPr>
            <p:cNvSpPr/>
            <p:nvPr/>
          </p:nvSpPr>
          <p:spPr>
            <a:xfrm>
              <a:off x="14497011" y="1660488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2</a:t>
              </a:r>
              <a:r>
                <a:rPr lang="en-US" sz="1400" dirty="0"/>
                <a:t>(</a:t>
              </a:r>
              <a:r>
                <a:rPr lang="en-US" sz="1400" dirty="0" err="1"/>
                <a:t>X,Y,t</a:t>
              </a:r>
              <a:r>
                <a:rPr lang="en-US" sz="1400" dirty="0"/>
                <a:t>), dI</a:t>
              </a:r>
              <a:r>
                <a:rPr lang="en-US" sz="1400" baseline="-25000" dirty="0"/>
                <a:t>2</a:t>
              </a:r>
              <a:r>
                <a:rPr lang="en-US" sz="1400" dirty="0"/>
                <a:t>(</a:t>
              </a:r>
              <a:r>
                <a:rPr lang="en-US" sz="1400" dirty="0" err="1"/>
                <a:t>X,Y,t</a:t>
              </a:r>
              <a:r>
                <a:rPr lang="en-US" sz="1400" dirty="0"/>
                <a:t>)</a:t>
              </a:r>
            </a:p>
          </p:txBody>
        </p:sp>
        <p:cxnSp>
          <p:nvCxnSpPr>
            <p:cNvPr id="267" name="Straight Arrow Connector 266">
              <a:extLst>
                <a:ext uri="{FF2B5EF4-FFF2-40B4-BE49-F238E27FC236}">
                  <a16:creationId xmlns:a16="http://schemas.microsoft.com/office/drawing/2014/main" id="{6953699F-AA65-488D-954E-0C2E324F6EDB}"/>
                </a:ext>
              </a:extLst>
            </p:cNvPr>
            <p:cNvCxnSpPr>
              <a:cxnSpLocks/>
              <a:stCxn id="249" idx="3"/>
              <a:endCxn id="265" idx="1"/>
            </p:cNvCxnSpPr>
            <p:nvPr/>
          </p:nvCxnSpPr>
          <p:spPr>
            <a:xfrm>
              <a:off x="14327592" y="17052142"/>
              <a:ext cx="169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Connector: Elbow 267">
              <a:extLst>
                <a:ext uri="{FF2B5EF4-FFF2-40B4-BE49-F238E27FC236}">
                  <a16:creationId xmlns:a16="http://schemas.microsoft.com/office/drawing/2014/main" id="{811FA5B9-30A3-49C1-8C9D-FC1EE20A506F}"/>
                </a:ext>
              </a:extLst>
            </p:cNvPr>
            <p:cNvCxnSpPr>
              <a:cxnSpLocks/>
              <a:stCxn id="252" idx="3"/>
              <a:endCxn id="250" idx="1"/>
            </p:cNvCxnSpPr>
            <p:nvPr/>
          </p:nvCxnSpPr>
          <p:spPr>
            <a:xfrm flipV="1">
              <a:off x="9163046" y="17050122"/>
              <a:ext cx="1072614" cy="1254315"/>
            </a:xfrm>
            <a:prstGeom prst="bentConnector3">
              <a:avLst>
                <a:gd name="adj1" fmla="val 81969"/>
              </a:avLst>
            </a:prstGeom>
            <a:ln>
              <a:tailEnd type="triangle"/>
            </a:ln>
          </p:spPr>
          <p:style>
            <a:lnRef idx="1">
              <a:schemeClr val="accent1"/>
            </a:lnRef>
            <a:fillRef idx="0">
              <a:schemeClr val="accent1"/>
            </a:fillRef>
            <a:effectRef idx="0">
              <a:schemeClr val="accent1"/>
            </a:effectRef>
            <a:fontRef idx="minor">
              <a:schemeClr val="tx1"/>
            </a:fontRef>
          </p:style>
        </p:cxnSp>
        <p:sp>
          <p:nvSpPr>
            <p:cNvPr id="270" name="Oval 269">
              <a:extLst>
                <a:ext uri="{FF2B5EF4-FFF2-40B4-BE49-F238E27FC236}">
                  <a16:creationId xmlns:a16="http://schemas.microsoft.com/office/drawing/2014/main" id="{BE0BAC35-BD55-4CA9-97B9-90B5791A8C86}"/>
                </a:ext>
              </a:extLst>
            </p:cNvPr>
            <p:cNvSpPr/>
            <p:nvPr/>
          </p:nvSpPr>
          <p:spPr>
            <a:xfrm>
              <a:off x="3700012" y="19415611"/>
              <a:ext cx="170599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Flood Field Transmission File</a:t>
              </a:r>
            </a:p>
          </p:txBody>
        </p:sp>
        <p:sp>
          <p:nvSpPr>
            <p:cNvPr id="271" name="Rectangle: Rounded Corners 270">
              <a:extLst>
                <a:ext uri="{FF2B5EF4-FFF2-40B4-BE49-F238E27FC236}">
                  <a16:creationId xmlns:a16="http://schemas.microsoft.com/office/drawing/2014/main" id="{73EF528A-7333-4D76-A0CF-99E230BB7B18}"/>
                </a:ext>
              </a:extLst>
            </p:cNvPr>
            <p:cNvSpPr/>
            <p:nvPr/>
          </p:nvSpPr>
          <p:spPr>
            <a:xfrm>
              <a:off x="5667988" y="19437722"/>
              <a:ext cx="1829119"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Transmission</a:t>
              </a:r>
            </a:p>
          </p:txBody>
        </p:sp>
        <p:sp>
          <p:nvSpPr>
            <p:cNvPr id="272" name="Arrow: Right 271">
              <a:extLst>
                <a:ext uri="{FF2B5EF4-FFF2-40B4-BE49-F238E27FC236}">
                  <a16:creationId xmlns:a16="http://schemas.microsoft.com/office/drawing/2014/main" id="{8CCF5686-DCAB-4193-B557-6BC7ECC939C4}"/>
                </a:ext>
              </a:extLst>
            </p:cNvPr>
            <p:cNvSpPr/>
            <p:nvPr/>
          </p:nvSpPr>
          <p:spPr>
            <a:xfrm>
              <a:off x="7829546" y="19330953"/>
              <a:ext cx="141467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baseline="-25000" dirty="0"/>
                <a:t>FF</a:t>
              </a:r>
              <a:r>
                <a:rPr lang="en-US" sz="1400" dirty="0"/>
                <a:t>(</a:t>
              </a:r>
              <a:r>
                <a:rPr lang="el-GR" sz="1400" dirty="0"/>
                <a:t>λ</a:t>
              </a:r>
              <a:r>
                <a:rPr lang="en-US" sz="1400" dirty="0"/>
                <a:t>),</a:t>
              </a:r>
              <a:r>
                <a:rPr lang="en-US" sz="1400" dirty="0" err="1"/>
                <a:t>dT</a:t>
              </a:r>
              <a:r>
                <a:rPr lang="en-US" sz="1400" baseline="-25000" dirty="0" err="1"/>
                <a:t>FF</a:t>
              </a:r>
              <a:r>
                <a:rPr lang="en-US" sz="1400" dirty="0"/>
                <a:t>(</a:t>
              </a:r>
              <a:r>
                <a:rPr lang="el-GR" sz="1400" dirty="0"/>
                <a:t>λ</a:t>
              </a:r>
              <a:r>
                <a:rPr lang="en-US" sz="1400" dirty="0"/>
                <a:t>)</a:t>
              </a:r>
            </a:p>
          </p:txBody>
        </p:sp>
        <p:cxnSp>
          <p:nvCxnSpPr>
            <p:cNvPr id="273" name="Straight Arrow Connector 272">
              <a:extLst>
                <a:ext uri="{FF2B5EF4-FFF2-40B4-BE49-F238E27FC236}">
                  <a16:creationId xmlns:a16="http://schemas.microsoft.com/office/drawing/2014/main" id="{3E41568E-5D50-4020-A632-2DE4659F245E}"/>
                </a:ext>
              </a:extLst>
            </p:cNvPr>
            <p:cNvCxnSpPr>
              <a:cxnSpLocks/>
              <a:stCxn id="271" idx="3"/>
              <a:endCxn id="272" idx="1"/>
            </p:cNvCxnSpPr>
            <p:nvPr/>
          </p:nvCxnSpPr>
          <p:spPr>
            <a:xfrm>
              <a:off x="7497107" y="19775252"/>
              <a:ext cx="332439" cy="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499696EF-08D7-4118-97FC-615B7DD00FF0}"/>
                </a:ext>
              </a:extLst>
            </p:cNvPr>
            <p:cNvCxnSpPr>
              <a:stCxn id="270" idx="6"/>
              <a:endCxn id="271" idx="1"/>
            </p:cNvCxnSpPr>
            <p:nvPr/>
          </p:nvCxnSpPr>
          <p:spPr>
            <a:xfrm>
              <a:off x="5406010" y="19775252"/>
              <a:ext cx="261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A5CF933E-83C0-4782-A569-7D0DE064FDF3}"/>
                </a:ext>
              </a:extLst>
            </p:cNvPr>
            <p:cNvSpPr/>
            <p:nvPr/>
          </p:nvSpPr>
          <p:spPr>
            <a:xfrm>
              <a:off x="9757384" y="19339889"/>
              <a:ext cx="1829119"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Transmission Correction</a:t>
              </a:r>
            </a:p>
          </p:txBody>
        </p:sp>
        <p:cxnSp>
          <p:nvCxnSpPr>
            <p:cNvPr id="277" name="Connector: Elbow 276">
              <a:extLst>
                <a:ext uri="{FF2B5EF4-FFF2-40B4-BE49-F238E27FC236}">
                  <a16:creationId xmlns:a16="http://schemas.microsoft.com/office/drawing/2014/main" id="{4370A010-2B36-4BAA-9D9F-931AB8114F47}"/>
                </a:ext>
              </a:extLst>
            </p:cNvPr>
            <p:cNvCxnSpPr>
              <a:cxnSpLocks/>
              <a:stCxn id="265" idx="3"/>
              <a:endCxn id="275" idx="1"/>
            </p:cNvCxnSpPr>
            <p:nvPr/>
          </p:nvCxnSpPr>
          <p:spPr>
            <a:xfrm flipH="1">
              <a:off x="9757384" y="17052142"/>
              <a:ext cx="5839199" cy="2732949"/>
            </a:xfrm>
            <a:prstGeom prst="bentConnector5">
              <a:avLst>
                <a:gd name="adj1" fmla="val -3915"/>
                <a:gd name="adj2" fmla="val 63282"/>
                <a:gd name="adj3" fmla="val 103915"/>
              </a:avLst>
            </a:prstGeom>
            <a:ln>
              <a:tailEnd type="triangle"/>
            </a:ln>
          </p:spPr>
          <p:style>
            <a:lnRef idx="1">
              <a:schemeClr val="accent1"/>
            </a:lnRef>
            <a:fillRef idx="0">
              <a:schemeClr val="accent1"/>
            </a:fillRef>
            <a:effectRef idx="0">
              <a:schemeClr val="accent1"/>
            </a:effectRef>
            <a:fontRef idx="minor">
              <a:schemeClr val="tx1"/>
            </a:fontRef>
          </p:style>
        </p:cxnSp>
        <p:sp>
          <p:nvSpPr>
            <p:cNvPr id="280" name="Arrow: Right 279">
              <a:extLst>
                <a:ext uri="{FF2B5EF4-FFF2-40B4-BE49-F238E27FC236}">
                  <a16:creationId xmlns:a16="http://schemas.microsoft.com/office/drawing/2014/main" id="{833CD08D-2147-4A1B-99FF-C176E3A22F9B}"/>
                </a:ext>
              </a:extLst>
            </p:cNvPr>
            <p:cNvSpPr/>
            <p:nvPr/>
          </p:nvSpPr>
          <p:spPr>
            <a:xfrm>
              <a:off x="11934833" y="19335771"/>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3</a:t>
              </a:r>
              <a:r>
                <a:rPr lang="en-US" sz="1400" dirty="0"/>
                <a:t>(</a:t>
              </a:r>
              <a:r>
                <a:rPr lang="en-US" sz="1400" dirty="0" err="1"/>
                <a:t>X,Y,t</a:t>
              </a:r>
              <a:r>
                <a:rPr lang="en-US" sz="1400" dirty="0"/>
                <a:t>), dI</a:t>
              </a:r>
              <a:r>
                <a:rPr lang="en-US" sz="1400" baseline="-25000" dirty="0"/>
                <a:t>3</a:t>
              </a:r>
              <a:r>
                <a:rPr lang="en-US" sz="1400" dirty="0"/>
                <a:t>(</a:t>
              </a:r>
              <a:r>
                <a:rPr lang="en-US" sz="1400" dirty="0" err="1"/>
                <a:t>X,Y,t</a:t>
              </a:r>
              <a:r>
                <a:rPr lang="en-US" sz="1400" dirty="0"/>
                <a:t>)</a:t>
              </a:r>
            </a:p>
          </p:txBody>
        </p:sp>
        <p:cxnSp>
          <p:nvCxnSpPr>
            <p:cNvPr id="281" name="Straight Arrow Connector 280">
              <a:extLst>
                <a:ext uri="{FF2B5EF4-FFF2-40B4-BE49-F238E27FC236}">
                  <a16:creationId xmlns:a16="http://schemas.microsoft.com/office/drawing/2014/main" id="{DD1432E0-1CE2-409D-8D7B-C52624E74C17}"/>
                </a:ext>
              </a:extLst>
            </p:cNvPr>
            <p:cNvCxnSpPr>
              <a:stCxn id="275" idx="3"/>
              <a:endCxn id="280" idx="1"/>
            </p:cNvCxnSpPr>
            <p:nvPr/>
          </p:nvCxnSpPr>
          <p:spPr>
            <a:xfrm flipV="1">
              <a:off x="11586503" y="19783032"/>
              <a:ext cx="348330" cy="2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4" name="Rectangle: Rounded Corners 283">
              <a:extLst>
                <a:ext uri="{FF2B5EF4-FFF2-40B4-BE49-F238E27FC236}">
                  <a16:creationId xmlns:a16="http://schemas.microsoft.com/office/drawing/2014/main" id="{DCED6FA2-493C-4AF2-A475-4EF67E1E9F61}"/>
                </a:ext>
              </a:extLst>
            </p:cNvPr>
            <p:cNvSpPr/>
            <p:nvPr/>
          </p:nvSpPr>
          <p:spPr>
            <a:xfrm>
              <a:off x="13489539" y="19331959"/>
              <a:ext cx="1411706"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Average</a:t>
              </a:r>
            </a:p>
          </p:txBody>
        </p:sp>
        <p:sp>
          <p:nvSpPr>
            <p:cNvPr id="285" name="Oval 284">
              <a:extLst>
                <a:ext uri="{FF2B5EF4-FFF2-40B4-BE49-F238E27FC236}">
                  <a16:creationId xmlns:a16="http://schemas.microsoft.com/office/drawing/2014/main" id="{CF6079FE-5AEB-4D0B-9D36-1F2F4283C024}"/>
                </a:ext>
              </a:extLst>
            </p:cNvPr>
            <p:cNvSpPr/>
            <p:nvPr/>
          </p:nvSpPr>
          <p:spPr>
            <a:xfrm>
              <a:off x="15316922" y="19420099"/>
              <a:ext cx="79066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a:t>
              </a:r>
              <a:r>
                <a:rPr lang="en-US" sz="1400" baseline="-25000" dirty="0" err="1"/>
                <a:t>ave</a:t>
              </a:r>
              <a:r>
                <a:rPr lang="en-US" sz="1400" dirty="0"/>
                <a:t>, </a:t>
              </a:r>
              <a:r>
                <a:rPr lang="en-US" sz="1400" dirty="0" err="1"/>
                <a:t>dI</a:t>
              </a:r>
              <a:r>
                <a:rPr lang="en-US" sz="1400" baseline="-25000" dirty="0" err="1"/>
                <a:t>ave</a:t>
              </a:r>
              <a:endParaRPr lang="en-US" sz="1400" baseline="-25000" dirty="0"/>
            </a:p>
          </p:txBody>
        </p:sp>
        <p:sp>
          <p:nvSpPr>
            <p:cNvPr id="286" name="Rectangle: Rounded Corners 285">
              <a:extLst>
                <a:ext uri="{FF2B5EF4-FFF2-40B4-BE49-F238E27FC236}">
                  <a16:creationId xmlns:a16="http://schemas.microsoft.com/office/drawing/2014/main" id="{D572842B-7D8F-4020-B263-43C3444CEDB7}"/>
                </a:ext>
              </a:extLst>
            </p:cNvPr>
            <p:cNvSpPr/>
            <p:nvPr/>
          </p:nvSpPr>
          <p:spPr>
            <a:xfrm>
              <a:off x="15826184" y="22161289"/>
              <a:ext cx="1411706"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Thresholds</a:t>
              </a:r>
            </a:p>
          </p:txBody>
        </p:sp>
        <p:sp>
          <p:nvSpPr>
            <p:cNvPr id="287" name="Isosceles Triangle 286">
              <a:extLst>
                <a:ext uri="{FF2B5EF4-FFF2-40B4-BE49-F238E27FC236}">
                  <a16:creationId xmlns:a16="http://schemas.microsoft.com/office/drawing/2014/main" id="{EE544D13-EC51-4F90-9A0A-8B42B5782A04}"/>
                </a:ext>
              </a:extLst>
            </p:cNvPr>
            <p:cNvSpPr/>
            <p:nvPr/>
          </p:nvSpPr>
          <p:spPr>
            <a:xfrm>
              <a:off x="19491268" y="17107905"/>
              <a:ext cx="1228618" cy="894521"/>
            </a:xfrm>
            <a:prstGeom prs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Draw Patch</a:t>
              </a:r>
            </a:p>
          </p:txBody>
        </p:sp>
        <p:sp>
          <p:nvSpPr>
            <p:cNvPr id="289" name="Rectangle: Rounded Corners 288">
              <a:extLst>
                <a:ext uri="{FF2B5EF4-FFF2-40B4-BE49-F238E27FC236}">
                  <a16:creationId xmlns:a16="http://schemas.microsoft.com/office/drawing/2014/main" id="{EC3D64D3-B8A2-4BB8-89CC-54391C6C43E2}"/>
                </a:ext>
              </a:extLst>
            </p:cNvPr>
            <p:cNvSpPr/>
            <p:nvPr/>
          </p:nvSpPr>
          <p:spPr>
            <a:xfrm>
              <a:off x="21001982" y="17107904"/>
              <a:ext cx="1524433"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over patch and apply values</a:t>
              </a:r>
            </a:p>
          </p:txBody>
        </p:sp>
        <p:sp>
          <p:nvSpPr>
            <p:cNvPr id="290" name="Arrow: Right 289">
              <a:extLst>
                <a:ext uri="{FF2B5EF4-FFF2-40B4-BE49-F238E27FC236}">
                  <a16:creationId xmlns:a16="http://schemas.microsoft.com/office/drawing/2014/main" id="{2F8E0E1E-052E-4812-90A8-F98331296E91}"/>
                </a:ext>
              </a:extLst>
            </p:cNvPr>
            <p:cNvSpPr/>
            <p:nvPr/>
          </p:nvSpPr>
          <p:spPr>
            <a:xfrm>
              <a:off x="17816894" y="19329426"/>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4</a:t>
              </a:r>
              <a:r>
                <a:rPr lang="en-US" sz="1400" dirty="0"/>
                <a:t>(</a:t>
              </a:r>
              <a:r>
                <a:rPr lang="en-US" sz="1400" dirty="0" err="1"/>
                <a:t>X,Y,t</a:t>
              </a:r>
              <a:r>
                <a:rPr lang="en-US" sz="1400" dirty="0"/>
                <a:t>), dI</a:t>
              </a:r>
              <a:r>
                <a:rPr lang="en-US" sz="1400" baseline="-25000" dirty="0"/>
                <a:t>4</a:t>
              </a:r>
              <a:r>
                <a:rPr lang="en-US" sz="1400" dirty="0"/>
                <a:t>(</a:t>
              </a:r>
              <a:r>
                <a:rPr lang="en-US" sz="1400" dirty="0" err="1"/>
                <a:t>X,Y,t</a:t>
              </a:r>
              <a:r>
                <a:rPr lang="en-US" sz="1400" dirty="0"/>
                <a:t>)</a:t>
              </a:r>
            </a:p>
          </p:txBody>
        </p:sp>
        <p:sp>
          <p:nvSpPr>
            <p:cNvPr id="296" name="Arrow: Right 295">
              <a:extLst>
                <a:ext uri="{FF2B5EF4-FFF2-40B4-BE49-F238E27FC236}">
                  <a16:creationId xmlns:a16="http://schemas.microsoft.com/office/drawing/2014/main" id="{A1DDB0F4-F7F2-418F-A7C3-EA86828C1438}"/>
                </a:ext>
              </a:extLst>
            </p:cNvPr>
            <p:cNvSpPr/>
            <p:nvPr/>
          </p:nvSpPr>
          <p:spPr>
            <a:xfrm>
              <a:off x="22724662" y="17107904"/>
              <a:ext cx="152443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5,patch</a:t>
              </a:r>
              <a:r>
                <a:rPr lang="en-US" sz="1400" dirty="0"/>
                <a:t>(</a:t>
              </a:r>
              <a:r>
                <a:rPr lang="en-US" sz="1400" dirty="0" err="1"/>
                <a:t>X,Y,t</a:t>
              </a:r>
              <a:r>
                <a:rPr lang="en-US" sz="1400" dirty="0"/>
                <a:t>), dI</a:t>
              </a:r>
              <a:r>
                <a:rPr lang="en-US" sz="1400" baseline="-25000" dirty="0"/>
                <a:t>5,patch</a:t>
              </a:r>
              <a:r>
                <a:rPr lang="en-US" sz="1400" dirty="0"/>
                <a:t>(</a:t>
              </a:r>
              <a:r>
                <a:rPr lang="en-US" sz="1400" dirty="0" err="1"/>
                <a:t>X,Y,t</a:t>
              </a:r>
              <a:r>
                <a:rPr lang="en-US" sz="1400" dirty="0"/>
                <a:t>)</a:t>
              </a:r>
            </a:p>
          </p:txBody>
        </p:sp>
        <p:cxnSp>
          <p:nvCxnSpPr>
            <p:cNvPr id="297" name="Straight Arrow Connector 296">
              <a:extLst>
                <a:ext uri="{FF2B5EF4-FFF2-40B4-BE49-F238E27FC236}">
                  <a16:creationId xmlns:a16="http://schemas.microsoft.com/office/drawing/2014/main" id="{828EDFEF-DE8D-45F0-A1AD-6F82644F5DE8}"/>
                </a:ext>
              </a:extLst>
            </p:cNvPr>
            <p:cNvCxnSpPr>
              <a:cxnSpLocks/>
              <a:stCxn id="289" idx="3"/>
              <a:endCxn id="296" idx="1"/>
            </p:cNvCxnSpPr>
            <p:nvPr/>
          </p:nvCxnSpPr>
          <p:spPr>
            <a:xfrm>
              <a:off x="22526415" y="17555165"/>
              <a:ext cx="198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8" name="Oval 297">
              <a:extLst>
                <a:ext uri="{FF2B5EF4-FFF2-40B4-BE49-F238E27FC236}">
                  <a16:creationId xmlns:a16="http://schemas.microsoft.com/office/drawing/2014/main" id="{2022B384-51D1-4761-8FB9-D21776A55234}"/>
                </a:ext>
              </a:extLst>
            </p:cNvPr>
            <p:cNvSpPr/>
            <p:nvPr/>
          </p:nvSpPr>
          <p:spPr>
            <a:xfrm>
              <a:off x="13418927" y="21103763"/>
              <a:ext cx="138301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Minimum Threshold</a:t>
              </a:r>
            </a:p>
          </p:txBody>
        </p:sp>
        <p:sp>
          <p:nvSpPr>
            <p:cNvPr id="299" name="Oval 298">
              <a:extLst>
                <a:ext uri="{FF2B5EF4-FFF2-40B4-BE49-F238E27FC236}">
                  <a16:creationId xmlns:a16="http://schemas.microsoft.com/office/drawing/2014/main" id="{EE55C9EF-A95D-439C-8087-146D18CE4E64}"/>
                </a:ext>
              </a:extLst>
            </p:cNvPr>
            <p:cNvSpPr/>
            <p:nvPr/>
          </p:nvSpPr>
          <p:spPr>
            <a:xfrm>
              <a:off x="15023334" y="21100839"/>
              <a:ext cx="138301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Maximum Threshold</a:t>
              </a:r>
            </a:p>
          </p:txBody>
        </p:sp>
        <p:cxnSp>
          <p:nvCxnSpPr>
            <p:cNvPr id="303" name="Connector: Elbow 302">
              <a:extLst>
                <a:ext uri="{FF2B5EF4-FFF2-40B4-BE49-F238E27FC236}">
                  <a16:creationId xmlns:a16="http://schemas.microsoft.com/office/drawing/2014/main" id="{48DD55E1-F15B-49E3-AAA9-2AF15CE48057}"/>
                </a:ext>
              </a:extLst>
            </p:cNvPr>
            <p:cNvCxnSpPr>
              <a:cxnSpLocks/>
              <a:stCxn id="298" idx="4"/>
              <a:endCxn id="286" idx="0"/>
            </p:cNvCxnSpPr>
            <p:nvPr/>
          </p:nvCxnSpPr>
          <p:spPr>
            <a:xfrm rot="16200000" flipH="1">
              <a:off x="15152114" y="20781365"/>
              <a:ext cx="338245" cy="2421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Connector: Elbow 303">
              <a:extLst>
                <a:ext uri="{FF2B5EF4-FFF2-40B4-BE49-F238E27FC236}">
                  <a16:creationId xmlns:a16="http://schemas.microsoft.com/office/drawing/2014/main" id="{5FC5178C-9D6C-4F5F-956F-53080B3911EE}"/>
                </a:ext>
              </a:extLst>
            </p:cNvPr>
            <p:cNvCxnSpPr>
              <a:cxnSpLocks/>
              <a:stCxn id="299" idx="4"/>
              <a:endCxn id="286" idx="0"/>
            </p:cNvCxnSpPr>
            <p:nvPr/>
          </p:nvCxnSpPr>
          <p:spPr>
            <a:xfrm rot="16200000" flipH="1">
              <a:off x="15952855" y="21582106"/>
              <a:ext cx="341169" cy="817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7" name="TextBox 306">
              <a:extLst>
                <a:ext uri="{FF2B5EF4-FFF2-40B4-BE49-F238E27FC236}">
                  <a16:creationId xmlns:a16="http://schemas.microsoft.com/office/drawing/2014/main" id="{FAD90160-93B8-4AFD-9927-0E2B4BD7F22A}"/>
                </a:ext>
              </a:extLst>
            </p:cNvPr>
            <p:cNvSpPr txBox="1"/>
            <p:nvPr/>
          </p:nvSpPr>
          <p:spPr>
            <a:xfrm>
              <a:off x="22304423" y="18790825"/>
              <a:ext cx="2077813" cy="369332"/>
            </a:xfrm>
            <a:prstGeom prst="rect">
              <a:avLst/>
            </a:prstGeom>
            <a:noFill/>
          </p:spPr>
          <p:txBody>
            <a:bodyPr wrap="none" rtlCol="0">
              <a:spAutoFit/>
            </a:bodyPr>
            <a:lstStyle/>
            <a:p>
              <a:r>
                <a:rPr lang="en-US" dirty="0"/>
                <a:t>Single sensitivity file</a:t>
              </a:r>
            </a:p>
          </p:txBody>
        </p:sp>
        <p:sp>
          <p:nvSpPr>
            <p:cNvPr id="308" name="Rectangle: Rounded Corners 307">
              <a:extLst>
                <a:ext uri="{FF2B5EF4-FFF2-40B4-BE49-F238E27FC236}">
                  <a16:creationId xmlns:a16="http://schemas.microsoft.com/office/drawing/2014/main" id="{566D17D5-F143-48EE-B6BA-526850005E3E}"/>
                </a:ext>
              </a:extLst>
            </p:cNvPr>
            <p:cNvSpPr/>
            <p:nvPr/>
          </p:nvSpPr>
          <p:spPr>
            <a:xfrm>
              <a:off x="19491268" y="21897585"/>
              <a:ext cx="1411706"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a:t>
              </a:r>
              <a:r>
                <a:rPr lang="en-US" dirty="0" err="1"/>
                <a:t>Beamstop</a:t>
              </a:r>
              <a:r>
                <a:rPr lang="en-US" dirty="0"/>
                <a:t> Mask</a:t>
              </a:r>
            </a:p>
          </p:txBody>
        </p:sp>
        <p:sp>
          <p:nvSpPr>
            <p:cNvPr id="309" name="Rectangle: Rounded Corners 308">
              <a:extLst>
                <a:ext uri="{FF2B5EF4-FFF2-40B4-BE49-F238E27FC236}">
                  <a16:creationId xmlns:a16="http://schemas.microsoft.com/office/drawing/2014/main" id="{76D39F8B-93AD-4BA7-873F-1B5EA7C9AEA0}"/>
                </a:ext>
              </a:extLst>
            </p:cNvPr>
            <p:cNvSpPr/>
            <p:nvPr/>
          </p:nvSpPr>
          <p:spPr>
            <a:xfrm>
              <a:off x="22925526" y="21902475"/>
              <a:ext cx="1411706"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Data Sets</a:t>
              </a:r>
            </a:p>
          </p:txBody>
        </p:sp>
        <p:sp>
          <p:nvSpPr>
            <p:cNvPr id="312" name="Arrow: Right 311">
              <a:extLst>
                <a:ext uri="{FF2B5EF4-FFF2-40B4-BE49-F238E27FC236}">
                  <a16:creationId xmlns:a16="http://schemas.microsoft.com/office/drawing/2014/main" id="{5353B7B5-86C8-4F8E-8F35-99EDA684DCB4}"/>
                </a:ext>
              </a:extLst>
            </p:cNvPr>
            <p:cNvSpPr/>
            <p:nvPr/>
          </p:nvSpPr>
          <p:spPr>
            <a:xfrm>
              <a:off x="21282138" y="21897584"/>
              <a:ext cx="1321937"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5,set</a:t>
              </a:r>
              <a:r>
                <a:rPr lang="en-US" sz="1400" dirty="0"/>
                <a:t>(</a:t>
              </a:r>
              <a:r>
                <a:rPr lang="en-US" sz="1400" dirty="0" err="1"/>
                <a:t>X,Y,t</a:t>
              </a:r>
              <a:r>
                <a:rPr lang="en-US" sz="1400" dirty="0"/>
                <a:t>), dI</a:t>
              </a:r>
              <a:r>
                <a:rPr lang="en-US" sz="1400" baseline="-25000" dirty="0"/>
                <a:t>5,set</a:t>
              </a:r>
              <a:r>
                <a:rPr lang="en-US" sz="1400" dirty="0"/>
                <a:t>(</a:t>
              </a:r>
              <a:r>
                <a:rPr lang="en-US" sz="1400" dirty="0" err="1"/>
                <a:t>X,Y,t</a:t>
              </a:r>
              <a:r>
                <a:rPr lang="en-US" sz="1400" dirty="0"/>
                <a:t>)</a:t>
              </a:r>
            </a:p>
          </p:txBody>
        </p:sp>
        <p:cxnSp>
          <p:nvCxnSpPr>
            <p:cNvPr id="313" name="Straight Arrow Connector 312">
              <a:extLst>
                <a:ext uri="{FF2B5EF4-FFF2-40B4-BE49-F238E27FC236}">
                  <a16:creationId xmlns:a16="http://schemas.microsoft.com/office/drawing/2014/main" id="{F02DA737-6114-4251-8E38-1D409B7C9FD3}"/>
                </a:ext>
              </a:extLst>
            </p:cNvPr>
            <p:cNvCxnSpPr>
              <a:stCxn id="308" idx="3"/>
              <a:endCxn id="312" idx="1"/>
            </p:cNvCxnSpPr>
            <p:nvPr/>
          </p:nvCxnSpPr>
          <p:spPr>
            <a:xfrm flipV="1">
              <a:off x="20902974" y="22344845"/>
              <a:ext cx="3791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FDC40989-655E-46EC-9F2C-2E6A55F2707A}"/>
                </a:ext>
              </a:extLst>
            </p:cNvPr>
            <p:cNvCxnSpPr>
              <a:cxnSpLocks/>
              <a:stCxn id="312" idx="3"/>
              <a:endCxn id="309" idx="1"/>
            </p:cNvCxnSpPr>
            <p:nvPr/>
          </p:nvCxnSpPr>
          <p:spPr>
            <a:xfrm>
              <a:off x="22604075" y="22344845"/>
              <a:ext cx="321451" cy="48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5" name="Arrow: Right 314">
              <a:extLst>
                <a:ext uri="{FF2B5EF4-FFF2-40B4-BE49-F238E27FC236}">
                  <a16:creationId xmlns:a16="http://schemas.microsoft.com/office/drawing/2014/main" id="{E0C69E3F-A6C6-4B2A-A22E-87F8090F8C80}"/>
                </a:ext>
              </a:extLst>
            </p:cNvPr>
            <p:cNvSpPr/>
            <p:nvPr/>
          </p:nvSpPr>
          <p:spPr>
            <a:xfrm>
              <a:off x="24716396" y="21902474"/>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a:t>
              </a:r>
              <a:r>
                <a:rPr lang="en-US" sz="1400" baseline="-25000" dirty="0"/>
                <a:t>6</a:t>
              </a:r>
              <a:r>
                <a:rPr lang="en-US" sz="1400" dirty="0"/>
                <a:t>(</a:t>
              </a:r>
              <a:r>
                <a:rPr lang="en-US" sz="1400" dirty="0" err="1"/>
                <a:t>X,Y,t</a:t>
              </a:r>
              <a:r>
                <a:rPr lang="en-US" sz="1400" dirty="0"/>
                <a:t>), dI</a:t>
              </a:r>
              <a:r>
                <a:rPr lang="en-US" sz="1400" baseline="-25000" dirty="0"/>
                <a:t>6</a:t>
              </a:r>
              <a:r>
                <a:rPr lang="en-US" sz="1400" dirty="0"/>
                <a:t>(</a:t>
              </a:r>
              <a:r>
                <a:rPr lang="en-US" sz="1400" dirty="0" err="1"/>
                <a:t>X,Y,t</a:t>
              </a:r>
              <a:r>
                <a:rPr lang="en-US" sz="1400" dirty="0"/>
                <a:t>)</a:t>
              </a:r>
            </a:p>
          </p:txBody>
        </p:sp>
        <p:cxnSp>
          <p:nvCxnSpPr>
            <p:cNvPr id="316" name="Straight Arrow Connector 315">
              <a:extLst>
                <a:ext uri="{FF2B5EF4-FFF2-40B4-BE49-F238E27FC236}">
                  <a16:creationId xmlns:a16="http://schemas.microsoft.com/office/drawing/2014/main" id="{6FC6FBFC-6879-43D6-83A0-0BB72D00290C}"/>
                </a:ext>
              </a:extLst>
            </p:cNvPr>
            <p:cNvCxnSpPr>
              <a:stCxn id="309" idx="3"/>
              <a:endCxn id="315" idx="1"/>
            </p:cNvCxnSpPr>
            <p:nvPr/>
          </p:nvCxnSpPr>
          <p:spPr>
            <a:xfrm flipV="1">
              <a:off x="24337232" y="22349735"/>
              <a:ext cx="3791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B147016-336C-47F0-8A34-CD242FAE00BF}"/>
                </a:ext>
              </a:extLst>
            </p:cNvPr>
            <p:cNvCxnSpPr>
              <a:stCxn id="280" idx="3"/>
              <a:endCxn id="284" idx="1"/>
            </p:cNvCxnSpPr>
            <p:nvPr/>
          </p:nvCxnSpPr>
          <p:spPr>
            <a:xfrm flipV="1">
              <a:off x="13034405" y="19779220"/>
              <a:ext cx="455134" cy="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C2953BE-A289-4E63-ADEF-D422A566F448}"/>
                </a:ext>
              </a:extLst>
            </p:cNvPr>
            <p:cNvCxnSpPr>
              <a:stCxn id="272" idx="3"/>
              <a:endCxn id="275" idx="1"/>
            </p:cNvCxnSpPr>
            <p:nvPr/>
          </p:nvCxnSpPr>
          <p:spPr>
            <a:xfrm>
              <a:off x="9244220" y="19778214"/>
              <a:ext cx="513164" cy="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2" name="TextBox 321">
              <a:extLst>
                <a:ext uri="{FF2B5EF4-FFF2-40B4-BE49-F238E27FC236}">
                  <a16:creationId xmlns:a16="http://schemas.microsoft.com/office/drawing/2014/main" id="{E4F606A5-9103-4C54-8C25-4E2CAA44EE4F}"/>
                </a:ext>
              </a:extLst>
            </p:cNvPr>
            <p:cNvSpPr txBox="1"/>
            <p:nvPr/>
          </p:nvSpPr>
          <p:spPr>
            <a:xfrm>
              <a:off x="22310019" y="20473322"/>
              <a:ext cx="2401619" cy="369332"/>
            </a:xfrm>
            <a:prstGeom prst="rect">
              <a:avLst/>
            </a:prstGeom>
            <a:noFill/>
          </p:spPr>
          <p:txBody>
            <a:bodyPr wrap="none" rtlCol="0">
              <a:spAutoFit/>
            </a:bodyPr>
            <a:lstStyle/>
            <a:p>
              <a:r>
                <a:rPr lang="en-US" dirty="0"/>
                <a:t>Multiple sensitivity files</a:t>
              </a:r>
            </a:p>
          </p:txBody>
        </p:sp>
        <p:sp>
          <p:nvSpPr>
            <p:cNvPr id="323" name="Rectangle: Rounded Corners 322">
              <a:extLst>
                <a:ext uri="{FF2B5EF4-FFF2-40B4-BE49-F238E27FC236}">
                  <a16:creationId xmlns:a16="http://schemas.microsoft.com/office/drawing/2014/main" id="{6EB8EA8D-B4C0-4781-B085-9D046E96F8E1}"/>
                </a:ext>
              </a:extLst>
            </p:cNvPr>
            <p:cNvSpPr/>
            <p:nvPr/>
          </p:nvSpPr>
          <p:spPr>
            <a:xfrm>
              <a:off x="29555428" y="19323668"/>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to 1.0</a:t>
              </a:r>
            </a:p>
          </p:txBody>
        </p:sp>
        <p:sp>
          <p:nvSpPr>
            <p:cNvPr id="324" name="Arrow: Right 323">
              <a:extLst>
                <a:ext uri="{FF2B5EF4-FFF2-40B4-BE49-F238E27FC236}">
                  <a16:creationId xmlns:a16="http://schemas.microsoft.com/office/drawing/2014/main" id="{0D00F77E-2530-4810-8A4E-D2C456E5B985}"/>
                </a:ext>
              </a:extLst>
            </p:cNvPr>
            <p:cNvSpPr/>
            <p:nvPr/>
          </p:nvSpPr>
          <p:spPr>
            <a:xfrm>
              <a:off x="31109475" y="19323668"/>
              <a:ext cx="1099572"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dirty="0" err="1"/>
                <a:t>X,Y,t</a:t>
              </a:r>
              <a:r>
                <a:rPr lang="en-US" sz="1400" dirty="0"/>
                <a:t>), </a:t>
              </a:r>
              <a:r>
                <a:rPr lang="en-US" sz="1400" dirty="0" err="1"/>
                <a:t>dS</a:t>
              </a:r>
              <a:r>
                <a:rPr lang="en-US" sz="1400" dirty="0"/>
                <a:t>(</a:t>
              </a:r>
              <a:r>
                <a:rPr lang="en-US" sz="1400" dirty="0" err="1"/>
                <a:t>X,Y,t</a:t>
              </a:r>
              <a:r>
                <a:rPr lang="en-US" sz="1400" dirty="0"/>
                <a:t>)</a:t>
              </a:r>
            </a:p>
          </p:txBody>
        </p:sp>
        <p:sp>
          <p:nvSpPr>
            <p:cNvPr id="325" name="Rectangle: Rounded Corners 324">
              <a:extLst>
                <a:ext uri="{FF2B5EF4-FFF2-40B4-BE49-F238E27FC236}">
                  <a16:creationId xmlns:a16="http://schemas.microsoft.com/office/drawing/2014/main" id="{9462CC21-007C-4FCB-B85D-36AD532A5B4C}"/>
                </a:ext>
              </a:extLst>
            </p:cNvPr>
            <p:cNvSpPr/>
            <p:nvPr/>
          </p:nvSpPr>
          <p:spPr>
            <a:xfrm>
              <a:off x="32416082" y="19323668"/>
              <a:ext cx="1268894"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Sensitivity File</a:t>
              </a:r>
            </a:p>
          </p:txBody>
        </p:sp>
        <p:cxnSp>
          <p:nvCxnSpPr>
            <p:cNvPr id="326" name="Straight Arrow Connector 325">
              <a:extLst>
                <a:ext uri="{FF2B5EF4-FFF2-40B4-BE49-F238E27FC236}">
                  <a16:creationId xmlns:a16="http://schemas.microsoft.com/office/drawing/2014/main" id="{D8220E38-D5F8-4211-A423-B3C1C80B1FF6}"/>
                </a:ext>
              </a:extLst>
            </p:cNvPr>
            <p:cNvCxnSpPr>
              <a:cxnSpLocks/>
              <a:stCxn id="324" idx="3"/>
              <a:endCxn id="325" idx="1"/>
            </p:cNvCxnSpPr>
            <p:nvPr/>
          </p:nvCxnSpPr>
          <p:spPr>
            <a:xfrm>
              <a:off x="32209047" y="19770929"/>
              <a:ext cx="207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1DEA977B-0C58-4256-84B7-41447EC8275A}"/>
                </a:ext>
              </a:extLst>
            </p:cNvPr>
            <p:cNvCxnSpPr>
              <a:stCxn id="323" idx="3"/>
              <a:endCxn id="324" idx="1"/>
            </p:cNvCxnSpPr>
            <p:nvPr/>
          </p:nvCxnSpPr>
          <p:spPr>
            <a:xfrm>
              <a:off x="30824322" y="19770929"/>
              <a:ext cx="285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Rectangle: Rounded Corners 329">
              <a:extLst>
                <a:ext uri="{FF2B5EF4-FFF2-40B4-BE49-F238E27FC236}">
                  <a16:creationId xmlns:a16="http://schemas.microsoft.com/office/drawing/2014/main" id="{6C141EBD-6B23-4D77-9737-CD0B8849A0C7}"/>
                </a:ext>
              </a:extLst>
            </p:cNvPr>
            <p:cNvSpPr/>
            <p:nvPr/>
          </p:nvSpPr>
          <p:spPr>
            <a:xfrm>
              <a:off x="26628684" y="19323668"/>
              <a:ext cx="1411706" cy="8945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Average</a:t>
              </a:r>
            </a:p>
          </p:txBody>
        </p:sp>
        <p:sp>
          <p:nvSpPr>
            <p:cNvPr id="334" name="Oval 333">
              <a:extLst>
                <a:ext uri="{FF2B5EF4-FFF2-40B4-BE49-F238E27FC236}">
                  <a16:creationId xmlns:a16="http://schemas.microsoft.com/office/drawing/2014/main" id="{B4DC4823-6429-4ABD-9DA2-7BFEC1C44B4B}"/>
                </a:ext>
              </a:extLst>
            </p:cNvPr>
            <p:cNvSpPr/>
            <p:nvPr/>
          </p:nvSpPr>
          <p:spPr>
            <a:xfrm>
              <a:off x="28336384" y="19418572"/>
              <a:ext cx="79066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a:t>
              </a:r>
              <a:r>
                <a:rPr lang="en-US" sz="1400" baseline="-25000" dirty="0" err="1"/>
                <a:t>ave</a:t>
              </a:r>
              <a:r>
                <a:rPr lang="en-US" sz="1400" dirty="0"/>
                <a:t>, </a:t>
              </a:r>
              <a:r>
                <a:rPr lang="en-US" sz="1400" dirty="0" err="1"/>
                <a:t>dI</a:t>
              </a:r>
              <a:r>
                <a:rPr lang="en-US" sz="1400" baseline="-25000" dirty="0" err="1"/>
                <a:t>ave</a:t>
              </a:r>
              <a:endParaRPr lang="en-US" sz="1400" baseline="-25000" dirty="0"/>
            </a:p>
          </p:txBody>
        </p:sp>
        <p:sp>
          <p:nvSpPr>
            <p:cNvPr id="107" name="Rectangle: Rounded Corners 106">
              <a:extLst>
                <a:ext uri="{FF2B5EF4-FFF2-40B4-BE49-F238E27FC236}">
                  <a16:creationId xmlns:a16="http://schemas.microsoft.com/office/drawing/2014/main" id="{A0E9061A-355E-4071-8F8F-28C046AD5004}"/>
                </a:ext>
              </a:extLst>
            </p:cNvPr>
            <p:cNvSpPr/>
            <p:nvPr/>
          </p:nvSpPr>
          <p:spPr>
            <a:xfrm>
              <a:off x="2804165" y="15342132"/>
              <a:ext cx="31954775" cy="8464926"/>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Decision 2">
              <a:extLst>
                <a:ext uri="{FF2B5EF4-FFF2-40B4-BE49-F238E27FC236}">
                  <a16:creationId xmlns:a16="http://schemas.microsoft.com/office/drawing/2014/main" id="{6E723E6E-ADF3-4864-9FBB-3F99C5A47492}"/>
                </a:ext>
              </a:extLst>
            </p:cNvPr>
            <p:cNvSpPr/>
            <p:nvPr/>
          </p:nvSpPr>
          <p:spPr>
            <a:xfrm>
              <a:off x="20232583" y="18892322"/>
              <a:ext cx="3115861" cy="1800365"/>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or Multiple Sensitivity Files</a:t>
              </a:r>
            </a:p>
          </p:txBody>
        </p:sp>
        <p:sp>
          <p:nvSpPr>
            <p:cNvPr id="300" name="Rectangle: Rounded Corners 299">
              <a:extLst>
                <a:ext uri="{FF2B5EF4-FFF2-40B4-BE49-F238E27FC236}">
                  <a16:creationId xmlns:a16="http://schemas.microsoft.com/office/drawing/2014/main" id="{4FDDE37B-0EDB-40C2-B8E4-4F5BD87DB9ED}"/>
                </a:ext>
              </a:extLst>
            </p:cNvPr>
            <p:cNvSpPr/>
            <p:nvPr/>
          </p:nvSpPr>
          <p:spPr>
            <a:xfrm>
              <a:off x="18886772" y="16690483"/>
              <a:ext cx="5784775" cy="173732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FAA083A2-C766-4DD9-AF5B-2F59B0C3AF92}"/>
                </a:ext>
              </a:extLst>
            </p:cNvPr>
            <p:cNvCxnSpPr>
              <a:stCxn id="287" idx="5"/>
              <a:endCxn id="289" idx="1"/>
            </p:cNvCxnSpPr>
            <p:nvPr/>
          </p:nvCxnSpPr>
          <p:spPr>
            <a:xfrm flipV="1">
              <a:off x="20412732" y="17555165"/>
              <a:ext cx="5892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DE39617-D688-4BEA-8A8D-30230DA6F3AC}"/>
                </a:ext>
              </a:extLst>
            </p:cNvPr>
            <p:cNvCxnSpPr>
              <a:cxnSpLocks/>
              <a:stCxn id="290" idx="3"/>
              <a:endCxn id="287" idx="1"/>
            </p:cNvCxnSpPr>
            <p:nvPr/>
          </p:nvCxnSpPr>
          <p:spPr>
            <a:xfrm flipV="1">
              <a:off x="18916466" y="17555166"/>
              <a:ext cx="881957" cy="2221521"/>
            </a:xfrm>
            <a:prstGeom prst="bentConnector3">
              <a:avLst>
                <a:gd name="adj1" fmla="val 32394"/>
              </a:avLst>
            </a:prstGeom>
            <a:ln>
              <a:tailEnd type="triangle"/>
            </a:ln>
          </p:spPr>
          <p:style>
            <a:lnRef idx="1">
              <a:schemeClr val="accent1"/>
            </a:lnRef>
            <a:fillRef idx="0">
              <a:schemeClr val="accent1"/>
            </a:fillRef>
            <a:effectRef idx="0">
              <a:schemeClr val="accent1"/>
            </a:effectRef>
            <a:fontRef idx="minor">
              <a:schemeClr val="tx1"/>
            </a:fontRef>
          </p:style>
        </p:cxnSp>
        <p:sp>
          <p:nvSpPr>
            <p:cNvPr id="301" name="Rectangle: Rounded Corners 300">
              <a:extLst>
                <a:ext uri="{FF2B5EF4-FFF2-40B4-BE49-F238E27FC236}">
                  <a16:creationId xmlns:a16="http://schemas.microsoft.com/office/drawing/2014/main" id="{615E27D7-84B2-439E-A964-8DC8C5660D85}"/>
                </a:ext>
              </a:extLst>
            </p:cNvPr>
            <p:cNvSpPr/>
            <p:nvPr/>
          </p:nvSpPr>
          <p:spPr>
            <a:xfrm>
              <a:off x="18886772" y="21496079"/>
              <a:ext cx="7492805" cy="173732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onnector: Elbow 53">
              <a:extLst>
                <a:ext uri="{FF2B5EF4-FFF2-40B4-BE49-F238E27FC236}">
                  <a16:creationId xmlns:a16="http://schemas.microsoft.com/office/drawing/2014/main" id="{74E68AA7-83B8-4010-95DE-552AB2E218E1}"/>
                </a:ext>
              </a:extLst>
            </p:cNvPr>
            <p:cNvCxnSpPr>
              <a:cxnSpLocks/>
              <a:stCxn id="290" idx="3"/>
              <a:endCxn id="308" idx="1"/>
            </p:cNvCxnSpPr>
            <p:nvPr/>
          </p:nvCxnSpPr>
          <p:spPr>
            <a:xfrm>
              <a:off x="18916466" y="19776687"/>
              <a:ext cx="574802" cy="2568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2009762-1522-4275-AF2C-3629E2D9A9B5}"/>
                </a:ext>
              </a:extLst>
            </p:cNvPr>
            <p:cNvCxnSpPr>
              <a:stCxn id="3" idx="0"/>
              <a:endCxn id="300" idx="2"/>
            </p:cNvCxnSpPr>
            <p:nvPr/>
          </p:nvCxnSpPr>
          <p:spPr>
            <a:xfrm flipH="1" flipV="1">
              <a:off x="21779160" y="18427809"/>
              <a:ext cx="11354" cy="46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8" name="Connector: Elbow 317">
              <a:extLst>
                <a:ext uri="{FF2B5EF4-FFF2-40B4-BE49-F238E27FC236}">
                  <a16:creationId xmlns:a16="http://schemas.microsoft.com/office/drawing/2014/main" id="{394BE029-6C14-4899-9EC3-F0C1C802036E}"/>
                </a:ext>
              </a:extLst>
            </p:cNvPr>
            <p:cNvCxnSpPr>
              <a:stCxn id="3" idx="2"/>
              <a:endCxn id="301" idx="0"/>
            </p:cNvCxnSpPr>
            <p:nvPr/>
          </p:nvCxnSpPr>
          <p:spPr>
            <a:xfrm rot="16200000" flipH="1">
              <a:off x="21810148" y="20673052"/>
              <a:ext cx="803392" cy="842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ACB9F149-E3BB-4B27-BB81-429C643FC8E5}"/>
                </a:ext>
              </a:extLst>
            </p:cNvPr>
            <p:cNvSpPr/>
            <p:nvPr/>
          </p:nvSpPr>
          <p:spPr>
            <a:xfrm>
              <a:off x="19317178" y="18570517"/>
              <a:ext cx="12688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Flood Field File(s)</a:t>
              </a:r>
            </a:p>
          </p:txBody>
        </p:sp>
        <p:cxnSp>
          <p:nvCxnSpPr>
            <p:cNvPr id="103" name="Connector: Elbow 102">
              <a:extLst>
                <a:ext uri="{FF2B5EF4-FFF2-40B4-BE49-F238E27FC236}">
                  <a16:creationId xmlns:a16="http://schemas.microsoft.com/office/drawing/2014/main" id="{417C4ACE-0626-4E9A-9FA7-94334CB95B04}"/>
                </a:ext>
              </a:extLst>
            </p:cNvPr>
            <p:cNvCxnSpPr>
              <a:cxnSpLocks/>
              <a:stCxn id="328" idx="4"/>
              <a:endCxn id="3" idx="1"/>
            </p:cNvCxnSpPr>
            <p:nvPr/>
          </p:nvCxnSpPr>
          <p:spPr>
            <a:xfrm rot="16200000" flipH="1">
              <a:off x="19840751" y="19400672"/>
              <a:ext cx="502707" cy="2809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B7ACD15-55D7-4354-A12D-FE372C85668A}"/>
                </a:ext>
              </a:extLst>
            </p:cNvPr>
            <p:cNvCxnSpPr>
              <a:cxnSpLocks/>
              <a:stCxn id="296" idx="3"/>
              <a:endCxn id="330" idx="1"/>
            </p:cNvCxnSpPr>
            <p:nvPr/>
          </p:nvCxnSpPr>
          <p:spPr>
            <a:xfrm>
              <a:off x="24249094" y="17555165"/>
              <a:ext cx="2379590" cy="2215764"/>
            </a:xfrm>
            <a:prstGeom prst="bentConnector3">
              <a:avLst>
                <a:gd name="adj1" fmla="val 819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1" name="Connector: Elbow 330">
              <a:extLst>
                <a:ext uri="{FF2B5EF4-FFF2-40B4-BE49-F238E27FC236}">
                  <a16:creationId xmlns:a16="http://schemas.microsoft.com/office/drawing/2014/main" id="{AD3DCD69-1997-45D6-AD33-09B2A62ADA5A}"/>
                </a:ext>
              </a:extLst>
            </p:cNvPr>
            <p:cNvCxnSpPr>
              <a:cxnSpLocks/>
              <a:stCxn id="315" idx="3"/>
              <a:endCxn id="330" idx="1"/>
            </p:cNvCxnSpPr>
            <p:nvPr/>
          </p:nvCxnSpPr>
          <p:spPr>
            <a:xfrm flipV="1">
              <a:off x="25815968" y="19770929"/>
              <a:ext cx="812716" cy="2578806"/>
            </a:xfrm>
            <a:prstGeom prst="bentConnector3">
              <a:avLst>
                <a:gd name="adj1" fmla="val 480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6D1F47D-BAF0-4A1C-B178-0D453F8E6FE0}"/>
                </a:ext>
              </a:extLst>
            </p:cNvPr>
            <p:cNvCxnSpPr>
              <a:stCxn id="284" idx="3"/>
              <a:endCxn id="285" idx="2"/>
            </p:cNvCxnSpPr>
            <p:nvPr/>
          </p:nvCxnSpPr>
          <p:spPr>
            <a:xfrm>
              <a:off x="14901245" y="19779220"/>
              <a:ext cx="415677" cy="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00D7E896-0748-4D78-99D2-A251A6EF7C08}"/>
                </a:ext>
              </a:extLst>
            </p:cNvPr>
            <p:cNvCxnSpPr>
              <a:cxnSpLocks/>
              <a:stCxn id="285" idx="6"/>
              <a:endCxn id="286" idx="0"/>
            </p:cNvCxnSpPr>
            <p:nvPr/>
          </p:nvCxnSpPr>
          <p:spPr>
            <a:xfrm>
              <a:off x="16107588" y="19779740"/>
              <a:ext cx="424449" cy="23815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66EE3FEA-142B-4808-957A-811E31FDFDCF}"/>
                </a:ext>
              </a:extLst>
            </p:cNvPr>
            <p:cNvCxnSpPr>
              <a:cxnSpLocks/>
              <a:stCxn id="280" idx="3"/>
              <a:endCxn id="286" idx="1"/>
            </p:cNvCxnSpPr>
            <p:nvPr/>
          </p:nvCxnSpPr>
          <p:spPr>
            <a:xfrm>
              <a:off x="13034405" y="19783032"/>
              <a:ext cx="2791779" cy="2825518"/>
            </a:xfrm>
            <a:prstGeom prst="bentConnector3">
              <a:avLst>
                <a:gd name="adj1" fmla="val 6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Connector: Elbow 350">
              <a:extLst>
                <a:ext uri="{FF2B5EF4-FFF2-40B4-BE49-F238E27FC236}">
                  <a16:creationId xmlns:a16="http://schemas.microsoft.com/office/drawing/2014/main" id="{D6B259F5-55A4-4273-8569-710D6FD9E850}"/>
                </a:ext>
              </a:extLst>
            </p:cNvPr>
            <p:cNvCxnSpPr>
              <a:cxnSpLocks/>
              <a:stCxn id="286" idx="3"/>
              <a:endCxn id="290" idx="1"/>
            </p:cNvCxnSpPr>
            <p:nvPr/>
          </p:nvCxnSpPr>
          <p:spPr>
            <a:xfrm flipV="1">
              <a:off x="17237890" y="19776687"/>
              <a:ext cx="579004" cy="28318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1AD324A-1A4E-483F-83A1-76E6D8177E29}"/>
                </a:ext>
              </a:extLst>
            </p:cNvPr>
            <p:cNvCxnSpPr>
              <a:stCxn id="330" idx="3"/>
              <a:endCxn id="334" idx="2"/>
            </p:cNvCxnSpPr>
            <p:nvPr/>
          </p:nvCxnSpPr>
          <p:spPr>
            <a:xfrm>
              <a:off x="28040390" y="19770929"/>
              <a:ext cx="295994" cy="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53E5352-0F07-495D-BA15-A110FB662976}"/>
                </a:ext>
              </a:extLst>
            </p:cNvPr>
            <p:cNvCxnSpPr>
              <a:stCxn id="334" idx="6"/>
              <a:endCxn id="323" idx="1"/>
            </p:cNvCxnSpPr>
            <p:nvPr/>
          </p:nvCxnSpPr>
          <p:spPr>
            <a:xfrm flipV="1">
              <a:off x="29127050" y="19770929"/>
              <a:ext cx="428378" cy="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664624FD-25DD-43C2-9397-A8C94F441248}"/>
                </a:ext>
              </a:extLst>
            </p:cNvPr>
            <p:cNvCxnSpPr>
              <a:cxnSpLocks/>
              <a:stCxn id="296" idx="3"/>
              <a:endCxn id="323" idx="0"/>
            </p:cNvCxnSpPr>
            <p:nvPr/>
          </p:nvCxnSpPr>
          <p:spPr>
            <a:xfrm>
              <a:off x="24249094" y="17555165"/>
              <a:ext cx="5940781" cy="17685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CCC83F03-4537-4B1C-8068-AD2CD78301E9}"/>
                </a:ext>
              </a:extLst>
            </p:cNvPr>
            <p:cNvCxnSpPr>
              <a:cxnSpLocks/>
              <a:stCxn id="315" idx="3"/>
              <a:endCxn id="323" idx="2"/>
            </p:cNvCxnSpPr>
            <p:nvPr/>
          </p:nvCxnSpPr>
          <p:spPr>
            <a:xfrm flipV="1">
              <a:off x="25815968" y="20218189"/>
              <a:ext cx="4373907" cy="2131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8" name="Rectangle: Rounded Corners 397">
              <a:extLst>
                <a:ext uri="{FF2B5EF4-FFF2-40B4-BE49-F238E27FC236}">
                  <a16:creationId xmlns:a16="http://schemas.microsoft.com/office/drawing/2014/main" id="{F34FCBA9-C327-4308-97A6-A227C3B55376}"/>
                </a:ext>
              </a:extLst>
            </p:cNvPr>
            <p:cNvSpPr/>
            <p:nvPr/>
          </p:nvSpPr>
          <p:spPr>
            <a:xfrm>
              <a:off x="6851213" y="16712591"/>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cxnSp>
          <p:nvCxnSpPr>
            <p:cNvPr id="283" name="Straight Arrow Connector 282">
              <a:extLst>
                <a:ext uri="{FF2B5EF4-FFF2-40B4-BE49-F238E27FC236}">
                  <a16:creationId xmlns:a16="http://schemas.microsoft.com/office/drawing/2014/main" id="{DDB6074E-C90E-477F-ADF1-BF46878EE6D7}"/>
                </a:ext>
              </a:extLst>
            </p:cNvPr>
            <p:cNvCxnSpPr>
              <a:stCxn id="248" idx="3"/>
              <a:endCxn id="398" idx="1"/>
            </p:cNvCxnSpPr>
            <p:nvPr/>
          </p:nvCxnSpPr>
          <p:spPr>
            <a:xfrm>
              <a:off x="6520644" y="17050121"/>
              <a:ext cx="330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8405754F-38A7-4B38-ADD4-997FB94DCBEA}"/>
                </a:ext>
              </a:extLst>
            </p:cNvPr>
            <p:cNvCxnSpPr>
              <a:stCxn id="398" idx="3"/>
              <a:endCxn id="245" idx="1"/>
            </p:cNvCxnSpPr>
            <p:nvPr/>
          </p:nvCxnSpPr>
          <p:spPr>
            <a:xfrm>
              <a:off x="8120107" y="17050121"/>
              <a:ext cx="3494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8" name="Rectangle: Rounded Corners 387">
            <a:extLst>
              <a:ext uri="{FF2B5EF4-FFF2-40B4-BE49-F238E27FC236}">
                <a16:creationId xmlns:a16="http://schemas.microsoft.com/office/drawing/2014/main" id="{9D5091CE-D829-4526-8D2C-F12E7EB4E851}"/>
              </a:ext>
            </a:extLst>
          </p:cNvPr>
          <p:cNvSpPr/>
          <p:nvPr/>
        </p:nvSpPr>
        <p:spPr>
          <a:xfrm>
            <a:off x="35002550" y="15245879"/>
            <a:ext cx="14664012" cy="15215895"/>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TextBox 392">
            <a:extLst>
              <a:ext uri="{FF2B5EF4-FFF2-40B4-BE49-F238E27FC236}">
                <a16:creationId xmlns:a16="http://schemas.microsoft.com/office/drawing/2014/main" id="{53D5F2A0-5EDC-4B11-BB37-3A4B2AF0C26D}"/>
              </a:ext>
            </a:extLst>
          </p:cNvPr>
          <p:cNvSpPr txBox="1"/>
          <p:nvPr/>
        </p:nvSpPr>
        <p:spPr>
          <a:xfrm>
            <a:off x="36094410" y="16409564"/>
            <a:ext cx="1598130" cy="369332"/>
          </a:xfrm>
          <a:prstGeom prst="rect">
            <a:avLst/>
          </a:prstGeom>
          <a:noFill/>
        </p:spPr>
        <p:txBody>
          <a:bodyPr wrap="none" rtlCol="0">
            <a:spAutoFit/>
          </a:bodyPr>
          <a:lstStyle/>
          <a:p>
            <a:r>
              <a:rPr lang="en-US" dirty="0"/>
              <a:t>Merge 1D Data</a:t>
            </a:r>
          </a:p>
        </p:txBody>
      </p:sp>
      <p:grpSp>
        <p:nvGrpSpPr>
          <p:cNvPr id="2" name="Group 1">
            <a:extLst>
              <a:ext uri="{FF2B5EF4-FFF2-40B4-BE49-F238E27FC236}">
                <a16:creationId xmlns:a16="http://schemas.microsoft.com/office/drawing/2014/main" id="{EAEC229F-F6BD-4CD3-83B6-7B1F899A9804}"/>
              </a:ext>
            </a:extLst>
          </p:cNvPr>
          <p:cNvGrpSpPr/>
          <p:nvPr/>
        </p:nvGrpSpPr>
        <p:grpSpPr>
          <a:xfrm>
            <a:off x="36312385" y="17401128"/>
            <a:ext cx="1598130" cy="2412468"/>
            <a:chOff x="39935562" y="15654184"/>
            <a:chExt cx="1598130" cy="2412468"/>
          </a:xfrm>
        </p:grpSpPr>
        <p:sp>
          <p:nvSpPr>
            <p:cNvPr id="399" name="Oval 398">
              <a:extLst>
                <a:ext uri="{FF2B5EF4-FFF2-40B4-BE49-F238E27FC236}">
                  <a16:creationId xmlns:a16="http://schemas.microsoft.com/office/drawing/2014/main" id="{B444D4F2-67FB-4E8A-9B09-CAAFFFC6A65F}"/>
                </a:ext>
              </a:extLst>
            </p:cNvPr>
            <p:cNvSpPr/>
            <p:nvPr/>
          </p:nvSpPr>
          <p:spPr>
            <a:xfrm>
              <a:off x="40108442" y="15847423"/>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FIle</a:t>
              </a:r>
              <a:r>
                <a:rPr lang="en-US" dirty="0"/>
                <a:t> 1</a:t>
              </a:r>
              <a:endParaRPr lang="en-US" baseline="-25000" dirty="0"/>
            </a:p>
          </p:txBody>
        </p:sp>
        <p:sp>
          <p:nvSpPr>
            <p:cNvPr id="400" name="Oval 399">
              <a:extLst>
                <a:ext uri="{FF2B5EF4-FFF2-40B4-BE49-F238E27FC236}">
                  <a16:creationId xmlns:a16="http://schemas.microsoft.com/office/drawing/2014/main" id="{AC5F6A03-2078-436C-9A38-4B6BAEEC9E06}"/>
                </a:ext>
              </a:extLst>
            </p:cNvPr>
            <p:cNvSpPr/>
            <p:nvPr/>
          </p:nvSpPr>
          <p:spPr>
            <a:xfrm>
              <a:off x="40108442" y="17312394"/>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N</a:t>
              </a:r>
              <a:endParaRPr lang="en-US" baseline="-25000" dirty="0"/>
            </a:p>
          </p:txBody>
        </p:sp>
        <p:sp>
          <p:nvSpPr>
            <p:cNvPr id="401" name="Oval 400">
              <a:extLst>
                <a:ext uri="{FF2B5EF4-FFF2-40B4-BE49-F238E27FC236}">
                  <a16:creationId xmlns:a16="http://schemas.microsoft.com/office/drawing/2014/main" id="{E8F36902-5F36-4658-8D12-1058C86CB428}"/>
                </a:ext>
              </a:extLst>
            </p:cNvPr>
            <p:cNvSpPr/>
            <p:nvPr/>
          </p:nvSpPr>
          <p:spPr>
            <a:xfrm>
              <a:off x="40634479" y="165781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B76E683D-36E1-43A9-B38C-F68433AF0E95}"/>
                </a:ext>
              </a:extLst>
            </p:cNvPr>
            <p:cNvSpPr/>
            <p:nvPr/>
          </p:nvSpPr>
          <p:spPr>
            <a:xfrm>
              <a:off x="40634479" y="168265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E85461FB-1B5F-4D0F-ACAC-0EA1E56DD9BF}"/>
                </a:ext>
              </a:extLst>
            </p:cNvPr>
            <p:cNvSpPr/>
            <p:nvPr/>
          </p:nvSpPr>
          <p:spPr>
            <a:xfrm>
              <a:off x="40634479" y="1705840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3FAC0CAD-A31A-40B8-820D-D30B9B6D165E}"/>
                </a:ext>
              </a:extLst>
            </p:cNvPr>
            <p:cNvSpPr/>
            <p:nvPr/>
          </p:nvSpPr>
          <p:spPr>
            <a:xfrm>
              <a:off x="39935562" y="15654184"/>
              <a:ext cx="1598130"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6" name="Rectangle: Rounded Corners 405">
            <a:extLst>
              <a:ext uri="{FF2B5EF4-FFF2-40B4-BE49-F238E27FC236}">
                <a16:creationId xmlns:a16="http://schemas.microsoft.com/office/drawing/2014/main" id="{51087D9D-A329-48B0-806F-16D1C4B4A429}"/>
              </a:ext>
            </a:extLst>
          </p:cNvPr>
          <p:cNvSpPr/>
          <p:nvPr/>
        </p:nvSpPr>
        <p:spPr>
          <a:xfrm>
            <a:off x="38511920" y="18272354"/>
            <a:ext cx="1268894" cy="6750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1D Data File</a:t>
            </a:r>
          </a:p>
        </p:txBody>
      </p:sp>
      <p:cxnSp>
        <p:nvCxnSpPr>
          <p:cNvPr id="52" name="Straight Arrow Connector 51">
            <a:extLst>
              <a:ext uri="{FF2B5EF4-FFF2-40B4-BE49-F238E27FC236}">
                <a16:creationId xmlns:a16="http://schemas.microsoft.com/office/drawing/2014/main" id="{3D2B2403-82D6-4733-8211-A58D365B0227}"/>
              </a:ext>
            </a:extLst>
          </p:cNvPr>
          <p:cNvCxnSpPr>
            <a:stCxn id="404" idx="3"/>
            <a:endCxn id="406" idx="1"/>
          </p:cNvCxnSpPr>
          <p:nvPr/>
        </p:nvCxnSpPr>
        <p:spPr>
          <a:xfrm>
            <a:off x="37910515" y="18607362"/>
            <a:ext cx="601405" cy="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9" name="Group 518">
            <a:extLst>
              <a:ext uri="{FF2B5EF4-FFF2-40B4-BE49-F238E27FC236}">
                <a16:creationId xmlns:a16="http://schemas.microsoft.com/office/drawing/2014/main" id="{9E7FBB1B-A60D-469A-A504-0C0E0E0819A8}"/>
              </a:ext>
            </a:extLst>
          </p:cNvPr>
          <p:cNvGrpSpPr/>
          <p:nvPr/>
        </p:nvGrpSpPr>
        <p:grpSpPr>
          <a:xfrm>
            <a:off x="40321480" y="17427543"/>
            <a:ext cx="2261930" cy="2354558"/>
            <a:chOff x="41235880" y="17523796"/>
            <a:chExt cx="2261930" cy="2354558"/>
          </a:xfrm>
        </p:grpSpPr>
        <p:sp>
          <p:nvSpPr>
            <p:cNvPr id="412" name="Arrow: Right 411">
              <a:extLst>
                <a:ext uri="{FF2B5EF4-FFF2-40B4-BE49-F238E27FC236}">
                  <a16:creationId xmlns:a16="http://schemas.microsoft.com/office/drawing/2014/main" id="{5C87CC94-C5AE-4C8B-B0D7-A38F92ACEFD0}"/>
                </a:ext>
              </a:extLst>
            </p:cNvPr>
            <p:cNvSpPr/>
            <p:nvPr/>
          </p:nvSpPr>
          <p:spPr>
            <a:xfrm>
              <a:off x="41544730" y="18875027"/>
              <a:ext cx="170532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N</a:t>
              </a:r>
              <a:r>
                <a:rPr lang="en-US" sz="1400" dirty="0"/>
                <a:t>(</a:t>
              </a:r>
              <a:r>
                <a:rPr lang="en-US" sz="1400" dirty="0" err="1"/>
                <a:t>Q,I,dI,dQ</a:t>
              </a:r>
              <a:r>
                <a:rPr lang="en-US" sz="1400" dirty="0"/>
                <a:t>)</a:t>
              </a:r>
            </a:p>
          </p:txBody>
        </p:sp>
        <p:sp>
          <p:nvSpPr>
            <p:cNvPr id="413" name="Arrow: Right 412">
              <a:extLst>
                <a:ext uri="{FF2B5EF4-FFF2-40B4-BE49-F238E27FC236}">
                  <a16:creationId xmlns:a16="http://schemas.microsoft.com/office/drawing/2014/main" id="{BEE62947-7A4F-4A41-A8C4-B9184A83155A}"/>
                </a:ext>
              </a:extLst>
            </p:cNvPr>
            <p:cNvSpPr/>
            <p:nvPr/>
          </p:nvSpPr>
          <p:spPr>
            <a:xfrm>
              <a:off x="41512690" y="17604709"/>
              <a:ext cx="1705325"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a:t>
              </a:r>
              <a:r>
                <a:rPr lang="en-US" sz="1400" dirty="0" err="1"/>
                <a:t>Q,I,dI,dQ</a:t>
              </a:r>
              <a:r>
                <a:rPr lang="en-US" sz="1400" dirty="0"/>
                <a:t>)</a:t>
              </a:r>
            </a:p>
          </p:txBody>
        </p:sp>
        <p:sp>
          <p:nvSpPr>
            <p:cNvPr id="414" name="Oval 413">
              <a:extLst>
                <a:ext uri="{FF2B5EF4-FFF2-40B4-BE49-F238E27FC236}">
                  <a16:creationId xmlns:a16="http://schemas.microsoft.com/office/drawing/2014/main" id="{487DFD90-1B86-42F1-A574-749037A06ED8}"/>
                </a:ext>
              </a:extLst>
            </p:cNvPr>
            <p:cNvSpPr/>
            <p:nvPr/>
          </p:nvSpPr>
          <p:spPr>
            <a:xfrm>
              <a:off x="42150963" y="1837940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a:extLst>
                <a:ext uri="{FF2B5EF4-FFF2-40B4-BE49-F238E27FC236}">
                  <a16:creationId xmlns:a16="http://schemas.microsoft.com/office/drawing/2014/main" id="{56D03030-B01B-4D9D-8407-5F7FCD75E7EA}"/>
                </a:ext>
              </a:extLst>
            </p:cNvPr>
            <p:cNvSpPr/>
            <p:nvPr/>
          </p:nvSpPr>
          <p:spPr>
            <a:xfrm>
              <a:off x="42150963" y="1862780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43829C66-9E13-4C21-AA68-C51F2E8B47A7}"/>
                </a:ext>
              </a:extLst>
            </p:cNvPr>
            <p:cNvSpPr/>
            <p:nvPr/>
          </p:nvSpPr>
          <p:spPr>
            <a:xfrm>
              <a:off x="42150963" y="18859687"/>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79C19EC3-EEBE-4AE8-A438-3A6B607298D2}"/>
                </a:ext>
              </a:extLst>
            </p:cNvPr>
            <p:cNvSpPr/>
            <p:nvPr/>
          </p:nvSpPr>
          <p:spPr>
            <a:xfrm>
              <a:off x="41235880" y="17523796"/>
              <a:ext cx="2261930" cy="235455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0" name="Oval 419">
            <a:extLst>
              <a:ext uri="{FF2B5EF4-FFF2-40B4-BE49-F238E27FC236}">
                <a16:creationId xmlns:a16="http://schemas.microsoft.com/office/drawing/2014/main" id="{8DDDBBA9-A80B-4892-89A5-6CCA2D679B3A}"/>
              </a:ext>
            </a:extLst>
          </p:cNvPr>
          <p:cNvSpPr/>
          <p:nvPr/>
        </p:nvSpPr>
        <p:spPr>
          <a:xfrm>
            <a:off x="47069953" y="26476470"/>
            <a:ext cx="1720495"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 File No. M</a:t>
            </a:r>
          </a:p>
        </p:txBody>
      </p:sp>
      <p:grpSp>
        <p:nvGrpSpPr>
          <p:cNvPr id="88" name="Group 87">
            <a:extLst>
              <a:ext uri="{FF2B5EF4-FFF2-40B4-BE49-F238E27FC236}">
                <a16:creationId xmlns:a16="http://schemas.microsoft.com/office/drawing/2014/main" id="{9B362D71-6ABB-47F4-82D7-B4A32CF47BA8}"/>
              </a:ext>
            </a:extLst>
          </p:cNvPr>
          <p:cNvGrpSpPr/>
          <p:nvPr/>
        </p:nvGrpSpPr>
        <p:grpSpPr>
          <a:xfrm>
            <a:off x="36146379" y="20193592"/>
            <a:ext cx="1623537" cy="2412468"/>
            <a:chOff x="36146379" y="20193592"/>
            <a:chExt cx="1623537" cy="2412468"/>
          </a:xfrm>
        </p:grpSpPr>
        <p:sp>
          <p:nvSpPr>
            <p:cNvPr id="434" name="Oval 433">
              <a:extLst>
                <a:ext uri="{FF2B5EF4-FFF2-40B4-BE49-F238E27FC236}">
                  <a16:creationId xmlns:a16="http://schemas.microsoft.com/office/drawing/2014/main" id="{50DC47CB-9468-4084-A34D-5D441F079FD5}"/>
                </a:ext>
              </a:extLst>
            </p:cNvPr>
            <p:cNvSpPr/>
            <p:nvPr/>
          </p:nvSpPr>
          <p:spPr>
            <a:xfrm>
              <a:off x="36319259" y="20386831"/>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overlap1,2,min</a:t>
              </a:r>
            </a:p>
          </p:txBody>
        </p:sp>
        <p:sp>
          <p:nvSpPr>
            <p:cNvPr id="436" name="Oval 435">
              <a:extLst>
                <a:ext uri="{FF2B5EF4-FFF2-40B4-BE49-F238E27FC236}">
                  <a16:creationId xmlns:a16="http://schemas.microsoft.com/office/drawing/2014/main" id="{DEBFFE9A-8387-4AD6-B7AB-862463EA7FF4}"/>
                </a:ext>
              </a:extLst>
            </p:cNvPr>
            <p:cNvSpPr/>
            <p:nvPr/>
          </p:nvSpPr>
          <p:spPr>
            <a:xfrm>
              <a:off x="36319259" y="21851802"/>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overlapN-1,N,min</a:t>
              </a:r>
            </a:p>
          </p:txBody>
        </p:sp>
        <p:sp>
          <p:nvSpPr>
            <p:cNvPr id="438" name="Oval 437">
              <a:extLst>
                <a:ext uri="{FF2B5EF4-FFF2-40B4-BE49-F238E27FC236}">
                  <a16:creationId xmlns:a16="http://schemas.microsoft.com/office/drawing/2014/main" id="{1E32C05C-9A0F-4FB6-85A1-840561DC41B6}"/>
                </a:ext>
              </a:extLst>
            </p:cNvPr>
            <p:cNvSpPr/>
            <p:nvPr/>
          </p:nvSpPr>
          <p:spPr>
            <a:xfrm>
              <a:off x="36845296" y="211175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A725AB8-2F24-40CB-9C87-A91045C24019}"/>
                </a:ext>
              </a:extLst>
            </p:cNvPr>
            <p:cNvSpPr/>
            <p:nvPr/>
          </p:nvSpPr>
          <p:spPr>
            <a:xfrm>
              <a:off x="36845296" y="213659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537CAB2B-799F-49AA-A949-3EF4EA9D682C}"/>
                </a:ext>
              </a:extLst>
            </p:cNvPr>
            <p:cNvSpPr/>
            <p:nvPr/>
          </p:nvSpPr>
          <p:spPr>
            <a:xfrm>
              <a:off x="36845296" y="2159781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11C8BE1D-6E3D-403B-B53D-ACB21507FB07}"/>
                </a:ext>
              </a:extLst>
            </p:cNvPr>
            <p:cNvSpPr/>
            <p:nvPr/>
          </p:nvSpPr>
          <p:spPr>
            <a:xfrm>
              <a:off x="36146379" y="20193592"/>
              <a:ext cx="1623537"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1FAA88BD-9E93-4113-B932-B3BFBBDC4D2D}"/>
              </a:ext>
            </a:extLst>
          </p:cNvPr>
          <p:cNvCxnSpPr>
            <a:cxnSpLocks/>
            <a:stCxn id="406" idx="3"/>
            <a:endCxn id="419" idx="1"/>
          </p:cNvCxnSpPr>
          <p:nvPr/>
        </p:nvCxnSpPr>
        <p:spPr>
          <a:xfrm flipV="1">
            <a:off x="39780814" y="18604822"/>
            <a:ext cx="540666" cy="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6" name="Rectangle: Rounded Corners 455">
            <a:extLst>
              <a:ext uri="{FF2B5EF4-FFF2-40B4-BE49-F238E27FC236}">
                <a16:creationId xmlns:a16="http://schemas.microsoft.com/office/drawing/2014/main" id="{40BC703B-AE38-4E6A-9FE7-ABCB65BEAE5A}"/>
              </a:ext>
            </a:extLst>
          </p:cNvPr>
          <p:cNvSpPr/>
          <p:nvPr/>
        </p:nvSpPr>
        <p:spPr>
          <a:xfrm>
            <a:off x="43362836" y="18026320"/>
            <a:ext cx="1720494" cy="117012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 from </a:t>
            </a:r>
            <a:r>
              <a:rPr lang="en-US" dirty="0" err="1"/>
              <a:t>Q</a:t>
            </a:r>
            <a:r>
              <a:rPr lang="en-US" baseline="-25000" dirty="0" err="1"/>
              <a:t>overlap,min</a:t>
            </a:r>
            <a:r>
              <a:rPr lang="en-US" dirty="0"/>
              <a:t> to </a:t>
            </a:r>
            <a:r>
              <a:rPr lang="en-US" dirty="0" err="1"/>
              <a:t>Q</a:t>
            </a:r>
            <a:r>
              <a:rPr lang="en-US" baseline="-25000" dirty="0" err="1"/>
              <a:t>overlap,max</a:t>
            </a:r>
            <a:endParaRPr lang="en-US" baseline="-25000" dirty="0"/>
          </a:p>
        </p:txBody>
      </p:sp>
      <p:cxnSp>
        <p:nvCxnSpPr>
          <p:cNvPr id="153" name="Straight Arrow Connector 152">
            <a:extLst>
              <a:ext uri="{FF2B5EF4-FFF2-40B4-BE49-F238E27FC236}">
                <a16:creationId xmlns:a16="http://schemas.microsoft.com/office/drawing/2014/main" id="{85FDD63B-DF8E-4379-A0AF-ABCB73A18C89}"/>
              </a:ext>
            </a:extLst>
          </p:cNvPr>
          <p:cNvCxnSpPr>
            <a:cxnSpLocks/>
            <a:stCxn id="419" idx="3"/>
            <a:endCxn id="456" idx="1"/>
          </p:cNvCxnSpPr>
          <p:nvPr/>
        </p:nvCxnSpPr>
        <p:spPr>
          <a:xfrm>
            <a:off x="42583410" y="18604822"/>
            <a:ext cx="779426" cy="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C9121335-8733-4BD1-AAE3-7828F515D5E7}"/>
              </a:ext>
            </a:extLst>
          </p:cNvPr>
          <p:cNvCxnSpPr>
            <a:cxnSpLocks/>
            <a:stCxn id="445" idx="3"/>
            <a:endCxn id="456" idx="2"/>
          </p:cNvCxnSpPr>
          <p:nvPr/>
        </p:nvCxnSpPr>
        <p:spPr>
          <a:xfrm flipV="1">
            <a:off x="37769916" y="19196440"/>
            <a:ext cx="6453167" cy="22033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D6967506-0F20-414E-A7E3-4BF170AFA248}"/>
              </a:ext>
            </a:extLst>
          </p:cNvPr>
          <p:cNvCxnSpPr>
            <a:cxnSpLocks/>
            <a:stCxn id="552" idx="3"/>
            <a:endCxn id="456" idx="2"/>
          </p:cNvCxnSpPr>
          <p:nvPr/>
        </p:nvCxnSpPr>
        <p:spPr>
          <a:xfrm flipV="1">
            <a:off x="39889480" y="19196440"/>
            <a:ext cx="4333603" cy="3692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7" name="Group 456">
            <a:extLst>
              <a:ext uri="{FF2B5EF4-FFF2-40B4-BE49-F238E27FC236}">
                <a16:creationId xmlns:a16="http://schemas.microsoft.com/office/drawing/2014/main" id="{115DC21A-B50B-486C-A015-905F6D7EF217}"/>
              </a:ext>
            </a:extLst>
          </p:cNvPr>
          <p:cNvGrpSpPr/>
          <p:nvPr/>
        </p:nvGrpSpPr>
        <p:grpSpPr>
          <a:xfrm>
            <a:off x="46105491" y="17393900"/>
            <a:ext cx="1182259" cy="2412468"/>
            <a:chOff x="2703941" y="3312057"/>
            <a:chExt cx="1182259" cy="2412468"/>
          </a:xfrm>
        </p:grpSpPr>
        <p:sp>
          <p:nvSpPr>
            <p:cNvPr id="459" name="Oval 458">
              <a:extLst>
                <a:ext uri="{FF2B5EF4-FFF2-40B4-BE49-F238E27FC236}">
                  <a16:creationId xmlns:a16="http://schemas.microsoft.com/office/drawing/2014/main" id="{45CA091F-BFF4-42F8-BA7D-4C251C901FC3}"/>
                </a:ext>
              </a:extLst>
            </p:cNvPr>
            <p:cNvSpPr/>
            <p:nvPr/>
          </p:nvSpPr>
          <p:spPr>
            <a:xfrm>
              <a:off x="2876821" y="3505296"/>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0</a:t>
              </a:r>
            </a:p>
          </p:txBody>
        </p:sp>
        <p:sp>
          <p:nvSpPr>
            <p:cNvPr id="460" name="Oval 459">
              <a:extLst>
                <a:ext uri="{FF2B5EF4-FFF2-40B4-BE49-F238E27FC236}">
                  <a16:creationId xmlns:a16="http://schemas.microsoft.com/office/drawing/2014/main" id="{AB3F821E-AE4F-482A-B3AE-A41FFB6AEF08}"/>
                </a:ext>
              </a:extLst>
            </p:cNvPr>
            <p:cNvSpPr/>
            <p:nvPr/>
          </p:nvSpPr>
          <p:spPr>
            <a:xfrm>
              <a:off x="2876821" y="4970267"/>
              <a:ext cx="837195"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N</a:t>
              </a:r>
            </a:p>
          </p:txBody>
        </p:sp>
        <p:sp>
          <p:nvSpPr>
            <p:cNvPr id="461" name="Oval 460">
              <a:extLst>
                <a:ext uri="{FF2B5EF4-FFF2-40B4-BE49-F238E27FC236}">
                  <a16:creationId xmlns:a16="http://schemas.microsoft.com/office/drawing/2014/main" id="{BC8431D4-02A3-418A-9F80-FC61C223595C}"/>
                </a:ext>
              </a:extLst>
            </p:cNvPr>
            <p:cNvSpPr/>
            <p:nvPr/>
          </p:nvSpPr>
          <p:spPr>
            <a:xfrm>
              <a:off x="3198314" y="42359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1668F887-5B92-4677-8159-08595C04F15F}"/>
                </a:ext>
              </a:extLst>
            </p:cNvPr>
            <p:cNvSpPr/>
            <p:nvPr/>
          </p:nvSpPr>
          <p:spPr>
            <a:xfrm>
              <a:off x="3198314" y="448439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D0FB823C-FF88-4675-AD11-180FF5901C32}"/>
                </a:ext>
              </a:extLst>
            </p:cNvPr>
            <p:cNvSpPr/>
            <p:nvPr/>
          </p:nvSpPr>
          <p:spPr>
            <a:xfrm>
              <a:off x="3198314" y="4716278"/>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ACDFDDF6-728D-42D4-8A43-2531E63AA8C9}"/>
                </a:ext>
              </a:extLst>
            </p:cNvPr>
            <p:cNvSpPr/>
            <p:nvPr/>
          </p:nvSpPr>
          <p:spPr>
            <a:xfrm>
              <a:off x="2703941" y="3312057"/>
              <a:ext cx="1182259"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a:extLst>
              <a:ext uri="{FF2B5EF4-FFF2-40B4-BE49-F238E27FC236}">
                <a16:creationId xmlns:a16="http://schemas.microsoft.com/office/drawing/2014/main" id="{12737B92-DFBA-4269-AFA1-2956B497A0AE}"/>
              </a:ext>
            </a:extLst>
          </p:cNvPr>
          <p:cNvCxnSpPr>
            <a:cxnSpLocks/>
            <a:stCxn id="456" idx="3"/>
            <a:endCxn id="464" idx="1"/>
          </p:cNvCxnSpPr>
          <p:nvPr/>
        </p:nvCxnSpPr>
        <p:spPr>
          <a:xfrm flipV="1">
            <a:off x="45083330" y="18600134"/>
            <a:ext cx="1022161" cy="1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Rectangle: Rounded Corners 464">
            <a:extLst>
              <a:ext uri="{FF2B5EF4-FFF2-40B4-BE49-F238E27FC236}">
                <a16:creationId xmlns:a16="http://schemas.microsoft.com/office/drawing/2014/main" id="{9B2A4B4A-1F74-45C3-BB34-1650EB04BE4D}"/>
              </a:ext>
            </a:extLst>
          </p:cNvPr>
          <p:cNvSpPr/>
          <p:nvPr/>
        </p:nvSpPr>
        <p:spPr>
          <a:xfrm>
            <a:off x="45379283" y="25703126"/>
            <a:ext cx="1773322" cy="6800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Scale Relative to </a:t>
            </a:r>
            <a:r>
              <a:rPr lang="en-US" dirty="0" err="1"/>
              <a:t>M</a:t>
            </a:r>
            <a:r>
              <a:rPr lang="en-US" baseline="30000" dirty="0" err="1"/>
              <a:t>th</a:t>
            </a:r>
            <a:r>
              <a:rPr lang="en-US" dirty="0"/>
              <a:t> value</a:t>
            </a:r>
            <a:endParaRPr lang="en-US" baseline="-25000" dirty="0"/>
          </a:p>
        </p:txBody>
      </p:sp>
      <p:cxnSp>
        <p:nvCxnSpPr>
          <p:cNvPr id="171" name="Connector: Elbow 170">
            <a:extLst>
              <a:ext uri="{FF2B5EF4-FFF2-40B4-BE49-F238E27FC236}">
                <a16:creationId xmlns:a16="http://schemas.microsoft.com/office/drawing/2014/main" id="{391EF8C1-798C-4A98-AF17-57029FAFA0E4}"/>
              </a:ext>
            </a:extLst>
          </p:cNvPr>
          <p:cNvCxnSpPr>
            <a:cxnSpLocks/>
            <a:stCxn id="464" idx="3"/>
            <a:endCxn id="465" idx="3"/>
          </p:cNvCxnSpPr>
          <p:nvPr/>
        </p:nvCxnSpPr>
        <p:spPr>
          <a:xfrm flipH="1">
            <a:off x="47152605" y="18600134"/>
            <a:ext cx="135145" cy="7443038"/>
          </a:xfrm>
          <a:prstGeom prst="bentConnector3">
            <a:avLst>
              <a:gd name="adj1" fmla="val -1691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39FE4901-AB85-43E2-9E36-69E5DBBA959C}"/>
              </a:ext>
            </a:extLst>
          </p:cNvPr>
          <p:cNvCxnSpPr>
            <a:cxnSpLocks/>
            <a:stCxn id="420" idx="0"/>
            <a:endCxn id="465" idx="3"/>
          </p:cNvCxnSpPr>
          <p:nvPr/>
        </p:nvCxnSpPr>
        <p:spPr>
          <a:xfrm rot="16200000" flipV="1">
            <a:off x="47324754" y="25871023"/>
            <a:ext cx="433298" cy="7775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3" name="Group 472">
            <a:extLst>
              <a:ext uri="{FF2B5EF4-FFF2-40B4-BE49-F238E27FC236}">
                <a16:creationId xmlns:a16="http://schemas.microsoft.com/office/drawing/2014/main" id="{7CFCDD6F-E370-4E3C-BFCC-6441C248A0A7}"/>
              </a:ext>
            </a:extLst>
          </p:cNvPr>
          <p:cNvGrpSpPr/>
          <p:nvPr/>
        </p:nvGrpSpPr>
        <p:grpSpPr>
          <a:xfrm>
            <a:off x="43227057" y="24839762"/>
            <a:ext cx="1598130" cy="2412468"/>
            <a:chOff x="39935562" y="15654184"/>
            <a:chExt cx="1598130" cy="2412468"/>
          </a:xfrm>
        </p:grpSpPr>
        <p:sp>
          <p:nvSpPr>
            <p:cNvPr id="474" name="Oval 473">
              <a:extLst>
                <a:ext uri="{FF2B5EF4-FFF2-40B4-BE49-F238E27FC236}">
                  <a16:creationId xmlns:a16="http://schemas.microsoft.com/office/drawing/2014/main" id="{DF5E6535-2AB2-46EA-A388-86F9745A56F7}"/>
                </a:ext>
              </a:extLst>
            </p:cNvPr>
            <p:cNvSpPr/>
            <p:nvPr/>
          </p:nvSpPr>
          <p:spPr>
            <a:xfrm>
              <a:off x="40108442" y="15847423"/>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0</a:t>
              </a:r>
              <a:r>
                <a:rPr lang="en-US" dirty="0"/>
                <a:t>/F</a:t>
              </a:r>
              <a:r>
                <a:rPr lang="en-US" baseline="-25000" dirty="0"/>
                <a:t>M</a:t>
              </a:r>
            </a:p>
          </p:txBody>
        </p:sp>
        <p:sp>
          <p:nvSpPr>
            <p:cNvPr id="475" name="Oval 474">
              <a:extLst>
                <a:ext uri="{FF2B5EF4-FFF2-40B4-BE49-F238E27FC236}">
                  <a16:creationId xmlns:a16="http://schemas.microsoft.com/office/drawing/2014/main" id="{E76AC2DB-6675-401C-92FC-2A200341EBFE}"/>
                </a:ext>
              </a:extLst>
            </p:cNvPr>
            <p:cNvSpPr/>
            <p:nvPr/>
          </p:nvSpPr>
          <p:spPr>
            <a:xfrm>
              <a:off x="40108442" y="17312394"/>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N</a:t>
              </a:r>
              <a:r>
                <a:rPr lang="en-US" dirty="0"/>
                <a:t>/F</a:t>
              </a:r>
              <a:r>
                <a:rPr lang="en-US" baseline="-25000" dirty="0"/>
                <a:t>M</a:t>
              </a:r>
            </a:p>
          </p:txBody>
        </p:sp>
        <p:sp>
          <p:nvSpPr>
            <p:cNvPr id="476" name="Oval 475">
              <a:extLst>
                <a:ext uri="{FF2B5EF4-FFF2-40B4-BE49-F238E27FC236}">
                  <a16:creationId xmlns:a16="http://schemas.microsoft.com/office/drawing/2014/main" id="{491E021C-7128-4E56-834E-43FD5A54ECE5}"/>
                </a:ext>
              </a:extLst>
            </p:cNvPr>
            <p:cNvSpPr/>
            <p:nvPr/>
          </p:nvSpPr>
          <p:spPr>
            <a:xfrm>
              <a:off x="40634479" y="165781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a:extLst>
                <a:ext uri="{FF2B5EF4-FFF2-40B4-BE49-F238E27FC236}">
                  <a16:creationId xmlns:a16="http://schemas.microsoft.com/office/drawing/2014/main" id="{35124784-E5EC-45D6-BEC9-1BFE5A56383D}"/>
                </a:ext>
              </a:extLst>
            </p:cNvPr>
            <p:cNvSpPr/>
            <p:nvPr/>
          </p:nvSpPr>
          <p:spPr>
            <a:xfrm>
              <a:off x="40634479" y="1682652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a:extLst>
                <a:ext uri="{FF2B5EF4-FFF2-40B4-BE49-F238E27FC236}">
                  <a16:creationId xmlns:a16="http://schemas.microsoft.com/office/drawing/2014/main" id="{888014BB-0589-4F0A-A95A-9D389D3977BE}"/>
                </a:ext>
              </a:extLst>
            </p:cNvPr>
            <p:cNvSpPr/>
            <p:nvPr/>
          </p:nvSpPr>
          <p:spPr>
            <a:xfrm>
              <a:off x="40634479" y="1705840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478">
              <a:extLst>
                <a:ext uri="{FF2B5EF4-FFF2-40B4-BE49-F238E27FC236}">
                  <a16:creationId xmlns:a16="http://schemas.microsoft.com/office/drawing/2014/main" id="{4ABECB7D-F4C9-48FA-B1D7-5DE06E20BB20}"/>
                </a:ext>
              </a:extLst>
            </p:cNvPr>
            <p:cNvSpPr/>
            <p:nvPr/>
          </p:nvSpPr>
          <p:spPr>
            <a:xfrm>
              <a:off x="39935562" y="15654184"/>
              <a:ext cx="1598130"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5" name="Straight Arrow Connector 364">
            <a:extLst>
              <a:ext uri="{FF2B5EF4-FFF2-40B4-BE49-F238E27FC236}">
                <a16:creationId xmlns:a16="http://schemas.microsoft.com/office/drawing/2014/main" id="{9BF8A567-1477-4E3C-B3E1-D687981179AE}"/>
              </a:ext>
            </a:extLst>
          </p:cNvPr>
          <p:cNvCxnSpPr>
            <a:cxnSpLocks/>
            <a:stCxn id="465" idx="1"/>
            <a:endCxn id="479" idx="3"/>
          </p:cNvCxnSpPr>
          <p:nvPr/>
        </p:nvCxnSpPr>
        <p:spPr>
          <a:xfrm flipH="1">
            <a:off x="44825187" y="26043172"/>
            <a:ext cx="554096" cy="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7" name="Rectangle: Rounded Corners 496">
            <a:extLst>
              <a:ext uri="{FF2B5EF4-FFF2-40B4-BE49-F238E27FC236}">
                <a16:creationId xmlns:a16="http://schemas.microsoft.com/office/drawing/2014/main" id="{277779D8-19B8-4A12-A306-064688B80A23}"/>
              </a:ext>
            </a:extLst>
          </p:cNvPr>
          <p:cNvSpPr/>
          <p:nvPr/>
        </p:nvSpPr>
        <p:spPr>
          <a:xfrm>
            <a:off x="41011968" y="25705522"/>
            <a:ext cx="1773322" cy="6800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Scale Intensity by Factor</a:t>
            </a:r>
            <a:endParaRPr lang="en-US" baseline="-25000" dirty="0"/>
          </a:p>
        </p:txBody>
      </p:sp>
      <p:cxnSp>
        <p:nvCxnSpPr>
          <p:cNvPr id="499" name="Straight Arrow Connector 498">
            <a:extLst>
              <a:ext uri="{FF2B5EF4-FFF2-40B4-BE49-F238E27FC236}">
                <a16:creationId xmlns:a16="http://schemas.microsoft.com/office/drawing/2014/main" id="{8A50E360-4C4D-48B0-91F3-866B9C44E351}"/>
              </a:ext>
            </a:extLst>
          </p:cNvPr>
          <p:cNvCxnSpPr>
            <a:stCxn id="479" idx="1"/>
            <a:endCxn id="497" idx="3"/>
          </p:cNvCxnSpPr>
          <p:nvPr/>
        </p:nvCxnSpPr>
        <p:spPr>
          <a:xfrm flipH="1" flipV="1">
            <a:off x="42785290" y="26045568"/>
            <a:ext cx="441767" cy="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3" name="Group 502">
            <a:extLst>
              <a:ext uri="{FF2B5EF4-FFF2-40B4-BE49-F238E27FC236}">
                <a16:creationId xmlns:a16="http://schemas.microsoft.com/office/drawing/2014/main" id="{EC1E791C-5C1B-407F-878F-31913B9C55DC}"/>
              </a:ext>
            </a:extLst>
          </p:cNvPr>
          <p:cNvGrpSpPr/>
          <p:nvPr/>
        </p:nvGrpSpPr>
        <p:grpSpPr>
          <a:xfrm>
            <a:off x="36998875" y="24876587"/>
            <a:ext cx="3619027" cy="2354558"/>
            <a:chOff x="37925702" y="25431054"/>
            <a:chExt cx="3619027" cy="2354558"/>
          </a:xfrm>
        </p:grpSpPr>
        <p:sp>
          <p:nvSpPr>
            <p:cNvPr id="493" name="Oval 492">
              <a:extLst>
                <a:ext uri="{FF2B5EF4-FFF2-40B4-BE49-F238E27FC236}">
                  <a16:creationId xmlns:a16="http://schemas.microsoft.com/office/drawing/2014/main" id="{17FAACC0-BF9E-4571-864C-2DADB87C9539}"/>
                </a:ext>
              </a:extLst>
            </p:cNvPr>
            <p:cNvSpPr/>
            <p:nvPr/>
          </p:nvSpPr>
          <p:spPr>
            <a:xfrm>
              <a:off x="39546348" y="2628666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a:extLst>
                <a:ext uri="{FF2B5EF4-FFF2-40B4-BE49-F238E27FC236}">
                  <a16:creationId xmlns:a16="http://schemas.microsoft.com/office/drawing/2014/main" id="{E986BAB5-F7C3-4894-A7B5-FC05FCD08985}"/>
                </a:ext>
              </a:extLst>
            </p:cNvPr>
            <p:cNvSpPr/>
            <p:nvPr/>
          </p:nvSpPr>
          <p:spPr>
            <a:xfrm>
              <a:off x="39546348" y="2653506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a:extLst>
                <a:ext uri="{FF2B5EF4-FFF2-40B4-BE49-F238E27FC236}">
                  <a16:creationId xmlns:a16="http://schemas.microsoft.com/office/drawing/2014/main" id="{EEDFE771-E73C-4B26-A22F-96FDE25F8ED5}"/>
                </a:ext>
              </a:extLst>
            </p:cNvPr>
            <p:cNvSpPr/>
            <p:nvPr/>
          </p:nvSpPr>
          <p:spPr>
            <a:xfrm>
              <a:off x="39546348" y="26766945"/>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B344220D-D3E4-42C4-B607-EE3515E47EF9}"/>
                </a:ext>
              </a:extLst>
            </p:cNvPr>
            <p:cNvSpPr/>
            <p:nvPr/>
          </p:nvSpPr>
          <p:spPr>
            <a:xfrm>
              <a:off x="37925702" y="25431054"/>
              <a:ext cx="3619027" cy="235455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Arrow: Left 500">
              <a:extLst>
                <a:ext uri="{FF2B5EF4-FFF2-40B4-BE49-F238E27FC236}">
                  <a16:creationId xmlns:a16="http://schemas.microsoft.com/office/drawing/2014/main" id="{D64EAC5F-9B7E-4214-98EB-DC86C4A7546C}"/>
                </a:ext>
              </a:extLst>
            </p:cNvPr>
            <p:cNvSpPr/>
            <p:nvPr/>
          </p:nvSpPr>
          <p:spPr>
            <a:xfrm>
              <a:off x="38265826" y="26766945"/>
              <a:ext cx="2745696" cy="910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N</a:t>
              </a:r>
              <a:r>
                <a:rPr lang="en-US" sz="1400" dirty="0"/>
                <a:t>(Q,(F</a:t>
              </a:r>
              <a:r>
                <a:rPr lang="en-US" sz="1400" baseline="-25000" dirty="0"/>
                <a:t>0</a:t>
              </a:r>
              <a:r>
                <a:rPr lang="en-US" sz="1400" dirty="0"/>
                <a:t>/F</a:t>
              </a:r>
              <a:r>
                <a:rPr lang="en-US" sz="1400" baseline="-25000" dirty="0"/>
                <a:t>M</a:t>
              </a:r>
              <a:r>
                <a:rPr lang="en-US" sz="1400" dirty="0"/>
                <a:t>)*I,(F</a:t>
              </a:r>
              <a:r>
                <a:rPr lang="en-US" sz="1400" baseline="-25000" dirty="0"/>
                <a:t>0</a:t>
              </a:r>
              <a:r>
                <a:rPr lang="en-US" sz="1400" dirty="0"/>
                <a:t>/F</a:t>
              </a:r>
              <a:r>
                <a:rPr lang="en-US" sz="1400" baseline="-25000" dirty="0"/>
                <a:t>M</a:t>
              </a:r>
              <a:r>
                <a:rPr lang="en-US" sz="1400" dirty="0"/>
                <a:t>)*</a:t>
              </a:r>
              <a:r>
                <a:rPr lang="en-US" sz="1400" dirty="0" err="1"/>
                <a:t>dI,dQ</a:t>
              </a:r>
              <a:r>
                <a:rPr lang="en-US" sz="1400" dirty="0"/>
                <a:t>)</a:t>
              </a:r>
            </a:p>
          </p:txBody>
        </p:sp>
        <p:sp>
          <p:nvSpPr>
            <p:cNvPr id="502" name="Arrow: Left 501">
              <a:extLst>
                <a:ext uri="{FF2B5EF4-FFF2-40B4-BE49-F238E27FC236}">
                  <a16:creationId xmlns:a16="http://schemas.microsoft.com/office/drawing/2014/main" id="{C9754F32-BF99-4E90-AFB3-64526785229D}"/>
                </a:ext>
              </a:extLst>
            </p:cNvPr>
            <p:cNvSpPr/>
            <p:nvPr/>
          </p:nvSpPr>
          <p:spPr>
            <a:xfrm>
              <a:off x="38269423" y="25513477"/>
              <a:ext cx="2745696" cy="910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1</a:t>
              </a:r>
              <a:r>
                <a:rPr lang="en-US" sz="1400" dirty="0"/>
                <a:t>(Q,(F</a:t>
              </a:r>
              <a:r>
                <a:rPr lang="en-US" sz="1400" baseline="-25000" dirty="0"/>
                <a:t>0</a:t>
              </a:r>
              <a:r>
                <a:rPr lang="en-US" sz="1400" dirty="0"/>
                <a:t>/F</a:t>
              </a:r>
              <a:r>
                <a:rPr lang="en-US" sz="1400" baseline="-25000" dirty="0"/>
                <a:t>M</a:t>
              </a:r>
              <a:r>
                <a:rPr lang="en-US" sz="1400" dirty="0"/>
                <a:t>)*I,(F</a:t>
              </a:r>
              <a:r>
                <a:rPr lang="en-US" sz="1400" baseline="-25000" dirty="0"/>
                <a:t>0</a:t>
              </a:r>
              <a:r>
                <a:rPr lang="en-US" sz="1400" dirty="0"/>
                <a:t>/F</a:t>
              </a:r>
              <a:r>
                <a:rPr lang="en-US" sz="1400" baseline="-25000" dirty="0"/>
                <a:t>M</a:t>
              </a:r>
              <a:r>
                <a:rPr lang="en-US" sz="1400" dirty="0"/>
                <a:t>)*</a:t>
              </a:r>
              <a:r>
                <a:rPr lang="en-US" sz="1400" dirty="0" err="1"/>
                <a:t>dI,dQ</a:t>
              </a:r>
              <a:r>
                <a:rPr lang="en-US" sz="1400" dirty="0"/>
                <a:t>)</a:t>
              </a:r>
            </a:p>
          </p:txBody>
        </p:sp>
      </p:grpSp>
      <p:cxnSp>
        <p:nvCxnSpPr>
          <p:cNvPr id="505" name="Straight Arrow Connector 504">
            <a:extLst>
              <a:ext uri="{FF2B5EF4-FFF2-40B4-BE49-F238E27FC236}">
                <a16:creationId xmlns:a16="http://schemas.microsoft.com/office/drawing/2014/main" id="{5702B491-1C6F-4370-AF26-A26DD13CA7FD}"/>
              </a:ext>
            </a:extLst>
          </p:cNvPr>
          <p:cNvCxnSpPr>
            <a:cxnSpLocks/>
            <a:stCxn id="497" idx="1"/>
            <a:endCxn id="496" idx="3"/>
          </p:cNvCxnSpPr>
          <p:nvPr/>
        </p:nvCxnSpPr>
        <p:spPr>
          <a:xfrm flipH="1">
            <a:off x="40617902" y="26045568"/>
            <a:ext cx="394066" cy="8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 name="Connector: Elbow 511">
            <a:extLst>
              <a:ext uri="{FF2B5EF4-FFF2-40B4-BE49-F238E27FC236}">
                <a16:creationId xmlns:a16="http://schemas.microsoft.com/office/drawing/2014/main" id="{84C008A8-37D8-404D-A62D-EA9DF4A062EC}"/>
              </a:ext>
            </a:extLst>
          </p:cNvPr>
          <p:cNvCxnSpPr>
            <a:cxnSpLocks/>
            <a:stCxn id="419" idx="3"/>
            <a:endCxn id="497" idx="0"/>
          </p:cNvCxnSpPr>
          <p:nvPr/>
        </p:nvCxnSpPr>
        <p:spPr>
          <a:xfrm flipH="1">
            <a:off x="41898629" y="18604822"/>
            <a:ext cx="684781" cy="7100700"/>
          </a:xfrm>
          <a:prstGeom prst="bentConnector4">
            <a:avLst>
              <a:gd name="adj1" fmla="val -33383"/>
              <a:gd name="adj2" fmla="val 582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4" name="Rectangle: Rounded Corners 513">
            <a:extLst>
              <a:ext uri="{FF2B5EF4-FFF2-40B4-BE49-F238E27FC236}">
                <a16:creationId xmlns:a16="http://schemas.microsoft.com/office/drawing/2014/main" id="{629E0C40-3E63-4752-BD06-E2DF318E0AF1}"/>
              </a:ext>
            </a:extLst>
          </p:cNvPr>
          <p:cNvSpPr/>
          <p:nvPr/>
        </p:nvSpPr>
        <p:spPr>
          <a:xfrm>
            <a:off x="37870020" y="27898532"/>
            <a:ext cx="1926694" cy="132161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Aggregate into Single 1D Profile Sorted by Ascending Q</a:t>
            </a:r>
            <a:endParaRPr lang="en-US" baseline="-25000" dirty="0"/>
          </a:p>
        </p:txBody>
      </p:sp>
      <p:cxnSp>
        <p:nvCxnSpPr>
          <p:cNvPr id="516" name="Connector: Elbow 515">
            <a:extLst>
              <a:ext uri="{FF2B5EF4-FFF2-40B4-BE49-F238E27FC236}">
                <a16:creationId xmlns:a16="http://schemas.microsoft.com/office/drawing/2014/main" id="{88961154-1295-4F15-ABD6-6DBD40DD6D2B}"/>
              </a:ext>
            </a:extLst>
          </p:cNvPr>
          <p:cNvCxnSpPr>
            <a:cxnSpLocks/>
            <a:stCxn id="496" idx="1"/>
            <a:endCxn id="514" idx="1"/>
          </p:cNvCxnSpPr>
          <p:nvPr/>
        </p:nvCxnSpPr>
        <p:spPr>
          <a:xfrm rot="10800000" flipH="1" flipV="1">
            <a:off x="36998874" y="26053866"/>
            <a:ext cx="871145" cy="2505472"/>
          </a:xfrm>
          <a:prstGeom prst="bentConnector3">
            <a:avLst>
              <a:gd name="adj1" fmla="val -26241"/>
            </a:avLst>
          </a:prstGeom>
          <a:ln>
            <a:tailEnd type="triangle"/>
          </a:ln>
        </p:spPr>
        <p:style>
          <a:lnRef idx="1">
            <a:schemeClr val="accent1"/>
          </a:lnRef>
          <a:fillRef idx="0">
            <a:schemeClr val="accent1"/>
          </a:fillRef>
          <a:effectRef idx="0">
            <a:schemeClr val="accent1"/>
          </a:effectRef>
          <a:fontRef idx="minor">
            <a:schemeClr val="tx1"/>
          </a:fontRef>
        </p:style>
      </p:cxnSp>
      <p:sp>
        <p:nvSpPr>
          <p:cNvPr id="518" name="Arrow: Right 517">
            <a:extLst>
              <a:ext uri="{FF2B5EF4-FFF2-40B4-BE49-F238E27FC236}">
                <a16:creationId xmlns:a16="http://schemas.microsoft.com/office/drawing/2014/main" id="{FC99248F-D29F-49F3-B267-11A6EA327345}"/>
              </a:ext>
            </a:extLst>
          </p:cNvPr>
          <p:cNvSpPr/>
          <p:nvPr/>
        </p:nvSpPr>
        <p:spPr>
          <a:xfrm>
            <a:off x="40452481" y="28112077"/>
            <a:ext cx="1705324" cy="89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a:t>
            </a:r>
            <a:r>
              <a:rPr lang="en-US" sz="1400" baseline="-25000" dirty="0" err="1"/>
              <a:t>merge</a:t>
            </a:r>
            <a:r>
              <a:rPr lang="en-US" sz="1400" dirty="0"/>
              <a:t>(</a:t>
            </a:r>
            <a:r>
              <a:rPr lang="en-US" sz="1400" dirty="0" err="1"/>
              <a:t>Q,I,dI,dQ</a:t>
            </a:r>
            <a:r>
              <a:rPr lang="en-US" sz="1400" dirty="0"/>
              <a:t>)</a:t>
            </a:r>
          </a:p>
        </p:txBody>
      </p:sp>
      <p:cxnSp>
        <p:nvCxnSpPr>
          <p:cNvPr id="521" name="Straight Arrow Connector 520">
            <a:extLst>
              <a:ext uri="{FF2B5EF4-FFF2-40B4-BE49-F238E27FC236}">
                <a16:creationId xmlns:a16="http://schemas.microsoft.com/office/drawing/2014/main" id="{501AA692-BA65-459F-8BF9-59AB1674D5E9}"/>
              </a:ext>
            </a:extLst>
          </p:cNvPr>
          <p:cNvCxnSpPr>
            <a:stCxn id="514" idx="3"/>
            <a:endCxn id="518" idx="1"/>
          </p:cNvCxnSpPr>
          <p:nvPr/>
        </p:nvCxnSpPr>
        <p:spPr>
          <a:xfrm>
            <a:off x="39796714" y="28559338"/>
            <a:ext cx="65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2" name="Rectangle: Rounded Corners 521">
            <a:extLst>
              <a:ext uri="{FF2B5EF4-FFF2-40B4-BE49-F238E27FC236}">
                <a16:creationId xmlns:a16="http://schemas.microsoft.com/office/drawing/2014/main" id="{A5FA5189-2AD3-4701-B852-4351D30A2E82}"/>
              </a:ext>
            </a:extLst>
          </p:cNvPr>
          <p:cNvSpPr/>
          <p:nvPr/>
        </p:nvSpPr>
        <p:spPr>
          <a:xfrm>
            <a:off x="42593321" y="28110287"/>
            <a:ext cx="1469813" cy="890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1D Reduced Data</a:t>
            </a:r>
          </a:p>
        </p:txBody>
      </p:sp>
      <p:cxnSp>
        <p:nvCxnSpPr>
          <p:cNvPr id="524" name="Straight Arrow Connector 523">
            <a:extLst>
              <a:ext uri="{FF2B5EF4-FFF2-40B4-BE49-F238E27FC236}">
                <a16:creationId xmlns:a16="http://schemas.microsoft.com/office/drawing/2014/main" id="{EEB9DDCD-7A6A-41ED-837C-D4F2A95C702C}"/>
              </a:ext>
            </a:extLst>
          </p:cNvPr>
          <p:cNvCxnSpPr>
            <a:stCxn id="518" idx="3"/>
            <a:endCxn id="522" idx="1"/>
          </p:cNvCxnSpPr>
          <p:nvPr/>
        </p:nvCxnSpPr>
        <p:spPr>
          <a:xfrm flipV="1">
            <a:off x="42157805" y="28555489"/>
            <a:ext cx="435516" cy="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7" name="Group 556"/>
          <p:cNvGrpSpPr/>
          <p:nvPr/>
        </p:nvGrpSpPr>
        <p:grpSpPr>
          <a:xfrm>
            <a:off x="34747199" y="31392643"/>
            <a:ext cx="14919363" cy="11502269"/>
            <a:chOff x="34747199" y="31392643"/>
            <a:chExt cx="14919363" cy="11502269"/>
          </a:xfrm>
        </p:grpSpPr>
        <p:sp>
          <p:nvSpPr>
            <p:cNvPr id="467" name="Rectangle: Rounded Corners 309">
              <a:extLst>
                <a:ext uri="{FF2B5EF4-FFF2-40B4-BE49-F238E27FC236}">
                  <a16:creationId xmlns:a16="http://schemas.microsoft.com/office/drawing/2014/main" id="{B011BA08-8686-4258-BE87-75AD0DB07075}"/>
                </a:ext>
              </a:extLst>
            </p:cNvPr>
            <p:cNvSpPr/>
            <p:nvPr/>
          </p:nvSpPr>
          <p:spPr>
            <a:xfrm>
              <a:off x="34747199" y="31392643"/>
              <a:ext cx="14919363" cy="11502269"/>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5955231" y="32251432"/>
              <a:ext cx="4106317" cy="369332"/>
            </a:xfrm>
            <a:prstGeom prst="rect">
              <a:avLst/>
            </a:prstGeom>
            <a:noFill/>
          </p:spPr>
          <p:txBody>
            <a:bodyPr wrap="none" rtlCol="0">
              <a:spAutoFit/>
            </a:bodyPr>
            <a:lstStyle/>
            <a:p>
              <a:r>
                <a:rPr lang="en-US" dirty="0"/>
                <a:t>Determine Polarization Correction Factors</a:t>
              </a:r>
            </a:p>
          </p:txBody>
        </p:sp>
        <p:sp>
          <p:nvSpPr>
            <p:cNvPr id="468" name="Flowchart: Decision 467">
              <a:extLst>
                <a:ext uri="{FF2B5EF4-FFF2-40B4-BE49-F238E27FC236}">
                  <a16:creationId xmlns:a16="http://schemas.microsoft.com/office/drawing/2014/main" id="{82173E24-4A9C-4A80-8FEB-A6EA2B3CF458}"/>
                </a:ext>
              </a:extLst>
            </p:cNvPr>
            <p:cNvSpPr/>
            <p:nvPr/>
          </p:nvSpPr>
          <p:spPr>
            <a:xfrm>
              <a:off x="37843255" y="34470094"/>
              <a:ext cx="2971680" cy="1264533"/>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or Half Polarization?</a:t>
              </a:r>
            </a:p>
          </p:txBody>
        </p:sp>
        <p:sp>
          <p:nvSpPr>
            <p:cNvPr id="469" name="Oval 468">
              <a:extLst>
                <a:ext uri="{FF2B5EF4-FFF2-40B4-BE49-F238E27FC236}">
                  <a16:creationId xmlns:a16="http://schemas.microsoft.com/office/drawing/2014/main" id="{8A1F76EA-A384-4BF7-B701-550281EE2403}"/>
                </a:ext>
              </a:extLst>
            </p:cNvPr>
            <p:cNvSpPr/>
            <p:nvPr/>
          </p:nvSpPr>
          <p:spPr>
            <a:xfrm>
              <a:off x="35626531" y="34737958"/>
              <a:ext cx="1705998"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 or Half Polarization?</a:t>
              </a:r>
            </a:p>
          </p:txBody>
        </p:sp>
        <p:cxnSp>
          <p:nvCxnSpPr>
            <p:cNvPr id="470" name="Straight Arrow Connector 469">
              <a:extLst>
                <a:ext uri="{FF2B5EF4-FFF2-40B4-BE49-F238E27FC236}">
                  <a16:creationId xmlns:a16="http://schemas.microsoft.com/office/drawing/2014/main" id="{501AA692-BA65-459F-8BF9-59AB1674D5E9}"/>
                </a:ext>
              </a:extLst>
            </p:cNvPr>
            <p:cNvCxnSpPr>
              <a:stCxn id="469" idx="6"/>
              <a:endCxn id="468" idx="1"/>
            </p:cNvCxnSpPr>
            <p:nvPr/>
          </p:nvCxnSpPr>
          <p:spPr>
            <a:xfrm>
              <a:off x="37332529" y="35097599"/>
              <a:ext cx="510726"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336414" y="34539121"/>
              <a:ext cx="562975" cy="369332"/>
            </a:xfrm>
            <a:prstGeom prst="rect">
              <a:avLst/>
            </a:prstGeom>
            <a:noFill/>
          </p:spPr>
          <p:txBody>
            <a:bodyPr wrap="none" rtlCol="0">
              <a:spAutoFit/>
            </a:bodyPr>
            <a:lstStyle/>
            <a:p>
              <a:r>
                <a:rPr lang="en-US" dirty="0"/>
                <a:t>Half</a:t>
              </a:r>
            </a:p>
          </p:txBody>
        </p:sp>
        <p:sp>
          <p:nvSpPr>
            <p:cNvPr id="152" name="TextBox 151"/>
            <p:cNvSpPr txBox="1"/>
            <p:nvPr/>
          </p:nvSpPr>
          <p:spPr>
            <a:xfrm>
              <a:off x="38549342" y="35549961"/>
              <a:ext cx="518091" cy="369332"/>
            </a:xfrm>
            <a:prstGeom prst="rect">
              <a:avLst/>
            </a:prstGeom>
            <a:noFill/>
          </p:spPr>
          <p:txBody>
            <a:bodyPr wrap="none" rtlCol="0">
              <a:spAutoFit/>
            </a:bodyPr>
            <a:lstStyle/>
            <a:p>
              <a:r>
                <a:rPr lang="en-US" dirty="0"/>
                <a:t>Full</a:t>
              </a:r>
            </a:p>
          </p:txBody>
        </p:sp>
        <p:sp>
          <p:nvSpPr>
            <p:cNvPr id="472" name="Oval 471">
              <a:extLst>
                <a:ext uri="{FF2B5EF4-FFF2-40B4-BE49-F238E27FC236}">
                  <a16:creationId xmlns:a16="http://schemas.microsoft.com/office/drawing/2014/main" id="{E9382CC1-5A0C-4C7D-B047-09095D1B51E7}"/>
                </a:ext>
              </a:extLst>
            </p:cNvPr>
            <p:cNvSpPr/>
            <p:nvPr/>
          </p:nvSpPr>
          <p:spPr>
            <a:xfrm>
              <a:off x="42206880" y="33146286"/>
              <a:ext cx="1075162" cy="76998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483" name="Oval 482">
              <a:extLst>
                <a:ext uri="{FF2B5EF4-FFF2-40B4-BE49-F238E27FC236}">
                  <a16:creationId xmlns:a16="http://schemas.microsoft.com/office/drawing/2014/main" id="{E9382CC1-5A0C-4C7D-B047-09095D1B51E7}"/>
                </a:ext>
              </a:extLst>
            </p:cNvPr>
            <p:cNvSpPr/>
            <p:nvPr/>
          </p:nvSpPr>
          <p:spPr>
            <a:xfrm>
              <a:off x="42203577" y="34063438"/>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sz="1400" baseline="-25000" dirty="0"/>
                <a:t>m</a:t>
              </a:r>
            </a:p>
          </p:txBody>
        </p:sp>
        <p:sp>
          <p:nvSpPr>
            <p:cNvPr id="154" name="TextBox 153"/>
            <p:cNvSpPr txBox="1"/>
            <p:nvPr/>
          </p:nvSpPr>
          <p:spPr>
            <a:xfrm>
              <a:off x="41978962" y="32026605"/>
              <a:ext cx="1988321" cy="954107"/>
            </a:xfrm>
            <a:prstGeom prst="rect">
              <a:avLst/>
            </a:prstGeom>
            <a:noFill/>
          </p:spPr>
          <p:txBody>
            <a:bodyPr wrap="square" rtlCol="0">
              <a:spAutoFit/>
            </a:bodyPr>
            <a:lstStyle/>
            <a:p>
              <a:r>
                <a:rPr lang="en-US" sz="1400" dirty="0"/>
                <a:t>Note:  These are either user-supplied or calculated prior to being here</a:t>
              </a:r>
            </a:p>
          </p:txBody>
        </p:sp>
        <p:sp>
          <p:nvSpPr>
            <p:cNvPr id="484" name="Rectangle: Rounded Corners 384">
              <a:extLst>
                <a:ext uri="{FF2B5EF4-FFF2-40B4-BE49-F238E27FC236}">
                  <a16:creationId xmlns:a16="http://schemas.microsoft.com/office/drawing/2014/main" id="{A81C5B37-FB3C-4575-B966-BEA36846E22D}"/>
                </a:ext>
              </a:extLst>
            </p:cNvPr>
            <p:cNvSpPr/>
            <p:nvPr/>
          </p:nvSpPr>
          <p:spPr>
            <a:xfrm>
              <a:off x="41528481" y="31863078"/>
              <a:ext cx="7112140" cy="3350677"/>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a:off x="44194430" y="32265080"/>
              <a:ext cx="2438787" cy="254545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Lisa and Mike owe us Math…</a:t>
              </a:r>
            </a:p>
          </p:txBody>
        </p:sp>
        <p:cxnSp>
          <p:nvCxnSpPr>
            <p:cNvPr id="486" name="Connector: Elbow 515">
              <a:extLst>
                <a:ext uri="{FF2B5EF4-FFF2-40B4-BE49-F238E27FC236}">
                  <a16:creationId xmlns:a16="http://schemas.microsoft.com/office/drawing/2014/main" id="{88961154-1295-4F15-ABD6-6DBD40DD6D2B}"/>
                </a:ext>
              </a:extLst>
            </p:cNvPr>
            <p:cNvCxnSpPr>
              <a:cxnSpLocks/>
              <a:stCxn id="483" idx="6"/>
              <a:endCxn id="158" idx="1"/>
            </p:cNvCxnSpPr>
            <p:nvPr/>
          </p:nvCxnSpPr>
          <p:spPr>
            <a:xfrm flipV="1">
              <a:off x="43278739" y="33537809"/>
              <a:ext cx="915691" cy="8923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472" idx="6"/>
              <a:endCxn id="158" idx="1"/>
            </p:cNvCxnSpPr>
            <p:nvPr/>
          </p:nvCxnSpPr>
          <p:spPr>
            <a:xfrm>
              <a:off x="43282042" y="33531277"/>
              <a:ext cx="912388" cy="6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7" name="Oval 486">
              <a:extLst>
                <a:ext uri="{FF2B5EF4-FFF2-40B4-BE49-F238E27FC236}">
                  <a16:creationId xmlns:a16="http://schemas.microsoft.com/office/drawing/2014/main" id="{E9382CC1-5A0C-4C7D-B047-09095D1B51E7}"/>
                </a:ext>
              </a:extLst>
            </p:cNvPr>
            <p:cNvSpPr/>
            <p:nvPr/>
          </p:nvSpPr>
          <p:spPr>
            <a:xfrm>
              <a:off x="46855038" y="32436098"/>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sp>
          <p:nvSpPr>
            <p:cNvPr id="488" name="Oval 487">
              <a:extLst>
                <a:ext uri="{FF2B5EF4-FFF2-40B4-BE49-F238E27FC236}">
                  <a16:creationId xmlns:a16="http://schemas.microsoft.com/office/drawing/2014/main" id="{E9382CC1-5A0C-4C7D-B047-09095D1B51E7}"/>
                </a:ext>
              </a:extLst>
            </p:cNvPr>
            <p:cNvSpPr/>
            <p:nvPr/>
          </p:nvSpPr>
          <p:spPr>
            <a:xfrm>
              <a:off x="46855038" y="33696712"/>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cxnSp>
          <p:nvCxnSpPr>
            <p:cNvPr id="489" name="Connector: Elbow 515">
              <a:extLst>
                <a:ext uri="{FF2B5EF4-FFF2-40B4-BE49-F238E27FC236}">
                  <a16:creationId xmlns:a16="http://schemas.microsoft.com/office/drawing/2014/main" id="{88961154-1295-4F15-ABD6-6DBD40DD6D2B}"/>
                </a:ext>
              </a:extLst>
            </p:cNvPr>
            <p:cNvCxnSpPr>
              <a:cxnSpLocks/>
              <a:stCxn id="158" idx="3"/>
              <a:endCxn id="487" idx="2"/>
            </p:cNvCxnSpPr>
            <p:nvPr/>
          </p:nvCxnSpPr>
          <p:spPr>
            <a:xfrm flipV="1">
              <a:off x="46633217" y="32802824"/>
              <a:ext cx="221821" cy="734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1" name="Connector: Elbow 515">
              <a:extLst>
                <a:ext uri="{FF2B5EF4-FFF2-40B4-BE49-F238E27FC236}">
                  <a16:creationId xmlns:a16="http://schemas.microsoft.com/office/drawing/2014/main" id="{88961154-1295-4F15-ABD6-6DBD40DD6D2B}"/>
                </a:ext>
              </a:extLst>
            </p:cNvPr>
            <p:cNvCxnSpPr>
              <a:cxnSpLocks/>
              <a:stCxn id="158" idx="3"/>
              <a:endCxn id="488" idx="2"/>
            </p:cNvCxnSpPr>
            <p:nvPr/>
          </p:nvCxnSpPr>
          <p:spPr>
            <a:xfrm>
              <a:off x="46633217" y="33537809"/>
              <a:ext cx="221821" cy="5256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8" name="Connector: Elbow 515">
              <a:extLst>
                <a:ext uri="{FF2B5EF4-FFF2-40B4-BE49-F238E27FC236}">
                  <a16:creationId xmlns:a16="http://schemas.microsoft.com/office/drawing/2014/main" id="{88961154-1295-4F15-ABD6-6DBD40DD6D2B}"/>
                </a:ext>
              </a:extLst>
            </p:cNvPr>
            <p:cNvCxnSpPr>
              <a:cxnSpLocks/>
              <a:stCxn id="468" idx="3"/>
              <a:endCxn id="484" idx="1"/>
            </p:cNvCxnSpPr>
            <p:nvPr/>
          </p:nvCxnSpPr>
          <p:spPr>
            <a:xfrm flipV="1">
              <a:off x="40814935" y="33538417"/>
              <a:ext cx="713546" cy="1563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0" name="TextBox 499"/>
            <p:cNvSpPr txBox="1"/>
            <p:nvPr/>
          </p:nvSpPr>
          <p:spPr>
            <a:xfrm>
              <a:off x="37298634" y="37361519"/>
              <a:ext cx="1988321" cy="954107"/>
            </a:xfrm>
            <a:prstGeom prst="rect">
              <a:avLst/>
            </a:prstGeom>
            <a:noFill/>
          </p:spPr>
          <p:txBody>
            <a:bodyPr wrap="square" rtlCol="0">
              <a:spAutoFit/>
            </a:bodyPr>
            <a:lstStyle/>
            <a:p>
              <a:r>
                <a:rPr lang="en-US" sz="1400" dirty="0"/>
                <a:t>Note:  These are either user-supplied or calculated prior to being here</a:t>
              </a:r>
            </a:p>
          </p:txBody>
        </p:sp>
        <p:sp>
          <p:nvSpPr>
            <p:cNvPr id="504" name="Oval 503">
              <a:extLst>
                <a:ext uri="{FF2B5EF4-FFF2-40B4-BE49-F238E27FC236}">
                  <a16:creationId xmlns:a16="http://schemas.microsoft.com/office/drawing/2014/main" id="{5927407D-CFB6-40F1-B6FA-E6F2820AA712}"/>
                </a:ext>
              </a:extLst>
            </p:cNvPr>
            <p:cNvSpPr/>
            <p:nvPr/>
          </p:nvSpPr>
          <p:spPr>
            <a:xfrm>
              <a:off x="47827114" y="34539121"/>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506" name="Oval 505">
              <a:extLst>
                <a:ext uri="{FF2B5EF4-FFF2-40B4-BE49-F238E27FC236}">
                  <a16:creationId xmlns:a16="http://schemas.microsoft.com/office/drawing/2014/main" id="{6AC98CBD-130C-414E-8414-678B575AB037}"/>
                </a:ext>
              </a:extLst>
            </p:cNvPr>
            <p:cNvSpPr/>
            <p:nvPr/>
          </p:nvSpPr>
          <p:spPr>
            <a:xfrm>
              <a:off x="43015577" y="37384319"/>
              <a:ext cx="422959" cy="45425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grpSp>
          <p:nvGrpSpPr>
            <p:cNvPr id="507" name="Group 506"/>
            <p:cNvGrpSpPr/>
            <p:nvPr/>
          </p:nvGrpSpPr>
          <p:grpSpPr>
            <a:xfrm>
              <a:off x="42119842" y="36054825"/>
              <a:ext cx="3886584" cy="646331"/>
              <a:chOff x="44245910" y="22192523"/>
              <a:chExt cx="3886584" cy="646331"/>
            </a:xfrm>
          </p:grpSpPr>
          <p:sp>
            <p:nvSpPr>
              <p:cNvPr id="508" name="TextBox 507">
                <a:extLst>
                  <a:ext uri="{FF2B5EF4-FFF2-40B4-BE49-F238E27FC236}">
                    <a16:creationId xmlns:a16="http://schemas.microsoft.com/office/drawing/2014/main" id="{FDAE8855-B427-4B51-BB83-B29C50F851AA}"/>
                  </a:ext>
                </a:extLst>
              </p:cNvPr>
              <p:cNvSpPr txBox="1"/>
              <p:nvPr/>
            </p:nvSpPr>
            <p:spPr>
              <a:xfrm>
                <a:off x="44245910" y="22192523"/>
                <a:ext cx="3886584" cy="646331"/>
              </a:xfrm>
              <a:prstGeom prst="rect">
                <a:avLst/>
              </a:prstGeom>
              <a:noFill/>
            </p:spPr>
            <p:txBody>
              <a:bodyPr wrap="square" rtlCol="0">
                <a:spAutoFit/>
              </a:bodyPr>
              <a:lstStyle/>
              <a:p>
                <a:r>
                  <a:rPr lang="en-US" dirty="0"/>
                  <a:t>Note:  Only one of either    A    or    B    are output, not both.</a:t>
                </a:r>
              </a:p>
            </p:txBody>
          </p:sp>
          <p:sp>
            <p:nvSpPr>
              <p:cNvPr id="509" name="Oval 508">
                <a:extLst>
                  <a:ext uri="{FF2B5EF4-FFF2-40B4-BE49-F238E27FC236}">
                    <a16:creationId xmlns:a16="http://schemas.microsoft.com/office/drawing/2014/main" id="{02A54DDF-B1C3-442C-A4E6-6226BA95D5CF}"/>
                  </a:ext>
                </a:extLst>
              </p:cNvPr>
              <p:cNvSpPr/>
              <p:nvPr/>
            </p:nvSpPr>
            <p:spPr>
              <a:xfrm>
                <a:off x="46748122" y="22196685"/>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a:extLst>
                  <a:ext uri="{FF2B5EF4-FFF2-40B4-BE49-F238E27FC236}">
                    <a16:creationId xmlns:a16="http://schemas.microsoft.com/office/drawing/2014/main" id="{4A83E838-9544-4324-9354-3372779553B0}"/>
                  </a:ext>
                </a:extLst>
              </p:cNvPr>
              <p:cNvSpPr/>
              <p:nvPr/>
            </p:nvSpPr>
            <p:spPr>
              <a:xfrm>
                <a:off x="47504404" y="22198578"/>
                <a:ext cx="345537" cy="33272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1" name="Straight Arrow Connector 510">
              <a:extLst>
                <a:ext uri="{FF2B5EF4-FFF2-40B4-BE49-F238E27FC236}">
                  <a16:creationId xmlns:a16="http://schemas.microsoft.com/office/drawing/2014/main" id="{501AA692-BA65-459F-8BF9-59AB1674D5E9}"/>
                </a:ext>
              </a:extLst>
            </p:cNvPr>
            <p:cNvCxnSpPr>
              <a:stCxn id="488" idx="6"/>
            </p:cNvCxnSpPr>
            <p:nvPr/>
          </p:nvCxnSpPr>
          <p:spPr>
            <a:xfrm>
              <a:off x="47930200" y="34063438"/>
              <a:ext cx="510726"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3" name="Straight Arrow Connector 512">
              <a:extLst>
                <a:ext uri="{FF2B5EF4-FFF2-40B4-BE49-F238E27FC236}">
                  <a16:creationId xmlns:a16="http://schemas.microsoft.com/office/drawing/2014/main" id="{501AA692-BA65-459F-8BF9-59AB1674D5E9}"/>
                </a:ext>
              </a:extLst>
            </p:cNvPr>
            <p:cNvCxnSpPr>
              <a:stCxn id="487" idx="6"/>
            </p:cNvCxnSpPr>
            <p:nvPr/>
          </p:nvCxnSpPr>
          <p:spPr>
            <a:xfrm>
              <a:off x="47930200" y="32802824"/>
              <a:ext cx="510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5" name="Rectangle: Rounded Corners 384">
              <a:extLst>
                <a:ext uri="{FF2B5EF4-FFF2-40B4-BE49-F238E27FC236}">
                  <a16:creationId xmlns:a16="http://schemas.microsoft.com/office/drawing/2014/main" id="{A81C5B37-FB3C-4575-B966-BEA36846E22D}"/>
                </a:ext>
              </a:extLst>
            </p:cNvPr>
            <p:cNvSpPr/>
            <p:nvPr/>
          </p:nvSpPr>
          <p:spPr>
            <a:xfrm>
              <a:off x="36823981" y="36958910"/>
              <a:ext cx="7112140" cy="5594809"/>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ounded Rectangle 516"/>
            <p:cNvSpPr/>
            <p:nvPr/>
          </p:nvSpPr>
          <p:spPr>
            <a:xfrm>
              <a:off x="38934936" y="39110719"/>
              <a:ext cx="2438787" cy="254545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 Math and Pizza</a:t>
              </a:r>
            </a:p>
          </p:txBody>
        </p:sp>
        <p:sp>
          <p:nvSpPr>
            <p:cNvPr id="520" name="Oval 519">
              <a:extLst>
                <a:ext uri="{FF2B5EF4-FFF2-40B4-BE49-F238E27FC236}">
                  <a16:creationId xmlns:a16="http://schemas.microsoft.com/office/drawing/2014/main" id="{E9382CC1-5A0C-4C7D-B047-09095D1B51E7}"/>
                </a:ext>
              </a:extLst>
            </p:cNvPr>
            <p:cNvSpPr/>
            <p:nvPr/>
          </p:nvSpPr>
          <p:spPr>
            <a:xfrm>
              <a:off x="37305674" y="38682197"/>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p>
          </p:txBody>
        </p:sp>
        <p:sp>
          <p:nvSpPr>
            <p:cNvPr id="523" name="Oval 522">
              <a:extLst>
                <a:ext uri="{FF2B5EF4-FFF2-40B4-BE49-F238E27FC236}">
                  <a16:creationId xmlns:a16="http://schemas.microsoft.com/office/drawing/2014/main" id="{E9382CC1-5A0C-4C7D-B047-09095D1B51E7}"/>
                </a:ext>
              </a:extLst>
            </p:cNvPr>
            <p:cNvSpPr/>
            <p:nvPr/>
          </p:nvSpPr>
          <p:spPr>
            <a:xfrm>
              <a:off x="37305674" y="39561658"/>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sz="1400" baseline="-25000" dirty="0"/>
                <a:t>m</a:t>
              </a:r>
            </a:p>
          </p:txBody>
        </p:sp>
        <p:sp>
          <p:nvSpPr>
            <p:cNvPr id="527" name="Oval 526">
              <a:extLst>
                <a:ext uri="{FF2B5EF4-FFF2-40B4-BE49-F238E27FC236}">
                  <a16:creationId xmlns:a16="http://schemas.microsoft.com/office/drawing/2014/main" id="{E9382CC1-5A0C-4C7D-B047-09095D1B51E7}"/>
                </a:ext>
              </a:extLst>
            </p:cNvPr>
            <p:cNvSpPr/>
            <p:nvPr/>
          </p:nvSpPr>
          <p:spPr>
            <a:xfrm>
              <a:off x="37305674" y="40461936"/>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528" name="Oval 527">
              <a:extLst>
                <a:ext uri="{FF2B5EF4-FFF2-40B4-BE49-F238E27FC236}">
                  <a16:creationId xmlns:a16="http://schemas.microsoft.com/office/drawing/2014/main" id="{E9382CC1-5A0C-4C7D-B047-09095D1B51E7}"/>
                </a:ext>
              </a:extLst>
            </p:cNvPr>
            <p:cNvSpPr/>
            <p:nvPr/>
          </p:nvSpPr>
          <p:spPr>
            <a:xfrm>
              <a:off x="37305674" y="41360084"/>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r>
                <a:rPr lang="en-US" sz="1400" baseline="-25000" dirty="0"/>
                <a:t>a</a:t>
              </a:r>
              <a:endParaRPr lang="en-US" sz="1400" dirty="0"/>
            </a:p>
          </p:txBody>
        </p:sp>
        <p:cxnSp>
          <p:nvCxnSpPr>
            <p:cNvPr id="529" name="Connector: Elbow 515">
              <a:extLst>
                <a:ext uri="{FF2B5EF4-FFF2-40B4-BE49-F238E27FC236}">
                  <a16:creationId xmlns:a16="http://schemas.microsoft.com/office/drawing/2014/main" id="{88961154-1295-4F15-ABD6-6DBD40DD6D2B}"/>
                </a:ext>
              </a:extLst>
            </p:cNvPr>
            <p:cNvCxnSpPr>
              <a:cxnSpLocks/>
              <a:stCxn id="468" idx="2"/>
              <a:endCxn id="515" idx="0"/>
            </p:cNvCxnSpPr>
            <p:nvPr/>
          </p:nvCxnSpPr>
          <p:spPr>
            <a:xfrm rot="16200000" flipH="1">
              <a:off x="39242432" y="35821290"/>
              <a:ext cx="1224283" cy="10509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0" name="Connector: Elbow 515">
              <a:extLst>
                <a:ext uri="{FF2B5EF4-FFF2-40B4-BE49-F238E27FC236}">
                  <a16:creationId xmlns:a16="http://schemas.microsoft.com/office/drawing/2014/main" id="{88961154-1295-4F15-ABD6-6DBD40DD6D2B}"/>
                </a:ext>
              </a:extLst>
            </p:cNvPr>
            <p:cNvCxnSpPr>
              <a:cxnSpLocks/>
              <a:stCxn id="528" idx="6"/>
              <a:endCxn id="517" idx="1"/>
            </p:cNvCxnSpPr>
            <p:nvPr/>
          </p:nvCxnSpPr>
          <p:spPr>
            <a:xfrm flipV="1">
              <a:off x="38380836" y="40383448"/>
              <a:ext cx="554100" cy="13433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1" name="Connector: Elbow 515">
              <a:extLst>
                <a:ext uri="{FF2B5EF4-FFF2-40B4-BE49-F238E27FC236}">
                  <a16:creationId xmlns:a16="http://schemas.microsoft.com/office/drawing/2014/main" id="{88961154-1295-4F15-ABD6-6DBD40DD6D2B}"/>
                </a:ext>
              </a:extLst>
            </p:cNvPr>
            <p:cNvCxnSpPr>
              <a:cxnSpLocks/>
              <a:stCxn id="527" idx="6"/>
              <a:endCxn id="517" idx="1"/>
            </p:cNvCxnSpPr>
            <p:nvPr/>
          </p:nvCxnSpPr>
          <p:spPr>
            <a:xfrm flipV="1">
              <a:off x="38380836" y="40383448"/>
              <a:ext cx="554100" cy="4452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2" name="Connector: Elbow 515">
              <a:extLst>
                <a:ext uri="{FF2B5EF4-FFF2-40B4-BE49-F238E27FC236}">
                  <a16:creationId xmlns:a16="http://schemas.microsoft.com/office/drawing/2014/main" id="{88961154-1295-4F15-ABD6-6DBD40DD6D2B}"/>
                </a:ext>
              </a:extLst>
            </p:cNvPr>
            <p:cNvCxnSpPr>
              <a:cxnSpLocks/>
              <a:stCxn id="523" idx="6"/>
              <a:endCxn id="517" idx="1"/>
            </p:cNvCxnSpPr>
            <p:nvPr/>
          </p:nvCxnSpPr>
          <p:spPr>
            <a:xfrm>
              <a:off x="38380836" y="39928384"/>
              <a:ext cx="554100" cy="455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3" name="Connector: Elbow 515">
              <a:extLst>
                <a:ext uri="{FF2B5EF4-FFF2-40B4-BE49-F238E27FC236}">
                  <a16:creationId xmlns:a16="http://schemas.microsoft.com/office/drawing/2014/main" id="{88961154-1295-4F15-ABD6-6DBD40DD6D2B}"/>
                </a:ext>
              </a:extLst>
            </p:cNvPr>
            <p:cNvCxnSpPr>
              <a:cxnSpLocks/>
              <a:stCxn id="520" idx="6"/>
              <a:endCxn id="517" idx="1"/>
            </p:cNvCxnSpPr>
            <p:nvPr/>
          </p:nvCxnSpPr>
          <p:spPr>
            <a:xfrm>
              <a:off x="38380836" y="39048923"/>
              <a:ext cx="554100" cy="13345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4" name="Oval 533">
              <a:extLst>
                <a:ext uri="{FF2B5EF4-FFF2-40B4-BE49-F238E27FC236}">
                  <a16:creationId xmlns:a16="http://schemas.microsoft.com/office/drawing/2014/main" id="{E9382CC1-5A0C-4C7D-B047-09095D1B51E7}"/>
                </a:ext>
              </a:extLst>
            </p:cNvPr>
            <p:cNvSpPr/>
            <p:nvPr/>
          </p:nvSpPr>
          <p:spPr>
            <a:xfrm>
              <a:off x="41941875" y="38682197"/>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sp>
          <p:nvSpPr>
            <p:cNvPr id="535" name="Oval 534">
              <a:extLst>
                <a:ext uri="{FF2B5EF4-FFF2-40B4-BE49-F238E27FC236}">
                  <a16:creationId xmlns:a16="http://schemas.microsoft.com/office/drawing/2014/main" id="{E9382CC1-5A0C-4C7D-B047-09095D1B51E7}"/>
                </a:ext>
              </a:extLst>
            </p:cNvPr>
            <p:cNvSpPr/>
            <p:nvPr/>
          </p:nvSpPr>
          <p:spPr>
            <a:xfrm>
              <a:off x="41941875" y="39561658"/>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sp>
          <p:nvSpPr>
            <p:cNvPr id="536" name="Oval 535">
              <a:extLst>
                <a:ext uri="{FF2B5EF4-FFF2-40B4-BE49-F238E27FC236}">
                  <a16:creationId xmlns:a16="http://schemas.microsoft.com/office/drawing/2014/main" id="{E9382CC1-5A0C-4C7D-B047-09095D1B51E7}"/>
                </a:ext>
              </a:extLst>
            </p:cNvPr>
            <p:cNvSpPr/>
            <p:nvPr/>
          </p:nvSpPr>
          <p:spPr>
            <a:xfrm>
              <a:off x="41941875" y="40480623"/>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sp>
          <p:nvSpPr>
            <p:cNvPr id="537" name="Oval 536">
              <a:extLst>
                <a:ext uri="{FF2B5EF4-FFF2-40B4-BE49-F238E27FC236}">
                  <a16:creationId xmlns:a16="http://schemas.microsoft.com/office/drawing/2014/main" id="{E9382CC1-5A0C-4C7D-B047-09095D1B51E7}"/>
                </a:ext>
              </a:extLst>
            </p:cNvPr>
            <p:cNvSpPr/>
            <p:nvPr/>
          </p:nvSpPr>
          <p:spPr>
            <a:xfrm>
              <a:off x="41941875" y="41360084"/>
              <a:ext cx="1075162" cy="733452"/>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r>
                <a:rPr lang="en-US" sz="1400" baseline="-25000" dirty="0"/>
                <a:t>-,+</a:t>
              </a:r>
            </a:p>
          </p:txBody>
        </p:sp>
        <p:cxnSp>
          <p:nvCxnSpPr>
            <p:cNvPr id="538" name="Connector: Elbow 515">
              <a:extLst>
                <a:ext uri="{FF2B5EF4-FFF2-40B4-BE49-F238E27FC236}">
                  <a16:creationId xmlns:a16="http://schemas.microsoft.com/office/drawing/2014/main" id="{88961154-1295-4F15-ABD6-6DBD40DD6D2B}"/>
                </a:ext>
              </a:extLst>
            </p:cNvPr>
            <p:cNvCxnSpPr>
              <a:cxnSpLocks/>
              <a:stCxn id="517" idx="3"/>
              <a:endCxn id="534" idx="2"/>
            </p:cNvCxnSpPr>
            <p:nvPr/>
          </p:nvCxnSpPr>
          <p:spPr>
            <a:xfrm flipV="1">
              <a:off x="41373723" y="39048923"/>
              <a:ext cx="568152" cy="13345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9" name="Connector: Elbow 515">
              <a:extLst>
                <a:ext uri="{FF2B5EF4-FFF2-40B4-BE49-F238E27FC236}">
                  <a16:creationId xmlns:a16="http://schemas.microsoft.com/office/drawing/2014/main" id="{88961154-1295-4F15-ABD6-6DBD40DD6D2B}"/>
                </a:ext>
              </a:extLst>
            </p:cNvPr>
            <p:cNvCxnSpPr>
              <a:cxnSpLocks/>
              <a:stCxn id="517" idx="3"/>
              <a:endCxn id="535" idx="2"/>
            </p:cNvCxnSpPr>
            <p:nvPr/>
          </p:nvCxnSpPr>
          <p:spPr>
            <a:xfrm flipV="1">
              <a:off x="41373723" y="39928384"/>
              <a:ext cx="568152" cy="455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0" name="Connector: Elbow 515">
              <a:extLst>
                <a:ext uri="{FF2B5EF4-FFF2-40B4-BE49-F238E27FC236}">
                  <a16:creationId xmlns:a16="http://schemas.microsoft.com/office/drawing/2014/main" id="{88961154-1295-4F15-ABD6-6DBD40DD6D2B}"/>
                </a:ext>
              </a:extLst>
            </p:cNvPr>
            <p:cNvCxnSpPr>
              <a:cxnSpLocks/>
              <a:stCxn id="517" idx="3"/>
              <a:endCxn id="536" idx="2"/>
            </p:cNvCxnSpPr>
            <p:nvPr/>
          </p:nvCxnSpPr>
          <p:spPr>
            <a:xfrm>
              <a:off x="41373723" y="40383448"/>
              <a:ext cx="568152" cy="463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Connector: Elbow 515">
              <a:extLst>
                <a:ext uri="{FF2B5EF4-FFF2-40B4-BE49-F238E27FC236}">
                  <a16:creationId xmlns:a16="http://schemas.microsoft.com/office/drawing/2014/main" id="{88961154-1295-4F15-ABD6-6DBD40DD6D2B}"/>
                </a:ext>
              </a:extLst>
            </p:cNvPr>
            <p:cNvCxnSpPr>
              <a:cxnSpLocks/>
              <a:stCxn id="517" idx="3"/>
              <a:endCxn id="537" idx="2"/>
            </p:cNvCxnSpPr>
            <p:nvPr/>
          </p:nvCxnSpPr>
          <p:spPr>
            <a:xfrm>
              <a:off x="41373723" y="40383448"/>
              <a:ext cx="568152" cy="13433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501AA692-BA65-459F-8BF9-59AB1674D5E9}"/>
                </a:ext>
              </a:extLst>
            </p:cNvPr>
            <p:cNvCxnSpPr>
              <a:stCxn id="534" idx="6"/>
            </p:cNvCxnSpPr>
            <p:nvPr/>
          </p:nvCxnSpPr>
          <p:spPr>
            <a:xfrm>
              <a:off x="43017037" y="39048923"/>
              <a:ext cx="540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501AA692-BA65-459F-8BF9-59AB1674D5E9}"/>
                </a:ext>
              </a:extLst>
            </p:cNvPr>
            <p:cNvCxnSpPr>
              <a:stCxn id="535" idx="6"/>
            </p:cNvCxnSpPr>
            <p:nvPr/>
          </p:nvCxnSpPr>
          <p:spPr>
            <a:xfrm>
              <a:off x="43017037" y="39928384"/>
              <a:ext cx="529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501AA692-BA65-459F-8BF9-59AB1674D5E9}"/>
                </a:ext>
              </a:extLst>
            </p:cNvPr>
            <p:cNvCxnSpPr>
              <a:stCxn id="536" idx="6"/>
            </p:cNvCxnSpPr>
            <p:nvPr/>
          </p:nvCxnSpPr>
          <p:spPr>
            <a:xfrm>
              <a:off x="43017037" y="40847349"/>
              <a:ext cx="560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1" name="Straight Arrow Connector 550">
              <a:extLst>
                <a:ext uri="{FF2B5EF4-FFF2-40B4-BE49-F238E27FC236}">
                  <a16:creationId xmlns:a16="http://schemas.microsoft.com/office/drawing/2014/main" id="{501AA692-BA65-459F-8BF9-59AB1674D5E9}"/>
                </a:ext>
              </a:extLst>
            </p:cNvPr>
            <p:cNvCxnSpPr>
              <a:stCxn id="537" idx="6"/>
            </p:cNvCxnSpPr>
            <p:nvPr/>
          </p:nvCxnSpPr>
          <p:spPr>
            <a:xfrm>
              <a:off x="43017037" y="41726810"/>
              <a:ext cx="540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3E837A31-7DC9-4220-8607-FBB4760C8A31}"/>
              </a:ext>
            </a:extLst>
          </p:cNvPr>
          <p:cNvGrpSpPr/>
          <p:nvPr/>
        </p:nvGrpSpPr>
        <p:grpSpPr>
          <a:xfrm>
            <a:off x="38265943" y="21682876"/>
            <a:ext cx="1623537" cy="2412468"/>
            <a:chOff x="36146379" y="20193592"/>
            <a:chExt cx="1623537" cy="2412468"/>
          </a:xfrm>
        </p:grpSpPr>
        <p:sp>
          <p:nvSpPr>
            <p:cNvPr id="542" name="Oval 541">
              <a:extLst>
                <a:ext uri="{FF2B5EF4-FFF2-40B4-BE49-F238E27FC236}">
                  <a16:creationId xmlns:a16="http://schemas.microsoft.com/office/drawing/2014/main" id="{6DB39B57-A2FE-4494-857A-4278704027DB}"/>
                </a:ext>
              </a:extLst>
            </p:cNvPr>
            <p:cNvSpPr/>
            <p:nvPr/>
          </p:nvSpPr>
          <p:spPr>
            <a:xfrm>
              <a:off x="36319259" y="20386831"/>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overlap1,2,max</a:t>
              </a:r>
            </a:p>
          </p:txBody>
        </p:sp>
        <p:sp>
          <p:nvSpPr>
            <p:cNvPr id="544" name="Oval 543">
              <a:extLst>
                <a:ext uri="{FF2B5EF4-FFF2-40B4-BE49-F238E27FC236}">
                  <a16:creationId xmlns:a16="http://schemas.microsoft.com/office/drawing/2014/main" id="{EBA55BB0-AB6F-4574-949D-8C20493536EF}"/>
                </a:ext>
              </a:extLst>
            </p:cNvPr>
            <p:cNvSpPr/>
            <p:nvPr/>
          </p:nvSpPr>
          <p:spPr>
            <a:xfrm>
              <a:off x="36319259" y="21851802"/>
              <a:ext cx="1231600" cy="605809"/>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overlapN-1,N,max</a:t>
              </a:r>
            </a:p>
          </p:txBody>
        </p:sp>
        <p:sp>
          <p:nvSpPr>
            <p:cNvPr id="545" name="Oval 544">
              <a:extLst>
                <a:ext uri="{FF2B5EF4-FFF2-40B4-BE49-F238E27FC236}">
                  <a16:creationId xmlns:a16="http://schemas.microsoft.com/office/drawing/2014/main" id="{404B39D2-7D5C-4499-BEC9-71F0C722FBAD}"/>
                </a:ext>
              </a:extLst>
            </p:cNvPr>
            <p:cNvSpPr/>
            <p:nvPr/>
          </p:nvSpPr>
          <p:spPr>
            <a:xfrm>
              <a:off x="36845296" y="211175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1EC41CA8-2639-45B5-B3E4-2ECFF849E369}"/>
                </a:ext>
              </a:extLst>
            </p:cNvPr>
            <p:cNvSpPr/>
            <p:nvPr/>
          </p:nvSpPr>
          <p:spPr>
            <a:xfrm>
              <a:off x="36845296" y="2136593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A5CA7EC1-FC8A-49FC-B566-390CC9067762}"/>
                </a:ext>
              </a:extLst>
            </p:cNvPr>
            <p:cNvSpPr/>
            <p:nvPr/>
          </p:nvSpPr>
          <p:spPr>
            <a:xfrm>
              <a:off x="36845296" y="21597813"/>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7478C067-118C-4E85-8156-31A1B1FA620D}"/>
                </a:ext>
              </a:extLst>
            </p:cNvPr>
            <p:cNvSpPr/>
            <p:nvPr/>
          </p:nvSpPr>
          <p:spPr>
            <a:xfrm>
              <a:off x="36146379" y="20193592"/>
              <a:ext cx="1623537" cy="24124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37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6A7CE-85E7-4374-BE95-C76FC48DB315}"/>
              </a:ext>
            </a:extLst>
          </p:cNvPr>
          <p:cNvSpPr txBox="1"/>
          <p:nvPr/>
        </p:nvSpPr>
        <p:spPr>
          <a:xfrm>
            <a:off x="537298" y="630156"/>
            <a:ext cx="23133897" cy="1015663"/>
          </a:xfrm>
          <a:prstGeom prst="rect">
            <a:avLst/>
          </a:prstGeom>
          <a:noFill/>
        </p:spPr>
        <p:txBody>
          <a:bodyPr wrap="none" rtlCol="0">
            <a:spAutoFit/>
          </a:bodyPr>
          <a:lstStyle/>
          <a:p>
            <a:r>
              <a:rPr lang="en-US" sz="6000" dirty="0"/>
              <a:t>SANS Data Reduction Workflow...operations outside the normal workflow</a:t>
            </a:r>
          </a:p>
        </p:txBody>
      </p:sp>
      <p:grpSp>
        <p:nvGrpSpPr>
          <p:cNvPr id="65" name="Group 64">
            <a:extLst>
              <a:ext uri="{FF2B5EF4-FFF2-40B4-BE49-F238E27FC236}">
                <a16:creationId xmlns:a16="http://schemas.microsoft.com/office/drawing/2014/main" id="{99AEB6C3-8CEB-463F-93C8-86D41BEFB231}"/>
              </a:ext>
            </a:extLst>
          </p:cNvPr>
          <p:cNvGrpSpPr/>
          <p:nvPr/>
        </p:nvGrpSpPr>
        <p:grpSpPr>
          <a:xfrm>
            <a:off x="1483014" y="2612109"/>
            <a:ext cx="21525841" cy="10210756"/>
            <a:chOff x="1483014" y="2612109"/>
            <a:chExt cx="21525841" cy="10210756"/>
          </a:xfrm>
        </p:grpSpPr>
        <p:sp>
          <p:nvSpPr>
            <p:cNvPr id="3" name="Rectangle: Rounded Corners 2">
              <a:extLst>
                <a:ext uri="{FF2B5EF4-FFF2-40B4-BE49-F238E27FC236}">
                  <a16:creationId xmlns:a16="http://schemas.microsoft.com/office/drawing/2014/main" id="{578933C1-B13A-4BDE-A77F-D8C22755A5F1}"/>
                </a:ext>
              </a:extLst>
            </p:cNvPr>
            <p:cNvSpPr/>
            <p:nvPr/>
          </p:nvSpPr>
          <p:spPr>
            <a:xfrm>
              <a:off x="1483014" y="2612109"/>
              <a:ext cx="21525841" cy="10210756"/>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8D7B7EC-A3B4-44AA-A766-774E3ED833E3}"/>
                </a:ext>
              </a:extLst>
            </p:cNvPr>
            <p:cNvSpPr txBox="1"/>
            <p:nvPr/>
          </p:nvSpPr>
          <p:spPr>
            <a:xfrm>
              <a:off x="2554534" y="3628728"/>
              <a:ext cx="3074496" cy="369332"/>
            </a:xfrm>
            <a:prstGeom prst="rect">
              <a:avLst/>
            </a:prstGeom>
            <a:noFill/>
          </p:spPr>
          <p:txBody>
            <a:bodyPr wrap="none" rtlCol="0">
              <a:spAutoFit/>
            </a:bodyPr>
            <a:lstStyle/>
            <a:p>
              <a:r>
                <a:rPr lang="en-US" dirty="0"/>
                <a:t>Determine Illuminated Volume</a:t>
              </a:r>
            </a:p>
          </p:txBody>
        </p:sp>
        <p:sp>
          <p:nvSpPr>
            <p:cNvPr id="5" name="Rectangle: Rounded Corners 4">
              <a:extLst>
                <a:ext uri="{FF2B5EF4-FFF2-40B4-BE49-F238E27FC236}">
                  <a16:creationId xmlns:a16="http://schemas.microsoft.com/office/drawing/2014/main" id="{1F46E94C-96F2-4A79-AF9E-EA0F59244EAE}"/>
                </a:ext>
              </a:extLst>
            </p:cNvPr>
            <p:cNvSpPr/>
            <p:nvPr/>
          </p:nvSpPr>
          <p:spPr>
            <a:xfrm>
              <a:off x="16502067" y="6274542"/>
              <a:ext cx="1849727" cy="8069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Beam Through Sample</a:t>
              </a:r>
            </a:p>
          </p:txBody>
        </p:sp>
        <p:sp>
          <p:nvSpPr>
            <p:cNvPr id="6" name="Flowchart: Decision 5">
              <a:extLst>
                <a:ext uri="{FF2B5EF4-FFF2-40B4-BE49-F238E27FC236}">
                  <a16:creationId xmlns:a16="http://schemas.microsoft.com/office/drawing/2014/main" id="{F959D141-CE86-49CA-8840-7BFCB7B653AD}"/>
                </a:ext>
              </a:extLst>
            </p:cNvPr>
            <p:cNvSpPr/>
            <p:nvPr/>
          </p:nvSpPr>
          <p:spPr>
            <a:xfrm>
              <a:off x="6030085" y="4794320"/>
              <a:ext cx="3115861" cy="1158806"/>
            </a:xfrm>
            <a:prstGeom prst="flowChartDecis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or Manual Input?</a:t>
              </a:r>
            </a:p>
          </p:txBody>
        </p:sp>
        <p:sp>
          <p:nvSpPr>
            <p:cNvPr id="7" name="Oval 6">
              <a:extLst>
                <a:ext uri="{FF2B5EF4-FFF2-40B4-BE49-F238E27FC236}">
                  <a16:creationId xmlns:a16="http://schemas.microsoft.com/office/drawing/2014/main" id="{87C67E50-FF0A-4C5C-8C20-B1B9AFB0DBD7}"/>
                </a:ext>
              </a:extLst>
            </p:cNvPr>
            <p:cNvSpPr/>
            <p:nvPr/>
          </p:nvSpPr>
          <p:spPr>
            <a:xfrm>
              <a:off x="3457334" y="5014679"/>
              <a:ext cx="1971916"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Illuminated Volume Method</a:t>
              </a:r>
            </a:p>
          </p:txBody>
        </p:sp>
        <p:cxnSp>
          <p:nvCxnSpPr>
            <p:cNvPr id="9" name="Straight Arrow Connector 8">
              <a:extLst>
                <a:ext uri="{FF2B5EF4-FFF2-40B4-BE49-F238E27FC236}">
                  <a16:creationId xmlns:a16="http://schemas.microsoft.com/office/drawing/2014/main" id="{E19492E5-E291-4326-8E8F-1EFBC0F1FB35}"/>
                </a:ext>
              </a:extLst>
            </p:cNvPr>
            <p:cNvCxnSpPr>
              <a:cxnSpLocks/>
              <a:stCxn id="7" idx="6"/>
              <a:endCxn id="6" idx="1"/>
            </p:cNvCxnSpPr>
            <p:nvPr/>
          </p:nvCxnSpPr>
          <p:spPr>
            <a:xfrm flipV="1">
              <a:off x="5429250" y="5373723"/>
              <a:ext cx="600835" cy="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997FBB1-05C8-417F-98F2-425311854269}"/>
                </a:ext>
              </a:extLst>
            </p:cNvPr>
            <p:cNvSpPr/>
            <p:nvPr/>
          </p:nvSpPr>
          <p:spPr>
            <a:xfrm>
              <a:off x="5095875" y="8571140"/>
              <a:ext cx="4981575" cy="1302224"/>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DD0DAA-F581-4DAE-991E-9A7985F8698A}"/>
                </a:ext>
              </a:extLst>
            </p:cNvPr>
            <p:cNvSpPr/>
            <p:nvPr/>
          </p:nvSpPr>
          <p:spPr>
            <a:xfrm>
              <a:off x="8126530" y="8877924"/>
              <a:ext cx="15623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Illuminated Volume</a:t>
              </a:r>
            </a:p>
          </p:txBody>
        </p:sp>
        <p:sp>
          <p:nvSpPr>
            <p:cNvPr id="13" name="Arrow: Right 12">
              <a:extLst>
                <a:ext uri="{FF2B5EF4-FFF2-40B4-BE49-F238E27FC236}">
                  <a16:creationId xmlns:a16="http://schemas.microsoft.com/office/drawing/2014/main" id="{7FBB88FB-7231-4C90-808E-66F4D09BBB13}"/>
                </a:ext>
              </a:extLst>
            </p:cNvPr>
            <p:cNvSpPr/>
            <p:nvPr/>
          </p:nvSpPr>
          <p:spPr>
            <a:xfrm>
              <a:off x="5468089" y="8790305"/>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cxnSp>
          <p:nvCxnSpPr>
            <p:cNvPr id="15" name="Straight Arrow Connector 14">
              <a:extLst>
                <a:ext uri="{FF2B5EF4-FFF2-40B4-BE49-F238E27FC236}">
                  <a16:creationId xmlns:a16="http://schemas.microsoft.com/office/drawing/2014/main" id="{2EC567D7-F2B5-4CC8-8F03-94AA0CC27057}"/>
                </a:ext>
              </a:extLst>
            </p:cNvPr>
            <p:cNvCxnSpPr>
              <a:stCxn id="13" idx="3"/>
              <a:endCxn id="12" idx="2"/>
            </p:cNvCxnSpPr>
            <p:nvPr/>
          </p:nvCxnSpPr>
          <p:spPr>
            <a:xfrm flipV="1">
              <a:off x="7224001" y="9237565"/>
              <a:ext cx="902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7BB173-8EDE-47EF-A221-F5E1B5020A87}"/>
                </a:ext>
              </a:extLst>
            </p:cNvPr>
            <p:cNvCxnSpPr>
              <a:stCxn id="6" idx="2"/>
              <a:endCxn id="11" idx="0"/>
            </p:cNvCxnSpPr>
            <p:nvPr/>
          </p:nvCxnSpPr>
          <p:spPr>
            <a:xfrm flipH="1">
              <a:off x="7586663" y="5953126"/>
              <a:ext cx="1353" cy="261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467D20DF-D7D0-49BD-80FE-C849987CE972}"/>
                </a:ext>
              </a:extLst>
            </p:cNvPr>
            <p:cNvSpPr/>
            <p:nvPr/>
          </p:nvSpPr>
          <p:spPr>
            <a:xfrm>
              <a:off x="11164302" y="4780721"/>
              <a:ext cx="1755912" cy="8945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a:p>
              <a:pPr algn="ctr"/>
              <a:r>
                <a:rPr lang="en-US" sz="1400" dirty="0"/>
                <a:t>Parameters</a:t>
              </a:r>
            </a:p>
          </p:txBody>
        </p:sp>
        <p:sp>
          <p:nvSpPr>
            <p:cNvPr id="19" name="Arrow: Right 18">
              <a:extLst>
                <a:ext uri="{FF2B5EF4-FFF2-40B4-BE49-F238E27FC236}">
                  <a16:creationId xmlns:a16="http://schemas.microsoft.com/office/drawing/2014/main" id="{DA9CCB62-0C81-4BE5-9583-C9C5D0DE2F47}"/>
                </a:ext>
              </a:extLst>
            </p:cNvPr>
            <p:cNvSpPr/>
            <p:nvPr/>
          </p:nvSpPr>
          <p:spPr>
            <a:xfrm>
              <a:off x="13762692" y="4383340"/>
              <a:ext cx="1948680" cy="168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 Volume S(X,Y,Z)</a:t>
              </a:r>
            </a:p>
          </p:txBody>
        </p:sp>
        <p:cxnSp>
          <p:nvCxnSpPr>
            <p:cNvPr id="21" name="Straight Arrow Connector 20">
              <a:extLst>
                <a:ext uri="{FF2B5EF4-FFF2-40B4-BE49-F238E27FC236}">
                  <a16:creationId xmlns:a16="http://schemas.microsoft.com/office/drawing/2014/main" id="{5080329C-785B-4A41-AA94-CF0C3435F018}"/>
                </a:ext>
              </a:extLst>
            </p:cNvPr>
            <p:cNvCxnSpPr>
              <a:stCxn id="18" idx="3"/>
              <a:endCxn id="19" idx="1"/>
            </p:cNvCxnSpPr>
            <p:nvPr/>
          </p:nvCxnSpPr>
          <p:spPr>
            <a:xfrm flipV="1">
              <a:off x="12920214" y="5227981"/>
              <a:ext cx="8424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69BC861F-4464-41A0-8F85-A66360E35A8D}"/>
                </a:ext>
              </a:extLst>
            </p:cNvPr>
            <p:cNvSpPr/>
            <p:nvPr/>
          </p:nvSpPr>
          <p:spPr>
            <a:xfrm>
              <a:off x="10561592" y="4033925"/>
              <a:ext cx="10299561" cy="4631610"/>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971DD473-40A0-41E2-B242-43A27AF74AAA}"/>
                </a:ext>
              </a:extLst>
            </p:cNvPr>
            <p:cNvCxnSpPr>
              <a:cxnSpLocks/>
              <a:stCxn id="6" idx="3"/>
              <a:endCxn id="24" idx="1"/>
            </p:cNvCxnSpPr>
            <p:nvPr/>
          </p:nvCxnSpPr>
          <p:spPr>
            <a:xfrm>
              <a:off x="9145946" y="5373723"/>
              <a:ext cx="1415646" cy="9760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Right 51">
              <a:extLst>
                <a:ext uri="{FF2B5EF4-FFF2-40B4-BE49-F238E27FC236}">
                  <a16:creationId xmlns:a16="http://schemas.microsoft.com/office/drawing/2014/main" id="{E517F924-35ED-457F-AAA0-7966CDC836C4}"/>
                </a:ext>
              </a:extLst>
            </p:cNvPr>
            <p:cNvSpPr/>
            <p:nvPr/>
          </p:nvSpPr>
          <p:spPr>
            <a:xfrm>
              <a:off x="11164302" y="623818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sp>
          <p:nvSpPr>
            <p:cNvPr id="37" name="Arrow: Right 39">
              <a:extLst>
                <a:ext uri="{FF2B5EF4-FFF2-40B4-BE49-F238E27FC236}">
                  <a16:creationId xmlns:a16="http://schemas.microsoft.com/office/drawing/2014/main" id="{A3C9DB12-748C-405F-8EA7-EBEA5AF362A5}"/>
                </a:ext>
              </a:extLst>
            </p:cNvPr>
            <p:cNvSpPr/>
            <p:nvPr/>
          </p:nvSpPr>
          <p:spPr>
            <a:xfrm>
              <a:off x="13554689" y="7357730"/>
              <a:ext cx="1755911" cy="984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Aperture (X,Y,Z)</a:t>
              </a:r>
            </a:p>
          </p:txBody>
        </p:sp>
        <p:sp>
          <p:nvSpPr>
            <p:cNvPr id="38" name="Oval 37">
              <a:extLst>
                <a:ext uri="{FF2B5EF4-FFF2-40B4-BE49-F238E27FC236}">
                  <a16:creationId xmlns:a16="http://schemas.microsoft.com/office/drawing/2014/main" id="{BAF4C466-1296-4C56-803E-C76AF009BC6D}"/>
                </a:ext>
              </a:extLst>
            </p:cNvPr>
            <p:cNvSpPr/>
            <p:nvPr/>
          </p:nvSpPr>
          <p:spPr>
            <a:xfrm>
              <a:off x="13554689" y="6319630"/>
              <a:ext cx="15623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Sample Aperture</a:t>
              </a:r>
            </a:p>
          </p:txBody>
        </p:sp>
        <p:cxnSp>
          <p:nvCxnSpPr>
            <p:cNvPr id="40" name="Straight Arrow Connector 39">
              <a:extLst>
                <a:ext uri="{FF2B5EF4-FFF2-40B4-BE49-F238E27FC236}">
                  <a16:creationId xmlns:a16="http://schemas.microsoft.com/office/drawing/2014/main" id="{4F8898EC-B53E-4A8D-A855-8D9173E2A4A8}"/>
                </a:ext>
              </a:extLst>
            </p:cNvPr>
            <p:cNvCxnSpPr>
              <a:stCxn id="35" idx="3"/>
              <a:endCxn id="38" idx="2"/>
            </p:cNvCxnSpPr>
            <p:nvPr/>
          </p:nvCxnSpPr>
          <p:spPr>
            <a:xfrm flipV="1">
              <a:off x="12920214" y="6679271"/>
              <a:ext cx="634475" cy="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BD17DEE-59F1-47A4-850B-CB4A5EF7A318}"/>
                </a:ext>
              </a:extLst>
            </p:cNvPr>
            <p:cNvCxnSpPr>
              <a:cxnSpLocks/>
              <a:stCxn id="35" idx="3"/>
              <a:endCxn id="37" idx="1"/>
            </p:cNvCxnSpPr>
            <p:nvPr/>
          </p:nvCxnSpPr>
          <p:spPr>
            <a:xfrm>
              <a:off x="12920214" y="6685447"/>
              <a:ext cx="634475" cy="1164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5080DD7-2F10-455B-802E-8BCE6FA17551}"/>
                </a:ext>
              </a:extLst>
            </p:cNvPr>
            <p:cNvCxnSpPr>
              <a:stCxn id="19" idx="3"/>
              <a:endCxn id="5" idx="1"/>
            </p:cNvCxnSpPr>
            <p:nvPr/>
          </p:nvCxnSpPr>
          <p:spPr>
            <a:xfrm>
              <a:off x="15711372" y="5227981"/>
              <a:ext cx="790695" cy="14500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0B07E5-A8CA-4431-8970-F40965919090}"/>
                </a:ext>
              </a:extLst>
            </p:cNvPr>
            <p:cNvCxnSpPr>
              <a:stCxn id="38" idx="6"/>
              <a:endCxn id="5" idx="1"/>
            </p:cNvCxnSpPr>
            <p:nvPr/>
          </p:nvCxnSpPr>
          <p:spPr>
            <a:xfrm flipV="1">
              <a:off x="15117030" y="6677993"/>
              <a:ext cx="1385037" cy="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1650234-BBE7-4440-BA02-7CCF99746227}"/>
                </a:ext>
              </a:extLst>
            </p:cNvPr>
            <p:cNvCxnSpPr>
              <a:endCxn id="5" idx="1"/>
            </p:cNvCxnSpPr>
            <p:nvPr/>
          </p:nvCxnSpPr>
          <p:spPr>
            <a:xfrm flipV="1">
              <a:off x="15310600" y="6677993"/>
              <a:ext cx="1191467" cy="1164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50F83CF-9746-4788-A572-EC5DF12149DF}"/>
                </a:ext>
              </a:extLst>
            </p:cNvPr>
            <p:cNvSpPr/>
            <p:nvPr/>
          </p:nvSpPr>
          <p:spPr>
            <a:xfrm>
              <a:off x="18858998" y="6318352"/>
              <a:ext cx="15623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Illuminated Volume</a:t>
              </a:r>
            </a:p>
          </p:txBody>
        </p:sp>
        <p:cxnSp>
          <p:nvCxnSpPr>
            <p:cNvPr id="52" name="Straight Arrow Connector 51">
              <a:extLst>
                <a:ext uri="{FF2B5EF4-FFF2-40B4-BE49-F238E27FC236}">
                  <a16:creationId xmlns:a16="http://schemas.microsoft.com/office/drawing/2014/main" id="{B8D5CDB5-4729-478C-90A0-214101A6DECF}"/>
                </a:ext>
              </a:extLst>
            </p:cNvPr>
            <p:cNvCxnSpPr>
              <a:stCxn id="5" idx="3"/>
              <a:endCxn id="50" idx="2"/>
            </p:cNvCxnSpPr>
            <p:nvPr/>
          </p:nvCxnSpPr>
          <p:spPr>
            <a:xfrm>
              <a:off x="18351794" y="6677993"/>
              <a:ext cx="50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57CCE6D-1BE9-4172-B417-48AF89938790}"/>
                </a:ext>
              </a:extLst>
            </p:cNvPr>
            <p:cNvSpPr/>
            <p:nvPr/>
          </p:nvSpPr>
          <p:spPr>
            <a:xfrm>
              <a:off x="18581036" y="10732897"/>
              <a:ext cx="1562341" cy="719281"/>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Illuminated Volume</a:t>
              </a:r>
            </a:p>
          </p:txBody>
        </p:sp>
        <p:sp>
          <p:nvSpPr>
            <p:cNvPr id="54" name="Arrow: Right 51">
              <a:extLst>
                <a:ext uri="{FF2B5EF4-FFF2-40B4-BE49-F238E27FC236}">
                  <a16:creationId xmlns:a16="http://schemas.microsoft.com/office/drawing/2014/main" id="{B25B64FA-2D4D-4ADD-9796-998A2BBC22B1}"/>
                </a:ext>
              </a:extLst>
            </p:cNvPr>
            <p:cNvSpPr/>
            <p:nvPr/>
          </p:nvSpPr>
          <p:spPr>
            <a:xfrm>
              <a:off x="20584662" y="10645276"/>
              <a:ext cx="1755912" cy="894521"/>
            </a:xfrm>
            <a:prstGeom prst="rightArrow">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Reduction</a:t>
              </a:r>
            </a:p>
            <a:p>
              <a:pPr algn="ctr"/>
              <a:r>
                <a:rPr lang="en-US" sz="1400" dirty="0">
                  <a:solidFill>
                    <a:schemeClr val="tx1"/>
                  </a:solidFill>
                </a:rPr>
                <a:t>Log</a:t>
              </a:r>
            </a:p>
          </p:txBody>
        </p:sp>
        <p:cxnSp>
          <p:nvCxnSpPr>
            <p:cNvPr id="56" name="Connector: Elbow 55">
              <a:extLst>
                <a:ext uri="{FF2B5EF4-FFF2-40B4-BE49-F238E27FC236}">
                  <a16:creationId xmlns:a16="http://schemas.microsoft.com/office/drawing/2014/main" id="{6DC94E16-B684-4802-A27A-734D173B18E9}"/>
                </a:ext>
              </a:extLst>
            </p:cNvPr>
            <p:cNvCxnSpPr>
              <a:cxnSpLocks/>
              <a:stCxn id="12" idx="6"/>
              <a:endCxn id="53" idx="2"/>
            </p:cNvCxnSpPr>
            <p:nvPr/>
          </p:nvCxnSpPr>
          <p:spPr>
            <a:xfrm>
              <a:off x="9688871" y="9237565"/>
              <a:ext cx="8892165" cy="18549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31673B52-163C-4439-A6D9-25261F7A09DA}"/>
                </a:ext>
              </a:extLst>
            </p:cNvPr>
            <p:cNvCxnSpPr>
              <a:cxnSpLocks/>
              <a:stCxn id="50" idx="6"/>
              <a:endCxn id="53" idx="2"/>
            </p:cNvCxnSpPr>
            <p:nvPr/>
          </p:nvCxnSpPr>
          <p:spPr>
            <a:xfrm flipH="1">
              <a:off x="18581036" y="6677993"/>
              <a:ext cx="1840303" cy="4414545"/>
            </a:xfrm>
            <a:prstGeom prst="bentConnector5">
              <a:avLst>
                <a:gd name="adj1" fmla="val -12422"/>
                <a:gd name="adj2" fmla="val 50000"/>
                <a:gd name="adj3" fmla="val 1124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5E094A0-4813-4AC7-B5FD-FF17593AD73A}"/>
                </a:ext>
              </a:extLst>
            </p:cNvPr>
            <p:cNvCxnSpPr>
              <a:stCxn id="53" idx="6"/>
              <a:endCxn id="54" idx="1"/>
            </p:cNvCxnSpPr>
            <p:nvPr/>
          </p:nvCxnSpPr>
          <p:spPr>
            <a:xfrm flipV="1">
              <a:off x="20143377" y="11092537"/>
              <a:ext cx="441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282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2189</TotalTime>
  <Words>4196</Words>
  <Application>Microsoft Office PowerPoint</Application>
  <PresentationFormat>Custom</PresentationFormat>
  <Paragraphs>866</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Heller, William T.</dc:creator>
  <cp:lastModifiedBy>Heller, William T.</cp:lastModifiedBy>
  <cp:revision>290</cp:revision>
  <dcterms:created xsi:type="dcterms:W3CDTF">2018-05-16T12:10:02Z</dcterms:created>
  <dcterms:modified xsi:type="dcterms:W3CDTF">2018-08-14T20:25:14Z</dcterms:modified>
</cp:coreProperties>
</file>