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3" r:id="rId2"/>
    <p:sldId id="264" r:id="rId3"/>
    <p:sldId id="267" r:id="rId4"/>
    <p:sldId id="273" r:id="rId5"/>
    <p:sldId id="265" r:id="rId6"/>
    <p:sldId id="268" r:id="rId7"/>
    <p:sldId id="269" r:id="rId8"/>
    <p:sldId id="266" r:id="rId9"/>
    <p:sldId id="270" r:id="rId10"/>
    <p:sldId id="276" r:id="rId11"/>
    <p:sldId id="275" r:id="rId12"/>
    <p:sldId id="272" r:id="rId13"/>
    <p:sldId id="279" r:id="rId14"/>
    <p:sldId id="277" r:id="rId15"/>
    <p:sldId id="271" r:id="rId16"/>
    <p:sldId id="278" r:id="rId17"/>
    <p:sldId id="283" r:id="rId18"/>
    <p:sldId id="286" r:id="rId19"/>
    <p:sldId id="282" r:id="rId20"/>
    <p:sldId id="284" r:id="rId21"/>
    <p:sldId id="281" r:id="rId22"/>
    <p:sldId id="285" r:id="rId23"/>
    <p:sldId id="280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61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E0DEE2-501E-45FA-B953-BD6429E5197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395265-E6D3-4764-B5D8-5534893478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Update of the functional analysis doc with the aim to minimize ambiguities </a:t>
          </a:r>
        </a:p>
      </dgm:t>
    </dgm:pt>
    <dgm:pt modelId="{7DD5E289-391C-4C97-B70D-EEE79153E400}" type="parTrans" cxnId="{623ED3E4-CF7E-449B-8554-D4AA34FA5940}">
      <dgm:prSet/>
      <dgm:spPr/>
      <dgm:t>
        <a:bodyPr/>
        <a:lstStyle/>
        <a:p>
          <a:endParaRPr lang="en-US"/>
        </a:p>
      </dgm:t>
    </dgm:pt>
    <dgm:pt modelId="{D3B48160-AEAE-4870-970E-39D4E5EE57EE}" type="sibTrans" cxnId="{623ED3E4-CF7E-449B-8554-D4AA34FA5940}">
      <dgm:prSet/>
      <dgm:spPr/>
      <dgm:t>
        <a:bodyPr/>
        <a:lstStyle/>
        <a:p>
          <a:endParaRPr lang="en-US"/>
        </a:p>
      </dgm:t>
    </dgm:pt>
    <dgm:pt modelId="{3155072F-BA5B-4E57-95EC-8A26903F00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Tables management</a:t>
          </a:r>
        </a:p>
      </dgm:t>
    </dgm:pt>
    <dgm:pt modelId="{9F744B6D-2303-4D09-BA1E-3E83F1415FAE}" type="parTrans" cxnId="{58012626-D696-40CB-A72B-7CC03A745CAD}">
      <dgm:prSet/>
      <dgm:spPr/>
      <dgm:t>
        <a:bodyPr/>
        <a:lstStyle/>
        <a:p>
          <a:endParaRPr lang="en-US"/>
        </a:p>
      </dgm:t>
    </dgm:pt>
    <dgm:pt modelId="{73F71762-35AB-42CE-8D8A-960B9525893C}" type="sibTrans" cxnId="{58012626-D696-40CB-A72B-7CC03A745CAD}">
      <dgm:prSet/>
      <dgm:spPr/>
      <dgm:t>
        <a:bodyPr/>
        <a:lstStyle/>
        <a:p>
          <a:endParaRPr lang="en-US"/>
        </a:p>
      </dgm:t>
    </dgm:pt>
    <dgm:pt modelId="{5FFB3F1B-8711-4C57-8B10-71C7E7AEBD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Modified Prompt Engineering</a:t>
          </a:r>
        </a:p>
      </dgm:t>
    </dgm:pt>
    <dgm:pt modelId="{E93C8E70-D32F-4614-BFD6-4B08C55A447C}" type="parTrans" cxnId="{5CA6E06B-27AB-4D8C-ABA7-877013CE19B4}">
      <dgm:prSet/>
      <dgm:spPr/>
      <dgm:t>
        <a:bodyPr/>
        <a:lstStyle/>
        <a:p>
          <a:endParaRPr lang="en-US"/>
        </a:p>
      </dgm:t>
    </dgm:pt>
    <dgm:pt modelId="{E9944782-3A05-4264-9DAC-32AC696CA791}" type="sibTrans" cxnId="{5CA6E06B-27AB-4D8C-ABA7-877013CE19B4}">
      <dgm:prSet/>
      <dgm:spPr/>
      <dgm:t>
        <a:bodyPr/>
        <a:lstStyle/>
        <a:p>
          <a:endParaRPr lang="en-US"/>
        </a:p>
      </dgm:t>
    </dgm:pt>
    <dgm:pt modelId="{D820A8A4-9521-426C-8725-E413FF60BA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Better document preprocessing (speak about the chunking the doc and the technique used)</a:t>
          </a:r>
        </a:p>
      </dgm:t>
    </dgm:pt>
    <dgm:pt modelId="{B43F1F3D-7EC3-41FC-8F14-CA9940CC3B41}" type="parTrans" cxnId="{316AE1C9-A56C-4928-B442-4C5EF0D8AB44}">
      <dgm:prSet/>
      <dgm:spPr/>
      <dgm:t>
        <a:bodyPr/>
        <a:lstStyle/>
        <a:p>
          <a:endParaRPr lang="en-US"/>
        </a:p>
      </dgm:t>
    </dgm:pt>
    <dgm:pt modelId="{69829D50-D0A1-4131-BD16-DD44FEFFEB48}" type="sibTrans" cxnId="{316AE1C9-A56C-4928-B442-4C5EF0D8AB44}">
      <dgm:prSet/>
      <dgm:spPr/>
      <dgm:t>
        <a:bodyPr/>
        <a:lstStyle/>
        <a:p>
          <a:endParaRPr lang="en-US"/>
        </a:p>
      </dgm:t>
    </dgm:pt>
    <dgm:pt modelId="{A4D4B4BE-2C4B-40D5-B9EB-89742A95934F}" type="pres">
      <dgm:prSet presAssocID="{39E0DEE2-501E-45FA-B953-BD6429E51977}" presName="root" presStyleCnt="0">
        <dgm:presLayoutVars>
          <dgm:dir/>
          <dgm:resizeHandles val="exact"/>
        </dgm:presLayoutVars>
      </dgm:prSet>
      <dgm:spPr/>
    </dgm:pt>
    <dgm:pt modelId="{94EBCAA7-93D5-43C4-BB2F-DCF172A0670B}" type="pres">
      <dgm:prSet presAssocID="{19395265-E6D3-4764-B5D8-5534893478FA}" presName="compNode" presStyleCnt="0"/>
      <dgm:spPr/>
    </dgm:pt>
    <dgm:pt modelId="{1015152B-0CBE-486C-B211-0DD50B472F61}" type="pres">
      <dgm:prSet presAssocID="{19395265-E6D3-4764-B5D8-5534893478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930F8AA-84A8-460E-AF7D-BA6389BA63B0}" type="pres">
      <dgm:prSet presAssocID="{19395265-E6D3-4764-B5D8-5534893478FA}" presName="spaceRect" presStyleCnt="0"/>
      <dgm:spPr/>
    </dgm:pt>
    <dgm:pt modelId="{3226FA32-29B7-4C72-BC08-46B4017C15CF}" type="pres">
      <dgm:prSet presAssocID="{19395265-E6D3-4764-B5D8-5534893478FA}" presName="textRect" presStyleLbl="revTx" presStyleIdx="0" presStyleCnt="4">
        <dgm:presLayoutVars>
          <dgm:chMax val="1"/>
          <dgm:chPref val="1"/>
        </dgm:presLayoutVars>
      </dgm:prSet>
      <dgm:spPr/>
    </dgm:pt>
    <dgm:pt modelId="{2A808BB2-3E5F-46D2-93D7-CDA1788C2648}" type="pres">
      <dgm:prSet presAssocID="{D3B48160-AEAE-4870-970E-39D4E5EE57EE}" presName="sibTrans" presStyleCnt="0"/>
      <dgm:spPr/>
    </dgm:pt>
    <dgm:pt modelId="{15D08D4D-A4C7-4127-88A6-BCD52D5DE77F}" type="pres">
      <dgm:prSet presAssocID="{3155072F-BA5B-4E57-95EC-8A26903F0024}" presName="compNode" presStyleCnt="0"/>
      <dgm:spPr/>
    </dgm:pt>
    <dgm:pt modelId="{FAE2AB3B-3A17-47FE-BACA-5C584047B983}" type="pres">
      <dgm:prSet presAssocID="{3155072F-BA5B-4E57-95EC-8A26903F002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5908B2E-00A1-4B76-BCB8-4451806199A7}" type="pres">
      <dgm:prSet presAssocID="{3155072F-BA5B-4E57-95EC-8A26903F0024}" presName="spaceRect" presStyleCnt="0"/>
      <dgm:spPr/>
    </dgm:pt>
    <dgm:pt modelId="{EEC86236-D56C-4B29-862A-6C0BA5FC4DE4}" type="pres">
      <dgm:prSet presAssocID="{3155072F-BA5B-4E57-95EC-8A26903F0024}" presName="textRect" presStyleLbl="revTx" presStyleIdx="1" presStyleCnt="4">
        <dgm:presLayoutVars>
          <dgm:chMax val="1"/>
          <dgm:chPref val="1"/>
        </dgm:presLayoutVars>
      </dgm:prSet>
      <dgm:spPr/>
    </dgm:pt>
    <dgm:pt modelId="{EE5DB6EA-59BB-4A8B-BEB9-F0A0B2E86AFA}" type="pres">
      <dgm:prSet presAssocID="{73F71762-35AB-42CE-8D8A-960B9525893C}" presName="sibTrans" presStyleCnt="0"/>
      <dgm:spPr/>
    </dgm:pt>
    <dgm:pt modelId="{461D8CC8-0F03-49BD-B09E-4B34F61DB3E2}" type="pres">
      <dgm:prSet presAssocID="{5FFB3F1B-8711-4C57-8B10-71C7E7AEBD9E}" presName="compNode" presStyleCnt="0"/>
      <dgm:spPr/>
    </dgm:pt>
    <dgm:pt modelId="{CDE7AFE9-CE73-4F90-A94A-5507FBD91761}" type="pres">
      <dgm:prSet presAssocID="{5FFB3F1B-8711-4C57-8B10-71C7E7AEBD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3DD205A-FB72-45BC-9F03-7670A4ACECAC}" type="pres">
      <dgm:prSet presAssocID="{5FFB3F1B-8711-4C57-8B10-71C7E7AEBD9E}" presName="spaceRect" presStyleCnt="0"/>
      <dgm:spPr/>
    </dgm:pt>
    <dgm:pt modelId="{2722669B-2C91-4E2C-AE74-E27402723768}" type="pres">
      <dgm:prSet presAssocID="{5FFB3F1B-8711-4C57-8B10-71C7E7AEBD9E}" presName="textRect" presStyleLbl="revTx" presStyleIdx="2" presStyleCnt="4">
        <dgm:presLayoutVars>
          <dgm:chMax val="1"/>
          <dgm:chPref val="1"/>
        </dgm:presLayoutVars>
      </dgm:prSet>
      <dgm:spPr/>
    </dgm:pt>
    <dgm:pt modelId="{1C64C217-1D1F-4C0B-9B15-B3AB3C23D20E}" type="pres">
      <dgm:prSet presAssocID="{E9944782-3A05-4264-9DAC-32AC696CA791}" presName="sibTrans" presStyleCnt="0"/>
      <dgm:spPr/>
    </dgm:pt>
    <dgm:pt modelId="{77C2ECFE-51B1-4D52-B886-203A969FCCA9}" type="pres">
      <dgm:prSet presAssocID="{D820A8A4-9521-426C-8725-E413FF60BA3D}" presName="compNode" presStyleCnt="0"/>
      <dgm:spPr/>
    </dgm:pt>
    <dgm:pt modelId="{908C1C23-80D5-467D-B12C-3748D22AEDC8}" type="pres">
      <dgm:prSet presAssocID="{D820A8A4-9521-426C-8725-E413FF60BA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230CC02-390D-42DB-BF75-C220CA02EC4F}" type="pres">
      <dgm:prSet presAssocID="{D820A8A4-9521-426C-8725-E413FF60BA3D}" presName="spaceRect" presStyleCnt="0"/>
      <dgm:spPr/>
    </dgm:pt>
    <dgm:pt modelId="{7AA89F87-9DC1-4F96-979F-C6832B4595CF}" type="pres">
      <dgm:prSet presAssocID="{D820A8A4-9521-426C-8725-E413FF60BA3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802B05-4BDB-4A1A-AF4C-D6D82CC5B2AE}" type="presOf" srcId="{3155072F-BA5B-4E57-95EC-8A26903F0024}" destId="{EEC86236-D56C-4B29-862A-6C0BA5FC4DE4}" srcOrd="0" destOrd="0" presId="urn:microsoft.com/office/officeart/2018/2/layout/IconLabelList"/>
    <dgm:cxn modelId="{58012626-D696-40CB-A72B-7CC03A745CAD}" srcId="{39E0DEE2-501E-45FA-B953-BD6429E51977}" destId="{3155072F-BA5B-4E57-95EC-8A26903F0024}" srcOrd="1" destOrd="0" parTransId="{9F744B6D-2303-4D09-BA1E-3E83F1415FAE}" sibTransId="{73F71762-35AB-42CE-8D8A-960B9525893C}"/>
    <dgm:cxn modelId="{97DFA844-C4B3-4D07-B802-E0E76FD0E599}" type="presOf" srcId="{39E0DEE2-501E-45FA-B953-BD6429E51977}" destId="{A4D4B4BE-2C4B-40D5-B9EB-89742A95934F}" srcOrd="0" destOrd="0" presId="urn:microsoft.com/office/officeart/2018/2/layout/IconLabelList"/>
    <dgm:cxn modelId="{C45F3466-36E5-4686-9081-D993A7D68DF2}" type="presOf" srcId="{5FFB3F1B-8711-4C57-8B10-71C7E7AEBD9E}" destId="{2722669B-2C91-4E2C-AE74-E27402723768}" srcOrd="0" destOrd="0" presId="urn:microsoft.com/office/officeart/2018/2/layout/IconLabelList"/>
    <dgm:cxn modelId="{5CA6E06B-27AB-4D8C-ABA7-877013CE19B4}" srcId="{39E0DEE2-501E-45FA-B953-BD6429E51977}" destId="{5FFB3F1B-8711-4C57-8B10-71C7E7AEBD9E}" srcOrd="2" destOrd="0" parTransId="{E93C8E70-D32F-4614-BFD6-4B08C55A447C}" sibTransId="{E9944782-3A05-4264-9DAC-32AC696CA791}"/>
    <dgm:cxn modelId="{316AE1C9-A56C-4928-B442-4C5EF0D8AB44}" srcId="{39E0DEE2-501E-45FA-B953-BD6429E51977}" destId="{D820A8A4-9521-426C-8725-E413FF60BA3D}" srcOrd="3" destOrd="0" parTransId="{B43F1F3D-7EC3-41FC-8F14-CA9940CC3B41}" sibTransId="{69829D50-D0A1-4131-BD16-DD44FEFFEB48}"/>
    <dgm:cxn modelId="{F2A93FCF-E0EC-41F0-A115-90634DFA8A31}" type="presOf" srcId="{19395265-E6D3-4764-B5D8-5534893478FA}" destId="{3226FA32-29B7-4C72-BC08-46B4017C15CF}" srcOrd="0" destOrd="0" presId="urn:microsoft.com/office/officeart/2018/2/layout/IconLabelList"/>
    <dgm:cxn modelId="{623ED3E4-CF7E-449B-8554-D4AA34FA5940}" srcId="{39E0DEE2-501E-45FA-B953-BD6429E51977}" destId="{19395265-E6D3-4764-B5D8-5534893478FA}" srcOrd="0" destOrd="0" parTransId="{7DD5E289-391C-4C97-B70D-EEE79153E400}" sibTransId="{D3B48160-AEAE-4870-970E-39D4E5EE57EE}"/>
    <dgm:cxn modelId="{9399E1EC-3550-4B48-8167-2A17EBB77C50}" type="presOf" srcId="{D820A8A4-9521-426C-8725-E413FF60BA3D}" destId="{7AA89F87-9DC1-4F96-979F-C6832B4595CF}" srcOrd="0" destOrd="0" presId="urn:microsoft.com/office/officeart/2018/2/layout/IconLabelList"/>
    <dgm:cxn modelId="{C003DDC6-1A19-4406-8392-A10D26E8E1A8}" type="presParOf" srcId="{A4D4B4BE-2C4B-40D5-B9EB-89742A95934F}" destId="{94EBCAA7-93D5-43C4-BB2F-DCF172A0670B}" srcOrd="0" destOrd="0" presId="urn:microsoft.com/office/officeart/2018/2/layout/IconLabelList"/>
    <dgm:cxn modelId="{B5AA5722-7B09-4D05-9B80-8AA3F58719ED}" type="presParOf" srcId="{94EBCAA7-93D5-43C4-BB2F-DCF172A0670B}" destId="{1015152B-0CBE-486C-B211-0DD50B472F61}" srcOrd="0" destOrd="0" presId="urn:microsoft.com/office/officeart/2018/2/layout/IconLabelList"/>
    <dgm:cxn modelId="{73EB1F87-01FC-40AD-A1D5-4A4D741690BE}" type="presParOf" srcId="{94EBCAA7-93D5-43C4-BB2F-DCF172A0670B}" destId="{2930F8AA-84A8-460E-AF7D-BA6389BA63B0}" srcOrd="1" destOrd="0" presId="urn:microsoft.com/office/officeart/2018/2/layout/IconLabelList"/>
    <dgm:cxn modelId="{5C7A91D7-13DA-4977-B6D9-63D4EDE318E0}" type="presParOf" srcId="{94EBCAA7-93D5-43C4-BB2F-DCF172A0670B}" destId="{3226FA32-29B7-4C72-BC08-46B4017C15CF}" srcOrd="2" destOrd="0" presId="urn:microsoft.com/office/officeart/2018/2/layout/IconLabelList"/>
    <dgm:cxn modelId="{658C80EE-1C08-488F-814E-91E728BDBFAD}" type="presParOf" srcId="{A4D4B4BE-2C4B-40D5-B9EB-89742A95934F}" destId="{2A808BB2-3E5F-46D2-93D7-CDA1788C2648}" srcOrd="1" destOrd="0" presId="urn:microsoft.com/office/officeart/2018/2/layout/IconLabelList"/>
    <dgm:cxn modelId="{56857ED7-B4E6-45F2-AF5F-EE700045B594}" type="presParOf" srcId="{A4D4B4BE-2C4B-40D5-B9EB-89742A95934F}" destId="{15D08D4D-A4C7-4127-88A6-BCD52D5DE77F}" srcOrd="2" destOrd="0" presId="urn:microsoft.com/office/officeart/2018/2/layout/IconLabelList"/>
    <dgm:cxn modelId="{98FF5265-4E70-44D8-8F96-28D282775C29}" type="presParOf" srcId="{15D08D4D-A4C7-4127-88A6-BCD52D5DE77F}" destId="{FAE2AB3B-3A17-47FE-BACA-5C584047B983}" srcOrd="0" destOrd="0" presId="urn:microsoft.com/office/officeart/2018/2/layout/IconLabelList"/>
    <dgm:cxn modelId="{71D08F73-D808-458A-802C-9814F8174D75}" type="presParOf" srcId="{15D08D4D-A4C7-4127-88A6-BCD52D5DE77F}" destId="{75908B2E-00A1-4B76-BCB8-4451806199A7}" srcOrd="1" destOrd="0" presId="urn:microsoft.com/office/officeart/2018/2/layout/IconLabelList"/>
    <dgm:cxn modelId="{322966D2-1A00-4AF8-85F4-873B14509391}" type="presParOf" srcId="{15D08D4D-A4C7-4127-88A6-BCD52D5DE77F}" destId="{EEC86236-D56C-4B29-862A-6C0BA5FC4DE4}" srcOrd="2" destOrd="0" presId="urn:microsoft.com/office/officeart/2018/2/layout/IconLabelList"/>
    <dgm:cxn modelId="{30CCE41B-E1F7-4CB0-B879-77408869B1E1}" type="presParOf" srcId="{A4D4B4BE-2C4B-40D5-B9EB-89742A95934F}" destId="{EE5DB6EA-59BB-4A8B-BEB9-F0A0B2E86AFA}" srcOrd="3" destOrd="0" presId="urn:microsoft.com/office/officeart/2018/2/layout/IconLabelList"/>
    <dgm:cxn modelId="{64A8E00D-F9FC-440F-9154-07BB07BED088}" type="presParOf" srcId="{A4D4B4BE-2C4B-40D5-B9EB-89742A95934F}" destId="{461D8CC8-0F03-49BD-B09E-4B34F61DB3E2}" srcOrd="4" destOrd="0" presId="urn:microsoft.com/office/officeart/2018/2/layout/IconLabelList"/>
    <dgm:cxn modelId="{B40D1C91-226E-41ED-95C9-906F225AF755}" type="presParOf" srcId="{461D8CC8-0F03-49BD-B09E-4B34F61DB3E2}" destId="{CDE7AFE9-CE73-4F90-A94A-5507FBD91761}" srcOrd="0" destOrd="0" presId="urn:microsoft.com/office/officeart/2018/2/layout/IconLabelList"/>
    <dgm:cxn modelId="{44517729-9E2F-4C63-A4FB-87CD44EF6F3B}" type="presParOf" srcId="{461D8CC8-0F03-49BD-B09E-4B34F61DB3E2}" destId="{43DD205A-FB72-45BC-9F03-7670A4ACECAC}" srcOrd="1" destOrd="0" presId="urn:microsoft.com/office/officeart/2018/2/layout/IconLabelList"/>
    <dgm:cxn modelId="{1FE073D1-53B2-49ED-BA0E-0F9E49F899CC}" type="presParOf" srcId="{461D8CC8-0F03-49BD-B09E-4B34F61DB3E2}" destId="{2722669B-2C91-4E2C-AE74-E27402723768}" srcOrd="2" destOrd="0" presId="urn:microsoft.com/office/officeart/2018/2/layout/IconLabelList"/>
    <dgm:cxn modelId="{4E7135C5-3F40-4CBD-9E4A-95644980F9ED}" type="presParOf" srcId="{A4D4B4BE-2C4B-40D5-B9EB-89742A95934F}" destId="{1C64C217-1D1F-4C0B-9B15-B3AB3C23D20E}" srcOrd="5" destOrd="0" presId="urn:microsoft.com/office/officeart/2018/2/layout/IconLabelList"/>
    <dgm:cxn modelId="{A41A3BB5-079B-4C99-9A27-222138CAE42B}" type="presParOf" srcId="{A4D4B4BE-2C4B-40D5-B9EB-89742A95934F}" destId="{77C2ECFE-51B1-4D52-B886-203A969FCCA9}" srcOrd="6" destOrd="0" presId="urn:microsoft.com/office/officeart/2018/2/layout/IconLabelList"/>
    <dgm:cxn modelId="{990F3E38-B284-46DB-A2FA-AC9FA986E77F}" type="presParOf" srcId="{77C2ECFE-51B1-4D52-B886-203A969FCCA9}" destId="{908C1C23-80D5-467D-B12C-3748D22AEDC8}" srcOrd="0" destOrd="0" presId="urn:microsoft.com/office/officeart/2018/2/layout/IconLabelList"/>
    <dgm:cxn modelId="{46F949EA-270E-4DDD-8D7B-CB52619F7148}" type="presParOf" srcId="{77C2ECFE-51B1-4D52-B886-203A969FCCA9}" destId="{7230CC02-390D-42DB-BF75-C220CA02EC4F}" srcOrd="1" destOrd="0" presId="urn:microsoft.com/office/officeart/2018/2/layout/IconLabelList"/>
    <dgm:cxn modelId="{F9046460-1929-429B-9A89-5C7C2AAB4C44}" type="presParOf" srcId="{77C2ECFE-51B1-4D52-B886-203A969FCCA9}" destId="{7AA89F87-9DC1-4F96-979F-C6832B4595C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5152B-0CBE-486C-B211-0DD50B472F61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6FA32-29B7-4C72-BC08-46B4017C15CF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Update of the functional analysis doc with the aim to minimize ambiguities </a:t>
          </a:r>
        </a:p>
      </dsp:txBody>
      <dsp:txXfrm>
        <a:off x="569079" y="2427788"/>
        <a:ext cx="2072362" cy="720000"/>
      </dsp:txXfrm>
    </dsp:sp>
    <dsp:sp modelId="{FAE2AB3B-3A17-47FE-BACA-5C584047B983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86236-D56C-4B29-862A-6C0BA5FC4DE4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Tables management</a:t>
          </a:r>
        </a:p>
      </dsp:txBody>
      <dsp:txXfrm>
        <a:off x="3004105" y="2427788"/>
        <a:ext cx="2072362" cy="720000"/>
      </dsp:txXfrm>
    </dsp:sp>
    <dsp:sp modelId="{CDE7AFE9-CE73-4F90-A94A-5507FBD91761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2669B-2C91-4E2C-AE74-E27402723768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Modified Prompt Engineering</a:t>
          </a:r>
        </a:p>
      </dsp:txBody>
      <dsp:txXfrm>
        <a:off x="5439131" y="2427788"/>
        <a:ext cx="2072362" cy="720000"/>
      </dsp:txXfrm>
    </dsp:sp>
    <dsp:sp modelId="{908C1C23-80D5-467D-B12C-3748D22AEDC8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89F87-9DC1-4F96-979F-C6832B4595CF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Better document preprocessing (speak about the chunking the doc and the technique used)</a:t>
          </a: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81D82-87D0-4F8C-83AC-59AD7D2D4F4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6320B-52C3-4B6E-B0E5-7E3392F6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6320B-52C3-4B6E-B0E5-7E3392F6E7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0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6320B-52C3-4B6E-B0E5-7E3392F6E7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62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6320B-52C3-4B6E-B0E5-7E3392F6E7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780D-09CD-3A07-29E5-FE631FF0F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2C2F1-E9F5-FB9A-1803-CDE9B0378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9FE9A-B2D6-614A-288C-8386EC9F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ABCB-B3A2-48B6-9FD3-34150ACB607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18C17-EA85-0BDF-B24F-A5EF0BBD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00B3A-3A72-EE9B-A95A-DB9FF136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971-3CDA-47A9-A57E-3C925E99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D7EE-3320-1AE6-6F13-D97F88C4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D5154-43C2-7BA9-FA90-DBA865419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D6145-A6BA-7A98-BB61-430EE482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ABCB-B3A2-48B6-9FD3-34150ACB607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1FA27-951C-1E9A-6824-D6675DEA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AC8FE-77CB-1B45-72D7-ECF2E936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971-3CDA-47A9-A57E-3C925E99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2F55B-E7CD-FFB5-94E7-D62D79E68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55720-86F2-A954-7289-D7574D84D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B246E-46C6-C6E0-C656-4A2C2E09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ABCB-B3A2-48B6-9FD3-34150ACB607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306CC-AB53-E942-7CA1-A1E888FE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4619B-C648-B018-0DC6-B4CBFC7A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971-3CDA-47A9-A57E-3C925E99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E027-A055-60FE-F1C1-7B1A8AAB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7A64-49EA-633A-D7F8-BB53303D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441A1-58FD-A8B4-CF12-586CBAB4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ABCB-B3A2-48B6-9FD3-34150ACB607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9927E-C9BA-E660-1F48-34752A10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D945-A84E-CC98-EB74-34C82CE9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971-3CDA-47A9-A57E-3C925E99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5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23A8-174F-477B-EBC8-1ECF9661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6576C-F8F4-70BA-2E11-90CDADB99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B01-AB78-04AD-91BA-842AAFDA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ABCB-B3A2-48B6-9FD3-34150ACB607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4922-FDB4-4E94-A857-A90AF7EF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E6D5-B68F-EE71-4253-7EE469C6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971-3CDA-47A9-A57E-3C925E99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7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9950-5E2C-EF4D-5A7E-818B5862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802F-5E61-29A1-D22A-FFC002490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14C3B-E372-AD20-04D7-74D9D0DE1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E773C-22E7-084D-3064-BB6431F1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ABCB-B3A2-48B6-9FD3-34150ACB607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DA44E-D18E-A30D-644B-68F533E9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203CC-8976-28DA-4F51-D8FA431A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971-3CDA-47A9-A57E-3C925E99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6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BFD3-761A-47B1-D753-5A777917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72588-B7D6-E32D-152C-36357CDE9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50C2A-EE02-47D1-83C3-78B5B8C6A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23E58-B479-1B04-0E13-D5086D37F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07F50-F421-A7B3-5D20-F99AF8D43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A189A-D5AC-3F09-92F5-849B9223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ABCB-B3A2-48B6-9FD3-34150ACB607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88CD0-F071-361C-FE07-46FB9CF7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BA8A7-F6BE-0AFB-1A4A-83B7B093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971-3CDA-47A9-A57E-3C925E99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F333-D3F8-3404-51FB-A8C2F398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58686-E28F-7C33-EC4A-AB35EB23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ABCB-B3A2-48B6-9FD3-34150ACB607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154F9-0C3A-EA47-290E-B575460A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CD437-9B31-DB77-4103-A8CAF348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971-3CDA-47A9-A57E-3C925E99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6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B09D0-220C-6D90-E19E-548AA216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ABCB-B3A2-48B6-9FD3-34150ACB607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5F861-ECCD-5412-88B8-43125DA3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A4C6F-EC0E-7669-4968-1DC31B9D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971-3CDA-47A9-A57E-3C925E99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E4FD-7831-F7E4-9473-1295875F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BE0AC-EED5-3AF6-B99E-75A039D8A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8C762-AEEE-7989-FF23-7CA5D7692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BF9E6-A224-F11E-CC2C-44BDDA23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ABCB-B3A2-48B6-9FD3-34150ACB607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007BD-0308-EA2A-B612-CF47E44C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879DB-E4C5-4F60-54BD-2F34B4C9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971-3CDA-47A9-A57E-3C925E99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2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E67D-6D6C-422E-C5FF-65E357FF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52DFD-8311-3A3C-07C4-3BC9B29E9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47E64-F161-51A5-E2FA-90205C2A7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35202-CC30-EFA3-3071-EAD461E5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ABCB-B3A2-48B6-9FD3-34150ACB607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0018B-57C5-B33C-6BB3-724570FF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E5415-03FA-86AE-0B8F-CFCAE002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971-3CDA-47A9-A57E-3C925E99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8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70AF6-B976-79F4-1C64-783494D8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3B075-1550-9F95-7698-11D9AF99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339AA-7C40-020E-C763-5E658C13C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ABCB-B3A2-48B6-9FD3-34150ACB607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61088-95EE-B5B3-25BD-25AA5EC57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5CEE6-32B6-3C92-CA42-C77622B3B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3971-3CDA-47A9-A57E-3C925E99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i.com/chatgpt/pric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prici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2DBC-2F97-995C-F392-C9128198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19" y="2045111"/>
            <a:ext cx="4368602" cy="236231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200" b="1" u="sng" dirty="0"/>
              <a:t>GPT-4</a:t>
            </a:r>
            <a:r>
              <a:rPr lang="en-US" sz="4200" b="1" dirty="0"/>
              <a:t> </a:t>
            </a:r>
            <a:br>
              <a:rPr lang="en-US" sz="4200" b="1" dirty="0"/>
            </a:br>
            <a:r>
              <a:rPr lang="en-US" sz="4200" b="1" dirty="0"/>
              <a:t>&amp; </a:t>
            </a:r>
            <a:br>
              <a:rPr lang="en-US" sz="4200" b="1" dirty="0"/>
            </a:br>
            <a:r>
              <a:rPr lang="en-US" sz="4200" b="1" u="sng" dirty="0"/>
              <a:t>Retrieval-augmented generation (RAG)</a:t>
            </a:r>
          </a:p>
        </p:txBody>
      </p:sp>
      <p:pic>
        <p:nvPicPr>
          <p:cNvPr id="5" name="Picture 4" descr="Brain made out of yellow balls">
            <a:extLst>
              <a:ext uri="{FF2B5EF4-FFF2-40B4-BE49-F238E27FC236}">
                <a16:creationId xmlns:a16="http://schemas.microsoft.com/office/drawing/2014/main" id="{6EAD4695-083A-76B9-2E9D-D6354C860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38" r="1405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6324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F1386-0655-2047-A614-261EBFB5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20907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Macro Test 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38B4A-1F1D-DFB4-7B4C-0EBEA64A3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629089"/>
            <a:ext cx="8945217" cy="4364207"/>
          </a:xfrm>
        </p:spPr>
        <p:txBody>
          <a:bodyPr numCol="1"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1400" b="1" dirty="0">
                <a:solidFill>
                  <a:schemeClr val="tx2"/>
                </a:solidFill>
              </a:rPr>
              <a:t>Titolo</a:t>
            </a:r>
            <a:r>
              <a:rPr lang="it-IT" sz="1400" dirty="0">
                <a:solidFill>
                  <a:schemeClr val="tx2"/>
                </a:solidFill>
              </a:rPr>
              <a:t>: Verifica Presenza Campi Obbligatori per Trasferimenti Fondi 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1400" b="1" dirty="0">
                <a:solidFill>
                  <a:schemeClr val="tx2"/>
                </a:solidFill>
              </a:rPr>
              <a:t>Descrizione</a:t>
            </a:r>
            <a:r>
              <a:rPr lang="it-IT" sz="1400" dirty="0">
                <a:solidFill>
                  <a:schemeClr val="tx2"/>
                </a:solidFill>
              </a:rPr>
              <a:t>: Verifica che i trasferimenti di fondi all'interno dell'UE contengano tutti i campi obbligatori.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1400" b="1" dirty="0">
                <a:solidFill>
                  <a:schemeClr val="tx2"/>
                </a:solidFill>
              </a:rPr>
              <a:t>Obiettivo</a:t>
            </a:r>
            <a:r>
              <a:rPr lang="it-IT" sz="1400" dirty="0">
                <a:solidFill>
                  <a:schemeClr val="tx2"/>
                </a:solidFill>
              </a:rPr>
              <a:t>: Assicurarsi che i trasferimenti di fondi intra-UE non vengano bloccati per mancanza di dati.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1400" b="1" dirty="0">
                <a:solidFill>
                  <a:schemeClr val="tx2"/>
                </a:solidFill>
              </a:rPr>
              <a:t>Output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b="1" dirty="0">
                <a:solidFill>
                  <a:schemeClr val="tx2"/>
                </a:solidFill>
              </a:rPr>
              <a:t>atteso</a:t>
            </a:r>
            <a:r>
              <a:rPr lang="it-IT" sz="1400" dirty="0">
                <a:solidFill>
                  <a:schemeClr val="tx2"/>
                </a:solidFill>
              </a:rPr>
              <a:t>: Trasferimento autorizzato senza errori.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1400" b="1" dirty="0">
                <a:solidFill>
                  <a:schemeClr val="tx2"/>
                </a:solidFill>
              </a:rPr>
              <a:t>Input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b="1" dirty="0">
                <a:solidFill>
                  <a:schemeClr val="tx2"/>
                </a:solidFill>
              </a:rPr>
              <a:t>atteso</a:t>
            </a:r>
            <a:r>
              <a:rPr lang="it-IT" sz="1400" dirty="0">
                <a:solidFill>
                  <a:schemeClr val="tx2"/>
                </a:solidFill>
              </a:rPr>
              <a:t>: Trasferimento fondi con tutti i campi obbligatori valorizzati.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1400" b="1" dirty="0">
                <a:solidFill>
                  <a:schemeClr val="tx2"/>
                </a:solidFill>
              </a:rPr>
              <a:t>Keywords</a:t>
            </a:r>
            <a:r>
              <a:rPr lang="it-IT" sz="1400" dirty="0">
                <a:solidFill>
                  <a:schemeClr val="tx2"/>
                </a:solidFill>
              </a:rPr>
              <a:t>: UE, trasferimento fondi, campi obbligatori, controllo autorizzativo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it-IT" sz="14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it-IT" sz="14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1400" b="1" dirty="0">
                <a:solidFill>
                  <a:schemeClr val="tx2"/>
                </a:solidFill>
              </a:rPr>
              <a:t>Titolo</a:t>
            </a:r>
            <a:r>
              <a:rPr lang="it-IT" sz="1400" dirty="0">
                <a:solidFill>
                  <a:schemeClr val="tx2"/>
                </a:solidFill>
              </a:rPr>
              <a:t>: Verifica Presenza Campi Obbligatori per Trasferimenti Fondi Extra UE &lt; 1000 Euro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1400" b="1" dirty="0">
                <a:solidFill>
                  <a:schemeClr val="tx2"/>
                </a:solidFill>
              </a:rPr>
              <a:t>Descrizione</a:t>
            </a:r>
            <a:r>
              <a:rPr lang="it-IT" sz="1400" dirty="0">
                <a:solidFill>
                  <a:schemeClr val="tx2"/>
                </a:solidFill>
              </a:rPr>
              <a:t>: Verifica che i trasferimenti di fondi extra UE con importo inferiore a 1000 Euro contengano tutti i campi obbligatori.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1400" b="1" dirty="0">
                <a:solidFill>
                  <a:schemeClr val="tx2"/>
                </a:solidFill>
              </a:rPr>
              <a:t>Obiettivo</a:t>
            </a:r>
            <a:r>
              <a:rPr lang="it-IT" sz="1400" dirty="0">
                <a:solidFill>
                  <a:schemeClr val="tx2"/>
                </a:solidFill>
              </a:rPr>
              <a:t>: Assicurarsi che i trasferimenti di fondi extra UE con importo &lt; 1000 Euro non vengano bloccati per mancanza di dati.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1400" b="1" dirty="0">
                <a:solidFill>
                  <a:schemeClr val="tx2"/>
                </a:solidFill>
              </a:rPr>
              <a:t>Output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b="1" dirty="0">
                <a:solidFill>
                  <a:schemeClr val="tx2"/>
                </a:solidFill>
              </a:rPr>
              <a:t>atteso</a:t>
            </a:r>
            <a:r>
              <a:rPr lang="it-IT" sz="1400" dirty="0">
                <a:solidFill>
                  <a:schemeClr val="tx2"/>
                </a:solidFill>
              </a:rPr>
              <a:t>: Trasferimento autorizzato senza errori.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1400" b="1" dirty="0">
                <a:solidFill>
                  <a:schemeClr val="tx2"/>
                </a:solidFill>
              </a:rPr>
              <a:t>Input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b="1" dirty="0">
                <a:solidFill>
                  <a:schemeClr val="tx2"/>
                </a:solidFill>
              </a:rPr>
              <a:t>atteso</a:t>
            </a:r>
            <a:r>
              <a:rPr lang="it-IT" sz="1400" dirty="0">
                <a:solidFill>
                  <a:schemeClr val="tx2"/>
                </a:solidFill>
              </a:rPr>
              <a:t>: Trasferimento fondi con tutti i campi obbligatori valorizzati.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1400" b="1" dirty="0">
                <a:solidFill>
                  <a:schemeClr val="tx2"/>
                </a:solidFill>
              </a:rPr>
              <a:t>Keywords</a:t>
            </a:r>
            <a:r>
              <a:rPr lang="it-IT" sz="1400" dirty="0">
                <a:solidFill>
                  <a:schemeClr val="tx2"/>
                </a:solidFill>
              </a:rPr>
              <a:t>: extra UE, trasferimento fondi, campi obbligatori, controllo autorizzativo, importo &lt; 1000 Euro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it-IT" sz="14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ank Check">
            <a:extLst>
              <a:ext uri="{FF2B5EF4-FFF2-40B4-BE49-F238E27FC236}">
                <a16:creationId xmlns:a16="http://schemas.microsoft.com/office/drawing/2014/main" id="{4BD8615E-C953-21A8-7ADB-BFAB79E8A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7967" y="1878495"/>
            <a:ext cx="2739480" cy="27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2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6457B-E88B-FF99-2D9B-A94D2D00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87" y="1650503"/>
            <a:ext cx="11040357" cy="18934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Micro Test Cases Generation</a:t>
            </a:r>
            <a:b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1800" b="0" i="0" dirty="0">
                <a:solidFill>
                  <a:schemeClr val="tx2"/>
                </a:solidFill>
                <a:effectLst/>
                <a:latin typeface="-apple-system"/>
              </a:rPr>
              <a:t>(</a:t>
            </a:r>
            <a:r>
              <a:rPr lang="en-US" sz="1800" b="0" i="1" u="sng" dirty="0">
                <a:solidFill>
                  <a:schemeClr val="tx2"/>
                </a:solidFill>
                <a:effectLst/>
                <a:latin typeface="-apple-system"/>
              </a:rPr>
              <a:t>The creation of detailed test cases for each macro test using the related content extracted from the functional analysis doc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-apple-system"/>
              </a:rPr>
              <a:t>)</a:t>
            </a:r>
            <a:endParaRPr lang="en-US" sz="18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980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48AB2-340D-CCE9-E169-C42DB751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990" y="277449"/>
            <a:ext cx="9829800" cy="885429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5. RAG(Retrieval-augmented generation)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6EEBF-D4F8-1BDD-9316-F30D9C441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320" y="1400475"/>
            <a:ext cx="9786497" cy="1450916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RAG(</a:t>
            </a:r>
            <a:r>
              <a:rPr lang="en-US" sz="1800" dirty="0">
                <a:solidFill>
                  <a:schemeClr val="tx2"/>
                </a:solidFill>
              </a:rPr>
              <a:t>Retrieval-augmented generation</a:t>
            </a:r>
            <a:r>
              <a:rPr lang="en-US" sz="1800" b="1" dirty="0">
                <a:solidFill>
                  <a:schemeClr val="tx2"/>
                </a:solidFill>
              </a:rPr>
              <a:t>) </a:t>
            </a:r>
            <a:r>
              <a:rPr lang="en-US" sz="1800" dirty="0">
                <a:solidFill>
                  <a:schemeClr val="tx2"/>
                </a:solidFill>
              </a:rPr>
              <a:t>is a natural language processing (NLP) framework that combines elements of: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i="1" u="sng" dirty="0">
                <a:solidFill>
                  <a:schemeClr val="tx2"/>
                </a:solidFill>
              </a:rPr>
              <a:t>information retrieval </a:t>
            </a:r>
            <a:r>
              <a:rPr lang="en-US" sz="1400" dirty="0">
                <a:solidFill>
                  <a:schemeClr val="tx2"/>
                </a:solidFill>
              </a:rPr>
              <a:t>form the </a:t>
            </a:r>
            <a:r>
              <a:rPr lang="en-US" sz="1400" b="1" dirty="0">
                <a:solidFill>
                  <a:schemeClr val="tx2"/>
                </a:solidFill>
              </a:rPr>
              <a:t>Vector Database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and </a:t>
            </a:r>
            <a:r>
              <a:rPr lang="en-US" sz="1400" i="1" u="sng" dirty="0">
                <a:solidFill>
                  <a:schemeClr val="tx2"/>
                </a:solidFill>
              </a:rPr>
              <a:t>language generation </a:t>
            </a:r>
            <a:r>
              <a:rPr lang="en-US" sz="1400" dirty="0">
                <a:solidFill>
                  <a:schemeClr val="tx2"/>
                </a:solidFill>
              </a:rPr>
              <a:t>with </a:t>
            </a:r>
            <a:r>
              <a:rPr lang="en-US" sz="1400" b="1" dirty="0">
                <a:solidFill>
                  <a:schemeClr val="tx2"/>
                </a:solidFill>
              </a:rPr>
              <a:t>GPT-4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474992B-6975-1A5B-5AC7-4595A57B5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277" y="2921866"/>
            <a:ext cx="7003140" cy="3361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690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FC488-F56A-7A61-255B-B2F344A7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/>
                </a:solidFill>
                <a:effectLst/>
                <a:latin typeface="-apple-system"/>
              </a:rPr>
              <a:t>Chunking:</a:t>
            </a:r>
            <a:endParaRPr lang="en-US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The process of breaking down the functional analysis documentation into manageable pieces, each associated with a heading until the next heading.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/>
                </a:solidFill>
                <a:effectLst/>
                <a:latin typeface="-apple-system"/>
              </a:rPr>
              <a:t>Similarity Search:</a:t>
            </a:r>
            <a:endParaRPr lang="en-US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A technique used to find content in our vector database that is semantically similar to a given macro test.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5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BC445-164C-6AE3-CB7D-D20FBBEA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6. Document splitting (chunking)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6176-5A2C-43DD-A814-9E420A104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The core activity in this stage involves segmenting these texts into manageable chunks, a procedure also known as text splitting or chunking. 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4" name="Picture 2" descr="Tutorial: ChatGPT Over Your Data">
            <a:extLst>
              <a:ext uri="{FF2B5EF4-FFF2-40B4-BE49-F238E27FC236}">
                <a16:creationId xmlns:a16="http://schemas.microsoft.com/office/drawing/2014/main" id="{B989A0CA-54EE-F065-0066-0A07C1AEE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378" y="3659821"/>
            <a:ext cx="4954693" cy="1573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314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7C6D8-F8E4-07AF-B003-53C18894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426684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7. Embeddings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5C45-AD60-27DB-CEFE-8E5D7A0D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124" y="2057912"/>
            <a:ext cx="7573733" cy="3017653"/>
          </a:xfrm>
        </p:spPr>
        <p:txBody>
          <a:bodyPr anchor="ctr">
            <a:normAutofit/>
          </a:bodyPr>
          <a:lstStyle/>
          <a:p>
            <a:r>
              <a:rPr lang="en-US" sz="1500" b="1" dirty="0">
                <a:solidFill>
                  <a:schemeClr val="tx2"/>
                </a:solidFill>
              </a:rPr>
              <a:t>What are Embeddings?</a:t>
            </a:r>
          </a:p>
          <a:p>
            <a:pPr lvl="1">
              <a:spcAft>
                <a:spcPts val="600"/>
              </a:spcAft>
            </a:pPr>
            <a:r>
              <a:rPr lang="en-US" sz="1500" dirty="0">
                <a:solidFill>
                  <a:schemeClr val="tx2"/>
                </a:solidFill>
              </a:rPr>
              <a:t>Embedding is a </a:t>
            </a:r>
            <a:r>
              <a:rPr lang="en-US" sz="1500" i="1" u="sng" dirty="0">
                <a:solidFill>
                  <a:schemeClr val="tx2"/>
                </a:solidFill>
              </a:rPr>
              <a:t>numerical representation of content </a:t>
            </a:r>
            <a:r>
              <a:rPr lang="en-US" sz="1500" dirty="0">
                <a:solidFill>
                  <a:schemeClr val="tx2"/>
                </a:solidFill>
              </a:rPr>
              <a:t>in a form that machines can process and understand. </a:t>
            </a:r>
          </a:p>
          <a:p>
            <a:pPr lvl="1">
              <a:spcAft>
                <a:spcPts val="2400"/>
              </a:spcAft>
            </a:pPr>
            <a:r>
              <a:rPr lang="en-US" sz="1500" dirty="0">
                <a:solidFill>
                  <a:schemeClr val="tx2"/>
                </a:solidFill>
              </a:rPr>
              <a:t>An embedding takes a piece of content, like a word, sentence, and maps it into a multi-dimensional vector space. </a:t>
            </a:r>
          </a:p>
          <a:p>
            <a:r>
              <a:rPr lang="en-US" sz="1500" b="1" dirty="0">
                <a:solidFill>
                  <a:schemeClr val="tx2"/>
                </a:solidFill>
              </a:rPr>
              <a:t>Role in our project:</a:t>
            </a:r>
            <a:br>
              <a:rPr lang="en-US" sz="1500" b="1" dirty="0">
                <a:solidFill>
                  <a:schemeClr val="tx2"/>
                </a:solidFill>
              </a:rPr>
            </a:br>
            <a:r>
              <a:rPr lang="en-US" sz="1500" dirty="0">
                <a:solidFill>
                  <a:schemeClr val="tx2"/>
                </a:solidFill>
              </a:rPr>
              <a:t>We convert chunks of our functional analysis documentation into embeddings so that we can store and search them in our vector database.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yellow block with black text&#10;&#10;Description automatically generated">
            <a:extLst>
              <a:ext uri="{FF2B5EF4-FFF2-40B4-BE49-F238E27FC236}">
                <a16:creationId xmlns:a16="http://schemas.microsoft.com/office/drawing/2014/main" id="{A37BF476-0E72-5A78-694C-6C24D67FB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2"/>
          <a:stretch/>
        </p:blipFill>
        <p:spPr>
          <a:xfrm>
            <a:off x="2251888" y="4997724"/>
            <a:ext cx="7687918" cy="1305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43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E2F8A-1F73-CEC6-AEA4-C221AD60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8. Vector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79E1-EB97-15D2-1974-FBD981D2A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 </a:t>
            </a:r>
            <a:r>
              <a:rPr lang="en-US" sz="1800" b="1" dirty="0">
                <a:solidFill>
                  <a:schemeClr val="tx2"/>
                </a:solidFill>
              </a:rPr>
              <a:t>Vector Database</a:t>
            </a:r>
            <a:r>
              <a:rPr lang="en-US" sz="1800" dirty="0">
                <a:solidFill>
                  <a:schemeClr val="tx2"/>
                </a:solidFill>
              </a:rPr>
              <a:t> is a type of database that indexes and stores vector embeddings for fast retrieval and similarity search.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4F3C43B-6C75-B222-FF81-D1A6FFF65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3114103"/>
            <a:ext cx="4142232" cy="155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9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881271-3EDA-CEAD-C287-2ADC8A3C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Human generated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5B9D-0952-547C-3217-AA694388A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32 test cases which are considered as a benchmark.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281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8C586-0DD7-53F5-2230-0F33174D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First Try</a:t>
            </a:r>
          </a:p>
        </p:txBody>
      </p:sp>
      <p:pic>
        <p:nvPicPr>
          <p:cNvPr id="21" name="Graphic 20" descr="Ambulance">
            <a:extLst>
              <a:ext uri="{FF2B5EF4-FFF2-40B4-BE49-F238E27FC236}">
                <a16:creationId xmlns:a16="http://schemas.microsoft.com/office/drawing/2014/main" id="{55A1AE48-7D23-5D10-24D2-EE2D8C962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7BF19-D877-584C-3981-15C5A7DFC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First try to generate full test cases by GPT resulted into </a:t>
            </a:r>
            <a:r>
              <a:rPr lang="en-US" sz="1800" b="1" i="1" u="sng" dirty="0">
                <a:solidFill>
                  <a:schemeClr val="tx2"/>
                </a:solidFill>
              </a:rPr>
              <a:t>60% coverage </a:t>
            </a:r>
            <a:r>
              <a:rPr lang="en-US" sz="1800" dirty="0">
                <a:solidFill>
                  <a:schemeClr val="tx2"/>
                </a:solidFill>
              </a:rPr>
              <a:t>of the cases generated by human.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- Coverage</a:t>
            </a:r>
            <a:r>
              <a:rPr lang="en-US" sz="1800" dirty="0">
                <a:solidFill>
                  <a:schemeClr val="tx2"/>
                </a:solidFill>
              </a:rPr>
              <a:t> stands for the Cross check of the test cases generated by GPT4 and the cases generated by human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087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B062-D21D-4D59-24AE-AC05D62F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implemented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A74D95-DA21-2919-DE5E-B8FB7DD872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98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51CBE7F8-98DE-CA6D-6B5B-8FF0910AB1C6}"/>
              </a:ext>
            </a:extLst>
          </p:cNvPr>
          <p:cNvSpPr txBox="1">
            <a:spLocks/>
          </p:cNvSpPr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	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F39151-B922-8741-64DF-51FAB438D0CF}"/>
              </a:ext>
            </a:extLst>
          </p:cNvPr>
          <p:cNvSpPr txBox="1">
            <a:spLocks/>
          </p:cNvSpPr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/>
            <a:r>
              <a:rPr lang="en-US" sz="1800" dirty="0"/>
              <a:t>GPT-4</a:t>
            </a:r>
          </a:p>
          <a:p>
            <a:pPr marL="628650"/>
            <a:r>
              <a:rPr lang="en-US" sz="1800" dirty="0"/>
              <a:t>Token</a:t>
            </a:r>
          </a:p>
          <a:p>
            <a:pPr marL="628650"/>
            <a:r>
              <a:rPr lang="en-US" sz="1800" dirty="0"/>
              <a:t>Token Limitation</a:t>
            </a:r>
          </a:p>
          <a:p>
            <a:pPr marL="628650"/>
            <a:r>
              <a:rPr lang="en-US" sz="1800" dirty="0"/>
              <a:t>GPT-4 Pricing</a:t>
            </a:r>
          </a:p>
          <a:p>
            <a:pPr marL="628650"/>
            <a:r>
              <a:rPr lang="en-US" sz="1800" dirty="0"/>
              <a:t>RAG(Retrieval-augmented generation)</a:t>
            </a:r>
          </a:p>
          <a:p>
            <a:pPr marL="628650"/>
            <a:r>
              <a:rPr lang="en-US" sz="1800" dirty="0"/>
              <a:t>Document splitting (chunking)</a:t>
            </a:r>
          </a:p>
          <a:p>
            <a:pPr marL="628650"/>
            <a:r>
              <a:rPr lang="en-US" sz="1800" dirty="0"/>
              <a:t>Embeddings</a:t>
            </a:r>
          </a:p>
          <a:p>
            <a:pPr marL="628650"/>
            <a:r>
              <a:rPr lang="en-US" sz="1800" dirty="0"/>
              <a:t>Vector Database (FAISS)</a:t>
            </a:r>
          </a:p>
          <a:p>
            <a:pPr marL="628650"/>
            <a:r>
              <a:rPr lang="en-US" sz="1800" dirty="0"/>
              <a:t>ChatGPT Enterprise</a:t>
            </a:r>
          </a:p>
        </p:txBody>
      </p:sp>
    </p:spTree>
    <p:extLst>
      <p:ext uri="{BB962C8B-B14F-4D97-AF65-F5344CB8AC3E}">
        <p14:creationId xmlns:p14="http://schemas.microsoft.com/office/powerpoint/2010/main" val="2291585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C41D6-6D6B-BD19-AFD6-E11479E0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Second try after updates: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DF19-28EB-E6CC-6B27-B447E146D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Second try to generate full test cases by GPT resulted into </a:t>
            </a:r>
            <a:r>
              <a:rPr lang="en-US" sz="1800" b="1" i="1" u="sng">
                <a:solidFill>
                  <a:schemeClr val="tx2"/>
                </a:solidFill>
              </a:rPr>
              <a:t>84% coverage </a:t>
            </a:r>
            <a:r>
              <a:rPr lang="en-US" sz="1800">
                <a:solidFill>
                  <a:schemeClr val="tx2"/>
                </a:solidFill>
              </a:rPr>
              <a:t>of the cases generated by human. </a:t>
            </a:r>
          </a:p>
          <a:p>
            <a:pPr lvl="1"/>
            <a:r>
              <a:rPr lang="en-US" sz="1800" i="1" u="sng">
                <a:solidFill>
                  <a:schemeClr val="tx2"/>
                </a:solidFill>
              </a:rPr>
              <a:t>Pros:</a:t>
            </a:r>
            <a:r>
              <a:rPr lang="en-US" sz="1800">
                <a:solidFill>
                  <a:schemeClr val="tx2"/>
                </a:solidFill>
              </a:rPr>
              <a:t> Which is </a:t>
            </a:r>
            <a:r>
              <a:rPr lang="en-US" sz="1800" b="1">
                <a:solidFill>
                  <a:schemeClr val="tx2"/>
                </a:solidFill>
              </a:rPr>
              <a:t>24% more </a:t>
            </a:r>
            <a:r>
              <a:rPr lang="en-US" sz="1800">
                <a:solidFill>
                  <a:schemeClr val="tx2"/>
                </a:solidFill>
              </a:rPr>
              <a:t>than the first try.</a:t>
            </a:r>
          </a:p>
          <a:p>
            <a:pPr lvl="1"/>
            <a:r>
              <a:rPr lang="en-US" sz="1800" i="1" u="sng">
                <a:solidFill>
                  <a:schemeClr val="tx2"/>
                </a:solidFill>
              </a:rPr>
              <a:t>Cons:</a:t>
            </a:r>
            <a:r>
              <a:rPr lang="en-US" sz="1800">
                <a:solidFill>
                  <a:schemeClr val="tx2"/>
                </a:solidFill>
              </a:rPr>
              <a:t> Decrease in the precision of the Test Case.</a:t>
            </a:r>
            <a:endParaRPr lang="en-US" sz="1800" i="1" u="sng">
              <a:solidFill>
                <a:schemeClr val="tx2"/>
              </a:solidFill>
            </a:endParaRPr>
          </a:p>
          <a:p>
            <a:pPr lvl="1"/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  <a:p>
            <a:r>
              <a:rPr lang="en-US" sz="1800" b="1">
                <a:solidFill>
                  <a:schemeClr val="tx2"/>
                </a:solidFill>
              </a:rPr>
              <a:t>Please notice, </a:t>
            </a:r>
            <a:r>
              <a:rPr lang="en-US" sz="1800">
                <a:solidFill>
                  <a:schemeClr val="tx2"/>
                </a:solidFill>
              </a:rPr>
              <a:t>further updates still can improve the result of the coverage and make more detailed each Test.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9B2E6EFE-D66C-232C-ACB4-FFE0CF40E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57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1386-0655-2047-A614-261EBFB5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362" y="60409"/>
            <a:ext cx="5713131" cy="77028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Micro Test Examples (first try):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38B4A-1F1D-DFB4-7B4C-0EBEA64A3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17135"/>
            <a:ext cx="12192000" cy="3940865"/>
          </a:xfrm>
        </p:spPr>
        <p:txBody>
          <a:bodyPr numCol="3" anchor="ctr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1. Titolo: Verifica Codice Unico di Identificazione Operazione per Trasferimenti Fondi UE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   Descrizione: Verifica che il codice unico di identificazione operazione sia presente per i trasferimenti di fondi intra-UE.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   Obiettivo: Assicurarsi che il campo del codice unico di identificazione operazione sia valorizzato per i trasferimenti di fondi all'interno dell'UE.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   Output atteso: Trasferimento autorizzato senza errori.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   Input atteso: Trasferimento fondi intra-UE con codice unico di identificazione operazione valorizzato.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endParaRPr lang="it-IT" sz="950" b="1" dirty="0">
              <a:solidFill>
                <a:schemeClr val="tx2"/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endParaRPr lang="it-IT" sz="950" b="1" dirty="0">
              <a:solidFill>
                <a:schemeClr val="tx2"/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2. Titolo: Verifica Presenza Cognome e Nome Ordinante per Trasferimenti Fondi UE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   Descrizione: Verifica che i campi cognome e nome dell'ordinante non siano obbligatori per i trasferimenti di fondi intra-UE.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   Obiettivo: Confermare che l'assenza dei campi cognome e nome dell'ordinante non blocchi il trasferimento di fondi intra-UE.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   Output atteso: Trasferimento autorizzato nonostante l'assenza dei campi cognome e nome dell'ordinante.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   Input atteso: Trasferimento fondi intra-UE senza cognome e nome dell'ordinante.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endParaRPr lang="it-IT" sz="950" b="1" dirty="0">
              <a:solidFill>
                <a:schemeClr val="tx2"/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3. Titolo: Verifica Presenza Cognome e Nome Beneficiario per Trasferimenti Fondi UE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   Descrizione: Verifica che i campi cognome e nome del beneficiario non siano obbligatori per i trasferimenti di fondi intra-UE.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   Obiettivo: Confermare che l'assenza dei campi cognome e nome del beneficiario non blocchi il trasferimento di fondi intra-UE.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   Output atteso: Trasferimento autorizzato nonostante l'assenza dei campi cognome e nome del beneficiario.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   Input atteso: Trasferimento fondi intra-UE senza cognome e nome del beneficiario.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endParaRPr lang="it-IT" sz="950" b="1" dirty="0">
              <a:solidFill>
                <a:schemeClr val="tx2"/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4. Titolo: Verifica Presenza Indirizzo Ordinante per Trasferimenti Fondi UE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   Descrizione: Verifica che il campo indirizzo dell'ordinante non sia obbligatorio per i trasferimenti di fondi intra-UE.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   Obiettivo: Confermare che l'assenza del campo indirizzo dell'ordinante non blocchi il trasferimento di fondi intra-UE.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   Output atteso: Trasferimento autorizzato nonostante l'assenza del campo indirizzo dell'ordinante.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   Input atteso: Trasferimento fondi intra-UE senza indirizzo dell'ordinante.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endParaRPr lang="it-IT" sz="950" b="1" dirty="0">
              <a:solidFill>
                <a:schemeClr val="tx2"/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endParaRPr lang="it-IT" sz="950" b="1" dirty="0">
              <a:solidFill>
                <a:schemeClr val="tx2"/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5. Titolo: Verifica Presenza Documento di </a:t>
            </a:r>
            <a:r>
              <a:rPr lang="it-IT" sz="950" b="1" dirty="0" err="1">
                <a:solidFill>
                  <a:schemeClr val="tx2"/>
                </a:solidFill>
              </a:rPr>
              <a:t>Identit</a:t>
            </a:r>
            <a:r>
              <a:rPr lang="it-IT" sz="950" b="1" dirty="0">
                <a:solidFill>
                  <a:schemeClr val="tx2"/>
                </a:solidFill>
              </a:rPr>
              <a:t>� Ordinante per Trasferimenti Fondi UE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   Descrizione: Verifica che il campo documento di </a:t>
            </a:r>
            <a:r>
              <a:rPr lang="it-IT" sz="950" b="1" dirty="0" err="1">
                <a:solidFill>
                  <a:schemeClr val="tx2"/>
                </a:solidFill>
              </a:rPr>
              <a:t>identit</a:t>
            </a:r>
            <a:r>
              <a:rPr lang="it-IT" sz="950" b="1" dirty="0">
                <a:solidFill>
                  <a:schemeClr val="tx2"/>
                </a:solidFill>
              </a:rPr>
              <a:t>� dell'ordinante non sia obbligatorio per i trasferimenti di fondi intra-UE.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   Obiettivo: Confermare che l'assenza del campo documento di </a:t>
            </a:r>
            <a:r>
              <a:rPr lang="it-IT" sz="950" b="1" dirty="0" err="1">
                <a:solidFill>
                  <a:schemeClr val="tx2"/>
                </a:solidFill>
              </a:rPr>
              <a:t>identit</a:t>
            </a:r>
            <a:r>
              <a:rPr lang="it-IT" sz="950" b="1" dirty="0">
                <a:solidFill>
                  <a:schemeClr val="tx2"/>
                </a:solidFill>
              </a:rPr>
              <a:t>� dell'ordinante non blocchi il trasferimento di fondi intra-UE.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   Output atteso: Trasferimento autorizzato nonostante l'assenza del campo documento di </a:t>
            </a:r>
            <a:r>
              <a:rPr lang="it-IT" sz="950" b="1" dirty="0" err="1">
                <a:solidFill>
                  <a:schemeClr val="tx2"/>
                </a:solidFill>
              </a:rPr>
              <a:t>identit</a:t>
            </a:r>
            <a:r>
              <a:rPr lang="it-IT" sz="950" b="1" dirty="0">
                <a:solidFill>
                  <a:schemeClr val="tx2"/>
                </a:solidFill>
              </a:rPr>
              <a:t>� dell'ordinante.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   Input atteso: Trasferimento fondi intra-UE senza documento di </a:t>
            </a:r>
            <a:r>
              <a:rPr lang="it-IT" sz="950" b="1" dirty="0" err="1">
                <a:solidFill>
                  <a:schemeClr val="tx2"/>
                </a:solidFill>
              </a:rPr>
              <a:t>identit</a:t>
            </a:r>
            <a:r>
              <a:rPr lang="it-IT" sz="950" b="1" dirty="0">
                <a:solidFill>
                  <a:schemeClr val="tx2"/>
                </a:solidFill>
              </a:rPr>
              <a:t>� dell'ordinante.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endParaRPr lang="it-IT" sz="950" b="1" dirty="0">
              <a:solidFill>
                <a:schemeClr val="tx2"/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6. Titolo: Verifica Presenza Numero di Identificazione Account Ordinante per Trasferimenti Fondi UE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   Descrizione: Verifica che il campo numero di identificazione account dell'ordinante non sia obbligatorio per i trasferimenti di fondi intra-UE.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   Obiettivo: Confermare che l'assenza del campo numero di identificazione account dell'ordinante non blocchi il trasferimento di fondi intra-UE.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   Output atteso: Trasferimento autorizzato nonostante l'assenza del campo numero di identificazione account dell'ordinante.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950" b="1" dirty="0">
                <a:solidFill>
                  <a:schemeClr val="tx2"/>
                </a:solidFill>
              </a:rPr>
              <a:t>   Input atteso: Trasferimento fondi intra-UE senza numero di identificazione account dell'ordinante.</a:t>
            </a:r>
            <a:endParaRPr lang="it-IT" sz="950" dirty="0">
              <a:solidFill>
                <a:schemeClr val="tx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CF3F62-06AA-6A13-AB8C-C228D8B1A7DD}"/>
              </a:ext>
            </a:extLst>
          </p:cNvPr>
          <p:cNvGrpSpPr/>
          <p:nvPr/>
        </p:nvGrpSpPr>
        <p:grpSpPr>
          <a:xfrm>
            <a:off x="0" y="2917135"/>
            <a:ext cx="12192000" cy="3940865"/>
            <a:chOff x="0" y="2917135"/>
            <a:chExt cx="12192000" cy="39408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EC11658-971D-B1AB-C812-F61631B1FFCB}"/>
                </a:ext>
              </a:extLst>
            </p:cNvPr>
            <p:cNvSpPr/>
            <p:nvPr/>
          </p:nvSpPr>
          <p:spPr>
            <a:xfrm>
              <a:off x="0" y="2917135"/>
              <a:ext cx="12192000" cy="394086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589315-C41E-AF93-948F-A150FF3F6F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38481"/>
              <a:ext cx="1219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5302B7-FF1E-DBD6-AF3F-B926237233B1}"/>
                </a:ext>
              </a:extLst>
            </p:cNvPr>
            <p:cNvCxnSpPr>
              <a:cxnSpLocks/>
            </p:cNvCxnSpPr>
            <p:nvPr/>
          </p:nvCxnSpPr>
          <p:spPr>
            <a:xfrm>
              <a:off x="4149586" y="2917135"/>
              <a:ext cx="0" cy="394086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899815-F960-8569-ECD1-7526F7432273}"/>
                </a:ext>
              </a:extLst>
            </p:cNvPr>
            <p:cNvCxnSpPr>
              <a:cxnSpLocks/>
            </p:cNvCxnSpPr>
            <p:nvPr/>
          </p:nvCxnSpPr>
          <p:spPr>
            <a:xfrm>
              <a:off x="8088795" y="2917136"/>
              <a:ext cx="36444" cy="39408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CDEB3EB-A084-4061-9D7F-20FBE5336FED}"/>
              </a:ext>
            </a:extLst>
          </p:cNvPr>
          <p:cNvSpPr txBox="1"/>
          <p:nvPr/>
        </p:nvSpPr>
        <p:spPr>
          <a:xfrm>
            <a:off x="2970144" y="830692"/>
            <a:ext cx="6331226" cy="2016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kern="12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##########################################################</a:t>
            </a:r>
            <a:endParaRPr lang="en-US" sz="105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kern="12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MACRO TEST</a:t>
            </a:r>
            <a:endParaRPr lang="en-US" sz="105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kern="12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1. Titolo: Verifica Presenza Campi Obbligatori per Trasferimenti Fondi UE</a:t>
            </a:r>
            <a:endParaRPr lang="en-US" sz="105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kern="12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Descrizione: Verifica che i trasferimenti di fondi all'interno dell'UE contengano tutti i campi obbligatori.</a:t>
            </a:r>
            <a:endParaRPr lang="en-US" sz="105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kern="12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Obiettivo: Assicurarsi che i trasferimenti di fondi intra-UE non vengano bloccati per mancanza di dati.</a:t>
            </a:r>
            <a:endParaRPr lang="en-US" sz="105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kern="12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Output atteso: Trasferimento autorizzato senza errori.</a:t>
            </a:r>
            <a:endParaRPr lang="en-US" sz="105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kern="12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Input atteso: Trasferimento fondi con tutti i campi obbligatori valorizzati.</a:t>
            </a:r>
            <a:endParaRPr lang="en-US" sz="105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kern="12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Keywords: UE, trasferimento fondi, campi obbligatori, controllo autorizzativo</a:t>
            </a:r>
            <a:endParaRPr lang="en-US" sz="105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kern="12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##########################################################</a:t>
            </a:r>
            <a:endParaRPr lang="en-US" sz="1050" dirty="0">
              <a:effectLst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4B16DB-A7AB-EBA6-DF37-DFB4D6FEA938}"/>
              </a:ext>
            </a:extLst>
          </p:cNvPr>
          <p:cNvSpPr/>
          <p:nvPr/>
        </p:nvSpPr>
        <p:spPr>
          <a:xfrm>
            <a:off x="2966830" y="830692"/>
            <a:ext cx="6336196" cy="201686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81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1386-0655-2047-A614-261EBFB5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362" y="60409"/>
            <a:ext cx="5713131" cy="77028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Micro Test Examples (second try):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38B4A-1F1D-DFB4-7B4C-0EBEA64A3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17135"/>
            <a:ext cx="12191999" cy="3940865"/>
          </a:xfrm>
        </p:spPr>
        <p:txBody>
          <a:bodyPr numCol="3" anchor="ctr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1. Titolo: Verifica Reg487 </a:t>
            </a:r>
            <a:r>
              <a:rPr lang="it-IT" sz="950" b="1" dirty="0" err="1">
                <a:solidFill>
                  <a:schemeClr val="tx2"/>
                </a:solidFill>
              </a:rPr>
              <a:t>Verification</a:t>
            </a:r>
            <a:r>
              <a:rPr lang="it-IT" sz="950" b="1" dirty="0">
                <a:solidFill>
                  <a:schemeClr val="tx2"/>
                </a:solidFill>
              </a:rPr>
              <a:t> </a:t>
            </a:r>
            <a:r>
              <a:rPr lang="it-IT" sz="950" b="1" dirty="0" err="1">
                <a:solidFill>
                  <a:schemeClr val="tx2"/>
                </a:solidFill>
              </a:rPr>
              <a:t>Result</a:t>
            </a:r>
            <a:r>
              <a:rPr lang="it-IT" sz="950" b="1" dirty="0">
                <a:solidFill>
                  <a:schemeClr val="tx2"/>
                </a:solidFill>
              </a:rPr>
              <a:t> - Codice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Descrizione: Verifica che il campo "Reg487 </a:t>
            </a:r>
            <a:r>
              <a:rPr lang="it-IT" sz="950" b="1" dirty="0" err="1">
                <a:solidFill>
                  <a:schemeClr val="tx2"/>
                </a:solidFill>
              </a:rPr>
              <a:t>Verification</a:t>
            </a:r>
            <a:r>
              <a:rPr lang="it-IT" sz="950" b="1" dirty="0">
                <a:solidFill>
                  <a:schemeClr val="tx2"/>
                </a:solidFill>
              </a:rPr>
              <a:t> </a:t>
            </a:r>
            <a:r>
              <a:rPr lang="it-IT" sz="950" b="1" dirty="0" err="1">
                <a:solidFill>
                  <a:schemeClr val="tx2"/>
                </a:solidFill>
              </a:rPr>
              <a:t>Result</a:t>
            </a:r>
            <a:r>
              <a:rPr lang="it-IT" sz="950" b="1" dirty="0">
                <a:solidFill>
                  <a:schemeClr val="tx2"/>
                </a:solidFill>
              </a:rPr>
              <a:t>" sia valorizzato con 0 quando tutti i controlli Reg487 sono superati.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Obiettivo: Assicurarsi che il valore 0 sia assegnato correttamente quando non ci sono errori di validazione.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Input atteso: Nessun errore di validazione presente.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Output atteso: Reg487 </a:t>
            </a:r>
            <a:r>
              <a:rPr lang="it-IT" sz="950" b="1" dirty="0" err="1">
                <a:solidFill>
                  <a:schemeClr val="tx2"/>
                </a:solidFill>
              </a:rPr>
              <a:t>Verification</a:t>
            </a:r>
            <a:r>
              <a:rPr lang="it-IT" sz="950" b="1" dirty="0">
                <a:solidFill>
                  <a:schemeClr val="tx2"/>
                </a:solidFill>
              </a:rPr>
              <a:t> </a:t>
            </a:r>
            <a:r>
              <a:rPr lang="it-IT" sz="950" b="1" dirty="0" err="1">
                <a:solidFill>
                  <a:schemeClr val="tx2"/>
                </a:solidFill>
              </a:rPr>
              <a:t>Result</a:t>
            </a:r>
            <a:r>
              <a:rPr lang="it-IT" sz="950" b="1" dirty="0">
                <a:solidFill>
                  <a:schemeClr val="tx2"/>
                </a:solidFill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Procedura: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- Inviare una transazione con tutti i campi obbligatori correttamente valorizzati.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- Verificare che il campo "Reg487 </a:t>
            </a:r>
            <a:r>
              <a:rPr lang="it-IT" sz="950" b="1" dirty="0" err="1">
                <a:solidFill>
                  <a:schemeClr val="tx2"/>
                </a:solidFill>
              </a:rPr>
              <a:t>Verification</a:t>
            </a:r>
            <a:r>
              <a:rPr lang="it-IT" sz="950" b="1" dirty="0">
                <a:solidFill>
                  <a:schemeClr val="tx2"/>
                </a:solidFill>
              </a:rPr>
              <a:t> </a:t>
            </a:r>
            <a:r>
              <a:rPr lang="it-IT" sz="950" b="1" dirty="0" err="1">
                <a:solidFill>
                  <a:schemeClr val="tx2"/>
                </a:solidFill>
              </a:rPr>
              <a:t>Result</a:t>
            </a:r>
            <a:r>
              <a:rPr lang="it-IT" sz="950" b="1" dirty="0">
                <a:solidFill>
                  <a:schemeClr val="tx2"/>
                </a:solidFill>
              </a:rPr>
              <a:t>" nel messaggio ISO 047.01 sia valorizzato con 0.</a:t>
            </a:r>
          </a:p>
          <a:p>
            <a:pPr marL="0" indent="0">
              <a:spcBef>
                <a:spcPts val="0"/>
              </a:spcBef>
              <a:buNone/>
            </a:pPr>
            <a:endParaRPr lang="it-IT" sz="950" b="1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950" b="1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2. Titolo: Verifica Reg487 </a:t>
            </a:r>
            <a:r>
              <a:rPr lang="it-IT" sz="950" b="1" dirty="0" err="1">
                <a:solidFill>
                  <a:schemeClr val="tx2"/>
                </a:solidFill>
              </a:rPr>
              <a:t>Verification</a:t>
            </a:r>
            <a:r>
              <a:rPr lang="it-IT" sz="950" b="1" dirty="0">
                <a:solidFill>
                  <a:schemeClr val="tx2"/>
                </a:solidFill>
              </a:rPr>
              <a:t> </a:t>
            </a:r>
            <a:r>
              <a:rPr lang="it-IT" sz="950" b="1" dirty="0" err="1">
                <a:solidFill>
                  <a:schemeClr val="tx2"/>
                </a:solidFill>
              </a:rPr>
              <a:t>Result</a:t>
            </a:r>
            <a:r>
              <a:rPr lang="it-IT" sz="950" b="1" dirty="0">
                <a:solidFill>
                  <a:schemeClr val="tx2"/>
                </a:solidFill>
              </a:rPr>
              <a:t> - Codice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Descrizione: Verifica che il campo "Reg487 </a:t>
            </a:r>
            <a:r>
              <a:rPr lang="it-IT" sz="950" b="1" dirty="0" err="1">
                <a:solidFill>
                  <a:schemeClr val="tx2"/>
                </a:solidFill>
              </a:rPr>
              <a:t>Verification</a:t>
            </a:r>
            <a:r>
              <a:rPr lang="it-IT" sz="950" b="1" dirty="0">
                <a:solidFill>
                  <a:schemeClr val="tx2"/>
                </a:solidFill>
              </a:rPr>
              <a:t> </a:t>
            </a:r>
            <a:r>
              <a:rPr lang="it-IT" sz="950" b="1" dirty="0" err="1">
                <a:solidFill>
                  <a:schemeClr val="tx2"/>
                </a:solidFill>
              </a:rPr>
              <a:t>Result</a:t>
            </a:r>
            <a:r>
              <a:rPr lang="it-IT" sz="950" b="1" dirty="0">
                <a:solidFill>
                  <a:schemeClr val="tx2"/>
                </a:solidFill>
              </a:rPr>
              <a:t>" sia valorizzato con 1 in caso di Identificativo operazione errato.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Obiettivo: Assicurarsi che il valore 1 sia assegnato correttamente quando l'Identificativo operazione � errato.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Input atteso: Identificativo operazione errato.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Output atteso: Reg487 </a:t>
            </a:r>
            <a:r>
              <a:rPr lang="it-IT" sz="950" b="1" dirty="0" err="1">
                <a:solidFill>
                  <a:schemeClr val="tx2"/>
                </a:solidFill>
              </a:rPr>
              <a:t>Verification</a:t>
            </a:r>
            <a:r>
              <a:rPr lang="it-IT" sz="950" b="1" dirty="0">
                <a:solidFill>
                  <a:schemeClr val="tx2"/>
                </a:solidFill>
              </a:rPr>
              <a:t> </a:t>
            </a:r>
            <a:r>
              <a:rPr lang="it-IT" sz="950" b="1" dirty="0" err="1">
                <a:solidFill>
                  <a:schemeClr val="tx2"/>
                </a:solidFill>
              </a:rPr>
              <a:t>Result</a:t>
            </a:r>
            <a:r>
              <a:rPr lang="it-IT" sz="950" b="1" dirty="0">
                <a:solidFill>
                  <a:schemeClr val="tx2"/>
                </a:solidFill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Procedura: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- Inviare una transazione con Identificativo operazione errato.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- Verificare che il campo "Reg487 </a:t>
            </a:r>
            <a:r>
              <a:rPr lang="it-IT" sz="950" b="1" dirty="0" err="1">
                <a:solidFill>
                  <a:schemeClr val="tx2"/>
                </a:solidFill>
              </a:rPr>
              <a:t>Verification</a:t>
            </a:r>
            <a:r>
              <a:rPr lang="it-IT" sz="950" b="1" dirty="0">
                <a:solidFill>
                  <a:schemeClr val="tx2"/>
                </a:solidFill>
              </a:rPr>
              <a:t> </a:t>
            </a:r>
            <a:r>
              <a:rPr lang="it-IT" sz="950" b="1" dirty="0" err="1">
                <a:solidFill>
                  <a:schemeClr val="tx2"/>
                </a:solidFill>
              </a:rPr>
              <a:t>Result</a:t>
            </a:r>
            <a:r>
              <a:rPr lang="it-IT" sz="950" b="1" dirty="0">
                <a:solidFill>
                  <a:schemeClr val="tx2"/>
                </a:solidFill>
              </a:rPr>
              <a:t>" nel messaggio ISO 047.01 sia valorizzato con 1.</a:t>
            </a:r>
          </a:p>
          <a:p>
            <a:pPr marL="0" indent="0">
              <a:spcBef>
                <a:spcPts val="0"/>
              </a:spcBef>
              <a:buNone/>
            </a:pPr>
            <a:endParaRPr lang="it-IT" sz="950" b="1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950" b="1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it-IT" sz="950" b="1" dirty="0">
                <a:solidFill>
                  <a:schemeClr val="tx2"/>
                </a:solidFill>
              </a:rPr>
            </a:br>
            <a:endParaRPr lang="it-IT" sz="950" b="1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3. Titolo: Verifica Reg487 </a:t>
            </a:r>
            <a:r>
              <a:rPr lang="it-IT" sz="950" b="1" dirty="0" err="1">
                <a:solidFill>
                  <a:schemeClr val="tx2"/>
                </a:solidFill>
              </a:rPr>
              <a:t>Verification</a:t>
            </a:r>
            <a:r>
              <a:rPr lang="it-IT" sz="950" b="1" dirty="0">
                <a:solidFill>
                  <a:schemeClr val="tx2"/>
                </a:solidFill>
              </a:rPr>
              <a:t> </a:t>
            </a:r>
            <a:r>
              <a:rPr lang="it-IT" sz="950" b="1" dirty="0" err="1">
                <a:solidFill>
                  <a:schemeClr val="tx2"/>
                </a:solidFill>
              </a:rPr>
              <a:t>Result</a:t>
            </a:r>
            <a:r>
              <a:rPr lang="it-IT" sz="950" b="1" dirty="0">
                <a:solidFill>
                  <a:schemeClr val="tx2"/>
                </a:solidFill>
              </a:rPr>
              <a:t> - Codice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Descrizione: Verifica che il campo "Reg487 </a:t>
            </a:r>
            <a:r>
              <a:rPr lang="it-IT" sz="950" b="1" dirty="0" err="1">
                <a:solidFill>
                  <a:schemeClr val="tx2"/>
                </a:solidFill>
              </a:rPr>
              <a:t>Verification</a:t>
            </a:r>
            <a:r>
              <a:rPr lang="it-IT" sz="950" b="1" dirty="0">
                <a:solidFill>
                  <a:schemeClr val="tx2"/>
                </a:solidFill>
              </a:rPr>
              <a:t> </a:t>
            </a:r>
            <a:r>
              <a:rPr lang="it-IT" sz="950" b="1" dirty="0" err="1">
                <a:solidFill>
                  <a:schemeClr val="tx2"/>
                </a:solidFill>
              </a:rPr>
              <a:t>Result</a:t>
            </a:r>
            <a:r>
              <a:rPr lang="it-IT" sz="950" b="1" dirty="0">
                <a:solidFill>
                  <a:schemeClr val="tx2"/>
                </a:solidFill>
              </a:rPr>
              <a:t>" sia valorizzato con 2 in caso di Cognome, nome ordinante errato.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Obiettivo: Assicurarsi che il valore 2 sia assegnato correttamente quando il Cognome o il nome dell'ordinante sono errati.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Input atteso: Cognome, nome ordinante errato.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Output atteso: Reg487 </a:t>
            </a:r>
            <a:r>
              <a:rPr lang="it-IT" sz="950" b="1" dirty="0" err="1">
                <a:solidFill>
                  <a:schemeClr val="tx2"/>
                </a:solidFill>
              </a:rPr>
              <a:t>Verification</a:t>
            </a:r>
            <a:r>
              <a:rPr lang="it-IT" sz="950" b="1" dirty="0">
                <a:solidFill>
                  <a:schemeClr val="tx2"/>
                </a:solidFill>
              </a:rPr>
              <a:t> </a:t>
            </a:r>
            <a:r>
              <a:rPr lang="it-IT" sz="950" b="1" dirty="0" err="1">
                <a:solidFill>
                  <a:schemeClr val="tx2"/>
                </a:solidFill>
              </a:rPr>
              <a:t>Result</a:t>
            </a:r>
            <a:r>
              <a:rPr lang="it-IT" sz="950" b="1" dirty="0">
                <a:solidFill>
                  <a:schemeClr val="tx2"/>
                </a:solidFill>
              </a:rPr>
              <a:t>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Procedura: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- Inviare una transazione con Cognome o nome dell'ordinante errato.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- Verificare che il campo "Reg487 </a:t>
            </a:r>
            <a:r>
              <a:rPr lang="it-IT" sz="950" b="1" dirty="0" err="1">
                <a:solidFill>
                  <a:schemeClr val="tx2"/>
                </a:solidFill>
              </a:rPr>
              <a:t>Verification</a:t>
            </a:r>
            <a:r>
              <a:rPr lang="it-IT" sz="950" b="1" dirty="0">
                <a:solidFill>
                  <a:schemeClr val="tx2"/>
                </a:solidFill>
              </a:rPr>
              <a:t> </a:t>
            </a:r>
            <a:r>
              <a:rPr lang="it-IT" sz="950" b="1" dirty="0" err="1">
                <a:solidFill>
                  <a:schemeClr val="tx2"/>
                </a:solidFill>
              </a:rPr>
              <a:t>Result</a:t>
            </a:r>
            <a:r>
              <a:rPr lang="it-IT" sz="950" b="1" dirty="0">
                <a:solidFill>
                  <a:schemeClr val="tx2"/>
                </a:solidFill>
              </a:rPr>
              <a:t>" nel messaggio ISO 047.01 sia valorizzato con 2.</a:t>
            </a:r>
          </a:p>
          <a:p>
            <a:pPr marL="0" indent="0">
              <a:spcBef>
                <a:spcPts val="0"/>
              </a:spcBef>
              <a:buNone/>
            </a:pPr>
            <a:endParaRPr lang="it-IT" sz="950" b="1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950" b="1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950" b="1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4. Titolo: Verifica Reg487 </a:t>
            </a:r>
            <a:r>
              <a:rPr lang="it-IT" sz="950" b="1" dirty="0" err="1">
                <a:solidFill>
                  <a:schemeClr val="tx2"/>
                </a:solidFill>
              </a:rPr>
              <a:t>Verification</a:t>
            </a:r>
            <a:r>
              <a:rPr lang="it-IT" sz="950" b="1" dirty="0">
                <a:solidFill>
                  <a:schemeClr val="tx2"/>
                </a:solidFill>
              </a:rPr>
              <a:t> </a:t>
            </a:r>
            <a:r>
              <a:rPr lang="it-IT" sz="950" b="1" dirty="0" err="1">
                <a:solidFill>
                  <a:schemeClr val="tx2"/>
                </a:solidFill>
              </a:rPr>
              <a:t>Result</a:t>
            </a:r>
            <a:r>
              <a:rPr lang="it-IT" sz="950" b="1" dirty="0">
                <a:solidFill>
                  <a:schemeClr val="tx2"/>
                </a:solidFill>
              </a:rPr>
              <a:t> - Codice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Descrizione: Verifica che il campo "Reg487 </a:t>
            </a:r>
            <a:r>
              <a:rPr lang="it-IT" sz="950" b="1" dirty="0" err="1">
                <a:solidFill>
                  <a:schemeClr val="tx2"/>
                </a:solidFill>
              </a:rPr>
              <a:t>Verification</a:t>
            </a:r>
            <a:r>
              <a:rPr lang="it-IT" sz="950" b="1" dirty="0">
                <a:solidFill>
                  <a:schemeClr val="tx2"/>
                </a:solidFill>
              </a:rPr>
              <a:t> </a:t>
            </a:r>
            <a:r>
              <a:rPr lang="it-IT" sz="950" b="1" dirty="0" err="1">
                <a:solidFill>
                  <a:schemeClr val="tx2"/>
                </a:solidFill>
              </a:rPr>
              <a:t>Result</a:t>
            </a:r>
            <a:r>
              <a:rPr lang="it-IT" sz="950" b="1" dirty="0">
                <a:solidFill>
                  <a:schemeClr val="tx2"/>
                </a:solidFill>
              </a:rPr>
              <a:t>" sia valorizzato con 3 in caso di Cognome, nome beneficiario errato.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Obiettivo: Assicurarsi che il valore 3 sia assegnato correttamente quando il Cognome o il nome del beneficiario sono errati.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Input atteso: Cognome, nome beneficiario errato.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Output atteso: Reg487 </a:t>
            </a:r>
            <a:r>
              <a:rPr lang="it-IT" sz="950" b="1" dirty="0" err="1">
                <a:solidFill>
                  <a:schemeClr val="tx2"/>
                </a:solidFill>
              </a:rPr>
              <a:t>Verification</a:t>
            </a:r>
            <a:r>
              <a:rPr lang="it-IT" sz="950" b="1" dirty="0">
                <a:solidFill>
                  <a:schemeClr val="tx2"/>
                </a:solidFill>
              </a:rPr>
              <a:t> </a:t>
            </a:r>
            <a:r>
              <a:rPr lang="it-IT" sz="950" b="1" dirty="0" err="1">
                <a:solidFill>
                  <a:schemeClr val="tx2"/>
                </a:solidFill>
              </a:rPr>
              <a:t>Result</a:t>
            </a:r>
            <a:r>
              <a:rPr lang="it-IT" sz="950" b="1" dirty="0">
                <a:solidFill>
                  <a:schemeClr val="tx2"/>
                </a:solidFill>
              </a:rPr>
              <a:t> =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Procedura: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- Inviare una transazione con Cognome o nome del beneficiario errato.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- Verificare che il campo "Reg487 </a:t>
            </a:r>
            <a:r>
              <a:rPr lang="it-IT" sz="950" b="1" dirty="0" err="1">
                <a:solidFill>
                  <a:schemeClr val="tx2"/>
                </a:solidFill>
              </a:rPr>
              <a:t>Verification</a:t>
            </a:r>
            <a:r>
              <a:rPr lang="it-IT" sz="950" b="1" dirty="0">
                <a:solidFill>
                  <a:schemeClr val="tx2"/>
                </a:solidFill>
              </a:rPr>
              <a:t> </a:t>
            </a:r>
            <a:r>
              <a:rPr lang="it-IT" sz="950" b="1" dirty="0" err="1">
                <a:solidFill>
                  <a:schemeClr val="tx2"/>
                </a:solidFill>
              </a:rPr>
              <a:t>Result</a:t>
            </a:r>
            <a:r>
              <a:rPr lang="it-IT" sz="950" b="1" dirty="0">
                <a:solidFill>
                  <a:schemeClr val="tx2"/>
                </a:solidFill>
              </a:rPr>
              <a:t>" nel messaggio ISO 047.01 sia valorizzato con 3.</a:t>
            </a:r>
          </a:p>
          <a:p>
            <a:pPr marL="0" indent="0">
              <a:spcBef>
                <a:spcPts val="0"/>
              </a:spcBef>
              <a:buNone/>
            </a:pPr>
            <a:endParaRPr lang="it-IT" sz="950" b="1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950" b="1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950" b="1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950" b="1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5. Titolo: Verifica Reg487 </a:t>
            </a:r>
            <a:r>
              <a:rPr lang="it-IT" sz="950" b="1" dirty="0" err="1">
                <a:solidFill>
                  <a:schemeClr val="tx2"/>
                </a:solidFill>
              </a:rPr>
              <a:t>Verification</a:t>
            </a:r>
            <a:r>
              <a:rPr lang="it-IT" sz="950" b="1" dirty="0">
                <a:solidFill>
                  <a:schemeClr val="tx2"/>
                </a:solidFill>
              </a:rPr>
              <a:t> </a:t>
            </a:r>
            <a:r>
              <a:rPr lang="it-IT" sz="950" b="1" dirty="0" err="1">
                <a:solidFill>
                  <a:schemeClr val="tx2"/>
                </a:solidFill>
              </a:rPr>
              <a:t>Result</a:t>
            </a:r>
            <a:r>
              <a:rPr lang="it-IT" sz="950" b="1" dirty="0">
                <a:solidFill>
                  <a:schemeClr val="tx2"/>
                </a:solidFill>
              </a:rPr>
              <a:t> - Codice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Descrizione: Verifica che il campo "Reg487 </a:t>
            </a:r>
            <a:r>
              <a:rPr lang="it-IT" sz="950" b="1" dirty="0" err="1">
                <a:solidFill>
                  <a:schemeClr val="tx2"/>
                </a:solidFill>
              </a:rPr>
              <a:t>Verification</a:t>
            </a:r>
            <a:r>
              <a:rPr lang="it-IT" sz="950" b="1" dirty="0">
                <a:solidFill>
                  <a:schemeClr val="tx2"/>
                </a:solidFill>
              </a:rPr>
              <a:t> </a:t>
            </a:r>
            <a:r>
              <a:rPr lang="it-IT" sz="950" b="1" dirty="0" err="1">
                <a:solidFill>
                  <a:schemeClr val="tx2"/>
                </a:solidFill>
              </a:rPr>
              <a:t>Result</a:t>
            </a:r>
            <a:r>
              <a:rPr lang="it-IT" sz="950" b="1" dirty="0">
                <a:solidFill>
                  <a:schemeClr val="tx2"/>
                </a:solidFill>
              </a:rPr>
              <a:t>" sia valorizzato con 4 in caso di Indirizzo ordinante errato.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Obiettivo: Assicurarsi che il valore 4 sia assegnato correttamente quando l'Indirizzo dell'ordinante � errato.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Input atteso: Indirizzo ordinante errato.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Output atteso: Reg487 </a:t>
            </a:r>
            <a:r>
              <a:rPr lang="it-IT" sz="950" b="1" dirty="0" err="1">
                <a:solidFill>
                  <a:schemeClr val="tx2"/>
                </a:solidFill>
              </a:rPr>
              <a:t>Verification</a:t>
            </a:r>
            <a:r>
              <a:rPr lang="it-IT" sz="950" b="1" dirty="0">
                <a:solidFill>
                  <a:schemeClr val="tx2"/>
                </a:solidFill>
              </a:rPr>
              <a:t> </a:t>
            </a:r>
            <a:r>
              <a:rPr lang="it-IT" sz="950" b="1" dirty="0" err="1">
                <a:solidFill>
                  <a:schemeClr val="tx2"/>
                </a:solidFill>
              </a:rPr>
              <a:t>Result</a:t>
            </a:r>
            <a:r>
              <a:rPr lang="it-IT" sz="950" b="1" dirty="0">
                <a:solidFill>
                  <a:schemeClr val="tx2"/>
                </a:solidFill>
              </a:rPr>
              <a:t> =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Procedura: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- Inviare una transazione con Indirizzo dell'ordinante errato.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- Verificare che il campo "Reg487 </a:t>
            </a:r>
            <a:r>
              <a:rPr lang="it-IT" sz="950" b="1" dirty="0" err="1">
                <a:solidFill>
                  <a:schemeClr val="tx2"/>
                </a:solidFill>
              </a:rPr>
              <a:t>Verification</a:t>
            </a:r>
            <a:r>
              <a:rPr lang="it-IT" sz="950" b="1" dirty="0">
                <a:solidFill>
                  <a:schemeClr val="tx2"/>
                </a:solidFill>
              </a:rPr>
              <a:t> </a:t>
            </a:r>
            <a:r>
              <a:rPr lang="it-IT" sz="950" b="1" dirty="0" err="1">
                <a:solidFill>
                  <a:schemeClr val="tx2"/>
                </a:solidFill>
              </a:rPr>
              <a:t>Result</a:t>
            </a:r>
            <a:r>
              <a:rPr lang="it-IT" sz="950" b="1" dirty="0">
                <a:solidFill>
                  <a:schemeClr val="tx2"/>
                </a:solidFill>
              </a:rPr>
              <a:t>" nel messaggio ISO 047.01 sia valorizzato con 4.</a:t>
            </a:r>
          </a:p>
          <a:p>
            <a:pPr marL="0" indent="0">
              <a:spcBef>
                <a:spcPts val="0"/>
              </a:spcBef>
              <a:buNone/>
            </a:pPr>
            <a:endParaRPr lang="it-IT" sz="950" b="1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950" b="1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950" b="1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6. Titolo: Verifica Reg487 </a:t>
            </a:r>
            <a:r>
              <a:rPr lang="it-IT" sz="950" b="1" dirty="0" err="1">
                <a:solidFill>
                  <a:schemeClr val="tx2"/>
                </a:solidFill>
              </a:rPr>
              <a:t>Verification</a:t>
            </a:r>
            <a:r>
              <a:rPr lang="it-IT" sz="950" b="1" dirty="0">
                <a:solidFill>
                  <a:schemeClr val="tx2"/>
                </a:solidFill>
              </a:rPr>
              <a:t> </a:t>
            </a:r>
            <a:r>
              <a:rPr lang="it-IT" sz="950" b="1" dirty="0" err="1">
                <a:solidFill>
                  <a:schemeClr val="tx2"/>
                </a:solidFill>
              </a:rPr>
              <a:t>Result</a:t>
            </a:r>
            <a:r>
              <a:rPr lang="it-IT" sz="950" b="1" dirty="0">
                <a:solidFill>
                  <a:schemeClr val="tx2"/>
                </a:solidFill>
              </a:rPr>
              <a:t> - Codice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Descrizione: Verifica che il campo "Reg487 </a:t>
            </a:r>
            <a:r>
              <a:rPr lang="it-IT" sz="950" b="1" dirty="0" err="1">
                <a:solidFill>
                  <a:schemeClr val="tx2"/>
                </a:solidFill>
              </a:rPr>
              <a:t>Verification</a:t>
            </a:r>
            <a:r>
              <a:rPr lang="it-IT" sz="950" b="1" dirty="0">
                <a:solidFill>
                  <a:schemeClr val="tx2"/>
                </a:solidFill>
              </a:rPr>
              <a:t> </a:t>
            </a:r>
            <a:r>
              <a:rPr lang="it-IT" sz="950" b="1" dirty="0" err="1">
                <a:solidFill>
                  <a:schemeClr val="tx2"/>
                </a:solidFill>
              </a:rPr>
              <a:t>Result</a:t>
            </a:r>
            <a:r>
              <a:rPr lang="it-IT" sz="950" b="1" dirty="0">
                <a:solidFill>
                  <a:schemeClr val="tx2"/>
                </a:solidFill>
              </a:rPr>
              <a:t>" sia valorizzato con 5 in caso di Documento ordinante errato.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Obiettivo: Assicurarsi che il valore 5 sia assegnato correttamente quando il Documento dell'ordinante � errato.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Input atteso: Documento ordinante errato.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Output atteso: Reg487 </a:t>
            </a:r>
            <a:r>
              <a:rPr lang="it-IT" sz="950" b="1" dirty="0" err="1">
                <a:solidFill>
                  <a:schemeClr val="tx2"/>
                </a:solidFill>
              </a:rPr>
              <a:t>Verification</a:t>
            </a:r>
            <a:r>
              <a:rPr lang="it-IT" sz="950" b="1" dirty="0">
                <a:solidFill>
                  <a:schemeClr val="tx2"/>
                </a:solidFill>
              </a:rPr>
              <a:t> </a:t>
            </a:r>
            <a:r>
              <a:rPr lang="it-IT" sz="950" b="1" dirty="0" err="1">
                <a:solidFill>
                  <a:schemeClr val="tx2"/>
                </a:solidFill>
              </a:rPr>
              <a:t>Result</a:t>
            </a:r>
            <a:r>
              <a:rPr lang="it-IT" sz="950" b="1" dirty="0">
                <a:solidFill>
                  <a:schemeClr val="tx2"/>
                </a:solidFill>
              </a:rPr>
              <a:t> =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Procedura: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- Inviare una transazione con Documento dell'ordinante errato.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950" b="1" dirty="0">
                <a:solidFill>
                  <a:schemeClr val="tx2"/>
                </a:solidFill>
              </a:rPr>
              <a:t>   - Verificare che il campo "Reg487 </a:t>
            </a:r>
            <a:r>
              <a:rPr lang="it-IT" sz="950" b="1" dirty="0" err="1">
                <a:solidFill>
                  <a:schemeClr val="tx2"/>
                </a:solidFill>
              </a:rPr>
              <a:t>Verification</a:t>
            </a:r>
            <a:r>
              <a:rPr lang="it-IT" sz="950" b="1" dirty="0">
                <a:solidFill>
                  <a:schemeClr val="tx2"/>
                </a:solidFill>
              </a:rPr>
              <a:t> </a:t>
            </a:r>
            <a:r>
              <a:rPr lang="it-IT" sz="950" b="1" dirty="0" err="1">
                <a:solidFill>
                  <a:schemeClr val="tx2"/>
                </a:solidFill>
              </a:rPr>
              <a:t>Result</a:t>
            </a:r>
            <a:r>
              <a:rPr lang="it-IT" sz="950" b="1" dirty="0">
                <a:solidFill>
                  <a:schemeClr val="tx2"/>
                </a:solidFill>
              </a:rPr>
              <a:t>" nel messaggio ISO 047.01 sia valorizzato con 5.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CF3F62-06AA-6A13-AB8C-C228D8B1A7DD}"/>
              </a:ext>
            </a:extLst>
          </p:cNvPr>
          <p:cNvGrpSpPr/>
          <p:nvPr/>
        </p:nvGrpSpPr>
        <p:grpSpPr>
          <a:xfrm>
            <a:off x="0" y="2916972"/>
            <a:ext cx="12192000" cy="3941028"/>
            <a:chOff x="0" y="2916972"/>
            <a:chExt cx="12192000" cy="39410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EC11658-971D-B1AB-C812-F61631B1FFCB}"/>
                </a:ext>
              </a:extLst>
            </p:cNvPr>
            <p:cNvSpPr/>
            <p:nvPr/>
          </p:nvSpPr>
          <p:spPr>
            <a:xfrm>
              <a:off x="0" y="2917135"/>
              <a:ext cx="12192000" cy="394086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589315-C41E-AF93-948F-A150FF3F6F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38481"/>
              <a:ext cx="1219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5302B7-FF1E-DBD6-AF3F-B926237233B1}"/>
                </a:ext>
              </a:extLst>
            </p:cNvPr>
            <p:cNvCxnSpPr>
              <a:cxnSpLocks/>
            </p:cNvCxnSpPr>
            <p:nvPr/>
          </p:nvCxnSpPr>
          <p:spPr>
            <a:xfrm>
              <a:off x="4056453" y="2917135"/>
              <a:ext cx="0" cy="394086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899815-F960-8569-ECD1-7526F7432273}"/>
                </a:ext>
              </a:extLst>
            </p:cNvPr>
            <p:cNvCxnSpPr>
              <a:cxnSpLocks/>
            </p:cNvCxnSpPr>
            <p:nvPr/>
          </p:nvCxnSpPr>
          <p:spPr>
            <a:xfrm>
              <a:off x="8033762" y="2916972"/>
              <a:ext cx="36444" cy="39408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CDEB3EB-A084-4061-9D7F-20FBE5336FED}"/>
              </a:ext>
            </a:extLst>
          </p:cNvPr>
          <p:cNvSpPr txBox="1"/>
          <p:nvPr/>
        </p:nvSpPr>
        <p:spPr>
          <a:xfrm>
            <a:off x="2970144" y="830692"/>
            <a:ext cx="6331226" cy="2016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kern="12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##########################################################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dirty="0">
                <a:solidFill>
                  <a:schemeClr val="tx2"/>
                </a:solidFill>
                <a:effectLst/>
              </a:rPr>
              <a:t>MACRO TEST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dirty="0">
                <a:solidFill>
                  <a:schemeClr val="tx2"/>
                </a:solidFill>
                <a:effectLst/>
              </a:rPr>
              <a:t>1. Titolo: Verifica Reg487 </a:t>
            </a:r>
            <a:r>
              <a:rPr lang="it-IT" sz="1050" b="1" dirty="0" err="1">
                <a:solidFill>
                  <a:schemeClr val="tx2"/>
                </a:solidFill>
                <a:effectLst/>
              </a:rPr>
              <a:t>Verification</a:t>
            </a:r>
            <a:r>
              <a:rPr lang="it-IT" sz="1050" b="1" dirty="0">
                <a:solidFill>
                  <a:schemeClr val="tx2"/>
                </a:solidFill>
                <a:effectLst/>
              </a:rPr>
              <a:t> </a:t>
            </a:r>
            <a:r>
              <a:rPr lang="it-IT" sz="1050" b="1" dirty="0" err="1">
                <a:solidFill>
                  <a:schemeClr val="tx2"/>
                </a:solidFill>
                <a:effectLst/>
              </a:rPr>
              <a:t>Result</a:t>
            </a:r>
            <a:endParaRPr lang="it-IT" sz="1050" b="1" dirty="0">
              <a:solidFill>
                <a:schemeClr val="tx2"/>
              </a:solidFill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dirty="0">
                <a:solidFill>
                  <a:schemeClr val="tx2"/>
                </a:solidFill>
                <a:effectLst/>
              </a:rPr>
              <a:t>   Descrizione: Controllo dell'esito dei controlli formali effettuati da Autorizzativo.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dirty="0">
                <a:solidFill>
                  <a:schemeClr val="tx2"/>
                </a:solidFill>
                <a:effectLst/>
              </a:rPr>
              <a:t>   Obiettivo: Assicurarsi che il campo "Reg487 </a:t>
            </a:r>
            <a:r>
              <a:rPr lang="it-IT" sz="1050" b="1" dirty="0" err="1">
                <a:solidFill>
                  <a:schemeClr val="tx2"/>
                </a:solidFill>
                <a:effectLst/>
              </a:rPr>
              <a:t>Verification</a:t>
            </a:r>
            <a:r>
              <a:rPr lang="it-IT" sz="1050" b="1" dirty="0">
                <a:solidFill>
                  <a:schemeClr val="tx2"/>
                </a:solidFill>
                <a:effectLst/>
              </a:rPr>
              <a:t> </a:t>
            </a:r>
            <a:r>
              <a:rPr lang="it-IT" sz="1050" b="1" dirty="0" err="1">
                <a:solidFill>
                  <a:schemeClr val="tx2"/>
                </a:solidFill>
                <a:effectLst/>
              </a:rPr>
              <a:t>Result</a:t>
            </a:r>
            <a:r>
              <a:rPr lang="it-IT" sz="1050" b="1" dirty="0">
                <a:solidFill>
                  <a:schemeClr val="tx2"/>
                </a:solidFill>
                <a:effectLst/>
              </a:rPr>
              <a:t>" sia valorizzato correttamente.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dirty="0">
                <a:solidFill>
                  <a:schemeClr val="tx2"/>
                </a:solidFill>
                <a:effectLst/>
              </a:rPr>
              <a:t>   Output atteso: 0 = Tutti i controlli Reg487 superati, 1-6 = Specifico errore di validazione.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dirty="0">
                <a:solidFill>
                  <a:schemeClr val="tx2"/>
                </a:solidFill>
                <a:effectLst/>
              </a:rPr>
              <a:t>   Input atteso: Valori da 0 a 6.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dirty="0">
                <a:solidFill>
                  <a:schemeClr val="tx2"/>
                </a:solidFill>
                <a:effectLst/>
              </a:rPr>
              <a:t>   Keywords: Reg487 </a:t>
            </a:r>
            <a:r>
              <a:rPr lang="it-IT" sz="1050" b="1" dirty="0" err="1">
                <a:solidFill>
                  <a:schemeClr val="tx2"/>
                </a:solidFill>
                <a:effectLst/>
              </a:rPr>
              <a:t>Verification</a:t>
            </a:r>
            <a:r>
              <a:rPr lang="it-IT" sz="1050" b="1" dirty="0">
                <a:solidFill>
                  <a:schemeClr val="tx2"/>
                </a:solidFill>
                <a:effectLst/>
              </a:rPr>
              <a:t> </a:t>
            </a:r>
            <a:r>
              <a:rPr lang="it-IT" sz="1050" b="1" dirty="0" err="1">
                <a:solidFill>
                  <a:schemeClr val="tx2"/>
                </a:solidFill>
                <a:effectLst/>
              </a:rPr>
              <a:t>Result</a:t>
            </a:r>
            <a:r>
              <a:rPr lang="it-IT" sz="1050" b="1" dirty="0">
                <a:solidFill>
                  <a:schemeClr val="tx2"/>
                </a:solidFill>
                <a:effectLst/>
              </a:rPr>
              <a:t>, controllo formale, Autorizzativo, validazione.</a:t>
            </a:r>
            <a:endParaRPr lang="en-US" sz="1050" b="1" dirty="0">
              <a:solidFill>
                <a:schemeClr val="tx2"/>
              </a:solidFill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kern="12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##########################################################</a:t>
            </a:r>
            <a:endParaRPr lang="en-US" sz="1050" b="1" dirty="0">
              <a:solidFill>
                <a:schemeClr val="tx2"/>
              </a:solidFill>
              <a:effectLst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4B16DB-A7AB-EBA6-DF37-DFB4D6FEA938}"/>
              </a:ext>
            </a:extLst>
          </p:cNvPr>
          <p:cNvSpPr/>
          <p:nvPr/>
        </p:nvSpPr>
        <p:spPr>
          <a:xfrm>
            <a:off x="2966830" y="830692"/>
            <a:ext cx="6336196" cy="201686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8DCA-70A5-1650-26CD-B0C162A6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</a:rPr>
              <a:t>9. ChatGPT Enterprise edition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5B6C-ADDA-A131-DB97-DE73F575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/>
              <a:t>Unlimited, high-speed access </a:t>
            </a:r>
            <a:r>
              <a:rPr lang="en-US" dirty="0"/>
              <a:t>to GPT-4 and tools like DALL·E, Browsing, Advanced Data Analysis, and more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/>
              <a:t>Expanded context window </a:t>
            </a:r>
            <a:r>
              <a:rPr lang="en-US" dirty="0"/>
              <a:t>for longer inputs(128k token)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/>
              <a:t>SAML SSO </a:t>
            </a:r>
            <a:r>
              <a:rPr lang="en-US" dirty="0"/>
              <a:t>(Security Assertion Markup Language (SAML) is an XML standard that enables secure web domains to exchange user authentication and authorization data.)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/>
              <a:t>Enterprise data excluded from training</a:t>
            </a:r>
            <a:r>
              <a:rPr lang="en-US" dirty="0"/>
              <a:t> by default &amp; </a:t>
            </a:r>
            <a:r>
              <a:rPr lang="en-US" b="1" dirty="0"/>
              <a:t>custom data retention windows</a:t>
            </a:r>
            <a:r>
              <a:rPr lang="en-US" dirty="0"/>
              <a:t>. 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/>
              <a:t>Admin controls, domain verification, and analytics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/>
              <a:t>Priority support </a:t>
            </a:r>
            <a:r>
              <a:rPr lang="en-US" dirty="0"/>
              <a:t>&amp; </a:t>
            </a:r>
            <a:r>
              <a:rPr lang="en-US" b="1" dirty="0"/>
              <a:t>ongoing account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C0C0D-78C1-8F30-8DBA-4C304B682B2F}"/>
              </a:ext>
            </a:extLst>
          </p:cNvPr>
          <p:cNvSpPr txBox="1"/>
          <p:nvPr/>
        </p:nvSpPr>
        <p:spPr>
          <a:xfrm>
            <a:off x="475836" y="6128279"/>
            <a:ext cx="6169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References:</a:t>
            </a:r>
          </a:p>
          <a:p>
            <a:r>
              <a:rPr lang="en-US" sz="1400" dirty="0">
                <a:hlinkClick r:id="rId2"/>
              </a:rPr>
              <a:t>https://openai.com/chatgpt/pricing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8095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0F6AD-D5DE-122F-4F65-7B57BDA8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924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6A4290-DF9A-8FD6-66F9-D7E27950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	</a:t>
            </a:r>
          </a:p>
        </p:txBody>
      </p:sp>
      <p:pic>
        <p:nvPicPr>
          <p:cNvPr id="11" name="Graphic 10" descr="Robot">
            <a:extLst>
              <a:ext uri="{FF2B5EF4-FFF2-40B4-BE49-F238E27FC236}">
                <a16:creationId xmlns:a16="http://schemas.microsoft.com/office/drawing/2014/main" id="{4344F7DB-E9F9-888C-4A68-12A89FE32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36A775-9337-7E51-5104-C9256A65F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5" y="2358751"/>
            <a:ext cx="5690506" cy="3055116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1800" dirty="0"/>
              <a:t>Our project uses both:</a:t>
            </a:r>
          </a:p>
          <a:p>
            <a:pPr marL="971550" lvl="1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1800" b="1" dirty="0"/>
              <a:t>GPT-4</a:t>
            </a:r>
            <a:r>
              <a:rPr lang="en-US" sz="1800" dirty="0"/>
              <a:t>, a cutting-edge AI technology, to generate </a:t>
            </a:r>
            <a:r>
              <a:rPr lang="en-US" sz="1800" i="1" u="sng" dirty="0"/>
              <a:t>Macro Test Cases</a:t>
            </a:r>
            <a:r>
              <a:rPr lang="en-US" sz="1800" dirty="0"/>
              <a:t> from functional analysis documentation.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b="1" dirty="0"/>
              <a:t>RAG(</a:t>
            </a:r>
            <a:r>
              <a:rPr lang="en-US" sz="1800" dirty="0"/>
              <a:t>Retrieval-augmented generation</a:t>
            </a:r>
            <a:r>
              <a:rPr lang="en-US" sz="1800" b="1" dirty="0"/>
              <a:t>)</a:t>
            </a:r>
            <a:r>
              <a:rPr lang="en-US" sz="1800" dirty="0"/>
              <a:t>. </a:t>
            </a:r>
            <a:br>
              <a:rPr lang="en-US" sz="1800" dirty="0"/>
            </a:br>
            <a:r>
              <a:rPr lang="en-US" sz="1800" dirty="0"/>
              <a:t>This technique helps to generate more detailed </a:t>
            </a:r>
            <a:r>
              <a:rPr lang="en-US" sz="1800" i="1" u="sng" dirty="0"/>
              <a:t>Micro Test Cases</a:t>
            </a:r>
            <a:r>
              <a:rPr lang="en-US" sz="1800" dirty="0"/>
              <a:t> from the Macro Test Cases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549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6457B-E88B-FF99-2D9B-A94D2D00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71" y="2680717"/>
            <a:ext cx="10684151" cy="10419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Macro Test Cases Generation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077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7A99A0-81FF-07CA-1753-D1530093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1. GPT-4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B4CC-C673-6BF6-4AD3-FCCD4CF98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What is GPT-4?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GPT-4, or Generative Pre-trained Transformer 4, is an advanced </a:t>
            </a:r>
            <a:r>
              <a:rPr lang="en-US" sz="1800" b="1" u="sng" dirty="0">
                <a:solidFill>
                  <a:schemeClr val="tx2"/>
                </a:solidFill>
              </a:rPr>
              <a:t>AI language model </a:t>
            </a:r>
            <a:r>
              <a:rPr lang="en-US" sz="1800" dirty="0">
                <a:solidFill>
                  <a:schemeClr val="tx2"/>
                </a:solidFill>
              </a:rPr>
              <a:t>developed by OpenAI.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It's capable of </a:t>
            </a:r>
            <a:r>
              <a:rPr lang="en-US" sz="1800" i="1" dirty="0">
                <a:solidFill>
                  <a:schemeClr val="tx2"/>
                </a:solidFill>
              </a:rPr>
              <a:t>understanding and generating </a:t>
            </a:r>
            <a:r>
              <a:rPr lang="en-US" sz="1800" i="1" u="sng" dirty="0">
                <a:solidFill>
                  <a:schemeClr val="tx2"/>
                </a:solidFill>
              </a:rPr>
              <a:t>human-like text</a:t>
            </a:r>
            <a:r>
              <a:rPr lang="en-US" sz="1800" dirty="0">
                <a:solidFill>
                  <a:schemeClr val="tx2"/>
                </a:solidFill>
              </a:rPr>
              <a:t>, making it a powerful tool for a variety of natural language processing tasks.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</a:rPr>
              <a:t>How are we using GPT-4?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We use GPT-4 to analyze functional analysis documentation and generate macro tests that cover the full scope of software changes or updates.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Later, GPT-4 helps us create micro tests from the macro tests and related content extracted from our functional analysis document.</a:t>
            </a:r>
          </a:p>
        </p:txBody>
      </p:sp>
    </p:spTree>
    <p:extLst>
      <p:ext uri="{BB962C8B-B14F-4D97-AF65-F5344CB8AC3E}">
        <p14:creationId xmlns:p14="http://schemas.microsoft.com/office/powerpoint/2010/main" val="84621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326BDA-DFEC-7196-7A5B-E5E1529E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2. Token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C9B2356-7D35-0421-50F0-099E0B8C5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What is a Token?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In the context of language models like GPT-4, a token is a </a:t>
            </a:r>
            <a:r>
              <a:rPr lang="en-US" sz="1800" i="1" u="sng" dirty="0">
                <a:solidFill>
                  <a:schemeClr val="tx2"/>
                </a:solidFill>
              </a:rPr>
              <a:t>piece of text </a:t>
            </a:r>
            <a:r>
              <a:rPr lang="en-US" sz="1800" dirty="0">
                <a:solidFill>
                  <a:schemeClr val="tx2"/>
                </a:solidFill>
              </a:rPr>
              <a:t>that the model recognizes as a single unit.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This could be:</a:t>
            </a:r>
          </a:p>
          <a:p>
            <a:pPr lvl="2"/>
            <a:r>
              <a:rPr lang="en-US" sz="1400" dirty="0">
                <a:solidFill>
                  <a:schemeClr val="tx2"/>
                </a:solidFill>
              </a:rPr>
              <a:t>a word, </a:t>
            </a:r>
          </a:p>
          <a:p>
            <a:pPr lvl="2"/>
            <a:r>
              <a:rPr lang="en-US" sz="1400" dirty="0">
                <a:solidFill>
                  <a:schemeClr val="tx2"/>
                </a:solidFill>
              </a:rPr>
              <a:t>part of a word, </a:t>
            </a:r>
          </a:p>
          <a:p>
            <a:pPr lvl="2"/>
            <a:r>
              <a:rPr lang="en-US" sz="1400" dirty="0">
                <a:solidFill>
                  <a:schemeClr val="tx2"/>
                </a:solidFill>
              </a:rPr>
              <a:t>or punctuation.</a:t>
            </a:r>
            <a:br>
              <a:rPr lang="en-US" sz="1400" dirty="0">
                <a:solidFill>
                  <a:schemeClr val="tx2"/>
                </a:solidFill>
              </a:rPr>
            </a:br>
            <a:endParaRPr lang="en-US" sz="1400" dirty="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</a:rPr>
              <a:t>Why are Tokens important?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Tokens are the </a:t>
            </a:r>
            <a:r>
              <a:rPr lang="en-US" sz="1800" i="1" u="sng" dirty="0">
                <a:solidFill>
                  <a:schemeClr val="tx2"/>
                </a:solidFill>
              </a:rPr>
              <a:t>building blocks of the text </a:t>
            </a:r>
            <a:r>
              <a:rPr lang="en-US" sz="1800" dirty="0">
                <a:solidFill>
                  <a:schemeClr val="tx2"/>
                </a:solidFill>
              </a:rPr>
              <a:t>that GPT-4 processes. The model's understanding and generation of text are based on these tokens.</a:t>
            </a:r>
          </a:p>
        </p:txBody>
      </p:sp>
    </p:spTree>
    <p:extLst>
      <p:ext uri="{BB962C8B-B14F-4D97-AF65-F5344CB8AC3E}">
        <p14:creationId xmlns:p14="http://schemas.microsoft.com/office/powerpoint/2010/main" val="225054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25175EE3-063D-1717-C6A2-26930F36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476488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Token</a:t>
            </a:r>
          </a:p>
        </p:txBody>
      </p:sp>
      <p:pic>
        <p:nvPicPr>
          <p:cNvPr id="1026" name="Picture 2" descr="Understanding Tokens in ChatGPT. Tokens are the fundamental units of… | by  Manav Kumar | Medium">
            <a:extLst>
              <a:ext uri="{FF2B5EF4-FFF2-40B4-BE49-F238E27FC236}">
                <a16:creationId xmlns:a16="http://schemas.microsoft.com/office/drawing/2014/main" id="{EEFE22E4-7E70-BAA8-1F2D-AF1A81E5C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760015"/>
            <a:ext cx="5507803" cy="4378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843FE7-D670-35B7-53CD-3792A573C0C1}"/>
              </a:ext>
            </a:extLst>
          </p:cNvPr>
          <p:cNvSpPr txBox="1"/>
          <p:nvPr/>
        </p:nvSpPr>
        <p:spPr>
          <a:xfrm>
            <a:off x="5955129" y="1210270"/>
            <a:ext cx="578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Token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46836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AF25C9-3E84-0C87-3382-C76A8B11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3.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B042-B4DD-F4F7-5272-F83B31746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000" b="1" dirty="0"/>
              <a:t>Token limitation:</a:t>
            </a:r>
            <a:endParaRPr lang="en-US" sz="2000" dirty="0"/>
          </a:p>
          <a:p>
            <a:pPr>
              <a:spcAft>
                <a:spcPts val="1200"/>
              </a:spcAft>
            </a:pPr>
            <a:r>
              <a:rPr lang="en-US" sz="1800" dirty="0"/>
              <a:t>GPT-4 can only process a certain number of tokens at a time.</a:t>
            </a:r>
          </a:p>
          <a:p>
            <a:pPr lvl="1">
              <a:spcAft>
                <a:spcPts val="2400"/>
              </a:spcAft>
            </a:pPr>
            <a:r>
              <a:rPr lang="en-US" sz="1400" dirty="0"/>
              <a:t>This limit affects how much text we can send to the model in one go. </a:t>
            </a:r>
          </a:p>
          <a:p>
            <a:pPr>
              <a:spcAft>
                <a:spcPts val="600"/>
              </a:spcAft>
            </a:pPr>
            <a:r>
              <a:rPr lang="en-US" sz="1800" b="1" dirty="0"/>
              <a:t>GPT-4 Turbo model </a:t>
            </a:r>
            <a:r>
              <a:rPr lang="en-US" sz="1800" dirty="0"/>
              <a:t>can accept up to </a:t>
            </a:r>
            <a:r>
              <a:rPr lang="en-US" sz="1800" b="1" dirty="0"/>
              <a:t>128k tokens</a:t>
            </a:r>
            <a:r>
              <a:rPr lang="en-US" sz="1800" dirty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You can think of tokens as pieces of words, where 1,000 tokens is about 750 words.</a:t>
            </a:r>
          </a:p>
          <a:p>
            <a:pPr lvl="1">
              <a:spcAft>
                <a:spcPts val="60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So 128k tokens make approximately 96k words.</a:t>
            </a:r>
          </a:p>
          <a:p>
            <a:pPr lvl="1">
              <a:spcAft>
                <a:spcPts val="60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If we take an average of 275 words per page, then it means that we can pass around 300-350 paged docs to the model.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23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2D3CA-B5C1-4DF7-8AAE-777C09638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4. GPT-4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3087-D242-E768-0CE2-E9F72914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54" y="2421683"/>
            <a:ext cx="5271768" cy="3353476"/>
          </a:xfrm>
        </p:spPr>
        <p:txBody>
          <a:bodyPr anchor="t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How is GPT-4 Priced?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OpenAI charges for GPT-4 usage based on the number of tokens processed.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In the given table there are provided the prices for the </a:t>
            </a:r>
            <a:r>
              <a:rPr lang="en-US" sz="1800" b="1" dirty="0">
                <a:solidFill>
                  <a:schemeClr val="tx2"/>
                </a:solidFill>
              </a:rPr>
              <a:t>GPT-4 Turbo</a:t>
            </a:r>
            <a:br>
              <a:rPr lang="en-US" sz="1800" b="1" dirty="0">
                <a:solidFill>
                  <a:schemeClr val="tx2"/>
                </a:solidFill>
              </a:rPr>
            </a:br>
            <a:endParaRPr lang="en-US" sz="1800" b="1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9C0C974-997D-29EF-CD7C-EA8A423FE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771" y="3051355"/>
            <a:ext cx="4851984" cy="1091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F140AB-F3D4-0237-E8BD-1F8F3DB2062C}"/>
              </a:ext>
            </a:extLst>
          </p:cNvPr>
          <p:cNvSpPr txBox="1"/>
          <p:nvPr/>
        </p:nvSpPr>
        <p:spPr>
          <a:xfrm>
            <a:off x="475836" y="6128279"/>
            <a:ext cx="6169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References:</a:t>
            </a:r>
          </a:p>
          <a:p>
            <a:r>
              <a:rPr lang="en-US" sz="1400" dirty="0">
                <a:hlinkClick r:id="rId3"/>
              </a:rPr>
              <a:t>https://openai.com/pricing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802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2419</Words>
  <Application>Microsoft Office PowerPoint</Application>
  <PresentationFormat>Widescreen</PresentationFormat>
  <Paragraphs>233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Office Theme</vt:lpstr>
      <vt:lpstr>GPT-4  &amp;  Retrieval-augmented generation (RAG)</vt:lpstr>
      <vt:lpstr>PowerPoint Presentation</vt:lpstr>
      <vt:lpstr>Introduction </vt:lpstr>
      <vt:lpstr>Macro Test Cases Generation</vt:lpstr>
      <vt:lpstr>1. GPT-4</vt:lpstr>
      <vt:lpstr>2. Token</vt:lpstr>
      <vt:lpstr>2. Token</vt:lpstr>
      <vt:lpstr>3. Limitations</vt:lpstr>
      <vt:lpstr>4. GPT-4 Pricing</vt:lpstr>
      <vt:lpstr>Macro Test Examples:</vt:lpstr>
      <vt:lpstr>Micro Test Cases Generation (The creation of detailed test cases for each macro test using the related content extracted from the functional analysis doc)</vt:lpstr>
      <vt:lpstr>5. RAG(Retrieval-augmented generation)</vt:lpstr>
      <vt:lpstr>PowerPoint Presentation</vt:lpstr>
      <vt:lpstr>6. Document splitting (chunking)</vt:lpstr>
      <vt:lpstr>7. Embeddings</vt:lpstr>
      <vt:lpstr>8. Vector Database</vt:lpstr>
      <vt:lpstr>Human generated Test Cases</vt:lpstr>
      <vt:lpstr>First Try</vt:lpstr>
      <vt:lpstr>Updates implemented</vt:lpstr>
      <vt:lpstr>Second try after updates:</vt:lpstr>
      <vt:lpstr>Micro Test Examples (first try):</vt:lpstr>
      <vt:lpstr>Micro Test Examples (second try):</vt:lpstr>
      <vt:lpstr>9. ChatGPT Enterprise edition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GPT-4  &amp;  Retrieval-augmented generation (RAG)</dc:title>
  <dc:creator>Chelebi Elshan</dc:creator>
  <cp:lastModifiedBy>Chelebi Elshan</cp:lastModifiedBy>
  <cp:revision>3</cp:revision>
  <dcterms:created xsi:type="dcterms:W3CDTF">2024-01-29T09:29:30Z</dcterms:created>
  <dcterms:modified xsi:type="dcterms:W3CDTF">2024-01-30T09:37:33Z</dcterms:modified>
</cp:coreProperties>
</file>