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942" r:id="rId2"/>
    <p:sldId id="1921" r:id="rId3"/>
    <p:sldId id="1929" r:id="rId4"/>
    <p:sldId id="1943" r:id="rId5"/>
    <p:sldId id="1944" r:id="rId6"/>
    <p:sldId id="1945" r:id="rId7"/>
    <p:sldId id="1946" r:id="rId8"/>
    <p:sldId id="1947" r:id="rId9"/>
    <p:sldId id="1948" r:id="rId10"/>
    <p:sldId id="1949" r:id="rId11"/>
    <p:sldId id="1950" r:id="rId12"/>
    <p:sldId id="1951" r:id="rId13"/>
    <p:sldId id="1952" r:id="rId14"/>
    <p:sldId id="1953" r:id="rId15"/>
    <p:sldId id="1954" r:id="rId16"/>
    <p:sldId id="1955" r:id="rId17"/>
    <p:sldId id="1956" r:id="rId18"/>
    <p:sldId id="1957" r:id="rId19"/>
    <p:sldId id="1958" r:id="rId20"/>
    <p:sldId id="1959" r:id="rId21"/>
    <p:sldId id="1960" r:id="rId22"/>
    <p:sldId id="1961" r:id="rId23"/>
    <p:sldId id="1962" r:id="rId24"/>
    <p:sldId id="18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0DEE2-501E-45FA-B953-BD6429E519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395265-E6D3-4764-B5D8-5534893478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Update of the functional analysis doc with the aim to minimize ambiguities </a:t>
          </a:r>
        </a:p>
      </dgm:t>
    </dgm:pt>
    <dgm:pt modelId="{7DD5E289-391C-4C97-B70D-EEE79153E400}" type="parTrans" cxnId="{623ED3E4-CF7E-449B-8554-D4AA34FA5940}">
      <dgm:prSet/>
      <dgm:spPr/>
      <dgm:t>
        <a:bodyPr/>
        <a:lstStyle/>
        <a:p>
          <a:endParaRPr lang="en-US"/>
        </a:p>
      </dgm:t>
    </dgm:pt>
    <dgm:pt modelId="{D3B48160-AEAE-4870-970E-39D4E5EE57EE}" type="sibTrans" cxnId="{623ED3E4-CF7E-449B-8554-D4AA34FA5940}">
      <dgm:prSet/>
      <dgm:spPr/>
      <dgm:t>
        <a:bodyPr/>
        <a:lstStyle/>
        <a:p>
          <a:endParaRPr lang="en-US"/>
        </a:p>
      </dgm:t>
    </dgm:pt>
    <dgm:pt modelId="{3155072F-BA5B-4E57-95EC-8A26903F00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Tables extraction from document and management</a:t>
          </a:r>
        </a:p>
      </dgm:t>
    </dgm:pt>
    <dgm:pt modelId="{9F744B6D-2303-4D09-BA1E-3E83F1415FAE}" type="parTrans" cxnId="{58012626-D696-40CB-A72B-7CC03A745CAD}">
      <dgm:prSet/>
      <dgm:spPr/>
      <dgm:t>
        <a:bodyPr/>
        <a:lstStyle/>
        <a:p>
          <a:endParaRPr lang="en-US"/>
        </a:p>
      </dgm:t>
    </dgm:pt>
    <dgm:pt modelId="{73F71762-35AB-42CE-8D8A-960B9525893C}" type="sibTrans" cxnId="{58012626-D696-40CB-A72B-7CC03A745CAD}">
      <dgm:prSet/>
      <dgm:spPr/>
      <dgm:t>
        <a:bodyPr/>
        <a:lstStyle/>
        <a:p>
          <a:endParaRPr lang="en-US"/>
        </a:p>
      </dgm:t>
    </dgm:pt>
    <dgm:pt modelId="{5FFB3F1B-8711-4C57-8B10-71C7E7AEBD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Modified Prompt Engineering</a:t>
          </a:r>
        </a:p>
      </dgm:t>
    </dgm:pt>
    <dgm:pt modelId="{E93C8E70-D32F-4614-BFD6-4B08C55A447C}" type="parTrans" cxnId="{5CA6E06B-27AB-4D8C-ABA7-877013CE19B4}">
      <dgm:prSet/>
      <dgm:spPr/>
      <dgm:t>
        <a:bodyPr/>
        <a:lstStyle/>
        <a:p>
          <a:endParaRPr lang="en-US"/>
        </a:p>
      </dgm:t>
    </dgm:pt>
    <dgm:pt modelId="{E9944782-3A05-4264-9DAC-32AC696CA791}" type="sibTrans" cxnId="{5CA6E06B-27AB-4D8C-ABA7-877013CE19B4}">
      <dgm:prSet/>
      <dgm:spPr/>
      <dgm:t>
        <a:bodyPr/>
        <a:lstStyle/>
        <a:p>
          <a:endParaRPr lang="en-US"/>
        </a:p>
      </dgm:t>
    </dgm:pt>
    <dgm:pt modelId="{D820A8A4-9521-426C-8725-E413FF60BA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Better document preprocessing (updating the technique of the  chunking of the docs)</a:t>
          </a:r>
        </a:p>
      </dgm:t>
    </dgm:pt>
    <dgm:pt modelId="{B43F1F3D-7EC3-41FC-8F14-CA9940CC3B41}" type="parTrans" cxnId="{316AE1C9-A56C-4928-B442-4C5EF0D8AB44}">
      <dgm:prSet/>
      <dgm:spPr/>
      <dgm:t>
        <a:bodyPr/>
        <a:lstStyle/>
        <a:p>
          <a:endParaRPr lang="en-US"/>
        </a:p>
      </dgm:t>
    </dgm:pt>
    <dgm:pt modelId="{69829D50-D0A1-4131-BD16-DD44FEFFEB48}" type="sibTrans" cxnId="{316AE1C9-A56C-4928-B442-4C5EF0D8AB44}">
      <dgm:prSet/>
      <dgm:spPr/>
      <dgm:t>
        <a:bodyPr/>
        <a:lstStyle/>
        <a:p>
          <a:endParaRPr lang="en-US"/>
        </a:p>
      </dgm:t>
    </dgm:pt>
    <dgm:pt modelId="{A4D4B4BE-2C4B-40D5-B9EB-89742A95934F}" type="pres">
      <dgm:prSet presAssocID="{39E0DEE2-501E-45FA-B953-BD6429E51977}" presName="root" presStyleCnt="0">
        <dgm:presLayoutVars>
          <dgm:dir/>
          <dgm:resizeHandles val="exact"/>
        </dgm:presLayoutVars>
      </dgm:prSet>
      <dgm:spPr/>
    </dgm:pt>
    <dgm:pt modelId="{94EBCAA7-93D5-43C4-BB2F-DCF172A0670B}" type="pres">
      <dgm:prSet presAssocID="{19395265-E6D3-4764-B5D8-5534893478FA}" presName="compNode" presStyleCnt="0"/>
      <dgm:spPr/>
    </dgm:pt>
    <dgm:pt modelId="{1015152B-0CBE-486C-B211-0DD50B472F61}" type="pres">
      <dgm:prSet presAssocID="{19395265-E6D3-4764-B5D8-5534893478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30F8AA-84A8-460E-AF7D-BA6389BA63B0}" type="pres">
      <dgm:prSet presAssocID="{19395265-E6D3-4764-B5D8-5534893478FA}" presName="spaceRect" presStyleCnt="0"/>
      <dgm:spPr/>
    </dgm:pt>
    <dgm:pt modelId="{3226FA32-29B7-4C72-BC08-46B4017C15CF}" type="pres">
      <dgm:prSet presAssocID="{19395265-E6D3-4764-B5D8-5534893478FA}" presName="textRect" presStyleLbl="revTx" presStyleIdx="0" presStyleCnt="4">
        <dgm:presLayoutVars>
          <dgm:chMax val="1"/>
          <dgm:chPref val="1"/>
        </dgm:presLayoutVars>
      </dgm:prSet>
      <dgm:spPr/>
    </dgm:pt>
    <dgm:pt modelId="{2A808BB2-3E5F-46D2-93D7-CDA1788C2648}" type="pres">
      <dgm:prSet presAssocID="{D3B48160-AEAE-4870-970E-39D4E5EE57EE}" presName="sibTrans" presStyleCnt="0"/>
      <dgm:spPr/>
    </dgm:pt>
    <dgm:pt modelId="{15D08D4D-A4C7-4127-88A6-BCD52D5DE77F}" type="pres">
      <dgm:prSet presAssocID="{3155072F-BA5B-4E57-95EC-8A26903F0024}" presName="compNode" presStyleCnt="0"/>
      <dgm:spPr/>
    </dgm:pt>
    <dgm:pt modelId="{FAE2AB3B-3A17-47FE-BACA-5C584047B983}" type="pres">
      <dgm:prSet presAssocID="{3155072F-BA5B-4E57-95EC-8A26903F00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908B2E-00A1-4B76-BCB8-4451806199A7}" type="pres">
      <dgm:prSet presAssocID="{3155072F-BA5B-4E57-95EC-8A26903F0024}" presName="spaceRect" presStyleCnt="0"/>
      <dgm:spPr/>
    </dgm:pt>
    <dgm:pt modelId="{EEC86236-D56C-4B29-862A-6C0BA5FC4DE4}" type="pres">
      <dgm:prSet presAssocID="{3155072F-BA5B-4E57-95EC-8A26903F0024}" presName="textRect" presStyleLbl="revTx" presStyleIdx="1" presStyleCnt="4">
        <dgm:presLayoutVars>
          <dgm:chMax val="1"/>
          <dgm:chPref val="1"/>
        </dgm:presLayoutVars>
      </dgm:prSet>
      <dgm:spPr/>
    </dgm:pt>
    <dgm:pt modelId="{EE5DB6EA-59BB-4A8B-BEB9-F0A0B2E86AFA}" type="pres">
      <dgm:prSet presAssocID="{73F71762-35AB-42CE-8D8A-960B9525893C}" presName="sibTrans" presStyleCnt="0"/>
      <dgm:spPr/>
    </dgm:pt>
    <dgm:pt modelId="{461D8CC8-0F03-49BD-B09E-4B34F61DB3E2}" type="pres">
      <dgm:prSet presAssocID="{5FFB3F1B-8711-4C57-8B10-71C7E7AEBD9E}" presName="compNode" presStyleCnt="0"/>
      <dgm:spPr/>
    </dgm:pt>
    <dgm:pt modelId="{CDE7AFE9-CE73-4F90-A94A-5507FBD91761}" type="pres">
      <dgm:prSet presAssocID="{5FFB3F1B-8711-4C57-8B10-71C7E7AEBD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DD205A-FB72-45BC-9F03-7670A4ACECAC}" type="pres">
      <dgm:prSet presAssocID="{5FFB3F1B-8711-4C57-8B10-71C7E7AEBD9E}" presName="spaceRect" presStyleCnt="0"/>
      <dgm:spPr/>
    </dgm:pt>
    <dgm:pt modelId="{2722669B-2C91-4E2C-AE74-E27402723768}" type="pres">
      <dgm:prSet presAssocID="{5FFB3F1B-8711-4C57-8B10-71C7E7AEBD9E}" presName="textRect" presStyleLbl="revTx" presStyleIdx="2" presStyleCnt="4">
        <dgm:presLayoutVars>
          <dgm:chMax val="1"/>
          <dgm:chPref val="1"/>
        </dgm:presLayoutVars>
      </dgm:prSet>
      <dgm:spPr/>
    </dgm:pt>
    <dgm:pt modelId="{1C64C217-1D1F-4C0B-9B15-B3AB3C23D20E}" type="pres">
      <dgm:prSet presAssocID="{E9944782-3A05-4264-9DAC-32AC696CA791}" presName="sibTrans" presStyleCnt="0"/>
      <dgm:spPr/>
    </dgm:pt>
    <dgm:pt modelId="{77C2ECFE-51B1-4D52-B886-203A969FCCA9}" type="pres">
      <dgm:prSet presAssocID="{D820A8A4-9521-426C-8725-E413FF60BA3D}" presName="compNode" presStyleCnt="0"/>
      <dgm:spPr/>
    </dgm:pt>
    <dgm:pt modelId="{908C1C23-80D5-467D-B12C-3748D22AEDC8}" type="pres">
      <dgm:prSet presAssocID="{D820A8A4-9521-426C-8725-E413FF60BA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30CC02-390D-42DB-BF75-C220CA02EC4F}" type="pres">
      <dgm:prSet presAssocID="{D820A8A4-9521-426C-8725-E413FF60BA3D}" presName="spaceRect" presStyleCnt="0"/>
      <dgm:spPr/>
    </dgm:pt>
    <dgm:pt modelId="{7AA89F87-9DC1-4F96-979F-C6832B4595CF}" type="pres">
      <dgm:prSet presAssocID="{D820A8A4-9521-426C-8725-E413FF60BA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802B05-4BDB-4A1A-AF4C-D6D82CC5B2AE}" type="presOf" srcId="{3155072F-BA5B-4E57-95EC-8A26903F0024}" destId="{EEC86236-D56C-4B29-862A-6C0BA5FC4DE4}" srcOrd="0" destOrd="0" presId="urn:microsoft.com/office/officeart/2018/2/layout/IconLabelList"/>
    <dgm:cxn modelId="{58012626-D696-40CB-A72B-7CC03A745CAD}" srcId="{39E0DEE2-501E-45FA-B953-BD6429E51977}" destId="{3155072F-BA5B-4E57-95EC-8A26903F0024}" srcOrd="1" destOrd="0" parTransId="{9F744B6D-2303-4D09-BA1E-3E83F1415FAE}" sibTransId="{73F71762-35AB-42CE-8D8A-960B9525893C}"/>
    <dgm:cxn modelId="{97DFA844-C4B3-4D07-B802-E0E76FD0E599}" type="presOf" srcId="{39E0DEE2-501E-45FA-B953-BD6429E51977}" destId="{A4D4B4BE-2C4B-40D5-B9EB-89742A95934F}" srcOrd="0" destOrd="0" presId="urn:microsoft.com/office/officeart/2018/2/layout/IconLabelList"/>
    <dgm:cxn modelId="{C45F3466-36E5-4686-9081-D993A7D68DF2}" type="presOf" srcId="{5FFB3F1B-8711-4C57-8B10-71C7E7AEBD9E}" destId="{2722669B-2C91-4E2C-AE74-E27402723768}" srcOrd="0" destOrd="0" presId="urn:microsoft.com/office/officeart/2018/2/layout/IconLabelList"/>
    <dgm:cxn modelId="{5CA6E06B-27AB-4D8C-ABA7-877013CE19B4}" srcId="{39E0DEE2-501E-45FA-B953-BD6429E51977}" destId="{5FFB3F1B-8711-4C57-8B10-71C7E7AEBD9E}" srcOrd="2" destOrd="0" parTransId="{E93C8E70-D32F-4614-BFD6-4B08C55A447C}" sibTransId="{E9944782-3A05-4264-9DAC-32AC696CA791}"/>
    <dgm:cxn modelId="{316AE1C9-A56C-4928-B442-4C5EF0D8AB44}" srcId="{39E0DEE2-501E-45FA-B953-BD6429E51977}" destId="{D820A8A4-9521-426C-8725-E413FF60BA3D}" srcOrd="3" destOrd="0" parTransId="{B43F1F3D-7EC3-41FC-8F14-CA9940CC3B41}" sibTransId="{69829D50-D0A1-4131-BD16-DD44FEFFEB48}"/>
    <dgm:cxn modelId="{F2A93FCF-E0EC-41F0-A115-90634DFA8A31}" type="presOf" srcId="{19395265-E6D3-4764-B5D8-5534893478FA}" destId="{3226FA32-29B7-4C72-BC08-46B4017C15CF}" srcOrd="0" destOrd="0" presId="urn:microsoft.com/office/officeart/2018/2/layout/IconLabelList"/>
    <dgm:cxn modelId="{623ED3E4-CF7E-449B-8554-D4AA34FA5940}" srcId="{39E0DEE2-501E-45FA-B953-BD6429E51977}" destId="{19395265-E6D3-4764-B5D8-5534893478FA}" srcOrd="0" destOrd="0" parTransId="{7DD5E289-391C-4C97-B70D-EEE79153E400}" sibTransId="{D3B48160-AEAE-4870-970E-39D4E5EE57EE}"/>
    <dgm:cxn modelId="{9399E1EC-3550-4B48-8167-2A17EBB77C50}" type="presOf" srcId="{D820A8A4-9521-426C-8725-E413FF60BA3D}" destId="{7AA89F87-9DC1-4F96-979F-C6832B4595CF}" srcOrd="0" destOrd="0" presId="urn:microsoft.com/office/officeart/2018/2/layout/IconLabelList"/>
    <dgm:cxn modelId="{C003DDC6-1A19-4406-8392-A10D26E8E1A8}" type="presParOf" srcId="{A4D4B4BE-2C4B-40D5-B9EB-89742A95934F}" destId="{94EBCAA7-93D5-43C4-BB2F-DCF172A0670B}" srcOrd="0" destOrd="0" presId="urn:microsoft.com/office/officeart/2018/2/layout/IconLabelList"/>
    <dgm:cxn modelId="{B5AA5722-7B09-4D05-9B80-8AA3F58719ED}" type="presParOf" srcId="{94EBCAA7-93D5-43C4-BB2F-DCF172A0670B}" destId="{1015152B-0CBE-486C-B211-0DD50B472F61}" srcOrd="0" destOrd="0" presId="urn:microsoft.com/office/officeart/2018/2/layout/IconLabelList"/>
    <dgm:cxn modelId="{73EB1F87-01FC-40AD-A1D5-4A4D741690BE}" type="presParOf" srcId="{94EBCAA7-93D5-43C4-BB2F-DCF172A0670B}" destId="{2930F8AA-84A8-460E-AF7D-BA6389BA63B0}" srcOrd="1" destOrd="0" presId="urn:microsoft.com/office/officeart/2018/2/layout/IconLabelList"/>
    <dgm:cxn modelId="{5C7A91D7-13DA-4977-B6D9-63D4EDE318E0}" type="presParOf" srcId="{94EBCAA7-93D5-43C4-BB2F-DCF172A0670B}" destId="{3226FA32-29B7-4C72-BC08-46B4017C15CF}" srcOrd="2" destOrd="0" presId="urn:microsoft.com/office/officeart/2018/2/layout/IconLabelList"/>
    <dgm:cxn modelId="{658C80EE-1C08-488F-814E-91E728BDBFAD}" type="presParOf" srcId="{A4D4B4BE-2C4B-40D5-B9EB-89742A95934F}" destId="{2A808BB2-3E5F-46D2-93D7-CDA1788C2648}" srcOrd="1" destOrd="0" presId="urn:microsoft.com/office/officeart/2018/2/layout/IconLabelList"/>
    <dgm:cxn modelId="{56857ED7-B4E6-45F2-AF5F-EE700045B594}" type="presParOf" srcId="{A4D4B4BE-2C4B-40D5-B9EB-89742A95934F}" destId="{15D08D4D-A4C7-4127-88A6-BCD52D5DE77F}" srcOrd="2" destOrd="0" presId="urn:microsoft.com/office/officeart/2018/2/layout/IconLabelList"/>
    <dgm:cxn modelId="{98FF5265-4E70-44D8-8F96-28D282775C29}" type="presParOf" srcId="{15D08D4D-A4C7-4127-88A6-BCD52D5DE77F}" destId="{FAE2AB3B-3A17-47FE-BACA-5C584047B983}" srcOrd="0" destOrd="0" presId="urn:microsoft.com/office/officeart/2018/2/layout/IconLabelList"/>
    <dgm:cxn modelId="{71D08F73-D808-458A-802C-9814F8174D75}" type="presParOf" srcId="{15D08D4D-A4C7-4127-88A6-BCD52D5DE77F}" destId="{75908B2E-00A1-4B76-BCB8-4451806199A7}" srcOrd="1" destOrd="0" presId="urn:microsoft.com/office/officeart/2018/2/layout/IconLabelList"/>
    <dgm:cxn modelId="{322966D2-1A00-4AF8-85F4-873B14509391}" type="presParOf" srcId="{15D08D4D-A4C7-4127-88A6-BCD52D5DE77F}" destId="{EEC86236-D56C-4B29-862A-6C0BA5FC4DE4}" srcOrd="2" destOrd="0" presId="urn:microsoft.com/office/officeart/2018/2/layout/IconLabelList"/>
    <dgm:cxn modelId="{30CCE41B-E1F7-4CB0-B879-77408869B1E1}" type="presParOf" srcId="{A4D4B4BE-2C4B-40D5-B9EB-89742A95934F}" destId="{EE5DB6EA-59BB-4A8B-BEB9-F0A0B2E86AFA}" srcOrd="3" destOrd="0" presId="urn:microsoft.com/office/officeart/2018/2/layout/IconLabelList"/>
    <dgm:cxn modelId="{64A8E00D-F9FC-440F-9154-07BB07BED088}" type="presParOf" srcId="{A4D4B4BE-2C4B-40D5-B9EB-89742A95934F}" destId="{461D8CC8-0F03-49BD-B09E-4B34F61DB3E2}" srcOrd="4" destOrd="0" presId="urn:microsoft.com/office/officeart/2018/2/layout/IconLabelList"/>
    <dgm:cxn modelId="{B40D1C91-226E-41ED-95C9-906F225AF755}" type="presParOf" srcId="{461D8CC8-0F03-49BD-B09E-4B34F61DB3E2}" destId="{CDE7AFE9-CE73-4F90-A94A-5507FBD91761}" srcOrd="0" destOrd="0" presId="urn:microsoft.com/office/officeart/2018/2/layout/IconLabelList"/>
    <dgm:cxn modelId="{44517729-9E2F-4C63-A4FB-87CD44EF6F3B}" type="presParOf" srcId="{461D8CC8-0F03-49BD-B09E-4B34F61DB3E2}" destId="{43DD205A-FB72-45BC-9F03-7670A4ACECAC}" srcOrd="1" destOrd="0" presId="urn:microsoft.com/office/officeart/2018/2/layout/IconLabelList"/>
    <dgm:cxn modelId="{1FE073D1-53B2-49ED-BA0E-0F9E49F899CC}" type="presParOf" srcId="{461D8CC8-0F03-49BD-B09E-4B34F61DB3E2}" destId="{2722669B-2C91-4E2C-AE74-E27402723768}" srcOrd="2" destOrd="0" presId="urn:microsoft.com/office/officeart/2018/2/layout/IconLabelList"/>
    <dgm:cxn modelId="{4E7135C5-3F40-4CBD-9E4A-95644980F9ED}" type="presParOf" srcId="{A4D4B4BE-2C4B-40D5-B9EB-89742A95934F}" destId="{1C64C217-1D1F-4C0B-9B15-B3AB3C23D20E}" srcOrd="5" destOrd="0" presId="urn:microsoft.com/office/officeart/2018/2/layout/IconLabelList"/>
    <dgm:cxn modelId="{A41A3BB5-079B-4C99-9A27-222138CAE42B}" type="presParOf" srcId="{A4D4B4BE-2C4B-40D5-B9EB-89742A95934F}" destId="{77C2ECFE-51B1-4D52-B886-203A969FCCA9}" srcOrd="6" destOrd="0" presId="urn:microsoft.com/office/officeart/2018/2/layout/IconLabelList"/>
    <dgm:cxn modelId="{990F3E38-B284-46DB-A2FA-AC9FA986E77F}" type="presParOf" srcId="{77C2ECFE-51B1-4D52-B886-203A969FCCA9}" destId="{908C1C23-80D5-467D-B12C-3748D22AEDC8}" srcOrd="0" destOrd="0" presId="urn:microsoft.com/office/officeart/2018/2/layout/IconLabelList"/>
    <dgm:cxn modelId="{46F949EA-270E-4DDD-8D7B-CB52619F7148}" type="presParOf" srcId="{77C2ECFE-51B1-4D52-B886-203A969FCCA9}" destId="{7230CC02-390D-42DB-BF75-C220CA02EC4F}" srcOrd="1" destOrd="0" presId="urn:microsoft.com/office/officeart/2018/2/layout/IconLabelList"/>
    <dgm:cxn modelId="{F9046460-1929-429B-9A89-5C7C2AAB4C44}" type="presParOf" srcId="{77C2ECFE-51B1-4D52-B886-203A969FCCA9}" destId="{7AA89F87-9DC1-4F96-979F-C6832B4595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152B-0CBE-486C-B211-0DD50B472F61}">
      <dsp:nvSpPr>
        <dsp:cNvPr id="0" name=""/>
        <dsp:cNvSpPr/>
      </dsp:nvSpPr>
      <dsp:spPr>
        <a:xfrm>
          <a:off x="1138979" y="103142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FA32-29B7-4C72-BC08-46B4017C15CF}">
      <dsp:nvSpPr>
        <dsp:cNvPr id="0" name=""/>
        <dsp:cNvSpPr/>
      </dsp:nvSpPr>
      <dsp:spPr>
        <a:xfrm>
          <a:off x="569079" y="2307416"/>
          <a:ext cx="207236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of the functional analysis doc with the aim to minimize ambiguities </a:t>
          </a:r>
        </a:p>
      </dsp:txBody>
      <dsp:txXfrm>
        <a:off x="569079" y="2307416"/>
        <a:ext cx="2072362" cy="1012500"/>
      </dsp:txXfrm>
    </dsp:sp>
    <dsp:sp modelId="{FAE2AB3B-3A17-47FE-BACA-5C584047B983}">
      <dsp:nvSpPr>
        <dsp:cNvPr id="0" name=""/>
        <dsp:cNvSpPr/>
      </dsp:nvSpPr>
      <dsp:spPr>
        <a:xfrm>
          <a:off x="3574005" y="103142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6236-D56C-4B29-862A-6C0BA5FC4DE4}">
      <dsp:nvSpPr>
        <dsp:cNvPr id="0" name=""/>
        <dsp:cNvSpPr/>
      </dsp:nvSpPr>
      <dsp:spPr>
        <a:xfrm>
          <a:off x="3004105" y="2307416"/>
          <a:ext cx="207236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Tables extraction from document and management</a:t>
          </a:r>
        </a:p>
      </dsp:txBody>
      <dsp:txXfrm>
        <a:off x="3004105" y="2307416"/>
        <a:ext cx="2072362" cy="1012500"/>
      </dsp:txXfrm>
    </dsp:sp>
    <dsp:sp modelId="{CDE7AFE9-CE73-4F90-A94A-5507FBD91761}">
      <dsp:nvSpPr>
        <dsp:cNvPr id="0" name=""/>
        <dsp:cNvSpPr/>
      </dsp:nvSpPr>
      <dsp:spPr>
        <a:xfrm>
          <a:off x="6009031" y="103142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669B-2C91-4E2C-AE74-E27402723768}">
      <dsp:nvSpPr>
        <dsp:cNvPr id="0" name=""/>
        <dsp:cNvSpPr/>
      </dsp:nvSpPr>
      <dsp:spPr>
        <a:xfrm>
          <a:off x="5439131" y="2307416"/>
          <a:ext cx="207236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Modified Prompt Engineering</a:t>
          </a:r>
        </a:p>
      </dsp:txBody>
      <dsp:txXfrm>
        <a:off x="5439131" y="2307416"/>
        <a:ext cx="2072362" cy="1012500"/>
      </dsp:txXfrm>
    </dsp:sp>
    <dsp:sp modelId="{908C1C23-80D5-467D-B12C-3748D22AEDC8}">
      <dsp:nvSpPr>
        <dsp:cNvPr id="0" name=""/>
        <dsp:cNvSpPr/>
      </dsp:nvSpPr>
      <dsp:spPr>
        <a:xfrm>
          <a:off x="8444057" y="103142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89F87-9DC1-4F96-979F-C6832B4595CF}">
      <dsp:nvSpPr>
        <dsp:cNvPr id="0" name=""/>
        <dsp:cNvSpPr/>
      </dsp:nvSpPr>
      <dsp:spPr>
        <a:xfrm>
          <a:off x="7874157" y="2307416"/>
          <a:ext cx="207236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Better document preprocessing (updating the technique of the  chunking of the docs)</a:t>
          </a:r>
        </a:p>
      </dsp:txBody>
      <dsp:txXfrm>
        <a:off x="7874157" y="2307416"/>
        <a:ext cx="2072362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6C07-6A77-4C8A-9E3F-988FFA8EA06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CE7F-0678-4244-9A76-F613F904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18CC9-8BA5-4954-A32E-47866E2F1F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6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3D06-D6A0-2B65-2DD0-0D72CEC1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8793BC-0CFE-065A-5B57-A18B60842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8A1BC-5950-9DF2-E392-8321C0844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27F4-E76A-0C94-EA9B-363890DB3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326AF-480F-097B-953F-38EBD326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99137-AE2E-9508-FA82-C4E2CE36B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FFFF6-522F-C48F-370E-9C38C97D5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B74-D589-59BC-C8B9-3D8B06E90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1798-2A25-0D48-64B9-3B8FBA94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ABB9D-7FC8-649F-DA73-42C4A1552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836BA-BA4D-BB1A-80B1-0A4A9EA2B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F564B-7165-6A4F-C9B7-166FED630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663F-88D7-97CA-D947-BA2D4771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BE978-5460-7A53-F4D1-F6F7EF389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AFC47-0196-AB57-D372-6F28D23EE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20E52-537F-C99B-1601-30F869CE0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50CAA-0992-52E0-6DD7-F885B16C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EB426-FF96-4A5D-CECE-ED4C937F0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1703A-1AE8-ABE5-0AC3-B94C6699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D8BE-08BD-5E5A-CE4C-10669A116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CE7F-0678-4244-9A76-F613F904AB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CEC2-6EFC-990D-6795-7DFED317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A762-E330-B0C6-1227-F7851C25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6119-8BAA-7485-1AD1-81470C1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1D39-FF65-8E36-A338-55C83B17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B8FE-D8E8-0A21-9E47-95F2610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6C34-796E-325B-8192-CC1C6A1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30E3B-0878-0558-3894-93CAC54A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79A6-DEBC-8248-C781-61F0CE18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B439-7F42-B5B1-415D-DF18E1BC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22BB-CF1D-303B-7E9D-101E0DDE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08B7-2D27-356E-4F1B-1AB981B5F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35193-0088-D23F-7D1B-C82ADEEB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A6DD-77FC-80CD-DCFC-7DBD8C62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1A95-D2F6-016B-D712-4627CB68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F26D-2A1A-5A71-1A76-5B874B61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3">
            <a:extLst>
              <a:ext uri="{FF2B5EF4-FFF2-40B4-BE49-F238E27FC236}">
                <a16:creationId xmlns:a16="http://schemas.microsoft.com/office/drawing/2014/main" id="{A3BA3155-C16C-4005-8E0F-B9206F5FB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39F8D1B-567E-4CA9-8D55-099C48A7E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631" t="21203" b="15456"/>
          <a:stretch/>
        </p:blipFill>
        <p:spPr>
          <a:xfrm>
            <a:off x="-1" y="0"/>
            <a:ext cx="5994727" cy="6858000"/>
          </a:xfrm>
          <a:prstGeom prst="rect">
            <a:avLst/>
          </a:prstGeom>
        </p:spPr>
      </p:pic>
      <p:cxnSp>
        <p:nvCxnSpPr>
          <p:cNvPr id="6" name="Connettore 1 6">
            <a:extLst>
              <a:ext uri="{FF2B5EF4-FFF2-40B4-BE49-F238E27FC236}">
                <a16:creationId xmlns:a16="http://schemas.microsoft.com/office/drawing/2014/main" id="{538C3B7E-1221-4821-B214-1ECDC1DF7096}"/>
              </a:ext>
            </a:extLst>
          </p:cNvPr>
          <p:cNvCxnSpPr>
            <a:cxnSpLocks/>
          </p:cNvCxnSpPr>
          <p:nvPr userDrawn="1"/>
        </p:nvCxnSpPr>
        <p:spPr>
          <a:xfrm>
            <a:off x="255210" y="3762971"/>
            <a:ext cx="1123200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084BEAFA-4D28-4A8D-9A12-E9ADC412FAD4}"/>
              </a:ext>
            </a:extLst>
          </p:cNvPr>
          <p:cNvSpPr>
            <a:spLocks noChangeAspect="1"/>
          </p:cNvSpPr>
          <p:nvPr userDrawn="1"/>
        </p:nvSpPr>
        <p:spPr>
          <a:xfrm rot="20563355">
            <a:off x="5512825" y="1596914"/>
            <a:ext cx="755650" cy="755650"/>
          </a:xfrm>
          <a:prstGeom prst="ellipse">
            <a:avLst/>
          </a:prstGeom>
          <a:solidFill>
            <a:srgbClr val="33C3B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F5B14FD-AB32-43AD-BD1E-7913B1B52543}"/>
              </a:ext>
            </a:extLst>
          </p:cNvPr>
          <p:cNvSpPr>
            <a:spLocks noChangeAspect="1"/>
          </p:cNvSpPr>
          <p:nvPr userDrawn="1"/>
        </p:nvSpPr>
        <p:spPr>
          <a:xfrm rot="20563355">
            <a:off x="7318145" y="540059"/>
            <a:ext cx="1511300" cy="1511300"/>
          </a:xfrm>
          <a:prstGeom prst="ellipse">
            <a:avLst/>
          </a:prstGeom>
          <a:solidFill>
            <a:srgbClr val="33C3B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titolo 22">
            <a:extLst>
              <a:ext uri="{FF2B5EF4-FFF2-40B4-BE49-F238E27FC236}">
                <a16:creationId xmlns:a16="http://schemas.microsoft.com/office/drawing/2014/main" id="{49922305-51B5-4ABD-9E34-FF63D5083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10" y="2679994"/>
            <a:ext cx="5482708" cy="455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EEB32D7-D822-46AF-8126-DFE747906A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210" y="3245851"/>
            <a:ext cx="5483225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892E91E4-2963-47E9-BFC0-438E3CCF3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210" y="3959320"/>
            <a:ext cx="4438650" cy="53181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it-IT" dirty="0"/>
              <a:t>Date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152C9B-3712-4ADA-903F-73D94B988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62" y="298015"/>
            <a:ext cx="1210495" cy="4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6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gnaposto immagine 5"/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12191998" cy="6490688"/>
          </a:xfrm>
          <a:prstGeom prst="rect">
            <a:avLst/>
          </a:prstGeom>
          <a:noFill/>
        </p:spPr>
        <p:txBody>
          <a:bodyPr lIns="90000" rIns="90000" anchor="ctr"/>
          <a:lstStyle>
            <a:lvl1pPr marL="0" indent="0" algn="ctr">
              <a:spcBef>
                <a:spcPts val="0"/>
              </a:spcBef>
              <a:buNone/>
              <a:defRPr baseline="0"/>
            </a:lvl1pPr>
          </a:lstStyle>
          <a:p>
            <a:r>
              <a:rPr lang="it-IT"/>
              <a:t>Spazio per </a:t>
            </a:r>
          </a:p>
          <a:p>
            <a:r>
              <a:rPr lang="it-IT"/>
              <a:t>immagine</a:t>
            </a:r>
          </a:p>
        </p:txBody>
      </p:sp>
      <p:pic>
        <p:nvPicPr>
          <p:cNvPr id="3" name="Immagine 13" descr="Fondo_Slide.jpg">
            <a:extLst>
              <a:ext uri="{FF2B5EF4-FFF2-40B4-BE49-F238E27FC236}">
                <a16:creationId xmlns:a16="http://schemas.microsoft.com/office/drawing/2014/main" id="{2944333F-53ED-4022-9130-86D5241392F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90688"/>
            <a:ext cx="12192000" cy="367312"/>
          </a:xfrm>
          <a:prstGeom prst="rect">
            <a:avLst/>
          </a:prstGeom>
        </p:spPr>
      </p:pic>
      <p:sp>
        <p:nvSpPr>
          <p:cNvPr id="5" name="Segnaposto numero diapositiva 5"/>
          <p:cNvSpPr txBox="1">
            <a:spLocks/>
          </p:cNvSpPr>
          <p:nvPr userDrawn="1"/>
        </p:nvSpPr>
        <p:spPr>
          <a:xfrm>
            <a:off x="10614403" y="6515565"/>
            <a:ext cx="1332320" cy="31882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200" smtClean="0">
                <a:solidFill>
                  <a:srgbClr val="FFFFFF"/>
                </a:solidFill>
              </a:rPr>
              <a:pPr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Titolo 14"/>
          <p:cNvSpPr>
            <a:spLocks noGrp="1"/>
          </p:cNvSpPr>
          <p:nvPr>
            <p:ph type="title" hasCustomPrompt="1"/>
          </p:nvPr>
        </p:nvSpPr>
        <p:spPr>
          <a:xfrm>
            <a:off x="293924" y="359927"/>
            <a:ext cx="11491676" cy="48630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Inserire titolo</a:t>
            </a:r>
          </a:p>
        </p:txBody>
      </p:sp>
      <p:sp>
        <p:nvSpPr>
          <p:cNvPr id="8" name="Segnaposto tes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6837" y="1188168"/>
            <a:ext cx="11467176" cy="421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138113" marR="0" indent="173038" algn="l" defTabSz="914400" rtl="0" eaLnBrk="1" fontAlgn="auto" latinLnBrk="0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/>
              <a:buChar char="•"/>
              <a:tabLst/>
              <a:defRPr sz="1800"/>
            </a:lvl2pPr>
          </a:lstStyle>
          <a:p>
            <a:pPr lvl="0"/>
            <a:r>
              <a:rPr lang="it-IT"/>
              <a:t>Inserire sottotitolo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2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792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3" name="Segnaposto testo 8"/>
          <p:cNvSpPr>
            <a:spLocks noGrp="1"/>
          </p:cNvSpPr>
          <p:nvPr>
            <p:ph type="body" sz="quarter" idx="14" hasCustomPrompt="1"/>
          </p:nvPr>
        </p:nvSpPr>
        <p:spPr>
          <a:xfrm>
            <a:off x="8221457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4" name="Segnaposto testo 8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5340829"/>
            <a:ext cx="11376025" cy="773297"/>
          </a:xfrm>
          <a:prstGeom prst="roundRect">
            <a:avLst>
              <a:gd name="adj" fmla="val 0"/>
            </a:avLst>
          </a:prstGeom>
          <a:gradFill>
            <a:gsLst>
              <a:gs pos="11000">
                <a:schemeClr val="accent1"/>
              </a:gs>
              <a:gs pos="94000">
                <a:schemeClr val="accent2"/>
              </a:gs>
            </a:gsLst>
            <a:lin ang="3600000" scaled="0"/>
          </a:gradFill>
        </p:spPr>
        <p:txBody>
          <a:bodyPr anchor="ctr"/>
          <a:lstStyle>
            <a:lvl1pPr marL="46038" indent="0" algn="ctr">
              <a:spcBef>
                <a:spcPts val="0"/>
              </a:spcBef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6" name="bk object 18">
            <a:extLst>
              <a:ext uri="{FF2B5EF4-FFF2-40B4-BE49-F238E27FC236}">
                <a16:creationId xmlns:a16="http://schemas.microsoft.com/office/drawing/2014/main" id="{11008C28-BC89-4A6C-BBBD-BBD19A804D63}"/>
              </a:ext>
            </a:extLst>
          </p:cNvPr>
          <p:cNvSpPr/>
          <p:nvPr userDrawn="1"/>
        </p:nvSpPr>
        <p:spPr>
          <a:xfrm>
            <a:off x="465826" y="6524032"/>
            <a:ext cx="868456" cy="300626"/>
          </a:xfrm>
          <a:prstGeom prst="rect">
            <a:avLst/>
          </a:pr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4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Rettangolo 17"/>
          <p:cNvSpPr/>
          <p:nvPr userDrawn="1"/>
        </p:nvSpPr>
        <p:spPr>
          <a:xfrm>
            <a:off x="386653" y="867248"/>
            <a:ext cx="528836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41021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2">
          <p15:clr>
            <a:srgbClr val="FBAE40"/>
          </p15:clr>
        </p15:guide>
        <p15:guide id="2" orient="horz" pos="3223">
          <p15:clr>
            <a:srgbClr val="FBAE40"/>
          </p15:clr>
        </p15:guide>
        <p15:guide id="3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,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Fondo_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48670" y="503984"/>
            <a:ext cx="11091007" cy="5903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48807" y="1186794"/>
            <a:ext cx="11090871" cy="520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aseline="0">
                <a:solidFill>
                  <a:schemeClr val="accent6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55053" y="2029514"/>
            <a:ext cx="11091007" cy="381559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>
                <a:solidFill>
                  <a:schemeClr val="accent6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11" name="Segnaposto numero diapositiva 5"/>
          <p:cNvSpPr txBox="1">
            <a:spLocks/>
          </p:cNvSpPr>
          <p:nvPr userDrawn="1"/>
        </p:nvSpPr>
        <p:spPr>
          <a:xfrm>
            <a:off x="11238481" y="6377126"/>
            <a:ext cx="383117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 userDrawn="1"/>
        </p:nvSpPr>
        <p:spPr>
          <a:xfrm>
            <a:off x="432131" y="1003657"/>
            <a:ext cx="528836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</a:t>
            </a:r>
          </a:p>
        </p:txBody>
      </p:sp>
      <p:pic>
        <p:nvPicPr>
          <p:cNvPr id="13" name="Immagine 12" descr="Loghi_Nexi_Gruppo_Bianco.png">
            <a:extLst>
              <a:ext uri="{FF2B5EF4-FFF2-40B4-BE49-F238E27FC236}">
                <a16:creationId xmlns:a16="http://schemas.microsoft.com/office/drawing/2014/main" id="{714B019B-B989-3E45-AE08-58547B4BF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1271"/>
          <a:stretch/>
        </p:blipFill>
        <p:spPr>
          <a:xfrm>
            <a:off x="533402" y="6441138"/>
            <a:ext cx="701674" cy="2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clusion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Fondo_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88" y="-27384"/>
            <a:ext cx="12270032" cy="6903624"/>
          </a:xfrm>
          <a:prstGeom prst="rect">
            <a:avLst/>
          </a:prstGeom>
        </p:spPr>
      </p:pic>
      <p:pic>
        <p:nvPicPr>
          <p:cNvPr id="4" name="Immagine 3" descr="LOGO_Payoff_Bianc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16" y="2974310"/>
            <a:ext cx="1537731" cy="7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32B9-58A1-CBB8-45C1-CA4277E0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749C-55B3-CD75-F3B2-43C6C8E2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EFAB-5FA3-AC86-DE15-B5400070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7A29-233E-D085-74CC-4BFD3FC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BF4F-324A-E4CB-5DDA-7E2C75D6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345-88CA-8D3A-4523-F433ABA8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79980-B5F8-3B70-8D92-0C2E2EC7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F784-4F25-DDB2-2149-90A4B7EE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13AC-EA0B-3E6D-58A2-8D006A0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02A0-6DCC-4274-14CB-DB598D7C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6CCB-E749-4139-04BC-13FBA76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32A9-E0C8-92E4-2F54-9531090B2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5F9B-AE7D-55E0-5DDC-6A87AEB3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AD47-5371-3744-99A5-6DD51439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DDD1-83CD-180E-4DF1-30EB827F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1DD1-5729-CD0B-C874-1E7B1D0F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6E31-1C8B-F7D3-C59D-60C13604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0D87-4944-D1E8-55A9-0E9B9CE9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5AC0-CA98-B783-B806-5EFF3226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2F6F0-2236-74FB-7882-EF3EE378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0A3A-572C-C9A9-1ABB-C35413888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F38E-8E6D-3350-0507-FFE72831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70924-A688-7CDD-B85F-97873CF4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2B7EB-4D5E-B7A0-DACB-30196ECC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BAF-740B-2A8E-81DD-44DA301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4D44B-2450-03CF-6B38-FB402539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B39A-EAD9-375D-715F-5A9191F3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F4C2E-8B9A-F322-A438-44F26CBB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C1893-38CE-D93B-E858-2CB733CC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2F769-632B-5CE4-95D3-C093D461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CC309-A021-65DF-4D2F-E37EAC8D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E982-47B7-AFF6-4133-8225CF85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322E-96A9-3269-42DA-83E2D882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361D8-CA37-0464-761B-9962CFC0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F207B-4753-F52C-F67F-4678A123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56F3-B48A-010E-A4B8-4727382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B6D4-4DA4-3C6D-D7CE-DCF945F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08D1-C187-697F-9FED-9FE02837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B5423-A70E-13CD-5B90-9883958A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23E5-43FD-2EDF-EF7A-3390831D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A8E3-B230-3A82-7B62-FC9770A1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EEEB-ECF6-000E-04A9-E4B5040A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E401-AA95-43BA-24ED-B2ED576A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DCD5-FD16-C6F4-1BC0-7E7DD47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E625-AB86-AE3B-416F-27284B80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98BF-9B9D-AE6F-38C8-6483B7DAD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BEC3-E59B-4802-996C-CA5D7F8693E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9235-BC98-4B91-DA46-78D7143D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B37A-3D5A-88F3-5002-AE69AD6C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2A03-1F51-41E1-AC0E-0BD45550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chatgpt/pri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pric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E6BE2D-1DDA-4ACA-B68F-595D5BE2D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849" y="3972681"/>
            <a:ext cx="5483225" cy="40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Milan, </a:t>
            </a:r>
            <a:r>
              <a:rPr lang="it-IT" sz="2000" dirty="0" err="1">
                <a:solidFill>
                  <a:schemeClr val="bg1"/>
                </a:solidFill>
              </a:rPr>
              <a:t>Feb</a:t>
            </a:r>
            <a:r>
              <a:rPr lang="it-IT" sz="2000" dirty="0">
                <a:solidFill>
                  <a:schemeClr val="bg1"/>
                </a:solidFill>
              </a:rPr>
              <a:t> 2nd 2024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F454EA4E-11EC-44F9-B19F-CD79B3815FF5}"/>
              </a:ext>
            </a:extLst>
          </p:cNvPr>
          <p:cNvSpPr txBox="1">
            <a:spLocks/>
          </p:cNvSpPr>
          <p:nvPr/>
        </p:nvSpPr>
        <p:spPr>
          <a:xfrm>
            <a:off x="252832" y="2484868"/>
            <a:ext cx="5585260" cy="5631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</a:rPr>
              <a:t>GPT-4 &amp; 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352703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350FD-F49A-5D3D-13FE-029AE6B5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47BB348D-6E07-1770-FAB6-78FA42AB62F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Macro Test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Examples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F1E57-0F95-EECA-467A-F5CDD5B37E62}"/>
              </a:ext>
            </a:extLst>
          </p:cNvPr>
          <p:cNvSpPr txBox="1">
            <a:spLocks/>
          </p:cNvSpPr>
          <p:nvPr/>
        </p:nvSpPr>
        <p:spPr>
          <a:xfrm>
            <a:off x="425430" y="1246896"/>
            <a:ext cx="11430508" cy="4606827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Titolo</a:t>
            </a:r>
            <a:r>
              <a:rPr lang="it-IT" sz="1600" dirty="0"/>
              <a:t>: Verifica Presenza Campi Obbligatori per Trasferimenti Fondi 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Descrizione</a:t>
            </a:r>
            <a:r>
              <a:rPr lang="it-IT" sz="1600" dirty="0"/>
              <a:t>: Verifica che i trasferimenti di fondi all'interno dell'UE contengano tutti i campi obbligatori.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Obiettivo</a:t>
            </a:r>
            <a:r>
              <a:rPr lang="it-IT" sz="1600" dirty="0"/>
              <a:t>: Assicurarsi che i trasferimenti di fondi intra-UE non vengano bloccati per mancanza di dati.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Output</a:t>
            </a:r>
            <a:r>
              <a:rPr lang="it-IT" sz="1600" dirty="0"/>
              <a:t> </a:t>
            </a:r>
            <a:r>
              <a:rPr lang="it-IT" sz="1600" b="1" dirty="0"/>
              <a:t>atteso</a:t>
            </a:r>
            <a:r>
              <a:rPr lang="it-IT" sz="1600" dirty="0"/>
              <a:t>: Trasferimento autorizzato senza errori.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Input</a:t>
            </a:r>
            <a:r>
              <a:rPr lang="it-IT" sz="1600" dirty="0"/>
              <a:t> </a:t>
            </a:r>
            <a:r>
              <a:rPr lang="it-IT" sz="1600" b="1" dirty="0"/>
              <a:t>atteso</a:t>
            </a:r>
            <a:r>
              <a:rPr lang="it-IT" sz="1600" dirty="0"/>
              <a:t>: Trasferimento fondi con tutti i campi obbligatori valorizzati.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Keywords</a:t>
            </a:r>
            <a:r>
              <a:rPr lang="it-IT" sz="1600" dirty="0"/>
              <a:t>: UE, trasferimento fondi, campi obbligatori, controllo autorizzativo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t-IT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t-IT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Titolo</a:t>
            </a:r>
            <a:r>
              <a:rPr lang="it-IT" sz="1600" dirty="0"/>
              <a:t>: Verifica Presenza Campi Obbligatori per Trasferimenti Fondi Extra UE &lt; 1000 Euro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Descrizione</a:t>
            </a:r>
            <a:r>
              <a:rPr lang="it-IT" sz="1600" dirty="0"/>
              <a:t>: Verifica che i trasferimenti di fondi extra UE con importo inferiore a 1000 Euro contengano tutti i campi obbligatori.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Obiettivo</a:t>
            </a:r>
            <a:r>
              <a:rPr lang="it-IT" sz="1600" dirty="0"/>
              <a:t>: Assicurarsi che i trasferimenti di fondi extra UE con importo &lt; 1000 Euro non vengano bloccati per mancanza di dati.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Output</a:t>
            </a:r>
            <a:r>
              <a:rPr lang="it-IT" sz="1600" dirty="0"/>
              <a:t> </a:t>
            </a:r>
            <a:r>
              <a:rPr lang="it-IT" sz="1600" b="1" dirty="0"/>
              <a:t>atteso</a:t>
            </a:r>
            <a:r>
              <a:rPr lang="it-IT" sz="1600" dirty="0"/>
              <a:t>: Trasferimento autorizzato senza errori.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Input</a:t>
            </a:r>
            <a:r>
              <a:rPr lang="it-IT" sz="1600" dirty="0"/>
              <a:t> </a:t>
            </a:r>
            <a:r>
              <a:rPr lang="it-IT" sz="1600" b="1" dirty="0"/>
              <a:t>atteso</a:t>
            </a:r>
            <a:r>
              <a:rPr lang="it-IT" sz="1600" dirty="0"/>
              <a:t>: Trasferimento fondi con tutti i campi obbligatori valorizzati.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1600" b="1" dirty="0"/>
              <a:t>Keywords</a:t>
            </a:r>
            <a:r>
              <a:rPr lang="it-IT" sz="1600" dirty="0"/>
              <a:t>: extra UE, trasferimento fondi, campi obbligatori, controllo autorizzativo, importo &lt; 1000 Euro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1526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58C88-1CF8-A80C-7302-A23967D4D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2DDEA5-BBD7-8D25-D0D1-AD3644893C66}"/>
              </a:ext>
            </a:extLst>
          </p:cNvPr>
          <p:cNvSpPr txBox="1">
            <a:spLocks/>
          </p:cNvSpPr>
          <p:nvPr/>
        </p:nvSpPr>
        <p:spPr>
          <a:xfrm>
            <a:off x="753771" y="2680717"/>
            <a:ext cx="11078721" cy="117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300" b="1" dirty="0"/>
              <a:t>Micro Test Cases Generation</a:t>
            </a:r>
          </a:p>
          <a:p>
            <a:pPr algn="ctr"/>
            <a:br>
              <a:rPr lang="en-US" sz="2600" b="1" dirty="0"/>
            </a:br>
            <a:r>
              <a:rPr lang="en-US" sz="2600" dirty="0"/>
              <a:t>(The creation of detailed test cases for each macro test using the related content extracted from the functional analysis doc)</a:t>
            </a:r>
          </a:p>
        </p:txBody>
      </p:sp>
    </p:spTree>
    <p:extLst>
      <p:ext uri="{BB962C8B-B14F-4D97-AF65-F5344CB8AC3E}">
        <p14:creationId xmlns:p14="http://schemas.microsoft.com/office/powerpoint/2010/main" val="339368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82BA-1F80-44C3-18F3-F7C21C1D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0C02750F-4A07-0A35-84A4-095D3B246B75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5. RAG(Retrieval-augmented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5CA0-B913-AD93-034D-60232B026A15}"/>
              </a:ext>
            </a:extLst>
          </p:cNvPr>
          <p:cNvSpPr txBox="1">
            <a:spLocks/>
          </p:cNvSpPr>
          <p:nvPr/>
        </p:nvSpPr>
        <p:spPr>
          <a:xfrm>
            <a:off x="295274" y="961292"/>
            <a:ext cx="11341833" cy="17819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RAG(</a:t>
            </a:r>
            <a:r>
              <a:rPr lang="en-US" sz="1800" dirty="0"/>
              <a:t>Retrieval-augmented generation</a:t>
            </a:r>
            <a:r>
              <a:rPr lang="en-US" sz="1800" b="1" dirty="0"/>
              <a:t>) </a:t>
            </a:r>
            <a:r>
              <a:rPr lang="en-US" sz="1800" dirty="0"/>
              <a:t>is a natural language processing (NLP) framework that combines elements of:</a:t>
            </a:r>
          </a:p>
          <a:p>
            <a:pPr lvl="1"/>
            <a:r>
              <a:rPr lang="en-US" sz="1800" dirty="0"/>
              <a:t> </a:t>
            </a:r>
            <a:r>
              <a:rPr lang="en-US" sz="1800" i="1" u="sng" dirty="0"/>
              <a:t>information retrieval </a:t>
            </a:r>
            <a:r>
              <a:rPr lang="en-US" sz="1800" dirty="0"/>
              <a:t>form the </a:t>
            </a:r>
            <a:r>
              <a:rPr lang="en-US" sz="1800" b="1" dirty="0"/>
              <a:t>Vector Database </a:t>
            </a:r>
          </a:p>
          <a:p>
            <a:pPr lvl="1"/>
            <a:r>
              <a:rPr lang="en-US" sz="1800" dirty="0"/>
              <a:t>and </a:t>
            </a:r>
            <a:r>
              <a:rPr lang="en-US" sz="1800" i="1" u="sng" dirty="0"/>
              <a:t>language generation </a:t>
            </a:r>
            <a:r>
              <a:rPr lang="en-US" sz="1800" dirty="0"/>
              <a:t>with </a:t>
            </a:r>
            <a:r>
              <a:rPr lang="en-US" sz="1800" b="1" dirty="0"/>
              <a:t>GPT-4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ABE94-9FA3-7BED-622F-37FF9000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42" y="2485292"/>
            <a:ext cx="7326515" cy="3516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01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9A698-F085-2CAE-1EF8-08EFC2A8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D0F387-5411-5C20-957D-910C7208E4B4}"/>
              </a:ext>
            </a:extLst>
          </p:cNvPr>
          <p:cNvSpPr txBox="1">
            <a:spLocks/>
          </p:cNvSpPr>
          <p:nvPr/>
        </p:nvSpPr>
        <p:spPr>
          <a:xfrm>
            <a:off x="838200" y="15508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-apple-system"/>
              </a:rPr>
              <a:t>Chunking:</a:t>
            </a:r>
            <a:endParaRPr lang="en-US" sz="1800" dirty="0">
              <a:latin typeface="-apple-system"/>
            </a:endParaRPr>
          </a:p>
          <a:p>
            <a:pPr marL="742950" lvl="1" indent="-285750"/>
            <a:r>
              <a:rPr lang="en-US" sz="1800" dirty="0">
                <a:latin typeface="-apple-system"/>
              </a:rPr>
              <a:t>The process of breaking down the functional analysis documentation into manageable pieces, each associated with a heading until the next heading.</a:t>
            </a:r>
          </a:p>
          <a:p>
            <a:r>
              <a:rPr lang="en-US" sz="1800" b="1" dirty="0">
                <a:latin typeface="-apple-system"/>
              </a:rPr>
              <a:t>Similarity Search:</a:t>
            </a:r>
            <a:endParaRPr lang="en-US" sz="1800" dirty="0">
              <a:latin typeface="-apple-system"/>
            </a:endParaRPr>
          </a:p>
          <a:p>
            <a:pPr marL="742950" lvl="1" indent="-285750"/>
            <a:r>
              <a:rPr lang="en-US" sz="1800" dirty="0">
                <a:latin typeface="-apple-system"/>
              </a:rPr>
              <a:t>A technique used to find content in our vector database that is semantically similar to a given macro test.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07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283E-B362-D74C-B35D-28EE726A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58EC37AE-C4A0-323A-1D3F-1E838A66D145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6.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Document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splitting (chunking)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C22CD8-AF79-1FC1-8C77-B786218F51E2}"/>
              </a:ext>
            </a:extLst>
          </p:cNvPr>
          <p:cNvSpPr txBox="1">
            <a:spLocks/>
          </p:cNvSpPr>
          <p:nvPr/>
        </p:nvSpPr>
        <p:spPr>
          <a:xfrm>
            <a:off x="656180" y="1561326"/>
            <a:ext cx="5126896" cy="3227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core activity in this stage involves </a:t>
            </a:r>
            <a:r>
              <a:rPr lang="en-US" sz="1800" i="1" u="sng" dirty="0"/>
              <a:t>segmenting texts into manageable chunks</a:t>
            </a:r>
            <a:r>
              <a:rPr lang="en-US" sz="1800" dirty="0"/>
              <a:t>, a procedure also known as text </a:t>
            </a:r>
            <a:r>
              <a:rPr lang="en-US" sz="1800" b="1" dirty="0"/>
              <a:t>splitting</a:t>
            </a:r>
            <a:r>
              <a:rPr lang="en-US" sz="1800" dirty="0"/>
              <a:t> or </a:t>
            </a:r>
            <a:r>
              <a:rPr lang="en-US" sz="1800" b="1" dirty="0"/>
              <a:t>chunking</a:t>
            </a:r>
            <a:r>
              <a:rPr lang="en-US" sz="1800" dirty="0"/>
              <a:t>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2" descr="Tutorial: ChatGPT Over Your Data">
            <a:extLst>
              <a:ext uri="{FF2B5EF4-FFF2-40B4-BE49-F238E27FC236}">
                <a16:creationId xmlns:a16="http://schemas.microsoft.com/office/drawing/2014/main" id="{69565048-D8A2-91BB-D2AE-4C2C13B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886" y="2393728"/>
            <a:ext cx="4954693" cy="1573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8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19FE9-5151-0A8F-C158-7F95B9D0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D61DDEA6-F7DF-4140-E19E-A6DD0682EAE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7.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Embeddings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8C48-A873-C28B-E003-E96618056DB7}"/>
              </a:ext>
            </a:extLst>
          </p:cNvPr>
          <p:cNvSpPr txBox="1">
            <a:spLocks/>
          </p:cNvSpPr>
          <p:nvPr/>
        </p:nvSpPr>
        <p:spPr>
          <a:xfrm>
            <a:off x="295275" y="1182589"/>
            <a:ext cx="11768906" cy="30176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What are Embeddings?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Embedding is a </a:t>
            </a:r>
            <a:r>
              <a:rPr lang="en-US" sz="1800" i="1" u="sng" dirty="0"/>
              <a:t>numerical representation of content </a:t>
            </a:r>
            <a:r>
              <a:rPr lang="en-US" sz="1800" dirty="0"/>
              <a:t>in a form that machines can process and understand. </a:t>
            </a:r>
          </a:p>
          <a:p>
            <a:pPr lvl="1">
              <a:spcAft>
                <a:spcPts val="2400"/>
              </a:spcAft>
            </a:pPr>
            <a:r>
              <a:rPr lang="en-US" sz="1800" dirty="0"/>
              <a:t>An embedding takes a piece of content, like a word, sentence, and maps it into a multi-dimensional vector space. </a:t>
            </a:r>
          </a:p>
          <a:p>
            <a:r>
              <a:rPr lang="en-US" sz="1800" b="1" dirty="0"/>
              <a:t>Role in our project:</a:t>
            </a:r>
            <a:br>
              <a:rPr lang="en-US" sz="1800" b="1" dirty="0"/>
            </a:br>
            <a:r>
              <a:rPr lang="en-US" sz="1800" dirty="0"/>
              <a:t>We convert chunks of our functional analysis documentation into embeddings so that we can store and search them in our vector database.</a:t>
            </a:r>
          </a:p>
        </p:txBody>
      </p:sp>
      <p:pic>
        <p:nvPicPr>
          <p:cNvPr id="4" name="Picture 3" descr="A yellow block with black text&#10;&#10;Description automatically generated">
            <a:extLst>
              <a:ext uri="{FF2B5EF4-FFF2-40B4-BE49-F238E27FC236}">
                <a16:creationId xmlns:a16="http://schemas.microsoft.com/office/drawing/2014/main" id="{06289E42-F92C-B22A-C55C-B45E7ED7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"/>
          <a:stretch/>
        </p:blipFill>
        <p:spPr>
          <a:xfrm>
            <a:off x="1412325" y="4200242"/>
            <a:ext cx="9367350" cy="159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38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4495-4046-C6B2-F512-60B0358B5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F20346CD-3C86-4D7E-2786-E919FB98C5A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8.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Vector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Database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38EE-8F66-D753-E2AA-E4243BB18177}"/>
              </a:ext>
            </a:extLst>
          </p:cNvPr>
          <p:cNvSpPr txBox="1">
            <a:spLocks/>
          </p:cNvSpPr>
          <p:nvPr/>
        </p:nvSpPr>
        <p:spPr>
          <a:xfrm>
            <a:off x="295274" y="1557806"/>
            <a:ext cx="11404357" cy="8138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</a:t>
            </a:r>
            <a:r>
              <a:rPr lang="en-US" sz="1800" b="1" dirty="0"/>
              <a:t>Vector Database</a:t>
            </a:r>
            <a:r>
              <a:rPr lang="en-US" sz="1800" dirty="0"/>
              <a:t> is a type of database that indexes and stores vector embeddings for fast retrieval and similarity 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2CA8F-3D7A-232A-B516-253478BA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88" y="2825228"/>
            <a:ext cx="5304223" cy="198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87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E0B-9E20-D83F-6C55-11FE13F1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66574ACF-63B5-D99E-C6FC-286BF820B95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Human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generated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A33B-E202-1C97-115F-EEE84FF4800C}"/>
              </a:ext>
            </a:extLst>
          </p:cNvPr>
          <p:cNvSpPr txBox="1">
            <a:spLocks/>
          </p:cNvSpPr>
          <p:nvPr/>
        </p:nvSpPr>
        <p:spPr>
          <a:xfrm>
            <a:off x="295274" y="2086395"/>
            <a:ext cx="10987024" cy="2376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Functional Analyst managed to compile </a:t>
            </a:r>
            <a:r>
              <a:rPr lang="en-US" sz="1800" b="1" dirty="0"/>
              <a:t>32 Test Cases </a:t>
            </a:r>
            <a:r>
              <a:rPr lang="en-US" sz="1800" dirty="0"/>
              <a:t>from a Functional Analysis Document.</a:t>
            </a:r>
            <a:endParaRPr lang="en-US" sz="1800" b="1" dirty="0"/>
          </a:p>
          <a:p>
            <a:r>
              <a:rPr lang="en-US" sz="1800" dirty="0"/>
              <a:t>These</a:t>
            </a:r>
            <a:r>
              <a:rPr lang="en-US" sz="1800" b="1" dirty="0"/>
              <a:t> </a:t>
            </a:r>
            <a:r>
              <a:rPr lang="en-US" sz="1800" dirty="0"/>
              <a:t>test cases are considered as a </a:t>
            </a:r>
            <a:r>
              <a:rPr lang="en-US" sz="1800" b="1" dirty="0"/>
              <a:t>benchmark</a:t>
            </a:r>
            <a:r>
              <a:rPr lang="en-US" sz="1800" dirty="0"/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5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7584-DE7B-4C43-9F95-C6EA7218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0D2F1D7C-DDE2-B651-BDFD-02BD0B1E249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The First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Try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Result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681F07-DACB-E910-B846-DA88D547D5DC}"/>
              </a:ext>
            </a:extLst>
          </p:cNvPr>
          <p:cNvSpPr txBox="1">
            <a:spLocks/>
          </p:cNvSpPr>
          <p:nvPr/>
        </p:nvSpPr>
        <p:spPr>
          <a:xfrm>
            <a:off x="295274" y="1452575"/>
            <a:ext cx="107728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First try to generate Micro test cases by GPT resulted in </a:t>
            </a:r>
            <a:r>
              <a:rPr lang="en-US" sz="1800" b="1" i="1" u="sng" dirty="0"/>
              <a:t>60% coverage </a:t>
            </a:r>
            <a:r>
              <a:rPr lang="en-US" sz="1800" dirty="0"/>
              <a:t>of the cases generated by human. </a:t>
            </a:r>
          </a:p>
          <a:p>
            <a:r>
              <a:rPr lang="en-US" sz="1800" b="1" dirty="0"/>
              <a:t>Coverage</a:t>
            </a:r>
            <a:r>
              <a:rPr lang="en-US" sz="1800" dirty="0"/>
              <a:t> stands for the Cross check of the test cases generated by GPT4 and the 32 benchmark cases generated by human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789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E1982-6FAA-EF77-53E6-D8DCBE13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0169B725-5762-5115-FD94-1DA153943BC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Updates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implemented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after the first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try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8B57607-97D1-73DB-05C8-C5E519ECC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19129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3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4861218-E7BC-48A1-9571-B308342AC1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4861218-E7BC-48A1-9571-B308342AC1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90027F-0C59-492B-B169-5287AD0F8B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it-IT" sz="280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7" name="Connettore 1 11">
            <a:extLst>
              <a:ext uri="{FF2B5EF4-FFF2-40B4-BE49-F238E27FC236}">
                <a16:creationId xmlns:a16="http://schemas.microsoft.com/office/drawing/2014/main" id="{064C6558-6BC2-4676-BD48-4D6011790323}"/>
              </a:ext>
            </a:extLst>
          </p:cNvPr>
          <p:cNvCxnSpPr>
            <a:cxnSpLocks/>
          </p:cNvCxnSpPr>
          <p:nvPr/>
        </p:nvCxnSpPr>
        <p:spPr>
          <a:xfrm flipV="1">
            <a:off x="1344812" y="1073090"/>
            <a:ext cx="0" cy="521047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98BF99A-9946-488F-903A-5904E240BDA2}"/>
              </a:ext>
            </a:extLst>
          </p:cNvPr>
          <p:cNvGrpSpPr/>
          <p:nvPr/>
        </p:nvGrpSpPr>
        <p:grpSpPr>
          <a:xfrm>
            <a:off x="1284799" y="2457926"/>
            <a:ext cx="8133104" cy="288147"/>
            <a:chOff x="1262249" y="2324660"/>
            <a:chExt cx="8133104" cy="28814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A1A737C-79B7-47E8-A4A3-86D30A313383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F398656-47BF-4ECE-B242-4C47E4A52B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pPr lvl="1"/>
              <a:r>
                <a:rPr lang="it-IT" dirty="0"/>
                <a:t>Token </a:t>
              </a:r>
              <a:r>
                <a:rPr lang="it-IT" dirty="0" err="1"/>
                <a:t>Limitation</a:t>
              </a:r>
              <a:endParaRPr lang="it-IT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A05687F6-31B0-4CFD-B0FD-3FE0D47E1B83}"/>
              </a:ext>
            </a:extLst>
          </p:cNvPr>
          <p:cNvGrpSpPr/>
          <p:nvPr/>
        </p:nvGrpSpPr>
        <p:grpSpPr>
          <a:xfrm>
            <a:off x="1289889" y="1433413"/>
            <a:ext cx="8133104" cy="288147"/>
            <a:chOff x="1262249" y="2343322"/>
            <a:chExt cx="8133104" cy="288147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F3CCD05-C165-4434-85AC-6F0A9CD99917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4775ABED-7A39-4F29-A41B-1A9A8FA4A9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43322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lvl1pPr marL="0" indent="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28638" indent="-17145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15988" indent="-2079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450056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49577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54149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58721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63293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it-IT" b="0" dirty="0"/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GPT-4</a:t>
              </a:r>
              <a:endParaRPr lang="it-IT" b="0" kern="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56" name="Rettangolo 55">
            <a:extLst>
              <a:ext uri="{FF2B5EF4-FFF2-40B4-BE49-F238E27FC236}">
                <a16:creationId xmlns:a16="http://schemas.microsoft.com/office/drawing/2014/main" id="{72B23890-1D36-468C-AF54-67EF090B6271}"/>
              </a:ext>
            </a:extLst>
          </p:cNvPr>
          <p:cNvSpPr/>
          <p:nvPr/>
        </p:nvSpPr>
        <p:spPr>
          <a:xfrm>
            <a:off x="1433783" y="5354820"/>
            <a:ext cx="180000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endParaRPr lang="it-IT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C8DCDBB3-F095-4711-B58B-91C6C5AD32AC}"/>
              </a:ext>
            </a:extLst>
          </p:cNvPr>
          <p:cNvSpPr txBox="1">
            <a:spLocks/>
          </p:cNvSpPr>
          <p:nvPr/>
        </p:nvSpPr>
        <p:spPr>
          <a:xfrm>
            <a:off x="229379" y="228087"/>
            <a:ext cx="11491676" cy="4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2D32AA"/>
                </a:solidFill>
              </a:rPr>
              <a:t>Agenda</a:t>
            </a:r>
            <a:endParaRPr lang="it-IT" dirty="0">
              <a:solidFill>
                <a:srgbClr val="C00000"/>
              </a:solidFill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89889" y="1905176"/>
            <a:ext cx="8133104" cy="288147"/>
            <a:chOff x="1262249" y="2324660"/>
            <a:chExt cx="8133104" cy="288147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solidFill>
                    <a:schemeClr val="tx1"/>
                  </a:solidFill>
                  <a:latin typeface="+mn-lt"/>
                </a:rPr>
                <a:t>    Token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76173" y="3622345"/>
            <a:ext cx="8124478" cy="288147"/>
            <a:chOff x="1270875" y="2324660"/>
            <a:chExt cx="8124478" cy="288147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70875" y="2374414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/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RAG(Retrieval-augmented generation)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84799" y="3006662"/>
            <a:ext cx="8150356" cy="288147"/>
            <a:chOff x="1244997" y="2324660"/>
            <a:chExt cx="8150356" cy="28814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44997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latin typeface="+mn-lt"/>
                </a:rPr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GPT-4 Pricing</a:t>
              </a:r>
            </a:p>
          </p:txBody>
        </p:sp>
      </p:grpSp>
      <p:grpSp>
        <p:nvGrpSpPr>
          <p:cNvPr id="3" name="Gruppo 15">
            <a:extLst>
              <a:ext uri="{FF2B5EF4-FFF2-40B4-BE49-F238E27FC236}">
                <a16:creationId xmlns:a16="http://schemas.microsoft.com/office/drawing/2014/main" id="{79C20221-20C8-5D26-FAAD-08C2BB361047}"/>
              </a:ext>
            </a:extLst>
          </p:cNvPr>
          <p:cNvGrpSpPr/>
          <p:nvPr/>
        </p:nvGrpSpPr>
        <p:grpSpPr>
          <a:xfrm>
            <a:off x="1271083" y="5159608"/>
            <a:ext cx="8133104" cy="288147"/>
            <a:chOff x="1262249" y="2324660"/>
            <a:chExt cx="8133104" cy="288147"/>
          </a:xfrm>
        </p:grpSpPr>
        <p:sp>
          <p:nvSpPr>
            <p:cNvPr id="5" name="Rettangolo 16">
              <a:extLst>
                <a:ext uri="{FF2B5EF4-FFF2-40B4-BE49-F238E27FC236}">
                  <a16:creationId xmlns:a16="http://schemas.microsoft.com/office/drawing/2014/main" id="{F91CB47D-27B6-261C-D856-18DE1CA0C6AA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9F2F527-424E-D25D-B4FF-D0207CE6BE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pPr lvl="1"/>
              <a:r>
                <a:rPr lang="it-IT" dirty="0" err="1"/>
                <a:t>Vector</a:t>
              </a:r>
              <a:r>
                <a:rPr lang="it-IT" dirty="0"/>
                <a:t> Database (FAISS)</a:t>
              </a:r>
            </a:p>
          </p:txBody>
        </p:sp>
      </p:grpSp>
      <p:grpSp>
        <p:nvGrpSpPr>
          <p:cNvPr id="8" name="Gruppo 23">
            <a:extLst>
              <a:ext uri="{FF2B5EF4-FFF2-40B4-BE49-F238E27FC236}">
                <a16:creationId xmlns:a16="http://schemas.microsoft.com/office/drawing/2014/main" id="{676164FF-BEC3-9550-5EB7-9FCD7F0C02D6}"/>
              </a:ext>
            </a:extLst>
          </p:cNvPr>
          <p:cNvGrpSpPr/>
          <p:nvPr/>
        </p:nvGrpSpPr>
        <p:grpSpPr>
          <a:xfrm>
            <a:off x="1276173" y="4135095"/>
            <a:ext cx="8133104" cy="288147"/>
            <a:chOff x="1262249" y="2343322"/>
            <a:chExt cx="8133104" cy="288147"/>
          </a:xfrm>
        </p:grpSpPr>
        <p:sp>
          <p:nvSpPr>
            <p:cNvPr id="9" name="Rettangolo 24">
              <a:extLst>
                <a:ext uri="{FF2B5EF4-FFF2-40B4-BE49-F238E27FC236}">
                  <a16:creationId xmlns:a16="http://schemas.microsoft.com/office/drawing/2014/main" id="{45BDBF9D-ED3B-F50C-EC53-E1562C10E898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3E3F86F-777E-5D60-0F41-D2A5E89384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43322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lvl1pPr marL="0" indent="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28638" indent="-17145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15988" indent="-2079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450056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49577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54149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58721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63293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it-IT" b="0" dirty="0"/>
                <a:t>   </a:t>
              </a:r>
              <a:r>
                <a:rPr lang="it-IT" b="0" dirty="0" err="1">
                  <a:solidFill>
                    <a:schemeClr val="tx1"/>
                  </a:solidFill>
                  <a:latin typeface="+mn-lt"/>
                </a:rPr>
                <a:t>Document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 splitting (chunking)</a:t>
              </a:r>
            </a:p>
          </p:txBody>
        </p:sp>
      </p:grpSp>
      <p:grpSp>
        <p:nvGrpSpPr>
          <p:cNvPr id="11" name="Gruppo 48">
            <a:extLst>
              <a:ext uri="{FF2B5EF4-FFF2-40B4-BE49-F238E27FC236}">
                <a16:creationId xmlns:a16="http://schemas.microsoft.com/office/drawing/2014/main" id="{D702271F-F08B-D2ED-8726-26FEF7CDE43E}"/>
              </a:ext>
            </a:extLst>
          </p:cNvPr>
          <p:cNvGrpSpPr/>
          <p:nvPr/>
        </p:nvGrpSpPr>
        <p:grpSpPr>
          <a:xfrm>
            <a:off x="1276173" y="4606858"/>
            <a:ext cx="8133104" cy="288147"/>
            <a:chOff x="1262249" y="2324660"/>
            <a:chExt cx="8133104" cy="288147"/>
          </a:xfrm>
        </p:grpSpPr>
        <p:sp>
          <p:nvSpPr>
            <p:cNvPr id="12" name="Rettangolo 49">
              <a:extLst>
                <a:ext uri="{FF2B5EF4-FFF2-40B4-BE49-F238E27FC236}">
                  <a16:creationId xmlns:a16="http://schemas.microsoft.com/office/drawing/2014/main" id="{CCB26718-378C-530F-0649-E36AC3173AC1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334326B5-A220-A013-CEF9-E875254811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it-IT" b="0" dirty="0" err="1">
                  <a:solidFill>
                    <a:schemeClr val="tx1"/>
                  </a:solidFill>
                  <a:latin typeface="+mn-lt"/>
                </a:rPr>
                <a:t>Embeddings</a:t>
              </a:r>
              <a:endParaRPr lang="it-IT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4" name="Gruppo 46">
            <a:extLst>
              <a:ext uri="{FF2B5EF4-FFF2-40B4-BE49-F238E27FC236}">
                <a16:creationId xmlns:a16="http://schemas.microsoft.com/office/drawing/2014/main" id="{4507F0C0-E231-E990-B92C-A63DFCAC335B}"/>
              </a:ext>
            </a:extLst>
          </p:cNvPr>
          <p:cNvGrpSpPr/>
          <p:nvPr/>
        </p:nvGrpSpPr>
        <p:grpSpPr>
          <a:xfrm>
            <a:off x="1271083" y="5708344"/>
            <a:ext cx="8150356" cy="288147"/>
            <a:chOff x="1244997" y="2324660"/>
            <a:chExt cx="8150356" cy="288147"/>
          </a:xfrm>
        </p:grpSpPr>
        <p:sp>
          <p:nvSpPr>
            <p:cNvPr id="15" name="Rettangolo 47">
              <a:extLst>
                <a:ext uri="{FF2B5EF4-FFF2-40B4-BE49-F238E27FC236}">
                  <a16:creationId xmlns:a16="http://schemas.microsoft.com/office/drawing/2014/main" id="{AAC6F3CC-18F3-8308-C1D7-880ABF9F17FD}"/>
                </a:ext>
              </a:extLst>
            </p:cNvPr>
            <p:cNvSpPr/>
            <p:nvPr/>
          </p:nvSpPr>
          <p:spPr>
            <a:xfrm>
              <a:off x="1244997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FBC4DCFE-42D2-A954-90E4-33665F6839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latin typeface="+mn-lt"/>
                </a:rPr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ChatGPT Enterprise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6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46E9-3A9D-6C5B-85F1-C9EE5654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0821FD51-539D-2996-DC72-803EA40863A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The Second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try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result</a:t>
            </a: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 (after updates):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59C13A-DCB7-34B5-8204-8F26358D5501}"/>
              </a:ext>
            </a:extLst>
          </p:cNvPr>
          <p:cNvSpPr txBox="1">
            <a:spLocks/>
          </p:cNvSpPr>
          <p:nvPr/>
        </p:nvSpPr>
        <p:spPr>
          <a:xfrm>
            <a:off x="295274" y="1147774"/>
            <a:ext cx="11138634" cy="36977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Second try to generate full test cases by GPT resulted into </a:t>
            </a:r>
            <a:r>
              <a:rPr lang="en-US" sz="1800" b="1" i="1" u="sng" dirty="0"/>
              <a:t>84% coverage </a:t>
            </a:r>
            <a:r>
              <a:rPr lang="en-US" sz="1800" dirty="0"/>
              <a:t>of the cases generated by human. </a:t>
            </a:r>
          </a:p>
          <a:p>
            <a:pPr lvl="1"/>
            <a:r>
              <a:rPr lang="en-US" sz="1800" i="1" u="sng" dirty="0"/>
              <a:t>Pros:</a:t>
            </a:r>
            <a:r>
              <a:rPr lang="en-US" sz="1800" dirty="0"/>
              <a:t> Which is </a:t>
            </a:r>
            <a:r>
              <a:rPr lang="en-US" sz="1800" b="1" dirty="0"/>
              <a:t>24% more </a:t>
            </a:r>
            <a:r>
              <a:rPr lang="en-US" sz="1800" dirty="0"/>
              <a:t>than the first try.</a:t>
            </a:r>
          </a:p>
          <a:p>
            <a:pPr lvl="1"/>
            <a:r>
              <a:rPr lang="en-US" sz="1800" i="1" u="sng" dirty="0"/>
              <a:t>Cons:</a:t>
            </a:r>
            <a:r>
              <a:rPr lang="en-US" sz="1800" dirty="0"/>
              <a:t> Decrease in the precision of the Test Case.</a:t>
            </a:r>
            <a:endParaRPr lang="en-US" sz="1800" i="1" u="sng" dirty="0"/>
          </a:p>
          <a:p>
            <a:pPr lvl="1"/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Please notice, </a:t>
            </a:r>
            <a:r>
              <a:rPr lang="en-US" sz="1800" dirty="0"/>
              <a:t>further updates still can improve the result of the coverage and make more detailed each Test. </a:t>
            </a:r>
          </a:p>
        </p:txBody>
      </p:sp>
    </p:spTree>
    <p:extLst>
      <p:ext uri="{BB962C8B-B14F-4D97-AF65-F5344CB8AC3E}">
        <p14:creationId xmlns:p14="http://schemas.microsoft.com/office/powerpoint/2010/main" val="345323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9DE2-66F8-081D-8651-6A19DBD5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168D6FA6-E2C1-EAF3-63DF-F5D470CC8AD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sz="2000" kern="0" dirty="0">
                <a:solidFill>
                  <a:srgbClr val="002060"/>
                </a:solidFill>
                <a:cs typeface="Arial" charset="0"/>
              </a:rPr>
              <a:t>Micro Test Examples (first try):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41EA-D0FF-B331-CC17-97581AF3C8DC}"/>
              </a:ext>
            </a:extLst>
          </p:cNvPr>
          <p:cNvSpPr txBox="1">
            <a:spLocks/>
          </p:cNvSpPr>
          <p:nvPr/>
        </p:nvSpPr>
        <p:spPr>
          <a:xfrm>
            <a:off x="0" y="2206364"/>
            <a:ext cx="12192000" cy="3940865"/>
          </a:xfrm>
          <a:prstGeom prst="rect">
            <a:avLst/>
          </a:prstGeom>
        </p:spPr>
        <p:txBody>
          <a:bodyPr numCol="3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1. Titolo: Verifica Codice Unico di Identificazione Operazione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il codice unico di identificazione operazione sia presente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Assicurarsi che il campo del codice unico di identificazione operazione sia valorizzato per i trasferimenti di fondi all'interno dell'UE.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senza errori.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con codice unico di identificazione operazione valorizzato.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2. Titolo: Verifica Presenza Cognome e Nome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 campi cognome e nome dell'ordinante non siano obbligatori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Confermare che l'assenza dei campi cognome e nome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nonostante l'assenza dei campi cognome e nome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senza cognome e nome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3. Titolo: Verifica Presenza Cognome e Nome Beneficiario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 campi cognome e nome del beneficiario non siano obbligatori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Confermare che l'assenza dei campi cognome e nome del beneficiario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nonostante l'assenza dei campi cognome e nome del beneficiario.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senza cognome e nome del beneficiario.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4. Titolo: Verifica Presenza Indirizzo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il campo indirizzo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Confermare che l'assenza del campo indirizzo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nonostante l'assenza del campo indirizzo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senza indirizzo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5. Titolo: Verifica Presenza Documento di </a:t>
            </a:r>
            <a:r>
              <a:rPr lang="it-IT" sz="950" b="1" dirty="0" err="1"/>
              <a:t>Identit</a:t>
            </a:r>
            <a:r>
              <a:rPr lang="it-IT" sz="950" b="1" dirty="0"/>
              <a:t>�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il campo documento di </a:t>
            </a:r>
            <a:r>
              <a:rPr lang="it-IT" sz="950" b="1" dirty="0" err="1"/>
              <a:t>identit</a:t>
            </a:r>
            <a:r>
              <a:rPr lang="it-IT" sz="950" b="1" dirty="0"/>
              <a:t>�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Confermare che l'assenza del campo documento di </a:t>
            </a:r>
            <a:r>
              <a:rPr lang="it-IT" sz="950" b="1" dirty="0" err="1"/>
              <a:t>identit</a:t>
            </a:r>
            <a:r>
              <a:rPr lang="it-IT" sz="950" b="1" dirty="0"/>
              <a:t>�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nonostante l'assenza del campo documento di </a:t>
            </a:r>
            <a:r>
              <a:rPr lang="it-IT" sz="950" b="1" dirty="0" err="1"/>
              <a:t>identit</a:t>
            </a:r>
            <a:r>
              <a:rPr lang="it-IT" sz="950" b="1" dirty="0"/>
              <a:t>�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senza documento di </a:t>
            </a:r>
            <a:r>
              <a:rPr lang="it-IT" sz="950" b="1" dirty="0" err="1"/>
              <a:t>identit</a:t>
            </a:r>
            <a:r>
              <a:rPr lang="it-IT" sz="950" b="1" dirty="0"/>
              <a:t>�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it-IT" sz="950" b="1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6. Titolo: Verifica Presenza Numero di Identificazione Account Ordinante per Trasferimenti Fondi UE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Descrizione: Verifica che il campo numero di identificazione account dell'ordinante non sia obbligatorio per i trasferimenti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Obiettivo: Confermare che l'assenza del campo numero di identificazione account dell'ordinante non blocchi il trasferimento di fondi intra-UE.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Output atteso: Trasferimento autorizzato nonostante l'assenza del campo numero di identificazione account dell'ordinante.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it-IT" sz="950" b="1" dirty="0"/>
              <a:t>   Input atteso: Trasferimento fondi intra-UE senza numero di identificazione account dell'ordinante.</a:t>
            </a:r>
            <a:endParaRPr lang="it-IT" sz="9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E6242D-9EF1-B56F-3E51-035707C56C28}"/>
              </a:ext>
            </a:extLst>
          </p:cNvPr>
          <p:cNvGrpSpPr/>
          <p:nvPr/>
        </p:nvGrpSpPr>
        <p:grpSpPr>
          <a:xfrm>
            <a:off x="0" y="2206364"/>
            <a:ext cx="12192000" cy="3940865"/>
            <a:chOff x="0" y="2917135"/>
            <a:chExt cx="12192000" cy="39408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696378-436B-9A82-AD21-A4E43C7E4615}"/>
                </a:ext>
              </a:extLst>
            </p:cNvPr>
            <p:cNvSpPr/>
            <p:nvPr/>
          </p:nvSpPr>
          <p:spPr>
            <a:xfrm>
              <a:off x="0" y="2917135"/>
              <a:ext cx="12192000" cy="39408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10E896-1ABB-7B3D-F18D-B464E4DB52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38481"/>
              <a:ext cx="1219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114AB3-05AA-4622-3A5D-666DCD3D54DE}"/>
                </a:ext>
              </a:extLst>
            </p:cNvPr>
            <p:cNvCxnSpPr>
              <a:cxnSpLocks/>
            </p:cNvCxnSpPr>
            <p:nvPr/>
          </p:nvCxnSpPr>
          <p:spPr>
            <a:xfrm>
              <a:off x="4149586" y="2917135"/>
              <a:ext cx="0" cy="39408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7A34C7-CCC1-E473-104A-BE5967F7E87C}"/>
                </a:ext>
              </a:extLst>
            </p:cNvPr>
            <p:cNvCxnSpPr>
              <a:cxnSpLocks/>
            </p:cNvCxnSpPr>
            <p:nvPr/>
          </p:nvCxnSpPr>
          <p:spPr>
            <a:xfrm>
              <a:off x="8088795" y="2917136"/>
              <a:ext cx="36444" cy="39408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BDBFB6-F083-52FD-EF12-C61B91A6133C}"/>
              </a:ext>
            </a:extLst>
          </p:cNvPr>
          <p:cNvSpPr txBox="1"/>
          <p:nvPr/>
        </p:nvSpPr>
        <p:spPr>
          <a:xfrm>
            <a:off x="5666452" y="113346"/>
            <a:ext cx="6331226" cy="20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MACRO TEST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1. Titolo: Verifica Presenza Campi Obbligatori per Trasferimenti Fondi UE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  Descrizione: Verifica che i trasferimenti di fondi all'interno dell'UE contengano tutti i campi obbligatori.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  Obiettivo: Assicurarsi che i trasferimenti di fondi intra-UE non vengano bloccati per mancanza di dati.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  Output atteso: Trasferimento autorizzato senza errori.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  Input atteso: Trasferimento fondi con tutti i campi obbligatori valorizzati.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  Keywords: UE, trasferimento fondi, campi obbligatori, controllo autorizzativo</a:t>
            </a:r>
            <a:endParaRPr lang="en-US" sz="105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5E270-53AB-6C8D-325B-D9EF9323809B}"/>
              </a:ext>
            </a:extLst>
          </p:cNvPr>
          <p:cNvSpPr/>
          <p:nvPr/>
        </p:nvSpPr>
        <p:spPr>
          <a:xfrm>
            <a:off x="5663138" y="113346"/>
            <a:ext cx="6336196" cy="20168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9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0CD3-5777-4881-C3AA-1122C52F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3321EB1D-B6BB-F825-16D0-678B02C105A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sz="2000" kern="0" dirty="0">
                <a:solidFill>
                  <a:srgbClr val="002060"/>
                </a:solidFill>
                <a:cs typeface="Arial" charset="0"/>
              </a:rPr>
              <a:t>Micro Test Examples (second try):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7F384C-2167-08DD-3B04-E621CDFD8741}"/>
              </a:ext>
            </a:extLst>
          </p:cNvPr>
          <p:cNvSpPr txBox="1">
            <a:spLocks/>
          </p:cNvSpPr>
          <p:nvPr/>
        </p:nvSpPr>
        <p:spPr>
          <a:xfrm>
            <a:off x="0" y="2276101"/>
            <a:ext cx="12191999" cy="3940865"/>
          </a:xfrm>
          <a:prstGeom prst="rect">
            <a:avLst/>
          </a:prstGeom>
        </p:spPr>
        <p:txBody>
          <a:bodyPr numCol="3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1. Titolo: Verifica Reg487 Verification Result - Codice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0 quando tutti i controlli Reg487 sono superati.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0 sia assegnato correttamente quando non ci sono errori di validazione.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Nessun errore di validazione presente.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tutti i campi obbligatori correttamente valorizzati.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0.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2. Titolo: Verifica Reg487 Verification Result - Codice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1 in caso di Identificativo operazione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1 sia assegnato correttamente quando l'Identificativo operazione �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Identificativo operazione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Identificativo operazione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1.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it-IT" sz="950" b="1"/>
            </a:b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3. Titolo: Verifica Reg487 Verification Result - Codice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2 in caso di Cognome, nome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2 sia assegnato correttamente quando il Cognome o il nome dell'ordinante sono errati.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Cognome, nome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Cognome o nome dell'ordinante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2.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4. Titolo: Verifica Reg487 Verification Result - Codice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3 in caso di Cognome, nome beneficiario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3 sia assegnato correttamente quando il Cognome o il nome del beneficiario sono errati.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Cognome, nome beneficiario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Cognome o nome del beneficiario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3.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5. Titolo: Verifica Reg487 Verification Result - Codice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4 in caso di Indirizzo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4 sia assegnato correttamente quando l'Indirizzo dell'ordinante �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Indirizzo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Indirizzo dell'ordinante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4.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50" b="1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6. Titolo: Verifica Reg487 Verification Result - Codice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Descrizione: Verifica che il campo "Reg487 Verification Result" sia valorizzato con 5 in caso di Documento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Obiettivo: Assicurarsi che il valore 5 sia assegnato correttamente quando il Documento dell'ordinante �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Input atteso: Documento 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Output atteso: Reg487 Verification Result =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Procedura: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Inviare una transazione con Documento dell'ordinante errato.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950" b="1"/>
              <a:t>   - Verificare che il campo "Reg487 Verification Result" nel messaggio ISO 047.01 sia valorizzato con 5.</a:t>
            </a:r>
            <a:endParaRPr lang="it-IT" sz="95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8353D7-84FF-2FD5-E9C6-41CBEA1EE282}"/>
              </a:ext>
            </a:extLst>
          </p:cNvPr>
          <p:cNvGrpSpPr/>
          <p:nvPr/>
        </p:nvGrpSpPr>
        <p:grpSpPr>
          <a:xfrm>
            <a:off x="0" y="2275938"/>
            <a:ext cx="12192000" cy="3941028"/>
            <a:chOff x="0" y="2916972"/>
            <a:chExt cx="12192000" cy="39410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00CF8-9C2F-C865-CF02-A8E892B19DFB}"/>
                </a:ext>
              </a:extLst>
            </p:cNvPr>
            <p:cNvSpPr/>
            <p:nvPr/>
          </p:nvSpPr>
          <p:spPr>
            <a:xfrm>
              <a:off x="0" y="2917135"/>
              <a:ext cx="12192000" cy="39408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9B49DF-CBB6-892B-2571-77F88B4B89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38481"/>
              <a:ext cx="1219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92330D-BAAE-D052-2FA0-612A959F7B8B}"/>
                </a:ext>
              </a:extLst>
            </p:cNvPr>
            <p:cNvCxnSpPr>
              <a:cxnSpLocks/>
            </p:cNvCxnSpPr>
            <p:nvPr/>
          </p:nvCxnSpPr>
          <p:spPr>
            <a:xfrm>
              <a:off x="4056453" y="2917135"/>
              <a:ext cx="0" cy="39408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781B25-02D7-7F48-2FBA-2D06D472EA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3762" y="2916972"/>
              <a:ext cx="36444" cy="39408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9F3043-8BC8-295C-D6EB-0B42E157E183}"/>
              </a:ext>
            </a:extLst>
          </p:cNvPr>
          <p:cNvSpPr txBox="1"/>
          <p:nvPr/>
        </p:nvSpPr>
        <p:spPr>
          <a:xfrm>
            <a:off x="5732955" y="120083"/>
            <a:ext cx="6331226" cy="20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MACRO TEST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1. Titolo: Verifica Reg487 </a:t>
            </a:r>
            <a:r>
              <a:rPr lang="it-IT" sz="1050" b="1" dirty="0" err="1">
                <a:effectLst/>
              </a:rPr>
              <a:t>Verification</a:t>
            </a:r>
            <a:r>
              <a:rPr lang="it-IT" sz="1050" b="1" dirty="0">
                <a:effectLst/>
              </a:rPr>
              <a:t> </a:t>
            </a:r>
            <a:r>
              <a:rPr lang="it-IT" sz="1050" b="1" dirty="0" err="1">
                <a:effectLst/>
              </a:rPr>
              <a:t>Result</a:t>
            </a:r>
            <a:endParaRPr lang="it-IT" sz="105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   Descrizione: Controllo dell'esito dei controlli formali effettuati da Autorizzativo.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   Obiettivo: Assicurarsi che il campo "Reg487 </a:t>
            </a:r>
            <a:r>
              <a:rPr lang="it-IT" sz="1050" b="1" dirty="0" err="1">
                <a:effectLst/>
              </a:rPr>
              <a:t>Verification</a:t>
            </a:r>
            <a:r>
              <a:rPr lang="it-IT" sz="1050" b="1" dirty="0">
                <a:effectLst/>
              </a:rPr>
              <a:t> </a:t>
            </a:r>
            <a:r>
              <a:rPr lang="it-IT" sz="1050" b="1" dirty="0" err="1">
                <a:effectLst/>
              </a:rPr>
              <a:t>Result</a:t>
            </a:r>
            <a:r>
              <a:rPr lang="it-IT" sz="1050" b="1" dirty="0">
                <a:effectLst/>
              </a:rPr>
              <a:t>" sia valorizzato correttamente.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   Output atteso: 0 = Tutti i controlli Reg487 superati, 1-6 = Specifico errore di validazione.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   Input atteso: Valori da 0 a 6.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effectLst/>
              </a:rPr>
              <a:t>   Keywords: Reg487 </a:t>
            </a:r>
            <a:r>
              <a:rPr lang="it-IT" sz="1050" b="1" dirty="0" err="1">
                <a:effectLst/>
              </a:rPr>
              <a:t>Verification</a:t>
            </a:r>
            <a:r>
              <a:rPr lang="it-IT" sz="1050" b="1" dirty="0">
                <a:effectLst/>
              </a:rPr>
              <a:t> </a:t>
            </a:r>
            <a:r>
              <a:rPr lang="it-IT" sz="1050" b="1" dirty="0" err="1">
                <a:effectLst/>
              </a:rPr>
              <a:t>Result</a:t>
            </a:r>
            <a:r>
              <a:rPr lang="it-IT" sz="1050" b="1" dirty="0">
                <a:effectLst/>
              </a:rPr>
              <a:t>, controllo formale, Autorizzativo, validazione.</a:t>
            </a:r>
            <a:endParaRPr lang="en-US" sz="105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##########################################################</a:t>
            </a:r>
            <a:endParaRPr lang="en-US" sz="1050" b="1" dirty="0"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717B1-0F64-82BC-2506-325399A76F57}"/>
              </a:ext>
            </a:extLst>
          </p:cNvPr>
          <p:cNvSpPr/>
          <p:nvPr/>
        </p:nvSpPr>
        <p:spPr>
          <a:xfrm>
            <a:off x="5727985" y="120002"/>
            <a:ext cx="6336196" cy="20168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1F64-D601-336A-848B-6E2D6598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48D2FA92-59CC-BA40-1212-DA8CD9E64B0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9. ChatGPT Enterprise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edition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06E4-D6A1-2E91-15CE-FF47E02CF797}"/>
              </a:ext>
            </a:extLst>
          </p:cNvPr>
          <p:cNvSpPr txBox="1">
            <a:spLocks/>
          </p:cNvSpPr>
          <p:nvPr/>
        </p:nvSpPr>
        <p:spPr>
          <a:xfrm>
            <a:off x="475836" y="120464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Unlimited, high-speed access </a:t>
            </a:r>
            <a:r>
              <a:rPr lang="en-US" sz="2000" dirty="0"/>
              <a:t>to GPT-4 and tools like DALL·E, Browsing, Advanced Data Analysis, and more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Expanded context window </a:t>
            </a:r>
            <a:r>
              <a:rPr lang="en-US" sz="2000" dirty="0"/>
              <a:t>for longer inputs(128k token)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SAML SSO </a:t>
            </a:r>
            <a:r>
              <a:rPr lang="en-US" sz="2000" dirty="0"/>
              <a:t>(Security Assertion Markup Language (SAML) is an XML standard that enables secure web domains to exchange user authentication and authorization data.)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Enterprise data excluded from training</a:t>
            </a:r>
            <a:r>
              <a:rPr lang="en-US" sz="2000" dirty="0"/>
              <a:t> by default &amp; </a:t>
            </a:r>
            <a:r>
              <a:rPr lang="en-US" sz="2000" b="1" dirty="0"/>
              <a:t>custom data retention windows</a:t>
            </a:r>
            <a:r>
              <a:rPr lang="en-US" sz="2000" dirty="0"/>
              <a:t>. 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Admin controls, domain verification, and analytics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Priority support </a:t>
            </a:r>
            <a:r>
              <a:rPr lang="en-US" sz="2000" dirty="0"/>
              <a:t>&amp; </a:t>
            </a:r>
            <a:r>
              <a:rPr lang="en-US" sz="2000" b="1" dirty="0"/>
              <a:t>ongoing account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C19B7-F252-D56A-11E0-6E80E8A1D91E}"/>
              </a:ext>
            </a:extLst>
          </p:cNvPr>
          <p:cNvSpPr txBox="1"/>
          <p:nvPr/>
        </p:nvSpPr>
        <p:spPr>
          <a:xfrm>
            <a:off x="475836" y="5555985"/>
            <a:ext cx="616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References:</a:t>
            </a:r>
          </a:p>
          <a:p>
            <a:r>
              <a:rPr lang="en-US" sz="1400" dirty="0">
                <a:hlinkClick r:id="rId3"/>
              </a:rPr>
              <a:t>https://openai.com/chatgpt/pricing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052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6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/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Introduction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1257BC-CAC4-1F30-9667-DF980B229B0F}"/>
              </a:ext>
            </a:extLst>
          </p:cNvPr>
          <p:cNvSpPr txBox="1">
            <a:spLocks/>
          </p:cNvSpPr>
          <p:nvPr/>
        </p:nvSpPr>
        <p:spPr>
          <a:xfrm>
            <a:off x="477233" y="1586523"/>
            <a:ext cx="11237534" cy="26315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1800" dirty="0"/>
              <a:t>Our project uses both: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1800" b="1" dirty="0"/>
              <a:t>GPT-4</a:t>
            </a:r>
            <a:r>
              <a:rPr lang="en-US" sz="1800" dirty="0"/>
              <a:t>, a cutting-edge AI technology, to generate </a:t>
            </a:r>
            <a:r>
              <a:rPr lang="en-US" sz="1800" i="1" u="sng" dirty="0"/>
              <a:t>Macro Test Cases</a:t>
            </a:r>
            <a:r>
              <a:rPr lang="en-US" sz="1800" dirty="0"/>
              <a:t> from functional analysis documentation.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b="1" dirty="0"/>
              <a:t>RAG(</a:t>
            </a:r>
            <a:r>
              <a:rPr lang="en-US" sz="1800" dirty="0"/>
              <a:t>Retrieval-augmented generation</a:t>
            </a:r>
            <a:r>
              <a:rPr lang="en-US" sz="1800" b="1" dirty="0"/>
              <a:t>)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This technique helps to generate more detailed </a:t>
            </a:r>
            <a:r>
              <a:rPr lang="en-US" sz="1800" i="1" u="sng" dirty="0"/>
              <a:t>Micro Test Cases</a:t>
            </a:r>
            <a:r>
              <a:rPr lang="en-US" sz="1800" dirty="0"/>
              <a:t> from the Macro Test Cases</a:t>
            </a:r>
          </a:p>
        </p:txBody>
      </p:sp>
    </p:spTree>
    <p:extLst>
      <p:ext uri="{BB962C8B-B14F-4D97-AF65-F5344CB8AC3E}">
        <p14:creationId xmlns:p14="http://schemas.microsoft.com/office/powerpoint/2010/main" val="21114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B331F-259A-8FBA-77B4-8C3795F9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460E23-CBF1-872C-358B-FC7D2C2FE6C8}"/>
              </a:ext>
            </a:extLst>
          </p:cNvPr>
          <p:cNvSpPr txBox="1">
            <a:spLocks/>
          </p:cNvSpPr>
          <p:nvPr/>
        </p:nvSpPr>
        <p:spPr>
          <a:xfrm>
            <a:off x="753771" y="2680717"/>
            <a:ext cx="10684151" cy="1041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Macro Test Cases Generation</a:t>
            </a:r>
          </a:p>
        </p:txBody>
      </p:sp>
    </p:spTree>
    <p:extLst>
      <p:ext uri="{BB962C8B-B14F-4D97-AF65-F5344CB8AC3E}">
        <p14:creationId xmlns:p14="http://schemas.microsoft.com/office/powerpoint/2010/main" val="2247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F092-B66D-C513-FD68-812D7FEF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9C887237-A38E-E587-E0FE-857E7BB08E25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1. GPT-4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BD43-80A1-867A-A194-31003DFD1413}"/>
              </a:ext>
            </a:extLst>
          </p:cNvPr>
          <p:cNvSpPr txBox="1">
            <a:spLocks/>
          </p:cNvSpPr>
          <p:nvPr/>
        </p:nvSpPr>
        <p:spPr>
          <a:xfrm>
            <a:off x="295274" y="804672"/>
            <a:ext cx="11098150" cy="52303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What is GPT-4?</a:t>
            </a:r>
          </a:p>
          <a:p>
            <a:pPr lvl="1"/>
            <a:r>
              <a:rPr lang="en-US" sz="1800" dirty="0"/>
              <a:t>GPT-4, or Generative Pre-trained Transformer 4, is an advanced </a:t>
            </a:r>
            <a:r>
              <a:rPr lang="en-US" sz="1800" b="1" u="sng" dirty="0"/>
              <a:t>AI language model </a:t>
            </a:r>
            <a:r>
              <a:rPr lang="en-US" sz="1800" dirty="0"/>
              <a:t>developed by OpenAI.</a:t>
            </a:r>
          </a:p>
          <a:p>
            <a:pPr lvl="1"/>
            <a:r>
              <a:rPr lang="en-US" sz="1800" dirty="0"/>
              <a:t>It's capable of </a:t>
            </a:r>
            <a:r>
              <a:rPr lang="en-US" sz="1800" i="1" dirty="0"/>
              <a:t>understanding and generating </a:t>
            </a:r>
            <a:r>
              <a:rPr lang="en-US" sz="1800" i="1" u="sng" dirty="0"/>
              <a:t>human-like text</a:t>
            </a:r>
            <a:r>
              <a:rPr lang="en-US" sz="1800" dirty="0"/>
              <a:t>, making it a powerful tool for a variety of natural language processing tasks.</a:t>
            </a:r>
          </a:p>
          <a:p>
            <a:endParaRPr lang="en-US" sz="1800" dirty="0"/>
          </a:p>
          <a:p>
            <a:r>
              <a:rPr lang="en-US" sz="1800" b="1" dirty="0"/>
              <a:t>How are we using GPT-4?</a:t>
            </a:r>
          </a:p>
          <a:p>
            <a:pPr lvl="1"/>
            <a:r>
              <a:rPr lang="en-US" sz="1800" dirty="0"/>
              <a:t>We use GPT-4 to analyze functional analysis documentation and generate macro tests that cover the full scope of software changes or updates.</a:t>
            </a:r>
          </a:p>
          <a:p>
            <a:pPr lvl="1"/>
            <a:r>
              <a:rPr lang="en-US" sz="1800" dirty="0"/>
              <a:t>Later, GPT-4 helps us create micro tests from the macro tests and related content extracted from our functional analysis document.</a:t>
            </a:r>
          </a:p>
        </p:txBody>
      </p:sp>
    </p:spTree>
    <p:extLst>
      <p:ext uri="{BB962C8B-B14F-4D97-AF65-F5344CB8AC3E}">
        <p14:creationId xmlns:p14="http://schemas.microsoft.com/office/powerpoint/2010/main" val="201469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C5E7-B01F-053D-32BC-A77AA876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33231456-6305-44E0-A913-95C05BA0228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2. Token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404C9F-7A3C-5E46-3E95-BA74814E5E66}"/>
              </a:ext>
            </a:extLst>
          </p:cNvPr>
          <p:cNvSpPr txBox="1">
            <a:spLocks/>
          </p:cNvSpPr>
          <p:nvPr/>
        </p:nvSpPr>
        <p:spPr>
          <a:xfrm>
            <a:off x="295274" y="804672"/>
            <a:ext cx="11098150" cy="52303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What is a Token?</a:t>
            </a:r>
          </a:p>
          <a:p>
            <a:pPr lvl="1"/>
            <a:r>
              <a:rPr lang="en-US" sz="1800" dirty="0"/>
              <a:t>In the context of language models like GPT-4, a token is a </a:t>
            </a:r>
            <a:r>
              <a:rPr lang="en-US" sz="1800" i="1" u="sng" dirty="0"/>
              <a:t>piece of text </a:t>
            </a:r>
            <a:r>
              <a:rPr lang="en-US" sz="1800" dirty="0"/>
              <a:t>that the model recognizes as a single unit.</a:t>
            </a:r>
          </a:p>
          <a:p>
            <a:pPr lvl="1"/>
            <a:r>
              <a:rPr lang="en-US" sz="1800" dirty="0"/>
              <a:t>This could be:</a:t>
            </a:r>
          </a:p>
          <a:p>
            <a:pPr lvl="2"/>
            <a:r>
              <a:rPr lang="en-US" sz="1400" dirty="0"/>
              <a:t>a word, </a:t>
            </a:r>
          </a:p>
          <a:p>
            <a:pPr lvl="2"/>
            <a:r>
              <a:rPr lang="en-US" sz="1400" dirty="0"/>
              <a:t>part of a word, </a:t>
            </a:r>
          </a:p>
          <a:p>
            <a:pPr lvl="2"/>
            <a:r>
              <a:rPr lang="en-US" sz="1400" dirty="0"/>
              <a:t>or punctuation.</a:t>
            </a:r>
            <a:br>
              <a:rPr lang="en-US" sz="1400" dirty="0"/>
            </a:br>
            <a:endParaRPr lang="en-US" sz="1400" dirty="0"/>
          </a:p>
          <a:p>
            <a:r>
              <a:rPr lang="en-US" sz="1800" b="1" dirty="0"/>
              <a:t>Why are Tokens important?</a:t>
            </a:r>
          </a:p>
          <a:p>
            <a:pPr lvl="1"/>
            <a:r>
              <a:rPr lang="en-US" sz="1800" dirty="0"/>
              <a:t>Tokens are the </a:t>
            </a:r>
            <a:r>
              <a:rPr lang="en-US" sz="1800" i="1" u="sng" dirty="0"/>
              <a:t>building blocks of the text </a:t>
            </a:r>
            <a:r>
              <a:rPr lang="en-US" sz="1800" dirty="0"/>
              <a:t>that GPT-4 processes. The model's understanding and generation of text are based on these tokens.</a:t>
            </a:r>
          </a:p>
        </p:txBody>
      </p:sp>
    </p:spTree>
    <p:extLst>
      <p:ext uri="{BB962C8B-B14F-4D97-AF65-F5344CB8AC3E}">
        <p14:creationId xmlns:p14="http://schemas.microsoft.com/office/powerpoint/2010/main" val="15252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B2DA6-1C71-2C85-B15F-5ABCD0127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877438BF-0E7F-B19B-5B90-B8330DCA7C2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2. Token</a:t>
            </a:r>
          </a:p>
        </p:txBody>
      </p:sp>
      <p:pic>
        <p:nvPicPr>
          <p:cNvPr id="3" name="Picture 2" descr="Understanding Tokens in ChatGPT. Tokens are the fundamental units of… | by  Manav Kumar | Medium">
            <a:extLst>
              <a:ext uri="{FF2B5EF4-FFF2-40B4-BE49-F238E27FC236}">
                <a16:creationId xmlns:a16="http://schemas.microsoft.com/office/drawing/2014/main" id="{75CE0B7A-BBF5-E470-2227-47D861FF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847" y="1572446"/>
            <a:ext cx="8141588" cy="437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E25D7-5419-9455-091D-BCF82138878E}"/>
              </a:ext>
            </a:extLst>
          </p:cNvPr>
          <p:cNvSpPr txBox="1"/>
          <p:nvPr/>
        </p:nvSpPr>
        <p:spPr>
          <a:xfrm>
            <a:off x="1953848" y="1022701"/>
            <a:ext cx="814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91266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DD54-95E3-D604-D7E6-06004799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29D84E79-9145-8942-C4A8-321EAD6B1DF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3. </a:t>
            </a: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Limitations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0D75E0-1E98-95B9-4517-DBEDB54CDD4B}"/>
              </a:ext>
            </a:extLst>
          </p:cNvPr>
          <p:cNvSpPr txBox="1">
            <a:spLocks/>
          </p:cNvSpPr>
          <p:nvPr/>
        </p:nvSpPr>
        <p:spPr>
          <a:xfrm>
            <a:off x="295274" y="801866"/>
            <a:ext cx="11513772" cy="4645457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Token limitation: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1800" dirty="0"/>
              <a:t>GPT-4 can only process a certain number of tokens at a time.</a:t>
            </a:r>
          </a:p>
          <a:p>
            <a:pPr lvl="1">
              <a:spcAft>
                <a:spcPts val="2400"/>
              </a:spcAft>
            </a:pPr>
            <a:r>
              <a:rPr lang="en-US" sz="1400" dirty="0"/>
              <a:t>This limit affects how much text we can send to the model in one go. 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GPT-4 Turbo model </a:t>
            </a:r>
            <a:r>
              <a:rPr lang="en-US" sz="1800" dirty="0"/>
              <a:t>can accept up to </a:t>
            </a:r>
            <a:r>
              <a:rPr lang="en-US" sz="1800" b="1" dirty="0"/>
              <a:t>128k tokens</a:t>
            </a:r>
            <a:r>
              <a:rPr lang="en-US" sz="18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</a:rPr>
              <a:t>You can think of tokens as pieces of words, where 1,000 tokens is about 750 words.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</a:rPr>
              <a:t>So 128k tokens make approximately 96k words.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</a:rPr>
              <a:t>If we take an average of 275 words per page, then it means that we can pass around 300-350 paged docs to the model.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206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16879-DF97-216C-3314-A7ED8924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43687EC5-681F-2479-38E9-D17E433696C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4. GPT-4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109E-640B-EF32-6E2D-3C9B0F44ED6E}"/>
              </a:ext>
            </a:extLst>
          </p:cNvPr>
          <p:cNvSpPr txBox="1">
            <a:spLocks/>
          </p:cNvSpPr>
          <p:nvPr/>
        </p:nvSpPr>
        <p:spPr>
          <a:xfrm>
            <a:off x="472256" y="1525620"/>
            <a:ext cx="10708788" cy="1626685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How is GPT-4 Priced?</a:t>
            </a:r>
          </a:p>
          <a:p>
            <a:pPr lvl="1"/>
            <a:r>
              <a:rPr lang="en-US" sz="1800" dirty="0"/>
              <a:t>OpenAI charges for GPT-4 usage based on the number of tokens processed.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r>
              <a:rPr lang="en-US" sz="1800" dirty="0"/>
              <a:t>In the given table there are provided the prices for the </a:t>
            </a:r>
            <a:r>
              <a:rPr lang="en-US" sz="1800" b="1" dirty="0"/>
              <a:t>GPT-4 Turbo</a:t>
            </a:r>
            <a:br>
              <a:rPr lang="en-US" sz="1800" b="1" dirty="0"/>
            </a:br>
            <a:endParaRPr lang="en-US" sz="18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A50E05-8A58-7525-574C-9328173B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809" y="3361818"/>
            <a:ext cx="5726381" cy="1288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73344-94F5-9EDC-DD5E-25D6085F0AE0}"/>
              </a:ext>
            </a:extLst>
          </p:cNvPr>
          <p:cNvSpPr txBox="1"/>
          <p:nvPr/>
        </p:nvSpPr>
        <p:spPr>
          <a:xfrm>
            <a:off x="472256" y="5401449"/>
            <a:ext cx="616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References:</a:t>
            </a:r>
          </a:p>
          <a:p>
            <a:r>
              <a:rPr lang="en-US" sz="1400" dirty="0">
                <a:hlinkClick r:id="rId3"/>
              </a:rPr>
              <a:t>https://openai.com/pricing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151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JC_n9MYv_DZfxWCHldy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2451</Words>
  <Application>Microsoft Office PowerPoint</Application>
  <PresentationFormat>Widescreen</PresentationFormat>
  <Paragraphs>239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Chelebi Elshan</dc:creator>
  <cp:lastModifiedBy>Chelebi Elshan</cp:lastModifiedBy>
  <cp:revision>3</cp:revision>
  <dcterms:created xsi:type="dcterms:W3CDTF">2024-02-05T13:44:16Z</dcterms:created>
  <dcterms:modified xsi:type="dcterms:W3CDTF">2024-02-05T14:52:01Z</dcterms:modified>
</cp:coreProperties>
</file>