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62"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80"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C3A0-5EDF-FE01-3662-9A747E7B3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C3AD59-70A8-DAD1-E773-8ECEE29298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0643B1-109C-11A3-794A-14CAAA8AA7CB}"/>
              </a:ext>
            </a:extLst>
          </p:cNvPr>
          <p:cNvSpPr>
            <a:spLocks noGrp="1"/>
          </p:cNvSpPr>
          <p:nvPr>
            <p:ph type="dt" sz="half" idx="10"/>
          </p:nvPr>
        </p:nvSpPr>
        <p:spPr/>
        <p:txBody>
          <a:bodyPr/>
          <a:lstStyle/>
          <a:p>
            <a:fld id="{67CA44F9-AECD-42D1-A99F-CAADE9ED24C0}" type="datetimeFigureOut">
              <a:rPr lang="en-US" smtClean="0"/>
              <a:t>11/16/2023</a:t>
            </a:fld>
            <a:endParaRPr lang="en-US"/>
          </a:p>
        </p:txBody>
      </p:sp>
      <p:sp>
        <p:nvSpPr>
          <p:cNvPr id="5" name="Footer Placeholder 4">
            <a:extLst>
              <a:ext uri="{FF2B5EF4-FFF2-40B4-BE49-F238E27FC236}">
                <a16:creationId xmlns:a16="http://schemas.microsoft.com/office/drawing/2014/main" id="{565DFFC3-92F9-8F22-6146-21E98ABD5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9FB11-C0C1-46C1-A3FD-4B9D29F28631}"/>
              </a:ext>
            </a:extLst>
          </p:cNvPr>
          <p:cNvSpPr>
            <a:spLocks noGrp="1"/>
          </p:cNvSpPr>
          <p:nvPr>
            <p:ph type="sldNum" sz="quarter" idx="12"/>
          </p:nvPr>
        </p:nvSpPr>
        <p:spPr/>
        <p:txBody>
          <a:bodyPr/>
          <a:lstStyle/>
          <a:p>
            <a:fld id="{C4F1C0EE-FD89-4E83-A036-669284C24E6F}" type="slidenum">
              <a:rPr lang="en-US" smtClean="0"/>
              <a:t>‹#›</a:t>
            </a:fld>
            <a:endParaRPr lang="en-US"/>
          </a:p>
        </p:txBody>
      </p:sp>
    </p:spTree>
    <p:extLst>
      <p:ext uri="{BB962C8B-B14F-4D97-AF65-F5344CB8AC3E}">
        <p14:creationId xmlns:p14="http://schemas.microsoft.com/office/powerpoint/2010/main" val="45493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F80B-6CDA-3CF8-7C8F-2122C3FCBB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8E661E-F71F-8EB2-2C4D-3B120AADC6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20A7B-27F4-4B79-2D14-9F68DFEC924B}"/>
              </a:ext>
            </a:extLst>
          </p:cNvPr>
          <p:cNvSpPr>
            <a:spLocks noGrp="1"/>
          </p:cNvSpPr>
          <p:nvPr>
            <p:ph type="dt" sz="half" idx="10"/>
          </p:nvPr>
        </p:nvSpPr>
        <p:spPr/>
        <p:txBody>
          <a:bodyPr/>
          <a:lstStyle/>
          <a:p>
            <a:fld id="{67CA44F9-AECD-42D1-A99F-CAADE9ED24C0}" type="datetimeFigureOut">
              <a:rPr lang="en-US" smtClean="0"/>
              <a:t>11/16/2023</a:t>
            </a:fld>
            <a:endParaRPr lang="en-US"/>
          </a:p>
        </p:txBody>
      </p:sp>
      <p:sp>
        <p:nvSpPr>
          <p:cNvPr id="5" name="Footer Placeholder 4">
            <a:extLst>
              <a:ext uri="{FF2B5EF4-FFF2-40B4-BE49-F238E27FC236}">
                <a16:creationId xmlns:a16="http://schemas.microsoft.com/office/drawing/2014/main" id="{46EE659C-6FD1-FD4E-0CE2-B9A941099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CBB98-75C1-A91D-FE80-59542F1618A0}"/>
              </a:ext>
            </a:extLst>
          </p:cNvPr>
          <p:cNvSpPr>
            <a:spLocks noGrp="1"/>
          </p:cNvSpPr>
          <p:nvPr>
            <p:ph type="sldNum" sz="quarter" idx="12"/>
          </p:nvPr>
        </p:nvSpPr>
        <p:spPr/>
        <p:txBody>
          <a:bodyPr/>
          <a:lstStyle/>
          <a:p>
            <a:fld id="{C4F1C0EE-FD89-4E83-A036-669284C24E6F}" type="slidenum">
              <a:rPr lang="en-US" smtClean="0"/>
              <a:t>‹#›</a:t>
            </a:fld>
            <a:endParaRPr lang="en-US"/>
          </a:p>
        </p:txBody>
      </p:sp>
    </p:spTree>
    <p:extLst>
      <p:ext uri="{BB962C8B-B14F-4D97-AF65-F5344CB8AC3E}">
        <p14:creationId xmlns:p14="http://schemas.microsoft.com/office/powerpoint/2010/main" val="107778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30B0E-2434-D502-15A0-C7386F715A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C1DA4A-7238-4E34-C0DD-4B5802DD4A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C39F6-2E48-CAA0-CC0F-0EBF3A5B1315}"/>
              </a:ext>
            </a:extLst>
          </p:cNvPr>
          <p:cNvSpPr>
            <a:spLocks noGrp="1"/>
          </p:cNvSpPr>
          <p:nvPr>
            <p:ph type="dt" sz="half" idx="10"/>
          </p:nvPr>
        </p:nvSpPr>
        <p:spPr/>
        <p:txBody>
          <a:bodyPr/>
          <a:lstStyle/>
          <a:p>
            <a:fld id="{67CA44F9-AECD-42D1-A99F-CAADE9ED24C0}" type="datetimeFigureOut">
              <a:rPr lang="en-US" smtClean="0"/>
              <a:t>11/16/2023</a:t>
            </a:fld>
            <a:endParaRPr lang="en-US"/>
          </a:p>
        </p:txBody>
      </p:sp>
      <p:sp>
        <p:nvSpPr>
          <p:cNvPr id="5" name="Footer Placeholder 4">
            <a:extLst>
              <a:ext uri="{FF2B5EF4-FFF2-40B4-BE49-F238E27FC236}">
                <a16:creationId xmlns:a16="http://schemas.microsoft.com/office/drawing/2014/main" id="{BCB41BE4-3B95-DB29-0878-71A89BA7A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71504-CA09-5BDB-A7E8-ED73545965AA}"/>
              </a:ext>
            </a:extLst>
          </p:cNvPr>
          <p:cNvSpPr>
            <a:spLocks noGrp="1"/>
          </p:cNvSpPr>
          <p:nvPr>
            <p:ph type="sldNum" sz="quarter" idx="12"/>
          </p:nvPr>
        </p:nvSpPr>
        <p:spPr/>
        <p:txBody>
          <a:bodyPr/>
          <a:lstStyle/>
          <a:p>
            <a:fld id="{C4F1C0EE-FD89-4E83-A036-669284C24E6F}" type="slidenum">
              <a:rPr lang="en-US" smtClean="0"/>
              <a:t>‹#›</a:t>
            </a:fld>
            <a:endParaRPr lang="en-US"/>
          </a:p>
        </p:txBody>
      </p:sp>
    </p:spTree>
    <p:extLst>
      <p:ext uri="{BB962C8B-B14F-4D97-AF65-F5344CB8AC3E}">
        <p14:creationId xmlns:p14="http://schemas.microsoft.com/office/powerpoint/2010/main" val="397073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5177F-CA39-B447-4010-70FB467382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D2084-C177-2C71-5B77-136DF664B7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BB8E5-9399-A3F8-626A-EB61F69A2A30}"/>
              </a:ext>
            </a:extLst>
          </p:cNvPr>
          <p:cNvSpPr>
            <a:spLocks noGrp="1"/>
          </p:cNvSpPr>
          <p:nvPr>
            <p:ph type="dt" sz="half" idx="10"/>
          </p:nvPr>
        </p:nvSpPr>
        <p:spPr/>
        <p:txBody>
          <a:bodyPr/>
          <a:lstStyle/>
          <a:p>
            <a:fld id="{67CA44F9-AECD-42D1-A99F-CAADE9ED24C0}" type="datetimeFigureOut">
              <a:rPr lang="en-US" smtClean="0"/>
              <a:t>11/16/2023</a:t>
            </a:fld>
            <a:endParaRPr lang="en-US"/>
          </a:p>
        </p:txBody>
      </p:sp>
      <p:sp>
        <p:nvSpPr>
          <p:cNvPr id="5" name="Footer Placeholder 4">
            <a:extLst>
              <a:ext uri="{FF2B5EF4-FFF2-40B4-BE49-F238E27FC236}">
                <a16:creationId xmlns:a16="http://schemas.microsoft.com/office/drawing/2014/main" id="{2A3E785B-A581-7D69-D4F1-F2823BD6F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41CC3-24E5-FC7A-2287-CAB28BC34EB2}"/>
              </a:ext>
            </a:extLst>
          </p:cNvPr>
          <p:cNvSpPr>
            <a:spLocks noGrp="1"/>
          </p:cNvSpPr>
          <p:nvPr>
            <p:ph type="sldNum" sz="quarter" idx="12"/>
          </p:nvPr>
        </p:nvSpPr>
        <p:spPr/>
        <p:txBody>
          <a:bodyPr/>
          <a:lstStyle/>
          <a:p>
            <a:fld id="{C4F1C0EE-FD89-4E83-A036-669284C24E6F}" type="slidenum">
              <a:rPr lang="en-US" smtClean="0"/>
              <a:t>‹#›</a:t>
            </a:fld>
            <a:endParaRPr lang="en-US"/>
          </a:p>
        </p:txBody>
      </p:sp>
    </p:spTree>
    <p:extLst>
      <p:ext uri="{BB962C8B-B14F-4D97-AF65-F5344CB8AC3E}">
        <p14:creationId xmlns:p14="http://schemas.microsoft.com/office/powerpoint/2010/main" val="35375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C88A-3880-9DC7-B574-460CDF7EEC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71FFFD-4FAA-9DF1-B8D5-E48A003C59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087049-0CA6-F82D-43EB-2A7F44703325}"/>
              </a:ext>
            </a:extLst>
          </p:cNvPr>
          <p:cNvSpPr>
            <a:spLocks noGrp="1"/>
          </p:cNvSpPr>
          <p:nvPr>
            <p:ph type="dt" sz="half" idx="10"/>
          </p:nvPr>
        </p:nvSpPr>
        <p:spPr/>
        <p:txBody>
          <a:bodyPr/>
          <a:lstStyle/>
          <a:p>
            <a:fld id="{67CA44F9-AECD-42D1-A99F-CAADE9ED24C0}" type="datetimeFigureOut">
              <a:rPr lang="en-US" smtClean="0"/>
              <a:t>11/16/2023</a:t>
            </a:fld>
            <a:endParaRPr lang="en-US"/>
          </a:p>
        </p:txBody>
      </p:sp>
      <p:sp>
        <p:nvSpPr>
          <p:cNvPr id="5" name="Footer Placeholder 4">
            <a:extLst>
              <a:ext uri="{FF2B5EF4-FFF2-40B4-BE49-F238E27FC236}">
                <a16:creationId xmlns:a16="http://schemas.microsoft.com/office/drawing/2014/main" id="{E7D32FD1-5141-6CD5-F640-437DDED9A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3D3C3-B2A6-FCDB-4225-394E95BB09E0}"/>
              </a:ext>
            </a:extLst>
          </p:cNvPr>
          <p:cNvSpPr>
            <a:spLocks noGrp="1"/>
          </p:cNvSpPr>
          <p:nvPr>
            <p:ph type="sldNum" sz="quarter" idx="12"/>
          </p:nvPr>
        </p:nvSpPr>
        <p:spPr/>
        <p:txBody>
          <a:bodyPr/>
          <a:lstStyle/>
          <a:p>
            <a:fld id="{C4F1C0EE-FD89-4E83-A036-669284C24E6F}" type="slidenum">
              <a:rPr lang="en-US" smtClean="0"/>
              <a:t>‹#›</a:t>
            </a:fld>
            <a:endParaRPr lang="en-US"/>
          </a:p>
        </p:txBody>
      </p:sp>
    </p:spTree>
    <p:extLst>
      <p:ext uri="{BB962C8B-B14F-4D97-AF65-F5344CB8AC3E}">
        <p14:creationId xmlns:p14="http://schemas.microsoft.com/office/powerpoint/2010/main" val="317929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AED4-CC5D-8C08-2B0B-33CCE113B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7F55E-B34B-E89C-A40C-2102FFA7B9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31CFAC-6DE4-FCDA-8371-99E1A47E56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9EE966-750F-22E3-8BDC-2DC6FC629995}"/>
              </a:ext>
            </a:extLst>
          </p:cNvPr>
          <p:cNvSpPr>
            <a:spLocks noGrp="1"/>
          </p:cNvSpPr>
          <p:nvPr>
            <p:ph type="dt" sz="half" idx="10"/>
          </p:nvPr>
        </p:nvSpPr>
        <p:spPr/>
        <p:txBody>
          <a:bodyPr/>
          <a:lstStyle/>
          <a:p>
            <a:fld id="{67CA44F9-AECD-42D1-A99F-CAADE9ED24C0}" type="datetimeFigureOut">
              <a:rPr lang="en-US" smtClean="0"/>
              <a:t>11/16/2023</a:t>
            </a:fld>
            <a:endParaRPr lang="en-US"/>
          </a:p>
        </p:txBody>
      </p:sp>
      <p:sp>
        <p:nvSpPr>
          <p:cNvPr id="6" name="Footer Placeholder 5">
            <a:extLst>
              <a:ext uri="{FF2B5EF4-FFF2-40B4-BE49-F238E27FC236}">
                <a16:creationId xmlns:a16="http://schemas.microsoft.com/office/drawing/2014/main" id="{6386B7F1-DEAC-D8D0-A27A-7045520C9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8DA62-5DE3-7BF3-A542-8BB9FB0A4359}"/>
              </a:ext>
            </a:extLst>
          </p:cNvPr>
          <p:cNvSpPr>
            <a:spLocks noGrp="1"/>
          </p:cNvSpPr>
          <p:nvPr>
            <p:ph type="sldNum" sz="quarter" idx="12"/>
          </p:nvPr>
        </p:nvSpPr>
        <p:spPr/>
        <p:txBody>
          <a:bodyPr/>
          <a:lstStyle/>
          <a:p>
            <a:fld id="{C4F1C0EE-FD89-4E83-A036-669284C24E6F}" type="slidenum">
              <a:rPr lang="en-US" smtClean="0"/>
              <a:t>‹#›</a:t>
            </a:fld>
            <a:endParaRPr lang="en-US"/>
          </a:p>
        </p:txBody>
      </p:sp>
    </p:spTree>
    <p:extLst>
      <p:ext uri="{BB962C8B-B14F-4D97-AF65-F5344CB8AC3E}">
        <p14:creationId xmlns:p14="http://schemas.microsoft.com/office/powerpoint/2010/main" val="34641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5538-AB9F-2C05-AB68-7AF9690F89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15D5D9-24CC-609B-F168-885F7AB459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AEE9E-349A-E7C4-3174-17C10C7C2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52E480-1F67-DA72-9AF1-1D4C103B9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50766E-7E4B-674C-FC79-A9309E7F35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8A1C37-6F28-FD9D-08DE-FEC80D56DEFF}"/>
              </a:ext>
            </a:extLst>
          </p:cNvPr>
          <p:cNvSpPr>
            <a:spLocks noGrp="1"/>
          </p:cNvSpPr>
          <p:nvPr>
            <p:ph type="dt" sz="half" idx="10"/>
          </p:nvPr>
        </p:nvSpPr>
        <p:spPr/>
        <p:txBody>
          <a:bodyPr/>
          <a:lstStyle/>
          <a:p>
            <a:fld id="{67CA44F9-AECD-42D1-A99F-CAADE9ED24C0}" type="datetimeFigureOut">
              <a:rPr lang="en-US" smtClean="0"/>
              <a:t>11/16/2023</a:t>
            </a:fld>
            <a:endParaRPr lang="en-US"/>
          </a:p>
        </p:txBody>
      </p:sp>
      <p:sp>
        <p:nvSpPr>
          <p:cNvPr id="8" name="Footer Placeholder 7">
            <a:extLst>
              <a:ext uri="{FF2B5EF4-FFF2-40B4-BE49-F238E27FC236}">
                <a16:creationId xmlns:a16="http://schemas.microsoft.com/office/drawing/2014/main" id="{9DD0D81E-0293-721B-F0ED-67FA59ED51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F9D31C-58B9-1A70-01FC-41FF30698792}"/>
              </a:ext>
            </a:extLst>
          </p:cNvPr>
          <p:cNvSpPr>
            <a:spLocks noGrp="1"/>
          </p:cNvSpPr>
          <p:nvPr>
            <p:ph type="sldNum" sz="quarter" idx="12"/>
          </p:nvPr>
        </p:nvSpPr>
        <p:spPr/>
        <p:txBody>
          <a:bodyPr/>
          <a:lstStyle/>
          <a:p>
            <a:fld id="{C4F1C0EE-FD89-4E83-A036-669284C24E6F}" type="slidenum">
              <a:rPr lang="en-US" smtClean="0"/>
              <a:t>‹#›</a:t>
            </a:fld>
            <a:endParaRPr lang="en-US"/>
          </a:p>
        </p:txBody>
      </p:sp>
    </p:spTree>
    <p:extLst>
      <p:ext uri="{BB962C8B-B14F-4D97-AF65-F5344CB8AC3E}">
        <p14:creationId xmlns:p14="http://schemas.microsoft.com/office/powerpoint/2010/main" val="53786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E171-313D-D7A9-5527-CB3A6F187B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B60B56-082C-766A-A7F8-B71D89DFAB9A}"/>
              </a:ext>
            </a:extLst>
          </p:cNvPr>
          <p:cNvSpPr>
            <a:spLocks noGrp="1"/>
          </p:cNvSpPr>
          <p:nvPr>
            <p:ph type="dt" sz="half" idx="10"/>
          </p:nvPr>
        </p:nvSpPr>
        <p:spPr/>
        <p:txBody>
          <a:bodyPr/>
          <a:lstStyle/>
          <a:p>
            <a:fld id="{67CA44F9-AECD-42D1-A99F-CAADE9ED24C0}" type="datetimeFigureOut">
              <a:rPr lang="en-US" smtClean="0"/>
              <a:t>11/16/2023</a:t>
            </a:fld>
            <a:endParaRPr lang="en-US"/>
          </a:p>
        </p:txBody>
      </p:sp>
      <p:sp>
        <p:nvSpPr>
          <p:cNvPr id="4" name="Footer Placeholder 3">
            <a:extLst>
              <a:ext uri="{FF2B5EF4-FFF2-40B4-BE49-F238E27FC236}">
                <a16:creationId xmlns:a16="http://schemas.microsoft.com/office/drawing/2014/main" id="{AC3A863F-A813-9AC7-08A3-55FDB9E253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6B91F6-25DB-F0B2-F32F-C80E46425F69}"/>
              </a:ext>
            </a:extLst>
          </p:cNvPr>
          <p:cNvSpPr>
            <a:spLocks noGrp="1"/>
          </p:cNvSpPr>
          <p:nvPr>
            <p:ph type="sldNum" sz="quarter" idx="12"/>
          </p:nvPr>
        </p:nvSpPr>
        <p:spPr/>
        <p:txBody>
          <a:bodyPr/>
          <a:lstStyle/>
          <a:p>
            <a:fld id="{C4F1C0EE-FD89-4E83-A036-669284C24E6F}" type="slidenum">
              <a:rPr lang="en-US" smtClean="0"/>
              <a:t>‹#›</a:t>
            </a:fld>
            <a:endParaRPr lang="en-US"/>
          </a:p>
        </p:txBody>
      </p:sp>
    </p:spTree>
    <p:extLst>
      <p:ext uri="{BB962C8B-B14F-4D97-AF65-F5344CB8AC3E}">
        <p14:creationId xmlns:p14="http://schemas.microsoft.com/office/powerpoint/2010/main" val="3628742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97358E-13A9-489F-6868-CA7F9DCED164}"/>
              </a:ext>
            </a:extLst>
          </p:cNvPr>
          <p:cNvSpPr>
            <a:spLocks noGrp="1"/>
          </p:cNvSpPr>
          <p:nvPr>
            <p:ph type="dt" sz="half" idx="10"/>
          </p:nvPr>
        </p:nvSpPr>
        <p:spPr/>
        <p:txBody>
          <a:bodyPr/>
          <a:lstStyle/>
          <a:p>
            <a:fld id="{67CA44F9-AECD-42D1-A99F-CAADE9ED24C0}" type="datetimeFigureOut">
              <a:rPr lang="en-US" smtClean="0"/>
              <a:t>11/16/2023</a:t>
            </a:fld>
            <a:endParaRPr lang="en-US"/>
          </a:p>
        </p:txBody>
      </p:sp>
      <p:sp>
        <p:nvSpPr>
          <p:cNvPr id="3" name="Footer Placeholder 2">
            <a:extLst>
              <a:ext uri="{FF2B5EF4-FFF2-40B4-BE49-F238E27FC236}">
                <a16:creationId xmlns:a16="http://schemas.microsoft.com/office/drawing/2014/main" id="{C561FDD9-AA8F-88EB-715C-52F3B7B16E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3B77F1-3800-F2B9-568F-853238683DC8}"/>
              </a:ext>
            </a:extLst>
          </p:cNvPr>
          <p:cNvSpPr>
            <a:spLocks noGrp="1"/>
          </p:cNvSpPr>
          <p:nvPr>
            <p:ph type="sldNum" sz="quarter" idx="12"/>
          </p:nvPr>
        </p:nvSpPr>
        <p:spPr/>
        <p:txBody>
          <a:bodyPr/>
          <a:lstStyle/>
          <a:p>
            <a:fld id="{C4F1C0EE-FD89-4E83-A036-669284C24E6F}" type="slidenum">
              <a:rPr lang="en-US" smtClean="0"/>
              <a:t>‹#›</a:t>
            </a:fld>
            <a:endParaRPr lang="en-US"/>
          </a:p>
        </p:txBody>
      </p:sp>
    </p:spTree>
    <p:extLst>
      <p:ext uri="{BB962C8B-B14F-4D97-AF65-F5344CB8AC3E}">
        <p14:creationId xmlns:p14="http://schemas.microsoft.com/office/powerpoint/2010/main" val="428758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C49F-4766-A63E-1F6D-52E3A8BB1F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BF0757-39B7-3435-A7B4-AF6E76740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F49298-9812-99BF-9FF6-1210B2F72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A12F8-FF69-4E4B-2BB0-4C81E4AB6535}"/>
              </a:ext>
            </a:extLst>
          </p:cNvPr>
          <p:cNvSpPr>
            <a:spLocks noGrp="1"/>
          </p:cNvSpPr>
          <p:nvPr>
            <p:ph type="dt" sz="half" idx="10"/>
          </p:nvPr>
        </p:nvSpPr>
        <p:spPr/>
        <p:txBody>
          <a:bodyPr/>
          <a:lstStyle/>
          <a:p>
            <a:fld id="{67CA44F9-AECD-42D1-A99F-CAADE9ED24C0}" type="datetimeFigureOut">
              <a:rPr lang="en-US" smtClean="0"/>
              <a:t>11/16/2023</a:t>
            </a:fld>
            <a:endParaRPr lang="en-US"/>
          </a:p>
        </p:txBody>
      </p:sp>
      <p:sp>
        <p:nvSpPr>
          <p:cNvPr id="6" name="Footer Placeholder 5">
            <a:extLst>
              <a:ext uri="{FF2B5EF4-FFF2-40B4-BE49-F238E27FC236}">
                <a16:creationId xmlns:a16="http://schemas.microsoft.com/office/drawing/2014/main" id="{16E9D341-2176-2484-FA7C-2D93D6A6A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45EF8C-2BF4-E5AF-36F2-6ACC7867081B}"/>
              </a:ext>
            </a:extLst>
          </p:cNvPr>
          <p:cNvSpPr>
            <a:spLocks noGrp="1"/>
          </p:cNvSpPr>
          <p:nvPr>
            <p:ph type="sldNum" sz="quarter" idx="12"/>
          </p:nvPr>
        </p:nvSpPr>
        <p:spPr/>
        <p:txBody>
          <a:bodyPr/>
          <a:lstStyle/>
          <a:p>
            <a:fld id="{C4F1C0EE-FD89-4E83-A036-669284C24E6F}" type="slidenum">
              <a:rPr lang="en-US" smtClean="0"/>
              <a:t>‹#›</a:t>
            </a:fld>
            <a:endParaRPr lang="en-US"/>
          </a:p>
        </p:txBody>
      </p:sp>
    </p:spTree>
    <p:extLst>
      <p:ext uri="{BB962C8B-B14F-4D97-AF65-F5344CB8AC3E}">
        <p14:creationId xmlns:p14="http://schemas.microsoft.com/office/powerpoint/2010/main" val="380733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05A3-6AC5-59B7-2835-60EE20D26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825F08-9CD0-B105-2F28-C09A12BED8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2F144-68C6-2DD2-8811-FE86D8C1C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C7B3C-D05B-BC96-9B48-A32C45B3F328}"/>
              </a:ext>
            </a:extLst>
          </p:cNvPr>
          <p:cNvSpPr>
            <a:spLocks noGrp="1"/>
          </p:cNvSpPr>
          <p:nvPr>
            <p:ph type="dt" sz="half" idx="10"/>
          </p:nvPr>
        </p:nvSpPr>
        <p:spPr/>
        <p:txBody>
          <a:bodyPr/>
          <a:lstStyle/>
          <a:p>
            <a:fld id="{67CA44F9-AECD-42D1-A99F-CAADE9ED24C0}" type="datetimeFigureOut">
              <a:rPr lang="en-US" smtClean="0"/>
              <a:t>11/16/2023</a:t>
            </a:fld>
            <a:endParaRPr lang="en-US"/>
          </a:p>
        </p:txBody>
      </p:sp>
      <p:sp>
        <p:nvSpPr>
          <p:cNvPr id="6" name="Footer Placeholder 5">
            <a:extLst>
              <a:ext uri="{FF2B5EF4-FFF2-40B4-BE49-F238E27FC236}">
                <a16:creationId xmlns:a16="http://schemas.microsoft.com/office/drawing/2014/main" id="{4497031D-931D-354C-626A-F44397A40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5E215-C5A2-83FF-FD67-7E2A165E1108}"/>
              </a:ext>
            </a:extLst>
          </p:cNvPr>
          <p:cNvSpPr>
            <a:spLocks noGrp="1"/>
          </p:cNvSpPr>
          <p:nvPr>
            <p:ph type="sldNum" sz="quarter" idx="12"/>
          </p:nvPr>
        </p:nvSpPr>
        <p:spPr/>
        <p:txBody>
          <a:bodyPr/>
          <a:lstStyle/>
          <a:p>
            <a:fld id="{C4F1C0EE-FD89-4E83-A036-669284C24E6F}" type="slidenum">
              <a:rPr lang="en-US" smtClean="0"/>
              <a:t>‹#›</a:t>
            </a:fld>
            <a:endParaRPr lang="en-US"/>
          </a:p>
        </p:txBody>
      </p:sp>
    </p:spTree>
    <p:extLst>
      <p:ext uri="{BB962C8B-B14F-4D97-AF65-F5344CB8AC3E}">
        <p14:creationId xmlns:p14="http://schemas.microsoft.com/office/powerpoint/2010/main" val="181512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056ED-D822-D1F4-FEEF-85F1E6099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373B12-A67D-B691-7C6B-74123C0FB1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D79E2-483D-2467-78D5-9D58ADB7C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A44F9-AECD-42D1-A99F-CAADE9ED24C0}" type="datetimeFigureOut">
              <a:rPr lang="en-US" smtClean="0"/>
              <a:t>11/16/2023</a:t>
            </a:fld>
            <a:endParaRPr lang="en-US"/>
          </a:p>
        </p:txBody>
      </p:sp>
      <p:sp>
        <p:nvSpPr>
          <p:cNvPr id="5" name="Footer Placeholder 4">
            <a:extLst>
              <a:ext uri="{FF2B5EF4-FFF2-40B4-BE49-F238E27FC236}">
                <a16:creationId xmlns:a16="http://schemas.microsoft.com/office/drawing/2014/main" id="{AEAFA6A7-AD21-32D4-A2D3-2640046F1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AF4534-6BF5-B4BD-B43E-9B680E647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1C0EE-FD89-4E83-A036-669284C24E6F}" type="slidenum">
              <a:rPr lang="en-US" smtClean="0"/>
              <a:t>‹#›</a:t>
            </a:fld>
            <a:endParaRPr lang="en-US"/>
          </a:p>
        </p:txBody>
      </p:sp>
    </p:spTree>
    <p:extLst>
      <p:ext uri="{BB962C8B-B14F-4D97-AF65-F5344CB8AC3E}">
        <p14:creationId xmlns:p14="http://schemas.microsoft.com/office/powerpoint/2010/main" val="2666811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6A0E-89D9-CCFF-577C-5AACD758FB13}"/>
              </a:ext>
            </a:extLst>
          </p:cNvPr>
          <p:cNvSpPr>
            <a:spLocks noGrp="1"/>
          </p:cNvSpPr>
          <p:nvPr>
            <p:ph type="title"/>
          </p:nvPr>
        </p:nvSpPr>
        <p:spPr/>
        <p:txBody>
          <a:bodyPr>
            <a:normAutofit/>
          </a:bodyPr>
          <a:lstStyle/>
          <a:p>
            <a:r>
              <a:rPr lang="en-US" sz="3200" b="1" dirty="0">
                <a:effectLst/>
                <a:latin typeface="Calibri" panose="020F0502020204030204" pitchFamily="34" charset="0"/>
                <a:ea typeface="Times New Roman" panose="02020603050405020304" pitchFamily="18" charset="0"/>
                <a:cs typeface="Times New Roman" panose="02020603050405020304" pitchFamily="18" charset="0"/>
              </a:rPr>
              <a:t>Virtual Machine Environments for Development and Testing</a:t>
            </a:r>
            <a:endParaRPr lang="en-US" sz="3200" dirty="0"/>
          </a:p>
        </p:txBody>
      </p:sp>
      <p:sp>
        <p:nvSpPr>
          <p:cNvPr id="3" name="Content Placeholder 2">
            <a:extLst>
              <a:ext uri="{FF2B5EF4-FFF2-40B4-BE49-F238E27FC236}">
                <a16:creationId xmlns:a16="http://schemas.microsoft.com/office/drawing/2014/main" id="{A9E4E7C4-593F-51E0-3B68-9E4D0B05E250}"/>
              </a:ext>
            </a:extLst>
          </p:cNvPr>
          <p:cNvSpPr>
            <a:spLocks noGrp="1"/>
          </p:cNvSpPr>
          <p:nvPr>
            <p:ph idx="1"/>
          </p:nvPr>
        </p:nvSpPr>
        <p:spPr/>
        <p:txBody>
          <a:bodyPr>
            <a:normAutofit/>
          </a:bodyPr>
          <a:lstStyle/>
          <a:p>
            <a:pPr marL="342900" lvl="0" indent="-342900">
              <a:lnSpc>
                <a:spcPct val="107000"/>
              </a:lnSpc>
              <a:spcAft>
                <a:spcPts val="800"/>
              </a:spcAft>
              <a:buFont typeface="Symbol" panose="05050102010706020507" pitchFamily="18" charset="2"/>
              <a:buChar char=""/>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Could be very good</a:t>
            </a:r>
            <a:r>
              <a:rPr lang="en-US" sz="2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If I was provided with a VM of the company for the building and testing stage.</a:t>
            </a:r>
          </a:p>
          <a:p>
            <a:pPr marL="342900" lvl="0" indent="-342900">
              <a:lnSpc>
                <a:spcPct val="107000"/>
              </a:lnSpc>
              <a:spcAft>
                <a:spcPts val="800"/>
              </a:spcAft>
              <a:buFont typeface="Symbol" panose="05050102010706020507" pitchFamily="18" charset="2"/>
              <a:buChar char=""/>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Benefits:</a:t>
            </a:r>
          </a:p>
          <a:p>
            <a:pPr marL="742950" lvl="1" indent="-285750">
              <a:lnSpc>
                <a:spcPct val="107000"/>
              </a:lnSpc>
              <a:spcAft>
                <a:spcPts val="800"/>
              </a:spcAft>
              <a:buFont typeface="Courier New" panose="02070309020205020404" pitchFamily="49" charset="0"/>
              <a:buChar char="o"/>
            </a:pPr>
            <a:r>
              <a:rPr lang="en-US" kern="100" dirty="0">
                <a:effectLst/>
                <a:latin typeface="Calibri" panose="020F0502020204030204" pitchFamily="34" charset="0"/>
                <a:ea typeface="Times New Roman" panose="02020603050405020304" pitchFamily="18" charset="0"/>
                <a:cs typeface="Times New Roman" panose="02020603050405020304" pitchFamily="18" charset="0"/>
              </a:rPr>
              <a:t>Security</a:t>
            </a:r>
          </a:p>
          <a:p>
            <a:pPr marL="742950" lvl="1" indent="-285750">
              <a:lnSpc>
                <a:spcPct val="107000"/>
              </a:lnSpc>
              <a:spcAft>
                <a:spcPts val="800"/>
              </a:spcAft>
              <a:buFont typeface="Courier New" panose="02070309020205020404" pitchFamily="49" charset="0"/>
              <a:buChar char="o"/>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Availability of the GPU based machines (to facilitate the speed of the LLM)</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400" dirty="0"/>
          </a:p>
          <a:p>
            <a:pPr marL="457200" lvl="1" indent="0">
              <a:lnSpc>
                <a:spcPct val="107000"/>
              </a:lnSpc>
              <a:spcAft>
                <a:spcPts val="800"/>
              </a:spcAft>
              <a:buNone/>
            </a:pPr>
            <a:endParaRPr lang="en-US"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09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B89-7A95-5D4A-784D-DD5F743D952A}"/>
              </a:ext>
            </a:extLst>
          </p:cNvPr>
          <p:cNvSpPr>
            <a:spLocks noGrp="1"/>
          </p:cNvSpPr>
          <p:nvPr>
            <p:ph type="title"/>
          </p:nvPr>
        </p:nvSpPr>
        <p:spPr/>
        <p:txBody>
          <a:bodyPr>
            <a:normAutofit/>
          </a:bodyPr>
          <a:lstStyle/>
          <a:p>
            <a:r>
              <a:rPr lang="en-US" sz="3200" b="1" kern="100" dirty="0">
                <a:effectLst/>
                <a:latin typeface="Calibri" panose="020F0502020204030204" pitchFamily="34" charset="0"/>
                <a:ea typeface="Times New Roman" panose="02020603050405020304" pitchFamily="18" charset="0"/>
                <a:cs typeface="Times New Roman" panose="02020603050405020304" pitchFamily="18" charset="0"/>
              </a:rPr>
              <a:t>Structuring Excel Form Data with JSON Format</a:t>
            </a:r>
            <a:endParaRPr lang="en-US" sz="3200" dirty="0"/>
          </a:p>
        </p:txBody>
      </p:sp>
      <p:sp>
        <p:nvSpPr>
          <p:cNvPr id="3" name="Content Placeholder 2">
            <a:extLst>
              <a:ext uri="{FF2B5EF4-FFF2-40B4-BE49-F238E27FC236}">
                <a16:creationId xmlns:a16="http://schemas.microsoft.com/office/drawing/2014/main" id="{2F1FFFC2-2B80-F220-AFE3-1FE6468AA64E}"/>
              </a:ext>
            </a:extLst>
          </p:cNvPr>
          <p:cNvSpPr>
            <a:spLocks noGrp="1"/>
          </p:cNvSpPr>
          <p:nvPr>
            <p:ph idx="1"/>
          </p:nvPr>
        </p:nvSpPr>
        <p:spPr/>
        <p:txBody>
          <a:bodyPr>
            <a:normAutofit/>
          </a:bodyPr>
          <a:lstStyle/>
          <a:p>
            <a:pPr marL="457200" lvl="1" indent="0">
              <a:lnSpc>
                <a:spcPct val="107000"/>
              </a:lnSpc>
              <a:spcAft>
                <a:spcPts val="800"/>
              </a:spcAft>
              <a:buNone/>
            </a:pPr>
            <a:r>
              <a:rPr lang="en-US" kern="100" dirty="0">
                <a:effectLst/>
                <a:latin typeface="Calibri" panose="020F0502020204030204" pitchFamily="34" charset="0"/>
                <a:ea typeface="Times New Roman" panose="02020603050405020304" pitchFamily="18" charset="0"/>
                <a:cs typeface="Times New Roman" panose="02020603050405020304" pitchFamily="18" charset="0"/>
              </a:rPr>
              <a:t>Structuring data with JSON format.</a:t>
            </a:r>
          </a:p>
          <a:p>
            <a:pPr marL="1143000" lvl="2" indent="-228600">
              <a:lnSpc>
                <a:spcPct val="107000"/>
              </a:lnSpc>
              <a:spcAft>
                <a:spcPts val="800"/>
              </a:spcAft>
              <a:buFont typeface="Wingdings" panose="05000000000000000000" pitchFamily="2" charset="2"/>
              <a:buChar char=""/>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Human-readable format</a:t>
            </a:r>
          </a:p>
          <a:p>
            <a:pPr marL="1143000" lvl="2" indent="-228600">
              <a:lnSpc>
                <a:spcPct val="107000"/>
              </a:lnSpc>
              <a:spcAft>
                <a:spcPts val="800"/>
              </a:spcAft>
              <a:buFont typeface="Wingdings" panose="05000000000000000000" pitchFamily="2" charset="2"/>
              <a:buChar char=""/>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Lightweight and Compact</a:t>
            </a:r>
          </a:p>
          <a:p>
            <a:pPr marL="1143000" lvl="2" indent="-228600">
              <a:lnSpc>
                <a:spcPct val="107000"/>
              </a:lnSpc>
              <a:spcAft>
                <a:spcPts val="800"/>
              </a:spcAft>
              <a:buFont typeface="Wingdings" panose="05000000000000000000" pitchFamily="2" charset="2"/>
              <a:buChar char=""/>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Easy to Parse and Generate</a:t>
            </a:r>
          </a:p>
          <a:p>
            <a:pPr marL="1143000" lvl="2" indent="-228600">
              <a:lnSpc>
                <a:spcPct val="107000"/>
              </a:lnSpc>
              <a:spcAft>
                <a:spcPts val="800"/>
              </a:spcAft>
              <a:buFont typeface="Wingdings" panose="05000000000000000000" pitchFamily="2" charset="2"/>
              <a:buChar char=""/>
            </a:pPr>
            <a:r>
              <a:rPr lang="en-US" sz="2400" kern="100" dirty="0">
                <a:effectLst/>
                <a:latin typeface="Calibri" panose="020F0502020204030204" pitchFamily="34" charset="0"/>
                <a:ea typeface="Times New Roman" panose="02020603050405020304" pitchFamily="18" charset="0"/>
                <a:cs typeface="Times New Roman" panose="02020603050405020304" pitchFamily="18" charset="0"/>
              </a:rPr>
              <a:t>Language Agnostic </a:t>
            </a:r>
          </a:p>
          <a:p>
            <a:pPr lvl="3">
              <a:lnSpc>
                <a:spcPct val="107000"/>
              </a:lnSpc>
              <a:spcAft>
                <a:spcPts val="800"/>
              </a:spcAft>
              <a:buFont typeface="Courier New" panose="02070309020205020404" pitchFamily="49" charset="0"/>
              <a:buChar char="o"/>
            </a:pPr>
            <a:r>
              <a:rPr lang="en-US" sz="2200" dirty="0">
                <a:effectLst/>
                <a:latin typeface="Calibri" panose="020F0502020204030204" pitchFamily="34" charset="0"/>
                <a:ea typeface="Times New Roman" panose="02020603050405020304" pitchFamily="18" charset="0"/>
                <a:cs typeface="Times New Roman" panose="02020603050405020304" pitchFamily="18" charset="0"/>
              </a:rPr>
              <a:t>meaning it can be easily processed and understood by various programming languages.</a:t>
            </a:r>
            <a:br>
              <a:rPr lang="en-US" sz="22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2200" dirty="0"/>
          </a:p>
        </p:txBody>
      </p:sp>
    </p:spTree>
    <p:extLst>
      <p:ext uri="{BB962C8B-B14F-4D97-AF65-F5344CB8AC3E}">
        <p14:creationId xmlns:p14="http://schemas.microsoft.com/office/powerpoint/2010/main" val="58296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1496-7D50-7B8F-AC19-EEC57B3308A3}"/>
              </a:ext>
            </a:extLst>
          </p:cNvPr>
          <p:cNvSpPr>
            <a:spLocks noGrp="1"/>
          </p:cNvSpPr>
          <p:nvPr>
            <p:ph type="title"/>
          </p:nvPr>
        </p:nvSpPr>
        <p:spPr/>
        <p:txBody>
          <a:bodyPr>
            <a:normAutofit/>
          </a:bodyPr>
          <a:lstStyle/>
          <a:p>
            <a:r>
              <a:rPr lang="en-US" sz="3200" b="1" dirty="0">
                <a:effectLst/>
                <a:latin typeface="Calibri" panose="020F0502020204030204" pitchFamily="34" charset="0"/>
                <a:ea typeface="Times New Roman" panose="02020603050405020304" pitchFamily="18" charset="0"/>
                <a:cs typeface="Times New Roman" panose="02020603050405020304" pitchFamily="18" charset="0"/>
              </a:rPr>
              <a:t>RAG Chatbot for Corporate Software Explanation Documents</a:t>
            </a:r>
            <a:endParaRPr lang="en-US" sz="3200" dirty="0"/>
          </a:p>
        </p:txBody>
      </p:sp>
      <p:sp>
        <p:nvSpPr>
          <p:cNvPr id="3" name="Content Placeholder 2">
            <a:extLst>
              <a:ext uri="{FF2B5EF4-FFF2-40B4-BE49-F238E27FC236}">
                <a16:creationId xmlns:a16="http://schemas.microsoft.com/office/drawing/2014/main" id="{C62B5DE6-603C-2624-1187-3F23CA0DFE7F}"/>
              </a:ext>
            </a:extLst>
          </p:cNvPr>
          <p:cNvSpPr>
            <a:spLocks noGrp="1"/>
          </p:cNvSpPr>
          <p:nvPr>
            <p:ph idx="1"/>
          </p:nvPr>
        </p:nvSpPr>
        <p:spPr/>
        <p:txBody>
          <a:bodyPr>
            <a:normAutofit/>
          </a:bodyPr>
          <a:lstStyle/>
          <a:p>
            <a:endParaRPr lang="en-US" sz="3200" dirty="0">
              <a:effectLst/>
            </a:endParaRPr>
          </a:p>
          <a:p>
            <a:pPr>
              <a:lnSpc>
                <a:spcPct val="107000"/>
              </a:lnSpc>
              <a:spcAft>
                <a:spcPts val="800"/>
              </a:spcAft>
            </a:pPr>
            <a:r>
              <a:rPr lang="en-US" kern="100" dirty="0">
                <a:effectLst/>
                <a:latin typeface="Calibri" panose="020F0502020204030204" pitchFamily="34" charset="0"/>
                <a:ea typeface="Times New Roman" panose="02020603050405020304" pitchFamily="18" charset="0"/>
                <a:cs typeface="Times New Roman" panose="02020603050405020304" pitchFamily="18" charset="0"/>
              </a:rPr>
              <a:t>Challenges faced by the functional analytics team in dealing with large volumes of software explanation documents.</a:t>
            </a:r>
            <a:br>
              <a:rPr lang="en-US"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kern="100" dirty="0">
                <a:effectLst/>
                <a:latin typeface="Calibri" panose="020F0502020204030204" pitchFamily="34" charset="0"/>
                <a:ea typeface="Times New Roman" panose="02020603050405020304" pitchFamily="18" charset="0"/>
                <a:cs typeface="Times New Roman" panose="02020603050405020304" pitchFamily="18" charset="0"/>
              </a:rPr>
              <a:t>RAG Chatbot as a solution.</a:t>
            </a:r>
          </a:p>
        </p:txBody>
      </p:sp>
    </p:spTree>
    <p:extLst>
      <p:ext uri="{BB962C8B-B14F-4D97-AF65-F5344CB8AC3E}">
        <p14:creationId xmlns:p14="http://schemas.microsoft.com/office/powerpoint/2010/main" val="184134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ild Industry-Specific LLMs Using Retrieval Augmented Generation | by  Skanda Vivek | Towards Data Science">
            <a:extLst>
              <a:ext uri="{FF2B5EF4-FFF2-40B4-BE49-F238E27FC236}">
                <a16:creationId xmlns:a16="http://schemas.microsoft.com/office/drawing/2014/main" id="{59BD3588-0716-92C8-6EB1-068CD70F6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5788"/>
            <a:ext cx="12192000" cy="568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38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F3D5-4EBB-C3F4-7C5B-2630D9601D75}"/>
              </a:ext>
            </a:extLst>
          </p:cNvPr>
          <p:cNvSpPr>
            <a:spLocks noGrp="1"/>
          </p:cNvSpPr>
          <p:nvPr>
            <p:ph type="title"/>
          </p:nvPr>
        </p:nvSpPr>
        <p:spPr/>
        <p:txBody>
          <a:bodyPr>
            <a:noAutofit/>
          </a:bodyPr>
          <a:lstStyle/>
          <a:p>
            <a:br>
              <a:rPr lang="en-US" sz="3200" b="1" dirty="0">
                <a:effectLst/>
              </a:rPr>
            </a:br>
            <a:r>
              <a:rPr lang="en-US" sz="3200" b="1" kern="100" dirty="0">
                <a:effectLst/>
                <a:latin typeface="Calibri" panose="020F0502020204030204" pitchFamily="34" charset="0"/>
                <a:ea typeface="Times New Roman" panose="02020603050405020304" pitchFamily="18" charset="0"/>
                <a:cs typeface="Times New Roman" panose="02020603050405020304" pitchFamily="18" charset="0"/>
              </a:rPr>
              <a:t>RAG (Retrieval-augmented generation) Chatbot.</a:t>
            </a:r>
            <a:br>
              <a:rPr lang="en-US" sz="3200" b="1"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3200" b="1" dirty="0"/>
          </a:p>
        </p:txBody>
      </p:sp>
      <p:sp>
        <p:nvSpPr>
          <p:cNvPr id="3" name="Content Placeholder 2">
            <a:extLst>
              <a:ext uri="{FF2B5EF4-FFF2-40B4-BE49-F238E27FC236}">
                <a16:creationId xmlns:a16="http://schemas.microsoft.com/office/drawing/2014/main" id="{45F0CC7A-88CB-1E06-D292-9F9E343B98B7}"/>
              </a:ext>
            </a:extLst>
          </p:cNvPr>
          <p:cNvSpPr>
            <a:spLocks noGrp="1"/>
          </p:cNvSpPr>
          <p:nvPr>
            <p:ph idx="1"/>
          </p:nvPr>
        </p:nvSpPr>
        <p:spPr/>
        <p:txBody>
          <a:bodyPr>
            <a:noAutofit/>
          </a:bodyPr>
          <a:lstStyle/>
          <a:p>
            <a:pPr marL="742950" lvl="1" indent="-285750">
              <a:lnSpc>
                <a:spcPct val="107000"/>
              </a:lnSpc>
              <a:spcAft>
                <a:spcPts val="800"/>
              </a:spcAft>
              <a:buFont typeface="Courier New" panose="02070309020205020404" pitchFamily="49" charset="0"/>
              <a:buChar char="o"/>
            </a:pPr>
            <a:r>
              <a:rPr lang="en-US" sz="1800" b="1" kern="100" dirty="0">
                <a:effectLst/>
                <a:latin typeface="Calibri" panose="020F0502020204030204" pitchFamily="34" charset="0"/>
                <a:ea typeface="Times New Roman" panose="02020603050405020304" pitchFamily="18" charset="0"/>
                <a:cs typeface="Times New Roman" panose="02020603050405020304" pitchFamily="18" charset="0"/>
              </a:rPr>
              <a:t>Natural Language Processing (NLP):</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The RAG Chatbot is equipped with advanced NLP capabilities, allowing it to understand and interpret natural language queries and responses from users.</a:t>
            </a:r>
          </a:p>
          <a:p>
            <a:pPr marL="742950" lvl="1" indent="-285750">
              <a:lnSpc>
                <a:spcPct val="107000"/>
              </a:lnSpc>
              <a:spcAft>
                <a:spcPts val="800"/>
              </a:spcAft>
              <a:buFont typeface="Courier New" panose="02070309020205020404" pitchFamily="49" charset="0"/>
              <a:buChar char="o"/>
            </a:pPr>
            <a:r>
              <a:rPr lang="en-US" sz="1800" b="1" kern="100" dirty="0">
                <a:effectLst/>
                <a:latin typeface="Calibri" panose="020F0502020204030204" pitchFamily="34" charset="0"/>
                <a:ea typeface="Times New Roman" panose="02020603050405020304" pitchFamily="18" charset="0"/>
                <a:cs typeface="Times New Roman" panose="02020603050405020304" pitchFamily="18" charset="0"/>
              </a:rPr>
              <a:t>Text Summarization: </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The chatbot can summarize extensive texts, extracting the most important and relevant information. This feature is particularly useful for condensing lengthy software explanation documents into concise summaries.</a:t>
            </a:r>
          </a:p>
          <a:p>
            <a:pPr marL="742950" lvl="1" indent="-285750">
              <a:lnSpc>
                <a:spcPct val="107000"/>
              </a:lnSpc>
              <a:spcAft>
                <a:spcPts val="800"/>
              </a:spcAft>
              <a:buFont typeface="Courier New" panose="02070309020205020404" pitchFamily="49" charset="0"/>
              <a:buChar char="o"/>
            </a:pPr>
            <a:r>
              <a:rPr lang="en-US" sz="1800" b="1" kern="100" dirty="0">
                <a:effectLst/>
                <a:latin typeface="Calibri" panose="020F0502020204030204" pitchFamily="34" charset="0"/>
                <a:ea typeface="Times New Roman" panose="02020603050405020304" pitchFamily="18" charset="0"/>
                <a:cs typeface="Times New Roman" panose="02020603050405020304" pitchFamily="18" charset="0"/>
              </a:rPr>
              <a:t>Contextual Understanding: </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The chatbot maintains context throughout the conversation, enabling it to comprehend the nuances of user queries and provide accurate responses based on the information extracted from previous interactions.</a:t>
            </a:r>
          </a:p>
          <a:p>
            <a:pPr marL="742950" lvl="1" indent="-285750">
              <a:lnSpc>
                <a:spcPct val="107000"/>
              </a:lnSpc>
              <a:spcAft>
                <a:spcPts val="800"/>
              </a:spcAft>
              <a:buFont typeface="Courier New" panose="02070309020205020404" pitchFamily="49" charset="0"/>
              <a:buChar char="o"/>
            </a:pPr>
            <a:r>
              <a:rPr lang="en-US" sz="1800" b="1" kern="100" dirty="0">
                <a:effectLst/>
                <a:latin typeface="Calibri" panose="020F0502020204030204" pitchFamily="34" charset="0"/>
                <a:ea typeface="Times New Roman" panose="02020603050405020304" pitchFamily="18" charset="0"/>
                <a:cs typeface="Times New Roman" panose="02020603050405020304" pitchFamily="18" charset="0"/>
              </a:rPr>
              <a:t>Structured Data Extraction: </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The RAG Chatbot is capable of extracting structured data from unstructured text. This allows the functional analytics team to obtain specific information, such as key metrics or data points, without manually reading through extensive documents.</a:t>
            </a:r>
            <a:b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983311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265</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Courier New</vt:lpstr>
      <vt:lpstr>Symbol</vt:lpstr>
      <vt:lpstr>Wingdings</vt:lpstr>
      <vt:lpstr>Office Theme</vt:lpstr>
      <vt:lpstr>Virtual Machine Environments for Development and Testing</vt:lpstr>
      <vt:lpstr>Structuring Excel Form Data with JSON Format</vt:lpstr>
      <vt:lpstr>RAG Chatbot for Corporate Software Explanation Documents</vt:lpstr>
      <vt:lpstr>PowerPoint Presentation</vt:lpstr>
      <vt:lpstr> RAG (Retrieval-augmented generation) Chatbot.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Environments for Development and Testing</dc:title>
  <dc:creator>Elshan Chalabiyev</dc:creator>
  <cp:lastModifiedBy>Elshan Chalabiyev</cp:lastModifiedBy>
  <cp:revision>4</cp:revision>
  <dcterms:created xsi:type="dcterms:W3CDTF">2023-11-16T14:32:04Z</dcterms:created>
  <dcterms:modified xsi:type="dcterms:W3CDTF">2023-11-16T21:38:53Z</dcterms:modified>
</cp:coreProperties>
</file>