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0"/>
  </p:notesMasterIdLst>
  <p:sldIdLst>
    <p:sldId id="286" r:id="rId5"/>
    <p:sldId id="284" r:id="rId6"/>
    <p:sldId id="285" r:id="rId7"/>
    <p:sldId id="268" r:id="rId8"/>
    <p:sldId id="262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" roundtripDataSignature="AMtx7midXwE6ZQlS980jNFzzXbC3QnD2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5"/>
    <a:srgbClr val="517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E300A-53FC-4F96-B6A0-FCC979B770F7}" v="126" dt="2022-05-31T21:09:31.430"/>
  </p1510:revLst>
</p1510:revInfo>
</file>

<file path=ppt/tableStyles.xml><?xml version="1.0" encoding="utf-8"?>
<a:tblStyleLst xmlns:a="http://schemas.openxmlformats.org/drawingml/2006/main" def="{1BB6FCF1-E3E7-48A1-90A0-ACC4524105E6}">
  <a:tblStyle styleId="{1BB6FCF1-E3E7-48A1-90A0-ACC4524105E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customschemas.google.com/relationships/presentationmetadata" Target="meta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7847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3694" y="870972"/>
            <a:ext cx="6253317" cy="3686015"/>
          </a:xfrm>
        </p:spPr>
        <p:txBody>
          <a:bodyPr>
            <a:normAutofit/>
          </a:bodyPr>
          <a:lstStyle/>
          <a:p>
            <a:pPr>
              <a:buClr>
                <a:schemeClr val="lt1"/>
              </a:buClr>
              <a:buSzPts val="3600"/>
            </a:pPr>
            <a:r>
              <a:rPr lang="it-IT" sz="6200" b="1" dirty="0">
                <a:latin typeface="Roboto" panose="02000000000000000000" pitchFamily="2" charset="0"/>
                <a:ea typeface="Roboto" panose="02000000000000000000" pitchFamily="2" charset="0"/>
              </a:rPr>
              <a:t>Audio Signal Processing App GUI in Python</a:t>
            </a:r>
            <a:br>
              <a:rPr lang="ar-EG" sz="6200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it-IT" sz="6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3694" y="4435956"/>
            <a:ext cx="6269347" cy="102149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800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Prepared by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[Abd Elrahman Shalaby &amp; Abd Elrahman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Elsharabsy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lang="ar-EG" sz="1400" b="1" dirty="0">
              <a:solidFill>
                <a:schemeClr val="tx1">
                  <a:lumMod val="85000"/>
                  <a:lumOff val="1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800"/>
            </a:pPr>
            <a:endParaRPr lang="ar-EG" sz="1400" b="1" dirty="0">
              <a:solidFill>
                <a:schemeClr val="tx1">
                  <a:lumMod val="85000"/>
                  <a:lumOff val="1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800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Supervised by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DR.Eslam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Shalan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800"/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 descr="Graph and note paper pads with pencil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205" r="16205"/>
          <a:stretch/>
        </p:blipFill>
        <p:spPr>
          <a:xfrm>
            <a:off x="0" y="0"/>
            <a:ext cx="4635315" cy="6857999"/>
          </a:xfrm>
          <a:prstGeom prst="rect">
            <a:avLst/>
          </a:prstGeom>
        </p:spPr>
      </p:pic>
      <p:sp>
        <p:nvSpPr>
          <p:cNvPr id="11" name="Google Shape;110;p3">
            <a:extLst>
              <a:ext uri="{FF2B5EF4-FFF2-40B4-BE49-F238E27FC236}">
                <a16:creationId xmlns:a16="http://schemas.microsoft.com/office/drawing/2014/main" id="{B00C0BDC-CEDA-2893-FA56-6AC671508EA9}"/>
              </a:ext>
            </a:extLst>
          </p:cNvPr>
          <p:cNvSpPr/>
          <p:nvPr/>
        </p:nvSpPr>
        <p:spPr>
          <a:xfrm>
            <a:off x="10825315" y="-29495"/>
            <a:ext cx="1366685" cy="1344759"/>
          </a:xfrm>
          <a:custGeom>
            <a:avLst/>
            <a:gdLst/>
            <a:ahLst/>
            <a:cxnLst/>
            <a:rect l="l" t="t" r="r" b="b"/>
            <a:pathLst>
              <a:path w="1298121" h="1315019" extrusionOk="0">
                <a:moveTo>
                  <a:pt x="79573" y="0"/>
                </a:moveTo>
                <a:lnTo>
                  <a:pt x="1298121" y="0"/>
                </a:lnTo>
                <a:lnTo>
                  <a:pt x="1298121" y="1243517"/>
                </a:lnTo>
                <a:lnTo>
                  <a:pt x="1218091" y="1272808"/>
                </a:lnTo>
                <a:cubicBezTo>
                  <a:pt x="1129892" y="1300241"/>
                  <a:pt x="1036119" y="1315019"/>
                  <a:pt x="938893" y="1315019"/>
                </a:cubicBezTo>
                <a:cubicBezTo>
                  <a:pt x="420357" y="1315019"/>
                  <a:pt x="0" y="894662"/>
                  <a:pt x="0" y="376126"/>
                </a:cubicBezTo>
                <a:cubicBezTo>
                  <a:pt x="0" y="246492"/>
                  <a:pt x="26272" y="122994"/>
                  <a:pt x="73783" y="10667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11;p3">
            <a:extLst>
              <a:ext uri="{FF2B5EF4-FFF2-40B4-BE49-F238E27FC236}">
                <a16:creationId xmlns:a16="http://schemas.microsoft.com/office/drawing/2014/main" id="{6FC72100-5D79-2762-7A94-30A0A3232231}"/>
              </a:ext>
            </a:extLst>
          </p:cNvPr>
          <p:cNvSpPr/>
          <p:nvPr/>
        </p:nvSpPr>
        <p:spPr>
          <a:xfrm rot="10800000">
            <a:off x="0" y="5935864"/>
            <a:ext cx="933125" cy="918155"/>
          </a:xfrm>
          <a:custGeom>
            <a:avLst/>
            <a:gdLst/>
            <a:ahLst/>
            <a:cxnLst/>
            <a:rect l="l" t="t" r="r" b="b"/>
            <a:pathLst>
              <a:path w="1298121" h="1315019" extrusionOk="0">
                <a:moveTo>
                  <a:pt x="79573" y="0"/>
                </a:moveTo>
                <a:lnTo>
                  <a:pt x="1298121" y="0"/>
                </a:lnTo>
                <a:lnTo>
                  <a:pt x="1298121" y="1243517"/>
                </a:lnTo>
                <a:lnTo>
                  <a:pt x="1218091" y="1272808"/>
                </a:lnTo>
                <a:cubicBezTo>
                  <a:pt x="1129892" y="1300241"/>
                  <a:pt x="1036119" y="1315019"/>
                  <a:pt x="938893" y="1315019"/>
                </a:cubicBezTo>
                <a:cubicBezTo>
                  <a:pt x="420357" y="1315019"/>
                  <a:pt x="0" y="894662"/>
                  <a:pt x="0" y="376126"/>
                </a:cubicBezTo>
                <a:cubicBezTo>
                  <a:pt x="0" y="246492"/>
                  <a:pt x="26272" y="122994"/>
                  <a:pt x="73783" y="10667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12;p3">
            <a:extLst>
              <a:ext uri="{FF2B5EF4-FFF2-40B4-BE49-F238E27FC236}">
                <a16:creationId xmlns:a16="http://schemas.microsoft.com/office/drawing/2014/main" id="{7F551D4D-BEAC-F02A-90C9-4C4E53BC4B68}"/>
              </a:ext>
            </a:extLst>
          </p:cNvPr>
          <p:cNvSpPr/>
          <p:nvPr/>
        </p:nvSpPr>
        <p:spPr>
          <a:xfrm rot="10800000">
            <a:off x="10858846" y="752014"/>
            <a:ext cx="836330" cy="679002"/>
          </a:xfrm>
          <a:custGeom>
            <a:avLst/>
            <a:gdLst/>
            <a:ahLst/>
            <a:cxnLst/>
            <a:rect l="l" t="t" r="r" b="b"/>
            <a:pathLst>
              <a:path w="1074612" h="898226" extrusionOk="0">
                <a:moveTo>
                  <a:pt x="0" y="898226"/>
                </a:moveTo>
                <a:cubicBezTo>
                  <a:pt x="0" y="402149"/>
                  <a:pt x="402149" y="0"/>
                  <a:pt x="898226" y="0"/>
                </a:cubicBezTo>
                <a:cubicBezTo>
                  <a:pt x="929231" y="0"/>
                  <a:pt x="959869" y="1571"/>
                  <a:pt x="990065" y="4637"/>
                </a:cubicBezTo>
                <a:lnTo>
                  <a:pt x="1074612" y="17541"/>
                </a:lnTo>
                <a:lnTo>
                  <a:pt x="1074612" y="485259"/>
                </a:lnTo>
                <a:lnTo>
                  <a:pt x="1073041" y="484407"/>
                </a:lnTo>
                <a:cubicBezTo>
                  <a:pt x="1019310" y="461680"/>
                  <a:pt x="960236" y="449113"/>
                  <a:pt x="898226" y="449113"/>
                </a:cubicBezTo>
                <a:cubicBezTo>
                  <a:pt x="650188" y="449113"/>
                  <a:pt x="449113" y="650188"/>
                  <a:pt x="449113" y="8982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13;p3">
            <a:extLst>
              <a:ext uri="{FF2B5EF4-FFF2-40B4-BE49-F238E27FC236}">
                <a16:creationId xmlns:a16="http://schemas.microsoft.com/office/drawing/2014/main" id="{73B807FB-4860-B1DA-ADE0-95C7D05C3D02}"/>
              </a:ext>
            </a:extLst>
          </p:cNvPr>
          <p:cNvSpPr/>
          <p:nvPr/>
        </p:nvSpPr>
        <p:spPr>
          <a:xfrm rot="16200000" flipH="1">
            <a:off x="90656" y="5914466"/>
            <a:ext cx="812335" cy="699053"/>
          </a:xfrm>
          <a:custGeom>
            <a:avLst/>
            <a:gdLst/>
            <a:ahLst/>
            <a:cxnLst/>
            <a:rect l="l" t="t" r="r" b="b"/>
            <a:pathLst>
              <a:path w="1074612" h="898226" extrusionOk="0">
                <a:moveTo>
                  <a:pt x="0" y="898226"/>
                </a:moveTo>
                <a:cubicBezTo>
                  <a:pt x="0" y="402149"/>
                  <a:pt x="402149" y="0"/>
                  <a:pt x="898226" y="0"/>
                </a:cubicBezTo>
                <a:cubicBezTo>
                  <a:pt x="929231" y="0"/>
                  <a:pt x="959869" y="1571"/>
                  <a:pt x="990065" y="4637"/>
                </a:cubicBezTo>
                <a:lnTo>
                  <a:pt x="1074612" y="17541"/>
                </a:lnTo>
                <a:lnTo>
                  <a:pt x="1074612" y="485259"/>
                </a:lnTo>
                <a:lnTo>
                  <a:pt x="1073041" y="484407"/>
                </a:lnTo>
                <a:cubicBezTo>
                  <a:pt x="1019310" y="461680"/>
                  <a:pt x="960236" y="449113"/>
                  <a:pt x="898226" y="449113"/>
                </a:cubicBezTo>
                <a:cubicBezTo>
                  <a:pt x="650188" y="449113"/>
                  <a:pt x="449113" y="650188"/>
                  <a:pt x="449113" y="8982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388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Q2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Q3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Q4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Q1</a:t>
            </a:r>
          </a:p>
        </p:txBody>
      </p:sp>
      <p:sp>
        <p:nvSpPr>
          <p:cNvPr id="23" name="Freeform: Shape 22" descr="timelin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" name="Oval 1" descr="timeline endpoints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 descr="timeline endpoints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0A472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/>
              <a:t>How The Project Idea Came To Us </a:t>
            </a:r>
          </a:p>
          <a:p>
            <a:endParaRPr lang="en-US" sz="16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PLANING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/>
              <a:t>Divide Tasks Among Us Both</a:t>
            </a:r>
          </a:p>
          <a:p>
            <a:endParaRPr lang="en-US" sz="160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EXCUTION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2"/>
            <a:ext cx="1913181" cy="953863"/>
          </a:xfrm>
        </p:spPr>
        <p:txBody>
          <a:bodyPr/>
          <a:lstStyle/>
          <a:p>
            <a:r>
              <a:rPr lang="en-US" sz="1600" dirty="0"/>
              <a:t>Coding The App And Fixing Bugs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PUBLISHING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2041419" cy="706438"/>
          </a:xfrm>
        </p:spPr>
        <p:txBody>
          <a:bodyPr/>
          <a:lstStyle/>
          <a:p>
            <a:r>
              <a:rPr lang="en-US" sz="1600" dirty="0"/>
              <a:t>Putting It All Together On GitHub</a:t>
            </a: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2E75B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Application Roadmap</a:t>
            </a:r>
          </a:p>
        </p:txBody>
      </p:sp>
      <p:sp>
        <p:nvSpPr>
          <p:cNvPr id="26" name="Google Shape;97;p2">
            <a:extLst>
              <a:ext uri="{FF2B5EF4-FFF2-40B4-BE49-F238E27FC236}">
                <a16:creationId xmlns:a16="http://schemas.microsoft.com/office/drawing/2014/main" id="{135006DC-0D1D-FCB6-7364-4E377942D169}"/>
              </a:ext>
            </a:extLst>
          </p:cNvPr>
          <p:cNvSpPr/>
          <p:nvPr/>
        </p:nvSpPr>
        <p:spPr>
          <a:xfrm>
            <a:off x="10435927" y="-29496"/>
            <a:ext cx="1756073" cy="1778932"/>
          </a:xfrm>
          <a:custGeom>
            <a:avLst/>
            <a:gdLst/>
            <a:ahLst/>
            <a:cxnLst/>
            <a:rect l="l" t="t" r="r" b="b"/>
            <a:pathLst>
              <a:path w="1298121" h="1315019" extrusionOk="0">
                <a:moveTo>
                  <a:pt x="79573" y="0"/>
                </a:moveTo>
                <a:lnTo>
                  <a:pt x="1298121" y="0"/>
                </a:lnTo>
                <a:lnTo>
                  <a:pt x="1298121" y="1243517"/>
                </a:lnTo>
                <a:lnTo>
                  <a:pt x="1218091" y="1272808"/>
                </a:lnTo>
                <a:cubicBezTo>
                  <a:pt x="1129892" y="1300241"/>
                  <a:pt x="1036119" y="1315019"/>
                  <a:pt x="938893" y="1315019"/>
                </a:cubicBezTo>
                <a:cubicBezTo>
                  <a:pt x="420357" y="1315019"/>
                  <a:pt x="0" y="894662"/>
                  <a:pt x="0" y="376126"/>
                </a:cubicBezTo>
                <a:cubicBezTo>
                  <a:pt x="0" y="246492"/>
                  <a:pt x="26272" y="122994"/>
                  <a:pt x="73783" y="10667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98;p2">
            <a:extLst>
              <a:ext uri="{FF2B5EF4-FFF2-40B4-BE49-F238E27FC236}">
                <a16:creationId xmlns:a16="http://schemas.microsoft.com/office/drawing/2014/main" id="{ED35CF2E-3B91-6F32-A5F7-464F283D9964}"/>
              </a:ext>
            </a:extLst>
          </p:cNvPr>
          <p:cNvSpPr/>
          <p:nvPr/>
        </p:nvSpPr>
        <p:spPr>
          <a:xfrm rot="10800000">
            <a:off x="-600" y="5643406"/>
            <a:ext cx="1198986" cy="1214593"/>
          </a:xfrm>
          <a:custGeom>
            <a:avLst/>
            <a:gdLst/>
            <a:ahLst/>
            <a:cxnLst/>
            <a:rect l="l" t="t" r="r" b="b"/>
            <a:pathLst>
              <a:path w="1298121" h="1315019" extrusionOk="0">
                <a:moveTo>
                  <a:pt x="79573" y="0"/>
                </a:moveTo>
                <a:lnTo>
                  <a:pt x="1298121" y="0"/>
                </a:lnTo>
                <a:lnTo>
                  <a:pt x="1298121" y="1243517"/>
                </a:lnTo>
                <a:lnTo>
                  <a:pt x="1218091" y="1272808"/>
                </a:lnTo>
                <a:cubicBezTo>
                  <a:pt x="1129892" y="1300241"/>
                  <a:pt x="1036119" y="1315019"/>
                  <a:pt x="938893" y="1315019"/>
                </a:cubicBezTo>
                <a:cubicBezTo>
                  <a:pt x="420357" y="1315019"/>
                  <a:pt x="0" y="894662"/>
                  <a:pt x="0" y="376126"/>
                </a:cubicBezTo>
                <a:cubicBezTo>
                  <a:pt x="0" y="246492"/>
                  <a:pt x="26272" y="122994"/>
                  <a:pt x="73783" y="10667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99;p2">
            <a:extLst>
              <a:ext uri="{FF2B5EF4-FFF2-40B4-BE49-F238E27FC236}">
                <a16:creationId xmlns:a16="http://schemas.microsoft.com/office/drawing/2014/main" id="{A0952426-998B-4EE8-904B-6FA121FA032E}"/>
              </a:ext>
            </a:extLst>
          </p:cNvPr>
          <p:cNvSpPr/>
          <p:nvPr/>
        </p:nvSpPr>
        <p:spPr>
          <a:xfrm rot="10800000">
            <a:off x="10547989" y="1100820"/>
            <a:ext cx="1074612" cy="898226"/>
          </a:xfrm>
          <a:custGeom>
            <a:avLst/>
            <a:gdLst/>
            <a:ahLst/>
            <a:cxnLst/>
            <a:rect l="l" t="t" r="r" b="b"/>
            <a:pathLst>
              <a:path w="1074612" h="898226" extrusionOk="0">
                <a:moveTo>
                  <a:pt x="0" y="898226"/>
                </a:moveTo>
                <a:cubicBezTo>
                  <a:pt x="0" y="402149"/>
                  <a:pt x="402149" y="0"/>
                  <a:pt x="898226" y="0"/>
                </a:cubicBezTo>
                <a:cubicBezTo>
                  <a:pt x="929231" y="0"/>
                  <a:pt x="959869" y="1571"/>
                  <a:pt x="990065" y="4637"/>
                </a:cubicBezTo>
                <a:lnTo>
                  <a:pt x="1074612" y="17541"/>
                </a:lnTo>
                <a:lnTo>
                  <a:pt x="1074612" y="485259"/>
                </a:lnTo>
                <a:lnTo>
                  <a:pt x="1073041" y="484407"/>
                </a:lnTo>
                <a:cubicBezTo>
                  <a:pt x="1019310" y="461680"/>
                  <a:pt x="960236" y="449113"/>
                  <a:pt x="898226" y="449113"/>
                </a:cubicBezTo>
                <a:cubicBezTo>
                  <a:pt x="650188" y="449113"/>
                  <a:pt x="449113" y="650188"/>
                  <a:pt x="449113" y="8982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0;p2">
            <a:extLst>
              <a:ext uri="{FF2B5EF4-FFF2-40B4-BE49-F238E27FC236}">
                <a16:creationId xmlns:a16="http://schemas.microsoft.com/office/drawing/2014/main" id="{AEFCE2A7-28E9-392B-5D76-EE1ED64C629A}"/>
              </a:ext>
            </a:extLst>
          </p:cNvPr>
          <p:cNvSpPr/>
          <p:nvPr/>
        </p:nvSpPr>
        <p:spPr>
          <a:xfrm rot="16200000" flipH="1">
            <a:off x="184754" y="5426121"/>
            <a:ext cx="1074612" cy="898226"/>
          </a:xfrm>
          <a:custGeom>
            <a:avLst/>
            <a:gdLst/>
            <a:ahLst/>
            <a:cxnLst/>
            <a:rect l="l" t="t" r="r" b="b"/>
            <a:pathLst>
              <a:path w="1074612" h="898226" extrusionOk="0">
                <a:moveTo>
                  <a:pt x="0" y="898226"/>
                </a:moveTo>
                <a:cubicBezTo>
                  <a:pt x="0" y="402149"/>
                  <a:pt x="402149" y="0"/>
                  <a:pt x="898226" y="0"/>
                </a:cubicBezTo>
                <a:cubicBezTo>
                  <a:pt x="929231" y="0"/>
                  <a:pt x="959869" y="1571"/>
                  <a:pt x="990065" y="4637"/>
                </a:cubicBezTo>
                <a:lnTo>
                  <a:pt x="1074612" y="17541"/>
                </a:lnTo>
                <a:lnTo>
                  <a:pt x="1074612" y="485259"/>
                </a:lnTo>
                <a:lnTo>
                  <a:pt x="1073041" y="484407"/>
                </a:lnTo>
                <a:cubicBezTo>
                  <a:pt x="1019310" y="461680"/>
                  <a:pt x="960236" y="449113"/>
                  <a:pt x="898226" y="449113"/>
                </a:cubicBezTo>
                <a:cubicBezTo>
                  <a:pt x="650188" y="449113"/>
                  <a:pt x="449113" y="650188"/>
                  <a:pt x="449113" y="8982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7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9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oogle Shape;114;p3" descr="Laptop with phone and calculator">
            <a:extLst>
              <a:ext uri="{FF2B5EF4-FFF2-40B4-BE49-F238E27FC236}">
                <a16:creationId xmlns:a16="http://schemas.microsoft.com/office/drawing/2014/main" id="{7D37C25B-FDD9-FF4B-7834-0951427A5604}"/>
              </a:ext>
            </a:extLst>
          </p:cNvPr>
          <p:cNvPicPr preferRelativeResize="0"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31503" y="2129307"/>
            <a:ext cx="3217333" cy="3217333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BACD3B-80C0-F87E-76AC-C641E9D4D06F}"/>
              </a:ext>
            </a:extLst>
          </p:cNvPr>
          <p:cNvSpPr txBox="1"/>
          <p:nvPr/>
        </p:nvSpPr>
        <p:spPr>
          <a:xfrm>
            <a:off x="587560" y="899349"/>
            <a:ext cx="518160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000"/>
              <a:buFont typeface="Roboto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Create And Implement The Following Sound Effects: </a:t>
            </a:r>
          </a:p>
          <a:p>
            <a:pPr marL="285750" lvl="4" indent="-285750">
              <a:lnSpc>
                <a:spcPct val="150000"/>
              </a:lnSpc>
              <a:buClr>
                <a:srgbClr val="222A35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Changing Amplitude</a:t>
            </a:r>
          </a:p>
          <a:p>
            <a:pPr marL="285750" lvl="4" indent="-285750">
              <a:lnSpc>
                <a:spcPct val="150000"/>
              </a:lnSpc>
              <a:buClr>
                <a:srgbClr val="222A35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Shifting</a:t>
            </a:r>
          </a:p>
          <a:p>
            <a:pPr marL="285750" lvl="4" indent="-285750">
              <a:lnSpc>
                <a:spcPct val="150000"/>
              </a:lnSpc>
              <a:buClr>
                <a:srgbClr val="222A35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Reversing</a:t>
            </a:r>
          </a:p>
          <a:p>
            <a:pPr marL="285750" lvl="4" indent="-285750">
              <a:lnSpc>
                <a:spcPct val="150000"/>
              </a:lnSpc>
              <a:buClr>
                <a:srgbClr val="222A35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Compression &amp; Expansion</a:t>
            </a:r>
          </a:p>
          <a:p>
            <a:pPr marL="285750" lvl="4" indent="-285750">
              <a:lnSpc>
                <a:spcPct val="150000"/>
              </a:lnSpc>
              <a:buClr>
                <a:srgbClr val="222A35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Echoing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0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Used The Following Tools</a:t>
            </a:r>
            <a:r>
              <a:rPr lang="ar-EG"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222A35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Tikenter/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Ttbootstrap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- GUI Framework For Python</a:t>
            </a:r>
          </a:p>
          <a:p>
            <a:pPr marL="285750" indent="-285750">
              <a:lnSpc>
                <a:spcPct val="150000"/>
              </a:lnSpc>
              <a:buClr>
                <a:srgbClr val="222A35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Wave - Open-source Science Computing Library</a:t>
            </a:r>
          </a:p>
          <a:p>
            <a:pPr marL="285750" indent="-285750">
              <a:lnSpc>
                <a:spcPct val="150000"/>
              </a:lnSpc>
              <a:buClr>
                <a:srgbClr val="222A35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- Python Library For Large Computation Arrays</a:t>
            </a:r>
          </a:p>
          <a:p>
            <a:pPr marL="285750" indent="-285750">
              <a:lnSpc>
                <a:spcPct val="150000"/>
              </a:lnSpc>
              <a:buClr>
                <a:srgbClr val="222A35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Matplotlib – For Plotting The Waveform</a:t>
            </a:r>
          </a:p>
          <a:p>
            <a:pPr marL="285750" indent="-285750">
              <a:lnSpc>
                <a:spcPct val="150000"/>
              </a:lnSpc>
              <a:buClr>
                <a:srgbClr val="222A35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Scipy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- Python Library For Manipulating Signals</a:t>
            </a:r>
          </a:p>
          <a:p>
            <a:endParaRPr lang="en-US" sz="1800" dirty="0"/>
          </a:p>
        </p:txBody>
      </p:sp>
      <p:sp>
        <p:nvSpPr>
          <p:cNvPr id="31" name="Google Shape;108;p3">
            <a:extLst>
              <a:ext uri="{FF2B5EF4-FFF2-40B4-BE49-F238E27FC236}">
                <a16:creationId xmlns:a16="http://schemas.microsoft.com/office/drawing/2014/main" id="{4DC7AD1D-4151-C436-02AD-C788E0B67180}"/>
              </a:ext>
            </a:extLst>
          </p:cNvPr>
          <p:cNvSpPr txBox="1">
            <a:spLocks/>
          </p:cNvSpPr>
          <p:nvPr/>
        </p:nvSpPr>
        <p:spPr>
          <a:xfrm>
            <a:off x="294968" y="202193"/>
            <a:ext cx="4070914" cy="66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E75B5"/>
              </a:buClr>
              <a:buSzPts val="2800"/>
              <a:buFont typeface="Roboto"/>
              <a:buNone/>
            </a:pPr>
            <a:r>
              <a:rPr lang="en-US" sz="2800" b="1" dirty="0">
                <a:solidFill>
                  <a:srgbClr val="2E75B5"/>
                </a:solidFill>
                <a:latin typeface="Roboto"/>
                <a:ea typeface="Roboto"/>
                <a:cs typeface="Roboto"/>
                <a:sym typeface="Roboto"/>
              </a:rPr>
              <a:t>Operations and Tools</a:t>
            </a:r>
            <a:endParaRPr lang="en-US" sz="2800" dirty="0">
              <a:solidFill>
                <a:srgbClr val="2E75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110;p3">
            <a:extLst>
              <a:ext uri="{FF2B5EF4-FFF2-40B4-BE49-F238E27FC236}">
                <a16:creationId xmlns:a16="http://schemas.microsoft.com/office/drawing/2014/main" id="{CA33E591-4616-8EB1-6923-7A0DF3541D6F}"/>
              </a:ext>
            </a:extLst>
          </p:cNvPr>
          <p:cNvSpPr/>
          <p:nvPr/>
        </p:nvSpPr>
        <p:spPr>
          <a:xfrm>
            <a:off x="10825315" y="-29495"/>
            <a:ext cx="1366685" cy="1344759"/>
          </a:xfrm>
          <a:custGeom>
            <a:avLst/>
            <a:gdLst/>
            <a:ahLst/>
            <a:cxnLst/>
            <a:rect l="l" t="t" r="r" b="b"/>
            <a:pathLst>
              <a:path w="1298121" h="1315019" extrusionOk="0">
                <a:moveTo>
                  <a:pt x="79573" y="0"/>
                </a:moveTo>
                <a:lnTo>
                  <a:pt x="1298121" y="0"/>
                </a:lnTo>
                <a:lnTo>
                  <a:pt x="1298121" y="1243517"/>
                </a:lnTo>
                <a:lnTo>
                  <a:pt x="1218091" y="1272808"/>
                </a:lnTo>
                <a:cubicBezTo>
                  <a:pt x="1129892" y="1300241"/>
                  <a:pt x="1036119" y="1315019"/>
                  <a:pt x="938893" y="1315019"/>
                </a:cubicBezTo>
                <a:cubicBezTo>
                  <a:pt x="420357" y="1315019"/>
                  <a:pt x="0" y="894662"/>
                  <a:pt x="0" y="376126"/>
                </a:cubicBezTo>
                <a:cubicBezTo>
                  <a:pt x="0" y="246492"/>
                  <a:pt x="26272" y="122994"/>
                  <a:pt x="73783" y="10667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11;p3">
            <a:extLst>
              <a:ext uri="{FF2B5EF4-FFF2-40B4-BE49-F238E27FC236}">
                <a16:creationId xmlns:a16="http://schemas.microsoft.com/office/drawing/2014/main" id="{1FC39E00-33CE-66C1-38C2-7D48C26A84BA}"/>
              </a:ext>
            </a:extLst>
          </p:cNvPr>
          <p:cNvSpPr/>
          <p:nvPr/>
        </p:nvSpPr>
        <p:spPr>
          <a:xfrm rot="10800000">
            <a:off x="0" y="5935864"/>
            <a:ext cx="933125" cy="918155"/>
          </a:xfrm>
          <a:custGeom>
            <a:avLst/>
            <a:gdLst/>
            <a:ahLst/>
            <a:cxnLst/>
            <a:rect l="l" t="t" r="r" b="b"/>
            <a:pathLst>
              <a:path w="1298121" h="1315019" extrusionOk="0">
                <a:moveTo>
                  <a:pt x="79573" y="0"/>
                </a:moveTo>
                <a:lnTo>
                  <a:pt x="1298121" y="0"/>
                </a:lnTo>
                <a:lnTo>
                  <a:pt x="1298121" y="1243517"/>
                </a:lnTo>
                <a:lnTo>
                  <a:pt x="1218091" y="1272808"/>
                </a:lnTo>
                <a:cubicBezTo>
                  <a:pt x="1129892" y="1300241"/>
                  <a:pt x="1036119" y="1315019"/>
                  <a:pt x="938893" y="1315019"/>
                </a:cubicBezTo>
                <a:cubicBezTo>
                  <a:pt x="420357" y="1315019"/>
                  <a:pt x="0" y="894662"/>
                  <a:pt x="0" y="376126"/>
                </a:cubicBezTo>
                <a:cubicBezTo>
                  <a:pt x="0" y="246492"/>
                  <a:pt x="26272" y="122994"/>
                  <a:pt x="73783" y="10667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112;p3">
            <a:extLst>
              <a:ext uri="{FF2B5EF4-FFF2-40B4-BE49-F238E27FC236}">
                <a16:creationId xmlns:a16="http://schemas.microsoft.com/office/drawing/2014/main" id="{333AE3E5-3A2D-2BA7-585C-D47CE064FEC9}"/>
              </a:ext>
            </a:extLst>
          </p:cNvPr>
          <p:cNvSpPr/>
          <p:nvPr/>
        </p:nvSpPr>
        <p:spPr>
          <a:xfrm rot="10800000">
            <a:off x="10858846" y="752014"/>
            <a:ext cx="836330" cy="679002"/>
          </a:xfrm>
          <a:custGeom>
            <a:avLst/>
            <a:gdLst/>
            <a:ahLst/>
            <a:cxnLst/>
            <a:rect l="l" t="t" r="r" b="b"/>
            <a:pathLst>
              <a:path w="1074612" h="898226" extrusionOk="0">
                <a:moveTo>
                  <a:pt x="0" y="898226"/>
                </a:moveTo>
                <a:cubicBezTo>
                  <a:pt x="0" y="402149"/>
                  <a:pt x="402149" y="0"/>
                  <a:pt x="898226" y="0"/>
                </a:cubicBezTo>
                <a:cubicBezTo>
                  <a:pt x="929231" y="0"/>
                  <a:pt x="959869" y="1571"/>
                  <a:pt x="990065" y="4637"/>
                </a:cubicBezTo>
                <a:lnTo>
                  <a:pt x="1074612" y="17541"/>
                </a:lnTo>
                <a:lnTo>
                  <a:pt x="1074612" y="485259"/>
                </a:lnTo>
                <a:lnTo>
                  <a:pt x="1073041" y="484407"/>
                </a:lnTo>
                <a:cubicBezTo>
                  <a:pt x="1019310" y="461680"/>
                  <a:pt x="960236" y="449113"/>
                  <a:pt x="898226" y="449113"/>
                </a:cubicBezTo>
                <a:cubicBezTo>
                  <a:pt x="650188" y="449113"/>
                  <a:pt x="449113" y="650188"/>
                  <a:pt x="449113" y="8982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13;p3">
            <a:extLst>
              <a:ext uri="{FF2B5EF4-FFF2-40B4-BE49-F238E27FC236}">
                <a16:creationId xmlns:a16="http://schemas.microsoft.com/office/drawing/2014/main" id="{F4618862-2B64-06E6-1DBB-9F55CD3DF416}"/>
              </a:ext>
            </a:extLst>
          </p:cNvPr>
          <p:cNvSpPr/>
          <p:nvPr/>
        </p:nvSpPr>
        <p:spPr>
          <a:xfrm rot="16200000" flipH="1">
            <a:off x="90656" y="5914466"/>
            <a:ext cx="812335" cy="699053"/>
          </a:xfrm>
          <a:custGeom>
            <a:avLst/>
            <a:gdLst/>
            <a:ahLst/>
            <a:cxnLst/>
            <a:rect l="l" t="t" r="r" b="b"/>
            <a:pathLst>
              <a:path w="1074612" h="898226" extrusionOk="0">
                <a:moveTo>
                  <a:pt x="0" y="898226"/>
                </a:moveTo>
                <a:cubicBezTo>
                  <a:pt x="0" y="402149"/>
                  <a:pt x="402149" y="0"/>
                  <a:pt x="898226" y="0"/>
                </a:cubicBezTo>
                <a:cubicBezTo>
                  <a:pt x="929231" y="0"/>
                  <a:pt x="959869" y="1571"/>
                  <a:pt x="990065" y="4637"/>
                </a:cubicBezTo>
                <a:lnTo>
                  <a:pt x="1074612" y="17541"/>
                </a:lnTo>
                <a:lnTo>
                  <a:pt x="1074612" y="485259"/>
                </a:lnTo>
                <a:lnTo>
                  <a:pt x="1073041" y="484407"/>
                </a:lnTo>
                <a:cubicBezTo>
                  <a:pt x="1019310" y="461680"/>
                  <a:pt x="960236" y="449113"/>
                  <a:pt x="898226" y="449113"/>
                </a:cubicBezTo>
                <a:cubicBezTo>
                  <a:pt x="650188" y="449113"/>
                  <a:pt x="449113" y="650188"/>
                  <a:pt x="449113" y="8982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567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App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Main GUI</a:t>
            </a:r>
          </a:p>
        </p:txBody>
      </p:sp>
      <p:cxnSp>
        <p:nvCxnSpPr>
          <p:cNvPr id="63" name="Straight Connector 6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/>
        </p:nvSpPr>
        <p:spPr>
          <a:xfrm>
            <a:off x="2487648" y="2950419"/>
            <a:ext cx="7216705" cy="95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435"/>
              <a:buFont typeface="Roboto"/>
              <a:buNone/>
            </a:pPr>
            <a:r>
              <a:rPr lang="en-US" sz="6435" b="1" i="0" u="none" strike="noStrike" cap="none" dirty="0">
                <a:solidFill>
                  <a:srgbClr val="2E75B5"/>
                </a:solidFill>
                <a:latin typeface="Roboto"/>
                <a:ea typeface="Roboto"/>
                <a:cs typeface="Roboto"/>
                <a:sym typeface="Roboto"/>
              </a:rPr>
              <a:t>SHOWCASING…</a:t>
            </a:r>
          </a:p>
        </p:txBody>
      </p:sp>
      <p:sp>
        <p:nvSpPr>
          <p:cNvPr id="154" name="Google Shape;154;p7"/>
          <p:cNvSpPr/>
          <p:nvPr/>
        </p:nvSpPr>
        <p:spPr>
          <a:xfrm>
            <a:off x="10435927" y="1"/>
            <a:ext cx="1756073" cy="1778932"/>
          </a:xfrm>
          <a:custGeom>
            <a:avLst/>
            <a:gdLst/>
            <a:ahLst/>
            <a:cxnLst/>
            <a:rect l="l" t="t" r="r" b="b"/>
            <a:pathLst>
              <a:path w="1298121" h="1315019" extrusionOk="0">
                <a:moveTo>
                  <a:pt x="79573" y="0"/>
                </a:moveTo>
                <a:lnTo>
                  <a:pt x="1298121" y="0"/>
                </a:lnTo>
                <a:lnTo>
                  <a:pt x="1298121" y="1243517"/>
                </a:lnTo>
                <a:lnTo>
                  <a:pt x="1218091" y="1272808"/>
                </a:lnTo>
                <a:cubicBezTo>
                  <a:pt x="1129892" y="1300241"/>
                  <a:pt x="1036119" y="1315019"/>
                  <a:pt x="938893" y="1315019"/>
                </a:cubicBezTo>
                <a:cubicBezTo>
                  <a:pt x="420357" y="1315019"/>
                  <a:pt x="0" y="894662"/>
                  <a:pt x="0" y="376126"/>
                </a:cubicBezTo>
                <a:cubicBezTo>
                  <a:pt x="0" y="246492"/>
                  <a:pt x="26272" y="122994"/>
                  <a:pt x="73783" y="10667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 rot="10800000">
            <a:off x="-600" y="5643406"/>
            <a:ext cx="1198986" cy="1214593"/>
          </a:xfrm>
          <a:custGeom>
            <a:avLst/>
            <a:gdLst/>
            <a:ahLst/>
            <a:cxnLst/>
            <a:rect l="l" t="t" r="r" b="b"/>
            <a:pathLst>
              <a:path w="1298121" h="1315019" extrusionOk="0">
                <a:moveTo>
                  <a:pt x="79573" y="0"/>
                </a:moveTo>
                <a:lnTo>
                  <a:pt x="1298121" y="0"/>
                </a:lnTo>
                <a:lnTo>
                  <a:pt x="1298121" y="1243517"/>
                </a:lnTo>
                <a:lnTo>
                  <a:pt x="1218091" y="1272808"/>
                </a:lnTo>
                <a:cubicBezTo>
                  <a:pt x="1129892" y="1300241"/>
                  <a:pt x="1036119" y="1315019"/>
                  <a:pt x="938893" y="1315019"/>
                </a:cubicBezTo>
                <a:cubicBezTo>
                  <a:pt x="420357" y="1315019"/>
                  <a:pt x="0" y="894662"/>
                  <a:pt x="0" y="376126"/>
                </a:cubicBezTo>
                <a:cubicBezTo>
                  <a:pt x="0" y="246492"/>
                  <a:pt x="26272" y="122994"/>
                  <a:pt x="73783" y="10667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/>
          <p:nvPr/>
        </p:nvSpPr>
        <p:spPr>
          <a:xfrm rot="10800000">
            <a:off x="10547989" y="1100820"/>
            <a:ext cx="1074612" cy="898226"/>
          </a:xfrm>
          <a:custGeom>
            <a:avLst/>
            <a:gdLst/>
            <a:ahLst/>
            <a:cxnLst/>
            <a:rect l="l" t="t" r="r" b="b"/>
            <a:pathLst>
              <a:path w="1074612" h="898226" extrusionOk="0">
                <a:moveTo>
                  <a:pt x="0" y="898226"/>
                </a:moveTo>
                <a:cubicBezTo>
                  <a:pt x="0" y="402149"/>
                  <a:pt x="402149" y="0"/>
                  <a:pt x="898226" y="0"/>
                </a:cubicBezTo>
                <a:cubicBezTo>
                  <a:pt x="929231" y="0"/>
                  <a:pt x="959869" y="1571"/>
                  <a:pt x="990065" y="4637"/>
                </a:cubicBezTo>
                <a:lnTo>
                  <a:pt x="1074612" y="17541"/>
                </a:lnTo>
                <a:lnTo>
                  <a:pt x="1074612" y="485259"/>
                </a:lnTo>
                <a:lnTo>
                  <a:pt x="1073041" y="484407"/>
                </a:lnTo>
                <a:cubicBezTo>
                  <a:pt x="1019310" y="461680"/>
                  <a:pt x="960236" y="449113"/>
                  <a:pt x="898226" y="449113"/>
                </a:cubicBezTo>
                <a:cubicBezTo>
                  <a:pt x="650188" y="449113"/>
                  <a:pt x="449113" y="650188"/>
                  <a:pt x="449113" y="8982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 rot="-5400000" flipH="1">
            <a:off x="184754" y="5426121"/>
            <a:ext cx="1074612" cy="898226"/>
          </a:xfrm>
          <a:custGeom>
            <a:avLst/>
            <a:gdLst/>
            <a:ahLst/>
            <a:cxnLst/>
            <a:rect l="l" t="t" r="r" b="b"/>
            <a:pathLst>
              <a:path w="1074612" h="898226" extrusionOk="0">
                <a:moveTo>
                  <a:pt x="0" y="898226"/>
                </a:moveTo>
                <a:cubicBezTo>
                  <a:pt x="0" y="402149"/>
                  <a:pt x="402149" y="0"/>
                  <a:pt x="898226" y="0"/>
                </a:cubicBezTo>
                <a:cubicBezTo>
                  <a:pt x="929231" y="0"/>
                  <a:pt x="959869" y="1571"/>
                  <a:pt x="990065" y="4637"/>
                </a:cubicBezTo>
                <a:lnTo>
                  <a:pt x="1074612" y="17541"/>
                </a:lnTo>
                <a:lnTo>
                  <a:pt x="1074612" y="485259"/>
                </a:lnTo>
                <a:lnTo>
                  <a:pt x="1073041" y="484407"/>
                </a:lnTo>
                <a:cubicBezTo>
                  <a:pt x="1019310" y="461680"/>
                  <a:pt x="960236" y="449113"/>
                  <a:pt x="898226" y="449113"/>
                </a:cubicBezTo>
                <a:cubicBezTo>
                  <a:pt x="650188" y="449113"/>
                  <a:pt x="449113" y="650188"/>
                  <a:pt x="449113" y="8982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D3675624DCC6498F236FF219EE7E8D" ma:contentTypeVersion="12" ma:contentTypeDescription="Create a new document." ma:contentTypeScope="" ma:versionID="a264558594788f3c5a1232f4fd372849">
  <xsd:schema xmlns:xsd="http://www.w3.org/2001/XMLSchema" xmlns:xs="http://www.w3.org/2001/XMLSchema" xmlns:p="http://schemas.microsoft.com/office/2006/metadata/properties" xmlns:ns3="8865ddd7-16df-48f3-86ae-a15529380a90" xmlns:ns4="fec5dbb3-94a7-424f-843a-72db6270bf7e" targetNamespace="http://schemas.microsoft.com/office/2006/metadata/properties" ma:root="true" ma:fieldsID="91538abb797471a689d02b845e33ed77" ns3:_="" ns4:_="">
    <xsd:import namespace="8865ddd7-16df-48f3-86ae-a15529380a90"/>
    <xsd:import namespace="fec5dbb3-94a7-424f-843a-72db6270bf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5ddd7-16df-48f3-86ae-a15529380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c5dbb3-94a7-424f-843a-72db6270bf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F7C6E7-E10F-4478-A302-CB834262D764}">
  <ds:schemaRefs>
    <ds:schemaRef ds:uri="http://schemas.microsoft.com/office/2006/documentManagement/types"/>
    <ds:schemaRef ds:uri="http://schemas.openxmlformats.org/package/2006/metadata/core-properties"/>
    <ds:schemaRef ds:uri="8865ddd7-16df-48f3-86ae-a15529380a90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fec5dbb3-94a7-424f-843a-72db6270bf7e"/>
  </ds:schemaRefs>
</ds:datastoreItem>
</file>

<file path=customXml/itemProps2.xml><?xml version="1.0" encoding="utf-8"?>
<ds:datastoreItem xmlns:ds="http://schemas.openxmlformats.org/officeDocument/2006/customXml" ds:itemID="{D9243821-396A-4BFD-BEA5-7A80BD9C8D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AFEFD7-1712-4E76-AC2C-0C46CAF494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65ddd7-16df-48f3-86ae-a15529380a90"/>
    <ds:schemaRef ds:uri="fec5dbb3-94a7-424f-843a-72db6270bf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127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Roboto</vt:lpstr>
      <vt:lpstr>Arial</vt:lpstr>
      <vt:lpstr>Courier New</vt:lpstr>
      <vt:lpstr>Calibri</vt:lpstr>
      <vt:lpstr>Office Theme</vt:lpstr>
      <vt:lpstr>Audio Signal Processing App GUI in Python </vt:lpstr>
      <vt:lpstr>Application Roadmap</vt:lpstr>
      <vt:lpstr>PowerPoint Presentation</vt:lpstr>
      <vt:lpstr>App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</dc:creator>
  <cp:lastModifiedBy>عبد الرحمن اشرف المرسى المرسى شلبى</cp:lastModifiedBy>
  <cp:revision>2</cp:revision>
  <dcterms:created xsi:type="dcterms:W3CDTF">2020-04-21T06:02:14Z</dcterms:created>
  <dcterms:modified xsi:type="dcterms:W3CDTF">2022-05-31T21:10:00Z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0x010100FED3675624DCC6498F236FF219EE7E8D</vt:lpwstr>
  </property>
</Properties>
</file>