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68" r:id="rId6"/>
    <p:sldId id="276" r:id="rId7"/>
    <p:sldId id="277" r:id="rId8"/>
    <p:sldId id="278" r:id="rId9"/>
    <p:sldId id="282" r:id="rId10"/>
    <p:sldId id="286" r:id="rId11"/>
    <p:sldId id="283" r:id="rId12"/>
    <p:sldId id="297" r:id="rId13"/>
    <p:sldId id="287" r:id="rId14"/>
    <p:sldId id="290" r:id="rId15"/>
    <p:sldId id="295" r:id="rId16"/>
    <p:sldId id="29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F0"/>
    <a:srgbClr val="FEC630"/>
    <a:srgbClr val="FF5969"/>
    <a:srgbClr val="52CBBE"/>
    <a:srgbClr val="E23EC3"/>
    <a:srgbClr val="5D7373"/>
    <a:srgbClr val="00A0A8"/>
    <a:srgbClr val="52C9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660"/>
  </p:normalViewPr>
  <p:slideViewPr>
    <p:cSldViewPr snapToGrid="0">
      <p:cViewPr>
        <p:scale>
          <a:sx n="67" d="100"/>
          <a:sy n="67" d="100"/>
        </p:scale>
        <p:origin x="-1614" y="-5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08.01.2022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08.01.2022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08.01.2022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08.01.2022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08.01.2022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08.01.2022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08.01.2022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08.01.2022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08.01.2022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 xmlns:a16="http://schemas.microsoft.com/office/drawing/2014/main" id="{312CB825-EAFB-4901-8C7E-D5477E0D31C8}"/>
              </a:ext>
            </a:extLst>
          </p:cNvPr>
          <p:cNvGrpSpPr/>
          <p:nvPr/>
        </p:nvGrpSpPr>
        <p:grpSpPr>
          <a:xfrm>
            <a:off x="3561067" y="6144255"/>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 xmlns:a16="http://schemas.microsoft.com/office/drawing/2014/main" id="{C8A16B82-6A3C-46F5-8D32-072FDF89864A}"/>
              </a:ext>
            </a:extLst>
          </p:cNvPr>
          <p:cNvGrpSpPr/>
          <p:nvPr/>
        </p:nvGrpSpPr>
        <p:grpSpPr>
          <a:xfrm>
            <a:off x="-9625322" y="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872792" y="3256290"/>
              <a:ext cx="1992086" cy="523220"/>
            </a:xfrm>
            <a:prstGeom prst="rect">
              <a:avLst/>
            </a:prstGeom>
            <a:noFill/>
          </p:spPr>
          <p:txBody>
            <a:bodyPr wrap="square" rtlCol="0">
              <a:spAutoFit/>
            </a:bodyPr>
            <a:lstStyle/>
            <a:p>
              <a:pPr algn="ctr"/>
              <a:endParaRPr lang="en-US" sz="2800" b="1" dirty="0">
                <a:solidFill>
                  <a:srgbClr val="F0EEF0"/>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8956180" y="0"/>
            <a:ext cx="11447503" cy="6858000"/>
            <a:chOff x="213096" y="0"/>
            <a:chExt cx="11447503"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663" y="138837"/>
            <a:ext cx="8801100" cy="6457242"/>
          </a:xfrm>
          <a:prstGeom prst="rect">
            <a:avLst/>
          </a:prstGeom>
        </p:spPr>
      </p:pic>
    </p:spTree>
    <p:extLst>
      <p:ext uri="{BB962C8B-B14F-4D97-AF65-F5344CB8AC3E}">
        <p14:creationId xmlns:p14="http://schemas.microsoft.com/office/powerpoint/2010/main" val="7586610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72656" y="-3"/>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style>
            <a:lnRef idx="1">
              <a:schemeClr val="accent1"/>
            </a:lnRef>
            <a:fillRef idx="2">
              <a:schemeClr val="accent1"/>
            </a:fillRef>
            <a:effectRef idx="1">
              <a:schemeClr val="accent1"/>
            </a:effectRef>
            <a:fontRef idx="minor">
              <a:schemeClr val="dk1"/>
            </a:fontRef>
          </p:style>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Rounded Rectangle 2"/>
          <p:cNvSpPr/>
          <p:nvPr/>
        </p:nvSpPr>
        <p:spPr>
          <a:xfrm>
            <a:off x="3257550" y="471488"/>
            <a:ext cx="4729163" cy="1345155"/>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4000" b="1" i="1" dirty="0" smtClean="0">
                <a:solidFill>
                  <a:schemeClr val="bg2"/>
                </a:solidFill>
                <a:effectLst>
                  <a:outerShdw blurRad="38100" dist="38100" dir="2700000" algn="tl">
                    <a:srgbClr val="000000">
                      <a:alpha val="43137"/>
                    </a:srgbClr>
                  </a:outerShdw>
                </a:effectLst>
              </a:rPr>
              <a:t>THE USES OF SILAC</a:t>
            </a:r>
            <a:endParaRPr lang="ar-EG" sz="4000" b="1" i="1" dirty="0">
              <a:solidFill>
                <a:schemeClr val="bg2"/>
              </a:solidFill>
              <a:effectLst>
                <a:outerShdw blurRad="38100" dist="38100" dir="2700000" algn="tl">
                  <a:srgbClr val="000000">
                    <a:alpha val="43137"/>
                  </a:srgbClr>
                </a:outerShdw>
              </a:effectLst>
            </a:endParaRPr>
          </a:p>
        </p:txBody>
      </p:sp>
      <p:sp>
        <p:nvSpPr>
          <p:cNvPr id="4" name="Rectangle 3"/>
          <p:cNvSpPr/>
          <p:nvPr/>
        </p:nvSpPr>
        <p:spPr>
          <a:xfrm>
            <a:off x="1557338" y="2312943"/>
            <a:ext cx="7429499" cy="4022764"/>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r>
              <a:rPr lang="en-US" sz="2200" b="1" dirty="0">
                <a:solidFill>
                  <a:schemeClr val="tx1"/>
                </a:solidFill>
              </a:rPr>
              <a:t>1- use SILAC for </a:t>
            </a:r>
            <a:r>
              <a:rPr lang="en-US" sz="2200" b="1" dirty="0" err="1">
                <a:solidFill>
                  <a:schemeClr val="tx1"/>
                </a:solidFill>
              </a:rPr>
              <a:t>Phosphotyrosine</a:t>
            </a:r>
            <a:r>
              <a:rPr lang="en-US" sz="2200" b="1" dirty="0">
                <a:solidFill>
                  <a:schemeClr val="tx1"/>
                </a:solidFill>
              </a:rPr>
              <a:t> Protein </a:t>
            </a:r>
            <a:r>
              <a:rPr lang="en-US" sz="2200" b="1" dirty="0" smtClean="0">
                <a:solidFill>
                  <a:schemeClr val="tx1"/>
                </a:solidFill>
              </a:rPr>
              <a:t>Identification and</a:t>
            </a:r>
          </a:p>
          <a:p>
            <a:r>
              <a:rPr lang="en-US" sz="2200" b="1" dirty="0">
                <a:solidFill>
                  <a:schemeClr val="tx1"/>
                </a:solidFill>
              </a:rPr>
              <a:t> </a:t>
            </a:r>
            <a:r>
              <a:rPr lang="en-US" sz="2200" b="1" dirty="0" smtClean="0">
                <a:solidFill>
                  <a:schemeClr val="tx1"/>
                </a:solidFill>
              </a:rPr>
              <a:t>   Quantitation</a:t>
            </a:r>
          </a:p>
          <a:p>
            <a:r>
              <a:rPr lang="en-US" sz="2200" b="1" dirty="0" smtClean="0">
                <a:solidFill>
                  <a:schemeClr val="tx1"/>
                </a:solidFill>
              </a:rPr>
              <a:t>    - </a:t>
            </a:r>
            <a:r>
              <a:rPr lang="en-US" sz="2200" b="1" dirty="0">
                <a:solidFill>
                  <a:schemeClr val="tx1"/>
                </a:solidFill>
              </a:rPr>
              <a:t>In eukaryotic cells, phosphorylation mainly occurs on </a:t>
            </a:r>
            <a:r>
              <a:rPr lang="en-US" sz="2200" b="1" dirty="0" smtClean="0">
                <a:solidFill>
                  <a:schemeClr val="tx1"/>
                </a:solidFill>
              </a:rPr>
              <a:t> </a:t>
            </a:r>
          </a:p>
          <a:p>
            <a:r>
              <a:rPr lang="en-US" sz="2200" b="1" dirty="0">
                <a:solidFill>
                  <a:schemeClr val="tx1"/>
                </a:solidFill>
              </a:rPr>
              <a:t> </a:t>
            </a:r>
            <a:r>
              <a:rPr lang="en-US" sz="2200" b="1" dirty="0" smtClean="0">
                <a:solidFill>
                  <a:schemeClr val="tx1"/>
                </a:solidFill>
              </a:rPr>
              <a:t>    serine</a:t>
            </a:r>
            <a:r>
              <a:rPr lang="en-US" sz="2200" b="1" dirty="0">
                <a:solidFill>
                  <a:schemeClr val="tx1"/>
                </a:solidFill>
              </a:rPr>
              <a:t>, threonine, and tyrosine residues </a:t>
            </a:r>
            <a:r>
              <a:rPr lang="en-US" sz="2200" b="1" dirty="0" smtClean="0">
                <a:solidFill>
                  <a:schemeClr val="tx1"/>
                </a:solidFill>
              </a:rPr>
              <a:t>.</a:t>
            </a:r>
            <a:endParaRPr lang="en-US" sz="2200" b="1" dirty="0">
              <a:solidFill>
                <a:schemeClr val="tx1"/>
              </a:solidFill>
            </a:endParaRPr>
          </a:p>
          <a:p>
            <a:r>
              <a:rPr lang="en-US" sz="2200" b="1" dirty="0" smtClean="0">
                <a:solidFill>
                  <a:schemeClr val="tx1"/>
                </a:solidFill>
              </a:rPr>
              <a:t>   - </a:t>
            </a:r>
            <a:r>
              <a:rPr lang="en-US" sz="2200" b="1" dirty="0">
                <a:solidFill>
                  <a:schemeClr val="tx1"/>
                </a:solidFill>
              </a:rPr>
              <a:t>tyrosine phosphorylation plays critical roles in </a:t>
            </a:r>
            <a:r>
              <a:rPr lang="en-US" sz="2200" b="1" dirty="0" smtClean="0">
                <a:solidFill>
                  <a:schemeClr val="tx1"/>
                </a:solidFill>
              </a:rPr>
              <a:t>regulating</a:t>
            </a:r>
          </a:p>
          <a:p>
            <a:r>
              <a:rPr lang="en-US" sz="2200" b="1" dirty="0">
                <a:solidFill>
                  <a:schemeClr val="tx1"/>
                </a:solidFill>
              </a:rPr>
              <a:t> </a:t>
            </a:r>
            <a:r>
              <a:rPr lang="en-US" sz="2200" b="1" dirty="0" smtClean="0">
                <a:solidFill>
                  <a:schemeClr val="tx1"/>
                </a:solidFill>
              </a:rPr>
              <a:t>    intracellular </a:t>
            </a:r>
            <a:r>
              <a:rPr lang="en-US" sz="2200" b="1" dirty="0">
                <a:solidFill>
                  <a:schemeClr val="tx1"/>
                </a:solidFill>
              </a:rPr>
              <a:t>signal transduction </a:t>
            </a:r>
            <a:r>
              <a:rPr lang="en-US" sz="2200" b="1" dirty="0" smtClean="0">
                <a:solidFill>
                  <a:schemeClr val="tx1"/>
                </a:solidFill>
              </a:rPr>
              <a:t>.</a:t>
            </a:r>
            <a:endParaRPr lang="en-US" sz="2200" b="1" dirty="0">
              <a:solidFill>
                <a:schemeClr val="tx1"/>
              </a:solidFill>
            </a:endParaRPr>
          </a:p>
          <a:p>
            <a:endParaRPr lang="en-US" sz="2200" b="1" dirty="0">
              <a:solidFill>
                <a:schemeClr val="tx1"/>
              </a:solidFill>
            </a:endParaRPr>
          </a:p>
          <a:p>
            <a:r>
              <a:rPr lang="en-US" sz="2200" b="1" dirty="0">
                <a:solidFill>
                  <a:schemeClr val="tx1"/>
                </a:solidFill>
              </a:rPr>
              <a:t>2-Stable isotope labeling by amino acids in cell culture </a:t>
            </a:r>
            <a:r>
              <a:rPr lang="en-US" sz="2200" b="1" dirty="0" smtClean="0">
                <a:solidFill>
                  <a:schemeClr val="tx1"/>
                </a:solidFill>
              </a:rPr>
              <a:t> </a:t>
            </a:r>
          </a:p>
          <a:p>
            <a:r>
              <a:rPr lang="en-US" sz="2200" b="1" dirty="0" smtClean="0">
                <a:solidFill>
                  <a:schemeClr val="tx1"/>
                </a:solidFill>
              </a:rPr>
              <a:t>  (</a:t>
            </a:r>
            <a:r>
              <a:rPr lang="en-US" sz="2200" b="1" dirty="0">
                <a:solidFill>
                  <a:schemeClr val="tx1"/>
                </a:solidFill>
              </a:rPr>
              <a:t>SILAC) is an excellent approach for </a:t>
            </a:r>
            <a:r>
              <a:rPr lang="en-US" sz="2200" b="1" dirty="0" smtClean="0">
                <a:solidFill>
                  <a:schemeClr val="tx1"/>
                </a:solidFill>
              </a:rPr>
              <a:t>high-accuracy</a:t>
            </a:r>
          </a:p>
          <a:p>
            <a:r>
              <a:rPr lang="en-US" sz="2200" b="1" dirty="0">
                <a:solidFill>
                  <a:schemeClr val="tx1"/>
                </a:solidFill>
              </a:rPr>
              <a:t> </a:t>
            </a:r>
            <a:r>
              <a:rPr lang="en-US" sz="2200" b="1" dirty="0" smtClean="0">
                <a:solidFill>
                  <a:schemeClr val="tx1"/>
                </a:solidFill>
              </a:rPr>
              <a:t>  quantitative </a:t>
            </a:r>
            <a:endParaRPr lang="ar-EG" sz="2200" b="1" dirty="0">
              <a:solidFill>
                <a:schemeClr val="tx1"/>
              </a:solidFill>
            </a:endParaRPr>
          </a:p>
          <a:p>
            <a:r>
              <a:rPr lang="en-US" sz="2200" b="1" dirty="0" smtClean="0">
                <a:solidFill>
                  <a:schemeClr val="tx1"/>
                </a:solidFill>
              </a:rPr>
              <a:t>   proteomics </a:t>
            </a:r>
            <a:r>
              <a:rPr lang="en-US" sz="2200" b="1" dirty="0">
                <a:solidFill>
                  <a:schemeClr val="tx1"/>
                </a:solidFill>
              </a:rPr>
              <a:t>.</a:t>
            </a:r>
          </a:p>
        </p:txBody>
      </p:sp>
    </p:spTree>
    <p:extLst>
      <p:ext uri="{BB962C8B-B14F-4D97-AF65-F5344CB8AC3E}">
        <p14:creationId xmlns:p14="http://schemas.microsoft.com/office/powerpoint/2010/main" val="32310768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8377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style>
            <a:lnRef idx="1">
              <a:schemeClr val="accent1"/>
            </a:lnRef>
            <a:fillRef idx="2">
              <a:schemeClr val="accent1"/>
            </a:fillRef>
            <a:effectRef idx="1">
              <a:schemeClr val="accent1"/>
            </a:effectRef>
            <a:fontRef idx="minor">
              <a:schemeClr val="dk1"/>
            </a:fontRef>
          </p:style>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823423" y="1185624"/>
            <a:ext cx="7891951" cy="48320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200" b="1" dirty="0"/>
              <a:t>3- use SILAC  for quantitative proteomic approach in any cell </a:t>
            </a:r>
            <a:endParaRPr lang="en-US" sz="2200" b="1" dirty="0" smtClean="0"/>
          </a:p>
          <a:p>
            <a:r>
              <a:rPr lang="en-US" sz="2200" b="1" dirty="0" smtClean="0"/>
              <a:t>   culture </a:t>
            </a:r>
            <a:r>
              <a:rPr lang="en-US" sz="2200" b="1" dirty="0"/>
              <a:t>system.</a:t>
            </a:r>
          </a:p>
          <a:p>
            <a:r>
              <a:rPr lang="en-US" sz="2200" b="1" dirty="0"/>
              <a:t>4- Treatment of Stroke</a:t>
            </a:r>
          </a:p>
          <a:p>
            <a:r>
              <a:rPr lang="en-US" sz="2200" b="1" dirty="0"/>
              <a:t>5-Treatment of Head injury</a:t>
            </a:r>
          </a:p>
          <a:p>
            <a:r>
              <a:rPr lang="en-US" sz="2200" b="1" dirty="0"/>
              <a:t>6-Treatment of Alzheimer's disease</a:t>
            </a:r>
          </a:p>
          <a:p>
            <a:r>
              <a:rPr lang="en-US" sz="2200" b="1" dirty="0"/>
              <a:t>7-Treatment of Dementia in Parkinson's disease</a:t>
            </a:r>
          </a:p>
          <a:p>
            <a:r>
              <a:rPr lang="en-US" sz="2200" b="1" dirty="0"/>
              <a:t>8-  use SILAC  for quantify protein expression differences in up </a:t>
            </a:r>
            <a:endParaRPr lang="ar-SA" sz="2200" b="1" dirty="0"/>
          </a:p>
          <a:p>
            <a:r>
              <a:rPr lang="en-US" sz="2200" b="1" dirty="0"/>
              <a:t>to 2 or 3 samples from cells</a:t>
            </a:r>
          </a:p>
          <a:p>
            <a:r>
              <a:rPr lang="en-US" sz="2200" b="1" dirty="0"/>
              <a:t>Cells are grown in identical conditions, with one cell line incorporating heavy isotopic amino acids (usually Arginine  and Lys )  thereby taking</a:t>
            </a:r>
          </a:p>
          <a:p>
            <a:r>
              <a:rPr lang="en-US" sz="2200" b="1" dirty="0"/>
              <a:t>9-  use Stable isotope labeling is widely for encode and quantify proteins in mass-spectrometry-based proteomics</a:t>
            </a:r>
            <a:endParaRPr lang="ar-EG" sz="2200" b="1" dirty="0"/>
          </a:p>
          <a:p>
            <a:endParaRPr lang="ar-EG" sz="2200" b="1" dirty="0"/>
          </a:p>
        </p:txBody>
      </p:sp>
    </p:spTree>
    <p:extLst>
      <p:ext uri="{BB962C8B-B14F-4D97-AF65-F5344CB8AC3E}">
        <p14:creationId xmlns:p14="http://schemas.microsoft.com/office/powerpoint/2010/main" val="25956780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821773" y="137685"/>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style>
            <a:lnRef idx="1">
              <a:schemeClr val="accent1"/>
            </a:lnRef>
            <a:fillRef idx="2">
              <a:schemeClr val="accent1"/>
            </a:fillRef>
            <a:effectRef idx="1">
              <a:schemeClr val="accent1"/>
            </a:effectRef>
            <a:fontRef idx="minor">
              <a:schemeClr val="dk1"/>
            </a:fontRef>
          </p:style>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448180" y="18958"/>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ounded Rectangle 1"/>
          <p:cNvSpPr/>
          <p:nvPr/>
        </p:nvSpPr>
        <p:spPr>
          <a:xfrm>
            <a:off x="1049062" y="699536"/>
            <a:ext cx="7562244" cy="5036620"/>
          </a:xfrm>
          <a:prstGeom prst="roundRect">
            <a:avLst/>
          </a:prstGeom>
        </p:spPr>
        <p:style>
          <a:lnRef idx="1">
            <a:schemeClr val="accent5"/>
          </a:lnRef>
          <a:fillRef idx="1002">
            <a:schemeClr val="lt2"/>
          </a:fillRef>
          <a:effectRef idx="2">
            <a:schemeClr val="accent5"/>
          </a:effectRef>
          <a:fontRef idx="minor">
            <a:schemeClr val="lt1"/>
          </a:fontRef>
        </p:style>
        <p:txBody>
          <a:bodyPr rtlCol="1" anchor="ctr"/>
          <a:lstStyle/>
          <a:p>
            <a:pPr algn="justLow"/>
            <a:r>
              <a:rPr lang="en-US" sz="4000" dirty="0" smtClean="0"/>
              <a:t>             </a:t>
            </a:r>
            <a:r>
              <a:rPr lang="en-US" sz="4000" dirty="0" smtClean="0">
                <a:solidFill>
                  <a:schemeClr val="accent3">
                    <a:lumMod val="50000"/>
                  </a:schemeClr>
                </a:solidFill>
              </a:rPr>
              <a:t>Team members</a:t>
            </a:r>
          </a:p>
          <a:p>
            <a:pPr algn="justLow"/>
            <a:r>
              <a:rPr lang="en-US" sz="2000" dirty="0" smtClean="0">
                <a:solidFill>
                  <a:schemeClr val="bg2"/>
                </a:solidFill>
              </a:rPr>
              <a:t>                           </a:t>
            </a:r>
            <a:r>
              <a:rPr lang="en-US" sz="2000" dirty="0" smtClean="0">
                <a:solidFill>
                  <a:schemeClr val="tx2">
                    <a:lumMod val="75000"/>
                  </a:schemeClr>
                </a:solidFill>
              </a:rPr>
              <a:t>1) </a:t>
            </a:r>
            <a:r>
              <a:rPr lang="en-US" sz="2000" dirty="0" err="1" smtClean="0">
                <a:solidFill>
                  <a:schemeClr val="tx2">
                    <a:lumMod val="75000"/>
                  </a:schemeClr>
                </a:solidFill>
              </a:rPr>
              <a:t>Elshaymaa</a:t>
            </a:r>
            <a:r>
              <a:rPr lang="en-US" sz="2000" dirty="0" smtClean="0">
                <a:solidFill>
                  <a:schemeClr val="tx2">
                    <a:lumMod val="75000"/>
                  </a:schemeClr>
                </a:solidFill>
              </a:rPr>
              <a:t> Ahmed Hassan</a:t>
            </a:r>
          </a:p>
          <a:p>
            <a:pPr algn="justLow"/>
            <a:r>
              <a:rPr lang="en-US" sz="2000" dirty="0" smtClean="0">
                <a:solidFill>
                  <a:schemeClr val="tx2">
                    <a:lumMod val="75000"/>
                  </a:schemeClr>
                </a:solidFill>
              </a:rPr>
              <a:t>                           2) </a:t>
            </a:r>
            <a:r>
              <a:rPr lang="en-US" sz="2000" dirty="0" err="1" smtClean="0">
                <a:solidFill>
                  <a:schemeClr val="tx2">
                    <a:lumMod val="75000"/>
                  </a:schemeClr>
                </a:solidFill>
              </a:rPr>
              <a:t>Hasnaa</a:t>
            </a:r>
            <a:r>
              <a:rPr lang="en-US" sz="2000" dirty="0" smtClean="0">
                <a:solidFill>
                  <a:schemeClr val="tx2">
                    <a:lumMod val="75000"/>
                  </a:schemeClr>
                </a:solidFill>
              </a:rPr>
              <a:t> Mohamed </a:t>
            </a:r>
            <a:r>
              <a:rPr lang="en-US" sz="2000" dirty="0" err="1" smtClean="0">
                <a:solidFill>
                  <a:schemeClr val="tx2">
                    <a:lumMod val="75000"/>
                  </a:schemeClr>
                </a:solidFill>
              </a:rPr>
              <a:t>Kamel</a:t>
            </a:r>
            <a:endParaRPr lang="en-US" sz="2000" dirty="0">
              <a:solidFill>
                <a:schemeClr val="tx2">
                  <a:lumMod val="75000"/>
                </a:schemeClr>
              </a:solidFill>
            </a:endParaRPr>
          </a:p>
          <a:p>
            <a:pPr algn="justLow"/>
            <a:r>
              <a:rPr lang="en-US" sz="2000" dirty="0" smtClean="0">
                <a:solidFill>
                  <a:schemeClr val="tx2">
                    <a:lumMod val="75000"/>
                  </a:schemeClr>
                </a:solidFill>
              </a:rPr>
              <a:t>                           3) </a:t>
            </a:r>
            <a:r>
              <a:rPr lang="en-US" sz="2000" dirty="0" err="1" smtClean="0">
                <a:solidFill>
                  <a:schemeClr val="tx2">
                    <a:lumMod val="75000"/>
                  </a:schemeClr>
                </a:solidFill>
              </a:rPr>
              <a:t>Asmaa</a:t>
            </a:r>
            <a:r>
              <a:rPr lang="en-US" sz="2000" dirty="0" smtClean="0">
                <a:solidFill>
                  <a:schemeClr val="tx2">
                    <a:lumMod val="75000"/>
                  </a:schemeClr>
                </a:solidFill>
              </a:rPr>
              <a:t> </a:t>
            </a:r>
            <a:r>
              <a:rPr lang="en-US" sz="2000" dirty="0" err="1" smtClean="0">
                <a:solidFill>
                  <a:schemeClr val="tx2">
                    <a:lumMod val="75000"/>
                  </a:schemeClr>
                </a:solidFill>
              </a:rPr>
              <a:t>Hamed</a:t>
            </a:r>
            <a:r>
              <a:rPr lang="en-US" sz="2000" dirty="0" smtClean="0">
                <a:solidFill>
                  <a:schemeClr val="tx2">
                    <a:lumMod val="75000"/>
                  </a:schemeClr>
                </a:solidFill>
              </a:rPr>
              <a:t> </a:t>
            </a:r>
            <a:r>
              <a:rPr lang="en-US" sz="2000" dirty="0" err="1" smtClean="0">
                <a:solidFill>
                  <a:schemeClr val="tx2">
                    <a:lumMod val="75000"/>
                  </a:schemeClr>
                </a:solidFill>
              </a:rPr>
              <a:t>Farghali</a:t>
            </a:r>
            <a:endParaRPr lang="en-US" sz="2000" dirty="0" smtClean="0">
              <a:solidFill>
                <a:schemeClr val="tx2">
                  <a:lumMod val="75000"/>
                </a:schemeClr>
              </a:solidFill>
            </a:endParaRPr>
          </a:p>
          <a:p>
            <a:pPr algn="justLow"/>
            <a:r>
              <a:rPr lang="en-US" sz="2000" dirty="0" smtClean="0">
                <a:solidFill>
                  <a:schemeClr val="tx2">
                    <a:lumMod val="75000"/>
                  </a:schemeClr>
                </a:solidFill>
              </a:rPr>
              <a:t>                           4) </a:t>
            </a:r>
            <a:r>
              <a:rPr lang="en-US" sz="2000" dirty="0" err="1" smtClean="0">
                <a:solidFill>
                  <a:schemeClr val="tx2">
                    <a:lumMod val="75000"/>
                  </a:schemeClr>
                </a:solidFill>
              </a:rPr>
              <a:t>Aya</a:t>
            </a:r>
            <a:r>
              <a:rPr lang="en-US" sz="2000" dirty="0" smtClean="0">
                <a:solidFill>
                  <a:schemeClr val="tx2">
                    <a:lumMod val="75000"/>
                  </a:schemeClr>
                </a:solidFill>
              </a:rPr>
              <a:t> Ahmed Mohamed</a:t>
            </a:r>
          </a:p>
          <a:p>
            <a:pPr algn="justLow"/>
            <a:r>
              <a:rPr lang="en-US" sz="2000" dirty="0" smtClean="0">
                <a:solidFill>
                  <a:schemeClr val="tx2">
                    <a:lumMod val="75000"/>
                  </a:schemeClr>
                </a:solidFill>
              </a:rPr>
              <a:t>                           5) </a:t>
            </a:r>
            <a:r>
              <a:rPr lang="en-US" sz="2000" dirty="0" err="1" smtClean="0">
                <a:solidFill>
                  <a:schemeClr val="tx2">
                    <a:lumMod val="75000"/>
                  </a:schemeClr>
                </a:solidFill>
              </a:rPr>
              <a:t>Youstina</a:t>
            </a:r>
            <a:r>
              <a:rPr lang="en-US" sz="2000" dirty="0" smtClean="0">
                <a:solidFill>
                  <a:schemeClr val="tx2">
                    <a:lumMod val="75000"/>
                  </a:schemeClr>
                </a:solidFill>
              </a:rPr>
              <a:t> </a:t>
            </a:r>
            <a:r>
              <a:rPr lang="en-US" sz="2000" dirty="0" err="1">
                <a:solidFill>
                  <a:schemeClr val="tx2">
                    <a:lumMod val="75000"/>
                  </a:schemeClr>
                </a:solidFill>
              </a:rPr>
              <a:t>R</a:t>
            </a:r>
            <a:r>
              <a:rPr lang="en-US" sz="2000" dirty="0" err="1" smtClean="0">
                <a:solidFill>
                  <a:schemeClr val="tx2">
                    <a:lumMod val="75000"/>
                  </a:schemeClr>
                </a:solidFill>
              </a:rPr>
              <a:t>aafat</a:t>
            </a:r>
            <a:r>
              <a:rPr lang="en-US" sz="2000" dirty="0" smtClean="0">
                <a:solidFill>
                  <a:schemeClr val="tx2">
                    <a:lumMod val="75000"/>
                  </a:schemeClr>
                </a:solidFill>
              </a:rPr>
              <a:t> </a:t>
            </a:r>
            <a:r>
              <a:rPr lang="en-US" sz="2000" dirty="0" err="1" smtClean="0">
                <a:solidFill>
                  <a:schemeClr val="tx2">
                    <a:lumMod val="75000"/>
                  </a:schemeClr>
                </a:solidFill>
              </a:rPr>
              <a:t>Sobhi</a:t>
            </a:r>
            <a:endParaRPr lang="en-US" sz="2000" dirty="0" smtClean="0">
              <a:solidFill>
                <a:schemeClr val="tx2">
                  <a:lumMod val="75000"/>
                </a:schemeClr>
              </a:solidFill>
            </a:endParaRPr>
          </a:p>
          <a:p>
            <a:pPr algn="justLow"/>
            <a:r>
              <a:rPr lang="en-US" sz="2000" dirty="0" smtClean="0">
                <a:solidFill>
                  <a:schemeClr val="tx2">
                    <a:lumMod val="75000"/>
                  </a:schemeClr>
                </a:solidFill>
              </a:rPr>
              <a:t>                           6) </a:t>
            </a:r>
            <a:r>
              <a:rPr lang="en-US" sz="2000" dirty="0" err="1" smtClean="0">
                <a:solidFill>
                  <a:schemeClr val="tx2">
                    <a:lumMod val="75000"/>
                  </a:schemeClr>
                </a:solidFill>
              </a:rPr>
              <a:t>Alaa</a:t>
            </a:r>
            <a:r>
              <a:rPr lang="en-US" sz="2000" dirty="0" smtClean="0">
                <a:solidFill>
                  <a:schemeClr val="tx2">
                    <a:lumMod val="75000"/>
                  </a:schemeClr>
                </a:solidFill>
              </a:rPr>
              <a:t> </a:t>
            </a:r>
            <a:r>
              <a:rPr lang="en-US" sz="2000" dirty="0" err="1" smtClean="0">
                <a:solidFill>
                  <a:schemeClr val="tx2">
                    <a:lumMod val="75000"/>
                  </a:schemeClr>
                </a:solidFill>
              </a:rPr>
              <a:t>Atef</a:t>
            </a:r>
            <a:r>
              <a:rPr lang="en-US" sz="2000" dirty="0" smtClean="0">
                <a:solidFill>
                  <a:schemeClr val="tx2">
                    <a:lumMod val="75000"/>
                  </a:schemeClr>
                </a:solidFill>
              </a:rPr>
              <a:t> Mubarak</a:t>
            </a:r>
          </a:p>
          <a:p>
            <a:pPr algn="justLow"/>
            <a:endParaRPr lang="ar-EG" sz="2000" dirty="0"/>
          </a:p>
        </p:txBody>
      </p:sp>
    </p:spTree>
    <p:extLst>
      <p:ext uri="{BB962C8B-B14F-4D97-AF65-F5344CB8AC3E}">
        <p14:creationId xmlns:p14="http://schemas.microsoft.com/office/powerpoint/2010/main" val="378204696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64167"/>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259992" y="-261740"/>
            <a:ext cx="11335017" cy="6858000"/>
            <a:chOff x="-10744545" y="-1"/>
            <a:chExt cx="11335017"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54486" y="3010313"/>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6" name="TextBox 35">
            <a:extLst>
              <a:ext uri="{FF2B5EF4-FFF2-40B4-BE49-F238E27FC236}">
                <a16:creationId xmlns="" xmlns:a16="http://schemas.microsoft.com/office/drawing/2014/main" id="{0E14B2CE-C81B-46BE-BEC8-9E10F5A543D2}"/>
              </a:ext>
            </a:extLst>
          </p:cNvPr>
          <p:cNvSpPr txBox="1"/>
          <p:nvPr/>
        </p:nvSpPr>
        <p:spPr>
          <a:xfrm>
            <a:off x="2496572" y="3383013"/>
            <a:ext cx="7275094" cy="1015663"/>
          </a:xfrm>
          <a:prstGeom prst="rect">
            <a:avLst/>
          </a:prstGeom>
          <a:noFill/>
        </p:spPr>
        <p:txBody>
          <a:bodyPr wrap="square">
            <a:spAutoFit/>
          </a:bodyPr>
          <a:lstStyle/>
          <a:p>
            <a:r>
              <a:rPr lang="en-US" sz="6000" b="1" dirty="0">
                <a:solidFill>
                  <a:schemeClr val="accent1">
                    <a:lumMod val="60000"/>
                    <a:lumOff val="40000"/>
                  </a:schemeClr>
                </a:solidFill>
              </a:rPr>
              <a:t>Thank </a:t>
            </a:r>
            <a:r>
              <a:rPr lang="en-US" sz="6000" b="1" dirty="0">
                <a:solidFill>
                  <a:srgbClr val="FF8585"/>
                </a:solidFill>
              </a:rPr>
              <a:t>you</a:t>
            </a:r>
          </a:p>
        </p:txBody>
      </p:sp>
    </p:spTree>
    <p:extLst>
      <p:ext uri="{BB962C8B-B14F-4D97-AF65-F5344CB8AC3E}">
        <p14:creationId xmlns:p14="http://schemas.microsoft.com/office/powerpoint/2010/main" val="26664122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66ACF4C-6F8C-46FC-8362-2E05C90EEAFA}"/>
              </a:ext>
            </a:extLst>
          </p:cNvPr>
          <p:cNvGrpSpPr/>
          <p:nvPr/>
        </p:nvGrpSpPr>
        <p:grpSpPr>
          <a:xfrm>
            <a:off x="-308887" y="1"/>
            <a:ext cx="11956816" cy="6743699"/>
            <a:chOff x="-352475" y="-819583"/>
            <a:chExt cx="12544475" cy="11146070"/>
          </a:xfrm>
          <a:solidFill>
            <a:schemeClr val="accent5">
              <a:lumMod val="40000"/>
              <a:lumOff val="60000"/>
            </a:schemeClr>
          </a:solidFill>
        </p:grpSpPr>
        <p:sp>
          <p:nvSpPr>
            <p:cNvPr id="51" name="Rectangle 50">
              <a:extLst>
                <a:ext uri="{FF2B5EF4-FFF2-40B4-BE49-F238E27FC236}">
                  <a16:creationId xmlns="" xmlns:a16="http://schemas.microsoft.com/office/drawing/2014/main" id="{4F373113-18F1-4443-9A8E-5EF06C1D2FEA}"/>
                </a:ext>
              </a:extLst>
            </p:cNvPr>
            <p:cNvSpPr/>
            <p:nvPr/>
          </p:nvSpPr>
          <p:spPr>
            <a:xfrm>
              <a:off x="-352475" y="-819583"/>
              <a:ext cx="12482920" cy="1114607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7F4373C1-3934-47C3-8F36-E2FB2615CA87}"/>
                </a:ext>
              </a:extLst>
            </p:cNvPr>
            <p:cNvSpPr txBox="1"/>
            <p:nvPr/>
          </p:nvSpPr>
          <p:spPr>
            <a:xfrm rot="16200000">
              <a:off x="10872792" y="3256289"/>
              <a:ext cx="1992086" cy="523220"/>
            </a:xfrm>
            <a:prstGeom prst="rect">
              <a:avLst/>
            </a:prstGeom>
            <a:grp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a:grpFill/>
          </p:spPr>
        </p:pic>
      </p:grpSp>
      <p:grpSp>
        <p:nvGrpSpPr>
          <p:cNvPr id="55" name="Group 54">
            <a:extLst>
              <a:ext uri="{FF2B5EF4-FFF2-40B4-BE49-F238E27FC236}">
                <a16:creationId xmlns=""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9"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 xmlns:a16="http://schemas.microsoft.com/office/drawing/2014/main"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C1D48DDF-B760-4AB3-A520-29238CC2C408}"/>
              </a:ext>
            </a:extLst>
          </p:cNvPr>
          <p:cNvGrpSpPr/>
          <p:nvPr/>
        </p:nvGrpSpPr>
        <p:grpSpPr>
          <a:xfrm>
            <a:off x="-9395082" y="-1"/>
            <a:ext cx="9927504" cy="6858000"/>
            <a:chOff x="-9337032" y="-1"/>
            <a:chExt cx="9927504" cy="6858000"/>
          </a:xfrm>
          <a:solidFill>
            <a:schemeClr val="accent1">
              <a:lumMod val="20000"/>
              <a:lumOff val="80000"/>
            </a:schemeClr>
          </a:solidFill>
        </p:grpSpPr>
        <p:sp>
          <p:nvSpPr>
            <p:cNvPr id="77" name="Rectangle 76">
              <a:extLst>
                <a:ext uri="{FF2B5EF4-FFF2-40B4-BE49-F238E27FC236}">
                  <a16:creationId xmlns="" xmlns:a16="http://schemas.microsoft.com/office/drawing/2014/main" id="{FA696B4D-5BCF-47C3-8B8C-BE87154A63B4}"/>
                </a:ext>
              </a:extLst>
            </p:cNvPr>
            <p:cNvSpPr/>
            <p:nvPr/>
          </p:nvSpPr>
          <p:spPr>
            <a:xfrm>
              <a:off x="-9337032" y="-1"/>
              <a:ext cx="992350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701F5CFD-7EE1-475C-A36F-330184D5C6EC}"/>
                </a:ext>
              </a:extLst>
            </p:cNvPr>
            <p:cNvSpPr txBox="1"/>
            <p:nvPr/>
          </p:nvSpPr>
          <p:spPr>
            <a:xfrm rot="16200000">
              <a:off x="-738260" y="3189608"/>
              <a:ext cx="1992086" cy="646331"/>
            </a:xfrm>
            <a:prstGeom prst="rect">
              <a:avLst/>
            </a:prstGeom>
            <a:grpFill/>
          </p:spPr>
          <p:txBody>
            <a:bodyPr wrap="square" rtlCol="0">
              <a:spAutoFit/>
            </a:bodyPr>
            <a:lstStyle/>
            <a:p>
              <a:pPr algn="ctr"/>
              <a:endParaRPr lang="en-US" sz="3600" b="1" dirty="0">
                <a:solidFill>
                  <a:srgbClr val="F0EEF0"/>
                </a:solidFill>
                <a:latin typeface="Tw Cen MT" panose="020B0602020104020603" pitchFamily="34" charset="0"/>
              </a:endParaRPr>
            </a:p>
          </p:txBody>
        </p:sp>
      </p:grpSp>
      <p:sp>
        <p:nvSpPr>
          <p:cNvPr id="3" name="Rectangle 2"/>
          <p:cNvSpPr/>
          <p:nvPr/>
        </p:nvSpPr>
        <p:spPr>
          <a:xfrm>
            <a:off x="2888008" y="1443839"/>
            <a:ext cx="7747671" cy="39703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dirty="0"/>
              <a:t>SILAC is </a:t>
            </a:r>
            <a:r>
              <a:rPr lang="en-US" sz="2400" b="1" dirty="0"/>
              <a:t>predicated</a:t>
            </a:r>
            <a:r>
              <a:rPr lang="en-US" sz="2000" b="1" dirty="0"/>
              <a:t> on direct addition of selected stable isotope amino acids into the cell culture</a:t>
            </a:r>
            <a:br>
              <a:rPr lang="en-US" sz="2000" b="1" dirty="0"/>
            </a:br>
            <a:r>
              <a:rPr lang="en-US" sz="2000" b="1" dirty="0"/>
              <a:t>medium, allowing superior measuring of the cellular proteome compared to other</a:t>
            </a:r>
            <a:br>
              <a:rPr lang="en-US" sz="2000" b="1" dirty="0"/>
            </a:br>
            <a:r>
              <a:rPr lang="en-US" sz="2000" b="1" dirty="0"/>
              <a:t>labeling methods. the nice advantages of SILAC exist its straight-forward implementation,</a:t>
            </a:r>
            <a:br>
              <a:rPr lang="en-US" sz="2000" b="1" dirty="0"/>
            </a:br>
            <a:r>
              <a:rPr lang="en-US" sz="2000" b="1" dirty="0"/>
              <a:t>quantitative accuracy, and reproducibility over chemical labeling or </a:t>
            </a:r>
            <a:r>
              <a:rPr lang="en-US" sz="2800" b="1" dirty="0"/>
              <a:t>label-free</a:t>
            </a:r>
            <a:r>
              <a:rPr lang="en-US" sz="2000" b="1" dirty="0"/>
              <a:t> quantification</a:t>
            </a:r>
            <a:br>
              <a:rPr lang="en-US" sz="2000" b="1" dirty="0"/>
            </a:br>
            <a:r>
              <a:rPr lang="en-US" sz="2000" b="1" dirty="0"/>
              <a:t>strategies, favoring its adoption for proteomic research. SILAC has been widely applied to characterize the proteomic changes between different biological samples, to analyze dynamic</a:t>
            </a:r>
            <a:br>
              <a:rPr lang="en-US" sz="2000" b="1" dirty="0"/>
            </a:br>
            <a:endParaRPr lang="en-US" sz="2000" b="1" dirty="0"/>
          </a:p>
        </p:txBody>
      </p:sp>
    </p:spTree>
    <p:extLst>
      <p:ext uri="{BB962C8B-B14F-4D97-AF65-F5344CB8AC3E}">
        <p14:creationId xmlns:p14="http://schemas.microsoft.com/office/powerpoint/2010/main" val="20017061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48724" y="-181527"/>
            <a:ext cx="11447503" cy="6858000"/>
            <a:chOff x="213096" y="0"/>
            <a:chExt cx="11447503" cy="6858000"/>
          </a:xfrm>
          <a:solidFill>
            <a:schemeClr val="accent5">
              <a:lumMod val="40000"/>
              <a:lumOff val="60000"/>
            </a:schemeClr>
          </a:solidFill>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 xmlns:a16="http://schemas.microsoft.com/office/drawing/2014/main" id="{90DCA374-CD21-448B-8791-8A04A9A9A552}"/>
                </a:ext>
              </a:extLst>
            </p:cNvPr>
            <p:cNvSpPr txBox="1"/>
            <p:nvPr/>
          </p:nvSpPr>
          <p:spPr>
            <a:xfrm rot="16200000">
              <a:off x="10341391" y="3105834"/>
              <a:ext cx="1992086" cy="646331"/>
            </a:xfrm>
            <a:prstGeom prst="rect">
              <a:avLst/>
            </a:prstGeom>
            <a:grp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a:grpFill/>
          </p:spPr>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57"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2417287" y="1563519"/>
            <a:ext cx="8219274" cy="390876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dirty="0"/>
              <a:t>changes of protein PTMs, to differentiate specific interacting proteins in interaction proteomic</a:t>
            </a:r>
            <a:br>
              <a:rPr lang="en-US" sz="2000" b="1" dirty="0"/>
            </a:br>
            <a:r>
              <a:rPr lang="en-US" sz="2000" b="1" dirty="0"/>
              <a:t>analysis, and to investigate protein turnover within the </a:t>
            </a:r>
            <a:r>
              <a:rPr lang="en-US" sz="2400" b="1" dirty="0"/>
              <a:t>proteome-wide</a:t>
            </a:r>
            <a:r>
              <a:rPr lang="en-US" sz="2000" b="1" dirty="0"/>
              <a:t> scale. this review summarizes the principles of SILAC </a:t>
            </a:r>
            <a:r>
              <a:rPr lang="en-US" sz="2400" b="1" dirty="0"/>
              <a:t>technology</a:t>
            </a:r>
            <a:r>
              <a:rPr lang="en-US" sz="2000" b="1" dirty="0"/>
              <a:t>, its applications </a:t>
            </a:r>
          </a:p>
          <a:p>
            <a:endParaRPr lang="en-US" sz="2000" b="1" dirty="0"/>
          </a:p>
          <a:p>
            <a:endParaRPr lang="en-US" sz="2000" b="1" dirty="0" smtClean="0"/>
          </a:p>
          <a:p>
            <a:r>
              <a:rPr lang="en-US" sz="2000" b="1" dirty="0" smtClean="0"/>
              <a:t>Stable </a:t>
            </a:r>
            <a:r>
              <a:rPr lang="en-US" sz="2000" b="1" dirty="0"/>
              <a:t>isotope labeling by amino acids in cell culture (SILAC) is a powerful method to study the relative proteomic change under differential treatments, which relies on the mass spectrometry and the metabolic incorporation of amino acids with substituted stable isotopic nuclei. In SILAC, a given 'light</a:t>
            </a:r>
            <a:r>
              <a:rPr lang="en-US" sz="2000" b="1" dirty="0" smtClean="0"/>
              <a:t>'</a:t>
            </a:r>
            <a:endParaRPr lang="ar-EG" sz="2000" b="1" dirty="0"/>
          </a:p>
        </p:txBody>
      </p:sp>
    </p:spTree>
    <p:extLst>
      <p:ext uri="{BB962C8B-B14F-4D97-AF65-F5344CB8AC3E}">
        <p14:creationId xmlns:p14="http://schemas.microsoft.com/office/powerpoint/2010/main" val="143824131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467935" y="-25453"/>
            <a:ext cx="11644248" cy="6858000"/>
            <a:chOff x="393766" y="-10898"/>
            <a:chExt cx="11644248"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393766" y="-10898"/>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690032" y="234927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B40A12D7-9F13-43EC-95DE-B85ADBCAA6B6}"/>
                </a:ext>
              </a:extLst>
            </p:cNvPr>
            <p:cNvSpPr txBox="1"/>
            <p:nvPr/>
          </p:nvSpPr>
          <p:spPr>
            <a:xfrm rot="16200000">
              <a:off x="10718806" y="3159702"/>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427799" y="-5450"/>
            <a:ext cx="9961092" cy="6858000"/>
            <a:chOff x="491575" y="0"/>
            <a:chExt cx="9961092" cy="6858000"/>
          </a:xfrm>
          <a:solidFill>
            <a:schemeClr val="accent5">
              <a:lumMod val="40000"/>
              <a:lumOff val="60000"/>
            </a:schemeClr>
          </a:solidFill>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F86CE46E-7143-4535-BF09-36D36B082851}"/>
                </a:ext>
              </a:extLst>
            </p:cNvPr>
            <p:cNvSpPr txBox="1"/>
            <p:nvPr/>
          </p:nvSpPr>
          <p:spPr>
            <a:xfrm rot="16200000">
              <a:off x="9117129" y="3189611"/>
              <a:ext cx="1992086" cy="646331"/>
            </a:xfrm>
            <a:prstGeom prst="rect">
              <a:avLst/>
            </a:prstGeom>
            <a:grp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4E9D2CC3-AE8C-4CF7-AC14-0BF3748D6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a:grpFill/>
          </p:spPr>
        </p:pic>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a:extLst>
                <a:ext uri="{FF2B5EF4-FFF2-40B4-BE49-F238E27FC236}">
                  <a16:creationId xmlns="" xmlns:a16="http://schemas.microsoft.com/office/drawing/2014/main" id="{29879508-5AD7-4FE2-AD55-8AF69ECDB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Rectangle 2"/>
          <p:cNvSpPr/>
          <p:nvPr/>
        </p:nvSpPr>
        <p:spPr>
          <a:xfrm>
            <a:off x="2005012" y="1763573"/>
            <a:ext cx="7596188" cy="295465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a:t>or 'heavy' form of the amino acid is incorporated into two samples. Two cell populations are grown in culture media that are identical except that one of them contains a 'light' and the other </a:t>
            </a:r>
            <a:r>
              <a:rPr lang="en-US" sz="2400" b="1" dirty="0"/>
              <a:t>contains</a:t>
            </a:r>
            <a:r>
              <a:rPr lang="en-US" b="1" dirty="0"/>
              <a:t> a 'heavy' form of a particular amino acid (e.g. 12C and 13C labeled L-lysine, respectively). As the two </a:t>
            </a:r>
            <a:r>
              <a:rPr lang="en-US" b="1" dirty="0" err="1"/>
              <a:t>isotopically</a:t>
            </a:r>
            <a:r>
              <a:rPr lang="en-US" b="1" dirty="0"/>
              <a:t> labeled amino acids are essentially chemically identical, their incorporation does not interfere with normal cell growth, while leading to proteins/peptides that are distinguishable by mass and thus are ideal for mass spectrometric analysis. SILAC approaches are well suited for monitoring changes in post-translational modifications.</a:t>
            </a:r>
            <a:endParaRPr lang="ar-EG" b="1" dirty="0"/>
          </a:p>
          <a:p>
            <a:endParaRPr lang="en-US" dirty="0"/>
          </a:p>
        </p:txBody>
      </p:sp>
    </p:spTree>
    <p:extLst>
      <p:ext uri="{BB962C8B-B14F-4D97-AF65-F5344CB8AC3E}">
        <p14:creationId xmlns:p14="http://schemas.microsoft.com/office/powerpoint/2010/main" val="38176928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212709" y="28576"/>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p>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style>
            <a:lnRef idx="1">
              <a:schemeClr val="accent1"/>
            </a:lnRef>
            <a:fillRef idx="2">
              <a:schemeClr val="accent1"/>
            </a:fillRef>
            <a:effectRef idx="1">
              <a:schemeClr val="accent1"/>
            </a:effectRef>
            <a:fontRef idx="minor">
              <a:schemeClr val="dk1"/>
            </a:fontRef>
          </p:style>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9549756" y="2516733"/>
            <a:ext cx="1073392" cy="1992086"/>
            <a:chOff x="8992269" y="2516733"/>
            <a:chExt cx="1073392" cy="1992086"/>
          </a:xfrm>
          <a:solidFill>
            <a:schemeClr val="accent5">
              <a:lumMod val="40000"/>
              <a:lumOff val="60000"/>
            </a:schemeClr>
          </a:solidFill>
        </p:grpSpPr>
        <p:sp>
          <p:nvSpPr>
            <p:cNvPr id="98" name="TextBox 97">
              <a:extLst>
                <a:ext uri="{FF2B5EF4-FFF2-40B4-BE49-F238E27FC236}">
                  <a16:creationId xmlns="" xmlns:a16="http://schemas.microsoft.com/office/drawing/2014/main" id="{E3DB5570-AC77-4396-9748-4183DF7C8396}"/>
                </a:ext>
              </a:extLst>
            </p:cNvPr>
            <p:cNvSpPr txBox="1"/>
            <p:nvPr/>
          </p:nvSpPr>
          <p:spPr>
            <a:xfrm rot="16200000">
              <a:off x="8746453" y="3189610"/>
              <a:ext cx="1992086" cy="646331"/>
            </a:xfrm>
            <a:prstGeom prst="rect">
              <a:avLst/>
            </a:prstGeom>
            <a:grp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a:grpFill/>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28577"/>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Rectangle 3"/>
          <p:cNvSpPr/>
          <p:nvPr/>
        </p:nvSpPr>
        <p:spPr>
          <a:xfrm>
            <a:off x="1624956" y="1963812"/>
            <a:ext cx="7690494" cy="470898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a:t> </a:t>
            </a:r>
            <a:r>
              <a:rPr lang="en-US" sz="2000" b="1" dirty="0">
                <a:solidFill>
                  <a:schemeClr val="accent5">
                    <a:lumMod val="75000"/>
                  </a:schemeClr>
                </a:solidFill>
              </a:rPr>
              <a:t>First</a:t>
            </a:r>
            <a:r>
              <a:rPr lang="en-US" sz="2000" b="1" dirty="0"/>
              <a:t>,</a:t>
            </a:r>
            <a:r>
              <a:rPr lang="en-US" sz="2000" dirty="0"/>
              <a:t> how does mass spectrometry work:</a:t>
            </a:r>
          </a:p>
          <a:p>
            <a:r>
              <a:rPr lang="en-US" sz="2000" dirty="0"/>
              <a:t>  </a:t>
            </a:r>
            <a:r>
              <a:rPr lang="en-US" sz="2000" b="1" dirty="0"/>
              <a:t>1-</a:t>
            </a:r>
            <a:r>
              <a:rPr lang="en-US" sz="2000" dirty="0"/>
              <a:t> Proteins are first ionized by peptides using an ionic source.</a:t>
            </a:r>
          </a:p>
          <a:p>
            <a:r>
              <a:rPr lang="en-US" sz="2000" dirty="0"/>
              <a:t>  </a:t>
            </a:r>
            <a:r>
              <a:rPr lang="en-US" sz="2000" b="1" dirty="0"/>
              <a:t>2-</a:t>
            </a:r>
            <a:r>
              <a:rPr lang="en-US" sz="2000" dirty="0"/>
              <a:t> The resulting ions are separated according to their mass to</a:t>
            </a:r>
          </a:p>
          <a:p>
            <a:r>
              <a:rPr lang="en-US" sz="2000" dirty="0"/>
              <a:t>     charge ratio by mass analysis.</a:t>
            </a:r>
          </a:p>
          <a:p>
            <a:r>
              <a:rPr lang="en-US" sz="2000" dirty="0"/>
              <a:t>  </a:t>
            </a:r>
            <a:r>
              <a:rPr lang="en-US" sz="2000" b="1" dirty="0"/>
              <a:t>3-</a:t>
            </a:r>
            <a:r>
              <a:rPr lang="en-US" sz="2000" dirty="0"/>
              <a:t> Detection of ions.</a:t>
            </a:r>
          </a:p>
          <a:p>
            <a:r>
              <a:rPr lang="en-US" sz="2000" dirty="0"/>
              <a:t>      Two groups of cells are grown in cell culture.  Then we feed</a:t>
            </a:r>
          </a:p>
          <a:p>
            <a:r>
              <a:rPr lang="en-US" sz="2000" dirty="0"/>
              <a:t>       one of these two groups with a growth medium containing  </a:t>
            </a:r>
          </a:p>
          <a:p>
            <a:r>
              <a:rPr lang="en-US" sz="2000" dirty="0"/>
              <a:t>      regular amino acids.  Feeding the other group a growth </a:t>
            </a:r>
          </a:p>
          <a:p>
            <a:r>
              <a:rPr lang="en-US" sz="2000" dirty="0"/>
              <a:t>      medium containing amino acids labeled with stable (non-</a:t>
            </a:r>
          </a:p>
          <a:p>
            <a:r>
              <a:rPr lang="en-US" sz="2000" dirty="0"/>
              <a:t>      radioactive) heavy isotopes, for example arginine, which  </a:t>
            </a:r>
          </a:p>
          <a:p>
            <a:r>
              <a:rPr lang="en-US" sz="2000" dirty="0"/>
              <a:t>      contains six carbon-13 atoms instead of normal carbon c12, </a:t>
            </a:r>
          </a:p>
          <a:p>
            <a:r>
              <a:rPr lang="en-US" sz="2000" dirty="0"/>
              <a:t>       and when these cells grow in that medium, heavy arginine   </a:t>
            </a:r>
          </a:p>
          <a:p>
            <a:r>
              <a:rPr lang="en-US" sz="2000" dirty="0"/>
              <a:t>       is incorporated into all their proteins  .  All peptides </a:t>
            </a:r>
          </a:p>
          <a:p>
            <a:r>
              <a:rPr lang="en-US" sz="2000" dirty="0"/>
              <a:t>       containing one arginine are 6Da heavier than their normal </a:t>
            </a:r>
          </a:p>
          <a:p>
            <a:r>
              <a:rPr lang="en-US" sz="2000" dirty="0"/>
              <a:t>        counterparts.</a:t>
            </a:r>
            <a:endParaRPr lang="ar-EG" sz="2000" dirty="0"/>
          </a:p>
        </p:txBody>
      </p:sp>
      <p:sp>
        <p:nvSpPr>
          <p:cNvPr id="7" name="Rounded Rectangle 6"/>
          <p:cNvSpPr/>
          <p:nvPr/>
        </p:nvSpPr>
        <p:spPr>
          <a:xfrm>
            <a:off x="3014663" y="442912"/>
            <a:ext cx="4706293" cy="1257300"/>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4000" b="1" i="1" dirty="0">
                <a:solidFill>
                  <a:schemeClr val="bg1"/>
                </a:solidFill>
                <a:effectLst>
                  <a:outerShdw blurRad="38100" dist="38100" dir="2700000" algn="tl">
                    <a:srgbClr val="000000">
                      <a:alpha val="43137"/>
                    </a:srgbClr>
                  </a:outerShdw>
                </a:effectLst>
              </a:rPr>
              <a:t>How SILAC works</a:t>
            </a:r>
            <a:endParaRPr lang="ar-EG" sz="4000" b="1" dirty="0">
              <a:solidFill>
                <a:schemeClr val="bg1"/>
              </a:solidFill>
            </a:endParaRPr>
          </a:p>
        </p:txBody>
      </p:sp>
    </p:spTree>
    <p:extLst>
      <p:ext uri="{BB962C8B-B14F-4D97-AF65-F5344CB8AC3E}">
        <p14:creationId xmlns:p14="http://schemas.microsoft.com/office/powerpoint/2010/main" val="113044467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 xmlns:a16="http://schemas.microsoft.com/office/drawing/2014/main" id="{150C247F-7990-4945-869D-5E2A900F477F}"/>
              </a:ext>
            </a:extLst>
          </p:cNvPr>
          <p:cNvGrpSpPr/>
          <p:nvPr/>
        </p:nvGrpSpPr>
        <p:grpSpPr>
          <a:xfrm>
            <a:off x="-8654534" y="0"/>
            <a:ext cx="11457344" cy="6858000"/>
            <a:chOff x="474130" y="-1"/>
            <a:chExt cx="11457344" cy="6858000"/>
          </a:xfrm>
        </p:grpSpPr>
        <p:sp>
          <p:nvSpPr>
            <p:cNvPr id="56" name="Rectangle 55">
              <a:extLst>
                <a:ext uri="{FF2B5EF4-FFF2-40B4-BE49-F238E27FC236}">
                  <a16:creationId xmlns="" xmlns:a16="http://schemas.microsoft.com/office/drawing/2014/main" id="{6D2C93AC-EBE3-4E67-A867-76D5D6BEDB10}"/>
                </a:ext>
              </a:extLst>
            </p:cNvPr>
            <p:cNvSpPr/>
            <p:nvPr/>
          </p:nvSpPr>
          <p:spPr>
            <a:xfrm>
              <a:off x="474130" y="-1"/>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35DBD2B9-E73C-4AE9-91C9-698379867E98}"/>
                </a:ext>
              </a:extLst>
            </p:cNvPr>
            <p:cNvSpPr/>
            <p:nvPr/>
          </p:nvSpPr>
          <p:spPr>
            <a:xfrm>
              <a:off x="10763074" y="2332314"/>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 xmlns:a16="http://schemas.microsoft.com/office/drawing/2014/main" id="{BC916508-F80D-434E-B066-812949E5DB94}"/>
              </a:ext>
            </a:extLst>
          </p:cNvPr>
          <p:cNvGrpSpPr/>
          <p:nvPr/>
        </p:nvGrpSpPr>
        <p:grpSpPr>
          <a:xfrm>
            <a:off x="-7765247" y="-12381"/>
            <a:ext cx="9735600" cy="6858000"/>
            <a:chOff x="-515672" y="37144"/>
            <a:chExt cx="9735600" cy="6858000"/>
          </a:xfrm>
        </p:grpSpPr>
        <p:sp>
          <p:nvSpPr>
            <p:cNvPr id="61" name="Rectangle 60">
              <a:extLst>
                <a:ext uri="{FF2B5EF4-FFF2-40B4-BE49-F238E27FC236}">
                  <a16:creationId xmlns="" xmlns:a16="http://schemas.microsoft.com/office/drawing/2014/main" id="{CE9E3B68-B936-49FB-94D8-7AC0076CF488}"/>
                </a:ext>
              </a:extLst>
            </p:cNvPr>
            <p:cNvSpPr/>
            <p:nvPr/>
          </p:nvSpPr>
          <p:spPr>
            <a:xfrm>
              <a:off x="-515672" y="37144"/>
              <a:ext cx="971689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 xmlns:a16="http://schemas.microsoft.com/office/drawing/2014/main" id="{0D3F9516-66C4-44E6-9877-6C0374B5112C}"/>
                </a:ext>
              </a:extLst>
            </p:cNvPr>
            <p:cNvSpPr/>
            <p:nvPr/>
          </p:nvSpPr>
          <p:spPr>
            <a:xfrm>
              <a:off x="8051528" y="238887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 xmlns:a16="http://schemas.microsoft.com/office/drawing/2014/main" id="{92B7020D-701A-4EE7-BDA2-CD171993C203}"/>
              </a:ext>
            </a:extLst>
          </p:cNvPr>
          <p:cNvGrpSpPr/>
          <p:nvPr/>
        </p:nvGrpSpPr>
        <p:grpSpPr>
          <a:xfrm>
            <a:off x="-8936014" y="1906"/>
            <a:ext cx="9574094" cy="6858000"/>
            <a:chOff x="491575" y="0"/>
            <a:chExt cx="9574094" cy="6858000"/>
          </a:xfrm>
        </p:grpSpPr>
        <p:sp>
          <p:nvSpPr>
            <p:cNvPr id="66" name="Rectangle 65">
              <a:extLst>
                <a:ext uri="{FF2B5EF4-FFF2-40B4-BE49-F238E27FC236}">
                  <a16:creationId xmlns=""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 xmlns:a16="http://schemas.microsoft.com/office/drawing/2014/main"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 name="Rectangle 2"/>
          <p:cNvSpPr/>
          <p:nvPr/>
        </p:nvSpPr>
        <p:spPr>
          <a:xfrm>
            <a:off x="3105150" y="1336495"/>
            <a:ext cx="8096250"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a:solidFill>
                  <a:schemeClr val="accent5">
                    <a:lumMod val="75000"/>
                  </a:schemeClr>
                </a:solidFill>
              </a:rPr>
              <a:t>Second</a:t>
            </a:r>
            <a:r>
              <a:rPr lang="en-US" sz="2400" dirty="0"/>
              <a:t>, the way the SILAC </a:t>
            </a:r>
            <a:r>
              <a:rPr lang="en-US" sz="2400" dirty="0" smtClean="0"/>
              <a:t>works</a:t>
            </a:r>
            <a:endParaRPr lang="en-US" sz="2400" dirty="0"/>
          </a:p>
          <a:p>
            <a:r>
              <a:rPr lang="en-US" sz="2400" dirty="0" smtClean="0"/>
              <a:t>SILAC works </a:t>
            </a:r>
            <a:r>
              <a:rPr lang="en-US" sz="2400" dirty="0"/>
              <a:t>in two phases:</a:t>
            </a:r>
          </a:p>
          <a:p>
            <a:r>
              <a:rPr lang="en-US" sz="2400" b="1" i="1" dirty="0">
                <a:solidFill>
                  <a:schemeClr val="bg2">
                    <a:lumMod val="50000"/>
                  </a:schemeClr>
                </a:solidFill>
              </a:rPr>
              <a:t>  1- Adaptation stage:</a:t>
            </a:r>
          </a:p>
          <a:p>
            <a:r>
              <a:rPr lang="en-US" sz="2400" dirty="0"/>
              <a:t>  At this point the cells are cultured in light and even heavy </a:t>
            </a:r>
            <a:r>
              <a:rPr lang="en-US" sz="2400" dirty="0" err="1"/>
              <a:t>silac</a:t>
            </a:r>
            <a:r>
              <a:rPr lang="en-US" sz="2400" dirty="0"/>
              <a:t> medium until all the heavy amino acids have been incorporated into the growing cells, which can be assessed by MS.</a:t>
            </a:r>
          </a:p>
          <a:p>
            <a:r>
              <a:rPr lang="en-US" sz="2400" dirty="0"/>
              <a:t>  </a:t>
            </a:r>
            <a:r>
              <a:rPr lang="en-US" sz="2400" b="1" i="1" dirty="0">
                <a:solidFill>
                  <a:schemeClr val="bg2">
                    <a:lumMod val="50000"/>
                  </a:schemeClr>
                </a:solidFill>
              </a:rPr>
              <a:t>2- Experimental phase</a:t>
            </a:r>
            <a:r>
              <a:rPr lang="en-US" sz="2400" dirty="0"/>
              <a:t>: The two groups of cells are treated in different ways for the purpose of the research.  Then the mixed cell environment is studied first of the protein solution and then the samples are analyzed using LC-MC/MS to determine and measure the ratios of heavy peptides to light peptides.</a:t>
            </a:r>
            <a:endParaRPr lang="ar-EG" sz="2400" dirty="0"/>
          </a:p>
        </p:txBody>
      </p:sp>
    </p:spTree>
    <p:extLst>
      <p:ext uri="{BB962C8B-B14F-4D97-AF65-F5344CB8AC3E}">
        <p14:creationId xmlns:p14="http://schemas.microsoft.com/office/powerpoint/2010/main" val="37572645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5"/>
                                        </p:tgtEl>
                                      </p:cBhvr>
                                    </p:animEffect>
                                    <p:anim calcmode="lin" valueType="num">
                                      <p:cBhvr>
                                        <p:cTn id="7" dur="1000"/>
                                        <p:tgtEl>
                                          <p:spTgt spid="55"/>
                                        </p:tgtEl>
                                        <p:attrNameLst>
                                          <p:attrName>ppt_x</p:attrName>
                                        </p:attrNameLst>
                                      </p:cBhvr>
                                      <p:tavLst>
                                        <p:tav tm="0">
                                          <p:val>
                                            <p:strVal val="ppt_x"/>
                                          </p:val>
                                        </p:tav>
                                        <p:tav tm="100000">
                                          <p:val>
                                            <p:strVal val="ppt_x"/>
                                          </p:val>
                                        </p:tav>
                                      </p:tavLst>
                                    </p:anim>
                                    <p:anim calcmode="lin" valueType="num">
                                      <p:cBhvr>
                                        <p:cTn id="8" dur="1000"/>
                                        <p:tgtEl>
                                          <p:spTgt spid="55"/>
                                        </p:tgtEl>
                                        <p:attrNameLst>
                                          <p:attrName>ppt_y</p:attrName>
                                        </p:attrNameLst>
                                      </p:cBhvr>
                                      <p:tavLst>
                                        <p:tav tm="0">
                                          <p:val>
                                            <p:strVal val="ppt_y"/>
                                          </p:val>
                                        </p:tav>
                                        <p:tav tm="100000">
                                          <p:val>
                                            <p:strVal val="ppt_y+.1"/>
                                          </p:val>
                                        </p:tav>
                                      </p:tavLst>
                                    </p:anim>
                                    <p:set>
                                      <p:cBhvr>
                                        <p:cTn id="9" dur="1" fill="hold">
                                          <p:stCondLst>
                                            <p:cond delay="9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467935" y="-25453"/>
            <a:ext cx="11644248" cy="6858000"/>
            <a:chOff x="393766" y="-10898"/>
            <a:chExt cx="11644248"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393766" y="-10898"/>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690032" y="234927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B40A12D7-9F13-43EC-95DE-B85ADBCAA6B6}"/>
                </a:ext>
              </a:extLst>
            </p:cNvPr>
            <p:cNvSpPr txBox="1"/>
            <p:nvPr/>
          </p:nvSpPr>
          <p:spPr>
            <a:xfrm rot="16200000">
              <a:off x="10718806" y="3159702"/>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427799" y="-25453"/>
            <a:ext cx="10758563" cy="6858000"/>
            <a:chOff x="491575" y="0"/>
            <a:chExt cx="9961092" cy="6858000"/>
          </a:xfrm>
          <a:solidFill>
            <a:schemeClr val="accent5">
              <a:lumMod val="40000"/>
              <a:lumOff val="60000"/>
            </a:schemeClr>
          </a:solidFill>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F86CE46E-7143-4535-BF09-36D36B082851}"/>
                </a:ext>
              </a:extLst>
            </p:cNvPr>
            <p:cNvSpPr txBox="1"/>
            <p:nvPr/>
          </p:nvSpPr>
          <p:spPr>
            <a:xfrm rot="16200000">
              <a:off x="9117129" y="3189611"/>
              <a:ext cx="1992086" cy="646331"/>
            </a:xfrm>
            <a:prstGeom prst="rect">
              <a:avLst/>
            </a:prstGeom>
            <a:grp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4E9D2CC3-AE8C-4CF7-AC14-0BF3748D6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a:grpFill/>
          </p:spPr>
        </p:pic>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4283" y="1124691"/>
            <a:ext cx="9331569" cy="4557712"/>
          </a:xfrm>
          <a:prstGeom prst="rect">
            <a:avLst/>
          </a:prstGeom>
        </p:spPr>
      </p:pic>
    </p:spTree>
    <p:extLst>
      <p:ext uri="{BB962C8B-B14F-4D97-AF65-F5344CB8AC3E}">
        <p14:creationId xmlns:p14="http://schemas.microsoft.com/office/powerpoint/2010/main" val="371331504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194734"/>
              <a:ext cx="199208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style>
            <a:lnRef idx="1">
              <a:schemeClr val="accent1"/>
            </a:lnRef>
            <a:fillRef idx="2">
              <a:schemeClr val="accent1"/>
            </a:fillRef>
            <a:effectRef idx="1">
              <a:schemeClr val="accent1"/>
            </a:effectRef>
            <a:fontRef idx="minor">
              <a:schemeClr val="dk1"/>
            </a:fontRef>
          </p:style>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8222194"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8222194"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868058" y="-1"/>
            <a:ext cx="8692332" cy="6858000"/>
            <a:chOff x="718505" y="-1"/>
            <a:chExt cx="8692332"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28577"/>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57"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Rounded Rectangle 3"/>
          <p:cNvSpPr/>
          <p:nvPr/>
        </p:nvSpPr>
        <p:spPr>
          <a:xfrm>
            <a:off x="3743121" y="442691"/>
            <a:ext cx="4414837" cy="1894750"/>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4000" b="1" i="1" dirty="0" smtClean="0">
                <a:solidFill>
                  <a:schemeClr val="bg2"/>
                </a:solidFill>
                <a:effectLst>
                  <a:outerShdw blurRad="38100" dist="38100" dir="2700000" algn="tl">
                    <a:srgbClr val="000000">
                      <a:alpha val="43137"/>
                    </a:srgbClr>
                  </a:outerShdw>
                </a:effectLst>
              </a:rPr>
              <a:t>Advantages</a:t>
            </a:r>
            <a:endParaRPr lang="ar-EG" sz="4000" b="1" i="1" dirty="0">
              <a:solidFill>
                <a:schemeClr val="bg2"/>
              </a:solidFill>
              <a:effectLst>
                <a:outerShdw blurRad="38100" dist="38100" dir="2700000" algn="tl">
                  <a:srgbClr val="000000">
                    <a:alpha val="43137"/>
                  </a:srgbClr>
                </a:outerShdw>
              </a:effectLst>
            </a:endParaRPr>
          </a:p>
        </p:txBody>
      </p:sp>
      <p:sp>
        <p:nvSpPr>
          <p:cNvPr id="7" name="Rectangle 6"/>
          <p:cNvSpPr/>
          <p:nvPr/>
        </p:nvSpPr>
        <p:spPr>
          <a:xfrm>
            <a:off x="2114365" y="2636222"/>
            <a:ext cx="8558398"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i="1" dirty="0">
                <a:solidFill>
                  <a:schemeClr val="bg2"/>
                </a:solidFill>
              </a:rPr>
              <a:t>1-</a:t>
            </a:r>
            <a:r>
              <a:rPr lang="en-US" sz="2400" dirty="0">
                <a:solidFill>
                  <a:schemeClr val="bg2"/>
                </a:solidFill>
              </a:rPr>
              <a:t> </a:t>
            </a:r>
            <a:r>
              <a:rPr lang="en-US" sz="2400" b="1" dirty="0">
                <a:solidFill>
                  <a:schemeClr val="bg2"/>
                </a:solidFill>
              </a:rPr>
              <a:t>Efficiency</a:t>
            </a:r>
            <a:r>
              <a:rPr lang="en-US" sz="2400" dirty="0"/>
              <a:t>:- The efficiency of </a:t>
            </a:r>
            <a:r>
              <a:rPr lang="en-US" sz="2400" dirty="0" smtClean="0"/>
              <a:t>SILAC </a:t>
            </a:r>
            <a:r>
              <a:rPr lang="en-US" sz="2400" dirty="0"/>
              <a:t>is high, it is not affected </a:t>
            </a:r>
            <a:endParaRPr lang="en-US" sz="2400" dirty="0" smtClean="0"/>
          </a:p>
          <a:p>
            <a:r>
              <a:rPr lang="en-US" sz="2400" dirty="0"/>
              <a:t> </a:t>
            </a:r>
            <a:r>
              <a:rPr lang="en-US" sz="2400" dirty="0" smtClean="0"/>
              <a:t>    by   </a:t>
            </a:r>
            <a:r>
              <a:rPr lang="en-US" sz="2400" dirty="0"/>
              <a:t>the solution and may reach 100</a:t>
            </a:r>
            <a:r>
              <a:rPr lang="en-US" sz="2400" dirty="0" smtClean="0"/>
              <a:t>%.</a:t>
            </a:r>
          </a:p>
          <a:p>
            <a:r>
              <a:rPr lang="en-US" sz="2400" i="1" dirty="0">
                <a:solidFill>
                  <a:schemeClr val="bg2"/>
                </a:solidFill>
              </a:rPr>
              <a:t>2-</a:t>
            </a:r>
            <a:r>
              <a:rPr lang="en-US" sz="2400" dirty="0">
                <a:solidFill>
                  <a:schemeClr val="bg2"/>
                </a:solidFill>
              </a:rPr>
              <a:t> </a:t>
            </a:r>
            <a:r>
              <a:rPr lang="en-US" sz="2400" b="1" dirty="0">
                <a:solidFill>
                  <a:schemeClr val="bg2"/>
                </a:solidFill>
              </a:rPr>
              <a:t>Sensitivity</a:t>
            </a:r>
            <a:r>
              <a:rPr lang="en-US" sz="2400" dirty="0">
                <a:solidFill>
                  <a:schemeClr val="bg2"/>
                </a:solidFill>
              </a:rPr>
              <a:t>: </a:t>
            </a:r>
            <a:r>
              <a:rPr lang="en-US" sz="2400" dirty="0" err="1"/>
              <a:t>Silac</a:t>
            </a:r>
            <a:r>
              <a:rPr lang="en-US" sz="2400" dirty="0"/>
              <a:t> is highly sensitive as it requires </a:t>
            </a:r>
            <a:r>
              <a:rPr lang="en-US" sz="2400" dirty="0" smtClean="0"/>
              <a:t>small</a:t>
            </a:r>
          </a:p>
          <a:p>
            <a:r>
              <a:rPr lang="en-US" sz="2400" dirty="0" smtClean="0"/>
              <a:t>   </a:t>
            </a:r>
            <a:r>
              <a:rPr lang="ar-EG" sz="2400" dirty="0" smtClean="0"/>
              <a:t>  </a:t>
            </a:r>
            <a:r>
              <a:rPr lang="en-US" sz="2400" dirty="0" smtClean="0"/>
              <a:t>samples</a:t>
            </a:r>
            <a:r>
              <a:rPr lang="en-US" sz="2400" dirty="0"/>
              <a:t>, usually tens of micrograms of protein per sample.</a:t>
            </a:r>
            <a:endParaRPr lang="ar-EG" sz="2400" dirty="0"/>
          </a:p>
          <a:p>
            <a:r>
              <a:rPr lang="en-US" sz="2400" dirty="0" smtClean="0"/>
              <a:t> </a:t>
            </a:r>
            <a:r>
              <a:rPr lang="en-US" sz="2400" dirty="0">
                <a:solidFill>
                  <a:schemeClr val="bg2"/>
                </a:solidFill>
              </a:rPr>
              <a:t>3-</a:t>
            </a:r>
            <a:r>
              <a:rPr lang="en-US" sz="2400" b="1" dirty="0">
                <a:solidFill>
                  <a:schemeClr val="bg2"/>
                </a:solidFill>
              </a:rPr>
              <a:t> Productivit</a:t>
            </a:r>
            <a:r>
              <a:rPr lang="en-US" sz="2400" b="1" dirty="0"/>
              <a:t>y</a:t>
            </a:r>
            <a:r>
              <a:rPr lang="en-US" sz="2400" dirty="0"/>
              <a:t>:- Its productivity is high. It uses a mass </a:t>
            </a:r>
            <a:r>
              <a:rPr lang="en-US" sz="2400" dirty="0" smtClean="0"/>
              <a:t>meter</a:t>
            </a:r>
          </a:p>
          <a:p>
            <a:r>
              <a:rPr lang="en-US" sz="2400" dirty="0"/>
              <a:t> </a:t>
            </a:r>
            <a:r>
              <a:rPr lang="en-US" sz="2400" dirty="0" smtClean="0"/>
              <a:t>    </a:t>
            </a:r>
            <a:r>
              <a:rPr lang="en-US" sz="2400" dirty="0"/>
              <a:t>that can identify hundreds and thousands of proteins at </a:t>
            </a:r>
            <a:r>
              <a:rPr lang="en-US" sz="2400" dirty="0" smtClean="0"/>
              <a:t>one</a:t>
            </a:r>
          </a:p>
          <a:p>
            <a:r>
              <a:rPr lang="en-US" sz="2400" dirty="0" smtClean="0"/>
              <a:t>      </a:t>
            </a:r>
            <a:r>
              <a:rPr lang="en-US" sz="2400" dirty="0"/>
              <a:t>time.</a:t>
            </a:r>
            <a:endParaRPr lang="en-US" sz="2400" dirty="0" smtClean="0"/>
          </a:p>
          <a:p>
            <a:r>
              <a:rPr lang="ar-EG" sz="2400" dirty="0" smtClean="0"/>
              <a:t>   </a:t>
            </a:r>
            <a:endParaRPr lang="ar-EG" sz="2400" dirty="0"/>
          </a:p>
        </p:txBody>
      </p:sp>
    </p:spTree>
    <p:extLst>
      <p:ext uri="{BB962C8B-B14F-4D97-AF65-F5344CB8AC3E}">
        <p14:creationId xmlns:p14="http://schemas.microsoft.com/office/powerpoint/2010/main" val="170223033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194734"/>
              <a:ext cx="199208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style>
            <a:lnRef idx="1">
              <a:schemeClr val="accent1"/>
            </a:lnRef>
            <a:fillRef idx="2">
              <a:schemeClr val="accent1"/>
            </a:fillRef>
            <a:effectRef idx="1">
              <a:schemeClr val="accent1"/>
            </a:effectRef>
            <a:fontRef idx="minor">
              <a:schemeClr val="dk1"/>
            </a:fontRef>
          </p:style>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8222194"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8222194"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868058" y="-1"/>
            <a:ext cx="8692332" cy="6858000"/>
            <a:chOff x="718505" y="-1"/>
            <a:chExt cx="8692332"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28577"/>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57"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7" name="Rectangle 6"/>
          <p:cNvSpPr/>
          <p:nvPr/>
        </p:nvSpPr>
        <p:spPr>
          <a:xfrm>
            <a:off x="2057436" y="1406705"/>
            <a:ext cx="8323225"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i="1" dirty="0" smtClean="0">
                <a:solidFill>
                  <a:schemeClr val="bg2"/>
                </a:solidFill>
              </a:rPr>
              <a:t>4-</a:t>
            </a:r>
            <a:r>
              <a:rPr lang="en-US" sz="2400" dirty="0" smtClean="0">
                <a:solidFill>
                  <a:schemeClr val="bg2"/>
                </a:solidFill>
              </a:rPr>
              <a:t> </a:t>
            </a:r>
            <a:r>
              <a:rPr lang="en-GB" sz="2400" dirty="0">
                <a:solidFill>
                  <a:schemeClr val="bg1"/>
                </a:solidFill>
              </a:rPr>
              <a:t>High precision</a:t>
            </a:r>
            <a:r>
              <a:rPr lang="en-US" sz="2400" dirty="0" smtClean="0"/>
              <a:t>:- </a:t>
            </a:r>
            <a:r>
              <a:rPr lang="en-US" sz="2400" dirty="0"/>
              <a:t>Multiple samples are mixed, simultaneously digested, and identified. The subsequent experiments have the same effect on the sample, which reduces the impact of experimental operation and equipment, and has higher precision and reproducibility.</a:t>
            </a:r>
            <a:r>
              <a:rPr lang="en-US" sz="2400" dirty="0" smtClean="0"/>
              <a:t> </a:t>
            </a:r>
            <a:endParaRPr lang="en-US" sz="2400" dirty="0" smtClean="0"/>
          </a:p>
          <a:p>
            <a:r>
              <a:rPr lang="en-US" sz="2400" dirty="0" smtClean="0">
                <a:solidFill>
                  <a:schemeClr val="bg1"/>
                </a:solidFill>
              </a:rPr>
              <a:t>5-Comprehensive </a:t>
            </a:r>
            <a:r>
              <a:rPr lang="en-US" sz="2400" dirty="0">
                <a:solidFill>
                  <a:schemeClr val="bg1"/>
                </a:solidFill>
              </a:rPr>
              <a:t>services</a:t>
            </a:r>
            <a:r>
              <a:rPr lang="en-US" sz="2400" dirty="0"/>
              <a:t>: Combined with other technologies, we can provide </a:t>
            </a:r>
            <a:r>
              <a:rPr lang="en-US" sz="2400" dirty="0" err="1" smtClean="0"/>
              <a:t>protien</a:t>
            </a:r>
            <a:r>
              <a:rPr lang="en-US" sz="2400" dirty="0" smtClean="0"/>
              <a:t> </a:t>
            </a:r>
            <a:r>
              <a:rPr lang="en-US" sz="2400" dirty="0" err="1" smtClean="0"/>
              <a:t>protien</a:t>
            </a:r>
            <a:r>
              <a:rPr lang="en-US" sz="2400" dirty="0" smtClean="0"/>
              <a:t> </a:t>
            </a:r>
            <a:r>
              <a:rPr lang="en-US" sz="2400" dirty="0" err="1" smtClean="0"/>
              <a:t>iteraction</a:t>
            </a:r>
            <a:r>
              <a:rPr lang="en-US" sz="2400" dirty="0"/>
              <a:t> and </a:t>
            </a:r>
            <a:r>
              <a:rPr lang="en-US" sz="2400" dirty="0" smtClean="0"/>
              <a:t>post translation modification</a:t>
            </a:r>
            <a:r>
              <a:rPr lang="en-US" sz="2400" dirty="0"/>
              <a:t> analysis.</a:t>
            </a:r>
          </a:p>
          <a:p>
            <a:r>
              <a:rPr lang="en-US" sz="2400" dirty="0" smtClean="0">
                <a:solidFill>
                  <a:schemeClr val="bg1"/>
                </a:solidFill>
              </a:rPr>
              <a:t>6-High </a:t>
            </a:r>
            <a:r>
              <a:rPr lang="en-US" sz="2400" dirty="0">
                <a:solidFill>
                  <a:schemeClr val="bg1"/>
                </a:solidFill>
              </a:rPr>
              <a:t>activity</a:t>
            </a:r>
            <a:r>
              <a:rPr lang="en-US" sz="2400" dirty="0"/>
              <a:t>: The label uses </a:t>
            </a:r>
            <a:r>
              <a:rPr lang="en-US" sz="2400" i="1" dirty="0"/>
              <a:t>in vivo</a:t>
            </a:r>
            <a:r>
              <a:rPr lang="en-US" sz="2400" dirty="0"/>
              <a:t> labeling technology and is closer to the true state of the sample.</a:t>
            </a:r>
          </a:p>
          <a:p>
            <a:r>
              <a:rPr lang="ar-EG" sz="2400" dirty="0" smtClean="0"/>
              <a:t>   </a:t>
            </a:r>
            <a:endParaRPr lang="ar-EG" sz="2400" dirty="0"/>
          </a:p>
        </p:txBody>
      </p:sp>
    </p:spTree>
    <p:extLst>
      <p:ext uri="{BB962C8B-B14F-4D97-AF65-F5344CB8AC3E}">
        <p14:creationId xmlns:p14="http://schemas.microsoft.com/office/powerpoint/2010/main" val="293279023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C6CD14AD68FEF4408975941547B7D6EA" ma:contentTypeVersion="7" ma:contentTypeDescription="إنشاء مستند جديد." ma:contentTypeScope="" ma:versionID="cc62e3c83476b4a6d97d0f20de0684b8">
  <xsd:schema xmlns:xsd="http://www.w3.org/2001/XMLSchema" xmlns:xs="http://www.w3.org/2001/XMLSchema" xmlns:p="http://schemas.microsoft.com/office/2006/metadata/properties" xmlns:ns2="b1906622-0203-4a09-9eae-a397336440ef" targetNamespace="http://schemas.microsoft.com/office/2006/metadata/properties" ma:root="true" ma:fieldsID="363bdd81b55059a589955aa73d57d715" ns2:_="">
    <xsd:import namespace="b1906622-0203-4a09-9eae-a397336440e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906622-0203-4a09-9eae-a397336440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03A7EA-A936-4B46-8A50-9D9FFFFA7A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906622-0203-4a09-9eae-a397336440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3FCA67-5064-4777-912D-74F75DC2CFAA}">
  <ds:schemaRefs>
    <ds:schemaRef ds:uri="http://schemas.microsoft.com/sharepoint/v3/contenttype/forms"/>
  </ds:schemaRefs>
</ds:datastoreItem>
</file>

<file path=customXml/itemProps3.xml><?xml version="1.0" encoding="utf-8"?>
<ds:datastoreItem xmlns:ds="http://schemas.openxmlformats.org/officeDocument/2006/customXml" ds:itemID="{D4B55117-02EC-410C-A48F-476B36225B64}">
  <ds:schemaRefs>
    <ds:schemaRef ds:uri="http://schemas.microsoft.com/office/2006/documentManagement/types"/>
    <ds:schemaRef ds:uri="http://purl.org/dc/elements/1.1/"/>
    <ds:schemaRef ds:uri="http://schemas.microsoft.com/office/2006/metadata/properties"/>
    <ds:schemaRef ds:uri="b1906622-0203-4a09-9eae-a397336440ef"/>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1276</TotalTime>
  <Words>710</Words>
  <Application>Microsoft Office PowerPoint</Application>
  <PresentationFormat>Custom</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Microsoft</cp:lastModifiedBy>
  <cp:revision>72</cp:revision>
  <dcterms:created xsi:type="dcterms:W3CDTF">2017-01-05T13:17:27Z</dcterms:created>
  <dcterms:modified xsi:type="dcterms:W3CDTF">2022-01-08T10:32:25Z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0x010100C6CD14AD68FEF4408975941547B7D6EA</vt:lpwstr>
  </property>
</Properties>
</file>