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16"/>
  </p:notesMasterIdLst>
  <p:sldIdLst>
    <p:sldId id="256" r:id="rId3"/>
    <p:sldId id="258" r:id="rId4"/>
    <p:sldId id="262" r:id="rId5"/>
    <p:sldId id="263" r:id="rId6"/>
    <p:sldId id="264" r:id="rId7"/>
    <p:sldId id="265" r:id="rId8"/>
    <p:sldId id="266" r:id="rId9"/>
    <p:sldId id="267" r:id="rId10"/>
    <p:sldId id="270" r:id="rId11"/>
    <p:sldId id="272" r:id="rId12"/>
    <p:sldId id="273" r:id="rId13"/>
    <p:sldId id="275" r:id="rId14"/>
    <p:sldId id="276" r:id="rId15"/>
  </p:sldIdLst>
  <p:sldSz cx="7772400" cy="10058400"/>
  <p:notesSz cx="6858000" cy="9144000"/>
  <p:embeddedFontLst>
    <p:embeddedFont>
      <p:font typeface="Open Sans Light" panose="020B0604020202020204" charset="0"/>
      <p:regular r:id="rId17"/>
      <p:bold r:id="rId18"/>
      <p:italic r:id="rId19"/>
      <p:boldItalic r:id="rId20"/>
    </p:embeddedFont>
    <p:embeddedFont>
      <p:font typeface="Open Sans" panose="020B0604020202020204" charset="0"/>
      <p:regular r:id="rId21"/>
      <p:bold r:id="rId22"/>
      <p:italic r:id="rId23"/>
      <p:boldItalic r:id="rId24"/>
    </p:embeddedFont>
    <p:embeddedFont>
      <p:font typeface="Open Sans SemiBold" panose="020B0604020202020204" charset="0"/>
      <p:regular r:id="rId25"/>
      <p:bold r:id="rId26"/>
      <p:italic r:id="rId27"/>
      <p:boldItalic r:id="rId28"/>
    </p:embeddedFont>
    <p:embeddedFont>
      <p:font typeface="Helvetica Neue"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3D6227A-8FEB-42AE-A451-A2E36D6E7CDF}">
  <a:tblStyle styleId="{53D6227A-8FEB-42AE-A451-A2E36D6E7CDF}"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338" y="300"/>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1.xml"/><Relationship Id="rId21" Type="http://schemas.openxmlformats.org/officeDocument/2006/relationships/font" Target="fonts/font5.fntdata"/><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font" Target="fonts/font1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8449843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156d98ae89_0_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156d98ae8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156d98ae89_0_12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g1156d98ae89_0_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156d98ae89_0_6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206" name="Google Shape;206;g1156d98ae89_0_60: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156d98ae89_0_7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g1156d98ae89_0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156d98ae89_0_9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g1156d98ae89_0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08" name="Google Shape;108;p3: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156d98ae89_0_2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g1156d98ae89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156d98ae89_0_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g1156d98ae89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53" name="Google Shape;153;p8: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156d98ae89_0_5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1156d98ae89_0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85" name="Google Shape;185;p20: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5"/>
        <p:cNvGrpSpPr/>
        <p:nvPr/>
      </p:nvGrpSpPr>
      <p:grpSpPr>
        <a:xfrm>
          <a:off x="0" y="0"/>
          <a:ext cx="0" cy="0"/>
          <a:chOff x="0" y="0"/>
          <a:chExt cx="0" cy="0"/>
        </a:xfrm>
      </p:grpSpPr>
      <p:sp>
        <p:nvSpPr>
          <p:cNvPr id="36" name="Google Shape;36;p11"/>
          <p:cNvSpPr txBox="1">
            <a:spLocks noGrp="1"/>
          </p:cNvSpPr>
          <p:nvPr>
            <p:ph type="title" hasCustomPrompt="1"/>
          </p:nvPr>
        </p:nvSpPr>
        <p:spPr>
          <a:xfrm>
            <a:off x="264945" y="2163089"/>
            <a:ext cx="7242600" cy="3839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7" name="Google Shape;37;p11"/>
          <p:cNvSpPr txBox="1">
            <a:spLocks noGrp="1"/>
          </p:cNvSpPr>
          <p:nvPr>
            <p:ph type="body" idx="1"/>
          </p:nvPr>
        </p:nvSpPr>
        <p:spPr>
          <a:xfrm>
            <a:off x="264945" y="6164351"/>
            <a:ext cx="7242600" cy="25437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45" name="Google Shape;45;p14"/>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46" name="Google Shape;46;p1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47"/>
        <p:cNvGrpSpPr/>
        <p:nvPr/>
      </p:nvGrpSpPr>
      <p:grpSpPr>
        <a:xfrm>
          <a:off x="0" y="0"/>
          <a:ext cx="0" cy="0"/>
          <a:chOff x="0" y="0"/>
          <a:chExt cx="0" cy="0"/>
        </a:xfrm>
      </p:grpSpPr>
      <p:sp>
        <p:nvSpPr>
          <p:cNvPr id="48" name="Google Shape;48;p15"/>
          <p:cNvSpPr>
            <a:spLocks noGrp="1"/>
          </p:cNvSpPr>
          <p:nvPr>
            <p:ph type="pic" idx="2"/>
          </p:nvPr>
        </p:nvSpPr>
        <p:spPr>
          <a:xfrm>
            <a:off x="1691673" y="654843"/>
            <a:ext cx="4383300" cy="6103200"/>
          </a:xfrm>
          <a:prstGeom prst="rect">
            <a:avLst/>
          </a:prstGeom>
          <a:noFill/>
          <a:ln>
            <a:noFill/>
          </a:ln>
        </p:spPr>
      </p:sp>
      <p:sp>
        <p:nvSpPr>
          <p:cNvPr id="49" name="Google Shape;49;p15"/>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0" name="Google Shape;50;p15"/>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51" name="Google Shape;51;p15"/>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52"/>
        <p:cNvGrpSpPr/>
        <p:nvPr/>
      </p:nvGrpSpPr>
      <p:grpSpPr>
        <a:xfrm>
          <a:off x="0" y="0"/>
          <a:ext cx="0" cy="0"/>
          <a:chOff x="0" y="0"/>
          <a:chExt cx="0" cy="0"/>
        </a:xfrm>
      </p:grpSpPr>
      <p:sp>
        <p:nvSpPr>
          <p:cNvPr id="53" name="Google Shape;53;p16"/>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4" name="Google Shape;54;p1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55"/>
        <p:cNvGrpSpPr/>
        <p:nvPr/>
      </p:nvGrpSpPr>
      <p:grpSpPr>
        <a:xfrm>
          <a:off x="0" y="0"/>
          <a:ext cx="0" cy="0"/>
          <a:chOff x="0" y="0"/>
          <a:chExt cx="0" cy="0"/>
        </a:xfrm>
      </p:grpSpPr>
      <p:sp>
        <p:nvSpPr>
          <p:cNvPr id="56" name="Google Shape;56;p17"/>
          <p:cNvSpPr>
            <a:spLocks noGrp="1"/>
          </p:cNvSpPr>
          <p:nvPr>
            <p:ph type="pic" idx="2"/>
          </p:nvPr>
        </p:nvSpPr>
        <p:spPr>
          <a:xfrm>
            <a:off x="3982975" y="654843"/>
            <a:ext cx="2391000" cy="8486700"/>
          </a:xfrm>
          <a:prstGeom prst="rect">
            <a:avLst/>
          </a:prstGeom>
          <a:noFill/>
          <a:ln>
            <a:noFill/>
          </a:ln>
        </p:spPr>
      </p:sp>
      <p:sp>
        <p:nvSpPr>
          <p:cNvPr id="57" name="Google Shape;57;p17"/>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8" name="Google Shape;58;p17"/>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59" name="Google Shape;59;p1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60"/>
        <p:cNvGrpSpPr/>
        <p:nvPr/>
      </p:nvGrpSpPr>
      <p:grpSpPr>
        <a:xfrm>
          <a:off x="0" y="0"/>
          <a:ext cx="0" cy="0"/>
          <a:chOff x="0" y="0"/>
          <a:chExt cx="0" cy="0"/>
        </a:xfrm>
      </p:grpSpPr>
      <p:sp>
        <p:nvSpPr>
          <p:cNvPr id="61" name="Google Shape;61;p18"/>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62" name="Google Shape;62;p1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63"/>
        <p:cNvGrpSpPr/>
        <p:nvPr/>
      </p:nvGrpSpPr>
      <p:grpSpPr>
        <a:xfrm>
          <a:off x="0" y="0"/>
          <a:ext cx="0" cy="0"/>
          <a:chOff x="0" y="0"/>
          <a:chExt cx="0" cy="0"/>
        </a:xfrm>
      </p:grpSpPr>
      <p:sp>
        <p:nvSpPr>
          <p:cNvPr id="64" name="Google Shape;64;p19"/>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65" name="Google Shape;65;p19"/>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66" name="Google Shape;66;p1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67"/>
        <p:cNvGrpSpPr/>
        <p:nvPr/>
      </p:nvGrpSpPr>
      <p:grpSpPr>
        <a:xfrm>
          <a:off x="0" y="0"/>
          <a:ext cx="0" cy="0"/>
          <a:chOff x="0" y="0"/>
          <a:chExt cx="0" cy="0"/>
        </a:xfrm>
      </p:grpSpPr>
      <p:sp>
        <p:nvSpPr>
          <p:cNvPr id="68" name="Google Shape;68;p20"/>
          <p:cNvSpPr>
            <a:spLocks noGrp="1"/>
          </p:cNvSpPr>
          <p:nvPr>
            <p:ph type="pic" idx="2"/>
          </p:nvPr>
        </p:nvSpPr>
        <p:spPr>
          <a:xfrm>
            <a:off x="3982975" y="2684859"/>
            <a:ext cx="2391000" cy="6482700"/>
          </a:xfrm>
          <a:prstGeom prst="rect">
            <a:avLst/>
          </a:prstGeom>
          <a:noFill/>
          <a:ln>
            <a:noFill/>
          </a:ln>
        </p:spPr>
      </p:sp>
      <p:sp>
        <p:nvSpPr>
          <p:cNvPr id="69" name="Google Shape;69;p20"/>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70" name="Google Shape;70;p20"/>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71" name="Google Shape;71;p2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72"/>
        <p:cNvGrpSpPr/>
        <p:nvPr/>
      </p:nvGrpSpPr>
      <p:grpSpPr>
        <a:xfrm>
          <a:off x="0" y="0"/>
          <a:ext cx="0" cy="0"/>
          <a:chOff x="0" y="0"/>
          <a:chExt cx="0" cy="0"/>
        </a:xfrm>
      </p:grpSpPr>
      <p:sp>
        <p:nvSpPr>
          <p:cNvPr id="73" name="Google Shape;73;p21"/>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74" name="Google Shape;74;p2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4" name="Google Shape;14;p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419100" algn="l">
              <a:lnSpc>
                <a:spcPct val="115000"/>
              </a:lnSpc>
              <a:spcBef>
                <a:spcPts val="0"/>
              </a:spcBef>
              <a:spcAft>
                <a:spcPts val="0"/>
              </a:spcAft>
              <a:buSzPts val="3000"/>
              <a:buChar char="●"/>
              <a:defRPr sz="3000"/>
            </a:lvl1pPr>
            <a:lvl2pPr marL="914400" lvl="1" indent="-381000" algn="l">
              <a:lnSpc>
                <a:spcPct val="115000"/>
              </a:lnSpc>
              <a:spcBef>
                <a:spcPts val="1600"/>
              </a:spcBef>
              <a:spcAft>
                <a:spcPts val="0"/>
              </a:spcAft>
              <a:buSzPts val="2400"/>
              <a:buChar char="○"/>
              <a:defRPr sz="2400"/>
            </a:lvl2pPr>
            <a:lvl3pPr marL="1371600" lvl="2" indent="-342900" algn="l">
              <a:lnSpc>
                <a:spcPct val="115000"/>
              </a:lnSpc>
              <a:spcBef>
                <a:spcPts val="1600"/>
              </a:spcBef>
              <a:spcAft>
                <a:spcPts val="0"/>
              </a:spcAft>
              <a:buSzPts val="1800"/>
              <a:buChar char="■"/>
              <a:defRPr sz="1800"/>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75"/>
        <p:cNvGrpSpPr/>
        <p:nvPr/>
      </p:nvGrpSpPr>
      <p:grpSpPr>
        <a:xfrm>
          <a:off x="0" y="0"/>
          <a:ext cx="0" cy="0"/>
          <a:chOff x="0" y="0"/>
          <a:chExt cx="0" cy="0"/>
        </a:xfrm>
      </p:grpSpPr>
      <p:sp>
        <p:nvSpPr>
          <p:cNvPr id="76" name="Google Shape;76;p22"/>
          <p:cNvSpPr>
            <a:spLocks noGrp="1"/>
          </p:cNvSpPr>
          <p:nvPr>
            <p:ph type="pic" idx="2"/>
          </p:nvPr>
        </p:nvSpPr>
        <p:spPr>
          <a:xfrm>
            <a:off x="3982975" y="5251847"/>
            <a:ext cx="2391000" cy="3889500"/>
          </a:xfrm>
          <a:prstGeom prst="rect">
            <a:avLst/>
          </a:prstGeom>
          <a:noFill/>
          <a:ln>
            <a:noFill/>
          </a:ln>
        </p:spPr>
      </p:sp>
      <p:sp>
        <p:nvSpPr>
          <p:cNvPr id="77" name="Google Shape;77;p22"/>
          <p:cNvSpPr>
            <a:spLocks noGrp="1"/>
          </p:cNvSpPr>
          <p:nvPr>
            <p:ph type="pic" idx="3"/>
          </p:nvPr>
        </p:nvSpPr>
        <p:spPr>
          <a:xfrm>
            <a:off x="3985763" y="916781"/>
            <a:ext cx="2391000" cy="3889500"/>
          </a:xfrm>
          <a:prstGeom prst="rect">
            <a:avLst/>
          </a:prstGeom>
          <a:noFill/>
          <a:ln>
            <a:noFill/>
          </a:ln>
        </p:spPr>
      </p:sp>
      <p:sp>
        <p:nvSpPr>
          <p:cNvPr id="78" name="Google Shape;78;p22"/>
          <p:cNvSpPr>
            <a:spLocks noGrp="1"/>
          </p:cNvSpPr>
          <p:nvPr>
            <p:ph type="pic" idx="4"/>
          </p:nvPr>
        </p:nvSpPr>
        <p:spPr>
          <a:xfrm>
            <a:off x="1398501" y="916781"/>
            <a:ext cx="2391000" cy="8225100"/>
          </a:xfrm>
          <a:prstGeom prst="rect">
            <a:avLst/>
          </a:prstGeom>
          <a:noFill/>
          <a:ln>
            <a:noFill/>
          </a:ln>
        </p:spPr>
      </p:sp>
      <p:sp>
        <p:nvSpPr>
          <p:cNvPr id="79" name="Google Shape;79;p2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0"/>
        <p:cNvGrpSpPr/>
        <p:nvPr/>
      </p:nvGrpSpPr>
      <p:grpSpPr>
        <a:xfrm>
          <a:off x="0" y="0"/>
          <a:ext cx="0" cy="0"/>
          <a:chOff x="0" y="0"/>
          <a:chExt cx="0" cy="0"/>
        </a:xfrm>
      </p:grpSpPr>
      <p:sp>
        <p:nvSpPr>
          <p:cNvPr id="81" name="Google Shape;81;p23"/>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82" name="Google Shape;82;p23"/>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83" name="Google Shape;83;p2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84"/>
        <p:cNvGrpSpPr/>
        <p:nvPr/>
      </p:nvGrpSpPr>
      <p:grpSpPr>
        <a:xfrm>
          <a:off x="0" y="0"/>
          <a:ext cx="0" cy="0"/>
          <a:chOff x="0" y="0"/>
          <a:chExt cx="0" cy="0"/>
        </a:xfrm>
      </p:grpSpPr>
      <p:sp>
        <p:nvSpPr>
          <p:cNvPr id="85" name="Google Shape;85;p24"/>
          <p:cNvSpPr>
            <a:spLocks noGrp="1"/>
          </p:cNvSpPr>
          <p:nvPr>
            <p:ph type="pic" idx="2"/>
          </p:nvPr>
        </p:nvSpPr>
        <p:spPr>
          <a:xfrm>
            <a:off x="971550" y="0"/>
            <a:ext cx="5829300" cy="10058400"/>
          </a:xfrm>
          <a:prstGeom prst="rect">
            <a:avLst/>
          </a:prstGeom>
          <a:noFill/>
          <a:ln>
            <a:noFill/>
          </a:ln>
        </p:spPr>
      </p:sp>
      <p:sp>
        <p:nvSpPr>
          <p:cNvPr id="86" name="Google Shape;86;p2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7"/>
        <p:cNvGrpSpPr/>
        <p:nvPr/>
      </p:nvGrpSpPr>
      <p:grpSpPr>
        <a:xfrm>
          <a:off x="0" y="0"/>
          <a:ext cx="0" cy="0"/>
          <a:chOff x="0" y="0"/>
          <a:chExt cx="0" cy="0"/>
        </a:xfrm>
      </p:grpSpPr>
      <p:sp>
        <p:nvSpPr>
          <p:cNvPr id="88" name="Google Shape;88;p2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264945" y="4206107"/>
            <a:ext cx="7242600" cy="1646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5"/>
          <p:cNvSpPr txBox="1">
            <a:spLocks noGrp="1"/>
          </p:cNvSpPr>
          <p:nvPr>
            <p:ph type="body" idx="1"/>
          </p:nvPr>
        </p:nvSpPr>
        <p:spPr>
          <a:xfrm>
            <a:off x="264945" y="2253729"/>
            <a:ext cx="3399900" cy="6681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0" name="Google Shape;20;p5"/>
          <p:cNvSpPr txBox="1">
            <a:spLocks noGrp="1"/>
          </p:cNvSpPr>
          <p:nvPr>
            <p:ph type="body" idx="2"/>
          </p:nvPr>
        </p:nvSpPr>
        <p:spPr>
          <a:xfrm>
            <a:off x="4107540" y="2253729"/>
            <a:ext cx="3399900" cy="6681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264945" y="1086507"/>
            <a:ext cx="2386800" cy="14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5" name="Google Shape;25;p7"/>
          <p:cNvSpPr txBox="1">
            <a:spLocks noGrp="1"/>
          </p:cNvSpPr>
          <p:nvPr>
            <p:ph type="body" idx="1"/>
          </p:nvPr>
        </p:nvSpPr>
        <p:spPr>
          <a:xfrm>
            <a:off x="264945" y="2717440"/>
            <a:ext cx="2386800" cy="62175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416713" y="880293"/>
            <a:ext cx="5412600" cy="7999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8"/>
        <p:cNvGrpSpPr/>
        <p:nvPr/>
      </p:nvGrpSpPr>
      <p:grpSpPr>
        <a:xfrm>
          <a:off x="0" y="0"/>
          <a:ext cx="0" cy="0"/>
          <a:chOff x="0" y="0"/>
          <a:chExt cx="0" cy="0"/>
        </a:xfrm>
      </p:grpSpPr>
      <p:sp>
        <p:nvSpPr>
          <p:cNvPr id="29" name="Google Shape;29;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9"/>
          <p:cNvSpPr txBox="1">
            <a:spLocks noGrp="1"/>
          </p:cNvSpPr>
          <p:nvPr>
            <p:ph type="title"/>
          </p:nvPr>
        </p:nvSpPr>
        <p:spPr>
          <a:xfrm>
            <a:off x="225675" y="2411542"/>
            <a:ext cx="3438300" cy="2898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1" name="Google Shape;31;p9"/>
          <p:cNvSpPr txBox="1">
            <a:spLocks noGrp="1"/>
          </p:cNvSpPr>
          <p:nvPr>
            <p:ph type="subTitle" idx="1"/>
          </p:nvPr>
        </p:nvSpPr>
        <p:spPr>
          <a:xfrm>
            <a:off x="225675" y="5481569"/>
            <a:ext cx="3438300" cy="2415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2" name="Google Shape;32;p9"/>
          <p:cNvSpPr txBox="1">
            <a:spLocks noGrp="1"/>
          </p:cNvSpPr>
          <p:nvPr>
            <p:ph type="body" idx="2"/>
          </p:nvPr>
        </p:nvSpPr>
        <p:spPr>
          <a:xfrm>
            <a:off x="4198575" y="1415969"/>
            <a:ext cx="3261300" cy="7226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
        <p:cNvGrpSpPr/>
        <p:nvPr/>
      </p:nvGrpSpPr>
      <p:grpSpPr>
        <a:xfrm>
          <a:off x="0" y="0"/>
          <a:ext cx="0" cy="0"/>
          <a:chOff x="0" y="0"/>
          <a:chExt cx="0" cy="0"/>
        </a:xfrm>
      </p:grpSpPr>
      <p:sp>
        <p:nvSpPr>
          <p:cNvPr id="34" name="Google Shape;34;p10"/>
          <p:cNvSpPr txBox="1">
            <a:spLocks noGrp="1"/>
          </p:cNvSpPr>
          <p:nvPr>
            <p:ph type="body" idx="1"/>
          </p:nvPr>
        </p:nvSpPr>
        <p:spPr>
          <a:xfrm>
            <a:off x="264945" y="8273124"/>
            <a:ext cx="5099100" cy="11832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2E3D49"/>
              </a:buClr>
              <a:buSzPts val="4000"/>
              <a:buFont typeface="Open Sans"/>
              <a:buNone/>
              <a:defRPr sz="4000" b="0" i="0" u="none" strike="noStrike" cap="none">
                <a:solidFill>
                  <a:srgbClr val="2E3D49"/>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Open Sans Light"/>
              <a:buChar char="●"/>
              <a:defRPr sz="1800" b="0" i="0" u="none" strike="noStrike" cap="none">
                <a:solidFill>
                  <a:schemeClr val="dk2"/>
                </a:solidFill>
                <a:latin typeface="Open Sans Light"/>
                <a:ea typeface="Open Sans Light"/>
                <a:cs typeface="Open Sans Light"/>
                <a:sym typeface="Open Sans Light"/>
              </a:defRPr>
            </a:lvl1pPr>
            <a:lvl2pPr marL="914400" marR="0" lvl="1"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2pPr>
            <a:lvl3pPr marL="1371600" marR="0" lvl="2"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3pPr>
            <a:lvl4pPr marL="1828800" marR="0" lvl="3"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4pPr>
            <a:lvl5pPr marL="2286000" marR="0" lvl="4"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5pPr>
            <a:lvl6pPr marL="2743200" marR="0" lvl="5"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6pPr>
            <a:lvl7pPr marL="3200400" marR="0" lvl="6"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7pPr>
            <a:lvl8pPr marL="3657600" marR="0" lvl="7"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8pPr>
            <a:lvl9pPr marL="4114800" marR="0" lvl="8" indent="-317500" algn="l" rtl="0">
              <a:lnSpc>
                <a:spcPct val="115000"/>
              </a:lnSpc>
              <a:spcBef>
                <a:spcPts val="1600"/>
              </a:spcBef>
              <a:spcAft>
                <a:spcPts val="160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9pPr>
          </a:lstStyle>
          <a:p>
            <a:endParaRPr/>
          </a:p>
        </p:txBody>
      </p:sp>
      <p:sp>
        <p:nvSpPr>
          <p:cNvPr id="8" name="Google Shape;8;p1"/>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41" name="Google Shape;41;p1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42" name="Google Shape;42;p1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92"/>
        <p:cNvGrpSpPr/>
        <p:nvPr/>
      </p:nvGrpSpPr>
      <p:grpSpPr>
        <a:xfrm>
          <a:off x="0" y="0"/>
          <a:ext cx="0" cy="0"/>
          <a:chOff x="0" y="0"/>
          <a:chExt cx="0" cy="0"/>
        </a:xfrm>
      </p:grpSpPr>
      <p:sp>
        <p:nvSpPr>
          <p:cNvPr id="93" name="Google Shape;93;p26"/>
          <p:cNvSpPr/>
          <p:nvPr/>
        </p:nvSpPr>
        <p:spPr>
          <a:xfrm>
            <a:off x="293700" y="255500"/>
            <a:ext cx="7242600" cy="9627900"/>
          </a:xfrm>
          <a:prstGeom prst="rect">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6"/>
          <p:cNvSpPr txBox="1">
            <a:spLocks noGrp="1"/>
          </p:cNvSpPr>
          <p:nvPr>
            <p:ph type="ctrTitle"/>
          </p:nvPr>
        </p:nvSpPr>
        <p:spPr>
          <a:xfrm>
            <a:off x="0" y="2456316"/>
            <a:ext cx="7772400" cy="141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500">
                <a:solidFill>
                  <a:schemeClr val="lt1"/>
                </a:solidFill>
              </a:rPr>
              <a:t>Digital Freelancer: </a:t>
            </a:r>
            <a:endParaRPr sz="4500">
              <a:solidFill>
                <a:schemeClr val="lt1"/>
              </a:solidFill>
            </a:endParaRPr>
          </a:p>
          <a:p>
            <a:pPr marL="0" lvl="0" indent="0" algn="ctr" rtl="0">
              <a:spcBef>
                <a:spcPts val="0"/>
              </a:spcBef>
              <a:spcAft>
                <a:spcPts val="0"/>
              </a:spcAft>
              <a:buNone/>
            </a:pPr>
            <a:r>
              <a:rPr lang="en" sz="3300">
                <a:solidFill>
                  <a:schemeClr val="lt1"/>
                </a:solidFill>
                <a:latin typeface="Open Sans Light"/>
                <a:ea typeface="Open Sans Light"/>
                <a:cs typeface="Open Sans Light"/>
                <a:sym typeface="Open Sans Light"/>
              </a:rPr>
              <a:t>Managing Freelancing Projects</a:t>
            </a:r>
            <a:endParaRPr sz="3300">
              <a:solidFill>
                <a:schemeClr val="lt1"/>
              </a:solidFill>
              <a:latin typeface="Open Sans Light"/>
              <a:ea typeface="Open Sans Light"/>
              <a:cs typeface="Open Sans Light"/>
              <a:sym typeface="Open Sans Light"/>
            </a:endParaRPr>
          </a:p>
        </p:txBody>
      </p:sp>
      <p:sp>
        <p:nvSpPr>
          <p:cNvPr id="95" name="Google Shape;95;p26"/>
          <p:cNvSpPr txBox="1">
            <a:spLocks noGrp="1"/>
          </p:cNvSpPr>
          <p:nvPr>
            <p:ph type="subTitle" idx="1"/>
          </p:nvPr>
        </p:nvSpPr>
        <p:spPr>
          <a:xfrm>
            <a:off x="264900" y="6051984"/>
            <a:ext cx="7242600" cy="155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Open Sans SemiBold"/>
                <a:ea typeface="Open Sans SemiBold"/>
                <a:cs typeface="Open Sans SemiBold"/>
                <a:sym typeface="Open Sans SemiBold"/>
              </a:rPr>
              <a:t>Project: Working with a Mock Client</a:t>
            </a:r>
            <a:endParaRPr>
              <a:solidFill>
                <a:schemeClr val="lt1"/>
              </a:solidFill>
              <a:latin typeface="Open Sans SemiBold"/>
              <a:ea typeface="Open Sans SemiBold"/>
              <a:cs typeface="Open Sans SemiBold"/>
              <a:sym typeface="Open Sans SemiBold"/>
            </a:endParaRPr>
          </a:p>
        </p:txBody>
      </p:sp>
      <p:pic>
        <p:nvPicPr>
          <p:cNvPr id="96" name="Google Shape;96;p26"/>
          <p:cNvPicPr preferRelativeResize="0"/>
          <p:nvPr/>
        </p:nvPicPr>
        <p:blipFill>
          <a:blip r:embed="rId3">
            <a:alphaModFix/>
          </a:blip>
          <a:stretch>
            <a:fillRect/>
          </a:stretch>
        </p:blipFill>
        <p:spPr>
          <a:xfrm>
            <a:off x="2945756" y="4018695"/>
            <a:ext cx="1880889" cy="1880889"/>
          </a:xfrm>
          <a:prstGeom prst="rect">
            <a:avLst/>
          </a:prstGeom>
          <a:noFill/>
          <a:ln>
            <a:noFill/>
          </a:ln>
        </p:spPr>
      </p:pic>
      <p:pic>
        <p:nvPicPr>
          <p:cNvPr id="97" name="Google Shape;97;p26"/>
          <p:cNvPicPr preferRelativeResize="0"/>
          <p:nvPr/>
        </p:nvPicPr>
        <p:blipFill>
          <a:blip r:embed="rId4">
            <a:alphaModFix/>
          </a:blip>
          <a:stretch>
            <a:fillRect/>
          </a:stretch>
        </p:blipFill>
        <p:spPr>
          <a:xfrm>
            <a:off x="2650338" y="9257200"/>
            <a:ext cx="2471724" cy="469625"/>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2"/>
          <p:cNvSpPr txBox="1">
            <a:spLocks noGrp="1"/>
          </p:cNvSpPr>
          <p:nvPr>
            <p:ph type="title"/>
          </p:nvPr>
        </p:nvSpPr>
        <p:spPr>
          <a:xfrm>
            <a:off x="253818" y="276672"/>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dirty="0"/>
              <a:t>Trello Board</a:t>
            </a:r>
            <a:endParaRPr b="1" dirty="0"/>
          </a:p>
        </p:txBody>
      </p:sp>
      <p:sp>
        <p:nvSpPr>
          <p:cNvPr id="201" name="Google Shape;201;p42"/>
          <p:cNvSpPr txBox="1">
            <a:spLocks noGrp="1"/>
          </p:cNvSpPr>
          <p:nvPr>
            <p:ph type="body" idx="1"/>
          </p:nvPr>
        </p:nvSpPr>
        <p:spPr>
          <a:xfrm>
            <a:off x="281346" y="1212776"/>
            <a:ext cx="7242600" cy="1485000"/>
          </a:xfrm>
          <a:prstGeom prst="rect">
            <a:avLst/>
          </a:prstGeom>
          <a:noFill/>
          <a:ln>
            <a:noFill/>
          </a:ln>
        </p:spPr>
        <p:txBody>
          <a:bodyPr spcFirstLastPara="1" wrap="square" lIns="91425" tIns="91425" rIns="91425" bIns="91425" anchor="t" anchorCtr="0">
            <a:noAutofit/>
          </a:bodyPr>
          <a:lstStyle/>
          <a:p>
            <a:pPr marL="0" lvl="0" indent="0" algn="l" rtl="0">
              <a:lnSpc>
                <a:spcPct val="160000"/>
              </a:lnSpc>
              <a:spcBef>
                <a:spcPts val="0"/>
              </a:spcBef>
              <a:spcAft>
                <a:spcPts val="0"/>
              </a:spcAft>
              <a:buClr>
                <a:schemeClr val="dk1"/>
              </a:buClr>
              <a:buSzPts val="1100"/>
              <a:buFont typeface="Arial"/>
              <a:buNone/>
            </a:pPr>
            <a:r>
              <a:rPr lang="en" sz="2000" dirty="0">
                <a:solidFill>
                  <a:srgbClr val="2E3D49"/>
                </a:solidFill>
                <a:highlight>
                  <a:schemeClr val="lt1"/>
                </a:highlight>
              </a:rPr>
              <a:t>Please include the following information for your Trello board: </a:t>
            </a:r>
            <a:endParaRPr sz="2000" dirty="0">
              <a:solidFill>
                <a:srgbClr val="2E3D49"/>
              </a:solidFill>
              <a:highlight>
                <a:schemeClr val="lt1"/>
              </a:highlight>
            </a:endParaRPr>
          </a:p>
          <a:p>
            <a:pPr marL="0" lvl="0" indent="0" algn="l" rtl="0">
              <a:lnSpc>
                <a:spcPct val="160000"/>
              </a:lnSpc>
              <a:spcBef>
                <a:spcPts val="0"/>
              </a:spcBef>
              <a:spcAft>
                <a:spcPts val="0"/>
              </a:spcAft>
              <a:buSzPts val="1100"/>
              <a:buNone/>
            </a:pPr>
            <a:endParaRPr sz="1800" dirty="0">
              <a:solidFill>
                <a:srgbClr val="525C65"/>
              </a:solidFill>
              <a:highlight>
                <a:schemeClr val="lt1"/>
              </a:highlight>
            </a:endParaRPr>
          </a:p>
          <a:p>
            <a:pPr marL="0" lvl="0" indent="0" algn="l" rtl="0">
              <a:lnSpc>
                <a:spcPct val="160000"/>
              </a:lnSpc>
              <a:spcBef>
                <a:spcPts val="0"/>
              </a:spcBef>
              <a:spcAft>
                <a:spcPts val="0"/>
              </a:spcAft>
              <a:buSzPts val="1100"/>
              <a:buNone/>
            </a:pPr>
            <a:r>
              <a:rPr lang="en" sz="1800" dirty="0">
                <a:solidFill>
                  <a:srgbClr val="525C65"/>
                </a:solidFill>
                <a:highlight>
                  <a:schemeClr val="lt1"/>
                </a:highlight>
              </a:rPr>
              <a:t>A link to your public Trello board should be provided here: </a:t>
            </a:r>
            <a:endParaRPr sz="1800" dirty="0">
              <a:solidFill>
                <a:srgbClr val="525C65"/>
              </a:solidFill>
              <a:highlight>
                <a:schemeClr val="lt1"/>
              </a:highlight>
            </a:endParaRPr>
          </a:p>
          <a:p>
            <a:pPr marL="0" lvl="0" indent="0">
              <a:lnSpc>
                <a:spcPct val="160000"/>
              </a:lnSpc>
              <a:buSzPts val="1100"/>
              <a:buNone/>
            </a:pPr>
            <a:r>
              <a:rPr lang="en-US" sz="1800" dirty="0">
                <a:solidFill>
                  <a:srgbClr val="525C65"/>
                </a:solidFill>
                <a:highlight>
                  <a:schemeClr val="lt1"/>
                </a:highlight>
              </a:rPr>
              <a:t>https://trello.com/b/WZV7ZyC5/email-marketer-for-annual-fundraising-event</a:t>
            </a:r>
            <a:endParaRPr sz="1800" dirty="0">
              <a:solidFill>
                <a:srgbClr val="525C65"/>
              </a:solidFill>
              <a:highlight>
                <a:schemeClr val="lt1"/>
              </a:highlight>
            </a:endParaRPr>
          </a:p>
          <a:p>
            <a:pPr marL="0" lvl="0" indent="0" algn="l" rtl="0">
              <a:lnSpc>
                <a:spcPct val="160000"/>
              </a:lnSpc>
              <a:spcBef>
                <a:spcPts val="0"/>
              </a:spcBef>
              <a:spcAft>
                <a:spcPts val="0"/>
              </a:spcAft>
              <a:buSzPts val="1100"/>
              <a:buNone/>
            </a:pPr>
            <a:endParaRPr sz="1600" dirty="0">
              <a:solidFill>
                <a:srgbClr val="525C65"/>
              </a:solidFill>
              <a:highlight>
                <a:schemeClr val="lt1"/>
              </a:highlight>
            </a:endParaRPr>
          </a:p>
          <a:p>
            <a:pPr marL="0" lvl="0" indent="0" algn="l" rtl="0">
              <a:lnSpc>
                <a:spcPct val="160000"/>
              </a:lnSpc>
              <a:spcBef>
                <a:spcPts val="0"/>
              </a:spcBef>
              <a:spcAft>
                <a:spcPts val="0"/>
              </a:spcAft>
              <a:buSzPts val="1100"/>
              <a:buNone/>
            </a:pPr>
            <a:endParaRPr sz="1600" dirty="0">
              <a:solidFill>
                <a:srgbClr val="525C65"/>
              </a:solidFill>
              <a:highlight>
                <a:schemeClr val="lt1"/>
              </a:highlight>
            </a:endParaRPr>
          </a:p>
          <a:p>
            <a:pPr marL="0" lvl="0" indent="0" algn="l" rtl="0">
              <a:lnSpc>
                <a:spcPct val="160000"/>
              </a:lnSpc>
              <a:spcBef>
                <a:spcPts val="0"/>
              </a:spcBef>
              <a:spcAft>
                <a:spcPts val="0"/>
              </a:spcAft>
              <a:buClr>
                <a:schemeClr val="dk1"/>
              </a:buClr>
              <a:buSzPts val="1100"/>
              <a:buFont typeface="Arial"/>
              <a:buNone/>
            </a:pPr>
            <a:endParaRPr sz="1600" dirty="0">
              <a:solidFill>
                <a:srgbClr val="525C65"/>
              </a:solidFill>
              <a:highlight>
                <a:schemeClr val="lt1"/>
              </a:highlight>
            </a:endParaRPr>
          </a:p>
          <a:p>
            <a:pPr marL="0" lvl="0" indent="0" algn="l" rtl="0">
              <a:lnSpc>
                <a:spcPct val="160000"/>
              </a:lnSpc>
              <a:spcBef>
                <a:spcPts val="0"/>
              </a:spcBef>
              <a:spcAft>
                <a:spcPts val="0"/>
              </a:spcAft>
              <a:buSzPts val="3000"/>
              <a:buNone/>
            </a:pPr>
            <a:endParaRPr sz="1600" dirty="0">
              <a:solidFill>
                <a:srgbClr val="525C65"/>
              </a:solidFill>
              <a:highlight>
                <a:schemeClr val="lt1"/>
              </a:highlight>
            </a:endParaRPr>
          </a:p>
          <a:p>
            <a:pPr marL="0" lvl="0" indent="0" algn="l" rtl="0">
              <a:lnSpc>
                <a:spcPct val="160000"/>
              </a:lnSpc>
              <a:spcBef>
                <a:spcPts val="1100"/>
              </a:spcBef>
              <a:spcAft>
                <a:spcPts val="1100"/>
              </a:spcAft>
              <a:buSzPts val="3000"/>
              <a:buNone/>
            </a:pPr>
            <a:endParaRPr sz="1400" dirty="0">
              <a:solidFill>
                <a:srgbClr val="525C65"/>
              </a:solidFill>
              <a:highlight>
                <a:schemeClr val="lt1"/>
              </a:highlight>
            </a:endParaRPr>
          </a:p>
        </p:txBody>
      </p:sp>
      <p:sp>
        <p:nvSpPr>
          <p:cNvPr id="202" name="Google Shape;202;p42"/>
          <p:cNvSpPr txBox="1"/>
          <p:nvPr/>
        </p:nvSpPr>
        <p:spPr>
          <a:xfrm>
            <a:off x="412700" y="5049875"/>
            <a:ext cx="6947100" cy="4063500"/>
          </a:xfrm>
          <a:prstGeom prst="rect">
            <a:avLst/>
          </a:prstGeom>
          <a:noFill/>
          <a:ln w="9525" cap="flat" cmpd="sng">
            <a:solidFill>
              <a:srgbClr val="2015FF"/>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r>
              <a:rPr lang="en" dirty="0">
                <a:latin typeface="Open Sans Light"/>
                <a:ea typeface="Open Sans Light"/>
                <a:cs typeface="Open Sans Light"/>
                <a:sym typeface="Open Sans Light"/>
              </a:rPr>
              <a:t>Paste screenshot here</a:t>
            </a: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l"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p:txBody>
      </p:sp>
      <p:sp>
        <p:nvSpPr>
          <p:cNvPr id="203" name="Google Shape;203;p42"/>
          <p:cNvSpPr txBox="1"/>
          <p:nvPr/>
        </p:nvSpPr>
        <p:spPr>
          <a:xfrm>
            <a:off x="281346" y="4309120"/>
            <a:ext cx="6947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rgbClr val="2E3D49"/>
                </a:solidFill>
                <a:latin typeface="Open Sans Light"/>
                <a:ea typeface="Open Sans Light"/>
                <a:cs typeface="Open Sans Light"/>
                <a:sym typeface="Open Sans Light"/>
              </a:rPr>
              <a:t>Include a screenshot of the board below: </a:t>
            </a:r>
            <a:endParaRPr sz="1800" dirty="0">
              <a:solidFill>
                <a:srgbClr val="2E3D49"/>
              </a:solidFill>
              <a:latin typeface="Open Sans Light"/>
              <a:ea typeface="Open Sans Light"/>
              <a:cs typeface="Open Sans Light"/>
              <a:sym typeface="Open Sans Light"/>
            </a:endParaRPr>
          </a:p>
        </p:txBody>
      </p:sp>
      <p:pic>
        <p:nvPicPr>
          <p:cNvPr id="2" name="Picture 2" descr="C:\Users\ستارنت.ستارنت-PC\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700" y="5063815"/>
            <a:ext cx="6947100" cy="43425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207"/>
        <p:cNvGrpSpPr/>
        <p:nvPr/>
      </p:nvGrpSpPr>
      <p:grpSpPr>
        <a:xfrm>
          <a:off x="0" y="0"/>
          <a:ext cx="0" cy="0"/>
          <a:chOff x="0" y="0"/>
          <a:chExt cx="0" cy="0"/>
        </a:xfrm>
      </p:grpSpPr>
      <p:sp>
        <p:nvSpPr>
          <p:cNvPr id="208" name="Google Shape;208;p43"/>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chemeClr val="lt1"/>
              </a:buClr>
              <a:buSzPts val="3000"/>
              <a:buFont typeface="Open Sans"/>
              <a:buNone/>
            </a:pPr>
            <a:r>
              <a:rPr lang="en" sz="3000" b="1" i="0" u="none" strike="noStrike" cap="none">
                <a:solidFill>
                  <a:schemeClr val="lt1"/>
                </a:solidFill>
                <a:latin typeface="Open Sans"/>
                <a:ea typeface="Open Sans"/>
                <a:cs typeface="Open Sans"/>
                <a:sym typeface="Open Sans"/>
              </a:rPr>
              <a:t>Part </a:t>
            </a:r>
            <a:r>
              <a:rPr lang="en" sz="3000" b="1">
                <a:solidFill>
                  <a:schemeClr val="lt1"/>
                </a:solidFill>
                <a:latin typeface="Open Sans"/>
                <a:ea typeface="Open Sans"/>
                <a:cs typeface="Open Sans"/>
                <a:sym typeface="Open Sans"/>
              </a:rPr>
              <a:t>4</a:t>
            </a:r>
            <a:endParaRPr sz="3000" b="1" i="0" u="none" strike="noStrike" cap="none">
              <a:solidFill>
                <a:schemeClr val="lt1"/>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a:solidFill>
                  <a:srgbClr val="FFFFFF"/>
                </a:solidFill>
                <a:latin typeface="Open Sans"/>
                <a:ea typeface="Open Sans"/>
                <a:cs typeface="Open Sans"/>
                <a:sym typeface="Open Sans"/>
              </a:rPr>
              <a:t>Invoice and Payment Options</a:t>
            </a:r>
            <a:endParaRPr sz="3000" b="0"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2000"/>
              <a:buFont typeface="Open Sans"/>
              <a:buNone/>
            </a:pPr>
            <a:endParaRPr sz="2000" b="0" i="0" u="none" strike="noStrike" cap="none">
              <a:solidFill>
                <a:srgbClr val="000000"/>
              </a:solidFill>
              <a:latin typeface="Arial"/>
              <a:ea typeface="Arial"/>
              <a:cs typeface="Arial"/>
              <a:sym typeface="Arial"/>
            </a:endParaRPr>
          </a:p>
        </p:txBody>
      </p:sp>
      <p:sp>
        <p:nvSpPr>
          <p:cNvPr id="209" name="Google Shape;209;p43"/>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5"/>
          <p:cNvSpPr txBox="1">
            <a:spLocks noGrp="1"/>
          </p:cNvSpPr>
          <p:nvPr>
            <p:ph type="title"/>
          </p:nvPr>
        </p:nvSpPr>
        <p:spPr>
          <a:xfrm>
            <a:off x="117575" y="204950"/>
            <a:ext cx="7389900" cy="11199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Clr>
                <a:schemeClr val="dk1"/>
              </a:buClr>
              <a:buSzPts val="1100"/>
              <a:buFont typeface="Arial"/>
              <a:buNone/>
            </a:pPr>
            <a:r>
              <a:rPr lang="en-US" sz="1200" dirty="0" smtClean="0">
                <a:solidFill>
                  <a:schemeClr val="dk1"/>
                </a:solidFill>
              </a:rPr>
              <a:t>Ahmed </a:t>
            </a:r>
            <a:r>
              <a:rPr lang="en-US" sz="1200" dirty="0" err="1" smtClean="0">
                <a:solidFill>
                  <a:schemeClr val="dk1"/>
                </a:solidFill>
              </a:rPr>
              <a:t>Elshety</a:t>
            </a:r>
            <a:r>
              <a:rPr lang="ar-EG" sz="1200" dirty="0"/>
              <a:t/>
            </a:r>
            <a:br>
              <a:rPr lang="ar-EG" sz="1200" dirty="0"/>
            </a:br>
            <a:r>
              <a:rPr lang="it-IT" sz="1200" dirty="0"/>
              <a:t>921 LINCOLN BLVD SANTA MONICA CA 90403-2835 </a:t>
            </a:r>
            <a:r>
              <a:rPr lang="it-IT" sz="1200" dirty="0" smtClean="0"/>
              <a:t>USA</a:t>
            </a:r>
            <a:endParaRPr sz="3100" dirty="0" smtClean="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3400" b="1" dirty="0" smtClean="0">
                <a:solidFill>
                  <a:schemeClr val="dk1"/>
                </a:solidFill>
              </a:rPr>
              <a:t>Invoice</a:t>
            </a:r>
            <a:endParaRPr sz="4800" b="1" dirty="0">
              <a:solidFill>
                <a:schemeClr val="dk1"/>
              </a:solidFill>
            </a:endParaRPr>
          </a:p>
        </p:txBody>
      </p:sp>
      <p:cxnSp>
        <p:nvCxnSpPr>
          <p:cNvPr id="222" name="Google Shape;222;p45"/>
          <p:cNvCxnSpPr/>
          <p:nvPr/>
        </p:nvCxnSpPr>
        <p:spPr>
          <a:xfrm>
            <a:off x="215425" y="1468775"/>
            <a:ext cx="7416600" cy="39300"/>
          </a:xfrm>
          <a:prstGeom prst="straightConnector1">
            <a:avLst/>
          </a:prstGeom>
          <a:noFill/>
          <a:ln w="19050" cap="flat" cmpd="sng">
            <a:solidFill>
              <a:srgbClr val="2015FF"/>
            </a:solidFill>
            <a:prstDash val="solid"/>
            <a:round/>
            <a:headEnd type="none" w="med" len="med"/>
            <a:tailEnd type="none" w="med" len="med"/>
          </a:ln>
        </p:spPr>
      </p:cxnSp>
      <p:sp>
        <p:nvSpPr>
          <p:cNvPr id="223" name="Google Shape;223;p45"/>
          <p:cNvSpPr txBox="1"/>
          <p:nvPr/>
        </p:nvSpPr>
        <p:spPr>
          <a:xfrm>
            <a:off x="117575" y="1618300"/>
            <a:ext cx="7507500" cy="2805353"/>
          </a:xfrm>
          <a:prstGeom prst="rect">
            <a:avLst/>
          </a:prstGeom>
          <a:noFill/>
          <a:ln>
            <a:noFill/>
          </a:ln>
        </p:spPr>
        <p:txBody>
          <a:bodyPr spcFirstLastPara="1" wrap="square" lIns="91425" tIns="91425" rIns="91425" bIns="91425" anchor="t" anchorCtr="0">
            <a:spAutoFit/>
          </a:bodyPr>
          <a:lstStyle/>
          <a:p>
            <a:pPr marL="0" lvl="0" indent="0" algn="just">
              <a:lnSpc>
                <a:spcPct val="115000"/>
              </a:lnSpc>
              <a:spcBef>
                <a:spcPts val="0"/>
              </a:spcBef>
              <a:spcAft>
                <a:spcPts val="0"/>
              </a:spcAft>
              <a:buClr>
                <a:schemeClr val="dk1"/>
              </a:buClr>
              <a:buSzPts val="1100"/>
              <a:buFont typeface="Arial"/>
              <a:buNone/>
            </a:pPr>
            <a:r>
              <a:rPr lang="en" sz="1500" b="1" dirty="0">
                <a:solidFill>
                  <a:schemeClr val="dk1"/>
                </a:solidFill>
                <a:latin typeface="Open Sans"/>
                <a:ea typeface="Open Sans"/>
                <a:cs typeface="Open Sans"/>
                <a:sym typeface="Open Sans"/>
              </a:rPr>
              <a:t>Recipient: </a:t>
            </a:r>
            <a:endParaRPr lang="ar-EG" sz="1600" dirty="0"/>
          </a:p>
          <a:p>
            <a:r>
              <a:rPr lang="en-US" sz="1600" dirty="0" smtClean="0"/>
              <a:t>Taylor</a:t>
            </a:r>
            <a:endParaRPr sz="1500" dirty="0" smtClean="0">
              <a:solidFill>
                <a:schemeClr val="dk1"/>
              </a:solidFill>
              <a:latin typeface="Open Sans"/>
              <a:ea typeface="Open Sans"/>
              <a:cs typeface="Open Sans"/>
              <a:sym typeface="Open Sans"/>
            </a:endParaRPr>
          </a:p>
          <a:p>
            <a:pPr lvl="0">
              <a:lnSpc>
                <a:spcPct val="115000"/>
              </a:lnSpc>
              <a:buClr>
                <a:schemeClr val="dk1"/>
              </a:buClr>
              <a:buSzPts val="1100"/>
            </a:pPr>
            <a:r>
              <a:rPr lang="nn-NO" sz="1500" dirty="0">
                <a:solidFill>
                  <a:schemeClr val="dk1"/>
                </a:solidFill>
                <a:latin typeface="Open Sans"/>
                <a:ea typeface="Open Sans"/>
                <a:cs typeface="Open Sans"/>
                <a:sym typeface="Open Sans"/>
              </a:rPr>
              <a:t>2800 POE LN BRENTWOOD CA 94513-3908 </a:t>
            </a:r>
            <a:r>
              <a:rPr lang="nn-NO" sz="1500" dirty="0" smtClean="0">
                <a:solidFill>
                  <a:schemeClr val="dk1"/>
                </a:solidFill>
                <a:latin typeface="Open Sans"/>
                <a:ea typeface="Open Sans"/>
                <a:cs typeface="Open Sans"/>
                <a:sym typeface="Open Sans"/>
              </a:rPr>
              <a:t>USA</a:t>
            </a:r>
            <a:endParaRPr sz="3300" b="1" dirty="0" smtClean="0">
              <a:solidFill>
                <a:schemeClr val="dk1"/>
              </a:solidFill>
              <a:latin typeface="Open Sans"/>
              <a:ea typeface="Open Sans"/>
              <a:cs typeface="Open Sans"/>
              <a:sym typeface="Open Sans"/>
            </a:endParaRPr>
          </a:p>
          <a:p>
            <a:pPr marL="0" lvl="0" indent="0" algn="just" rtl="0">
              <a:lnSpc>
                <a:spcPct val="115000"/>
              </a:lnSpc>
              <a:spcBef>
                <a:spcPts val="0"/>
              </a:spcBef>
              <a:spcAft>
                <a:spcPts val="0"/>
              </a:spcAft>
              <a:buClr>
                <a:schemeClr val="dk1"/>
              </a:buClr>
              <a:buSzPts val="1100"/>
              <a:buFont typeface="Arial"/>
              <a:buNone/>
            </a:pPr>
            <a:endParaRPr sz="1500" b="1" dirty="0">
              <a:solidFill>
                <a:schemeClr val="dk1"/>
              </a:solidFill>
              <a:latin typeface="Open Sans"/>
              <a:ea typeface="Open Sans"/>
              <a:cs typeface="Open Sans"/>
              <a:sym typeface="Open Sans"/>
            </a:endParaRPr>
          </a:p>
          <a:p>
            <a:pPr lvl="0">
              <a:lnSpc>
                <a:spcPct val="115000"/>
              </a:lnSpc>
              <a:buClr>
                <a:schemeClr val="dk1"/>
              </a:buClr>
              <a:buSzPts val="1100"/>
            </a:pPr>
            <a:r>
              <a:rPr lang="en" sz="1500" b="1" dirty="0" smtClean="0">
                <a:solidFill>
                  <a:schemeClr val="dk1"/>
                </a:solidFill>
                <a:latin typeface="Open Sans"/>
                <a:ea typeface="Open Sans"/>
                <a:cs typeface="Open Sans"/>
                <a:sym typeface="Open Sans"/>
              </a:rPr>
              <a:t>Invoice #</a:t>
            </a:r>
            <a:r>
              <a:rPr lang="en" sz="1500" dirty="0">
                <a:solidFill>
                  <a:schemeClr val="dk1"/>
                </a:solidFill>
                <a:latin typeface="Open Sans"/>
                <a:ea typeface="Open Sans"/>
                <a:cs typeface="Open Sans"/>
                <a:sym typeface="Open Sans"/>
              </a:rPr>
              <a:t>: 9113500144782</a:t>
            </a:r>
            <a:endParaRPr sz="1500" dirty="0" smtClean="0">
              <a:solidFill>
                <a:schemeClr val="dk1"/>
              </a:solidFill>
              <a:latin typeface="Open Sans"/>
              <a:ea typeface="Open Sans"/>
              <a:cs typeface="Open Sans"/>
              <a:sym typeface="Open Sans"/>
            </a:endParaRPr>
          </a:p>
          <a:p>
            <a:pPr lvl="0">
              <a:lnSpc>
                <a:spcPct val="115000"/>
              </a:lnSpc>
              <a:buClr>
                <a:schemeClr val="dk1"/>
              </a:buClr>
              <a:buSzPts val="1100"/>
            </a:pPr>
            <a:r>
              <a:rPr lang="en" sz="1500" b="1" dirty="0" smtClean="0">
                <a:solidFill>
                  <a:schemeClr val="dk1"/>
                </a:solidFill>
                <a:latin typeface="Open Sans"/>
                <a:ea typeface="Open Sans"/>
                <a:cs typeface="Open Sans"/>
                <a:sym typeface="Open Sans"/>
              </a:rPr>
              <a:t>Date </a:t>
            </a:r>
            <a:r>
              <a:rPr lang="en" sz="1500" b="1" dirty="0">
                <a:solidFill>
                  <a:schemeClr val="dk1"/>
                </a:solidFill>
                <a:latin typeface="Open Sans"/>
                <a:ea typeface="Open Sans"/>
                <a:cs typeface="Open Sans"/>
                <a:sym typeface="Open Sans"/>
              </a:rPr>
              <a:t>issued</a:t>
            </a:r>
            <a:r>
              <a:rPr lang="en" sz="1500" dirty="0">
                <a:solidFill>
                  <a:schemeClr val="dk1"/>
                </a:solidFill>
                <a:latin typeface="Open Sans"/>
                <a:ea typeface="Open Sans"/>
                <a:cs typeface="Open Sans"/>
                <a:sym typeface="Open Sans"/>
              </a:rPr>
              <a:t>: 01-12-2022</a:t>
            </a: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500" b="1" dirty="0">
                <a:solidFill>
                  <a:schemeClr val="dk1"/>
                </a:solidFill>
                <a:latin typeface="Open Sans"/>
                <a:ea typeface="Open Sans"/>
                <a:cs typeface="Open Sans"/>
                <a:sym typeface="Open Sans"/>
              </a:rPr>
              <a:t>Date due:</a:t>
            </a:r>
            <a:r>
              <a:rPr lang="en" sz="1500" dirty="0">
                <a:solidFill>
                  <a:schemeClr val="dk1"/>
                </a:solidFill>
                <a:latin typeface="Open Sans"/>
                <a:ea typeface="Open Sans"/>
                <a:cs typeface="Open Sans"/>
                <a:sym typeface="Open Sans"/>
              </a:rPr>
              <a:t> </a:t>
            </a:r>
            <a:r>
              <a:rPr lang="en" sz="1500" dirty="0" smtClean="0">
                <a:solidFill>
                  <a:schemeClr val="dk1"/>
                </a:solidFill>
                <a:latin typeface="Open Sans"/>
                <a:ea typeface="Open Sans"/>
                <a:cs typeface="Open Sans"/>
                <a:sym typeface="Open Sans"/>
              </a:rPr>
              <a:t>25-12-2022</a:t>
            </a: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700" b="1" dirty="0">
                <a:solidFill>
                  <a:schemeClr val="dk1"/>
                </a:solidFill>
                <a:latin typeface="Open Sans"/>
                <a:ea typeface="Open Sans"/>
                <a:cs typeface="Open Sans"/>
                <a:sym typeface="Open Sans"/>
              </a:rPr>
              <a:t>Services </a:t>
            </a:r>
            <a:r>
              <a:rPr lang="en" sz="1700" b="1" dirty="0" smtClean="0">
                <a:solidFill>
                  <a:schemeClr val="dk1"/>
                </a:solidFill>
                <a:latin typeface="Open Sans"/>
                <a:ea typeface="Open Sans"/>
                <a:cs typeface="Open Sans"/>
                <a:sym typeface="Open Sans"/>
              </a:rPr>
              <a:t>Rendered</a:t>
            </a:r>
            <a:endParaRPr sz="1700" dirty="0">
              <a:solidFill>
                <a:schemeClr val="dk1"/>
              </a:solidFill>
              <a:latin typeface="Open Sans"/>
              <a:ea typeface="Open Sans"/>
              <a:cs typeface="Open Sans"/>
              <a:sym typeface="Open Sans"/>
            </a:endParaRPr>
          </a:p>
          <a:p>
            <a:pPr marL="0" lvl="0" indent="0" algn="l" rtl="0">
              <a:spcBef>
                <a:spcPts val="0"/>
              </a:spcBef>
              <a:spcAft>
                <a:spcPts val="0"/>
              </a:spcAft>
              <a:buNone/>
            </a:pPr>
            <a:endParaRPr dirty="0">
              <a:latin typeface="Open Sans Light"/>
              <a:ea typeface="Open Sans Light"/>
              <a:cs typeface="Open Sans Light"/>
              <a:sym typeface="Open Sans Light"/>
            </a:endParaRPr>
          </a:p>
        </p:txBody>
      </p:sp>
      <p:graphicFrame>
        <p:nvGraphicFramePr>
          <p:cNvPr id="224" name="Google Shape;224;p45"/>
          <p:cNvGraphicFramePr/>
          <p:nvPr>
            <p:extLst>
              <p:ext uri="{D42A27DB-BD31-4B8C-83A1-F6EECF244321}">
                <p14:modId xmlns:p14="http://schemas.microsoft.com/office/powerpoint/2010/main" val="412009852"/>
              </p:ext>
            </p:extLst>
          </p:nvPr>
        </p:nvGraphicFramePr>
        <p:xfrm>
          <a:off x="264900" y="4457550"/>
          <a:ext cx="7242600" cy="3505900"/>
        </p:xfrm>
        <a:graphic>
          <a:graphicData uri="http://schemas.openxmlformats.org/drawingml/2006/table">
            <a:tbl>
              <a:tblPr>
                <a:noFill/>
                <a:tableStyleId>{53D6227A-8FEB-42AE-A451-A2E36D6E7CDF}</a:tableStyleId>
              </a:tblPr>
              <a:tblGrid>
                <a:gridCol w="1865675"/>
                <a:gridCol w="2662275"/>
                <a:gridCol w="869950"/>
                <a:gridCol w="958025"/>
                <a:gridCol w="886675"/>
              </a:tblGrid>
              <a:tr h="551700">
                <a:tc>
                  <a:txBody>
                    <a:bodyPr/>
                    <a:lstStyle/>
                    <a:p>
                      <a:pPr marL="0" lvl="0" indent="0" algn="ctr" rtl="0">
                        <a:spcBef>
                          <a:spcPts val="0"/>
                        </a:spcBef>
                        <a:spcAft>
                          <a:spcPts val="0"/>
                        </a:spcAft>
                        <a:buNone/>
                      </a:pPr>
                      <a:r>
                        <a:rPr lang="en" sz="1300" b="1" dirty="0">
                          <a:solidFill>
                            <a:srgbClr val="FFFFFF"/>
                          </a:solidFill>
                          <a:latin typeface="Open Sans"/>
                          <a:ea typeface="Open Sans"/>
                          <a:cs typeface="Open Sans"/>
                          <a:sym typeface="Open Sans"/>
                        </a:rPr>
                        <a:t>Service</a:t>
                      </a:r>
                      <a:endParaRPr sz="1300" b="1" dirty="0">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Description of Work Done</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Hours Spent </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Amount Per Hour</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Total</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r>
              <a:tr h="738550">
                <a:tc>
                  <a:txBody>
                    <a:bodyPr/>
                    <a:lstStyle/>
                    <a:p>
                      <a:pPr marL="0" lvl="0" indent="0" algn="l" rtl="0">
                        <a:spcBef>
                          <a:spcPts val="0"/>
                        </a:spcBef>
                        <a:spcAft>
                          <a:spcPts val="0"/>
                        </a:spcAft>
                        <a:buNone/>
                      </a:pPr>
                      <a:r>
                        <a:rPr lang="en-US" sz="1300" dirty="0" smtClean="0">
                          <a:latin typeface="Open Sans"/>
                          <a:ea typeface="Open Sans"/>
                          <a:cs typeface="Open Sans"/>
                          <a:sym typeface="Open Sans"/>
                        </a:rPr>
                        <a:t>audience segmentation</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baseline="0" dirty="0" smtClean="0">
                          <a:latin typeface="Open Sans"/>
                          <a:ea typeface="Open Sans"/>
                          <a:cs typeface="Open Sans"/>
                          <a:sym typeface="Open Sans"/>
                        </a:rPr>
                        <a:t>set correct the </a:t>
                      </a:r>
                      <a:r>
                        <a:rPr lang="en-US" sz="1300" baseline="0" dirty="0" smtClean="0">
                          <a:latin typeface="Open Sans"/>
                          <a:ea typeface="Open Sans"/>
                          <a:cs typeface="Open Sans"/>
                          <a:sym typeface="Open Sans"/>
                        </a:rPr>
                        <a:t>audience segmentation strategy</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3</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30$</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90$</a:t>
                      </a:r>
                      <a:endParaRPr lang="en" sz="1300" dirty="0">
                        <a:latin typeface="Open Sans"/>
                        <a:ea typeface="Open Sans"/>
                        <a:cs typeface="Open Sans"/>
                        <a:sym typeface="Open Sans"/>
                      </a:endParaRPr>
                    </a:p>
                  </a:txBody>
                  <a:tcPr marL="63500" marR="63500" marT="63500" marB="63500"/>
                </a:tc>
              </a:tr>
              <a:tr h="738550">
                <a:tc>
                  <a:txBody>
                    <a:bodyPr/>
                    <a:lstStyle/>
                    <a:p>
                      <a:pPr marL="0" lvl="0" indent="0" algn="l" rtl="0">
                        <a:spcBef>
                          <a:spcPts val="0"/>
                        </a:spcBef>
                        <a:spcAft>
                          <a:spcPts val="0"/>
                        </a:spcAft>
                        <a:buNone/>
                      </a:pPr>
                      <a:r>
                        <a:rPr lang="en-US" sz="1300" dirty="0" smtClean="0">
                          <a:latin typeface="Open Sans"/>
                          <a:ea typeface="Open Sans"/>
                          <a:cs typeface="Open Sans"/>
                          <a:sym typeface="Open Sans"/>
                        </a:rPr>
                        <a:t>custom email creation</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US" sz="1300" dirty="0" smtClean="0">
                          <a:latin typeface="Open Sans"/>
                          <a:ea typeface="Open Sans"/>
                          <a:cs typeface="Open Sans"/>
                          <a:sym typeface="Open Sans"/>
                        </a:rPr>
                        <a:t>Make video call, chat, send calendar invites.</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2</a:t>
                      </a:r>
                      <a:endParaRPr sz="1300" dirty="0">
                        <a:latin typeface="Open Sans"/>
                        <a:ea typeface="Open Sans"/>
                        <a:cs typeface="Open Sans"/>
                        <a:sym typeface="Open Sans"/>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1300" dirty="0" smtClean="0">
                          <a:latin typeface="Open Sans"/>
                          <a:ea typeface="Open Sans"/>
                          <a:cs typeface="Open Sans"/>
                          <a:sym typeface="Open Sans"/>
                        </a:rPr>
                        <a:t>35$</a:t>
                      </a:r>
                    </a:p>
                    <a:p>
                      <a:pPr marL="0" lvl="0" indent="0" algn="l" rtl="0">
                        <a:spcBef>
                          <a:spcPts val="0"/>
                        </a:spcBef>
                        <a:spcAft>
                          <a:spcPts val="0"/>
                        </a:spcAft>
                        <a:buNone/>
                      </a:pPr>
                      <a:endParaRPr sz="1300" dirty="0">
                        <a:latin typeface="Open Sans"/>
                        <a:ea typeface="Open Sans"/>
                        <a:cs typeface="Open Sans"/>
                        <a:sym typeface="Open Sans"/>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1300" dirty="0" smtClean="0">
                          <a:latin typeface="Open Sans"/>
                          <a:ea typeface="Open Sans"/>
                          <a:cs typeface="Open Sans"/>
                          <a:sym typeface="Open Sans"/>
                        </a:rPr>
                        <a:t>70$</a:t>
                      </a:r>
                    </a:p>
                    <a:p>
                      <a:pPr marL="0" lvl="0" indent="0" algn="l" rtl="0">
                        <a:spcBef>
                          <a:spcPts val="0"/>
                        </a:spcBef>
                        <a:spcAft>
                          <a:spcPts val="0"/>
                        </a:spcAft>
                        <a:buNone/>
                      </a:pPr>
                      <a:endParaRPr sz="1300" dirty="0">
                        <a:latin typeface="Open Sans"/>
                        <a:ea typeface="Open Sans"/>
                        <a:cs typeface="Open Sans"/>
                        <a:sym typeface="Open Sans"/>
                      </a:endParaRPr>
                    </a:p>
                  </a:txBody>
                  <a:tcPr marL="63500" marR="63500" marT="63500" marB="63500"/>
                </a:tc>
              </a:tr>
              <a:tr h="738550">
                <a:tc>
                  <a:txBody>
                    <a:bodyPr/>
                    <a:lstStyle/>
                    <a:p>
                      <a:pPr marL="0" lvl="0" indent="0" algn="l" rtl="0">
                        <a:spcBef>
                          <a:spcPts val="0"/>
                        </a:spcBef>
                        <a:spcAft>
                          <a:spcPts val="0"/>
                        </a:spcAft>
                        <a:buNone/>
                      </a:pPr>
                      <a:r>
                        <a:rPr lang="en" sz="1300" dirty="0" smtClean="0">
                          <a:latin typeface="Open Sans"/>
                          <a:ea typeface="Open Sans"/>
                          <a:cs typeface="Open Sans"/>
                          <a:sym typeface="Open Sans"/>
                        </a:rPr>
                        <a:t>plan </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US" sz="1300" dirty="0" smtClean="0">
                          <a:latin typeface="Open Sans"/>
                          <a:ea typeface="Open Sans"/>
                          <a:cs typeface="Open Sans"/>
                          <a:sym typeface="Open Sans"/>
                        </a:rPr>
                        <a:t>M</a:t>
                      </a:r>
                      <a:r>
                        <a:rPr lang="en" sz="1300" dirty="0" smtClean="0">
                          <a:latin typeface="Open Sans"/>
                          <a:ea typeface="Open Sans"/>
                          <a:cs typeface="Open Sans"/>
                          <a:sym typeface="Open Sans"/>
                        </a:rPr>
                        <a:t>ake a correct plan for </a:t>
                      </a:r>
                      <a:r>
                        <a:rPr lang="en-US" sz="1300" dirty="0" smtClean="0">
                          <a:latin typeface="Open Sans"/>
                          <a:ea typeface="Open Sans"/>
                          <a:cs typeface="Open Sans"/>
                          <a:sym typeface="Open Sans"/>
                        </a:rPr>
                        <a:t>managing </a:t>
                      </a:r>
                      <a:r>
                        <a:rPr lang="en" sz="1300" baseline="0" dirty="0" smtClean="0">
                          <a:latin typeface="Open Sans"/>
                          <a:ea typeface="Open Sans"/>
                          <a:cs typeface="Open Sans"/>
                          <a:sym typeface="Open Sans"/>
                        </a:rPr>
                        <a:t>the project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5</a:t>
                      </a:r>
                      <a:endParaRPr sz="1300" dirty="0">
                        <a:latin typeface="Open Sans"/>
                        <a:ea typeface="Open Sans"/>
                        <a:cs typeface="Open Sans"/>
                        <a:sym typeface="Open Sans"/>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1300" dirty="0" smtClean="0">
                          <a:latin typeface="Open Sans"/>
                          <a:ea typeface="Open Sans"/>
                          <a:cs typeface="Open Sans"/>
                          <a:sym typeface="Open Sans"/>
                        </a:rPr>
                        <a:t>40$</a:t>
                      </a:r>
                    </a:p>
                    <a:p>
                      <a:pPr marL="0" lvl="0" indent="0" algn="l" rtl="0">
                        <a:spcBef>
                          <a:spcPts val="0"/>
                        </a:spcBef>
                        <a:spcAft>
                          <a:spcPts val="0"/>
                        </a:spcAft>
                        <a:buNone/>
                      </a:pPr>
                      <a:endParaRPr sz="1300" dirty="0">
                        <a:latin typeface="Open Sans"/>
                        <a:ea typeface="Open Sans"/>
                        <a:cs typeface="Open Sans"/>
                        <a:sym typeface="Open Sans"/>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1300" dirty="0" smtClean="0">
                          <a:latin typeface="Open Sans"/>
                          <a:ea typeface="Open Sans"/>
                          <a:cs typeface="Open Sans"/>
                          <a:sym typeface="Open Sans"/>
                        </a:rPr>
                        <a:t>200$</a:t>
                      </a:r>
                    </a:p>
                    <a:p>
                      <a:pPr marL="0" lvl="0" indent="0" algn="l" rtl="0">
                        <a:spcBef>
                          <a:spcPts val="0"/>
                        </a:spcBef>
                        <a:spcAft>
                          <a:spcPts val="0"/>
                        </a:spcAft>
                        <a:buNone/>
                      </a:pPr>
                      <a:endParaRPr sz="1300" dirty="0">
                        <a:latin typeface="Open Sans"/>
                        <a:ea typeface="Open Sans"/>
                        <a:cs typeface="Open Sans"/>
                        <a:sym typeface="Open Sans"/>
                      </a:endParaRPr>
                    </a:p>
                  </a:txBody>
                  <a:tcPr marL="63500" marR="63500" marT="63500" marB="63500"/>
                </a:tc>
              </a:tr>
              <a:tr h="738550">
                <a:tc>
                  <a:txBody>
                    <a:bodyPr/>
                    <a:lstStyle/>
                    <a:p>
                      <a:pPr marL="0" lvl="0" indent="0" algn="l" rtl="0">
                        <a:spcBef>
                          <a:spcPts val="0"/>
                        </a:spcBef>
                        <a:spcAft>
                          <a:spcPts val="0"/>
                        </a:spcAft>
                        <a:buNone/>
                      </a:pPr>
                      <a:r>
                        <a:rPr lang="en-US" sz="1300" dirty="0" smtClean="0">
                          <a:latin typeface="Open Sans"/>
                          <a:ea typeface="Open Sans"/>
                          <a:cs typeface="Open Sans"/>
                          <a:sym typeface="Open Sans"/>
                        </a:rPr>
                        <a:t>create tasks</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US" sz="1300" dirty="0" smtClean="0">
                          <a:latin typeface="Open Sans"/>
                          <a:ea typeface="Open Sans"/>
                          <a:cs typeface="Open Sans"/>
                          <a:sym typeface="Open Sans"/>
                        </a:rPr>
                        <a:t>C</a:t>
                      </a:r>
                      <a:r>
                        <a:rPr lang="en" sz="1300" dirty="0" smtClean="0">
                          <a:latin typeface="Open Sans"/>
                          <a:ea typeface="Open Sans"/>
                          <a:cs typeface="Open Sans"/>
                          <a:sym typeface="Open Sans"/>
                        </a:rPr>
                        <a:t>reate tasks for</a:t>
                      </a:r>
                      <a:r>
                        <a:rPr lang="en" sz="1300" baseline="0" dirty="0" smtClean="0">
                          <a:latin typeface="Open Sans"/>
                          <a:ea typeface="Open Sans"/>
                          <a:cs typeface="Open Sans"/>
                          <a:sym typeface="Open Sans"/>
                        </a:rPr>
                        <a:t> the whole project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4</a:t>
                      </a:r>
                      <a:endParaRPr sz="1300" dirty="0">
                        <a:latin typeface="Open Sans"/>
                        <a:ea typeface="Open Sans"/>
                        <a:cs typeface="Open Sans"/>
                        <a:sym typeface="Open Sans"/>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1300" dirty="0" smtClean="0">
                          <a:latin typeface="Open Sans"/>
                          <a:ea typeface="Open Sans"/>
                          <a:cs typeface="Open Sans"/>
                          <a:sym typeface="Open Sans"/>
                        </a:rPr>
                        <a:t>30$</a:t>
                      </a:r>
                    </a:p>
                    <a:p>
                      <a:pPr marL="0" lvl="0" indent="0" algn="l" rtl="0">
                        <a:spcBef>
                          <a:spcPts val="0"/>
                        </a:spcBef>
                        <a:spcAft>
                          <a:spcPts val="0"/>
                        </a:spcAft>
                        <a:buNone/>
                      </a:pPr>
                      <a:endParaRPr sz="1300" dirty="0">
                        <a:latin typeface="Open Sans"/>
                        <a:ea typeface="Open Sans"/>
                        <a:cs typeface="Open Sans"/>
                        <a:sym typeface="Open Sans"/>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1300" dirty="0" smtClean="0">
                          <a:latin typeface="Open Sans"/>
                          <a:ea typeface="Open Sans"/>
                          <a:cs typeface="Open Sans"/>
                          <a:sym typeface="Open Sans"/>
                        </a:rPr>
                        <a:t>120$</a:t>
                      </a:r>
                    </a:p>
                    <a:p>
                      <a:pPr marL="0" lvl="0" indent="0" algn="l" rtl="0">
                        <a:spcBef>
                          <a:spcPts val="0"/>
                        </a:spcBef>
                        <a:spcAft>
                          <a:spcPts val="0"/>
                        </a:spcAft>
                        <a:buNone/>
                      </a:pPr>
                      <a:endParaRPr sz="1300" dirty="0">
                        <a:latin typeface="Open Sans"/>
                        <a:ea typeface="Open Sans"/>
                        <a:cs typeface="Open Sans"/>
                        <a:sym typeface="Open Sans"/>
                      </a:endParaRPr>
                    </a:p>
                  </a:txBody>
                  <a:tcPr marL="63500" marR="63500" marT="63500" marB="63500"/>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6"/>
          <p:cNvSpPr txBox="1">
            <a:spLocks noGrp="1"/>
          </p:cNvSpPr>
          <p:nvPr>
            <p:ph type="title"/>
          </p:nvPr>
        </p:nvSpPr>
        <p:spPr>
          <a:xfrm>
            <a:off x="117575" y="204950"/>
            <a:ext cx="7389900" cy="11199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SzPts val="1100"/>
              <a:buNone/>
            </a:pPr>
            <a:r>
              <a:rPr lang="en-US" sz="1200" dirty="0" smtClean="0">
                <a:solidFill>
                  <a:schemeClr val="dk1"/>
                </a:solidFill>
              </a:rPr>
              <a:t>Ahmed </a:t>
            </a:r>
            <a:r>
              <a:rPr lang="en-US" sz="1200" dirty="0" err="1" smtClean="0">
                <a:solidFill>
                  <a:schemeClr val="dk1"/>
                </a:solidFill>
              </a:rPr>
              <a:t>Elshety</a:t>
            </a:r>
            <a:endParaRPr sz="1200" dirty="0">
              <a:solidFill>
                <a:schemeClr val="dk1"/>
              </a:solidFill>
            </a:endParaRPr>
          </a:p>
          <a:p>
            <a:pPr lvl="0" algn="r">
              <a:lnSpc>
                <a:spcPct val="115000"/>
              </a:lnSpc>
              <a:buSzPts val="1100"/>
            </a:pPr>
            <a:r>
              <a:rPr lang="it-IT" sz="1200" dirty="0"/>
              <a:t>921 LINCOLN BLVD SANTA MONICA CA 90403-2835 USA</a:t>
            </a:r>
            <a:endParaRPr sz="3100" dirty="0">
              <a:solidFill>
                <a:schemeClr val="dk1"/>
              </a:solidFill>
            </a:endParaRPr>
          </a:p>
          <a:p>
            <a:pPr marL="0" lvl="0" indent="0" algn="just" rtl="0">
              <a:lnSpc>
                <a:spcPct val="115000"/>
              </a:lnSpc>
              <a:spcBef>
                <a:spcPts val="0"/>
              </a:spcBef>
              <a:spcAft>
                <a:spcPts val="0"/>
              </a:spcAft>
              <a:buSzPts val="1100"/>
              <a:buNone/>
            </a:pPr>
            <a:r>
              <a:rPr lang="en" sz="3400" b="1" dirty="0">
                <a:solidFill>
                  <a:schemeClr val="dk1"/>
                </a:solidFill>
              </a:rPr>
              <a:t>Invoice</a:t>
            </a:r>
            <a:endParaRPr sz="4800" b="1" dirty="0">
              <a:solidFill>
                <a:schemeClr val="dk1"/>
              </a:solidFill>
            </a:endParaRPr>
          </a:p>
        </p:txBody>
      </p:sp>
      <p:cxnSp>
        <p:nvCxnSpPr>
          <p:cNvPr id="230" name="Google Shape;230;p46"/>
          <p:cNvCxnSpPr/>
          <p:nvPr/>
        </p:nvCxnSpPr>
        <p:spPr>
          <a:xfrm>
            <a:off x="215425" y="1468775"/>
            <a:ext cx="7416600" cy="39300"/>
          </a:xfrm>
          <a:prstGeom prst="straightConnector1">
            <a:avLst/>
          </a:prstGeom>
          <a:noFill/>
          <a:ln w="19050" cap="flat" cmpd="sng">
            <a:solidFill>
              <a:srgbClr val="2015FF"/>
            </a:solidFill>
            <a:prstDash val="solid"/>
            <a:round/>
            <a:headEnd type="none" w="med" len="med"/>
            <a:tailEnd type="none" w="med" len="med"/>
          </a:ln>
        </p:spPr>
      </p:cxnSp>
      <p:sp>
        <p:nvSpPr>
          <p:cNvPr id="231" name="Google Shape;231;p46"/>
          <p:cNvSpPr txBox="1"/>
          <p:nvPr/>
        </p:nvSpPr>
        <p:spPr>
          <a:xfrm>
            <a:off x="132450" y="1741825"/>
            <a:ext cx="7507500" cy="966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1700" b="1">
                <a:solidFill>
                  <a:schemeClr val="dk1"/>
                </a:solidFill>
                <a:latin typeface="Open Sans"/>
                <a:ea typeface="Open Sans"/>
                <a:cs typeface="Open Sans"/>
                <a:sym typeface="Open Sans"/>
              </a:rPr>
              <a:t>Services Rendered (continued)</a:t>
            </a:r>
            <a:endParaRPr sz="1700">
              <a:solidFill>
                <a:schemeClr val="dk1"/>
              </a:solidFill>
              <a:latin typeface="Open Sans"/>
              <a:ea typeface="Open Sans"/>
              <a:cs typeface="Open Sans"/>
              <a:sym typeface="Open Sans"/>
            </a:endParaRPr>
          </a:p>
          <a:p>
            <a:pPr marL="0" lvl="0" indent="0" algn="l" rtl="0">
              <a:spcBef>
                <a:spcPts val="0"/>
              </a:spcBef>
              <a:spcAft>
                <a:spcPts val="0"/>
              </a:spcAft>
              <a:buNone/>
            </a:pPr>
            <a:endParaRPr>
              <a:latin typeface="Open Sans Light"/>
              <a:ea typeface="Open Sans Light"/>
              <a:cs typeface="Open Sans Light"/>
              <a:sym typeface="Open Sans Light"/>
            </a:endParaRPr>
          </a:p>
        </p:txBody>
      </p:sp>
      <p:graphicFrame>
        <p:nvGraphicFramePr>
          <p:cNvPr id="232" name="Google Shape;232;p46"/>
          <p:cNvGraphicFramePr/>
          <p:nvPr>
            <p:extLst>
              <p:ext uri="{D42A27DB-BD31-4B8C-83A1-F6EECF244321}">
                <p14:modId xmlns:p14="http://schemas.microsoft.com/office/powerpoint/2010/main" val="1669482308"/>
              </p:ext>
            </p:extLst>
          </p:nvPr>
        </p:nvGraphicFramePr>
        <p:xfrm>
          <a:off x="206100" y="2512725"/>
          <a:ext cx="7242600" cy="2028800"/>
        </p:xfrm>
        <a:graphic>
          <a:graphicData uri="http://schemas.openxmlformats.org/drawingml/2006/table">
            <a:tbl>
              <a:tblPr>
                <a:noFill/>
                <a:tableStyleId>{53D6227A-8FEB-42AE-A451-A2E36D6E7CDF}</a:tableStyleId>
              </a:tblPr>
              <a:tblGrid>
                <a:gridCol w="1865675"/>
                <a:gridCol w="2662275"/>
                <a:gridCol w="869950"/>
                <a:gridCol w="958025"/>
                <a:gridCol w="886675"/>
              </a:tblGrid>
              <a:tr h="551700">
                <a:tc>
                  <a:txBody>
                    <a:bodyPr/>
                    <a:lstStyle/>
                    <a:p>
                      <a:pPr marL="0" lvl="0" indent="0" algn="ctr" rtl="0">
                        <a:spcBef>
                          <a:spcPts val="0"/>
                        </a:spcBef>
                        <a:spcAft>
                          <a:spcPts val="0"/>
                        </a:spcAft>
                        <a:buNone/>
                      </a:pPr>
                      <a:r>
                        <a:rPr lang="en" sz="1300" b="1" dirty="0">
                          <a:solidFill>
                            <a:srgbClr val="FFFFFF"/>
                          </a:solidFill>
                          <a:latin typeface="Open Sans"/>
                          <a:ea typeface="Open Sans"/>
                          <a:cs typeface="Open Sans"/>
                          <a:sym typeface="Open Sans"/>
                        </a:rPr>
                        <a:t>Service</a:t>
                      </a:r>
                      <a:endParaRPr sz="1300" b="1" dirty="0">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Description of Work Done</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Hours Spent </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Amount Per Hour</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Total</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r>
              <a:tr h="738550">
                <a:tc>
                  <a:txBody>
                    <a:bodyPr/>
                    <a:lstStyle/>
                    <a:p>
                      <a:pPr marL="0" lvl="0" indent="0" algn="l" rtl="0">
                        <a:spcBef>
                          <a:spcPts val="0"/>
                        </a:spcBef>
                        <a:spcAft>
                          <a:spcPts val="0"/>
                        </a:spcAft>
                        <a:buNone/>
                      </a:pPr>
                      <a:r>
                        <a:rPr lang="en-US" sz="1300" dirty="0" smtClean="0">
                          <a:latin typeface="Open Sans"/>
                          <a:ea typeface="Open Sans"/>
                          <a:cs typeface="Open Sans"/>
                          <a:sym typeface="Open Sans"/>
                        </a:rPr>
                        <a:t>Doing</a:t>
                      </a:r>
                      <a:r>
                        <a:rPr lang="en-US" sz="1300" baseline="0" dirty="0" smtClean="0">
                          <a:latin typeface="Open Sans"/>
                          <a:ea typeface="Open Sans"/>
                          <a:cs typeface="Open Sans"/>
                          <a:sym typeface="Open Sans"/>
                        </a:rPr>
                        <a:t> the task</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US" sz="1300" dirty="0" smtClean="0">
                          <a:latin typeface="Open Sans"/>
                          <a:ea typeface="Open Sans"/>
                          <a:cs typeface="Open Sans"/>
                          <a:sym typeface="Open Sans"/>
                        </a:rPr>
                        <a:t>S</a:t>
                      </a:r>
                      <a:r>
                        <a:rPr lang="en" sz="1300" dirty="0" smtClean="0">
                          <a:latin typeface="Open Sans"/>
                          <a:ea typeface="Open Sans"/>
                          <a:cs typeface="Open Sans"/>
                          <a:sym typeface="Open Sans"/>
                        </a:rPr>
                        <a:t>tart</a:t>
                      </a:r>
                      <a:r>
                        <a:rPr lang="en" sz="1300" baseline="0" dirty="0" smtClean="0">
                          <a:latin typeface="Open Sans"/>
                          <a:ea typeface="Open Sans"/>
                          <a:cs typeface="Open Sans"/>
                          <a:sym typeface="Open Sans"/>
                        </a:rPr>
                        <a:t> making the tasks of the project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6</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30$</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180$</a:t>
                      </a:r>
                      <a:endParaRPr sz="1300" dirty="0">
                        <a:latin typeface="Open Sans"/>
                        <a:ea typeface="Open Sans"/>
                        <a:cs typeface="Open Sans"/>
                        <a:sym typeface="Open Sans"/>
                      </a:endParaRPr>
                    </a:p>
                  </a:txBody>
                  <a:tcPr marL="63500" marR="63500" marT="63500" marB="63500"/>
                </a:tc>
              </a:tr>
              <a:tr h="738550">
                <a:tc>
                  <a:txBody>
                    <a:bodyPr/>
                    <a:lstStyle/>
                    <a:p>
                      <a:pPr marL="0" lvl="0" indent="0" algn="l" rtl="0">
                        <a:spcBef>
                          <a:spcPts val="0"/>
                        </a:spcBef>
                        <a:spcAft>
                          <a:spcPts val="0"/>
                        </a:spcAft>
                        <a:buNone/>
                      </a:pPr>
                      <a:r>
                        <a:rPr lang="en-US" sz="1300" dirty="0" smtClean="0">
                          <a:latin typeface="Open Sans"/>
                          <a:ea typeface="Open Sans"/>
                          <a:cs typeface="Open Sans"/>
                          <a:sym typeface="Open Sans"/>
                        </a:rPr>
                        <a:t>R</a:t>
                      </a:r>
                      <a:r>
                        <a:rPr lang="en" sz="1300" dirty="0" smtClean="0">
                          <a:latin typeface="Open Sans"/>
                          <a:ea typeface="Open Sans"/>
                          <a:cs typeface="Open Sans"/>
                          <a:sym typeface="Open Sans"/>
                        </a:rPr>
                        <a:t>eview tasks</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US" sz="1300" dirty="0" smtClean="0">
                          <a:latin typeface="Open Sans"/>
                          <a:ea typeface="Open Sans"/>
                          <a:cs typeface="Open Sans"/>
                          <a:sym typeface="Open Sans"/>
                        </a:rPr>
                        <a:t>R</a:t>
                      </a:r>
                      <a:r>
                        <a:rPr lang="en" sz="1300" dirty="0" smtClean="0">
                          <a:latin typeface="Open Sans"/>
                          <a:ea typeface="Open Sans"/>
                          <a:cs typeface="Open Sans"/>
                          <a:sym typeface="Open Sans"/>
                        </a:rPr>
                        <a:t>eview the tasks</a:t>
                      </a:r>
                      <a:r>
                        <a:rPr lang="en" sz="1300" baseline="0" dirty="0" smtClean="0">
                          <a:latin typeface="Open Sans"/>
                          <a:ea typeface="Open Sans"/>
                          <a:cs typeface="Open Sans"/>
                          <a:sym typeface="Open Sans"/>
                        </a:rPr>
                        <a:t> and test them after finishing.</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4</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35</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140$</a:t>
                      </a:r>
                      <a:endParaRPr sz="1300" dirty="0">
                        <a:latin typeface="Open Sans"/>
                        <a:ea typeface="Open Sans"/>
                        <a:cs typeface="Open Sans"/>
                        <a:sym typeface="Open Sans"/>
                      </a:endParaRPr>
                    </a:p>
                  </a:txBody>
                  <a:tcPr marL="63500" marR="63500" marT="63500" marB="63500"/>
                </a:tc>
              </a:tr>
            </a:tbl>
          </a:graphicData>
        </a:graphic>
      </p:graphicFrame>
      <p:sp>
        <p:nvSpPr>
          <p:cNvPr id="233" name="Google Shape;233;p46"/>
          <p:cNvSpPr txBox="1"/>
          <p:nvPr/>
        </p:nvSpPr>
        <p:spPr>
          <a:xfrm>
            <a:off x="1596793" y="6037312"/>
            <a:ext cx="4490400" cy="1692741"/>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dirty="0">
                <a:latin typeface="Open Sans"/>
                <a:ea typeface="Open Sans"/>
                <a:cs typeface="Open Sans"/>
                <a:sym typeface="Open Sans"/>
              </a:rPr>
              <a:t>Total Payment Due:</a:t>
            </a:r>
            <a:r>
              <a:rPr lang="en" dirty="0">
                <a:latin typeface="Open Sans Light"/>
                <a:ea typeface="Open Sans Light"/>
                <a:cs typeface="Open Sans Light"/>
                <a:sym typeface="Open Sans Light"/>
              </a:rPr>
              <a:t> </a:t>
            </a:r>
            <a:r>
              <a:rPr lang="en" dirty="0" smtClean="0">
                <a:latin typeface="Open Sans Light"/>
                <a:ea typeface="Open Sans Light"/>
                <a:cs typeface="Open Sans Light"/>
                <a:sym typeface="Open Sans Light"/>
              </a:rPr>
              <a:t>800$</a:t>
            </a:r>
            <a:endParaRPr dirty="0">
              <a:latin typeface="Open Sans Light"/>
              <a:ea typeface="Open Sans Light"/>
              <a:cs typeface="Open Sans Light"/>
              <a:sym typeface="Open Sans Light"/>
            </a:endParaRPr>
          </a:p>
          <a:p>
            <a:pPr marL="0" lvl="0" indent="0" algn="ctr" rtl="0">
              <a:spcBef>
                <a:spcPts val="0"/>
              </a:spcBef>
              <a:spcAft>
                <a:spcPts val="0"/>
              </a:spcAft>
              <a:buNone/>
            </a:pPr>
            <a:r>
              <a:rPr lang="en" b="1" dirty="0">
                <a:latin typeface="Open Sans"/>
                <a:ea typeface="Open Sans"/>
                <a:cs typeface="Open Sans"/>
                <a:sym typeface="Open Sans"/>
              </a:rPr>
              <a:t>Payment Options: </a:t>
            </a:r>
            <a:r>
              <a:rPr lang="en-US" dirty="0" smtClean="0">
                <a:latin typeface="Open Sans Light"/>
                <a:ea typeface="Open Sans Light"/>
                <a:cs typeface="Open Sans Light"/>
                <a:sym typeface="Open Sans"/>
              </a:rPr>
              <a:t>	</a:t>
            </a:r>
            <a:r>
              <a:rPr lang="en-US" dirty="0"/>
              <a:t> </a:t>
            </a:r>
            <a:br>
              <a:rPr lang="en-US" dirty="0"/>
            </a:br>
            <a:r>
              <a:rPr lang="en-US" dirty="0"/>
              <a:t>A/C: 12AB-34CD</a:t>
            </a:r>
            <a:br>
              <a:rPr lang="en-US" dirty="0"/>
            </a:br>
            <a:r>
              <a:rPr lang="en-US" dirty="0"/>
              <a:t>Bank: U.S. Bancorp</a:t>
            </a:r>
            <a:br>
              <a:rPr lang="en-US" dirty="0"/>
            </a:br>
            <a:r>
              <a:rPr lang="en-US" dirty="0"/>
              <a:t>Visa : 367527376988357</a:t>
            </a:r>
            <a:br>
              <a:rPr lang="en-US" dirty="0"/>
            </a:br>
            <a:r>
              <a:rPr lang="en-US" dirty="0" smtClean="0"/>
              <a:t>PayPal </a:t>
            </a:r>
            <a:r>
              <a:rPr lang="en-US" dirty="0"/>
              <a:t>: 55815 </a:t>
            </a:r>
            <a:endParaRPr dirty="0">
              <a:latin typeface="Open Sans Light"/>
              <a:ea typeface="Open Sans Light"/>
              <a:cs typeface="Open Sans Light"/>
              <a:sym typeface="Open Sans Light"/>
            </a:endParaRPr>
          </a:p>
          <a:p>
            <a:pPr marL="0" lvl="0" indent="0" algn="l" rtl="0">
              <a:spcBef>
                <a:spcPts val="0"/>
              </a:spcBef>
              <a:spcAft>
                <a:spcPts val="0"/>
              </a:spcAft>
              <a:buNone/>
            </a:pPr>
            <a:endParaRPr dirty="0">
              <a:latin typeface="Open Sans Light"/>
              <a:ea typeface="Open Sans Light"/>
              <a:cs typeface="Open Sans Light"/>
              <a:sym typeface="Open Sans Ligh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109"/>
        <p:cNvGrpSpPr/>
        <p:nvPr/>
      </p:nvGrpSpPr>
      <p:grpSpPr>
        <a:xfrm>
          <a:off x="0" y="0"/>
          <a:ext cx="0" cy="0"/>
          <a:chOff x="0" y="0"/>
          <a:chExt cx="0" cy="0"/>
        </a:xfrm>
      </p:grpSpPr>
      <p:sp>
        <p:nvSpPr>
          <p:cNvPr id="110" name="Google Shape;110;p28"/>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SzPts val="3000"/>
              <a:buFont typeface="Open Sans"/>
              <a:buNone/>
            </a:pPr>
            <a:r>
              <a:rPr lang="en" sz="3000" b="1" i="0" u="none" strike="noStrike" cap="none">
                <a:solidFill>
                  <a:srgbClr val="FFFFFF"/>
                </a:solidFill>
                <a:latin typeface="Open Sans"/>
                <a:ea typeface="Open Sans"/>
                <a:cs typeface="Open Sans"/>
                <a:sym typeface="Open Sans"/>
              </a:rPr>
              <a:t>Part 1</a:t>
            </a:r>
            <a:endParaRPr sz="3000" b="1"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b="0" i="0" u="none" strike="noStrike" cap="none">
                <a:solidFill>
                  <a:srgbClr val="FFFFFF"/>
                </a:solidFill>
                <a:latin typeface="Open Sans"/>
                <a:ea typeface="Open Sans"/>
                <a:cs typeface="Open Sans"/>
                <a:sym typeface="Open Sans"/>
              </a:rPr>
              <a:t>P</a:t>
            </a:r>
            <a:r>
              <a:rPr lang="en" sz="3000">
                <a:solidFill>
                  <a:srgbClr val="FFFFFF"/>
                </a:solidFill>
                <a:latin typeface="Open Sans"/>
                <a:ea typeface="Open Sans"/>
                <a:cs typeface="Open Sans"/>
                <a:sym typeface="Open Sans"/>
              </a:rPr>
              <a:t>roject Listing</a:t>
            </a:r>
            <a:endParaRPr sz="2000" b="0" i="0" u="none" strike="noStrike" cap="none">
              <a:solidFill>
                <a:srgbClr val="000000"/>
              </a:solidFill>
              <a:latin typeface="Arial"/>
              <a:ea typeface="Arial"/>
              <a:cs typeface="Arial"/>
              <a:sym typeface="Arial"/>
            </a:endParaRPr>
          </a:p>
        </p:txBody>
      </p:sp>
      <p:sp>
        <p:nvSpPr>
          <p:cNvPr id="111" name="Google Shape;111;p28"/>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2"/>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a:solidFill>
                  <a:schemeClr val="dk1"/>
                </a:solidFill>
              </a:rPr>
              <a:t>Sample Project Listing #1:</a:t>
            </a:r>
            <a:r>
              <a:rPr lang="en">
                <a:solidFill>
                  <a:srgbClr val="2015FF"/>
                </a:solidFill>
              </a:rPr>
              <a:t/>
            </a:r>
            <a:br>
              <a:rPr lang="en">
                <a:solidFill>
                  <a:srgbClr val="2015FF"/>
                </a:solidFill>
              </a:rPr>
            </a:br>
            <a:r>
              <a:rPr lang="en">
                <a:solidFill>
                  <a:srgbClr val="2015FF"/>
                </a:solidFill>
              </a:rPr>
              <a:t>Web Development</a:t>
            </a:r>
            <a:endParaRPr>
              <a:solidFill>
                <a:srgbClr val="2015FF"/>
              </a:solidFill>
            </a:endParaRPr>
          </a:p>
        </p:txBody>
      </p:sp>
      <p:sp>
        <p:nvSpPr>
          <p:cNvPr id="138" name="Google Shape;138;p32"/>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300">
                <a:solidFill>
                  <a:schemeClr val="dk1"/>
                </a:solidFill>
                <a:latin typeface="Open Sans"/>
                <a:ea typeface="Open Sans"/>
                <a:cs typeface="Open Sans"/>
                <a:sym typeface="Open Sans"/>
              </a:rPr>
              <a:t>Web application development support needed for healthcare application.</a:t>
            </a:r>
            <a:endParaRPr sz="23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1900">
                <a:solidFill>
                  <a:schemeClr val="dk1"/>
                </a:solidFill>
                <a:latin typeface="Open Sans"/>
                <a:ea typeface="Open Sans"/>
                <a:cs typeface="Open Sans"/>
                <a:sym typeface="Open Sans"/>
              </a:rPr>
              <a:t>Posted 2 hours ago</a:t>
            </a:r>
            <a:endParaRPr sz="19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19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1900" b="1">
                <a:solidFill>
                  <a:schemeClr val="dk1"/>
                </a:solidFill>
                <a:latin typeface="Open Sans"/>
                <a:ea typeface="Open Sans"/>
                <a:cs typeface="Open Sans"/>
                <a:sym typeface="Open Sans"/>
              </a:rPr>
              <a:t>Hourly:</a:t>
            </a:r>
            <a:r>
              <a:rPr lang="en" sz="1900">
                <a:solidFill>
                  <a:schemeClr val="dk1"/>
                </a:solidFill>
                <a:latin typeface="Open Sans"/>
                <a:ea typeface="Open Sans"/>
                <a:cs typeface="Open Sans"/>
                <a:sym typeface="Open Sans"/>
              </a:rPr>
              <a:t> $35.00 - $65.00 Based on experience.</a:t>
            </a:r>
            <a:endParaRPr sz="19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1900" b="1">
                <a:solidFill>
                  <a:schemeClr val="dk1"/>
                </a:solidFill>
                <a:latin typeface="Open Sans"/>
                <a:ea typeface="Open Sans"/>
                <a:cs typeface="Open Sans"/>
                <a:sym typeface="Open Sans"/>
              </a:rPr>
              <a:t>Project Time</a:t>
            </a:r>
            <a:r>
              <a:rPr lang="en" sz="1900">
                <a:solidFill>
                  <a:schemeClr val="dk1"/>
                </a:solidFill>
                <a:latin typeface="Open Sans"/>
                <a:ea typeface="Open Sans"/>
                <a:cs typeface="Open Sans"/>
                <a:sym typeface="Open Sans"/>
              </a:rPr>
              <a:t>: 3 months, 25 hours a week. </a:t>
            </a:r>
            <a:endParaRPr sz="19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19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100" b="1">
                <a:solidFill>
                  <a:schemeClr val="dk1"/>
                </a:solidFill>
                <a:latin typeface="Open Sans"/>
                <a:ea typeface="Open Sans"/>
                <a:cs typeface="Open Sans"/>
                <a:sym typeface="Open Sans"/>
              </a:rPr>
              <a:t>Project Description:</a:t>
            </a:r>
            <a:endParaRPr sz="21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21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100">
                <a:solidFill>
                  <a:schemeClr val="dk1"/>
                </a:solidFill>
                <a:latin typeface="Open Sans"/>
                <a:ea typeface="Open Sans"/>
                <a:cs typeface="Open Sans"/>
                <a:sym typeface="Open Sans"/>
              </a:rPr>
              <a:t>We are a web development company working with a healthcare client looking to connect patients directly with their doctors. We need someone to be able to take PSD mockup files from our designer and convert them into custom code using HTML, CSS, and JavaScript. We have not decided on which JavaScript library to use, but will be open to working with the one you’re most familiar with. We have the designs for 10 pages and will need them to be completed in 3 months. We are open to working with all levels of experience, but the pay will be adjusted based on your experience. </a:t>
            </a:r>
            <a:endParaRPr sz="3900"/>
          </a:p>
          <a:p>
            <a:pPr marL="0" lvl="0" indent="0" algn="l" rtl="0">
              <a:lnSpc>
                <a:spcPct val="115000"/>
              </a:lnSpc>
              <a:spcBef>
                <a:spcPts val="1600"/>
              </a:spcBef>
              <a:spcAft>
                <a:spcPts val="1600"/>
              </a:spcAft>
              <a:buSzPts val="3000"/>
              <a:buNone/>
            </a:pPr>
            <a:endParaRPr sz="30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dirty="0"/>
              <a:t>Sample Project Listing #2:</a:t>
            </a:r>
            <a:endParaRPr dirty="0"/>
          </a:p>
          <a:p>
            <a:pPr marL="0" lvl="0" indent="0" algn="l" rtl="0">
              <a:lnSpc>
                <a:spcPct val="100000"/>
              </a:lnSpc>
              <a:spcBef>
                <a:spcPts val="0"/>
              </a:spcBef>
              <a:spcAft>
                <a:spcPts val="0"/>
              </a:spcAft>
              <a:buSzPts val="4000"/>
              <a:buNone/>
            </a:pPr>
            <a:r>
              <a:rPr lang="en" dirty="0">
                <a:solidFill>
                  <a:srgbClr val="2015FF"/>
                </a:solidFill>
              </a:rPr>
              <a:t>Digital Marketing</a:t>
            </a:r>
            <a:endParaRPr dirty="0">
              <a:solidFill>
                <a:srgbClr val="2015FF"/>
              </a:solidFill>
            </a:endParaRPr>
          </a:p>
        </p:txBody>
      </p:sp>
      <p:sp>
        <p:nvSpPr>
          <p:cNvPr id="144" name="Google Shape;144;p3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dirty="0">
                <a:solidFill>
                  <a:schemeClr val="dk1"/>
                </a:solidFill>
                <a:latin typeface="Open Sans"/>
                <a:ea typeface="Open Sans"/>
                <a:cs typeface="Open Sans"/>
                <a:sym typeface="Open Sans"/>
              </a:rPr>
              <a:t>Email Marketer for Annual Fundraising Event. </a:t>
            </a:r>
            <a:endParaRPr sz="24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000" dirty="0">
                <a:solidFill>
                  <a:schemeClr val="dk1"/>
                </a:solidFill>
                <a:latin typeface="Open Sans"/>
                <a:ea typeface="Open Sans"/>
                <a:cs typeface="Open Sans"/>
                <a:sym typeface="Open Sans"/>
              </a:rPr>
              <a:t>Posted 2 days ago</a:t>
            </a:r>
            <a:endParaRPr sz="20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20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000" b="1" dirty="0">
                <a:solidFill>
                  <a:schemeClr val="dk1"/>
                </a:solidFill>
                <a:latin typeface="Open Sans"/>
                <a:ea typeface="Open Sans"/>
                <a:cs typeface="Open Sans"/>
                <a:sym typeface="Open Sans"/>
              </a:rPr>
              <a:t>Hourly:</a:t>
            </a:r>
            <a:r>
              <a:rPr lang="en" sz="2000" dirty="0">
                <a:solidFill>
                  <a:schemeClr val="dk1"/>
                </a:solidFill>
                <a:latin typeface="Open Sans"/>
                <a:ea typeface="Open Sans"/>
                <a:cs typeface="Open Sans"/>
                <a:sym typeface="Open Sans"/>
              </a:rPr>
              <a:t> $30.00 - $40.00.</a:t>
            </a:r>
            <a:endParaRPr sz="20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000" b="1" dirty="0">
                <a:solidFill>
                  <a:schemeClr val="dk1"/>
                </a:solidFill>
                <a:latin typeface="Open Sans"/>
                <a:ea typeface="Open Sans"/>
                <a:cs typeface="Open Sans"/>
                <a:sym typeface="Open Sans"/>
              </a:rPr>
              <a:t>Project Time</a:t>
            </a:r>
            <a:r>
              <a:rPr lang="en" sz="2000" dirty="0">
                <a:solidFill>
                  <a:schemeClr val="dk1"/>
                </a:solidFill>
                <a:latin typeface="Open Sans"/>
                <a:ea typeface="Open Sans"/>
                <a:cs typeface="Open Sans"/>
                <a:sym typeface="Open Sans"/>
              </a:rPr>
              <a:t>: 1 month, 10 - 15 hours a week. </a:t>
            </a:r>
            <a:endParaRPr sz="20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20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200" b="1" dirty="0">
                <a:solidFill>
                  <a:schemeClr val="dk1"/>
                </a:solidFill>
                <a:latin typeface="Open Sans"/>
                <a:ea typeface="Open Sans"/>
                <a:cs typeface="Open Sans"/>
                <a:sym typeface="Open Sans"/>
              </a:rPr>
              <a:t>Project Description:</a:t>
            </a:r>
            <a:endParaRPr sz="22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22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200" dirty="0">
                <a:solidFill>
                  <a:schemeClr val="dk1"/>
                </a:solidFill>
                <a:latin typeface="Open Sans"/>
                <a:ea typeface="Open Sans"/>
                <a:cs typeface="Open Sans"/>
                <a:sym typeface="Open Sans"/>
              </a:rPr>
              <a:t>We are looking for someone to create a drip email campaign to help us sell tickets for our annual fundraising event for our non-profit. This would require audience segmentation, custom email creation, and call-to-action development. We are to reach our goal of 700 tickets sold. We haven’t decided on the best tool to do this yet and would be open to your recommendations. Serious inquiries only. </a:t>
            </a:r>
            <a:endParaRPr sz="22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endParaRPr dirty="0"/>
          </a:p>
          <a:p>
            <a:pPr marL="0" lvl="0" indent="0" algn="l" rtl="0">
              <a:lnSpc>
                <a:spcPct val="115000"/>
              </a:lnSpc>
              <a:spcBef>
                <a:spcPts val="1600"/>
              </a:spcBef>
              <a:spcAft>
                <a:spcPts val="1600"/>
              </a:spcAft>
              <a:buSzPts val="3000"/>
              <a:buNone/>
            </a:pPr>
            <a:endParaRPr sz="3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4"/>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a:t>Sample Project Listing #3:</a:t>
            </a:r>
            <a:br>
              <a:rPr lang="en"/>
            </a:br>
            <a:r>
              <a:rPr lang="en">
                <a:solidFill>
                  <a:srgbClr val="2015FF"/>
                </a:solidFill>
              </a:rPr>
              <a:t>Data Analyst</a:t>
            </a:r>
            <a:endParaRPr>
              <a:solidFill>
                <a:srgbClr val="2015FF"/>
              </a:solidFill>
            </a:endParaRPr>
          </a:p>
        </p:txBody>
      </p:sp>
      <p:sp>
        <p:nvSpPr>
          <p:cNvPr id="150" name="Google Shape;150;p34"/>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500">
                <a:solidFill>
                  <a:schemeClr val="dk1"/>
                </a:solidFill>
                <a:latin typeface="Open Sans"/>
                <a:ea typeface="Open Sans"/>
                <a:cs typeface="Open Sans"/>
                <a:sym typeface="Open Sans"/>
              </a:rPr>
              <a:t>Seeking experienced Data Analyst to build dashboard for local insurance company.</a:t>
            </a:r>
            <a:endParaRPr sz="25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100">
                <a:solidFill>
                  <a:schemeClr val="dk1"/>
                </a:solidFill>
                <a:latin typeface="Open Sans"/>
                <a:ea typeface="Open Sans"/>
                <a:cs typeface="Open Sans"/>
                <a:sym typeface="Open Sans"/>
              </a:rPr>
              <a:t>Posted 1 week ago</a:t>
            </a:r>
            <a:endParaRPr sz="21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21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100" b="1">
                <a:solidFill>
                  <a:schemeClr val="dk1"/>
                </a:solidFill>
                <a:latin typeface="Open Sans"/>
                <a:ea typeface="Open Sans"/>
                <a:cs typeface="Open Sans"/>
                <a:sym typeface="Open Sans"/>
              </a:rPr>
              <a:t>Hourly:</a:t>
            </a:r>
            <a:r>
              <a:rPr lang="en" sz="2100">
                <a:solidFill>
                  <a:schemeClr val="dk1"/>
                </a:solidFill>
                <a:latin typeface="Open Sans"/>
                <a:ea typeface="Open Sans"/>
                <a:cs typeface="Open Sans"/>
                <a:sym typeface="Open Sans"/>
              </a:rPr>
              <a:t> $90.00 Based on experience.</a:t>
            </a:r>
            <a:endParaRPr sz="21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100" b="1">
                <a:solidFill>
                  <a:schemeClr val="dk1"/>
                </a:solidFill>
                <a:latin typeface="Open Sans"/>
                <a:ea typeface="Open Sans"/>
                <a:cs typeface="Open Sans"/>
                <a:sym typeface="Open Sans"/>
              </a:rPr>
              <a:t>Project Time</a:t>
            </a:r>
            <a:r>
              <a:rPr lang="en" sz="2100">
                <a:solidFill>
                  <a:schemeClr val="dk1"/>
                </a:solidFill>
                <a:latin typeface="Open Sans"/>
                <a:ea typeface="Open Sans"/>
                <a:cs typeface="Open Sans"/>
                <a:sym typeface="Open Sans"/>
              </a:rPr>
              <a:t>: 1 year, 20 hours a week. </a:t>
            </a:r>
            <a:endParaRPr sz="21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21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300" b="1">
                <a:solidFill>
                  <a:schemeClr val="dk1"/>
                </a:solidFill>
                <a:latin typeface="Open Sans"/>
                <a:ea typeface="Open Sans"/>
                <a:cs typeface="Open Sans"/>
                <a:sym typeface="Open Sans"/>
              </a:rPr>
              <a:t>Project Description:</a:t>
            </a:r>
            <a:endParaRPr sz="23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300">
                <a:solidFill>
                  <a:schemeClr val="dk1"/>
                </a:solidFill>
                <a:latin typeface="Open Sans"/>
                <a:ea typeface="Open Sans"/>
                <a:cs typeface="Open Sans"/>
                <a:sym typeface="Open Sans"/>
              </a:rPr>
              <a:t>I have taken over a local car insurance company from my parents and have inherited hundreds of Excel spreadsheets with past and current customer information. I need help organizing this data and creating a dashboard to allow me to filter the data and create reports as needed. I would also need guidance on how to transfer the data to the tool of your choice. Looking forward to working together! </a:t>
            </a:r>
            <a:endParaRPr sz="230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endParaRPr/>
          </a:p>
          <a:p>
            <a:pPr marL="0" lvl="0" indent="0" algn="l" rtl="0">
              <a:lnSpc>
                <a:spcPct val="115000"/>
              </a:lnSpc>
              <a:spcBef>
                <a:spcPts val="1600"/>
              </a:spcBef>
              <a:spcAft>
                <a:spcPts val="1600"/>
              </a:spcAft>
              <a:buSzPts val="3000"/>
              <a:buNone/>
            </a:pPr>
            <a:endParaRPr sz="30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154"/>
        <p:cNvGrpSpPr/>
        <p:nvPr/>
      </p:nvGrpSpPr>
      <p:grpSpPr>
        <a:xfrm>
          <a:off x="0" y="0"/>
          <a:ext cx="0" cy="0"/>
          <a:chOff x="0" y="0"/>
          <a:chExt cx="0" cy="0"/>
        </a:xfrm>
      </p:grpSpPr>
      <p:sp>
        <p:nvSpPr>
          <p:cNvPr id="155" name="Google Shape;155;p3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SzPts val="3000"/>
              <a:buFont typeface="Open Sans"/>
              <a:buNone/>
            </a:pPr>
            <a:r>
              <a:rPr lang="en" sz="3000" b="1" i="0" u="none" strike="noStrike" cap="none">
                <a:solidFill>
                  <a:srgbClr val="FFFFFF"/>
                </a:solidFill>
                <a:latin typeface="Open Sans"/>
                <a:ea typeface="Open Sans"/>
                <a:cs typeface="Open Sans"/>
                <a:sym typeface="Open Sans"/>
              </a:rPr>
              <a:t>Part 2</a:t>
            </a:r>
            <a:endParaRPr sz="3000" b="1"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a:solidFill>
                  <a:srgbClr val="FFFFFF"/>
                </a:solidFill>
                <a:latin typeface="Open Sans"/>
                <a:ea typeface="Open Sans"/>
                <a:cs typeface="Open Sans"/>
                <a:sym typeface="Open Sans"/>
              </a:rPr>
              <a:t>Expression of Interest</a:t>
            </a:r>
            <a:endParaRPr sz="2000" b="0" i="0" u="none" strike="noStrike" cap="none">
              <a:solidFill>
                <a:srgbClr val="000000"/>
              </a:solidFill>
              <a:latin typeface="Arial"/>
              <a:ea typeface="Arial"/>
              <a:cs typeface="Arial"/>
              <a:sym typeface="Arial"/>
            </a:endParaRPr>
          </a:p>
        </p:txBody>
      </p:sp>
      <p:sp>
        <p:nvSpPr>
          <p:cNvPr id="156" name="Google Shape;156;p35"/>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6"/>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dirty="0"/>
              <a:t>Expression of Interest </a:t>
            </a:r>
            <a:endParaRPr b="1" dirty="0"/>
          </a:p>
        </p:txBody>
      </p:sp>
      <p:sp>
        <p:nvSpPr>
          <p:cNvPr id="162" name="Google Shape;162;p36"/>
          <p:cNvSpPr txBox="1">
            <a:spLocks noGrp="1"/>
          </p:cNvSpPr>
          <p:nvPr>
            <p:ph type="body" idx="1"/>
          </p:nvPr>
        </p:nvSpPr>
        <p:spPr>
          <a:xfrm>
            <a:off x="264950" y="2253725"/>
            <a:ext cx="7242600" cy="4635600"/>
          </a:xfrm>
          <a:prstGeom prst="rect">
            <a:avLst/>
          </a:prstGeom>
          <a:noFill/>
          <a:ln>
            <a:noFill/>
          </a:ln>
        </p:spPr>
        <p:txBody>
          <a:bodyPr spcFirstLastPara="1" wrap="square" lIns="91425" tIns="91425" rIns="91425" bIns="91425" anchor="t" anchorCtr="0">
            <a:noAutofit/>
          </a:bodyPr>
          <a:lstStyle/>
          <a:p>
            <a:pPr marL="0" lvl="0" indent="0" algn="l" rtl="0">
              <a:lnSpc>
                <a:spcPct val="160000"/>
              </a:lnSpc>
              <a:spcBef>
                <a:spcPts val="0"/>
              </a:spcBef>
              <a:spcAft>
                <a:spcPts val="0"/>
              </a:spcAft>
              <a:buClr>
                <a:schemeClr val="dk1"/>
              </a:buClr>
              <a:buSzPts val="1100"/>
              <a:buFont typeface="Arial"/>
              <a:buNone/>
            </a:pPr>
            <a:r>
              <a:rPr lang="en" sz="2200">
                <a:solidFill>
                  <a:srgbClr val="525C65"/>
                </a:solidFill>
                <a:highlight>
                  <a:schemeClr val="lt1"/>
                </a:highlight>
              </a:rPr>
              <a:t>Write an initial expression of interest (EoI) to the client:</a:t>
            </a:r>
            <a:endParaRPr sz="2200">
              <a:solidFill>
                <a:srgbClr val="525C65"/>
              </a:solidFill>
              <a:highlight>
                <a:schemeClr val="lt1"/>
              </a:highlight>
            </a:endParaRPr>
          </a:p>
          <a:p>
            <a:pPr marL="457200" lvl="0" indent="-368300" algn="l" rtl="0">
              <a:lnSpc>
                <a:spcPct val="160000"/>
              </a:lnSpc>
              <a:spcBef>
                <a:spcPts val="0"/>
              </a:spcBef>
              <a:spcAft>
                <a:spcPts val="0"/>
              </a:spcAft>
              <a:buClr>
                <a:srgbClr val="525C65"/>
              </a:buClr>
              <a:buSzPts val="2200"/>
              <a:buChar char="●"/>
            </a:pPr>
            <a:r>
              <a:rPr lang="en" sz="2200">
                <a:solidFill>
                  <a:srgbClr val="525C65"/>
                </a:solidFill>
                <a:highlight>
                  <a:schemeClr val="lt1"/>
                </a:highlight>
              </a:rPr>
              <a:t>Now that you’ve understood what the client is asking for, it’s time for you to reach out to them. </a:t>
            </a:r>
            <a:endParaRPr sz="2200">
              <a:solidFill>
                <a:srgbClr val="525C65"/>
              </a:solidFill>
              <a:highlight>
                <a:schemeClr val="lt1"/>
              </a:highlight>
            </a:endParaRPr>
          </a:p>
          <a:p>
            <a:pPr marL="457200" lvl="0" indent="-368300" algn="l" rtl="0">
              <a:lnSpc>
                <a:spcPct val="160000"/>
              </a:lnSpc>
              <a:spcBef>
                <a:spcPts val="0"/>
              </a:spcBef>
              <a:spcAft>
                <a:spcPts val="0"/>
              </a:spcAft>
              <a:buClr>
                <a:srgbClr val="525C65"/>
              </a:buClr>
              <a:buSzPts val="2200"/>
              <a:buChar char="●"/>
            </a:pPr>
            <a:r>
              <a:rPr lang="en" sz="2200">
                <a:solidFill>
                  <a:srgbClr val="525C65"/>
                </a:solidFill>
                <a:highlight>
                  <a:schemeClr val="lt1"/>
                </a:highlight>
              </a:rPr>
              <a:t>Write out an EoI message addressing their requirements as well as how you can help them. </a:t>
            </a:r>
            <a:endParaRPr sz="2200">
              <a:solidFill>
                <a:srgbClr val="525C65"/>
              </a:solidFill>
              <a:highlight>
                <a:schemeClr val="lt1"/>
              </a:highlight>
            </a:endParaRPr>
          </a:p>
          <a:p>
            <a:pPr marL="457200" lvl="0" indent="-368300" algn="l" rtl="0">
              <a:lnSpc>
                <a:spcPct val="160000"/>
              </a:lnSpc>
              <a:spcBef>
                <a:spcPts val="0"/>
              </a:spcBef>
              <a:spcAft>
                <a:spcPts val="0"/>
              </a:spcAft>
              <a:buClr>
                <a:srgbClr val="525C65"/>
              </a:buClr>
              <a:buSzPts val="2200"/>
              <a:buChar char="●"/>
            </a:pPr>
            <a:r>
              <a:rPr lang="en" sz="2200">
                <a:solidFill>
                  <a:srgbClr val="525C65"/>
                </a:solidFill>
                <a:highlight>
                  <a:schemeClr val="lt1"/>
                </a:highlight>
              </a:rPr>
              <a:t>This message will be their first impression of how you communicate with them, so it is good to be professional. </a:t>
            </a:r>
            <a:endParaRPr sz="2200">
              <a:solidFill>
                <a:srgbClr val="525C65"/>
              </a:solidFill>
              <a:highlight>
                <a:schemeClr val="lt1"/>
              </a:highlight>
            </a:endParaRPr>
          </a:p>
          <a:p>
            <a:pPr marL="457200" lvl="0" indent="-368300" algn="l" rtl="0">
              <a:lnSpc>
                <a:spcPct val="160000"/>
              </a:lnSpc>
              <a:spcBef>
                <a:spcPts val="0"/>
              </a:spcBef>
              <a:spcAft>
                <a:spcPts val="0"/>
              </a:spcAft>
              <a:buClr>
                <a:srgbClr val="525C65"/>
              </a:buClr>
              <a:buSzPts val="2200"/>
              <a:buChar char="●"/>
            </a:pPr>
            <a:r>
              <a:rPr lang="en" sz="2200">
                <a:solidFill>
                  <a:srgbClr val="525C65"/>
                </a:solidFill>
                <a:highlight>
                  <a:schemeClr val="lt1"/>
                </a:highlight>
              </a:rPr>
              <a:t>Please keep word limit between 200 - 300 words. </a:t>
            </a:r>
            <a:endParaRPr sz="2200">
              <a:solidFill>
                <a:srgbClr val="525C65"/>
              </a:solidFill>
              <a:highlight>
                <a:schemeClr val="lt1"/>
              </a:highlight>
            </a:endParaRPr>
          </a:p>
          <a:p>
            <a:pPr marL="0" lvl="0" indent="0" algn="l" rtl="0">
              <a:lnSpc>
                <a:spcPct val="160000"/>
              </a:lnSpc>
              <a:spcBef>
                <a:spcPts val="0"/>
              </a:spcBef>
              <a:spcAft>
                <a:spcPts val="0"/>
              </a:spcAft>
              <a:buClr>
                <a:schemeClr val="dk1"/>
              </a:buClr>
              <a:buSzPts val="1100"/>
              <a:buFont typeface="Arial"/>
              <a:buNone/>
            </a:pPr>
            <a:endParaRPr sz="1700" b="1">
              <a:solidFill>
                <a:srgbClr val="525C65"/>
              </a:solidFill>
              <a:highlight>
                <a:schemeClr val="lt1"/>
              </a:highlight>
              <a:latin typeface="Open Sans"/>
              <a:ea typeface="Open Sans"/>
              <a:cs typeface="Open Sans"/>
              <a:sym typeface="Open Sans"/>
            </a:endParaRPr>
          </a:p>
          <a:p>
            <a:pPr marL="0" lvl="0" indent="0" algn="l" rtl="0">
              <a:lnSpc>
                <a:spcPct val="160000"/>
              </a:lnSpc>
              <a:spcBef>
                <a:spcPts val="0"/>
              </a:spcBef>
              <a:spcAft>
                <a:spcPts val="0"/>
              </a:spcAft>
              <a:buSzPts val="3000"/>
              <a:buNone/>
            </a:pPr>
            <a:endParaRPr sz="1700" b="1">
              <a:solidFill>
                <a:srgbClr val="525C65"/>
              </a:solidFill>
              <a:highlight>
                <a:schemeClr val="lt1"/>
              </a:highlight>
              <a:latin typeface="Open Sans"/>
              <a:ea typeface="Open Sans"/>
              <a:cs typeface="Open Sans"/>
              <a:sym typeface="Open Sans"/>
            </a:endParaRPr>
          </a:p>
          <a:p>
            <a:pPr marL="0" lvl="0" indent="0" algn="l" rtl="0">
              <a:lnSpc>
                <a:spcPct val="160000"/>
              </a:lnSpc>
              <a:spcBef>
                <a:spcPts val="0"/>
              </a:spcBef>
              <a:spcAft>
                <a:spcPts val="0"/>
              </a:spcAft>
              <a:buSzPts val="3000"/>
              <a:buNone/>
            </a:pPr>
            <a:endParaRPr sz="1400">
              <a:solidFill>
                <a:srgbClr val="525C65"/>
              </a:solidFill>
              <a:highlight>
                <a:schemeClr val="lt1"/>
              </a:highlight>
            </a:endParaRPr>
          </a:p>
          <a:p>
            <a:pPr marL="0" lvl="0" indent="0" algn="l" rtl="0">
              <a:lnSpc>
                <a:spcPct val="160000"/>
              </a:lnSpc>
              <a:spcBef>
                <a:spcPts val="0"/>
              </a:spcBef>
              <a:spcAft>
                <a:spcPts val="0"/>
              </a:spcAft>
              <a:buSzPts val="3000"/>
              <a:buNone/>
            </a:pPr>
            <a:endParaRPr sz="1400">
              <a:solidFill>
                <a:srgbClr val="525C65"/>
              </a:solidFill>
              <a:highlight>
                <a:schemeClr val="lt1"/>
              </a:highlight>
            </a:endParaRPr>
          </a:p>
          <a:p>
            <a:pPr marL="0" lvl="0" indent="0" algn="l" rtl="0">
              <a:lnSpc>
                <a:spcPct val="160000"/>
              </a:lnSpc>
              <a:spcBef>
                <a:spcPts val="0"/>
              </a:spcBef>
              <a:spcAft>
                <a:spcPts val="0"/>
              </a:spcAft>
              <a:buSzPts val="3000"/>
              <a:buNone/>
            </a:pPr>
            <a:endParaRPr sz="1700">
              <a:solidFill>
                <a:srgbClr val="525C65"/>
              </a:solidFill>
              <a:highlight>
                <a:schemeClr val="lt1"/>
              </a:highlight>
            </a:endParaRPr>
          </a:p>
          <a:p>
            <a:pPr marL="0" lvl="0" indent="0" algn="l" rtl="0">
              <a:lnSpc>
                <a:spcPct val="160000"/>
              </a:lnSpc>
              <a:spcBef>
                <a:spcPts val="1100"/>
              </a:spcBef>
              <a:spcAft>
                <a:spcPts val="1100"/>
              </a:spcAft>
              <a:buSzPts val="3000"/>
              <a:buNone/>
            </a:pPr>
            <a:endParaRPr sz="1400">
              <a:solidFill>
                <a:srgbClr val="525C65"/>
              </a:solidFill>
              <a:highlight>
                <a:schemeClr val="lt1"/>
              </a:highligh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7"/>
          <p:cNvSpPr txBox="1">
            <a:spLocks noGrp="1"/>
          </p:cNvSpPr>
          <p:nvPr>
            <p:ph type="title"/>
          </p:nvPr>
        </p:nvSpPr>
        <p:spPr>
          <a:xfrm>
            <a:off x="205120" y="132656"/>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dirty="0"/>
              <a:t>Expression of Interest (Provided)</a:t>
            </a:r>
            <a:endParaRPr b="1" dirty="0"/>
          </a:p>
        </p:txBody>
      </p:sp>
      <p:sp>
        <p:nvSpPr>
          <p:cNvPr id="168" name="Google Shape;168;p37"/>
          <p:cNvSpPr txBox="1">
            <a:spLocks noGrp="1"/>
          </p:cNvSpPr>
          <p:nvPr>
            <p:ph type="body" idx="1"/>
          </p:nvPr>
        </p:nvSpPr>
        <p:spPr>
          <a:xfrm>
            <a:off x="204748" y="1166640"/>
            <a:ext cx="7242600" cy="1035000"/>
          </a:xfrm>
          <a:prstGeom prst="rect">
            <a:avLst/>
          </a:prstGeom>
          <a:noFill/>
          <a:ln>
            <a:noFill/>
          </a:ln>
        </p:spPr>
        <p:txBody>
          <a:bodyPr spcFirstLastPara="1" wrap="square" lIns="91425" tIns="91425" rIns="91425" bIns="91425" anchor="t" anchorCtr="0">
            <a:noAutofit/>
          </a:bodyPr>
          <a:lstStyle/>
          <a:p>
            <a:pPr marL="0" lvl="0" indent="0" algn="l" rtl="0">
              <a:lnSpc>
                <a:spcPct val="160000"/>
              </a:lnSpc>
              <a:spcBef>
                <a:spcPts val="0"/>
              </a:spcBef>
              <a:spcAft>
                <a:spcPts val="0"/>
              </a:spcAft>
              <a:buSzPts val="3000"/>
              <a:buNone/>
            </a:pPr>
            <a:r>
              <a:rPr lang="en" sz="1700" dirty="0">
                <a:solidFill>
                  <a:srgbClr val="525C65"/>
                </a:solidFill>
                <a:highlight>
                  <a:schemeClr val="lt1"/>
                </a:highlight>
              </a:rPr>
              <a:t>Which Sample Project Listing did you select to respond to? </a:t>
            </a:r>
            <a:endParaRPr sz="1700" dirty="0">
              <a:solidFill>
                <a:srgbClr val="525C65"/>
              </a:solidFill>
              <a:highlight>
                <a:schemeClr val="lt1"/>
              </a:highlight>
            </a:endParaRPr>
          </a:p>
          <a:p>
            <a:pPr marL="0" lvl="0" indent="0">
              <a:lnSpc>
                <a:spcPct val="100000"/>
              </a:lnSpc>
              <a:buSzPts val="4000"/>
              <a:buNone/>
            </a:pPr>
            <a:r>
              <a:rPr lang="en" sz="1700" b="1" dirty="0">
                <a:solidFill>
                  <a:srgbClr val="525C65"/>
                </a:solidFill>
                <a:highlight>
                  <a:schemeClr val="lt1"/>
                </a:highlight>
                <a:latin typeface="Open Sans"/>
                <a:ea typeface="Open Sans"/>
                <a:cs typeface="Open Sans"/>
                <a:sym typeface="Open Sans"/>
              </a:rPr>
              <a:t>Answer: </a:t>
            </a:r>
            <a:r>
              <a:rPr lang="en-US" sz="1800" dirty="0"/>
              <a:t>Sample Project Listing #2:</a:t>
            </a:r>
          </a:p>
          <a:p>
            <a:pPr marL="0" lvl="0" indent="0">
              <a:lnSpc>
                <a:spcPct val="100000"/>
              </a:lnSpc>
              <a:buSzPts val="4000"/>
              <a:buNone/>
            </a:pPr>
            <a:r>
              <a:rPr lang="en-US" sz="1800" dirty="0">
                <a:solidFill>
                  <a:srgbClr val="2015FF"/>
                </a:solidFill>
              </a:rPr>
              <a:t>Digital Marketing</a:t>
            </a:r>
            <a:endParaRPr sz="1700" b="1" dirty="0">
              <a:solidFill>
                <a:srgbClr val="525C65"/>
              </a:solidFill>
              <a:highlight>
                <a:schemeClr val="lt1"/>
              </a:highlight>
              <a:latin typeface="Open Sans"/>
              <a:ea typeface="Open Sans"/>
              <a:cs typeface="Open Sans"/>
              <a:sym typeface="Open Sans"/>
            </a:endParaRPr>
          </a:p>
          <a:p>
            <a:pPr marL="0" lvl="0" indent="0" algn="l" rtl="0">
              <a:lnSpc>
                <a:spcPct val="160000"/>
              </a:lnSpc>
              <a:spcBef>
                <a:spcPts val="0"/>
              </a:spcBef>
              <a:spcAft>
                <a:spcPts val="0"/>
              </a:spcAft>
              <a:buSzPts val="3000"/>
              <a:buNone/>
            </a:pPr>
            <a:endParaRPr sz="1400" dirty="0">
              <a:solidFill>
                <a:srgbClr val="525C65"/>
              </a:solidFill>
              <a:highlight>
                <a:schemeClr val="lt1"/>
              </a:highlight>
            </a:endParaRPr>
          </a:p>
          <a:p>
            <a:pPr marL="0" lvl="0" indent="0" algn="l" rtl="0">
              <a:lnSpc>
                <a:spcPct val="160000"/>
              </a:lnSpc>
              <a:spcBef>
                <a:spcPts val="0"/>
              </a:spcBef>
              <a:spcAft>
                <a:spcPts val="0"/>
              </a:spcAft>
              <a:buSzPts val="3000"/>
              <a:buNone/>
            </a:pPr>
            <a:endParaRPr sz="1400" dirty="0">
              <a:solidFill>
                <a:srgbClr val="525C65"/>
              </a:solidFill>
              <a:highlight>
                <a:schemeClr val="lt1"/>
              </a:highlight>
            </a:endParaRPr>
          </a:p>
          <a:p>
            <a:pPr marL="0" lvl="0" indent="0" algn="l" rtl="0">
              <a:lnSpc>
                <a:spcPct val="160000"/>
              </a:lnSpc>
              <a:spcBef>
                <a:spcPts val="0"/>
              </a:spcBef>
              <a:spcAft>
                <a:spcPts val="0"/>
              </a:spcAft>
              <a:buSzPts val="3000"/>
              <a:buNone/>
            </a:pPr>
            <a:endParaRPr sz="1700" dirty="0">
              <a:solidFill>
                <a:srgbClr val="525C65"/>
              </a:solidFill>
              <a:highlight>
                <a:schemeClr val="lt1"/>
              </a:highlight>
            </a:endParaRPr>
          </a:p>
          <a:p>
            <a:pPr marL="0" lvl="0" indent="0" algn="l" rtl="0">
              <a:lnSpc>
                <a:spcPct val="160000"/>
              </a:lnSpc>
              <a:spcBef>
                <a:spcPts val="1100"/>
              </a:spcBef>
              <a:spcAft>
                <a:spcPts val="1100"/>
              </a:spcAft>
              <a:buSzPts val="3000"/>
              <a:buNone/>
            </a:pPr>
            <a:endParaRPr sz="1400" dirty="0">
              <a:solidFill>
                <a:srgbClr val="525C65"/>
              </a:solidFill>
              <a:highlight>
                <a:schemeClr val="lt1"/>
              </a:highlight>
            </a:endParaRPr>
          </a:p>
        </p:txBody>
      </p:sp>
      <p:sp>
        <p:nvSpPr>
          <p:cNvPr id="169" name="Google Shape;169;p37"/>
          <p:cNvSpPr txBox="1"/>
          <p:nvPr/>
        </p:nvSpPr>
        <p:spPr>
          <a:xfrm>
            <a:off x="324148" y="2076872"/>
            <a:ext cx="7123200" cy="8242226"/>
          </a:xfrm>
          <a:prstGeom prst="rect">
            <a:avLst/>
          </a:prstGeom>
          <a:noFill/>
          <a:ln>
            <a:noFill/>
          </a:ln>
        </p:spPr>
        <p:txBody>
          <a:bodyPr spcFirstLastPara="1" wrap="square" lIns="91425" tIns="91425" rIns="91425" bIns="91425" anchor="t" anchorCtr="0">
            <a:spAutoFit/>
          </a:bodyPr>
          <a:lstStyle/>
          <a:p>
            <a:pPr marL="0" lvl="0" indent="0" algn="l" rtl="0">
              <a:lnSpc>
                <a:spcPct val="160000"/>
              </a:lnSpc>
              <a:spcBef>
                <a:spcPts val="0"/>
              </a:spcBef>
              <a:spcAft>
                <a:spcPts val="0"/>
              </a:spcAft>
              <a:buNone/>
            </a:pPr>
            <a:r>
              <a:rPr lang="en" sz="1700" dirty="0">
                <a:solidFill>
                  <a:srgbClr val="525C65"/>
                </a:solidFill>
                <a:highlight>
                  <a:schemeClr val="lt1"/>
                </a:highlight>
                <a:latin typeface="Open Sans Light"/>
                <a:ea typeface="Open Sans Light"/>
                <a:cs typeface="Open Sans Light"/>
                <a:sym typeface="Open Sans Light"/>
              </a:rPr>
              <a:t>Please type your initial response to the client below. This should be between 200 - 300 words. </a:t>
            </a:r>
            <a:endParaRPr sz="1700" dirty="0">
              <a:solidFill>
                <a:srgbClr val="525C65"/>
              </a:solidFill>
              <a:highlight>
                <a:schemeClr val="lt1"/>
              </a:highlight>
              <a:latin typeface="Open Sans Light"/>
              <a:ea typeface="Open Sans Light"/>
              <a:cs typeface="Open Sans Light"/>
              <a:sym typeface="Open Sans Light"/>
            </a:endParaRPr>
          </a:p>
          <a:p>
            <a:pPr marL="0" lvl="0" indent="0" algn="l" rtl="0">
              <a:lnSpc>
                <a:spcPct val="160000"/>
              </a:lnSpc>
              <a:spcBef>
                <a:spcPts val="0"/>
              </a:spcBef>
              <a:spcAft>
                <a:spcPts val="0"/>
              </a:spcAft>
              <a:buNone/>
            </a:pPr>
            <a:r>
              <a:rPr lang="en" sz="1700" b="1" dirty="0">
                <a:solidFill>
                  <a:srgbClr val="525C65"/>
                </a:solidFill>
                <a:highlight>
                  <a:schemeClr val="lt1"/>
                </a:highlight>
                <a:latin typeface="Open Sans"/>
                <a:ea typeface="Open Sans"/>
                <a:cs typeface="Open Sans"/>
                <a:sym typeface="Open Sans"/>
              </a:rPr>
              <a:t>Expression of Interest</a:t>
            </a:r>
            <a:r>
              <a:rPr lang="en" sz="1700" b="1" dirty="0" smtClean="0">
                <a:solidFill>
                  <a:srgbClr val="525C65"/>
                </a:solidFill>
                <a:highlight>
                  <a:schemeClr val="lt1"/>
                </a:highlight>
                <a:latin typeface="Open Sans"/>
                <a:ea typeface="Open Sans"/>
                <a:cs typeface="Open Sans"/>
                <a:sym typeface="Open Sans"/>
              </a:rPr>
              <a:t>:</a:t>
            </a:r>
          </a:p>
          <a:p>
            <a:pPr lvl="0"/>
            <a:r>
              <a:rPr lang="en-US" sz="1700" dirty="0">
                <a:solidFill>
                  <a:srgbClr val="525C65"/>
                </a:solidFill>
                <a:highlight>
                  <a:schemeClr val="lt1"/>
                </a:highlight>
                <a:latin typeface="Open Sans Light"/>
                <a:ea typeface="Open Sans Light"/>
                <a:cs typeface="Open Sans Light"/>
              </a:rPr>
              <a:t>Dear Mr. Taylor, </a:t>
            </a:r>
            <a:br>
              <a:rPr lang="en-US" sz="1700" dirty="0">
                <a:solidFill>
                  <a:srgbClr val="525C65"/>
                </a:solidFill>
                <a:highlight>
                  <a:schemeClr val="lt1"/>
                </a:highlight>
                <a:latin typeface="Open Sans Light"/>
                <a:ea typeface="Open Sans Light"/>
                <a:cs typeface="Open Sans Light"/>
              </a:rPr>
            </a:br>
            <a:r>
              <a:rPr lang="en-US" sz="1700" dirty="0">
                <a:solidFill>
                  <a:srgbClr val="525C65"/>
                </a:solidFill>
                <a:highlight>
                  <a:schemeClr val="lt1"/>
                </a:highlight>
                <a:latin typeface="Open Sans Light"/>
                <a:ea typeface="Open Sans Light"/>
                <a:cs typeface="Open Sans Light"/>
              </a:rPr>
              <a:t>My name is Ahmed El-</a:t>
            </a:r>
            <a:r>
              <a:rPr lang="en-US" sz="1700" dirty="0" err="1">
                <a:solidFill>
                  <a:srgbClr val="525C65"/>
                </a:solidFill>
                <a:highlight>
                  <a:schemeClr val="lt1"/>
                </a:highlight>
                <a:latin typeface="Open Sans Light"/>
                <a:ea typeface="Open Sans Light"/>
                <a:cs typeface="Open Sans Light"/>
              </a:rPr>
              <a:t>Shety</a:t>
            </a:r>
            <a:r>
              <a:rPr lang="en-US" sz="1700" dirty="0">
                <a:solidFill>
                  <a:srgbClr val="525C65"/>
                </a:solidFill>
                <a:highlight>
                  <a:schemeClr val="lt1"/>
                </a:highlight>
                <a:latin typeface="Open Sans Light"/>
                <a:ea typeface="Open Sans Light"/>
                <a:cs typeface="Open Sans Light"/>
              </a:rPr>
              <a:t>, and I am very interested in your </a:t>
            </a:r>
            <a:r>
              <a:rPr lang="en-US" sz="1700" dirty="0" smtClean="0">
                <a:solidFill>
                  <a:srgbClr val="525C65"/>
                </a:solidFill>
                <a:highlight>
                  <a:schemeClr val="lt1"/>
                </a:highlight>
                <a:latin typeface="Open Sans Light"/>
                <a:ea typeface="Open Sans Light"/>
                <a:cs typeface="Open Sans Light"/>
              </a:rPr>
              <a:t>project</a:t>
            </a:r>
            <a:r>
              <a:rPr lang="en-US" sz="1700" dirty="0" smtClean="0">
                <a:solidFill>
                  <a:srgbClr val="525C65"/>
                </a:solidFill>
                <a:highlight>
                  <a:schemeClr val="lt1"/>
                </a:highlight>
                <a:latin typeface="Open Sans Light"/>
                <a:ea typeface="Open Sans Light"/>
                <a:cs typeface="Open Sans Light"/>
              </a:rPr>
              <a:t>.</a:t>
            </a:r>
            <a:endParaRPr lang="en-US" sz="1700" dirty="0" smtClean="0">
              <a:solidFill>
                <a:srgbClr val="525C65"/>
              </a:solidFill>
              <a:highlight>
                <a:schemeClr val="lt1"/>
              </a:highlight>
              <a:latin typeface="Open Sans Light"/>
              <a:ea typeface="Open Sans Light"/>
              <a:cs typeface="Open Sans Light"/>
            </a:endParaRPr>
          </a:p>
          <a:p>
            <a:pPr lvl="0"/>
            <a:r>
              <a:rPr lang="en-US" sz="1700" dirty="0" smtClean="0">
                <a:solidFill>
                  <a:srgbClr val="525C65"/>
                </a:solidFill>
                <a:highlight>
                  <a:schemeClr val="lt1"/>
                </a:highlight>
                <a:latin typeface="Open Sans Light"/>
                <a:ea typeface="Open Sans Light"/>
                <a:cs typeface="Open Sans Light"/>
              </a:rPr>
              <a:t>I </a:t>
            </a:r>
            <a:r>
              <a:rPr lang="en-US" sz="1700" dirty="0">
                <a:solidFill>
                  <a:srgbClr val="525C65"/>
                </a:solidFill>
                <a:highlight>
                  <a:schemeClr val="lt1"/>
                </a:highlight>
                <a:latin typeface="Open Sans Light"/>
                <a:ea typeface="Open Sans Light"/>
                <a:cs typeface="Open Sans Light"/>
              </a:rPr>
              <a:t>went through your project description and it </a:t>
            </a:r>
            <a:r>
              <a:rPr lang="en-US" sz="1700" dirty="0" smtClean="0">
                <a:solidFill>
                  <a:srgbClr val="525C65"/>
                </a:solidFill>
                <a:highlight>
                  <a:schemeClr val="lt1"/>
                </a:highlight>
                <a:latin typeface="Open Sans Light"/>
                <a:ea typeface="Open Sans Light"/>
                <a:cs typeface="Open Sans Light"/>
              </a:rPr>
              <a:t>seems that </a:t>
            </a:r>
            <a:r>
              <a:rPr lang="en-US" sz="1700" dirty="0">
                <a:solidFill>
                  <a:srgbClr val="525C65"/>
                </a:solidFill>
                <a:highlight>
                  <a:schemeClr val="lt1"/>
                </a:highlight>
                <a:latin typeface="Open Sans Light"/>
                <a:ea typeface="Open Sans Light"/>
                <a:cs typeface="Open Sans Light"/>
              </a:rPr>
              <a:t>you are looking for someone who will help you with your campaign to sell </a:t>
            </a:r>
            <a:r>
              <a:rPr lang="en-US" sz="1700" dirty="0" smtClean="0">
                <a:solidFill>
                  <a:srgbClr val="525C65"/>
                </a:solidFill>
                <a:highlight>
                  <a:schemeClr val="lt1"/>
                </a:highlight>
                <a:latin typeface="Open Sans Light"/>
                <a:ea typeface="Open Sans Light"/>
                <a:cs typeface="Open Sans Light"/>
              </a:rPr>
              <a:t>tickets</a:t>
            </a:r>
            <a:r>
              <a:rPr lang="en-US" sz="1700" dirty="0" smtClean="0">
                <a:solidFill>
                  <a:srgbClr val="525C65"/>
                </a:solidFill>
                <a:highlight>
                  <a:schemeClr val="lt1"/>
                </a:highlight>
                <a:latin typeface="Open Sans Light"/>
                <a:ea typeface="Open Sans Light"/>
                <a:cs typeface="Open Sans Light"/>
              </a:rPr>
              <a:t>.</a:t>
            </a:r>
          </a:p>
          <a:p>
            <a:r>
              <a:rPr lang="en-US" sz="1700" dirty="0">
                <a:solidFill>
                  <a:srgbClr val="525C65"/>
                </a:solidFill>
                <a:highlight>
                  <a:schemeClr val="lt1"/>
                </a:highlight>
                <a:latin typeface="Open Sans Light"/>
                <a:ea typeface="Open Sans Light"/>
                <a:cs typeface="Open Sans Light"/>
              </a:rPr>
              <a:t>By using </a:t>
            </a:r>
            <a:r>
              <a:rPr lang="en-US" sz="1700" dirty="0" err="1">
                <a:solidFill>
                  <a:srgbClr val="525C65"/>
                </a:solidFill>
                <a:highlight>
                  <a:schemeClr val="lt1"/>
                </a:highlight>
                <a:latin typeface="Open Sans Light"/>
                <a:ea typeface="Open Sans Light"/>
                <a:cs typeface="Open Sans Light"/>
              </a:rPr>
              <a:t>Mailchimp</a:t>
            </a:r>
            <a:r>
              <a:rPr lang="en-US" sz="1700" dirty="0">
                <a:solidFill>
                  <a:srgbClr val="525C65"/>
                </a:solidFill>
                <a:highlight>
                  <a:schemeClr val="lt1"/>
                </a:highlight>
                <a:latin typeface="Open Sans Light"/>
                <a:ea typeface="Open Sans Light"/>
                <a:cs typeface="Open Sans Light"/>
              </a:rPr>
              <a:t> tool </a:t>
            </a:r>
            <a:r>
              <a:rPr lang="en-US" sz="1700" dirty="0" smtClean="0">
                <a:solidFill>
                  <a:srgbClr val="525C65"/>
                </a:solidFill>
                <a:highlight>
                  <a:schemeClr val="lt1"/>
                </a:highlight>
                <a:latin typeface="Open Sans Light"/>
                <a:ea typeface="Open Sans Light"/>
                <a:cs typeface="Open Sans Light"/>
              </a:rPr>
              <a:t>we </a:t>
            </a:r>
            <a:r>
              <a:rPr lang="en-US" sz="1700" dirty="0">
                <a:solidFill>
                  <a:srgbClr val="525C65"/>
                </a:solidFill>
                <a:highlight>
                  <a:schemeClr val="lt1"/>
                </a:highlight>
                <a:latin typeface="Open Sans Light"/>
                <a:ea typeface="Open Sans Light"/>
                <a:cs typeface="Open Sans Light"/>
              </a:rPr>
              <a:t>can </a:t>
            </a:r>
            <a:r>
              <a:rPr lang="en-US" sz="1700" dirty="0" smtClean="0">
                <a:solidFill>
                  <a:srgbClr val="525C65"/>
                </a:solidFill>
                <a:highlight>
                  <a:schemeClr val="lt1"/>
                </a:highlight>
                <a:latin typeface="Open Sans Light"/>
                <a:ea typeface="Open Sans Light"/>
                <a:cs typeface="Open Sans Light"/>
              </a:rPr>
              <a:t>achieve the target we want and it will save cost and time, it’s very helpful tool.</a:t>
            </a:r>
            <a:r>
              <a:rPr lang="en-US" sz="1700" dirty="0">
                <a:solidFill>
                  <a:srgbClr val="525C65"/>
                </a:solidFill>
                <a:highlight>
                  <a:schemeClr val="lt1"/>
                </a:highlight>
                <a:latin typeface="Open Sans Light"/>
                <a:ea typeface="Open Sans Light"/>
                <a:cs typeface="Open Sans Light"/>
              </a:rPr>
              <a:t> </a:t>
            </a:r>
            <a:endParaRPr lang="en-US" sz="1700" dirty="0">
              <a:solidFill>
                <a:srgbClr val="525C65"/>
              </a:solidFill>
              <a:highlight>
                <a:schemeClr val="lt1"/>
              </a:highlight>
              <a:latin typeface="Open Sans Light"/>
              <a:ea typeface="Open Sans Light"/>
              <a:cs typeface="Open Sans Light"/>
            </a:endParaRPr>
          </a:p>
          <a:p>
            <a:r>
              <a:rPr lang="en-US" sz="1700" dirty="0" smtClean="0">
                <a:solidFill>
                  <a:srgbClr val="525C65"/>
                </a:solidFill>
                <a:highlight>
                  <a:schemeClr val="lt1"/>
                </a:highlight>
                <a:latin typeface="Open Sans Light"/>
                <a:ea typeface="Open Sans Light"/>
                <a:cs typeface="Open Sans Light"/>
              </a:rPr>
              <a:t>And I will use </a:t>
            </a:r>
            <a:r>
              <a:rPr lang="en-US" sz="1700" dirty="0">
                <a:solidFill>
                  <a:srgbClr val="525C65"/>
                </a:solidFill>
                <a:highlight>
                  <a:schemeClr val="lt1"/>
                </a:highlight>
                <a:latin typeface="Open Sans Light"/>
                <a:ea typeface="Open Sans Light"/>
                <a:cs typeface="Open Sans Light"/>
              </a:rPr>
              <a:t>Customer Segmentation </a:t>
            </a:r>
            <a:r>
              <a:rPr lang="en-US" sz="1700" dirty="0">
                <a:solidFill>
                  <a:srgbClr val="525C65"/>
                </a:solidFill>
                <a:highlight>
                  <a:schemeClr val="lt1"/>
                </a:highlight>
                <a:latin typeface="Open Sans Light"/>
                <a:ea typeface="Open Sans Light"/>
                <a:cs typeface="Open Sans Light"/>
              </a:rPr>
              <a:t>Tool, it has many </a:t>
            </a:r>
            <a:r>
              <a:rPr lang="en-US" sz="1700" dirty="0" smtClean="0">
                <a:solidFill>
                  <a:srgbClr val="525C65"/>
                </a:solidFill>
                <a:highlight>
                  <a:schemeClr val="lt1"/>
                </a:highlight>
                <a:latin typeface="Open Sans Light"/>
                <a:ea typeface="Open Sans Light"/>
                <a:cs typeface="Open Sans Light"/>
              </a:rPr>
              <a:t>Features </a:t>
            </a:r>
            <a:r>
              <a:rPr lang="en-US" sz="1700" dirty="0">
                <a:solidFill>
                  <a:srgbClr val="525C65"/>
                </a:solidFill>
                <a:highlight>
                  <a:schemeClr val="lt1"/>
                </a:highlight>
                <a:latin typeface="Open Sans Light"/>
                <a:ea typeface="Open Sans Light"/>
                <a:cs typeface="Open Sans Light"/>
              </a:rPr>
              <a:t>Organization, Customizability, Visibility</a:t>
            </a:r>
            <a:r>
              <a:rPr lang="en-US" sz="1700" dirty="0" smtClean="0">
                <a:solidFill>
                  <a:srgbClr val="525C65"/>
                </a:solidFill>
                <a:highlight>
                  <a:schemeClr val="lt1"/>
                </a:highlight>
                <a:latin typeface="Open Sans Light"/>
                <a:ea typeface="Open Sans Light"/>
                <a:cs typeface="Open Sans Light"/>
              </a:rPr>
              <a:t>, and Scalability.</a:t>
            </a:r>
          </a:p>
          <a:p>
            <a:r>
              <a:rPr lang="en-US" sz="1700" dirty="0" smtClean="0">
                <a:solidFill>
                  <a:srgbClr val="525C65"/>
                </a:solidFill>
                <a:highlight>
                  <a:schemeClr val="lt1"/>
                </a:highlight>
                <a:latin typeface="Open Sans Light"/>
                <a:ea typeface="Open Sans Light"/>
                <a:cs typeface="Open Sans Light"/>
              </a:rPr>
              <a:t>I </a:t>
            </a:r>
            <a:r>
              <a:rPr lang="en-US" sz="1700" dirty="0" smtClean="0">
                <a:solidFill>
                  <a:srgbClr val="525C65"/>
                </a:solidFill>
                <a:highlight>
                  <a:schemeClr val="lt1"/>
                </a:highlight>
                <a:latin typeface="Open Sans Light"/>
                <a:ea typeface="Open Sans Light"/>
                <a:cs typeface="Open Sans Light"/>
              </a:rPr>
              <a:t>do many jobs like this before you can see my profile, so I can do this job for you, I </a:t>
            </a:r>
            <a:r>
              <a:rPr lang="en-US" sz="1700" dirty="0">
                <a:solidFill>
                  <a:srgbClr val="525C65"/>
                </a:solidFill>
                <a:highlight>
                  <a:schemeClr val="lt1"/>
                </a:highlight>
                <a:latin typeface="Open Sans Light"/>
                <a:ea typeface="Open Sans Light"/>
                <a:cs typeface="Open Sans Light"/>
              </a:rPr>
              <a:t>will classify the audience in to classes like class A, class B, and class C then I'll send emails for each class with a special way suitable for it and I am going to write a text prompt designed to inspire the target audience of a marketing campaign to take a desired action</a:t>
            </a:r>
            <a:r>
              <a:rPr lang="en-US" sz="1700" dirty="0" smtClean="0">
                <a:solidFill>
                  <a:srgbClr val="525C65"/>
                </a:solidFill>
                <a:highlight>
                  <a:schemeClr val="lt1"/>
                </a:highlight>
                <a:latin typeface="Open Sans Light"/>
                <a:ea typeface="Open Sans Light"/>
                <a:cs typeface="Open Sans Light"/>
              </a:rPr>
              <a:t>.</a:t>
            </a:r>
          </a:p>
          <a:p>
            <a:pPr lvl="0"/>
            <a:r>
              <a:rPr lang="en-US" sz="1700" dirty="0" smtClean="0">
                <a:solidFill>
                  <a:srgbClr val="525C65"/>
                </a:solidFill>
                <a:highlight>
                  <a:schemeClr val="lt1"/>
                </a:highlight>
                <a:latin typeface="Open Sans Light"/>
                <a:ea typeface="Open Sans Light"/>
                <a:cs typeface="Open Sans Light"/>
              </a:rPr>
              <a:t>Here </a:t>
            </a:r>
            <a:r>
              <a:rPr lang="en-US" sz="1700" dirty="0">
                <a:solidFill>
                  <a:srgbClr val="525C65"/>
                </a:solidFill>
                <a:highlight>
                  <a:schemeClr val="lt1"/>
                </a:highlight>
                <a:latin typeface="Open Sans Light"/>
                <a:ea typeface="Open Sans Light"/>
                <a:cs typeface="Open Sans Light"/>
              </a:rPr>
              <a:t>is why you should pick me</a:t>
            </a:r>
            <a:r>
              <a:rPr lang="en-US" sz="1700" dirty="0" smtClean="0">
                <a:solidFill>
                  <a:srgbClr val="525C65"/>
                </a:solidFill>
                <a:highlight>
                  <a:schemeClr val="lt1"/>
                </a:highlight>
                <a:latin typeface="Open Sans Light"/>
                <a:ea typeface="Open Sans Light"/>
                <a:cs typeface="Open Sans Light"/>
              </a:rPr>
              <a:t>?</a:t>
            </a:r>
          </a:p>
          <a:p>
            <a:pPr lvl="0"/>
            <a:r>
              <a:rPr lang="en-US" sz="1700" dirty="0" smtClean="0">
                <a:solidFill>
                  <a:srgbClr val="525C65"/>
                </a:solidFill>
                <a:highlight>
                  <a:schemeClr val="lt1"/>
                </a:highlight>
                <a:latin typeface="Open Sans Light"/>
                <a:ea typeface="Open Sans Light"/>
                <a:cs typeface="Open Sans Light"/>
              </a:rPr>
              <a:t>my </a:t>
            </a:r>
            <a:r>
              <a:rPr lang="en-US" sz="1700" dirty="0">
                <a:solidFill>
                  <a:srgbClr val="525C65"/>
                </a:solidFill>
                <a:highlight>
                  <a:schemeClr val="lt1"/>
                </a:highlight>
                <a:latin typeface="Open Sans Light"/>
                <a:ea typeface="Open Sans Light"/>
                <a:cs typeface="Open Sans Light"/>
              </a:rPr>
              <a:t>passion for this job would me a great addition to your practice, I do many jobs like this </a:t>
            </a:r>
            <a:r>
              <a:rPr lang="en-US" sz="1700" dirty="0" smtClean="0">
                <a:solidFill>
                  <a:srgbClr val="525C65"/>
                </a:solidFill>
                <a:highlight>
                  <a:schemeClr val="lt1"/>
                </a:highlight>
                <a:latin typeface="Open Sans Light"/>
                <a:ea typeface="Open Sans Light"/>
                <a:cs typeface="Open Sans Light"/>
              </a:rPr>
              <a:t>one, </a:t>
            </a:r>
            <a:r>
              <a:rPr lang="en-US" sz="1700" dirty="0">
                <a:solidFill>
                  <a:srgbClr val="525C65"/>
                </a:solidFill>
                <a:highlight>
                  <a:schemeClr val="lt1"/>
                </a:highlight>
                <a:latin typeface="Open Sans Light"/>
                <a:ea typeface="Open Sans Light"/>
                <a:cs typeface="Open Sans Light"/>
              </a:rPr>
              <a:t>I am a very skilled in Digital Marketing with years of experience and many </a:t>
            </a:r>
            <a:r>
              <a:rPr lang="en-US" sz="1700" dirty="0" smtClean="0">
                <a:solidFill>
                  <a:srgbClr val="525C65"/>
                </a:solidFill>
                <a:highlight>
                  <a:schemeClr val="lt1"/>
                </a:highlight>
                <a:latin typeface="Open Sans Light"/>
                <a:ea typeface="Open Sans Light"/>
                <a:cs typeface="Open Sans Light"/>
              </a:rPr>
              <a:t>projects. I </a:t>
            </a:r>
            <a:r>
              <a:rPr lang="en-US" sz="1700" dirty="0">
                <a:solidFill>
                  <a:srgbClr val="525C65"/>
                </a:solidFill>
                <a:highlight>
                  <a:schemeClr val="lt1"/>
                </a:highlight>
                <a:latin typeface="Open Sans Light"/>
                <a:ea typeface="Open Sans Light"/>
                <a:cs typeface="Open Sans Light"/>
              </a:rPr>
              <a:t>Love work and dedicate 16+ hours,7 days a week to it. I am always available to answer your messages and respond </a:t>
            </a:r>
            <a:r>
              <a:rPr lang="en-US" sz="1700" dirty="0" smtClean="0">
                <a:solidFill>
                  <a:srgbClr val="525C65"/>
                </a:solidFill>
                <a:highlight>
                  <a:schemeClr val="lt1"/>
                </a:highlight>
                <a:latin typeface="Open Sans Light"/>
                <a:ea typeface="Open Sans Light"/>
                <a:cs typeface="Open Sans Light"/>
              </a:rPr>
              <a:t>quickly. </a:t>
            </a:r>
            <a:r>
              <a:rPr lang="en-US" sz="1700" dirty="0">
                <a:solidFill>
                  <a:srgbClr val="525C65"/>
                </a:solidFill>
                <a:highlight>
                  <a:schemeClr val="lt1"/>
                </a:highlight>
                <a:latin typeface="Open Sans Light"/>
                <a:ea typeface="Open Sans Light"/>
                <a:cs typeface="Open Sans Light"/>
              </a:rPr>
              <a:t>I can be reached by phone at (036)444555666 or email at Ahmed_ElShety@gmail.com Thanks for your time and I look forward to hearing form you. </a:t>
            </a:r>
            <a:r>
              <a:rPr lang="en-US" sz="1700" dirty="0" smtClean="0">
                <a:solidFill>
                  <a:srgbClr val="525C65"/>
                </a:solidFill>
                <a:highlight>
                  <a:schemeClr val="lt1"/>
                </a:highlight>
                <a:latin typeface="Open Sans Light"/>
                <a:ea typeface="Open Sans Light"/>
                <a:cs typeface="Open Sans Light"/>
              </a:rPr>
              <a:t>Sincerely,</a:t>
            </a:r>
          </a:p>
          <a:p>
            <a:pPr lvl="0"/>
            <a:r>
              <a:rPr lang="en-US" sz="1700" dirty="0" smtClean="0">
                <a:solidFill>
                  <a:srgbClr val="525C65"/>
                </a:solidFill>
                <a:highlight>
                  <a:schemeClr val="lt1"/>
                </a:highlight>
                <a:latin typeface="Open Sans Light"/>
                <a:ea typeface="Open Sans Light"/>
                <a:cs typeface="Open Sans Light"/>
              </a:rPr>
              <a:t>Ahmed El-</a:t>
            </a:r>
            <a:r>
              <a:rPr lang="en-US" sz="1700" dirty="0" err="1" smtClean="0">
                <a:solidFill>
                  <a:srgbClr val="525C65"/>
                </a:solidFill>
                <a:highlight>
                  <a:schemeClr val="lt1"/>
                </a:highlight>
                <a:latin typeface="Open Sans Light"/>
                <a:ea typeface="Open Sans Light"/>
                <a:cs typeface="Open Sans Light"/>
              </a:rPr>
              <a:t>Shety</a:t>
            </a:r>
            <a:endParaRPr sz="1700" dirty="0">
              <a:solidFill>
                <a:srgbClr val="525C65"/>
              </a:solidFill>
              <a:highlight>
                <a:schemeClr val="lt1"/>
              </a:highlight>
              <a:latin typeface="Open Sans Light"/>
              <a:ea typeface="Open Sans Light"/>
              <a:cs typeface="Open Sans Light"/>
              <a:sym typeface="Open Sans Ligh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186"/>
        <p:cNvGrpSpPr/>
        <p:nvPr/>
      </p:nvGrpSpPr>
      <p:grpSpPr>
        <a:xfrm>
          <a:off x="0" y="0"/>
          <a:ext cx="0" cy="0"/>
          <a:chOff x="0" y="0"/>
          <a:chExt cx="0" cy="0"/>
        </a:xfrm>
      </p:grpSpPr>
      <p:sp>
        <p:nvSpPr>
          <p:cNvPr id="187" name="Google Shape;187;p4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chemeClr val="lt1"/>
              </a:buClr>
              <a:buSzPts val="3000"/>
              <a:buFont typeface="Open Sans"/>
              <a:buNone/>
            </a:pPr>
            <a:r>
              <a:rPr lang="en" sz="3000" b="1" i="0" u="none" strike="noStrike" cap="none">
                <a:solidFill>
                  <a:schemeClr val="lt1"/>
                </a:solidFill>
                <a:latin typeface="Open Sans"/>
                <a:ea typeface="Open Sans"/>
                <a:cs typeface="Open Sans"/>
                <a:sym typeface="Open Sans"/>
              </a:rPr>
              <a:t>Part </a:t>
            </a:r>
            <a:r>
              <a:rPr lang="en" sz="3000" b="1">
                <a:solidFill>
                  <a:schemeClr val="lt1"/>
                </a:solidFill>
                <a:latin typeface="Open Sans"/>
                <a:ea typeface="Open Sans"/>
                <a:cs typeface="Open Sans"/>
                <a:sym typeface="Open Sans"/>
              </a:rPr>
              <a:t>3</a:t>
            </a:r>
            <a:endParaRPr sz="3000" b="1" i="0" u="none" strike="noStrike" cap="none">
              <a:solidFill>
                <a:schemeClr val="lt1"/>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a:solidFill>
                  <a:srgbClr val="FFFFFF"/>
                </a:solidFill>
                <a:latin typeface="Open Sans"/>
                <a:ea typeface="Open Sans"/>
                <a:cs typeface="Open Sans"/>
                <a:sym typeface="Open Sans"/>
              </a:rPr>
              <a:t>Project Management Process</a:t>
            </a:r>
            <a:endParaRPr sz="3000" b="0"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2000"/>
              <a:buFont typeface="Open Sans"/>
              <a:buNone/>
            </a:pPr>
            <a:endParaRPr sz="2000" b="0" i="0" u="none" strike="noStrike" cap="none">
              <a:solidFill>
                <a:srgbClr val="000000"/>
              </a:solidFill>
              <a:latin typeface="Arial"/>
              <a:ea typeface="Arial"/>
              <a:cs typeface="Arial"/>
              <a:sym typeface="Arial"/>
            </a:endParaRPr>
          </a:p>
        </p:txBody>
      </p:sp>
      <p:sp>
        <p:nvSpPr>
          <p:cNvPr id="188" name="Google Shape;188;p40"/>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767</Words>
  <Application>Microsoft Office PowerPoint</Application>
  <PresentationFormat>Custom</PresentationFormat>
  <Paragraphs>150</Paragraphs>
  <Slides>13</Slides>
  <Notes>13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Open Sans Light</vt:lpstr>
      <vt:lpstr>Open Sans</vt:lpstr>
      <vt:lpstr>Open Sans SemiBold</vt:lpstr>
      <vt:lpstr>Helvetica Neue</vt:lpstr>
      <vt:lpstr>Simple Light</vt:lpstr>
      <vt:lpstr>White</vt:lpstr>
      <vt:lpstr>Digital Freelancer:  Managing Freelancing Projects</vt:lpstr>
      <vt:lpstr>PowerPoint Presentation</vt:lpstr>
      <vt:lpstr>Sample Project Listing #1: Web Development</vt:lpstr>
      <vt:lpstr>Sample Project Listing #2: Digital Marketing</vt:lpstr>
      <vt:lpstr>Sample Project Listing #3: Data Analyst</vt:lpstr>
      <vt:lpstr>PowerPoint Presentation</vt:lpstr>
      <vt:lpstr>Expression of Interest </vt:lpstr>
      <vt:lpstr>Expression of Interest (Provided)</vt:lpstr>
      <vt:lpstr>PowerPoint Presentation</vt:lpstr>
      <vt:lpstr>Trello Board</vt:lpstr>
      <vt:lpstr>PowerPoint Presentation</vt:lpstr>
      <vt:lpstr>Ahmed Elshety 921 LINCOLN BLVD SANTA MONICA CA 90403-2835 USA Invoice</vt:lpstr>
      <vt:lpstr>Ahmed Elshety 921 LINCOLN BLVD SANTA MONICA CA 90403-2835 USA Invoice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Freelancer:  Managing Freelancing Projects</dc:title>
  <dc:creator>Ahmed Elshety</dc:creator>
  <cp:lastModifiedBy>ستارنت</cp:lastModifiedBy>
  <cp:revision>15</cp:revision>
  <dcterms:modified xsi:type="dcterms:W3CDTF">2022-12-16T21:27:14Z</dcterms:modified>
</cp:coreProperties>
</file>