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299" r:id="rId6"/>
    <p:sldId id="300" r:id="rId7"/>
    <p:sldId id="301" r:id="rId8"/>
    <p:sldId id="304" r:id="rId9"/>
    <p:sldId id="302" r:id="rId10"/>
    <p:sldId id="303" r:id="rId11"/>
    <p:sldId id="305" r:id="rId12"/>
    <p:sldId id="306" r:id="rId13"/>
    <p:sldId id="307" r:id="rId14"/>
    <p:sldId id="30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6" d="100"/>
          <a:sy n="66" d="100"/>
        </p:scale>
        <p:origin x="437"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5/10/2022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99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38091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64021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79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204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010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465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038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765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108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5/10/2022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78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5/10/2022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87909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idx="4294967295"/>
          </p:nvPr>
        </p:nvSpPr>
        <p:spPr>
          <a:xfrm>
            <a:off x="8470900" y="363538"/>
            <a:ext cx="3721100" cy="4143375"/>
          </a:xfrm>
        </p:spPr>
        <p:txBody>
          <a:bodyPr anchor="b">
            <a:normAutofit/>
          </a:bodyPr>
          <a:lstStyle/>
          <a:p>
            <a:r>
              <a:rPr lang="en-US" sz="4000" dirty="0">
                <a:solidFill>
                  <a:schemeClr val="tx1"/>
                </a:solidFill>
                <a:latin typeface="Arial Black" panose="020B0A04020102020204" pitchFamily="34" charset="0"/>
              </a:rPr>
              <a:t>CREDIT CARD DEFAULT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4294967295"/>
          </p:nvPr>
        </p:nvSpPr>
        <p:spPr>
          <a:xfrm>
            <a:off x="8986838" y="4608513"/>
            <a:ext cx="3205162" cy="774700"/>
          </a:xfrm>
        </p:spPr>
        <p:txBody>
          <a:bodyPr anchor="t">
            <a:normAutofit/>
          </a:bodyPr>
          <a:lstStyle/>
          <a:p>
            <a:pPr>
              <a:lnSpc>
                <a:spcPct val="100000"/>
              </a:lnSpc>
            </a:pPr>
            <a:endParaRPr lang="en-US" sz="1600" dirty="0">
              <a:latin typeface="Bahnschrift SemiLight Condensed" panose="020B0502040204020203" pitchFamily="34" charset="0"/>
            </a:endParaRPr>
          </a:p>
          <a:p>
            <a:pPr>
              <a:lnSpc>
                <a:spcPct val="100000"/>
              </a:lnSpc>
            </a:pPr>
            <a:r>
              <a:rPr lang="en-US" sz="1600" dirty="0">
                <a:latin typeface="Bahnschrift SemiLight Condensed" panose="020B0502040204020203" pitchFamily="34" charset="0"/>
              </a:rPr>
              <a:t>        ELSI SAHAYA RENITA.L</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3048-9250-D05F-8C59-EE4F3D0F5982}"/>
              </a:ext>
            </a:extLst>
          </p:cNvPr>
          <p:cNvSpPr>
            <a:spLocks noGrp="1"/>
          </p:cNvSpPr>
          <p:nvPr>
            <p:ph type="title"/>
          </p:nvPr>
        </p:nvSpPr>
        <p:spPr>
          <a:xfrm>
            <a:off x="949124" y="416689"/>
            <a:ext cx="10105730" cy="1437065"/>
          </a:xfrm>
        </p:spPr>
        <p:txBody>
          <a:bodyPr>
            <a:normAutofit/>
          </a:bodyPr>
          <a:lstStyle/>
          <a:p>
            <a:br>
              <a:rPr lang="en-IN" sz="4000" b="1" dirty="0">
                <a:latin typeface="Arial Black" panose="020B0A04020102020204" pitchFamily="34" charset="0"/>
              </a:rPr>
            </a:br>
            <a:r>
              <a:rPr lang="en-IN" sz="4000" b="1" dirty="0">
                <a:latin typeface="Arial Black" panose="020B0A04020102020204" pitchFamily="34" charset="0"/>
              </a:rPr>
              <a:t>  Evaluation Metrics of Model</a:t>
            </a:r>
          </a:p>
        </p:txBody>
      </p:sp>
      <p:sp>
        <p:nvSpPr>
          <p:cNvPr id="3" name="Content Placeholder 2">
            <a:extLst>
              <a:ext uri="{FF2B5EF4-FFF2-40B4-BE49-F238E27FC236}">
                <a16:creationId xmlns:a16="http://schemas.microsoft.com/office/drawing/2014/main" id="{5488E6D9-337C-1C0E-D8EC-41FD93B9C5EA}"/>
              </a:ext>
            </a:extLst>
          </p:cNvPr>
          <p:cNvSpPr>
            <a:spLocks noGrp="1"/>
          </p:cNvSpPr>
          <p:nvPr>
            <p:ph idx="1"/>
          </p:nvPr>
        </p:nvSpPr>
        <p:spPr>
          <a:xfrm>
            <a:off x="405115" y="2015732"/>
            <a:ext cx="10649740" cy="4037827"/>
          </a:xfrm>
        </p:spPr>
        <p:txBody>
          <a:bodyPr>
            <a:normAutofit/>
          </a:bodyPr>
          <a:lstStyle/>
          <a:p>
            <a:pPr marL="0" indent="0">
              <a:buNone/>
            </a:pPr>
            <a:r>
              <a:rPr lang="en-IN" sz="3200" dirty="0">
                <a:latin typeface="Times New Roman" panose="02020603050405020304" pitchFamily="18" charset="0"/>
                <a:cs typeface="Times New Roman" panose="02020603050405020304" pitchFamily="18" charset="0"/>
              </a:rPr>
              <a:t>Evaluation Metrics that have been used in the given datasets are as follows</a:t>
            </a:r>
          </a:p>
          <a:p>
            <a:pPr lvl="5">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accuracy_score</a:t>
            </a:r>
            <a:endParaRPr lang="fr-FR" sz="2800" dirty="0">
              <a:latin typeface="Times New Roman" panose="02020603050405020304" pitchFamily="18" charset="0"/>
              <a:cs typeface="Times New Roman" panose="02020603050405020304" pitchFamily="18" charset="0"/>
            </a:endParaRPr>
          </a:p>
          <a:p>
            <a:pPr lvl="5">
              <a:buFont typeface="Wingdings" panose="05000000000000000000" pitchFamily="2" charset="2"/>
              <a:buChar char="Ø"/>
            </a:pPr>
            <a:r>
              <a:rPr lang="fr-FR" sz="2800" dirty="0" err="1">
                <a:latin typeface="Times New Roman" panose="02020603050405020304" pitchFamily="18" charset="0"/>
                <a:cs typeface="Times New Roman" panose="02020603050405020304" pitchFamily="18" charset="0"/>
              </a:rPr>
              <a:t>classification_report</a:t>
            </a:r>
            <a:endParaRPr lang="fr-FR" sz="2800" dirty="0">
              <a:latin typeface="Times New Roman" panose="02020603050405020304" pitchFamily="18" charset="0"/>
              <a:cs typeface="Times New Roman" panose="02020603050405020304" pitchFamily="18" charset="0"/>
            </a:endParaRPr>
          </a:p>
          <a:p>
            <a:pPr lvl="5">
              <a:buFont typeface="Wingdings" panose="05000000000000000000" pitchFamily="2" charset="2"/>
              <a:buChar char="Ø"/>
            </a:pPr>
            <a:r>
              <a:rPr lang="fr-FR" sz="2800" dirty="0" err="1">
                <a:latin typeface="Times New Roman" panose="02020603050405020304" pitchFamily="18" charset="0"/>
                <a:cs typeface="Times New Roman" panose="02020603050405020304" pitchFamily="18" charset="0"/>
              </a:rPr>
              <a:t>confusion_matrix</a:t>
            </a:r>
            <a:endParaRPr lang="fr-FR" sz="2800" dirty="0">
              <a:latin typeface="Times New Roman" panose="02020603050405020304" pitchFamily="18" charset="0"/>
              <a:cs typeface="Times New Roman" panose="02020603050405020304" pitchFamily="18" charset="0"/>
            </a:endParaRPr>
          </a:p>
          <a:p>
            <a:pPr marL="2286000" lvl="5" indent="0">
              <a:buNone/>
            </a:pPr>
            <a:r>
              <a:rPr lang="en-IN"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1625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13EF-3B66-14BB-8536-FDF8CD6D7EA6}"/>
              </a:ext>
            </a:extLst>
          </p:cNvPr>
          <p:cNvSpPr>
            <a:spLocks noGrp="1"/>
          </p:cNvSpPr>
          <p:nvPr>
            <p:ph type="title"/>
          </p:nvPr>
        </p:nvSpPr>
        <p:spPr>
          <a:xfrm>
            <a:off x="636609" y="324091"/>
            <a:ext cx="10418246" cy="1529663"/>
          </a:xfrm>
        </p:spPr>
        <p:txBody>
          <a:bodyPr>
            <a:normAutofit/>
          </a:bodyPr>
          <a:lstStyle/>
          <a:p>
            <a:r>
              <a:rPr lang="en-IN" sz="4000" b="1" dirty="0">
                <a:latin typeface="Arial Black" panose="020B0A04020102020204" pitchFamily="34" charset="0"/>
              </a:rPr>
              <a:t>     </a:t>
            </a:r>
            <a:br>
              <a:rPr lang="en-IN" sz="4000" b="1" dirty="0">
                <a:latin typeface="Arial Black" panose="020B0A04020102020204" pitchFamily="34" charset="0"/>
              </a:rPr>
            </a:br>
            <a:r>
              <a:rPr lang="en-IN" sz="4000" b="1" dirty="0">
                <a:latin typeface="Arial Black" panose="020B0A04020102020204" pitchFamily="34" charset="0"/>
              </a:rPr>
              <a:t>       FEATURE IMPORTANCE</a:t>
            </a:r>
          </a:p>
        </p:txBody>
      </p:sp>
      <p:sp>
        <p:nvSpPr>
          <p:cNvPr id="3" name="Content Placeholder 2">
            <a:extLst>
              <a:ext uri="{FF2B5EF4-FFF2-40B4-BE49-F238E27FC236}">
                <a16:creationId xmlns:a16="http://schemas.microsoft.com/office/drawing/2014/main" id="{FB12C1B0-BC70-53A2-C3D4-A25AD9FA18D4}"/>
              </a:ext>
            </a:extLst>
          </p:cNvPr>
          <p:cNvSpPr>
            <a:spLocks noGrp="1"/>
          </p:cNvSpPr>
          <p:nvPr>
            <p:ph idx="1"/>
          </p:nvPr>
        </p:nvSpPr>
        <p:spPr>
          <a:xfrm>
            <a:off x="173621" y="2015732"/>
            <a:ext cx="11620982" cy="41420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Finally the best model based on  the accuracy score  has been chosen as the Gradient Boosting Classifier Feature importance has been executed to find out the best features which have strong correlation with  the Target the most and thus the features which provide less contribution  has been removed.</a:t>
            </a:r>
          </a:p>
          <a:p>
            <a:pPr marL="0" indent="0" algn="just">
              <a:buNone/>
            </a:pPr>
            <a:r>
              <a:rPr lang="en-US" sz="2800" dirty="0">
                <a:latin typeface="Times New Roman" panose="02020603050405020304" pitchFamily="18" charset="0"/>
                <a:cs typeface="Times New Roman" panose="02020603050405020304" pitchFamily="18" charset="0"/>
              </a:rPr>
              <a:t>Initially, there were 24 features and finally only 8 features has strong and positive correlation that are used to predict the Target.</a:t>
            </a:r>
          </a:p>
          <a:p>
            <a:pPr marL="0" indent="0">
              <a:buNone/>
            </a:pPr>
            <a:endParaRPr lang="en-IN" dirty="0"/>
          </a:p>
        </p:txBody>
      </p:sp>
    </p:spTree>
    <p:extLst>
      <p:ext uri="{BB962C8B-B14F-4D97-AF65-F5344CB8AC3E}">
        <p14:creationId xmlns:p14="http://schemas.microsoft.com/office/powerpoint/2010/main" val="96613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8D73D0-34DA-79A2-A993-A17437B681DE}"/>
              </a:ext>
            </a:extLst>
          </p:cNvPr>
          <p:cNvSpPr txBox="1"/>
          <p:nvPr/>
        </p:nvSpPr>
        <p:spPr>
          <a:xfrm>
            <a:off x="0" y="223935"/>
            <a:ext cx="11980506" cy="5878532"/>
          </a:xfrm>
          <a:prstGeom prst="rect">
            <a:avLst/>
          </a:prstGeom>
          <a:noFill/>
        </p:spPr>
        <p:txBody>
          <a:bodyPr wrap="square">
            <a:spAutoFit/>
          </a:bodyPr>
          <a:lstStyle/>
          <a:p>
            <a:r>
              <a:rPr lang="en-US" sz="4000" b="1" u="sng" dirty="0">
                <a:latin typeface="Arial Black" panose="020B0A04020102020204" pitchFamily="34" charset="0"/>
              </a:rPr>
              <a:t>Problem Statement:</a:t>
            </a:r>
          </a:p>
          <a:p>
            <a:pPr algn="just"/>
            <a:r>
              <a:rPr lang="en-US" sz="3200" dirty="0">
                <a:latin typeface="Times New Roman" panose="02020603050405020304" pitchFamily="18" charset="0"/>
                <a:cs typeface="Times New Roman" panose="02020603050405020304" pitchFamily="18" charset="0"/>
              </a:rPr>
              <a:t>                 Financial threats are displaying a trend about the credit risk of commercial banks as the incredible improvement in the financial industry has arisen. In this way, one of the biggest threats faced by commercial banks is the risk prediction of credit clients. The goal is to predict the probability of credit default based on credit card owner's characteristics and payment history. </a:t>
            </a:r>
          </a:p>
          <a:p>
            <a:pPr algn="just"/>
            <a:r>
              <a:rPr lang="en-US" sz="4000" b="1" dirty="0">
                <a:latin typeface="Arial Black" panose="020B0A04020102020204" pitchFamily="34" charset="0"/>
              </a:rPr>
              <a:t>About Dataset: </a:t>
            </a:r>
          </a:p>
          <a:p>
            <a:pPr algn="just"/>
            <a:r>
              <a:rPr lang="en-US" sz="4000" b="1" dirty="0">
                <a:latin typeface="Arial Black" panose="020B0A04020102020204" pitchFamily="34" charset="0"/>
              </a:rPr>
              <a:t>               </a:t>
            </a:r>
            <a:r>
              <a:rPr lang="en-US" sz="3200" dirty="0"/>
              <a:t>This dataset contains information on default payments, demographic factors, credit data, history of payment, and bill statements of credit card clients in Taiwan from April 2005 to September 2005.</a:t>
            </a:r>
            <a:endParaRPr lang="en-US"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99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FE50-996E-9444-2583-71A16D62440E}"/>
              </a:ext>
            </a:extLst>
          </p:cNvPr>
          <p:cNvSpPr>
            <a:spLocks noGrp="1"/>
          </p:cNvSpPr>
          <p:nvPr>
            <p:ph type="title"/>
          </p:nvPr>
        </p:nvSpPr>
        <p:spPr>
          <a:xfrm>
            <a:off x="65315" y="-195943"/>
            <a:ext cx="10252421" cy="2211675"/>
          </a:xfrm>
        </p:spPr>
        <p:txBody>
          <a:bodyPr>
            <a:normAutofit fontScale="90000"/>
          </a:bodyPr>
          <a:lstStyle/>
          <a:p>
            <a:br>
              <a:rPr lang="en-IN" sz="5400" dirty="0">
                <a:latin typeface="Sitka Text Semibold" pitchFamily="2" charset="0"/>
              </a:rPr>
            </a:br>
            <a:r>
              <a:rPr lang="en-IN" sz="5400" dirty="0">
                <a:latin typeface="Sitka Text Semibold" pitchFamily="2" charset="0"/>
              </a:rPr>
              <a:t>      </a:t>
            </a:r>
            <a:br>
              <a:rPr lang="en-IN" sz="5400" dirty="0">
                <a:latin typeface="Sitka Text Semibold" pitchFamily="2" charset="0"/>
              </a:rPr>
            </a:br>
            <a:r>
              <a:rPr lang="en-IN" sz="5400" dirty="0">
                <a:latin typeface="Sitka Text Semibold" pitchFamily="2" charset="0"/>
              </a:rPr>
              <a:t>              </a:t>
            </a:r>
            <a:r>
              <a:rPr lang="en-IN" sz="5400" b="1" dirty="0">
                <a:latin typeface="Sitka Text Semibold" pitchFamily="2" charset="0"/>
              </a:rPr>
              <a:t>Tools used</a:t>
            </a:r>
          </a:p>
        </p:txBody>
      </p:sp>
      <p:sp>
        <p:nvSpPr>
          <p:cNvPr id="3" name="Content Placeholder 2">
            <a:extLst>
              <a:ext uri="{FF2B5EF4-FFF2-40B4-BE49-F238E27FC236}">
                <a16:creationId xmlns:a16="http://schemas.microsoft.com/office/drawing/2014/main" id="{03A663B5-17BC-7EB4-78ED-0F3E7B7608C5}"/>
              </a:ext>
            </a:extLst>
          </p:cNvPr>
          <p:cNvSpPr>
            <a:spLocks noGrp="1"/>
          </p:cNvSpPr>
          <p:nvPr>
            <p:ph idx="1"/>
          </p:nvPr>
        </p:nvSpPr>
        <p:spPr>
          <a:xfrm>
            <a:off x="326571" y="2211354"/>
            <a:ext cx="11168743" cy="3545633"/>
          </a:xfrm>
        </p:spPr>
        <p:txBody>
          <a:bodyPr>
            <a:normAutofit/>
          </a:bodyPr>
          <a:lstStyle/>
          <a:p>
            <a:pPr lvl="8">
              <a:buFont typeface="Wingdings" panose="05000000000000000000" pitchFamily="2" charset="2"/>
              <a:buChar char="q"/>
            </a:pPr>
            <a:r>
              <a:rPr lang="en-IN" sz="3200" dirty="0"/>
              <a:t> </a:t>
            </a:r>
            <a:r>
              <a:rPr lang="en-IN" sz="3200" b="0" i="0" u="none" strike="noStrike" dirty="0">
                <a:solidFill>
                  <a:srgbClr val="000000"/>
                </a:solidFill>
                <a:effectLst/>
                <a:latin typeface="Century Schoolbook" panose="02040604050505020304" pitchFamily="18" charset="0"/>
              </a:rPr>
              <a:t>Pandas</a:t>
            </a:r>
          </a:p>
          <a:p>
            <a:pPr lvl="8">
              <a:buFont typeface="Wingdings" panose="05000000000000000000" pitchFamily="2" charset="2"/>
              <a:buChar char="q"/>
            </a:pPr>
            <a:r>
              <a:rPr lang="en-IN" sz="3200" dirty="0">
                <a:solidFill>
                  <a:srgbClr val="000000"/>
                </a:solidFill>
                <a:latin typeface="Century Schoolbook" panose="02040604050505020304" pitchFamily="18" charset="0"/>
              </a:rPr>
              <a:t>  </a:t>
            </a:r>
            <a:r>
              <a:rPr lang="en-IN" sz="3200" b="0" i="0" u="none" strike="noStrike" dirty="0" err="1">
                <a:solidFill>
                  <a:srgbClr val="000000"/>
                </a:solidFill>
                <a:effectLst/>
                <a:latin typeface="Century Schoolbook" panose="02040604050505020304" pitchFamily="18" charset="0"/>
              </a:rPr>
              <a:t>Numpy</a:t>
            </a:r>
            <a:endParaRPr lang="en-IN" sz="3200" b="0" i="0" u="none" strike="noStrike" dirty="0">
              <a:solidFill>
                <a:srgbClr val="FE8637"/>
              </a:solidFill>
              <a:effectLst/>
              <a:latin typeface="Noto Sans Symbols"/>
            </a:endParaRPr>
          </a:p>
          <a:p>
            <a:pPr lvl="8" fontAlgn="base">
              <a:spcBef>
                <a:spcPts val="600"/>
              </a:spcBef>
              <a:buFont typeface="Wingdings" panose="05000000000000000000" pitchFamily="2" charset="2"/>
              <a:buChar char="q"/>
            </a:pPr>
            <a:r>
              <a:rPr lang="en-IN" sz="3200" b="0" i="0" u="none" strike="noStrike" dirty="0">
                <a:solidFill>
                  <a:srgbClr val="000000"/>
                </a:solidFill>
                <a:effectLst/>
                <a:latin typeface="Century Schoolbook" panose="02040604050505020304" pitchFamily="18" charset="0"/>
              </a:rPr>
              <a:t>  Seaborn</a:t>
            </a:r>
          </a:p>
          <a:p>
            <a:pPr lvl="8" fontAlgn="base">
              <a:spcBef>
                <a:spcPts val="600"/>
              </a:spcBef>
              <a:buFont typeface="Wingdings" panose="05000000000000000000" pitchFamily="2" charset="2"/>
              <a:buChar char="q"/>
            </a:pPr>
            <a:r>
              <a:rPr lang="en-IN" sz="3200" b="0" i="0" u="none" strike="noStrike" dirty="0">
                <a:solidFill>
                  <a:srgbClr val="000000"/>
                </a:solidFill>
                <a:effectLst/>
                <a:latin typeface="Century Schoolbook" panose="02040604050505020304" pitchFamily="18" charset="0"/>
              </a:rPr>
              <a:t>  Matplotlib</a:t>
            </a:r>
            <a:endParaRPr lang="en-IN" sz="3200" b="0" i="0" u="none" strike="noStrike" dirty="0">
              <a:solidFill>
                <a:srgbClr val="FE8637"/>
              </a:solidFill>
              <a:effectLst/>
              <a:latin typeface="Noto Sans Symbols"/>
            </a:endParaRPr>
          </a:p>
          <a:p>
            <a:pPr lvl="8" fontAlgn="base">
              <a:spcBef>
                <a:spcPts val="600"/>
              </a:spcBef>
              <a:buFont typeface="Wingdings" panose="05000000000000000000" pitchFamily="2" charset="2"/>
              <a:buChar char="q"/>
            </a:pPr>
            <a:r>
              <a:rPr lang="en-IN" sz="3200" b="0" i="0" u="none" strike="noStrike" dirty="0">
                <a:solidFill>
                  <a:srgbClr val="000000"/>
                </a:solidFill>
                <a:effectLst/>
                <a:latin typeface="Century Schoolbook" panose="02040604050505020304" pitchFamily="18" charset="0"/>
              </a:rPr>
              <a:t>  </a:t>
            </a:r>
            <a:r>
              <a:rPr lang="en-IN" sz="3200" b="0" i="0" u="none" strike="noStrike" dirty="0" err="1">
                <a:solidFill>
                  <a:srgbClr val="000000"/>
                </a:solidFill>
                <a:effectLst/>
                <a:latin typeface="Century Schoolbook" panose="02040604050505020304" pitchFamily="18" charset="0"/>
              </a:rPr>
              <a:t>SKLearn</a:t>
            </a:r>
            <a:endParaRPr lang="en-IN" sz="3200" b="0" i="0" u="none" strike="noStrike" dirty="0">
              <a:solidFill>
                <a:srgbClr val="FE8637"/>
              </a:solidFill>
              <a:effectLst/>
              <a:latin typeface="Noto Sans Symbols"/>
            </a:endParaRPr>
          </a:p>
          <a:p>
            <a:pPr marL="0" indent="0">
              <a:buNone/>
            </a:pPr>
            <a:endParaRPr lang="en-IN" dirty="0"/>
          </a:p>
        </p:txBody>
      </p:sp>
    </p:spTree>
    <p:extLst>
      <p:ext uri="{BB962C8B-B14F-4D97-AF65-F5344CB8AC3E}">
        <p14:creationId xmlns:p14="http://schemas.microsoft.com/office/powerpoint/2010/main" val="220978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DF590-97BE-6D49-CB58-85AE16BD67D6}"/>
              </a:ext>
            </a:extLst>
          </p:cNvPr>
          <p:cNvSpPr>
            <a:spLocks noGrp="1"/>
          </p:cNvSpPr>
          <p:nvPr>
            <p:ph type="title"/>
          </p:nvPr>
        </p:nvSpPr>
        <p:spPr/>
        <p:txBody>
          <a:bodyPr>
            <a:normAutofit fontScale="90000"/>
          </a:bodyPr>
          <a:lstStyle/>
          <a:p>
            <a:br>
              <a:rPr lang="en-IN" b="1" dirty="0">
                <a:latin typeface="Book Antiqua" panose="02040602050305030304" pitchFamily="18" charset="0"/>
              </a:rPr>
            </a:br>
            <a:r>
              <a:rPr lang="en-IN" sz="5400" b="1" dirty="0">
                <a:latin typeface="Book Antiqua" panose="02040602050305030304" pitchFamily="18" charset="0"/>
              </a:rPr>
              <a:t>APPROACHES</a:t>
            </a:r>
          </a:p>
        </p:txBody>
      </p:sp>
      <p:sp>
        <p:nvSpPr>
          <p:cNvPr id="3" name="Content Placeholder 2">
            <a:extLst>
              <a:ext uri="{FF2B5EF4-FFF2-40B4-BE49-F238E27FC236}">
                <a16:creationId xmlns:a16="http://schemas.microsoft.com/office/drawing/2014/main" id="{DE8FAB69-3808-23B9-A083-854C79903093}"/>
              </a:ext>
            </a:extLst>
          </p:cNvPr>
          <p:cNvSpPr>
            <a:spLocks noGrp="1"/>
          </p:cNvSpPr>
          <p:nvPr>
            <p:ph idx="1"/>
          </p:nvPr>
        </p:nvSpPr>
        <p:spPr/>
        <p:txBody>
          <a:bodyPr>
            <a:normAutofit fontScale="77500" lnSpcReduction="20000"/>
          </a:bodyPr>
          <a:lstStyle/>
          <a:p>
            <a:pPr lvl="5">
              <a:buFont typeface="Wingdings" panose="05000000000000000000" pitchFamily="2" charset="2"/>
              <a:buChar char="v"/>
            </a:pPr>
            <a:r>
              <a:rPr lang="en-IN" sz="2800" dirty="0"/>
              <a:t>  Data Cleaning</a:t>
            </a:r>
          </a:p>
          <a:p>
            <a:pPr lvl="5">
              <a:buFont typeface="Wingdings" panose="05000000000000000000" pitchFamily="2" charset="2"/>
              <a:buChar char="v"/>
            </a:pPr>
            <a:r>
              <a:rPr lang="en-IN" sz="2800" dirty="0"/>
              <a:t>  Exploratory Data Analysis (EDA)</a:t>
            </a:r>
          </a:p>
          <a:p>
            <a:pPr lvl="5">
              <a:buFont typeface="Wingdings" panose="05000000000000000000" pitchFamily="2" charset="2"/>
              <a:buChar char="v"/>
            </a:pPr>
            <a:r>
              <a:rPr lang="en-IN" sz="2800" dirty="0"/>
              <a:t>  Correlation </a:t>
            </a:r>
          </a:p>
          <a:p>
            <a:pPr lvl="5">
              <a:buFont typeface="Wingdings" panose="05000000000000000000" pitchFamily="2" charset="2"/>
              <a:buChar char="v"/>
            </a:pPr>
            <a:r>
              <a:rPr lang="en-IN" sz="2800" dirty="0"/>
              <a:t>  Splitting the  dataset</a:t>
            </a:r>
          </a:p>
          <a:p>
            <a:pPr lvl="5">
              <a:buFont typeface="Wingdings" panose="05000000000000000000" pitchFamily="2" charset="2"/>
              <a:buChar char="v"/>
            </a:pPr>
            <a:r>
              <a:rPr lang="en-IN" sz="2800" dirty="0"/>
              <a:t>  Machine Learning Model Building </a:t>
            </a:r>
          </a:p>
          <a:p>
            <a:pPr lvl="5">
              <a:buFont typeface="Wingdings" panose="05000000000000000000" pitchFamily="2" charset="2"/>
              <a:buChar char="v"/>
            </a:pPr>
            <a:r>
              <a:rPr lang="en-IN" sz="2800" dirty="0"/>
              <a:t>  Selecting Best Model</a:t>
            </a:r>
          </a:p>
          <a:p>
            <a:pPr lvl="5">
              <a:buFont typeface="Wingdings" panose="05000000000000000000" pitchFamily="2" charset="2"/>
              <a:buChar char="v"/>
            </a:pPr>
            <a:r>
              <a:rPr lang="en-IN" sz="2800" dirty="0"/>
              <a:t>  Feature Importance</a:t>
            </a:r>
          </a:p>
          <a:p>
            <a:pPr lvl="5">
              <a:buFont typeface="Wingdings" panose="05000000000000000000" pitchFamily="2" charset="2"/>
              <a:buChar char="v"/>
            </a:pPr>
            <a:r>
              <a:rPr lang="en-IN" sz="2800" dirty="0"/>
              <a:t>  Model Testing</a:t>
            </a:r>
          </a:p>
          <a:p>
            <a:pPr marL="2286000" lvl="5" indent="0">
              <a:buNone/>
            </a:pPr>
            <a:endParaRPr lang="en-IN" sz="2800" dirty="0"/>
          </a:p>
          <a:p>
            <a:pPr marL="2286000" lvl="5" indent="0">
              <a:buNone/>
            </a:pPr>
            <a:endParaRPr lang="en-IN" sz="2800" dirty="0"/>
          </a:p>
          <a:p>
            <a:pPr marL="2286000" lvl="5" indent="0">
              <a:buNone/>
            </a:pPr>
            <a:endParaRPr lang="en-IN" sz="2800" dirty="0"/>
          </a:p>
          <a:p>
            <a:pPr lvl="5">
              <a:buFont typeface="Wingdings" panose="05000000000000000000" pitchFamily="2" charset="2"/>
              <a:buChar char="v"/>
            </a:pPr>
            <a:endParaRPr lang="en-IN" sz="2800" dirty="0"/>
          </a:p>
        </p:txBody>
      </p:sp>
    </p:spTree>
    <p:extLst>
      <p:ext uri="{BB962C8B-B14F-4D97-AF65-F5344CB8AC3E}">
        <p14:creationId xmlns:p14="http://schemas.microsoft.com/office/powerpoint/2010/main" val="172326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E826-B25A-12AF-4423-F80B1053F2D7}"/>
              </a:ext>
            </a:extLst>
          </p:cNvPr>
          <p:cNvSpPr>
            <a:spLocks noGrp="1"/>
          </p:cNvSpPr>
          <p:nvPr>
            <p:ph type="title"/>
          </p:nvPr>
        </p:nvSpPr>
        <p:spPr>
          <a:xfrm>
            <a:off x="1451579" y="752355"/>
            <a:ext cx="9603275" cy="1101400"/>
          </a:xfrm>
        </p:spPr>
        <p:txBody>
          <a:bodyPr>
            <a:normAutofit fontScale="90000"/>
          </a:bodyPr>
          <a:lstStyle/>
          <a:p>
            <a:br>
              <a:rPr lang="en-IN" sz="4800" b="1" dirty="0">
                <a:latin typeface="Arial Black" panose="020B0A04020102020204" pitchFamily="34" charset="0"/>
              </a:rPr>
            </a:br>
            <a:r>
              <a:rPr lang="en-IN" sz="4800" b="1" dirty="0">
                <a:latin typeface="Arial Black" panose="020B0A04020102020204" pitchFamily="34" charset="0"/>
              </a:rPr>
              <a:t>EDA INSIGHTS</a:t>
            </a:r>
          </a:p>
        </p:txBody>
      </p:sp>
      <p:sp>
        <p:nvSpPr>
          <p:cNvPr id="3" name="Content Placeholder 2">
            <a:extLst>
              <a:ext uri="{FF2B5EF4-FFF2-40B4-BE49-F238E27FC236}">
                <a16:creationId xmlns:a16="http://schemas.microsoft.com/office/drawing/2014/main" id="{1E0F0EE7-1100-20A6-FB37-D58A3424CCDD}"/>
              </a:ext>
            </a:extLst>
          </p:cNvPr>
          <p:cNvSpPr>
            <a:spLocks noGrp="1"/>
          </p:cNvSpPr>
          <p:nvPr>
            <p:ph idx="1"/>
          </p:nvPr>
        </p:nvSpPr>
        <p:spPr>
          <a:xfrm>
            <a:off x="1" y="1944547"/>
            <a:ext cx="11054854" cy="3819645"/>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In the given dataset Female plays high priority in every aspects such as Education and Marriage compared to Male.</a:t>
            </a:r>
          </a:p>
        </p:txBody>
      </p:sp>
      <p:pic>
        <p:nvPicPr>
          <p:cNvPr id="13" name="Picture 12">
            <a:extLst>
              <a:ext uri="{FF2B5EF4-FFF2-40B4-BE49-F238E27FC236}">
                <a16:creationId xmlns:a16="http://schemas.microsoft.com/office/drawing/2014/main" id="{6CA0923B-9FC1-0EF9-E99A-E4F86F1A4373}"/>
              </a:ext>
            </a:extLst>
          </p:cNvPr>
          <p:cNvPicPr>
            <a:picLocks noChangeAspect="1"/>
          </p:cNvPicPr>
          <p:nvPr/>
        </p:nvPicPr>
        <p:blipFill>
          <a:blip r:embed="rId2"/>
          <a:stretch>
            <a:fillRect/>
          </a:stretch>
        </p:blipFill>
        <p:spPr>
          <a:xfrm>
            <a:off x="6628762" y="2523281"/>
            <a:ext cx="5366469" cy="4448884"/>
          </a:xfrm>
          <a:prstGeom prst="rect">
            <a:avLst/>
          </a:prstGeom>
        </p:spPr>
      </p:pic>
      <p:pic>
        <p:nvPicPr>
          <p:cNvPr id="15" name="Picture 14">
            <a:extLst>
              <a:ext uri="{FF2B5EF4-FFF2-40B4-BE49-F238E27FC236}">
                <a16:creationId xmlns:a16="http://schemas.microsoft.com/office/drawing/2014/main" id="{54143718-5EB0-CF16-7A31-6243931EA37B}"/>
              </a:ext>
            </a:extLst>
          </p:cNvPr>
          <p:cNvPicPr>
            <a:picLocks noChangeAspect="1"/>
          </p:cNvPicPr>
          <p:nvPr/>
        </p:nvPicPr>
        <p:blipFill>
          <a:blip r:embed="rId3"/>
          <a:stretch>
            <a:fillRect/>
          </a:stretch>
        </p:blipFill>
        <p:spPr>
          <a:xfrm>
            <a:off x="196769" y="3032567"/>
            <a:ext cx="6235225" cy="3553428"/>
          </a:xfrm>
          <a:prstGeom prst="rect">
            <a:avLst/>
          </a:prstGeom>
        </p:spPr>
      </p:pic>
    </p:spTree>
    <p:extLst>
      <p:ext uri="{BB962C8B-B14F-4D97-AF65-F5344CB8AC3E}">
        <p14:creationId xmlns:p14="http://schemas.microsoft.com/office/powerpoint/2010/main" val="284461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9361-4025-5BD4-F802-8AD62357312E}"/>
              </a:ext>
            </a:extLst>
          </p:cNvPr>
          <p:cNvSpPr>
            <a:spLocks noGrp="1"/>
          </p:cNvSpPr>
          <p:nvPr>
            <p:ph type="title"/>
          </p:nvPr>
        </p:nvSpPr>
        <p:spPr>
          <a:xfrm>
            <a:off x="1451579" y="914401"/>
            <a:ext cx="9603275" cy="939354"/>
          </a:xfrm>
        </p:spPr>
        <p:txBody>
          <a:bodyPr>
            <a:normAutofit fontScale="90000"/>
          </a:bodyPr>
          <a:lstStyle/>
          <a:p>
            <a:br>
              <a:rPr lang="en-IN" sz="3600" b="1" dirty="0">
                <a:latin typeface="Arial Black" panose="020B0A04020102020204" pitchFamily="34" charset="0"/>
              </a:rPr>
            </a:br>
            <a:r>
              <a:rPr lang="en-IN" sz="3600" b="1" dirty="0">
                <a:latin typeface="Arial Black" panose="020B0A04020102020204" pitchFamily="34" charset="0"/>
              </a:rPr>
              <a:t>Default payment vs sex</a:t>
            </a:r>
          </a:p>
        </p:txBody>
      </p:sp>
      <p:sp>
        <p:nvSpPr>
          <p:cNvPr id="3" name="Content Placeholder 2">
            <a:extLst>
              <a:ext uri="{FF2B5EF4-FFF2-40B4-BE49-F238E27FC236}">
                <a16:creationId xmlns:a16="http://schemas.microsoft.com/office/drawing/2014/main" id="{430082C7-87BA-E999-26E6-C805954AB61B}"/>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From the  graph, it is evident that the Males are more expected to default compared to Females. Also Female plays important role in the dataset than Male.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D87794-0C95-2070-A45E-0EDFCB60D94E}"/>
              </a:ext>
            </a:extLst>
          </p:cNvPr>
          <p:cNvPicPr>
            <a:picLocks noChangeAspect="1"/>
          </p:cNvPicPr>
          <p:nvPr/>
        </p:nvPicPr>
        <p:blipFill>
          <a:blip r:embed="rId2"/>
          <a:stretch>
            <a:fillRect/>
          </a:stretch>
        </p:blipFill>
        <p:spPr>
          <a:xfrm>
            <a:off x="2384802" y="3083476"/>
            <a:ext cx="4138019" cy="2620212"/>
          </a:xfrm>
          <a:prstGeom prst="rect">
            <a:avLst/>
          </a:prstGeom>
        </p:spPr>
      </p:pic>
      <p:pic>
        <p:nvPicPr>
          <p:cNvPr id="7" name="Picture 6">
            <a:extLst>
              <a:ext uri="{FF2B5EF4-FFF2-40B4-BE49-F238E27FC236}">
                <a16:creationId xmlns:a16="http://schemas.microsoft.com/office/drawing/2014/main" id="{41FE7FDC-D489-F558-7EC9-FB0E7AB2FF15}"/>
              </a:ext>
            </a:extLst>
          </p:cNvPr>
          <p:cNvPicPr>
            <a:picLocks noChangeAspect="1"/>
          </p:cNvPicPr>
          <p:nvPr/>
        </p:nvPicPr>
        <p:blipFill>
          <a:blip r:embed="rId3"/>
          <a:stretch>
            <a:fillRect/>
          </a:stretch>
        </p:blipFill>
        <p:spPr>
          <a:xfrm>
            <a:off x="6848699" y="3133658"/>
            <a:ext cx="4671465" cy="2519848"/>
          </a:xfrm>
          <a:prstGeom prst="rect">
            <a:avLst/>
          </a:prstGeom>
        </p:spPr>
      </p:pic>
    </p:spTree>
    <p:extLst>
      <p:ext uri="{BB962C8B-B14F-4D97-AF65-F5344CB8AC3E}">
        <p14:creationId xmlns:p14="http://schemas.microsoft.com/office/powerpoint/2010/main" val="392602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3336-2541-3E21-CBFF-7E3687CD10E1}"/>
              </a:ext>
            </a:extLst>
          </p:cNvPr>
          <p:cNvSpPr>
            <a:spLocks noGrp="1"/>
          </p:cNvSpPr>
          <p:nvPr>
            <p:ph type="title"/>
          </p:nvPr>
        </p:nvSpPr>
        <p:spPr>
          <a:xfrm>
            <a:off x="1451579" y="544011"/>
            <a:ext cx="9603275" cy="1471722"/>
          </a:xfrm>
        </p:spPr>
        <p:txBody>
          <a:bodyPr>
            <a:normAutofit/>
          </a:bodyPr>
          <a:lstStyle/>
          <a:p>
            <a:br>
              <a:rPr lang="en-IN" sz="4000" b="1" dirty="0"/>
            </a:br>
            <a:r>
              <a:rPr lang="en-IN" sz="4000" b="1" dirty="0"/>
              <a:t>Default payment vs Education</a:t>
            </a:r>
          </a:p>
        </p:txBody>
      </p:sp>
      <p:sp>
        <p:nvSpPr>
          <p:cNvPr id="3" name="Content Placeholder 2">
            <a:extLst>
              <a:ext uri="{FF2B5EF4-FFF2-40B4-BE49-F238E27FC236}">
                <a16:creationId xmlns:a16="http://schemas.microsoft.com/office/drawing/2014/main" id="{180C3EA4-70D6-AAD3-E10B-556AD0FE23DC}"/>
              </a:ext>
            </a:extLst>
          </p:cNvPr>
          <p:cNvSpPr>
            <a:spLocks noGrp="1"/>
          </p:cNvSpPr>
          <p:nvPr>
            <p:ph idx="1"/>
          </p:nvPr>
        </p:nvSpPr>
        <p:spPr>
          <a:xfrm>
            <a:off x="150471" y="1921397"/>
            <a:ext cx="11516809" cy="3993266"/>
          </a:xfrm>
        </p:spPr>
        <p:txBody>
          <a:bodyPr>
            <a:normAutofit fontScale="85000" lnSpcReduction="10000"/>
          </a:bodyPr>
          <a:lstStyle/>
          <a:p>
            <a:pPr marL="0" indent="0" algn="just">
              <a:buNone/>
            </a:pPr>
            <a:r>
              <a:rPr lang="en-I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Non default payment has </a:t>
            </a:r>
          </a:p>
          <a:p>
            <a:pPr marL="0" indent="0" algn="just">
              <a:buNone/>
            </a:pPr>
            <a:r>
              <a:rPr lang="en-US" sz="3200" dirty="0">
                <a:latin typeface="Times New Roman" panose="02020603050405020304" pitchFamily="18" charset="0"/>
                <a:cs typeface="Times New Roman" panose="02020603050405020304" pitchFamily="18" charset="0"/>
              </a:rPr>
              <a:t>higher percentage </a:t>
            </a:r>
          </a:p>
          <a:p>
            <a:pPr marL="0" indent="0" algn="just">
              <a:buNone/>
            </a:pPr>
            <a:r>
              <a:rPr lang="en-US" sz="3200" dirty="0">
                <a:latin typeface="Times New Roman" panose="02020603050405020304" pitchFamily="18" charset="0"/>
                <a:cs typeface="Times New Roman" panose="02020603050405020304" pitchFamily="18" charset="0"/>
              </a:rPr>
              <a:t>compared to default payment.</a:t>
            </a:r>
          </a:p>
          <a:p>
            <a:pPr marL="0" indent="0" algn="just">
              <a:buNone/>
            </a:pPr>
            <a:r>
              <a:rPr lang="en-US" sz="3200" dirty="0">
                <a:latin typeface="Times New Roman" panose="02020603050405020304" pitchFamily="18" charset="0"/>
                <a:cs typeface="Times New Roman" panose="02020603050405020304" pitchFamily="18" charset="0"/>
              </a:rPr>
              <a:t> In both aspects University</a:t>
            </a:r>
          </a:p>
          <a:p>
            <a:pPr marL="0" indent="0" algn="just">
              <a:buNone/>
            </a:pPr>
            <a:r>
              <a:rPr lang="en-US" sz="3200" dirty="0">
                <a:latin typeface="Times New Roman" panose="02020603050405020304" pitchFamily="18" charset="0"/>
                <a:cs typeface="Times New Roman" panose="02020603050405020304" pitchFamily="18" charset="0"/>
              </a:rPr>
              <a:t> holds the  high priority </a:t>
            </a:r>
          </a:p>
          <a:p>
            <a:pPr marL="0" indent="0" algn="just">
              <a:buNone/>
            </a:pPr>
            <a:r>
              <a:rPr lang="en-US" sz="3200" dirty="0">
                <a:latin typeface="Times New Roman" panose="02020603050405020304" pitchFamily="18" charset="0"/>
                <a:cs typeface="Times New Roman" panose="02020603050405020304" pitchFamily="18" charset="0"/>
              </a:rPr>
              <a:t>whereas Unknown category plays</a:t>
            </a:r>
          </a:p>
          <a:p>
            <a:pPr marL="0" indent="0" algn="just">
              <a:buNone/>
            </a:pPr>
            <a:r>
              <a:rPr lang="en-US" sz="3200" dirty="0">
                <a:latin typeface="Times New Roman" panose="02020603050405020304" pitchFamily="18" charset="0"/>
                <a:cs typeface="Times New Roman" panose="02020603050405020304" pitchFamily="18" charset="0"/>
              </a:rPr>
              <a:t> neutral.</a:t>
            </a:r>
            <a:endParaRPr lang="en-IN"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49F8F24-77C6-9DA3-36D3-F74AC5663303}"/>
              </a:ext>
            </a:extLst>
          </p:cNvPr>
          <p:cNvPicPr>
            <a:picLocks noChangeAspect="1"/>
          </p:cNvPicPr>
          <p:nvPr/>
        </p:nvPicPr>
        <p:blipFill>
          <a:blip r:embed="rId2"/>
          <a:stretch>
            <a:fillRect/>
          </a:stretch>
        </p:blipFill>
        <p:spPr>
          <a:xfrm>
            <a:off x="5058137" y="1921397"/>
            <a:ext cx="7133863" cy="4213185"/>
          </a:xfrm>
          <a:prstGeom prst="rect">
            <a:avLst/>
          </a:prstGeom>
        </p:spPr>
      </p:pic>
    </p:spTree>
    <p:extLst>
      <p:ext uri="{BB962C8B-B14F-4D97-AF65-F5344CB8AC3E}">
        <p14:creationId xmlns:p14="http://schemas.microsoft.com/office/powerpoint/2010/main" val="119692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458F-32BC-8F00-6500-F74184C8BF34}"/>
              </a:ext>
            </a:extLst>
          </p:cNvPr>
          <p:cNvSpPr>
            <a:spLocks noGrp="1"/>
          </p:cNvSpPr>
          <p:nvPr>
            <p:ph type="title"/>
          </p:nvPr>
        </p:nvSpPr>
        <p:spPr>
          <a:xfrm>
            <a:off x="92597" y="439839"/>
            <a:ext cx="10962257" cy="1413916"/>
          </a:xfrm>
        </p:spPr>
        <p:txBody>
          <a:bodyPr>
            <a:normAutofit fontScale="90000"/>
          </a:bodyPr>
          <a:lstStyle/>
          <a:p>
            <a:br>
              <a:rPr lang="en-IN" sz="4000" b="1" dirty="0">
                <a:latin typeface="Arial Black" panose="020B0A04020102020204" pitchFamily="34" charset="0"/>
              </a:rPr>
            </a:br>
            <a:r>
              <a:rPr lang="en-IN" sz="4000" b="1" dirty="0">
                <a:latin typeface="Arial Black" panose="020B0A04020102020204" pitchFamily="34" charset="0"/>
              </a:rPr>
              <a:t>   </a:t>
            </a:r>
            <a:br>
              <a:rPr lang="en-IN" sz="4400" b="1" dirty="0">
                <a:latin typeface="Arial Black" panose="020B0A04020102020204" pitchFamily="34" charset="0"/>
              </a:rPr>
            </a:br>
            <a:r>
              <a:rPr lang="en-IN" sz="4400" b="1" dirty="0">
                <a:latin typeface="Arial Black" panose="020B0A04020102020204" pitchFamily="34" charset="0"/>
              </a:rPr>
              <a:t>   DEFAULT PAYMENT VS MARRIAGE</a:t>
            </a:r>
          </a:p>
        </p:txBody>
      </p:sp>
      <p:sp>
        <p:nvSpPr>
          <p:cNvPr id="3" name="Content Placeholder 2">
            <a:extLst>
              <a:ext uri="{FF2B5EF4-FFF2-40B4-BE49-F238E27FC236}">
                <a16:creationId xmlns:a16="http://schemas.microsoft.com/office/drawing/2014/main" id="{50AA4EC4-CF14-404E-1625-8C4AE37F1259}"/>
              </a:ext>
            </a:extLst>
          </p:cNvPr>
          <p:cNvSpPr>
            <a:spLocks noGrp="1"/>
          </p:cNvSpPr>
          <p:nvPr>
            <p:ph idx="1"/>
          </p:nvPr>
        </p:nvSpPr>
        <p:spPr>
          <a:xfrm>
            <a:off x="92597" y="2015732"/>
            <a:ext cx="11655707" cy="3991529"/>
          </a:xfrm>
        </p:spPr>
        <p:txBody>
          <a:bodyPr/>
          <a:lstStyle/>
          <a:p>
            <a:pPr marL="0" indent="0" algn="just">
              <a:buNone/>
            </a:pPr>
            <a:r>
              <a:rPr lang="en-US" dirty="0">
                <a:latin typeface="Times New Roman" panose="02020603050405020304" pitchFamily="18" charset="0"/>
                <a:cs typeface="Times New Roman" panose="02020603050405020304" pitchFamily="18" charset="0"/>
              </a:rPr>
              <a:t>In</a:t>
            </a:r>
            <a:r>
              <a:rPr lang="en-US" sz="2400" dirty="0">
                <a:latin typeface="Times New Roman" panose="02020603050405020304" pitchFamily="18" charset="0"/>
                <a:cs typeface="Times New Roman" panose="02020603050405020304" pitchFamily="18" charset="0"/>
              </a:rPr>
              <a:t> Non Default Payment Single has </a:t>
            </a:r>
          </a:p>
          <a:p>
            <a:pPr marL="0" indent="0" algn="just">
              <a:buNone/>
            </a:pPr>
            <a:r>
              <a:rPr lang="en-US" sz="2400" dirty="0">
                <a:latin typeface="Times New Roman" panose="02020603050405020304" pitchFamily="18" charset="0"/>
                <a:cs typeface="Times New Roman" panose="02020603050405020304" pitchFamily="18" charset="0"/>
              </a:rPr>
              <a:t>higher percentage,  </a:t>
            </a:r>
          </a:p>
          <a:p>
            <a:pPr marL="0" indent="0" algn="just">
              <a:buNone/>
            </a:pPr>
            <a:r>
              <a:rPr lang="en-US" sz="2400" dirty="0">
                <a:latin typeface="Times New Roman" panose="02020603050405020304" pitchFamily="18" charset="0"/>
                <a:cs typeface="Times New Roman" panose="02020603050405020304" pitchFamily="18" charset="0"/>
              </a:rPr>
              <a:t>mostly singles are aware of </a:t>
            </a:r>
          </a:p>
          <a:p>
            <a:pPr marL="0" indent="0" algn="just">
              <a:buNone/>
            </a:pPr>
            <a:r>
              <a:rPr lang="en-US" sz="2400" dirty="0">
                <a:latin typeface="Times New Roman" panose="02020603050405020304" pitchFamily="18" charset="0"/>
                <a:cs typeface="Times New Roman" panose="02020603050405020304" pitchFamily="18" charset="0"/>
              </a:rPr>
              <a:t> default Credit card Payment.</a:t>
            </a:r>
          </a:p>
          <a:p>
            <a:pPr marL="0" indent="0" algn="just">
              <a:buNone/>
            </a:pPr>
            <a:r>
              <a:rPr lang="en-US" sz="2400" dirty="0">
                <a:latin typeface="Times New Roman" panose="02020603050405020304" pitchFamily="18" charset="0"/>
                <a:cs typeface="Times New Roman" panose="02020603050405020304" pitchFamily="18" charset="0"/>
              </a:rPr>
              <a:t>Also Single has slightly</a:t>
            </a:r>
          </a:p>
          <a:p>
            <a:pPr marL="0" indent="0" algn="just">
              <a:buNone/>
            </a:pPr>
            <a:r>
              <a:rPr lang="en-US" sz="2400" dirty="0">
                <a:latin typeface="Times New Roman" panose="02020603050405020304" pitchFamily="18" charset="0"/>
                <a:cs typeface="Times New Roman" panose="02020603050405020304" pitchFamily="18" charset="0"/>
              </a:rPr>
              <a:t> higher percentage in </a:t>
            </a:r>
          </a:p>
          <a:p>
            <a:pPr marL="0" indent="0" algn="just">
              <a:buNone/>
            </a:pPr>
            <a:r>
              <a:rPr lang="en-US" sz="2400" dirty="0">
                <a:latin typeface="Times New Roman" panose="02020603050405020304" pitchFamily="18" charset="0"/>
                <a:cs typeface="Times New Roman" panose="02020603050405020304" pitchFamily="18" charset="0"/>
              </a:rPr>
              <a:t>default payment in next month.</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9E80839-9802-4A44-859F-2EE4356E8A3C}"/>
              </a:ext>
            </a:extLst>
          </p:cNvPr>
          <p:cNvPicPr>
            <a:picLocks noChangeAspect="1"/>
          </p:cNvPicPr>
          <p:nvPr/>
        </p:nvPicPr>
        <p:blipFill>
          <a:blip r:embed="rId2"/>
          <a:stretch>
            <a:fillRect/>
          </a:stretch>
        </p:blipFill>
        <p:spPr>
          <a:xfrm>
            <a:off x="4815068" y="2257063"/>
            <a:ext cx="7376932" cy="3750198"/>
          </a:xfrm>
          <a:prstGeom prst="rect">
            <a:avLst/>
          </a:prstGeom>
        </p:spPr>
      </p:pic>
    </p:spTree>
    <p:extLst>
      <p:ext uri="{BB962C8B-B14F-4D97-AF65-F5344CB8AC3E}">
        <p14:creationId xmlns:p14="http://schemas.microsoft.com/office/powerpoint/2010/main" val="269435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0300-D3B3-2BA0-6EC7-DCD47F227FAC}"/>
              </a:ext>
            </a:extLst>
          </p:cNvPr>
          <p:cNvSpPr>
            <a:spLocks noGrp="1"/>
          </p:cNvSpPr>
          <p:nvPr>
            <p:ph type="title"/>
          </p:nvPr>
        </p:nvSpPr>
        <p:spPr>
          <a:xfrm>
            <a:off x="925975" y="335667"/>
            <a:ext cx="10128879" cy="1518088"/>
          </a:xfrm>
        </p:spPr>
        <p:txBody>
          <a:bodyPr>
            <a:normAutofit fontScale="90000"/>
          </a:bodyPr>
          <a:lstStyle/>
          <a:p>
            <a:r>
              <a:rPr lang="en-IN" sz="4000" b="1" dirty="0">
                <a:latin typeface="Arial Black" panose="020B0A04020102020204" pitchFamily="34" charset="0"/>
              </a:rPr>
              <a:t>   </a:t>
            </a:r>
            <a:br>
              <a:rPr lang="en-IN" sz="4000" b="1" dirty="0">
                <a:latin typeface="Arial Black" panose="020B0A04020102020204" pitchFamily="34" charset="0"/>
              </a:rPr>
            </a:br>
            <a:r>
              <a:rPr lang="en-IN" sz="4000" b="1" dirty="0">
                <a:latin typeface="Arial Black" panose="020B0A04020102020204" pitchFamily="34" charset="0"/>
              </a:rPr>
              <a:t>    </a:t>
            </a:r>
            <a:br>
              <a:rPr lang="en-IN" sz="4000" b="1" dirty="0">
                <a:latin typeface="Arial Black" panose="020B0A04020102020204" pitchFamily="34" charset="0"/>
              </a:rPr>
            </a:br>
            <a:r>
              <a:rPr lang="en-IN" sz="4000" b="1" dirty="0">
                <a:latin typeface="Arial Black" panose="020B0A04020102020204" pitchFamily="34" charset="0"/>
              </a:rPr>
              <a:t>      MACHINE LEARNING MODEL</a:t>
            </a:r>
          </a:p>
        </p:txBody>
      </p:sp>
      <p:sp>
        <p:nvSpPr>
          <p:cNvPr id="3" name="Content Placeholder 2">
            <a:extLst>
              <a:ext uri="{FF2B5EF4-FFF2-40B4-BE49-F238E27FC236}">
                <a16:creationId xmlns:a16="http://schemas.microsoft.com/office/drawing/2014/main" id="{AE90B779-F953-59FB-3439-AE03CD12936A}"/>
              </a:ext>
            </a:extLst>
          </p:cNvPr>
          <p:cNvSpPr>
            <a:spLocks noGrp="1"/>
          </p:cNvSpPr>
          <p:nvPr>
            <p:ph idx="1"/>
          </p:nvPr>
        </p:nvSpPr>
        <p:spPr>
          <a:xfrm>
            <a:off x="81023" y="2015732"/>
            <a:ext cx="11609407" cy="4732309"/>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As the given dataset falls under Classification Problems, thus mostly Classifications Algorithm are used, such as Logistic Regression,  K Nearest </a:t>
            </a:r>
            <a:r>
              <a:rPr lang="en-IN" sz="2200" dirty="0" err="1">
                <a:latin typeface="Times New Roman" panose="02020603050405020304" pitchFamily="18" charset="0"/>
                <a:cs typeface="Times New Roman" panose="02020603050405020304" pitchFamily="18" charset="0"/>
              </a:rPr>
              <a:t>Neighbors</a:t>
            </a:r>
            <a:r>
              <a:rPr lang="en-IN" sz="2200" dirty="0">
                <a:latin typeface="Times New Roman" panose="02020603050405020304" pitchFamily="18" charset="0"/>
                <a:cs typeface="Times New Roman" panose="02020603050405020304" pitchFamily="18" charset="0"/>
              </a:rPr>
              <a:t>,  Decision Tree Classifier, Support Vector Machine, ADA Boost Classifier, Gradient Boosting Classifier,  and Random Forest Classifier. Based on Accuracy Score Gradient Boosting Classifier has been taken as Best Machine Learning Model to predict the target. </a:t>
            </a:r>
          </a:p>
        </p:txBody>
      </p:sp>
      <p:pic>
        <p:nvPicPr>
          <p:cNvPr id="5" name="Picture 4">
            <a:extLst>
              <a:ext uri="{FF2B5EF4-FFF2-40B4-BE49-F238E27FC236}">
                <a16:creationId xmlns:a16="http://schemas.microsoft.com/office/drawing/2014/main" id="{989303D6-42AD-916A-E3A9-50A7AADC08BC}"/>
              </a:ext>
            </a:extLst>
          </p:cNvPr>
          <p:cNvPicPr>
            <a:picLocks noChangeAspect="1"/>
          </p:cNvPicPr>
          <p:nvPr/>
        </p:nvPicPr>
        <p:blipFill>
          <a:blip r:embed="rId2"/>
          <a:stretch>
            <a:fillRect/>
          </a:stretch>
        </p:blipFill>
        <p:spPr>
          <a:xfrm>
            <a:off x="208345" y="4201609"/>
            <a:ext cx="11609407" cy="2459619"/>
          </a:xfrm>
          <a:prstGeom prst="rect">
            <a:avLst/>
          </a:prstGeom>
        </p:spPr>
      </p:pic>
    </p:spTree>
    <p:extLst>
      <p:ext uri="{BB962C8B-B14F-4D97-AF65-F5344CB8AC3E}">
        <p14:creationId xmlns:p14="http://schemas.microsoft.com/office/powerpoint/2010/main" val="32360523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206</TotalTime>
  <Words>482</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 Black</vt:lpstr>
      <vt:lpstr>Bahnschrift SemiLight Condensed</vt:lpstr>
      <vt:lpstr>Book Antiqua</vt:lpstr>
      <vt:lpstr>Century Schoolbook</vt:lpstr>
      <vt:lpstr>Gill Sans MT</vt:lpstr>
      <vt:lpstr>Noto Sans Symbols</vt:lpstr>
      <vt:lpstr>Sitka Text Semibold</vt:lpstr>
      <vt:lpstr>Times New Roman</vt:lpstr>
      <vt:lpstr>Wingdings</vt:lpstr>
      <vt:lpstr>Gallery</vt:lpstr>
      <vt:lpstr>CREDIT CARD DEFAULT PREDICTION</vt:lpstr>
      <vt:lpstr>PowerPoint Presentation</vt:lpstr>
      <vt:lpstr>                      Tools used</vt:lpstr>
      <vt:lpstr> APPROACHES</vt:lpstr>
      <vt:lpstr> EDA INSIGHTS</vt:lpstr>
      <vt:lpstr> Default payment vs sex</vt:lpstr>
      <vt:lpstr> Default payment vs Education</vt:lpstr>
      <vt:lpstr>        DEFAULT PAYMENT VS MARRIAGE</vt:lpstr>
      <vt:lpstr>               MACHINE LEARNING MODEL</vt:lpstr>
      <vt:lpstr>   Evaluation Metrics of Model</vt:lpstr>
      <vt:lpstr>             FEATURE IMPORTANCE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elsi sahaya renita leon</dc:creator>
  <cp:lastModifiedBy>elsi sahaya renita leon</cp:lastModifiedBy>
  <cp:revision>1</cp:revision>
  <dcterms:created xsi:type="dcterms:W3CDTF">2022-05-10T13:36:55Z</dcterms:created>
  <dcterms:modified xsi:type="dcterms:W3CDTF">2022-05-10T17:03:13Z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