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F1B61-C87D-46DE-BE3A-67B09010EC33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38BE0-6522-4BDF-B959-6E05FDB13F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6BD51-BC29-4FAA-AB54-51DFB3931228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17EBD-2753-4AC4-9864-C1EF63014B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6685B-BF56-4D5A-920B-E82A1CABD1AD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26D3-0732-4AEB-81A5-A9665FDF38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C1F8-F74B-49B6-B173-830B4CCAF1BC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6BF5F-3210-4190-9AF1-86E242E593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AD3EF-6680-41EB-9FD9-4AA3B7B3F460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54C71-92AF-42BE-8207-6DE689BBC6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F6979-5187-4950-98F9-9ABCBCA03E11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D7CAA-A54F-46C3-9F8D-CDAF2AA482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DCE5-C7A4-40B7-A7BA-C587BC99E233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F5EF1-8A13-4676-876A-67BB0B7D52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80220-C120-45A5-8F4F-BAB017EB00CA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12988-0A85-4C78-A239-DD514FDE79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0A14C-8718-4C5D-AD52-C198BDECBB33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CEAA9-C88C-4D47-8CDC-ABB355411D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06BC-2B57-40A9-AB2D-AC2612E81B5C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F0E2A-8CB3-43E4-8992-C1942B2B6F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E23FC-B02B-4F12-9D36-0D4D83784910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942B-C2E3-4C56-A4BD-C4FF20D762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CF2C6A-B479-47EA-A99F-EAC8B08C50EF}" type="datetimeFigureOut">
              <a:rPr lang="ru-RU"/>
              <a:pPr>
                <a:defRPr/>
              </a:pPr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E1AB6F-0114-4001-A3D3-7ABD385BF5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6002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3314" name="Picture 2" descr="C:\Users\skorik\Desktop\флаеры. афишы и дерьмо\sfedu-V-13-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3" y="-134938"/>
            <a:ext cx="1506537" cy="149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16200000">
            <a:off x="-2447924" y="3748087"/>
            <a:ext cx="56324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+mn-cs"/>
              </a:rPr>
              <a:t>Инженерное дело, технологии и технические науки</a:t>
            </a: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 rot="-5400000">
            <a:off x="-2003425" y="3970338"/>
            <a:ext cx="5646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>
                <a:latin typeface="Bookman Old Style" pitchFamily="18" charset="0"/>
              </a:rPr>
              <a:t>Присваиваемая квалификация - </a:t>
            </a:r>
            <a:r>
              <a:rPr lang="ru-RU" b="1" i="1">
                <a:latin typeface="Bookman Old Style" pitchFamily="18" charset="0"/>
              </a:rPr>
              <a:t>магистр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071100" y="0"/>
            <a:ext cx="21209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93863" y="0"/>
            <a:ext cx="2438400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1500">
                <a:solidFill>
                  <a:srgbClr val="1F4E79"/>
                </a:solidFill>
                <a:cs typeface="Arial" charset="0"/>
              </a:rPr>
              <a:t>09.04.01 Информатика и вычислительная техника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254500" y="0"/>
            <a:ext cx="5715000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Магистерская программа: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«Интеллектуальные системы»</a:t>
            </a:r>
          </a:p>
        </p:txBody>
      </p:sp>
      <p:sp>
        <p:nvSpPr>
          <p:cNvPr id="13" name="Лента лицом вниз 12"/>
          <p:cNvSpPr/>
          <p:nvPr/>
        </p:nvSpPr>
        <p:spPr>
          <a:xfrm>
            <a:off x="1693863" y="608013"/>
            <a:ext cx="8208962" cy="752475"/>
          </a:xfrm>
          <a:prstGeom prst="ribbon">
            <a:avLst>
              <a:gd name="adj1" fmla="val 6948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1700" dirty="0">
                <a:solidFill>
                  <a:srgbClr val="FFFFFF"/>
                </a:solidFill>
                <a:cs typeface="Arial" charset="0"/>
              </a:rPr>
              <a:t>Руководитель образовательной программы:</a:t>
            </a:r>
          </a:p>
          <a:p>
            <a:pPr algn="ctr"/>
            <a:r>
              <a:rPr lang="ru-RU" sz="1700" dirty="0">
                <a:solidFill>
                  <a:srgbClr val="FFFFFF"/>
                </a:solidFill>
                <a:cs typeface="Arial" charset="0"/>
              </a:rPr>
              <a:t>к.т.н., доцент </a:t>
            </a:r>
            <a:r>
              <a:rPr lang="ru-RU" sz="1700" dirty="0">
                <a:solidFill>
                  <a:srgbClr val="FFFFFF"/>
                </a:solidFill>
                <a:latin typeface="Arial" charset="0"/>
                <a:cs typeface="Arial" charset="0"/>
              </a:rPr>
              <a:t>Кравченко Юрий Алексеевич</a:t>
            </a:r>
            <a:r>
              <a:rPr lang="ru-RU" sz="1700" dirty="0">
                <a:solidFill>
                  <a:srgbClr val="FFFFFF"/>
                </a:solidFill>
                <a:cs typeface="Arial" charset="0"/>
              </a:rPr>
              <a:t> </a:t>
            </a:r>
          </a:p>
          <a:p>
            <a:pPr algn="ctr"/>
            <a:r>
              <a:rPr lang="ru-RU" sz="1700" dirty="0">
                <a:solidFill>
                  <a:srgbClr val="FFFFFF"/>
                </a:solidFill>
                <a:cs typeface="Arial" charset="0"/>
              </a:rPr>
              <a:t>тел: </a:t>
            </a:r>
            <a:r>
              <a:rPr lang="en-US" sz="1700" dirty="0">
                <a:solidFill>
                  <a:srgbClr val="FFFFFF"/>
                </a:solidFill>
                <a:cs typeface="Arial" charset="0"/>
              </a:rPr>
              <a:t>+7-9</a:t>
            </a:r>
            <a:r>
              <a:rPr lang="ru-RU" sz="1700" dirty="0">
                <a:solidFill>
                  <a:srgbClr val="FFFFFF"/>
                </a:solidFill>
                <a:cs typeface="Arial" charset="0"/>
              </a:rPr>
              <a:t>28</a:t>
            </a:r>
            <a:r>
              <a:rPr lang="en-US" sz="1700" dirty="0">
                <a:solidFill>
                  <a:srgbClr val="FFFFFF"/>
                </a:solidFill>
                <a:cs typeface="Arial" charset="0"/>
              </a:rPr>
              <a:t>-</a:t>
            </a:r>
            <a:r>
              <a:rPr lang="ru-RU" sz="1700" dirty="0">
                <a:solidFill>
                  <a:srgbClr val="FFFFFF"/>
                </a:solidFill>
                <a:cs typeface="Arial" charset="0"/>
              </a:rPr>
              <a:t>908</a:t>
            </a:r>
            <a:r>
              <a:rPr lang="en-US" sz="1700" dirty="0">
                <a:solidFill>
                  <a:srgbClr val="FFFFFF"/>
                </a:solidFill>
                <a:cs typeface="Arial" charset="0"/>
              </a:rPr>
              <a:t>-</a:t>
            </a:r>
            <a:r>
              <a:rPr lang="ru-RU" sz="1700" dirty="0">
                <a:solidFill>
                  <a:srgbClr val="FFFFFF"/>
                </a:solidFill>
                <a:cs typeface="Arial" charset="0"/>
              </a:rPr>
              <a:t>0151</a:t>
            </a:r>
            <a:r>
              <a:rPr lang="en-US" sz="1700" dirty="0">
                <a:solidFill>
                  <a:srgbClr val="FFFFFF"/>
                </a:solidFill>
                <a:cs typeface="Arial" charset="0"/>
              </a:rPr>
              <a:t>, e-mail: yakravchenko@sfedu.ru</a:t>
            </a:r>
            <a:endParaRPr lang="ru-RU" sz="1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93674" y="1473200"/>
            <a:ext cx="8275826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ot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Язык обучения - русский     Форма обучения - очная   Продолжительность – 2 года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4254500" y="1498600"/>
            <a:ext cx="12700" cy="3429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908800" y="1519238"/>
            <a:ext cx="12700" cy="3429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нутый угол 18"/>
          <p:cNvSpPr/>
          <p:nvPr/>
        </p:nvSpPr>
        <p:spPr>
          <a:xfrm>
            <a:off x="1693863" y="1955800"/>
            <a:ext cx="3968750" cy="960438"/>
          </a:xfrm>
          <a:prstGeom prst="foldedCorner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325" name="TextBox 19"/>
          <p:cNvSpPr txBox="1">
            <a:spLocks noChangeArrowheads="1"/>
          </p:cNvSpPr>
          <p:nvPr/>
        </p:nvSpPr>
        <p:spPr bwMode="auto">
          <a:xfrm>
            <a:off x="1676400" y="1925638"/>
            <a:ext cx="4008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200" b="1" dirty="0">
                <a:latin typeface="Calibri" pitchFamily="34" charset="0"/>
              </a:rPr>
              <a:t>Базовые курсы: </a:t>
            </a:r>
            <a:r>
              <a:rPr lang="ru-RU" sz="1200" dirty="0">
                <a:latin typeface="Calibri" pitchFamily="34" charset="0"/>
              </a:rPr>
              <a:t>Философия науки и методология научной и проектной деятельности, Психология управления личностными ресурсами, Иностранный язык, Современные компьютерные технологии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ru-RU" sz="1200" dirty="0">
                <a:latin typeface="Calibri" pitchFamily="34" charset="0"/>
              </a:rPr>
              <a:t>на англ. языке).</a:t>
            </a:r>
          </a:p>
        </p:txBody>
      </p:sp>
      <p:sp>
        <p:nvSpPr>
          <p:cNvPr id="21" name="Загнутый угол 20"/>
          <p:cNvSpPr/>
          <p:nvPr/>
        </p:nvSpPr>
        <p:spPr>
          <a:xfrm>
            <a:off x="5764213" y="1955800"/>
            <a:ext cx="4197350" cy="1619250"/>
          </a:xfrm>
          <a:prstGeom prst="foldedCorner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327" name="TextBox 21"/>
          <p:cNvSpPr txBox="1">
            <a:spLocks noChangeArrowheads="1"/>
          </p:cNvSpPr>
          <p:nvPr/>
        </p:nvSpPr>
        <p:spPr bwMode="auto">
          <a:xfrm>
            <a:off x="5764213" y="1927225"/>
            <a:ext cx="420052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>
                <a:latin typeface="Calibri" pitchFamily="34" charset="0"/>
              </a:rPr>
              <a:t>Специальные дисциплины:</a:t>
            </a:r>
          </a:p>
          <a:p>
            <a:pPr algn="ctr"/>
            <a:r>
              <a:rPr lang="ru-RU" sz="1200" dirty="0"/>
              <a:t>Технологии </a:t>
            </a:r>
            <a:r>
              <a:rPr lang="en-US" sz="1200" dirty="0" err="1"/>
              <a:t>BigData</a:t>
            </a:r>
            <a:r>
              <a:rPr lang="ru-RU" sz="1200" dirty="0">
                <a:latin typeface="Calibri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Интеллектуальные</a:t>
            </a:r>
            <a:r>
              <a:rPr lang="ru-RU" sz="1200" dirty="0">
                <a:latin typeface="Calibri" pitchFamily="34" charset="0"/>
              </a:rPr>
              <a:t> </a:t>
            </a:r>
            <a:r>
              <a:rPr lang="ru-RU" sz="1200" dirty="0"/>
              <a:t>автоматизированные системы, Методы и средства представления данных и знаний, Программные средства и технологии разработки интеллектуальных информационных систем, Методы поисковой оптимизации в информационных технологиях (на </a:t>
            </a:r>
            <a:r>
              <a:rPr lang="ru-RU" sz="1200" dirty="0" err="1"/>
              <a:t>англ.языке</a:t>
            </a:r>
            <a:r>
              <a:rPr lang="ru-RU" sz="1200" dirty="0"/>
              <a:t>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711325" y="3035300"/>
            <a:ext cx="3851275" cy="14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329" name="TextBox 23"/>
          <p:cNvSpPr txBox="1">
            <a:spLocks noChangeArrowheads="1"/>
          </p:cNvSpPr>
          <p:nvPr/>
        </p:nvSpPr>
        <p:spPr bwMode="auto">
          <a:xfrm>
            <a:off x="1681163" y="3035300"/>
            <a:ext cx="39036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>
                <a:latin typeface="Calibri" pitchFamily="34" charset="0"/>
              </a:rPr>
              <a:t>Известные преподаватели и выпускники</a:t>
            </a:r>
          </a:p>
          <a:p>
            <a:pPr algn="ctr"/>
            <a:r>
              <a:rPr lang="ru-RU" sz="1200" b="1" dirty="0" err="1">
                <a:latin typeface="Calibri" pitchFamily="34" charset="0"/>
              </a:rPr>
              <a:t>Курейчик</a:t>
            </a:r>
            <a:r>
              <a:rPr lang="ru-RU" sz="1200" b="1" dirty="0">
                <a:latin typeface="Calibri" pitchFamily="34" charset="0"/>
              </a:rPr>
              <a:t> </a:t>
            </a:r>
            <a:r>
              <a:rPr lang="ru-RU" sz="1200" b="1" dirty="0" err="1">
                <a:latin typeface="Calibri" pitchFamily="34" charset="0"/>
              </a:rPr>
              <a:t>В.В</a:t>
            </a:r>
            <a:r>
              <a:rPr lang="ru-RU" sz="1200" b="1" dirty="0">
                <a:latin typeface="Calibri" pitchFamily="34" charset="0"/>
              </a:rPr>
              <a:t>.</a:t>
            </a:r>
            <a:r>
              <a:rPr lang="ru-RU" sz="1200" dirty="0">
                <a:latin typeface="Calibri" pitchFamily="34" charset="0"/>
              </a:rPr>
              <a:t> – зав. каф. САПР, д.т.н., профессор </a:t>
            </a:r>
          </a:p>
          <a:p>
            <a:pPr algn="ctr"/>
            <a:r>
              <a:rPr lang="ru-RU" sz="1200" b="1" dirty="0" err="1">
                <a:latin typeface="Calibri" pitchFamily="34" charset="0"/>
              </a:rPr>
              <a:t>Курейчик</a:t>
            </a:r>
            <a:r>
              <a:rPr lang="ru-RU" sz="1200" b="1" dirty="0">
                <a:latin typeface="Calibri" pitchFamily="34" charset="0"/>
              </a:rPr>
              <a:t> </a:t>
            </a:r>
            <a:r>
              <a:rPr lang="ru-RU" sz="1200" b="1" dirty="0" err="1">
                <a:latin typeface="Calibri" pitchFamily="34" charset="0"/>
              </a:rPr>
              <a:t>В.М</a:t>
            </a:r>
            <a:r>
              <a:rPr lang="ru-RU" sz="1200" b="1" dirty="0">
                <a:latin typeface="Calibri" pitchFamily="34" charset="0"/>
              </a:rPr>
              <a:t>.</a:t>
            </a:r>
            <a:r>
              <a:rPr lang="ru-RU" sz="1200" dirty="0">
                <a:latin typeface="Calibri" pitchFamily="34" charset="0"/>
              </a:rPr>
              <a:t> –</a:t>
            </a:r>
            <a:r>
              <a:rPr lang="en-US" sz="1200" dirty="0">
                <a:latin typeface="Calibri" pitchFamily="34" charset="0"/>
              </a:rPr>
              <a:t> </a:t>
            </a:r>
            <a:r>
              <a:rPr lang="ru-RU" sz="1200" dirty="0">
                <a:latin typeface="Calibri" pitchFamily="34" charset="0"/>
              </a:rPr>
              <a:t>д.т.н., профессор</a:t>
            </a:r>
          </a:p>
          <a:p>
            <a:pPr algn="ctr"/>
            <a:r>
              <a:rPr lang="ru-RU" sz="1200" b="1" dirty="0">
                <a:latin typeface="Calibri" pitchFamily="34" charset="0"/>
              </a:rPr>
              <a:t>Орлов </a:t>
            </a:r>
            <a:r>
              <a:rPr lang="ru-RU" sz="1200" b="1" dirty="0" err="1">
                <a:latin typeface="Calibri" pitchFamily="34" charset="0"/>
              </a:rPr>
              <a:t>Н.Н</a:t>
            </a:r>
            <a:r>
              <a:rPr lang="ru-RU" sz="1200" b="1" dirty="0">
                <a:latin typeface="Calibri" pitchFamily="34" charset="0"/>
              </a:rPr>
              <a:t>. </a:t>
            </a:r>
            <a:r>
              <a:rPr lang="ru-RU" sz="1200" dirty="0">
                <a:latin typeface="Calibri" pitchFamily="34" charset="0"/>
              </a:rPr>
              <a:t>– к.т.н., директор Приазовского научно</a:t>
            </a:r>
            <a:r>
              <a:rPr lang="en-US" sz="1200" dirty="0">
                <a:latin typeface="Calibri" pitchFamily="34" charset="0"/>
              </a:rPr>
              <a:t>-</a:t>
            </a:r>
            <a:r>
              <a:rPr lang="ru-RU" sz="1200" dirty="0">
                <a:latin typeface="+mn-lt"/>
              </a:rPr>
              <a:t>технического</a:t>
            </a:r>
            <a:r>
              <a:rPr lang="ru-RU" sz="1200" dirty="0">
                <a:latin typeface="Calibri" pitchFamily="34" charset="0"/>
              </a:rPr>
              <a:t> центра 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827713" y="3665538"/>
            <a:ext cx="4048125" cy="14890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b="1">
                <a:solidFill>
                  <a:srgbClr val="000000"/>
                </a:solidFill>
                <a:cs typeface="Arial" charset="0"/>
              </a:rPr>
              <a:t>Направления научных исследований: 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</a:t>
            </a:r>
            <a:endParaRPr lang="ru-RU" b="1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ru-RU" sz="1000">
                <a:solidFill>
                  <a:schemeClr val="tx1"/>
                </a:solidFill>
                <a:cs typeface="Arial" charset="0"/>
              </a:rPr>
              <a:t>разработка, интеграция  и сопровождение интеллектуальных информационных систем различного назначения,</a:t>
            </a:r>
            <a:r>
              <a:rPr lang="ru-RU" sz="1000">
                <a:solidFill>
                  <a:srgbClr val="000000"/>
                </a:solidFill>
                <a:cs typeface="Arial" charset="0"/>
              </a:rPr>
              <a:t> разработка приложений виртуальной и дополненной реальности, интеллектуальный анализ данных, управление знаниями, поддержка принятия решений, поддержка жизненного цикла наукоемких объектов.</a:t>
            </a:r>
            <a:endParaRPr lang="ru-RU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01800" y="4516438"/>
            <a:ext cx="3883025" cy="1211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332" name="TextBox 26"/>
          <p:cNvSpPr txBox="1">
            <a:spLocks noChangeArrowheads="1"/>
          </p:cNvSpPr>
          <p:nvPr/>
        </p:nvSpPr>
        <p:spPr bwMode="auto">
          <a:xfrm>
            <a:off x="1697038" y="4479925"/>
            <a:ext cx="3865562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>
                <a:latin typeface="Calibri" pitchFamily="34" charset="0"/>
              </a:rPr>
              <a:t>Трудоустройство: </a:t>
            </a:r>
          </a:p>
          <a:p>
            <a:pPr algn="ctr"/>
            <a:r>
              <a:rPr lang="ru-RU" sz="1000">
                <a:latin typeface="Calibri" pitchFamily="34" charset="0"/>
              </a:rPr>
              <a:t>научно-исследовательские организации и учебные заведения; широкий спектр предприятий, компаний и организаций государственной, промышленной, экономической и социальной сфер, имеющих в своем составе подразделения, службы и отделы информационного обеспечения 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830888" y="5199063"/>
            <a:ext cx="4049712" cy="5286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sz="1600" b="1">
                <a:solidFill>
                  <a:srgbClr val="000000"/>
                </a:solidFill>
                <a:cs typeface="Arial" charset="0"/>
              </a:rPr>
              <a:t>Будущая карьера: </a:t>
            </a:r>
          </a:p>
          <a:p>
            <a:pPr algn="ctr"/>
            <a:r>
              <a:rPr lang="ru-RU" sz="1000" b="1">
                <a:solidFill>
                  <a:srgbClr val="000000"/>
                </a:solidFill>
                <a:cs typeface="Arial" charset="0"/>
              </a:rPr>
              <a:t>Специалист по информационным системам</a:t>
            </a:r>
            <a:r>
              <a:rPr lang="en-US" sz="1000" b="1">
                <a:solidFill>
                  <a:srgbClr val="000000"/>
                </a:solidFill>
                <a:cs typeface="Arial" charset="0"/>
              </a:rPr>
              <a:t>; </a:t>
            </a:r>
            <a:r>
              <a:rPr lang="ru-RU" sz="1000" b="1">
                <a:solidFill>
                  <a:srgbClr val="000000"/>
                </a:solidFill>
                <a:cs typeface="Arial" charset="0"/>
              </a:rPr>
              <a:t>руководитель проектов в области информационных технологий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5805488"/>
            <a:ext cx="8443913" cy="365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ru-RU" sz="900" b="1">
                <a:latin typeface="Calibri" pitchFamily="34" charset="0"/>
              </a:rPr>
              <a:t>Освоение фундаментальных основ современной информатики  и вычислительной техники, перспективных методов и систем проектирования, алгоритмов оптимизации, адаптация и интеллектуализация процессов решения проектных и технических задач</a:t>
            </a:r>
            <a:endParaRPr lang="ru-RU" sz="900" b="1" i="1">
              <a:solidFill>
                <a:srgbClr val="1F4E79"/>
              </a:solidFill>
              <a:latin typeface="Calibri" pitchFamily="34" charset="0"/>
            </a:endParaRPr>
          </a:p>
        </p:txBody>
      </p:sp>
      <p:sp>
        <p:nvSpPr>
          <p:cNvPr id="31" name="Рамка 30"/>
          <p:cNvSpPr/>
          <p:nvPr/>
        </p:nvSpPr>
        <p:spPr>
          <a:xfrm>
            <a:off x="3328988" y="6227763"/>
            <a:ext cx="5562600" cy="5905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1538" y="6296025"/>
            <a:ext cx="537210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ru-RU" b="1">
                <a:solidFill>
                  <a:srgbClr val="BF9000"/>
                </a:solidFill>
                <a:latin typeface="Calibri" pitchFamily="34" charset="0"/>
              </a:rPr>
              <a:t>Подать заявление онлайн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223500" y="161925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 общежитий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194925" y="809625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Военная подготовка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193338" y="1457325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Студенческое КБ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223500" y="2105025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Базы практик и отдыха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101263" y="2752725"/>
            <a:ext cx="2060575" cy="9429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/>
              <a:t>Стипендиальные программы и материальное поощрение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118725" y="3786188"/>
            <a:ext cx="1979613" cy="736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/>
              <a:t>Международная академическая мобильность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0193338" y="4584700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Проектное обучение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0223500" y="5268913"/>
            <a:ext cx="1828800" cy="71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Применение электронного обучения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193338" y="6089650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Языковая подготовка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1562893" y="3786981"/>
            <a:ext cx="56324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+mn-cs"/>
              </a:rPr>
              <a:t>Институт компьютерных технологий и информационной безопасности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337</Words>
  <Application>Microsoft Office PowerPoint</Application>
  <PresentationFormat>Широкоэкранный</PresentationFormat>
  <Paragraphs>34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Bookman Old Style</vt:lpstr>
      <vt:lpstr>Calibri</vt:lpstr>
      <vt:lpstr>Calibri Light</vt:lpstr>
      <vt:lpstr>Тема Office</vt:lpstr>
      <vt:lpstr>Презентация PowerPoint</vt:lpstr>
    </vt:vector>
  </TitlesOfParts>
  <Company>Южный Федеральный Университет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Абрамович Татьяна Сергеевна</dc:creator>
  <cp:lastModifiedBy>Kravchenko</cp:lastModifiedBy>
  <cp:revision>26</cp:revision>
  <dcterms:created xsi:type="dcterms:W3CDTF">2017-04-06T13:09:18Z</dcterms:created>
  <dcterms:modified xsi:type="dcterms:W3CDTF">2018-10-25T09:16:52Z</dcterms:modified>
</cp:coreProperties>
</file>