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74" d="100"/>
          <a:sy n="174" d="100"/>
        </p:scale>
        <p:origin x="1088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3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8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7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3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9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3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9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2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7A18-7762-4BF8-BB23-EF7539850E59}" type="datetimeFigureOut">
              <a:rPr lang="ru-RU" smtClean="0"/>
              <a:t>08.11.18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4A8C-102D-42FB-8929-FF4B1BE21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mailto:asamoylov@sfedu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600199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C:\Users\skorik\Desktop\флаеры. афишы и дерьмо\sfedu-V-13-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75" y="-135311"/>
            <a:ext cx="1506724" cy="1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16200000">
            <a:off x="-2359216" y="3635975"/>
            <a:ext cx="563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Инженерное дело, технологии и технические науки 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1641748" y="3917435"/>
            <a:ext cx="564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Bookman Old Style" panose="02050604050505020204" pitchFamily="18" charset="0"/>
              </a:rPr>
              <a:t>Присваиваемая квалификация - </a:t>
            </a:r>
            <a:r>
              <a:rPr lang="ru-RU" b="1" i="1" dirty="0" smtClean="0">
                <a:latin typeface="Bookman Old Style" panose="02050604050505020204" pitchFamily="18" charset="0"/>
              </a:rPr>
              <a:t>магистр</a:t>
            </a:r>
            <a:endParaRPr lang="ru-RU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71100" y="0"/>
            <a:ext cx="21209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93674" y="0"/>
            <a:ext cx="3797301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Информатика и вычислительная техника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84450" y="0"/>
            <a:ext cx="438505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Информационное и программное обеспечение автоматизированных систем </a:t>
            </a:r>
          </a:p>
        </p:txBody>
      </p:sp>
      <p:sp>
        <p:nvSpPr>
          <p:cNvPr id="13" name="Лента лицом вниз 12"/>
          <p:cNvSpPr/>
          <p:nvPr/>
        </p:nvSpPr>
        <p:spPr>
          <a:xfrm>
            <a:off x="1693674" y="838200"/>
            <a:ext cx="8275826" cy="522661"/>
          </a:xfrm>
          <a:prstGeom prst="ribbon">
            <a:avLst>
              <a:gd name="adj1" fmla="val 6948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Самойлов А.Н.   </a:t>
            </a:r>
            <a:r>
              <a:rPr lang="en-US" dirty="0" smtClean="0">
                <a:hlinkClick r:id="rId3"/>
              </a:rPr>
              <a:t>asamoylov@sfedu.ru</a:t>
            </a:r>
            <a:r>
              <a:rPr lang="en-US" dirty="0" smtClean="0"/>
              <a:t> </a:t>
            </a:r>
            <a:r>
              <a:rPr lang="ru-RU" dirty="0" smtClean="0"/>
              <a:t> тел. +7-918-576-69-78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93674" y="1473200"/>
            <a:ext cx="8275826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ot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Язык обучения- Русский   очно и заочно  Продолжительность 2 года и 2 года 6 мес.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4247995" y="1498600"/>
            <a:ext cx="19205" cy="35525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894844" y="1519611"/>
            <a:ext cx="12700" cy="3429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нутый угол 18"/>
          <p:cNvSpPr/>
          <p:nvPr/>
        </p:nvSpPr>
        <p:spPr>
          <a:xfrm>
            <a:off x="1693674" y="1955800"/>
            <a:ext cx="3890776" cy="952500"/>
          </a:xfrm>
          <a:prstGeom prst="foldedCorner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730501" y="1940586"/>
            <a:ext cx="3802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Базовые курсы</a:t>
            </a:r>
          </a:p>
          <a:p>
            <a:pPr marL="228600" indent="-228600">
              <a:buAutoNum type="arabicPeriod"/>
            </a:pPr>
            <a:r>
              <a:rPr lang="ru-RU" sz="1000" dirty="0" smtClean="0"/>
              <a:t>«</a:t>
            </a:r>
            <a:r>
              <a:rPr lang="ru-RU" sz="1000" dirty="0"/>
              <a:t>Философские проблемы науки и техники и </a:t>
            </a:r>
            <a:r>
              <a:rPr lang="ru-RU" sz="1000" dirty="0" smtClean="0"/>
              <a:t>тенденции </a:t>
            </a:r>
            <a:r>
              <a:rPr lang="ru-RU" sz="1000" dirty="0"/>
              <a:t>развития компьютерных технологий</a:t>
            </a:r>
            <a:r>
              <a:rPr lang="ru-RU" sz="1000" dirty="0" smtClean="0"/>
              <a:t>»</a:t>
            </a:r>
            <a:endParaRPr lang="ru-RU" sz="1000" dirty="0"/>
          </a:p>
          <a:p>
            <a:pPr marL="228600" indent="-228600">
              <a:buAutoNum type="arabicPeriod"/>
            </a:pPr>
            <a:r>
              <a:rPr lang="ru-RU" sz="1000" dirty="0" smtClean="0"/>
              <a:t>«</a:t>
            </a:r>
            <a:r>
              <a:rPr lang="ru-RU" sz="1000" dirty="0"/>
              <a:t>Психология управления личностными ресурсами</a:t>
            </a:r>
            <a:r>
              <a:rPr lang="ru-RU" sz="1000" dirty="0" smtClean="0"/>
              <a:t>»</a:t>
            </a:r>
            <a:endParaRPr lang="ru-RU" sz="1000" dirty="0"/>
          </a:p>
          <a:p>
            <a:pPr marL="228600" indent="-228600">
              <a:buAutoNum type="arabicPeriod"/>
            </a:pPr>
            <a:r>
              <a:rPr lang="ru-RU" sz="1000" dirty="0" smtClean="0"/>
              <a:t>«</a:t>
            </a:r>
            <a:r>
              <a:rPr lang="ru-RU" sz="1000" dirty="0"/>
              <a:t>Иностранный язык для профессиональных </a:t>
            </a:r>
            <a:r>
              <a:rPr lang="ru-RU" sz="1000" dirty="0" smtClean="0"/>
              <a:t>целей» </a:t>
            </a:r>
          </a:p>
          <a:p>
            <a:pPr marL="228600" indent="-228600">
              <a:buAutoNum type="arabicPeriod"/>
            </a:pPr>
            <a:r>
              <a:rPr lang="ru-RU" sz="1000" dirty="0" smtClean="0"/>
              <a:t>«</a:t>
            </a:r>
            <a:r>
              <a:rPr lang="ru-RU" sz="1000" dirty="0"/>
              <a:t>Современные компьютерные </a:t>
            </a:r>
            <a:r>
              <a:rPr lang="ru-RU" sz="1000" dirty="0" err="1"/>
              <a:t>технлологии</a:t>
            </a:r>
            <a:r>
              <a:rPr lang="ru-RU" sz="1000" dirty="0"/>
              <a:t>»</a:t>
            </a:r>
            <a:endParaRPr lang="ru-RU" sz="1000" b="1" dirty="0"/>
          </a:p>
        </p:txBody>
      </p:sp>
      <p:sp>
        <p:nvSpPr>
          <p:cNvPr id="21" name="Загнутый угол 20"/>
          <p:cNvSpPr/>
          <p:nvPr/>
        </p:nvSpPr>
        <p:spPr>
          <a:xfrm>
            <a:off x="5764024" y="1955800"/>
            <a:ext cx="4205476" cy="1739900"/>
          </a:xfrm>
          <a:prstGeom prst="foldedCorner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861371" y="1968499"/>
            <a:ext cx="38869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Специальные дисциплины</a:t>
            </a:r>
          </a:p>
          <a:p>
            <a:pPr marL="228600" indent="-228600">
              <a:buAutoNum type="arabicPeriod"/>
            </a:pPr>
            <a:r>
              <a:rPr lang="ru-RU" sz="1200" b="1" dirty="0" smtClean="0"/>
              <a:t>Вычислительные системы и проектирование компьютерных сетей;</a:t>
            </a:r>
            <a:endParaRPr lang="ru-RU" sz="1200" b="1" dirty="0"/>
          </a:p>
          <a:p>
            <a:pPr marL="228600" indent="-228600">
              <a:buAutoNum type="arabicPeriod"/>
            </a:pPr>
            <a:r>
              <a:rPr lang="ru-RU" sz="1200" b="1" dirty="0" smtClean="0"/>
              <a:t>Современные технологии разработки кросс-платформенного ПО;</a:t>
            </a:r>
          </a:p>
          <a:p>
            <a:pPr marL="228600" indent="-228600">
              <a:buAutoNum type="arabicPeriod"/>
            </a:pPr>
            <a:r>
              <a:rPr lang="ru-RU" sz="1200" b="1" dirty="0" smtClean="0"/>
              <a:t>Организация облачных и </a:t>
            </a:r>
            <a:r>
              <a:rPr lang="en-US" sz="1200" b="1" dirty="0" smtClean="0"/>
              <a:t>GRID</a:t>
            </a:r>
            <a:r>
              <a:rPr lang="ru-RU" sz="1200" b="1" dirty="0" smtClean="0"/>
              <a:t> вычислений.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711489" y="3035300"/>
            <a:ext cx="3890776" cy="14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865385" y="3035300"/>
            <a:ext cx="3582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Известные преподаватели и выпускники</a:t>
            </a:r>
          </a:p>
          <a:p>
            <a:r>
              <a:rPr lang="ru-RU" dirty="0" err="1"/>
              <a:t>Гузик</a:t>
            </a:r>
            <a:r>
              <a:rPr lang="ru-RU" dirty="0"/>
              <a:t> Вячеслав Филиппович </a:t>
            </a:r>
            <a:r>
              <a:rPr lang="ru-RU" dirty="0" err="1"/>
              <a:t>д.т.н</a:t>
            </a:r>
            <a:r>
              <a:rPr lang="ru-RU" dirty="0"/>
              <a:t>, профессор</a:t>
            </a:r>
          </a:p>
          <a:p>
            <a:endParaRPr lang="ru-RU" b="1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764024" y="3835400"/>
            <a:ext cx="4205476" cy="1308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Направления научно-исследовательской деятельности: </a:t>
            </a:r>
            <a:r>
              <a:rPr lang="en-US" b="1" dirty="0"/>
              <a:t> </a:t>
            </a:r>
            <a:endParaRPr lang="ru-RU" b="1" dirty="0"/>
          </a:p>
          <a:p>
            <a:r>
              <a:rPr lang="ru-RU" sz="1200" dirty="0" smtClean="0"/>
              <a:t>Построение проблемно-ориентированных автоматизированных и информационных систем</a:t>
            </a:r>
            <a:endParaRPr lang="ru-RU" sz="1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701799" y="4584700"/>
            <a:ext cx="3924301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707957" y="4504415"/>
            <a:ext cx="3912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Трудоустройство</a:t>
            </a:r>
          </a:p>
          <a:p>
            <a:r>
              <a:rPr lang="ru-RU" sz="1200" dirty="0"/>
              <a:t>Специалисты в области </a:t>
            </a:r>
            <a:r>
              <a:rPr lang="en-US" sz="1200" dirty="0"/>
              <a:t>IT</a:t>
            </a:r>
            <a:r>
              <a:rPr lang="ru-RU" sz="1200" dirty="0"/>
              <a:t>-технологий востребованы во всех направлениях деятельности </a:t>
            </a:r>
            <a:r>
              <a:rPr lang="ru-RU" sz="1200" dirty="0" smtClean="0"/>
              <a:t>человека. </a:t>
            </a:r>
            <a:r>
              <a:rPr lang="ru-RU" sz="1200" dirty="0"/>
              <a:t>Н</a:t>
            </a:r>
            <a:r>
              <a:rPr lang="ru-RU" sz="1200" smtClean="0"/>
              <a:t>евозможно </a:t>
            </a:r>
            <a:r>
              <a:rPr lang="ru-RU" sz="1200" dirty="0"/>
              <a:t>назвать направление в котором, в том или ином виде, не применяются информационные технологии. 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90943" y="5745202"/>
            <a:ext cx="842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accent1">
                    <a:lumMod val="50000"/>
                  </a:schemeClr>
                </a:solidFill>
              </a:rPr>
              <a:t>«Цель (особенность) ОП одним предложением»: </a:t>
            </a:r>
            <a:r>
              <a:rPr lang="ru-RU" sz="1200" dirty="0" smtClean="0"/>
              <a:t>Подготовка </a:t>
            </a:r>
            <a:r>
              <a:rPr lang="ru-RU" sz="1200" dirty="0"/>
              <a:t>высококвалифицированных специалистов в области </a:t>
            </a:r>
            <a:r>
              <a:rPr lang="en-US" sz="1200" dirty="0"/>
              <a:t>IT</a:t>
            </a:r>
            <a:r>
              <a:rPr lang="ru-RU" sz="1200" dirty="0"/>
              <a:t>-технологий, </a:t>
            </a:r>
            <a:r>
              <a:rPr lang="ru-RU" sz="1200" dirty="0" smtClean="0"/>
              <a:t>профессионалов </a:t>
            </a:r>
            <a:r>
              <a:rPr lang="ru-RU" sz="1200" dirty="0"/>
              <a:t>в разработке информационного и программного обеспечения для автоматизированных </a:t>
            </a:r>
            <a:r>
              <a:rPr lang="ru-RU" sz="1200" dirty="0" smtClean="0"/>
              <a:t>систем. </a:t>
            </a:r>
            <a:endParaRPr lang="ru-RU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Рамка 30"/>
          <p:cNvSpPr/>
          <p:nvPr/>
        </p:nvSpPr>
        <p:spPr>
          <a:xfrm>
            <a:off x="2704357" y="6266934"/>
            <a:ext cx="5562088" cy="5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1888" y="6225401"/>
            <a:ext cx="282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Подать заявление онлайн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0223500" y="161180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 общежитий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195300" y="808880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Военная подготовка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0179138" y="1456581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Студенческое </a:t>
            </a:r>
            <a:r>
              <a:rPr lang="ru-RU" dirty="0" smtClean="0">
                <a:solidFill>
                  <a:schemeClr val="tx1"/>
                </a:solidFill>
              </a:rPr>
              <a:t>КБ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0223500" y="2105312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Базы практик и отдыха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0101179" y="2753012"/>
            <a:ext cx="2060741" cy="942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Стипендиальные программы и материальное поощрение</a:t>
            </a:r>
            <a:endParaRPr lang="ru-RU" sz="14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118370" y="3786572"/>
            <a:ext cx="1979529" cy="736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Международная академическая мобильность</a:t>
            </a:r>
            <a:endParaRPr lang="ru-RU" sz="14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0193734" y="4584700"/>
            <a:ext cx="1828800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Проектное обучение</a:t>
            </a:r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0223500" y="5268528"/>
            <a:ext cx="1828800" cy="71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Более 20 секций по физической культуре</a:t>
            </a:r>
            <a:endParaRPr lang="ru-RU" sz="16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193734" y="6089134"/>
            <a:ext cx="1828800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Языковая подготовка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831587" y="5189075"/>
            <a:ext cx="4049013" cy="5386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  <a:p>
            <a:r>
              <a:rPr lang="ru-RU" b="1" dirty="0"/>
              <a:t>Будущая карьера: </a:t>
            </a:r>
            <a:r>
              <a:rPr lang="ru-RU" sz="1050" dirty="0" smtClean="0"/>
              <a:t>руководитель отдела разработки ПО;  руководитель </a:t>
            </a:r>
            <a:r>
              <a:rPr lang="ru-RU" sz="1050" dirty="0"/>
              <a:t>проектов в области </a:t>
            </a:r>
            <a:r>
              <a:rPr lang="en-US" sz="1050" dirty="0" smtClean="0"/>
              <a:t>IT-</a:t>
            </a:r>
            <a:r>
              <a:rPr lang="ru-RU" sz="1050" dirty="0" smtClean="0"/>
              <a:t>технологий.</a:t>
            </a:r>
            <a:endParaRPr lang="ru-RU" sz="1050" dirty="0"/>
          </a:p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0246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242</Words>
  <Application>Microsoft Macintosh PowerPoint</Application>
  <PresentationFormat>Другой</PresentationFormat>
  <Paragraphs>34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Южный Федеральный Университет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Абрамович Татьяна Сергеевна</dc:creator>
  <cp:lastModifiedBy>Алексей Samoylov</cp:lastModifiedBy>
  <cp:revision>33</cp:revision>
  <dcterms:created xsi:type="dcterms:W3CDTF">2017-04-06T13:09:18Z</dcterms:created>
  <dcterms:modified xsi:type="dcterms:W3CDTF">2018-11-08T10:20:18Z</dcterms:modified>
</cp:coreProperties>
</file>