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DFB"/>
    <a:srgbClr val="FFFFCC"/>
    <a:srgbClr val="792D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2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7BB3D-BC33-4C4D-8D7B-0ED7DAA39670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314E-C2C6-4037-91AB-1595E7B9E5C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8199-21A5-4BCF-BF36-82D48277ED10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42C5C-443C-438E-BC56-7A5E17FD2AC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F67DD-0F6D-43D7-9079-86CE473BE6C6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770C3-082B-4CE6-BCA2-2159F976869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6E420-522B-42A5-899C-CCA3C4EDDECC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C671-2A7B-4CAD-A64C-0B7C512260B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64184-2999-4DE9-9515-E7F85BE3A249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6C2E2-5A6D-44CB-B4C8-AF951D14C1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21F-8645-4E29-A098-A82CEF7BE556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E7C93-3658-427E-AD64-61E4315C21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7A2E0-A745-45CD-BC57-AC31E242D6F9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86375-4804-44CB-B24A-CECACBDE0B0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61137-3386-4503-9A6A-C8C8EEBC6044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FC645-962F-4746-AFA5-999A6D3C9F0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2DA8A-743B-4C8C-A0E1-3A47E49D2EC9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EFD21-B560-40E9-9248-C9D0B090E09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792F8-FD62-49B3-B8A0-37D3349463E9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17934-CC27-46CF-A28E-D4B4A3FC7D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794B7-49A9-4518-85DA-F31AE253EE1C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90A32-9F6E-40DF-B6C7-CF109E25D64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3D67BF-4B4C-41F1-8964-D84317E7B81A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Gill Sans MT" pitchFamily="34" charset="0"/>
              </a:defRPr>
            </a:lvl1pPr>
          </a:lstStyle>
          <a:p>
            <a:fld id="{32AE6119-3FBD-4675-99E9-E2E0EAD1615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anose="020F07040305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fedu.ru/www/stat_pages22.show?p=ABT/main/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600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1" name="Picture 2" descr="C:\Users\skorik\Desktop\флаеры. афишы и дерьмо\sfedu-V-13-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-95251"/>
            <a:ext cx="1573212" cy="154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-2398746" y="3684219"/>
            <a:ext cx="5516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Инженерное дело, технологии и технические науки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946398" y="3922713"/>
            <a:ext cx="5648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cs typeface="+mn-cs"/>
              </a:rPr>
              <a:t>Присваиваемая квалификация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cs typeface="+mn-cs"/>
              </a:rPr>
              <a:t>- магистр </a:t>
            </a:r>
            <a:endParaRPr lang="ru-RU" b="1" i="1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71100" y="0"/>
            <a:ext cx="21209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93863" y="18662"/>
            <a:ext cx="1697037" cy="555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09.04.03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08363" y="18662"/>
            <a:ext cx="6575425" cy="555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Прикладная информатика –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программа «Эргодизайн пользовательского интерфейса»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Лента лицом вниз 12"/>
          <p:cNvSpPr/>
          <p:nvPr/>
        </p:nvSpPr>
        <p:spPr>
          <a:xfrm>
            <a:off x="1688842" y="615824"/>
            <a:ext cx="8313574" cy="755780"/>
          </a:xfrm>
          <a:prstGeom prst="horizontalScroll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Руководитель образовательной программы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: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400" dirty="0"/>
              <a:t>к.т.н., доцент </a:t>
            </a:r>
            <a:r>
              <a:rPr lang="ru-RU" sz="1400" dirty="0" smtClean="0"/>
              <a:t>каф. </a:t>
            </a:r>
            <a:r>
              <a:rPr lang="ru-RU" sz="1400" dirty="0" err="1" smtClean="0"/>
              <a:t>ПиБЖ</a:t>
            </a:r>
            <a:endParaRPr lang="ru-RU" sz="1400" dirty="0">
              <a:solidFill>
                <a:schemeClr val="tx2">
                  <a:lumMod val="50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ru-RU" sz="1400" dirty="0" smtClean="0"/>
              <a:t>Компаниец Виталий Сергеевич,  </a:t>
            </a:r>
            <a:r>
              <a:rPr lang="en-US" sz="1400" dirty="0" smtClean="0"/>
              <a:t>kompaniets@sfedu.ru</a:t>
            </a:r>
            <a:r>
              <a:rPr lang="ru-RU" sz="1400" dirty="0" smtClean="0"/>
              <a:t>, +7(8634)36-15-86,  </a:t>
            </a:r>
            <a:r>
              <a:rPr lang="en-US" sz="1400" dirty="0" smtClean="0"/>
              <a:t>vk.com/</a:t>
            </a:r>
            <a:r>
              <a:rPr lang="en-US" sz="1400" dirty="0" err="1" smtClean="0"/>
              <a:t>ergodesign_ui</a:t>
            </a:r>
            <a:endParaRPr lang="ru-RU" sz="1400" dirty="0"/>
          </a:p>
        </p:txBody>
      </p:sp>
      <p:sp>
        <p:nvSpPr>
          <p:cNvPr id="19" name="Загнутый угол 18"/>
          <p:cNvSpPr/>
          <p:nvPr/>
        </p:nvSpPr>
        <p:spPr>
          <a:xfrm>
            <a:off x="1688841" y="1884779"/>
            <a:ext cx="3946849" cy="755781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400" b="1" dirty="0" smtClean="0"/>
          </a:p>
          <a:p>
            <a:pPr marL="9366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400" b="1" dirty="0" smtClean="0"/>
              <a:t>Базовые курсы: </a:t>
            </a:r>
            <a:r>
              <a:rPr lang="ru-RU" altLang="ru-RU" sz="1400" dirty="0"/>
              <a:t>иностранный язык, философия науки, организация  проектной </a:t>
            </a:r>
            <a:r>
              <a:rPr lang="ru-RU" altLang="ru-RU" sz="1400" dirty="0" smtClean="0"/>
              <a:t>деятельности,  современные компьютерные технологии</a:t>
            </a:r>
            <a:endParaRPr lang="ru-RU" altLang="ru-RU" sz="1400" dirty="0"/>
          </a:p>
        </p:txBody>
      </p:sp>
      <p:sp>
        <p:nvSpPr>
          <p:cNvPr id="21" name="Загнутый угол 20"/>
          <p:cNvSpPr/>
          <p:nvPr/>
        </p:nvSpPr>
        <p:spPr>
          <a:xfrm>
            <a:off x="5754688" y="1894112"/>
            <a:ext cx="4238398" cy="161419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400" dirty="0" smtClean="0"/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000" b="1" dirty="0" smtClean="0"/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400" b="1" dirty="0" smtClean="0"/>
              <a:t>Специальные </a:t>
            </a:r>
            <a:r>
              <a:rPr lang="ru-RU" altLang="ru-RU" sz="1400" b="1" dirty="0"/>
              <a:t>дисциплины: </a:t>
            </a:r>
            <a:r>
              <a:rPr lang="ru-RU" altLang="ru-RU" sz="1400" b="1" dirty="0"/>
              <a:t> </a:t>
            </a:r>
            <a:r>
              <a:rPr lang="ru-RU" altLang="ru-RU" sz="1400" dirty="0"/>
              <a:t>основы дизайна и технической </a:t>
            </a:r>
            <a:r>
              <a:rPr lang="ru-RU" altLang="ru-RU" sz="1400" dirty="0" smtClean="0"/>
              <a:t>эстетики, </a:t>
            </a:r>
            <a:r>
              <a:rPr lang="ru-RU" altLang="ru-RU" sz="1400" dirty="0"/>
              <a:t>когнитивная психология и </a:t>
            </a:r>
            <a:r>
              <a:rPr lang="ru-RU" altLang="ru-RU" sz="1400" dirty="0" err="1" smtClean="0"/>
              <a:t>нейронаука</a:t>
            </a:r>
            <a:r>
              <a:rPr lang="ru-RU" altLang="ru-RU" sz="1400" dirty="0" smtClean="0"/>
              <a:t>, основы </a:t>
            </a:r>
            <a:r>
              <a:rPr lang="ru-RU" altLang="ru-RU" sz="1400" dirty="0"/>
              <a:t>инженерной психологии и </a:t>
            </a:r>
            <a:r>
              <a:rPr lang="ru-RU" altLang="ru-RU" sz="1400" dirty="0" smtClean="0"/>
              <a:t>эргономики, инженерно-психологическая </a:t>
            </a:r>
            <a:r>
              <a:rPr lang="ru-RU" altLang="ru-RU" sz="1400" dirty="0"/>
              <a:t>экспертиза программных проектов, исследование пользовательского опыта и </a:t>
            </a:r>
            <a:r>
              <a:rPr lang="ru-RU" altLang="ru-RU" sz="1400" dirty="0" smtClean="0"/>
              <a:t>маркетинг, </a:t>
            </a:r>
            <a:r>
              <a:rPr lang="ru-RU" altLang="ru-RU" sz="1400" dirty="0"/>
              <a:t>проектирование сложных пользовательских </a:t>
            </a:r>
            <a:r>
              <a:rPr lang="ru-RU" altLang="ru-RU" sz="1400" dirty="0" smtClean="0"/>
              <a:t>интерфейсов, </a:t>
            </a:r>
            <a:r>
              <a:rPr lang="en-US" sz="1400" dirty="0"/>
              <a:t>Introduction to User Experience Design</a:t>
            </a:r>
            <a:endParaRPr lang="ru-RU" altLang="ru-RU" sz="1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07501" y="4070966"/>
            <a:ext cx="3956181" cy="20125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/>
              <a:t>Преимущества и </a:t>
            </a:r>
            <a:r>
              <a:rPr lang="ru-RU" sz="1400" b="1" dirty="0" smtClean="0"/>
              <a:t>особенности:  </a:t>
            </a:r>
            <a:r>
              <a:rPr lang="ru-RU" sz="1400" dirty="0" smtClean="0"/>
              <a:t>в </a:t>
            </a:r>
            <a:r>
              <a:rPr lang="ru-RU" sz="1400" dirty="0"/>
              <a:t>дополнение к базовой подготовке квалифицированных кадров в области прикладной информатики, программистов </a:t>
            </a:r>
            <a:r>
              <a:rPr lang="ru-RU" sz="1400" dirty="0" smtClean="0"/>
              <a:t>акцент </a:t>
            </a:r>
            <a:r>
              <a:rPr lang="ru-RU" sz="1400" dirty="0"/>
              <a:t>на междисциплинарной задаче проектирования </a:t>
            </a:r>
            <a:r>
              <a:rPr lang="ru-RU" sz="1400" dirty="0" err="1"/>
              <a:t>целеориентированного</a:t>
            </a:r>
            <a:r>
              <a:rPr lang="ru-RU" sz="1400" dirty="0"/>
              <a:t> «эргономичного дизайна» (эргодизайна) пользовательского </a:t>
            </a:r>
            <a:r>
              <a:rPr lang="ru-RU" sz="1400" dirty="0" smtClean="0"/>
              <a:t>интерфейса.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 smtClean="0"/>
              <a:t>В 2018 </a:t>
            </a:r>
            <a:r>
              <a:rPr lang="ru-RU" sz="1400" dirty="0" err="1" smtClean="0"/>
              <a:t>году15</a:t>
            </a:r>
            <a:r>
              <a:rPr lang="ru-RU" sz="1400" dirty="0" smtClean="0"/>
              <a:t> профильных предприятий-партнеров для прохождения практик, выполнения </a:t>
            </a:r>
            <a:r>
              <a:rPr lang="ru-RU" sz="1400" dirty="0" err="1" smtClean="0"/>
              <a:t>НИРМ</a:t>
            </a:r>
            <a:r>
              <a:rPr lang="ru-RU" sz="1400" dirty="0" smtClean="0"/>
              <a:t>, </a:t>
            </a:r>
            <a:r>
              <a:rPr lang="ru-RU" sz="1400" dirty="0" err="1" smtClean="0"/>
              <a:t>ВКР</a:t>
            </a:r>
            <a:endParaRPr lang="ru-RU" sz="1400" dirty="0"/>
          </a:p>
        </p:txBody>
      </p:sp>
      <p:sp>
        <p:nvSpPr>
          <p:cNvPr id="28" name="Прямоугольник: усеченные противолежащие углы 27"/>
          <p:cNvSpPr/>
          <p:nvPr/>
        </p:nvSpPr>
        <p:spPr>
          <a:xfrm>
            <a:off x="5766319" y="3545633"/>
            <a:ext cx="4217436" cy="1474237"/>
          </a:xfrm>
          <a:prstGeom prst="snip2Diag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400" b="1" dirty="0"/>
              <a:t>Будущая </a:t>
            </a:r>
            <a:r>
              <a:rPr lang="ru-RU" altLang="ru-RU" sz="1400" b="1" dirty="0"/>
              <a:t>карьера: </a:t>
            </a:r>
            <a:r>
              <a:rPr lang="ru-RU" sz="1400" dirty="0"/>
              <a:t>UI-программист, </a:t>
            </a:r>
            <a:r>
              <a:rPr lang="ru-RU" sz="1400" dirty="0" err="1"/>
              <a:t>UI</a:t>
            </a:r>
            <a:r>
              <a:rPr lang="ru-RU" sz="1400" dirty="0"/>
              <a:t>/UX-тестер, </a:t>
            </a:r>
            <a:r>
              <a:rPr lang="ru-RU" sz="1400" dirty="0" err="1"/>
              <a:t>веб-разработчик</a:t>
            </a:r>
            <a:r>
              <a:rPr lang="ru-RU" sz="1400" dirty="0"/>
              <a:t>, художник-разработчик интерфейса;  архитектор взаимодействия, дизайнер виртуальных миров, проектировщик </a:t>
            </a:r>
            <a:r>
              <a:rPr lang="ru-RU" sz="1400" dirty="0" err="1" smtClean="0"/>
              <a:t>нейроинтерфейсов</a:t>
            </a:r>
            <a:r>
              <a:rPr lang="ru-RU" sz="1400" dirty="0" smtClean="0"/>
              <a:t>. </a:t>
            </a:r>
            <a:r>
              <a:rPr lang="ru-RU" altLang="ru-RU" sz="1400" dirty="0" smtClean="0"/>
              <a:t>Профессии </a:t>
            </a:r>
            <a:r>
              <a:rPr lang="ru-RU" altLang="ru-RU" sz="1400" dirty="0"/>
              <a:t>в </a:t>
            </a:r>
            <a:r>
              <a:rPr lang="ru-RU" altLang="ru-RU" sz="1400" dirty="0" err="1"/>
              <a:t>ИТ-сфере</a:t>
            </a:r>
            <a:r>
              <a:rPr lang="ru-RU" altLang="ru-RU" sz="1400" dirty="0"/>
              <a:t> традиционно входят в ТОП-10 самых востребованных работодателями </a:t>
            </a:r>
            <a:r>
              <a:rPr lang="ru-RU" altLang="ru-RU" sz="1400" dirty="0"/>
              <a:t>направлений</a:t>
            </a:r>
            <a:r>
              <a:rPr lang="ru-RU" altLang="ru-RU" sz="1400" dirty="0" smtClean="0"/>
              <a:t>. </a:t>
            </a:r>
            <a:endParaRPr lang="ru-RU" altLang="ru-RU" sz="1400" dirty="0"/>
          </a:p>
        </p:txBody>
      </p:sp>
      <p:sp>
        <p:nvSpPr>
          <p:cNvPr id="2064" name="TextBox 29"/>
          <p:cNvSpPr txBox="1">
            <a:spLocks noChangeArrowheads="1"/>
          </p:cNvSpPr>
          <p:nvPr/>
        </p:nvSpPr>
        <p:spPr bwMode="auto">
          <a:xfrm>
            <a:off x="1621615" y="6061431"/>
            <a:ext cx="83724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i="1" dirty="0" smtClean="0">
                <a:solidFill>
                  <a:schemeClr val="accent1">
                    <a:lumMod val="50000"/>
                  </a:schemeClr>
                </a:solidFill>
              </a:rPr>
              <a:t>Добро пожаловать! У нас каждый найдет себя: в науке, творчестве или технологии…</a:t>
            </a:r>
            <a:endParaRPr lang="ru-RU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5" name="TextBox 31"/>
          <p:cNvSpPr txBox="1">
            <a:spLocks noChangeArrowheads="1"/>
          </p:cNvSpPr>
          <p:nvPr/>
        </p:nvSpPr>
        <p:spPr bwMode="auto">
          <a:xfrm>
            <a:off x="3121025" y="6350000"/>
            <a:ext cx="4856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b="1">
                <a:solidFill>
                  <a:srgbClr val="792D2B"/>
                </a:solidFill>
                <a:latin typeface="Gill Sans MT" pitchFamily="34" charset="0"/>
                <a:hlinkClick r:id="rId3"/>
              </a:rPr>
              <a:t>Подать заявление онлайн</a:t>
            </a:r>
            <a:endParaRPr lang="ru-RU" altLang="ru-RU" b="1">
              <a:solidFill>
                <a:srgbClr val="792D2B"/>
              </a:solidFill>
              <a:latin typeface="Gill Sans MT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221913" y="161925"/>
            <a:ext cx="1800225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16 общежитий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221913" y="812800"/>
            <a:ext cx="1800225" cy="558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Военная</a:t>
            </a:r>
            <a:r>
              <a:rPr lang="ru-RU" dirty="0"/>
              <a:t> </a:t>
            </a:r>
            <a:r>
              <a:rPr lang="ru-RU" sz="1600" dirty="0"/>
              <a:t>подготовка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221913" y="1465263"/>
            <a:ext cx="1800225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Бассейн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221913" y="2116138"/>
            <a:ext cx="1800225" cy="558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Базы практик и отдыха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221913" y="2768600"/>
            <a:ext cx="1800225" cy="9429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/>
              <a:t>Стипендиальные программы и материальное поощрение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221913" y="3803650"/>
            <a:ext cx="1800225" cy="736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/>
              <a:t>Международная академическая мобильность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221913" y="4633913"/>
            <a:ext cx="1800225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Проектное обучение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0221913" y="5284788"/>
            <a:ext cx="1800225" cy="71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tx1"/>
                </a:solidFill>
              </a:rPr>
              <a:t>Электронное и дистанционное обучение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221913" y="6089650"/>
            <a:ext cx="1800225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Языковая подготовка</a:t>
            </a:r>
          </a:p>
        </p:txBody>
      </p:sp>
      <p:sp>
        <p:nvSpPr>
          <p:cNvPr id="2075" name="TextBox 41"/>
          <p:cNvSpPr txBox="1">
            <a:spLocks noChangeArrowheads="1"/>
          </p:cNvSpPr>
          <p:nvPr/>
        </p:nvSpPr>
        <p:spPr bwMode="auto">
          <a:xfrm rot="16200000">
            <a:off x="-1346940" y="3811397"/>
            <a:ext cx="534035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altLang="ru-RU" b="1" dirty="0" smtClean="0">
                <a:solidFill>
                  <a:schemeClr val="tx2"/>
                </a:solidFill>
                <a:latin typeface="Gill Sans MT" pitchFamily="34" charset="0"/>
                <a:cs typeface="Times New Roman" pitchFamily="18" charset="0"/>
              </a:rPr>
              <a:t>Институт компьютерных технологий и информационной безопасности</a:t>
            </a:r>
            <a:endParaRPr lang="ru-RU" altLang="ru-RU" b="1" dirty="0">
              <a:solidFill>
                <a:schemeClr val="tx2"/>
              </a:solidFill>
              <a:latin typeface="Gill Sans MT" pitchFamily="34" charset="0"/>
              <a:cs typeface="Times New Roman" pitchFamily="18" charset="0"/>
            </a:endParaRPr>
          </a:p>
        </p:txBody>
      </p:sp>
      <p:graphicFrame>
        <p:nvGraphicFramePr>
          <p:cNvPr id="43" name="Таблица 42">
            <a:extLst/>
          </p:cNvPr>
          <p:cNvGraphicFramePr>
            <a:graphicFrameLocks noGrp="1"/>
          </p:cNvGraphicFramePr>
          <p:nvPr/>
        </p:nvGraphicFramePr>
        <p:xfrm>
          <a:off x="1679510" y="1429996"/>
          <a:ext cx="8304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3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7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Язык </a:t>
                      </a:r>
                      <a:r>
                        <a:rPr lang="ru-RU" sz="1800" b="1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обучения русский</a:t>
                      </a:r>
                      <a:endParaRPr lang="en-US" sz="18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Форма</a:t>
                      </a:r>
                      <a:r>
                        <a:rPr lang="ru-RU" sz="18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u-RU" sz="1800" b="1" baseline="0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обучения очная</a:t>
                      </a:r>
                      <a:endParaRPr lang="ru-RU" sz="1400" b="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Срок </a:t>
                      </a:r>
                      <a:r>
                        <a:rPr lang="ru-RU" sz="1800" b="1" dirty="0" smtClean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обучения 2 года</a:t>
                      </a:r>
                      <a:endParaRPr lang="ru-RU" sz="1600" b="1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Рамка 44">
            <a:extLst/>
          </p:cNvPr>
          <p:cNvSpPr/>
          <p:nvPr/>
        </p:nvSpPr>
        <p:spPr>
          <a:xfrm>
            <a:off x="2768600" y="6334125"/>
            <a:ext cx="5561013" cy="442913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22"/>
          <p:cNvSpPr/>
          <p:nvPr/>
        </p:nvSpPr>
        <p:spPr bwMode="auto">
          <a:xfrm>
            <a:off x="1688840" y="2719149"/>
            <a:ext cx="3965510" cy="1274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400" b="1" dirty="0"/>
              <a:t>Ведущие </a:t>
            </a:r>
            <a:r>
              <a:rPr lang="ru-RU" altLang="ru-RU" sz="1400" b="1" dirty="0" smtClean="0"/>
              <a:t>преподаватели:</a:t>
            </a:r>
            <a:r>
              <a:rPr lang="en-US" altLang="ru-RU" sz="1400" dirty="0" smtClean="0"/>
              <a:t> </a:t>
            </a:r>
            <a:r>
              <a:rPr lang="ru-RU" sz="1400" dirty="0"/>
              <a:t>опытные штатные и приглашенные специалисты, в том числе профессиональные дизайнеры, программисты, психологи.  </a:t>
            </a:r>
            <a:r>
              <a:rPr lang="ru-RU" sz="1400" dirty="0"/>
              <a:t>Руководитель программы </a:t>
            </a:r>
            <a:r>
              <a:rPr lang="ru-RU" sz="1400" dirty="0" smtClean="0"/>
              <a:t>–</a:t>
            </a:r>
            <a:r>
              <a:rPr lang="en-US" sz="1400" dirty="0" smtClean="0"/>
              <a:t> </a:t>
            </a:r>
            <a:r>
              <a:rPr lang="ru-RU" sz="1400" dirty="0" smtClean="0"/>
              <a:t>победитель </a:t>
            </a:r>
            <a:r>
              <a:rPr lang="ru-RU" sz="1400" dirty="0"/>
              <a:t>грантового конкурса </a:t>
            </a:r>
            <a:r>
              <a:rPr lang="ru-RU" sz="1400" dirty="0" smtClean="0"/>
              <a:t>Стипендиальной </a:t>
            </a:r>
            <a:r>
              <a:rPr lang="ru-RU" sz="1400" dirty="0"/>
              <a:t>программы </a:t>
            </a:r>
            <a:r>
              <a:rPr lang="ru-RU" sz="1400" dirty="0" smtClean="0"/>
              <a:t>Фонда В</a:t>
            </a:r>
            <a:r>
              <a:rPr lang="ru-RU" sz="1400" dirty="0"/>
              <a:t>. Потанина</a:t>
            </a:r>
            <a:r>
              <a:rPr lang="en-US" altLang="ru-RU" sz="1400" dirty="0"/>
              <a:t> </a:t>
            </a:r>
            <a:r>
              <a:rPr lang="ru-RU" altLang="ru-RU" sz="1400" dirty="0" smtClean="0"/>
              <a:t> 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6986" y="5085184"/>
            <a:ext cx="422676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400" b="1" dirty="0">
                <a:solidFill>
                  <a:schemeClr val="dk1"/>
                </a:solidFill>
                <a:latin typeface="+mn-lt"/>
                <a:cs typeface="+mn-cs"/>
              </a:rPr>
              <a:t>Трудоустройство: </a:t>
            </a:r>
            <a:r>
              <a:rPr lang="ru-RU" altLang="ru-RU" sz="1400" b="1" dirty="0" smtClean="0">
                <a:solidFill>
                  <a:schemeClr val="dk1"/>
                </a:solidFill>
                <a:latin typeface="+mn-lt"/>
                <a:cs typeface="+mn-cs"/>
              </a:rPr>
              <a:t> </a:t>
            </a:r>
            <a:r>
              <a:rPr lang="ru-RU" altLang="ru-RU" sz="1400" dirty="0" smtClean="0">
                <a:solidFill>
                  <a:schemeClr val="dk1"/>
                </a:solidFill>
                <a:latin typeface="+mn-lt"/>
                <a:cs typeface="+mn-cs"/>
              </a:rPr>
              <a:t>выпускники </a:t>
            </a:r>
            <a:r>
              <a:rPr lang="ru-RU" altLang="ru-RU" sz="1400" dirty="0">
                <a:solidFill>
                  <a:schemeClr val="dk1"/>
                </a:solidFill>
                <a:latin typeface="+mn-lt"/>
                <a:cs typeface="+mn-cs"/>
              </a:rPr>
              <a:t>востребованы софтверными и </a:t>
            </a:r>
            <a:r>
              <a:rPr lang="en-US" altLang="ru-RU" sz="1400" dirty="0">
                <a:solidFill>
                  <a:schemeClr val="dk1"/>
                </a:solidFill>
                <a:latin typeface="+mn-lt"/>
                <a:cs typeface="+mn-cs"/>
              </a:rPr>
              <a:t>IT</a:t>
            </a:r>
            <a:r>
              <a:rPr lang="ru-RU" altLang="ru-RU" sz="1400" dirty="0">
                <a:solidFill>
                  <a:schemeClr val="dk1"/>
                </a:solidFill>
                <a:latin typeface="+mn-lt"/>
                <a:cs typeface="+mn-cs"/>
              </a:rPr>
              <a:t>–компаниями, цифровыми агентствами, </a:t>
            </a:r>
            <a:r>
              <a:rPr lang="ru-RU" altLang="ru-RU" sz="1400" dirty="0" err="1">
                <a:solidFill>
                  <a:schemeClr val="dk1"/>
                </a:solidFill>
                <a:latin typeface="+mn-lt"/>
                <a:cs typeface="+mn-cs"/>
              </a:rPr>
              <a:t>дизайн-студиями</a:t>
            </a:r>
            <a:r>
              <a:rPr lang="ru-RU" altLang="ru-RU" sz="1400" dirty="0">
                <a:solidFill>
                  <a:schemeClr val="dk1"/>
                </a:solidFill>
                <a:latin typeface="+mn-lt"/>
                <a:cs typeface="+mn-cs"/>
              </a:rPr>
              <a:t>, </a:t>
            </a:r>
            <a:r>
              <a:rPr lang="ru-RU" altLang="ru-RU" sz="1400" dirty="0" smtClean="0">
                <a:solidFill>
                  <a:schemeClr val="dk1"/>
                </a:solidFill>
                <a:latin typeface="+mn-lt"/>
                <a:cs typeface="+mn-cs"/>
              </a:rPr>
              <a:t> желающими </a:t>
            </a:r>
            <a:r>
              <a:rPr lang="ru-RU" altLang="ru-RU" sz="1400" dirty="0">
                <a:solidFill>
                  <a:schemeClr val="dk1"/>
                </a:solidFill>
                <a:latin typeface="+mn-lt"/>
                <a:cs typeface="+mn-cs"/>
              </a:rPr>
              <a:t>предоставить заказчикам ПО нешаблонные фирменные решения</a:t>
            </a:r>
            <a:endParaRPr lang="ru-RU" altLang="ru-RU" sz="14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В золотом">
      <a:majorFont>
        <a:latin typeface="Arial Rounded MT Bold"/>
        <a:ea typeface=""/>
        <a:cs typeface=""/>
      </a:majorFont>
      <a:minorFont>
        <a:latin typeface="Gill Sans M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290</Words>
  <Application>Microsoft Office PowerPoint</Application>
  <PresentationFormat>Произвольный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Gill Sans MT</vt:lpstr>
      <vt:lpstr>Calibri</vt:lpstr>
      <vt:lpstr>Bookman Old Style</vt:lpstr>
      <vt:lpstr>Times New Roman</vt:lpstr>
      <vt:lpstr>Тема Office</vt:lpstr>
      <vt:lpstr>Слайд 1</vt:lpstr>
    </vt:vector>
  </TitlesOfParts>
  <Company>Южный Федеральный Университет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Абрамович Татьяна Сергеевна</dc:creator>
  <cp:lastModifiedBy>Виталий Компаниец</cp:lastModifiedBy>
  <cp:revision>85</cp:revision>
  <dcterms:created xsi:type="dcterms:W3CDTF">2017-04-06T13:09:18Z</dcterms:created>
  <dcterms:modified xsi:type="dcterms:W3CDTF">2018-10-31T06:05:20Z</dcterms:modified>
</cp:coreProperties>
</file>