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54"/>
  </p:notesMasterIdLst>
  <p:handoutMasterIdLst>
    <p:handoutMasterId r:id="rId55"/>
  </p:handoutMasterIdLst>
  <p:sldIdLst>
    <p:sldId id="331" r:id="rId2"/>
    <p:sldId id="332" r:id="rId3"/>
    <p:sldId id="404" r:id="rId4"/>
    <p:sldId id="405" r:id="rId5"/>
    <p:sldId id="406" r:id="rId6"/>
    <p:sldId id="407" r:id="rId7"/>
    <p:sldId id="409" r:id="rId8"/>
    <p:sldId id="423" r:id="rId9"/>
    <p:sldId id="421" r:id="rId10"/>
    <p:sldId id="439" r:id="rId11"/>
    <p:sldId id="440" r:id="rId12"/>
    <p:sldId id="441" r:id="rId13"/>
    <p:sldId id="442" r:id="rId14"/>
    <p:sldId id="443" r:id="rId15"/>
    <p:sldId id="444" r:id="rId16"/>
    <p:sldId id="445" r:id="rId17"/>
    <p:sldId id="408" r:id="rId18"/>
    <p:sldId id="424" r:id="rId19"/>
    <p:sldId id="422" r:id="rId20"/>
    <p:sldId id="425" r:id="rId21"/>
    <p:sldId id="410" r:id="rId22"/>
    <p:sldId id="426" r:id="rId23"/>
    <p:sldId id="411" r:id="rId24"/>
    <p:sldId id="412" r:id="rId25"/>
    <p:sldId id="413" r:id="rId26"/>
    <p:sldId id="414" r:id="rId27"/>
    <p:sldId id="427" r:id="rId28"/>
    <p:sldId id="428" r:id="rId29"/>
    <p:sldId id="429" r:id="rId30"/>
    <p:sldId id="430" r:id="rId31"/>
    <p:sldId id="432" r:id="rId32"/>
    <p:sldId id="431" r:id="rId33"/>
    <p:sldId id="433" r:id="rId34"/>
    <p:sldId id="434" r:id="rId35"/>
    <p:sldId id="435" r:id="rId36"/>
    <p:sldId id="436" r:id="rId37"/>
    <p:sldId id="437" r:id="rId38"/>
    <p:sldId id="438" r:id="rId39"/>
    <p:sldId id="454" r:id="rId40"/>
    <p:sldId id="446" r:id="rId41"/>
    <p:sldId id="447" r:id="rId42"/>
    <p:sldId id="448" r:id="rId43"/>
    <p:sldId id="449" r:id="rId44"/>
    <p:sldId id="450" r:id="rId45"/>
    <p:sldId id="451" r:id="rId46"/>
    <p:sldId id="452" r:id="rId47"/>
    <p:sldId id="453" r:id="rId48"/>
    <p:sldId id="455" r:id="rId49"/>
    <p:sldId id="456" r:id="rId50"/>
    <p:sldId id="457" r:id="rId51"/>
    <p:sldId id="458" r:id="rId52"/>
    <p:sldId id="415" r:id="rId53"/>
  </p:sldIdLst>
  <p:sldSz cx="9144000" cy="6858000" type="screen4x3"/>
  <p:notesSz cx="7010400" cy="9236075"/>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S PGothic" charset="-128"/>
        <a:cs typeface="+mn-cs"/>
      </a:defRPr>
    </a:lvl1pPr>
    <a:lvl2pPr marL="457200" algn="l" rtl="0" eaLnBrk="0" fontAlgn="base" hangingPunct="0">
      <a:spcBef>
        <a:spcPct val="0"/>
      </a:spcBef>
      <a:spcAft>
        <a:spcPct val="0"/>
      </a:spcAft>
      <a:defRPr sz="2400" kern="1200">
        <a:solidFill>
          <a:schemeClr val="tx1"/>
        </a:solidFill>
        <a:latin typeface="Times New Roman" charset="0"/>
        <a:ea typeface="MS PGothic"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MS PGothic"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MS PGothic"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MS PGothic" charset="-128"/>
        <a:cs typeface="+mn-cs"/>
      </a:defRPr>
    </a:lvl5pPr>
    <a:lvl6pPr marL="2286000" algn="l" defTabSz="914400" rtl="0" eaLnBrk="1" latinLnBrk="0" hangingPunct="1">
      <a:defRPr sz="2400" kern="1200">
        <a:solidFill>
          <a:schemeClr val="tx1"/>
        </a:solidFill>
        <a:latin typeface="Times New Roman" charset="0"/>
        <a:ea typeface="MS PGothic" charset="-128"/>
        <a:cs typeface="+mn-cs"/>
      </a:defRPr>
    </a:lvl6pPr>
    <a:lvl7pPr marL="2743200" algn="l" defTabSz="914400" rtl="0" eaLnBrk="1" latinLnBrk="0" hangingPunct="1">
      <a:defRPr sz="2400" kern="1200">
        <a:solidFill>
          <a:schemeClr val="tx1"/>
        </a:solidFill>
        <a:latin typeface="Times New Roman" charset="0"/>
        <a:ea typeface="MS PGothic" charset="-128"/>
        <a:cs typeface="+mn-cs"/>
      </a:defRPr>
    </a:lvl7pPr>
    <a:lvl8pPr marL="3200400" algn="l" defTabSz="914400" rtl="0" eaLnBrk="1" latinLnBrk="0" hangingPunct="1">
      <a:defRPr sz="2400" kern="1200">
        <a:solidFill>
          <a:schemeClr val="tx1"/>
        </a:solidFill>
        <a:latin typeface="Times New Roman" charset="0"/>
        <a:ea typeface="MS PGothic" charset="-128"/>
        <a:cs typeface="+mn-cs"/>
      </a:defRPr>
    </a:lvl8pPr>
    <a:lvl9pPr marL="3657600" algn="l" defTabSz="914400" rtl="0" eaLnBrk="1" latinLnBrk="0" hangingPunct="1">
      <a:defRPr sz="2400" kern="1200">
        <a:solidFill>
          <a:schemeClr val="tx1"/>
        </a:solidFill>
        <a:latin typeface="Times New Roman" charset="0"/>
        <a:ea typeface="MS PGothic"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55"/>
    <p:restoredTop sz="94685"/>
  </p:normalViewPr>
  <p:slideViewPr>
    <p:cSldViewPr>
      <p:cViewPr varScale="1">
        <p:scale>
          <a:sx n="149" d="100"/>
          <a:sy n="149" d="100"/>
        </p:scale>
        <p:origin x="616" y="184"/>
      </p:cViewPr>
      <p:guideLst>
        <p:guide orient="horz" pos="2160"/>
        <p:guide pos="2880"/>
      </p:guideLst>
    </p:cSldViewPr>
  </p:slideViewPr>
  <p:outlineViewPr>
    <p:cViewPr>
      <p:scale>
        <a:sx n="33" d="100"/>
        <a:sy n="33" d="100"/>
      </p:scale>
      <p:origin x="0" y="-41586"/>
    </p:cViewPr>
  </p:outlineViewPr>
  <p:notesTextViewPr>
    <p:cViewPr>
      <p:scale>
        <a:sx n="100" d="100"/>
        <a:sy n="100" d="100"/>
      </p:scale>
      <p:origin x="0" y="0"/>
    </p:cViewPr>
  </p:notesTextViewPr>
  <p:sorterViewPr>
    <p:cViewPr>
      <p:scale>
        <a:sx n="166" d="100"/>
        <a:sy n="166" d="100"/>
      </p:scale>
      <p:origin x="0" y="-216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bwMode="auto">
          <a:xfrm>
            <a:off x="0" y="0"/>
            <a:ext cx="3038475" cy="461963"/>
          </a:xfrm>
          <a:prstGeom prst="rect">
            <a:avLst/>
          </a:prstGeom>
          <a:noFill/>
          <a:ln w="9525">
            <a:noFill/>
            <a:miter lim="800000"/>
            <a:headEnd/>
            <a:tailEnd/>
          </a:ln>
          <a:effectLst/>
        </p:spPr>
        <p:txBody>
          <a:bodyPr vert="horz" wrap="square" lIns="92816" tIns="46407" rIns="92816" bIns="46407" numCol="1" anchor="t" anchorCtr="0" compatLnSpc="1">
            <a:prstTxWarp prst="textNoShape">
              <a:avLst/>
            </a:prstTxWarp>
          </a:bodyPr>
          <a:lstStyle>
            <a:lvl1pPr>
              <a:defRPr sz="1200" smtClean="0">
                <a:ea typeface="MS PGothic" charset="0"/>
                <a:cs typeface="MS PGothic" charset="0"/>
              </a:defRPr>
            </a:lvl1pPr>
          </a:lstStyle>
          <a:p>
            <a:pPr>
              <a:defRPr/>
            </a:pPr>
            <a:endParaRPr lang="en-US"/>
          </a:p>
        </p:txBody>
      </p:sp>
      <p:sp>
        <p:nvSpPr>
          <p:cNvPr id="158723" name="Rectangle 3"/>
          <p:cNvSpPr>
            <a:spLocks noGrp="1" noChangeArrowheads="1"/>
          </p:cNvSpPr>
          <p:nvPr>
            <p:ph type="dt" sz="quarter" idx="1"/>
          </p:nvPr>
        </p:nvSpPr>
        <p:spPr bwMode="auto">
          <a:xfrm>
            <a:off x="3971925" y="0"/>
            <a:ext cx="3038475" cy="461963"/>
          </a:xfrm>
          <a:prstGeom prst="rect">
            <a:avLst/>
          </a:prstGeom>
          <a:noFill/>
          <a:ln w="9525">
            <a:noFill/>
            <a:miter lim="800000"/>
            <a:headEnd/>
            <a:tailEnd/>
          </a:ln>
          <a:effectLst/>
        </p:spPr>
        <p:txBody>
          <a:bodyPr vert="horz" wrap="square" lIns="92816" tIns="46407" rIns="92816" bIns="46407" numCol="1" anchor="t" anchorCtr="0" compatLnSpc="1">
            <a:prstTxWarp prst="textNoShape">
              <a:avLst/>
            </a:prstTxWarp>
          </a:bodyPr>
          <a:lstStyle>
            <a:lvl1pPr algn="r">
              <a:defRPr sz="1200" smtClean="0">
                <a:ea typeface="MS PGothic" charset="0"/>
                <a:cs typeface="MS PGothic" charset="0"/>
              </a:defRPr>
            </a:lvl1pPr>
          </a:lstStyle>
          <a:p>
            <a:pPr>
              <a:defRPr/>
            </a:pPr>
            <a:endParaRPr lang="en-US"/>
          </a:p>
        </p:txBody>
      </p:sp>
      <p:sp>
        <p:nvSpPr>
          <p:cNvPr id="158724" name="Rectangle 4"/>
          <p:cNvSpPr>
            <a:spLocks noGrp="1" noChangeArrowheads="1"/>
          </p:cNvSpPr>
          <p:nvPr>
            <p:ph type="ftr" sz="quarter" idx="2"/>
          </p:nvPr>
        </p:nvSpPr>
        <p:spPr bwMode="auto">
          <a:xfrm>
            <a:off x="0" y="8774113"/>
            <a:ext cx="3038475" cy="461962"/>
          </a:xfrm>
          <a:prstGeom prst="rect">
            <a:avLst/>
          </a:prstGeom>
          <a:noFill/>
          <a:ln w="9525">
            <a:noFill/>
            <a:miter lim="800000"/>
            <a:headEnd/>
            <a:tailEnd/>
          </a:ln>
          <a:effectLst/>
        </p:spPr>
        <p:txBody>
          <a:bodyPr vert="horz" wrap="square" lIns="92816" tIns="46407" rIns="92816" bIns="46407" numCol="1" anchor="b" anchorCtr="0" compatLnSpc="1">
            <a:prstTxWarp prst="textNoShape">
              <a:avLst/>
            </a:prstTxWarp>
          </a:bodyPr>
          <a:lstStyle>
            <a:lvl1pPr>
              <a:defRPr sz="1200" smtClean="0">
                <a:ea typeface="MS PGothic" charset="0"/>
                <a:cs typeface="MS PGothic" charset="0"/>
              </a:defRPr>
            </a:lvl1pPr>
          </a:lstStyle>
          <a:p>
            <a:pPr>
              <a:defRPr/>
            </a:pPr>
            <a:endParaRPr lang="en-US"/>
          </a:p>
        </p:txBody>
      </p:sp>
      <p:sp>
        <p:nvSpPr>
          <p:cNvPr id="158725" name="Rectangle 5"/>
          <p:cNvSpPr>
            <a:spLocks noGrp="1" noChangeArrowheads="1"/>
          </p:cNvSpPr>
          <p:nvPr>
            <p:ph type="sldNum" sz="quarter" idx="3"/>
          </p:nvPr>
        </p:nvSpPr>
        <p:spPr bwMode="auto">
          <a:xfrm>
            <a:off x="3971925" y="8774113"/>
            <a:ext cx="3038475" cy="461962"/>
          </a:xfrm>
          <a:prstGeom prst="rect">
            <a:avLst/>
          </a:prstGeom>
          <a:noFill/>
          <a:ln w="9525">
            <a:noFill/>
            <a:miter lim="800000"/>
            <a:headEnd/>
            <a:tailEnd/>
          </a:ln>
          <a:effectLst/>
        </p:spPr>
        <p:txBody>
          <a:bodyPr vert="horz" wrap="square" lIns="92816" tIns="46407" rIns="92816" bIns="46407" numCol="1" anchor="b" anchorCtr="0" compatLnSpc="1">
            <a:prstTxWarp prst="textNoShape">
              <a:avLst/>
            </a:prstTxWarp>
          </a:bodyPr>
          <a:lstStyle>
            <a:lvl1pPr algn="r">
              <a:defRPr sz="1200"/>
            </a:lvl1pPr>
          </a:lstStyle>
          <a:p>
            <a:fld id="{9CD6772C-FE5F-1047-AEA4-9C4501D58796}" type="slidenum">
              <a:rPr lang="en-US" altLang="en-US"/>
              <a:pPr/>
              <a:t>‹#›</a:t>
            </a:fld>
            <a:endParaRPr lang="en-US" altLang="en-US"/>
          </a:p>
        </p:txBody>
      </p:sp>
    </p:spTree>
    <p:extLst>
      <p:ext uri="{BB962C8B-B14F-4D97-AF65-F5344CB8AC3E}">
        <p14:creationId xmlns:p14="http://schemas.microsoft.com/office/powerpoint/2010/main" val="18754329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0" y="0"/>
            <a:ext cx="3038475" cy="461963"/>
          </a:xfrm>
          <a:prstGeom prst="rect">
            <a:avLst/>
          </a:prstGeom>
          <a:noFill/>
          <a:ln w="9525">
            <a:noFill/>
            <a:miter lim="800000"/>
            <a:headEnd/>
            <a:tailEnd/>
          </a:ln>
          <a:effectLst/>
        </p:spPr>
        <p:txBody>
          <a:bodyPr vert="horz" wrap="square" lIns="92816" tIns="46407" rIns="92816" bIns="46407" numCol="1" anchor="t" anchorCtr="0" compatLnSpc="1">
            <a:prstTxWarp prst="textNoShape">
              <a:avLst/>
            </a:prstTxWarp>
          </a:bodyPr>
          <a:lstStyle>
            <a:lvl1pPr>
              <a:defRPr sz="1200" smtClean="0">
                <a:ea typeface="MS PGothic" charset="0"/>
                <a:cs typeface="MS PGothic" charset="0"/>
              </a:defRPr>
            </a:lvl1pPr>
          </a:lstStyle>
          <a:p>
            <a:pPr>
              <a:defRPr/>
            </a:pPr>
            <a:endParaRPr lang="en-US"/>
          </a:p>
        </p:txBody>
      </p:sp>
      <p:sp>
        <p:nvSpPr>
          <p:cNvPr id="149507" name="Rectangle 3"/>
          <p:cNvSpPr>
            <a:spLocks noGrp="1" noChangeArrowheads="1"/>
          </p:cNvSpPr>
          <p:nvPr>
            <p:ph type="dt" idx="1"/>
          </p:nvPr>
        </p:nvSpPr>
        <p:spPr bwMode="auto">
          <a:xfrm>
            <a:off x="3971925" y="0"/>
            <a:ext cx="3038475" cy="461963"/>
          </a:xfrm>
          <a:prstGeom prst="rect">
            <a:avLst/>
          </a:prstGeom>
          <a:noFill/>
          <a:ln w="9525">
            <a:noFill/>
            <a:miter lim="800000"/>
            <a:headEnd/>
            <a:tailEnd/>
          </a:ln>
          <a:effectLst/>
        </p:spPr>
        <p:txBody>
          <a:bodyPr vert="horz" wrap="square" lIns="92816" tIns="46407" rIns="92816" bIns="46407" numCol="1" anchor="t" anchorCtr="0" compatLnSpc="1">
            <a:prstTxWarp prst="textNoShape">
              <a:avLst/>
            </a:prstTxWarp>
          </a:bodyPr>
          <a:lstStyle>
            <a:lvl1pPr algn="r">
              <a:defRPr sz="1200" smtClean="0">
                <a:ea typeface="MS PGothic" charset="0"/>
                <a:cs typeface="MS PGothic"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98563" y="693738"/>
            <a:ext cx="4616450" cy="34623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49509" name="Rectangle 5"/>
          <p:cNvSpPr>
            <a:spLocks noGrp="1" noChangeArrowheads="1"/>
          </p:cNvSpPr>
          <p:nvPr>
            <p:ph type="body" sz="quarter" idx="3"/>
          </p:nvPr>
        </p:nvSpPr>
        <p:spPr bwMode="auto">
          <a:xfrm>
            <a:off x="933450" y="4387850"/>
            <a:ext cx="5143500" cy="4154488"/>
          </a:xfrm>
          <a:prstGeom prst="rect">
            <a:avLst/>
          </a:prstGeom>
          <a:noFill/>
          <a:ln w="9525">
            <a:noFill/>
            <a:miter lim="800000"/>
            <a:headEnd/>
            <a:tailEnd/>
          </a:ln>
          <a:effectLst/>
        </p:spPr>
        <p:txBody>
          <a:bodyPr vert="horz" wrap="square" lIns="92816" tIns="46407" rIns="92816" bIns="4640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9510" name="Rectangle 6"/>
          <p:cNvSpPr>
            <a:spLocks noGrp="1" noChangeArrowheads="1"/>
          </p:cNvSpPr>
          <p:nvPr>
            <p:ph type="ftr" sz="quarter" idx="4"/>
          </p:nvPr>
        </p:nvSpPr>
        <p:spPr bwMode="auto">
          <a:xfrm>
            <a:off x="0" y="8774113"/>
            <a:ext cx="3038475" cy="461962"/>
          </a:xfrm>
          <a:prstGeom prst="rect">
            <a:avLst/>
          </a:prstGeom>
          <a:noFill/>
          <a:ln w="9525">
            <a:noFill/>
            <a:miter lim="800000"/>
            <a:headEnd/>
            <a:tailEnd/>
          </a:ln>
          <a:effectLst/>
        </p:spPr>
        <p:txBody>
          <a:bodyPr vert="horz" wrap="square" lIns="92816" tIns="46407" rIns="92816" bIns="46407" numCol="1" anchor="b" anchorCtr="0" compatLnSpc="1">
            <a:prstTxWarp prst="textNoShape">
              <a:avLst/>
            </a:prstTxWarp>
          </a:bodyPr>
          <a:lstStyle>
            <a:lvl1pPr>
              <a:defRPr sz="1200" smtClean="0">
                <a:ea typeface="MS PGothic" charset="0"/>
                <a:cs typeface="MS PGothic" charset="0"/>
              </a:defRPr>
            </a:lvl1pPr>
          </a:lstStyle>
          <a:p>
            <a:pPr>
              <a:defRPr/>
            </a:pPr>
            <a:endParaRPr lang="en-US"/>
          </a:p>
        </p:txBody>
      </p:sp>
      <p:sp>
        <p:nvSpPr>
          <p:cNvPr id="149511" name="Rectangle 7"/>
          <p:cNvSpPr>
            <a:spLocks noGrp="1" noChangeArrowheads="1"/>
          </p:cNvSpPr>
          <p:nvPr>
            <p:ph type="sldNum" sz="quarter" idx="5"/>
          </p:nvPr>
        </p:nvSpPr>
        <p:spPr bwMode="auto">
          <a:xfrm>
            <a:off x="3971925" y="8774113"/>
            <a:ext cx="3038475" cy="461962"/>
          </a:xfrm>
          <a:prstGeom prst="rect">
            <a:avLst/>
          </a:prstGeom>
          <a:noFill/>
          <a:ln w="9525">
            <a:noFill/>
            <a:miter lim="800000"/>
            <a:headEnd/>
            <a:tailEnd/>
          </a:ln>
          <a:effectLst/>
        </p:spPr>
        <p:txBody>
          <a:bodyPr vert="horz" wrap="square" lIns="92816" tIns="46407" rIns="92816" bIns="46407" numCol="1" anchor="b" anchorCtr="0" compatLnSpc="1">
            <a:prstTxWarp prst="textNoShape">
              <a:avLst/>
            </a:prstTxWarp>
          </a:bodyPr>
          <a:lstStyle>
            <a:lvl1pPr algn="r">
              <a:defRPr sz="1200"/>
            </a:lvl1pPr>
          </a:lstStyle>
          <a:p>
            <a:fld id="{7369B669-630C-5045-B9C3-76F1A5FD322D}" type="slidenum">
              <a:rPr lang="en-US" altLang="en-US"/>
              <a:pPr/>
              <a:t>‹#›</a:t>
            </a:fld>
            <a:endParaRPr lang="en-US" altLang="en-US"/>
          </a:p>
        </p:txBody>
      </p:sp>
    </p:spTree>
    <p:extLst>
      <p:ext uri="{BB962C8B-B14F-4D97-AF65-F5344CB8AC3E}">
        <p14:creationId xmlns:p14="http://schemas.microsoft.com/office/powerpoint/2010/main" val="7703103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S PGothic" panose="020B0600070205080204" pitchFamily="34" charset="-128"/>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Geneva"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Geneva" charset="-128"/>
        <a:cs typeface="Geneva"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Geneva" charset="-128"/>
        <a:cs typeface="Geneva"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a:ln/>
        </p:spPr>
      </p:sp>
      <p:sp>
        <p:nvSpPr>
          <p:cNvPr id="163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cs typeface="MS PGothic" charset="-128"/>
            </a:endParaRPr>
          </a:p>
        </p:txBody>
      </p:sp>
      <p:sp>
        <p:nvSpPr>
          <p:cNvPr id="163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FCBE1A15-06AE-A242-8A90-D9D7348BE4B2}" type="slidenum">
              <a:rPr lang="en-US" altLang="en-US" sz="1200"/>
              <a:pPr/>
              <a:t>1</a:t>
            </a:fld>
            <a:endParaRPr lang="en-US" altLang="en-US" sz="1200"/>
          </a:p>
        </p:txBody>
      </p:sp>
    </p:spTree>
    <p:extLst>
      <p:ext uri="{BB962C8B-B14F-4D97-AF65-F5344CB8AC3E}">
        <p14:creationId xmlns:p14="http://schemas.microsoft.com/office/powerpoint/2010/main" val="1784002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17</a:t>
            </a:fld>
            <a:endParaRPr lang="en-US" altLang="en-US" sz="1200"/>
          </a:p>
        </p:txBody>
      </p:sp>
    </p:spTree>
    <p:extLst>
      <p:ext uri="{BB962C8B-B14F-4D97-AF65-F5344CB8AC3E}">
        <p14:creationId xmlns:p14="http://schemas.microsoft.com/office/powerpoint/2010/main" val="1093038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18</a:t>
            </a:fld>
            <a:endParaRPr lang="en-US" altLang="en-US" sz="1200"/>
          </a:p>
        </p:txBody>
      </p:sp>
    </p:spTree>
    <p:extLst>
      <p:ext uri="{BB962C8B-B14F-4D97-AF65-F5344CB8AC3E}">
        <p14:creationId xmlns:p14="http://schemas.microsoft.com/office/powerpoint/2010/main" val="1232943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19</a:t>
            </a:fld>
            <a:endParaRPr lang="en-US" altLang="en-US" sz="1200"/>
          </a:p>
        </p:txBody>
      </p:sp>
    </p:spTree>
    <p:extLst>
      <p:ext uri="{BB962C8B-B14F-4D97-AF65-F5344CB8AC3E}">
        <p14:creationId xmlns:p14="http://schemas.microsoft.com/office/powerpoint/2010/main" val="838151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20</a:t>
            </a:fld>
            <a:endParaRPr lang="en-US" altLang="en-US" sz="1200"/>
          </a:p>
        </p:txBody>
      </p:sp>
    </p:spTree>
    <p:extLst>
      <p:ext uri="{BB962C8B-B14F-4D97-AF65-F5344CB8AC3E}">
        <p14:creationId xmlns:p14="http://schemas.microsoft.com/office/powerpoint/2010/main" val="111669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21</a:t>
            </a:fld>
            <a:endParaRPr lang="en-US" altLang="en-US" sz="1200"/>
          </a:p>
        </p:txBody>
      </p:sp>
    </p:spTree>
    <p:extLst>
      <p:ext uri="{BB962C8B-B14F-4D97-AF65-F5344CB8AC3E}">
        <p14:creationId xmlns:p14="http://schemas.microsoft.com/office/powerpoint/2010/main" val="752178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22</a:t>
            </a:fld>
            <a:endParaRPr lang="en-US" altLang="en-US" sz="1200"/>
          </a:p>
        </p:txBody>
      </p:sp>
    </p:spTree>
    <p:extLst>
      <p:ext uri="{BB962C8B-B14F-4D97-AF65-F5344CB8AC3E}">
        <p14:creationId xmlns:p14="http://schemas.microsoft.com/office/powerpoint/2010/main" val="1395489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23</a:t>
            </a:fld>
            <a:endParaRPr lang="en-US" altLang="en-US" sz="1200"/>
          </a:p>
        </p:txBody>
      </p:sp>
    </p:spTree>
    <p:extLst>
      <p:ext uri="{BB962C8B-B14F-4D97-AF65-F5344CB8AC3E}">
        <p14:creationId xmlns:p14="http://schemas.microsoft.com/office/powerpoint/2010/main" val="1954115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24</a:t>
            </a:fld>
            <a:endParaRPr lang="en-US" altLang="en-US" sz="1200"/>
          </a:p>
        </p:txBody>
      </p:sp>
    </p:spTree>
    <p:extLst>
      <p:ext uri="{BB962C8B-B14F-4D97-AF65-F5344CB8AC3E}">
        <p14:creationId xmlns:p14="http://schemas.microsoft.com/office/powerpoint/2010/main" val="7650810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25</a:t>
            </a:fld>
            <a:endParaRPr lang="en-US" altLang="en-US" sz="1200"/>
          </a:p>
        </p:txBody>
      </p:sp>
    </p:spTree>
    <p:extLst>
      <p:ext uri="{BB962C8B-B14F-4D97-AF65-F5344CB8AC3E}">
        <p14:creationId xmlns:p14="http://schemas.microsoft.com/office/powerpoint/2010/main" val="17847925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26</a:t>
            </a:fld>
            <a:endParaRPr lang="en-US" altLang="en-US" sz="1200"/>
          </a:p>
        </p:txBody>
      </p:sp>
    </p:spTree>
    <p:extLst>
      <p:ext uri="{BB962C8B-B14F-4D97-AF65-F5344CB8AC3E}">
        <p14:creationId xmlns:p14="http://schemas.microsoft.com/office/powerpoint/2010/main" val="1540988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3</a:t>
            </a:fld>
            <a:endParaRPr lang="en-US" altLang="en-US" sz="1200"/>
          </a:p>
        </p:txBody>
      </p:sp>
    </p:spTree>
    <p:extLst>
      <p:ext uri="{BB962C8B-B14F-4D97-AF65-F5344CB8AC3E}">
        <p14:creationId xmlns:p14="http://schemas.microsoft.com/office/powerpoint/2010/main" val="3416163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27</a:t>
            </a:fld>
            <a:endParaRPr lang="en-US" altLang="en-US" sz="1200"/>
          </a:p>
        </p:txBody>
      </p:sp>
    </p:spTree>
    <p:extLst>
      <p:ext uri="{BB962C8B-B14F-4D97-AF65-F5344CB8AC3E}">
        <p14:creationId xmlns:p14="http://schemas.microsoft.com/office/powerpoint/2010/main" val="1681029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28</a:t>
            </a:fld>
            <a:endParaRPr lang="en-US" altLang="en-US" sz="1200"/>
          </a:p>
        </p:txBody>
      </p:sp>
    </p:spTree>
    <p:extLst>
      <p:ext uri="{BB962C8B-B14F-4D97-AF65-F5344CB8AC3E}">
        <p14:creationId xmlns:p14="http://schemas.microsoft.com/office/powerpoint/2010/main" val="2884170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29</a:t>
            </a:fld>
            <a:endParaRPr lang="en-US" altLang="en-US" sz="1200"/>
          </a:p>
        </p:txBody>
      </p:sp>
    </p:spTree>
    <p:extLst>
      <p:ext uri="{BB962C8B-B14F-4D97-AF65-F5344CB8AC3E}">
        <p14:creationId xmlns:p14="http://schemas.microsoft.com/office/powerpoint/2010/main" val="19894808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30</a:t>
            </a:fld>
            <a:endParaRPr lang="en-US" altLang="en-US" sz="1200"/>
          </a:p>
        </p:txBody>
      </p:sp>
    </p:spTree>
    <p:extLst>
      <p:ext uri="{BB962C8B-B14F-4D97-AF65-F5344CB8AC3E}">
        <p14:creationId xmlns:p14="http://schemas.microsoft.com/office/powerpoint/2010/main" val="9185389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31</a:t>
            </a:fld>
            <a:endParaRPr lang="en-US" altLang="en-US" sz="1200"/>
          </a:p>
        </p:txBody>
      </p:sp>
    </p:spTree>
    <p:extLst>
      <p:ext uri="{BB962C8B-B14F-4D97-AF65-F5344CB8AC3E}">
        <p14:creationId xmlns:p14="http://schemas.microsoft.com/office/powerpoint/2010/main" val="16891807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32</a:t>
            </a:fld>
            <a:endParaRPr lang="en-US" altLang="en-US" sz="1200"/>
          </a:p>
        </p:txBody>
      </p:sp>
    </p:spTree>
    <p:extLst>
      <p:ext uri="{BB962C8B-B14F-4D97-AF65-F5344CB8AC3E}">
        <p14:creationId xmlns:p14="http://schemas.microsoft.com/office/powerpoint/2010/main" val="20152527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33</a:t>
            </a:fld>
            <a:endParaRPr lang="en-US" altLang="en-US" sz="1200"/>
          </a:p>
        </p:txBody>
      </p:sp>
    </p:spTree>
    <p:extLst>
      <p:ext uri="{BB962C8B-B14F-4D97-AF65-F5344CB8AC3E}">
        <p14:creationId xmlns:p14="http://schemas.microsoft.com/office/powerpoint/2010/main" val="6302988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34</a:t>
            </a:fld>
            <a:endParaRPr lang="en-US" altLang="en-US" sz="1200"/>
          </a:p>
        </p:txBody>
      </p:sp>
    </p:spTree>
    <p:extLst>
      <p:ext uri="{BB962C8B-B14F-4D97-AF65-F5344CB8AC3E}">
        <p14:creationId xmlns:p14="http://schemas.microsoft.com/office/powerpoint/2010/main" val="8744416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35</a:t>
            </a:fld>
            <a:endParaRPr lang="en-US" altLang="en-US" sz="1200"/>
          </a:p>
        </p:txBody>
      </p:sp>
    </p:spTree>
    <p:extLst>
      <p:ext uri="{BB962C8B-B14F-4D97-AF65-F5344CB8AC3E}">
        <p14:creationId xmlns:p14="http://schemas.microsoft.com/office/powerpoint/2010/main" val="6691942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36</a:t>
            </a:fld>
            <a:endParaRPr lang="en-US" altLang="en-US" sz="1200"/>
          </a:p>
        </p:txBody>
      </p:sp>
    </p:spTree>
    <p:extLst>
      <p:ext uri="{BB962C8B-B14F-4D97-AF65-F5344CB8AC3E}">
        <p14:creationId xmlns:p14="http://schemas.microsoft.com/office/powerpoint/2010/main" val="1442794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4</a:t>
            </a:fld>
            <a:endParaRPr lang="en-US" altLang="en-US" sz="1200"/>
          </a:p>
        </p:txBody>
      </p:sp>
    </p:spTree>
    <p:extLst>
      <p:ext uri="{BB962C8B-B14F-4D97-AF65-F5344CB8AC3E}">
        <p14:creationId xmlns:p14="http://schemas.microsoft.com/office/powerpoint/2010/main" val="8330510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37</a:t>
            </a:fld>
            <a:endParaRPr lang="en-US" altLang="en-US" sz="1200"/>
          </a:p>
        </p:txBody>
      </p:sp>
    </p:spTree>
    <p:extLst>
      <p:ext uri="{BB962C8B-B14F-4D97-AF65-F5344CB8AC3E}">
        <p14:creationId xmlns:p14="http://schemas.microsoft.com/office/powerpoint/2010/main" val="21082173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38</a:t>
            </a:fld>
            <a:endParaRPr lang="en-US" altLang="en-US" sz="1200"/>
          </a:p>
        </p:txBody>
      </p:sp>
    </p:spTree>
    <p:extLst>
      <p:ext uri="{BB962C8B-B14F-4D97-AF65-F5344CB8AC3E}">
        <p14:creationId xmlns:p14="http://schemas.microsoft.com/office/powerpoint/2010/main" val="129433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9B669-630C-5045-B9C3-76F1A5FD322D}" type="slidenum">
              <a:rPr lang="en-US" altLang="en-US" smtClean="0"/>
              <a:pPr/>
              <a:t>51</a:t>
            </a:fld>
            <a:endParaRPr lang="en-US" altLang="en-US"/>
          </a:p>
        </p:txBody>
      </p:sp>
    </p:spTree>
    <p:extLst>
      <p:ext uri="{BB962C8B-B14F-4D97-AF65-F5344CB8AC3E}">
        <p14:creationId xmlns:p14="http://schemas.microsoft.com/office/powerpoint/2010/main" val="21196633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52</a:t>
            </a:fld>
            <a:endParaRPr lang="en-US" altLang="en-US" sz="1200"/>
          </a:p>
        </p:txBody>
      </p:sp>
    </p:spTree>
    <p:extLst>
      <p:ext uri="{BB962C8B-B14F-4D97-AF65-F5344CB8AC3E}">
        <p14:creationId xmlns:p14="http://schemas.microsoft.com/office/powerpoint/2010/main" val="989420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5</a:t>
            </a:fld>
            <a:endParaRPr lang="en-US" altLang="en-US" sz="1200"/>
          </a:p>
        </p:txBody>
      </p:sp>
    </p:spTree>
    <p:extLst>
      <p:ext uri="{BB962C8B-B14F-4D97-AF65-F5344CB8AC3E}">
        <p14:creationId xmlns:p14="http://schemas.microsoft.com/office/powerpoint/2010/main" val="1248135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6</a:t>
            </a:fld>
            <a:endParaRPr lang="en-US" altLang="en-US" sz="1200"/>
          </a:p>
        </p:txBody>
      </p:sp>
    </p:spTree>
    <p:extLst>
      <p:ext uri="{BB962C8B-B14F-4D97-AF65-F5344CB8AC3E}">
        <p14:creationId xmlns:p14="http://schemas.microsoft.com/office/powerpoint/2010/main" val="476664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7</a:t>
            </a:fld>
            <a:endParaRPr lang="en-US" altLang="en-US" sz="1200"/>
          </a:p>
        </p:txBody>
      </p:sp>
    </p:spTree>
    <p:extLst>
      <p:ext uri="{BB962C8B-B14F-4D97-AF65-F5344CB8AC3E}">
        <p14:creationId xmlns:p14="http://schemas.microsoft.com/office/powerpoint/2010/main" val="1780616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8</a:t>
            </a:fld>
            <a:endParaRPr lang="en-US" altLang="en-US" sz="1200"/>
          </a:p>
        </p:txBody>
      </p:sp>
    </p:spTree>
    <p:extLst>
      <p:ext uri="{BB962C8B-B14F-4D97-AF65-F5344CB8AC3E}">
        <p14:creationId xmlns:p14="http://schemas.microsoft.com/office/powerpoint/2010/main" val="1549206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9</a:t>
            </a:fld>
            <a:endParaRPr lang="en-US" altLang="en-US" sz="1200"/>
          </a:p>
        </p:txBody>
      </p:sp>
    </p:spTree>
    <p:extLst>
      <p:ext uri="{BB962C8B-B14F-4D97-AF65-F5344CB8AC3E}">
        <p14:creationId xmlns:p14="http://schemas.microsoft.com/office/powerpoint/2010/main" val="1633364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10</a:t>
            </a:fld>
            <a:endParaRPr lang="en-US" altLang="en-US" sz="1200"/>
          </a:p>
        </p:txBody>
      </p:sp>
    </p:spTree>
    <p:extLst>
      <p:ext uri="{BB962C8B-B14F-4D97-AF65-F5344CB8AC3E}">
        <p14:creationId xmlns:p14="http://schemas.microsoft.com/office/powerpoint/2010/main" val="108701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r>
              <a:rPr lang="en-US" altLang="en-US"/>
              <a:t>Copyright © Marco Papa 2017-2018</a:t>
            </a:r>
          </a:p>
        </p:txBody>
      </p:sp>
      <p:sp>
        <p:nvSpPr>
          <p:cNvPr id="6" name="Rectangle 6"/>
          <p:cNvSpPr>
            <a:spLocks noGrp="1" noChangeArrowheads="1"/>
          </p:cNvSpPr>
          <p:nvPr>
            <p:ph type="sldNum" sz="quarter" idx="12"/>
          </p:nvPr>
        </p:nvSpPr>
        <p:spPr>
          <a:ln/>
        </p:spPr>
        <p:txBody>
          <a:bodyPr/>
          <a:lstStyle>
            <a:lvl1pPr>
              <a:defRPr/>
            </a:lvl1pPr>
          </a:lstStyle>
          <a:p>
            <a:fld id="{15B7962F-3340-7E4E-AEC8-DC0EE06B52D3}" type="slidenum">
              <a:rPr lang="en-US" altLang="en-US"/>
              <a:pPr/>
              <a:t>‹#›</a:t>
            </a:fld>
            <a:endParaRPr lang="en-US" altLang="en-US"/>
          </a:p>
        </p:txBody>
      </p:sp>
    </p:spTree>
    <p:extLst>
      <p:ext uri="{BB962C8B-B14F-4D97-AF65-F5344CB8AC3E}">
        <p14:creationId xmlns:p14="http://schemas.microsoft.com/office/powerpoint/2010/main" val="1780700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r>
              <a:rPr lang="en-US" altLang="en-US"/>
              <a:t>Copyright © Marco Papa 2017-2018</a:t>
            </a:r>
          </a:p>
        </p:txBody>
      </p:sp>
      <p:sp>
        <p:nvSpPr>
          <p:cNvPr id="6" name="Rectangle 6"/>
          <p:cNvSpPr>
            <a:spLocks noGrp="1" noChangeArrowheads="1"/>
          </p:cNvSpPr>
          <p:nvPr>
            <p:ph type="sldNum" sz="quarter" idx="12"/>
          </p:nvPr>
        </p:nvSpPr>
        <p:spPr>
          <a:ln/>
        </p:spPr>
        <p:txBody>
          <a:bodyPr/>
          <a:lstStyle>
            <a:lvl1pPr>
              <a:defRPr/>
            </a:lvl1pPr>
          </a:lstStyle>
          <a:p>
            <a:fld id="{14A6E35A-8DAD-9F43-A49D-B1442E5E2A84}" type="slidenum">
              <a:rPr lang="en-US" altLang="en-US"/>
              <a:pPr/>
              <a:t>‹#›</a:t>
            </a:fld>
            <a:endParaRPr lang="en-US" altLang="en-US"/>
          </a:p>
        </p:txBody>
      </p:sp>
    </p:spTree>
    <p:extLst>
      <p:ext uri="{BB962C8B-B14F-4D97-AF65-F5344CB8AC3E}">
        <p14:creationId xmlns:p14="http://schemas.microsoft.com/office/powerpoint/2010/main" val="629175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r>
              <a:rPr lang="en-US" altLang="en-US"/>
              <a:t>Copyright © Marco Papa 2017-2018</a:t>
            </a:r>
          </a:p>
        </p:txBody>
      </p:sp>
      <p:sp>
        <p:nvSpPr>
          <p:cNvPr id="6" name="Rectangle 6"/>
          <p:cNvSpPr>
            <a:spLocks noGrp="1" noChangeArrowheads="1"/>
          </p:cNvSpPr>
          <p:nvPr>
            <p:ph type="sldNum" sz="quarter" idx="12"/>
          </p:nvPr>
        </p:nvSpPr>
        <p:spPr>
          <a:ln/>
        </p:spPr>
        <p:txBody>
          <a:bodyPr/>
          <a:lstStyle>
            <a:lvl1pPr>
              <a:defRPr/>
            </a:lvl1pPr>
          </a:lstStyle>
          <a:p>
            <a:fld id="{969A77DF-A4BB-D147-8911-0596CA552D8F}" type="slidenum">
              <a:rPr lang="en-US" altLang="en-US"/>
              <a:pPr/>
              <a:t>‹#›</a:t>
            </a:fld>
            <a:endParaRPr lang="en-US" altLang="en-US"/>
          </a:p>
        </p:txBody>
      </p:sp>
    </p:spTree>
    <p:extLst>
      <p:ext uri="{BB962C8B-B14F-4D97-AF65-F5344CB8AC3E}">
        <p14:creationId xmlns:p14="http://schemas.microsoft.com/office/powerpoint/2010/main" val="335251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r>
              <a:rPr lang="en-US" altLang="en-US"/>
              <a:t>Copyright © Marco Papa 2017-2018</a:t>
            </a:r>
          </a:p>
        </p:txBody>
      </p:sp>
      <p:sp>
        <p:nvSpPr>
          <p:cNvPr id="6" name="Rectangle 6"/>
          <p:cNvSpPr>
            <a:spLocks noGrp="1" noChangeArrowheads="1"/>
          </p:cNvSpPr>
          <p:nvPr>
            <p:ph type="sldNum" sz="quarter" idx="12"/>
          </p:nvPr>
        </p:nvSpPr>
        <p:spPr>
          <a:ln/>
        </p:spPr>
        <p:txBody>
          <a:bodyPr/>
          <a:lstStyle>
            <a:lvl1pPr>
              <a:defRPr/>
            </a:lvl1pPr>
          </a:lstStyle>
          <a:p>
            <a:fld id="{E72F76C1-9EA7-F646-9A1B-A1B8138FC552}" type="slidenum">
              <a:rPr lang="en-US" altLang="en-US"/>
              <a:pPr/>
              <a:t>‹#›</a:t>
            </a:fld>
            <a:endParaRPr lang="en-US" altLang="en-US"/>
          </a:p>
        </p:txBody>
      </p:sp>
    </p:spTree>
    <p:extLst>
      <p:ext uri="{BB962C8B-B14F-4D97-AF65-F5344CB8AC3E}">
        <p14:creationId xmlns:p14="http://schemas.microsoft.com/office/powerpoint/2010/main" val="905148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r>
              <a:rPr lang="en-US" altLang="en-US"/>
              <a:t>Copyright © Marco Papa 2017-2018</a:t>
            </a:r>
          </a:p>
        </p:txBody>
      </p:sp>
      <p:sp>
        <p:nvSpPr>
          <p:cNvPr id="6" name="Rectangle 6"/>
          <p:cNvSpPr>
            <a:spLocks noGrp="1" noChangeArrowheads="1"/>
          </p:cNvSpPr>
          <p:nvPr>
            <p:ph type="sldNum" sz="quarter" idx="12"/>
          </p:nvPr>
        </p:nvSpPr>
        <p:spPr>
          <a:ln/>
        </p:spPr>
        <p:txBody>
          <a:bodyPr/>
          <a:lstStyle>
            <a:lvl1pPr>
              <a:defRPr/>
            </a:lvl1pPr>
          </a:lstStyle>
          <a:p>
            <a:fld id="{29C9B53B-8607-914E-9420-69E770E9DA14}" type="slidenum">
              <a:rPr lang="en-US" altLang="en-US"/>
              <a:pPr/>
              <a:t>‹#›</a:t>
            </a:fld>
            <a:endParaRPr lang="en-US" altLang="en-US"/>
          </a:p>
        </p:txBody>
      </p:sp>
    </p:spTree>
    <p:extLst>
      <p:ext uri="{BB962C8B-B14F-4D97-AF65-F5344CB8AC3E}">
        <p14:creationId xmlns:p14="http://schemas.microsoft.com/office/powerpoint/2010/main" val="57574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r>
              <a:rPr lang="en-US" altLang="en-US"/>
              <a:t>Copyright © Marco Papa 2017-2018</a:t>
            </a:r>
          </a:p>
        </p:txBody>
      </p:sp>
      <p:sp>
        <p:nvSpPr>
          <p:cNvPr id="7" name="Rectangle 6"/>
          <p:cNvSpPr>
            <a:spLocks noGrp="1" noChangeArrowheads="1"/>
          </p:cNvSpPr>
          <p:nvPr>
            <p:ph type="sldNum" sz="quarter" idx="12"/>
          </p:nvPr>
        </p:nvSpPr>
        <p:spPr>
          <a:ln/>
        </p:spPr>
        <p:txBody>
          <a:bodyPr/>
          <a:lstStyle>
            <a:lvl1pPr>
              <a:defRPr/>
            </a:lvl1pPr>
          </a:lstStyle>
          <a:p>
            <a:fld id="{16B0D51E-8E6D-994A-9B69-4FC9283F7E27}" type="slidenum">
              <a:rPr lang="en-US" altLang="en-US"/>
              <a:pPr/>
              <a:t>‹#›</a:t>
            </a:fld>
            <a:endParaRPr lang="en-US" altLang="en-US"/>
          </a:p>
        </p:txBody>
      </p:sp>
    </p:spTree>
    <p:extLst>
      <p:ext uri="{BB962C8B-B14F-4D97-AF65-F5344CB8AC3E}">
        <p14:creationId xmlns:p14="http://schemas.microsoft.com/office/powerpoint/2010/main" val="1294089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r>
              <a:rPr lang="en-US" altLang="en-US"/>
              <a:t>Copyright © Marco Papa 2017-2018</a:t>
            </a:r>
          </a:p>
        </p:txBody>
      </p:sp>
      <p:sp>
        <p:nvSpPr>
          <p:cNvPr id="9" name="Rectangle 6"/>
          <p:cNvSpPr>
            <a:spLocks noGrp="1" noChangeArrowheads="1"/>
          </p:cNvSpPr>
          <p:nvPr>
            <p:ph type="sldNum" sz="quarter" idx="12"/>
          </p:nvPr>
        </p:nvSpPr>
        <p:spPr>
          <a:ln/>
        </p:spPr>
        <p:txBody>
          <a:bodyPr/>
          <a:lstStyle>
            <a:lvl1pPr>
              <a:defRPr/>
            </a:lvl1pPr>
          </a:lstStyle>
          <a:p>
            <a:fld id="{3DD3D4BC-E356-0843-AAE0-C12251E81D6A}" type="slidenum">
              <a:rPr lang="en-US" altLang="en-US"/>
              <a:pPr/>
              <a:t>‹#›</a:t>
            </a:fld>
            <a:endParaRPr lang="en-US" altLang="en-US"/>
          </a:p>
        </p:txBody>
      </p:sp>
    </p:spTree>
    <p:extLst>
      <p:ext uri="{BB962C8B-B14F-4D97-AF65-F5344CB8AC3E}">
        <p14:creationId xmlns:p14="http://schemas.microsoft.com/office/powerpoint/2010/main" val="51395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smtClean="0"/>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r>
              <a:rPr lang="en-US" altLang="en-US"/>
              <a:t>Copyright © Marco Papa 2017-2018</a:t>
            </a:r>
          </a:p>
        </p:txBody>
      </p:sp>
      <p:sp>
        <p:nvSpPr>
          <p:cNvPr id="5" name="Rectangle 6"/>
          <p:cNvSpPr>
            <a:spLocks noGrp="1" noChangeArrowheads="1"/>
          </p:cNvSpPr>
          <p:nvPr>
            <p:ph type="sldNum" sz="quarter" idx="12"/>
          </p:nvPr>
        </p:nvSpPr>
        <p:spPr>
          <a:xfrm>
            <a:off x="6553200" y="6262688"/>
            <a:ext cx="1752600" cy="457200"/>
          </a:xfrm>
        </p:spPr>
        <p:txBody>
          <a:bodyPr/>
          <a:lstStyle>
            <a:lvl1pPr>
              <a:defRPr/>
            </a:lvl1pPr>
          </a:lstStyle>
          <a:p>
            <a:fld id="{7AD28CC9-3ABC-254F-BAB0-6118B2E293F1}" type="slidenum">
              <a:rPr lang="en-US" altLang="en-US"/>
              <a:pPr/>
              <a:t>‹#›</a:t>
            </a:fld>
            <a:endParaRPr lang="en-US" altLang="en-US"/>
          </a:p>
        </p:txBody>
      </p:sp>
    </p:spTree>
    <p:extLst>
      <p:ext uri="{BB962C8B-B14F-4D97-AF65-F5344CB8AC3E}">
        <p14:creationId xmlns:p14="http://schemas.microsoft.com/office/powerpoint/2010/main" val="1720371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r>
              <a:rPr lang="en-US" altLang="en-US"/>
              <a:t>Copyright © Marco Papa 2017-2018</a:t>
            </a:r>
          </a:p>
        </p:txBody>
      </p:sp>
      <p:sp>
        <p:nvSpPr>
          <p:cNvPr id="4" name="Rectangle 6"/>
          <p:cNvSpPr>
            <a:spLocks noGrp="1" noChangeArrowheads="1"/>
          </p:cNvSpPr>
          <p:nvPr>
            <p:ph type="sldNum" sz="quarter" idx="12"/>
          </p:nvPr>
        </p:nvSpPr>
        <p:spPr>
          <a:ln/>
        </p:spPr>
        <p:txBody>
          <a:bodyPr/>
          <a:lstStyle>
            <a:lvl1pPr>
              <a:defRPr/>
            </a:lvl1pPr>
          </a:lstStyle>
          <a:p>
            <a:fld id="{F665B412-0370-9A49-90E6-21DF5F9548FE}" type="slidenum">
              <a:rPr lang="en-US" altLang="en-US"/>
              <a:pPr/>
              <a:t>‹#›</a:t>
            </a:fld>
            <a:endParaRPr lang="en-US" altLang="en-US"/>
          </a:p>
        </p:txBody>
      </p:sp>
    </p:spTree>
    <p:extLst>
      <p:ext uri="{BB962C8B-B14F-4D97-AF65-F5344CB8AC3E}">
        <p14:creationId xmlns:p14="http://schemas.microsoft.com/office/powerpoint/2010/main" val="523490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r>
              <a:rPr lang="en-US" altLang="en-US"/>
              <a:t>Copyright © Marco Papa 2017-2018</a:t>
            </a:r>
          </a:p>
        </p:txBody>
      </p:sp>
      <p:sp>
        <p:nvSpPr>
          <p:cNvPr id="7" name="Rectangle 6"/>
          <p:cNvSpPr>
            <a:spLocks noGrp="1" noChangeArrowheads="1"/>
          </p:cNvSpPr>
          <p:nvPr>
            <p:ph type="sldNum" sz="quarter" idx="12"/>
          </p:nvPr>
        </p:nvSpPr>
        <p:spPr>
          <a:ln/>
        </p:spPr>
        <p:txBody>
          <a:bodyPr/>
          <a:lstStyle>
            <a:lvl1pPr>
              <a:defRPr/>
            </a:lvl1pPr>
          </a:lstStyle>
          <a:p>
            <a:fld id="{2698E41D-146E-6642-B527-60AA2D9EE3D1}" type="slidenum">
              <a:rPr lang="en-US" altLang="en-US"/>
              <a:pPr/>
              <a:t>‹#›</a:t>
            </a:fld>
            <a:endParaRPr lang="en-US" altLang="en-US"/>
          </a:p>
        </p:txBody>
      </p:sp>
    </p:spTree>
    <p:extLst>
      <p:ext uri="{BB962C8B-B14F-4D97-AF65-F5344CB8AC3E}">
        <p14:creationId xmlns:p14="http://schemas.microsoft.com/office/powerpoint/2010/main" val="63205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r>
              <a:rPr lang="en-US" altLang="en-US"/>
              <a:t>Copyright © Marco Papa 2017-2018</a:t>
            </a:r>
          </a:p>
        </p:txBody>
      </p:sp>
      <p:sp>
        <p:nvSpPr>
          <p:cNvPr id="7" name="Rectangle 6"/>
          <p:cNvSpPr>
            <a:spLocks noGrp="1" noChangeArrowheads="1"/>
          </p:cNvSpPr>
          <p:nvPr>
            <p:ph type="sldNum" sz="quarter" idx="12"/>
          </p:nvPr>
        </p:nvSpPr>
        <p:spPr>
          <a:ln/>
        </p:spPr>
        <p:txBody>
          <a:bodyPr/>
          <a:lstStyle>
            <a:lvl1pPr>
              <a:defRPr/>
            </a:lvl1pPr>
          </a:lstStyle>
          <a:p>
            <a:fld id="{555C4F6D-3810-7C43-A64C-4FDE624A5DE5}" type="slidenum">
              <a:rPr lang="en-US" altLang="en-US"/>
              <a:pPr/>
              <a:t>‹#›</a:t>
            </a:fld>
            <a:endParaRPr lang="en-US" altLang="en-US"/>
          </a:p>
        </p:txBody>
      </p:sp>
    </p:spTree>
    <p:extLst>
      <p:ext uri="{BB962C8B-B14F-4D97-AF65-F5344CB8AC3E}">
        <p14:creationId xmlns:p14="http://schemas.microsoft.com/office/powerpoint/2010/main" val="1440807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ea typeface="MS PGothic" charset="0"/>
                <a:cs typeface="MS PGothic" charset="0"/>
              </a:defRPr>
            </a:lvl1pPr>
          </a:lstStyle>
          <a:p>
            <a:pPr>
              <a:defRPr/>
            </a:pPr>
            <a:endParaRPr lang="en-US"/>
          </a:p>
        </p:txBody>
      </p:sp>
      <p:sp>
        <p:nvSpPr>
          <p:cNvPr id="1029" name="Rectangle 5"/>
          <p:cNvSpPr>
            <a:spLocks noGrp="1" noChangeArrowheads="1"/>
          </p:cNvSpPr>
          <p:nvPr>
            <p:ph type="ftr" sz="quarter" idx="3"/>
          </p:nvPr>
        </p:nvSpPr>
        <p:spPr bwMode="auto">
          <a:xfrm>
            <a:off x="2895600" y="6248400"/>
            <a:ext cx="3505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en-US"/>
              <a:t>Copyright © Marco Papa 2017-2018</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29D65CC4-3D8C-4048-AFAC-52C6DDEA1CD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7" r:id="rId6"/>
    <p:sldLayoutId id="2147483942" r:id="rId7"/>
    <p:sldLayoutId id="2147483943" r:id="rId8"/>
    <p:sldLayoutId id="2147483944" r:id="rId9"/>
    <p:sldLayoutId id="2147483945" r:id="rId10"/>
    <p:sldLayoutId id="2147483946" r:id="rId11"/>
  </p:sldLayoutIdLst>
  <p:hf sldNum="0" hdr="0" dt="0"/>
  <p:txStyles>
    <p:titleStyle>
      <a:lvl1pPr algn="ctr" rtl="0" eaLnBrk="0" fontAlgn="base" hangingPunct="0">
        <a:spcBef>
          <a:spcPct val="0"/>
        </a:spcBef>
        <a:spcAft>
          <a:spcPct val="0"/>
        </a:spcAft>
        <a:defRPr sz="4400">
          <a:solidFill>
            <a:schemeClr val="tx2"/>
          </a:solidFill>
          <a:latin typeface="+mj-lt"/>
          <a:ea typeface="MS PGothic" panose="020B0600070205080204" pitchFamily="34" charset="-128"/>
          <a:cs typeface="MS PGothic" charset="0"/>
        </a:defRPr>
      </a:lvl1pPr>
      <a:lvl2pPr algn="ctr" rtl="0" eaLnBrk="0" fontAlgn="base" hangingPunct="0">
        <a:spcBef>
          <a:spcPct val="0"/>
        </a:spcBef>
        <a:spcAft>
          <a:spcPct val="0"/>
        </a:spcAft>
        <a:defRPr sz="4400">
          <a:solidFill>
            <a:schemeClr val="tx2"/>
          </a:solidFill>
          <a:latin typeface="Times New Roman" pitchFamily="18" charset="0"/>
          <a:ea typeface="MS PGothic" panose="020B0600070205080204" pitchFamily="34" charset="-128"/>
          <a:cs typeface="MS PGothic" charset="0"/>
        </a:defRPr>
      </a:lvl2pPr>
      <a:lvl3pPr algn="ctr" rtl="0" eaLnBrk="0" fontAlgn="base" hangingPunct="0">
        <a:spcBef>
          <a:spcPct val="0"/>
        </a:spcBef>
        <a:spcAft>
          <a:spcPct val="0"/>
        </a:spcAft>
        <a:defRPr sz="4400">
          <a:solidFill>
            <a:schemeClr val="tx2"/>
          </a:solidFill>
          <a:latin typeface="Times New Roman" pitchFamily="18" charset="0"/>
          <a:ea typeface="MS PGothic" panose="020B0600070205080204" pitchFamily="34" charset="-128"/>
          <a:cs typeface="MS PGothic" charset="0"/>
        </a:defRPr>
      </a:lvl3pPr>
      <a:lvl4pPr algn="ctr" rtl="0" eaLnBrk="0" fontAlgn="base" hangingPunct="0">
        <a:spcBef>
          <a:spcPct val="0"/>
        </a:spcBef>
        <a:spcAft>
          <a:spcPct val="0"/>
        </a:spcAft>
        <a:defRPr sz="4400">
          <a:solidFill>
            <a:schemeClr val="tx2"/>
          </a:solidFill>
          <a:latin typeface="Times New Roman" pitchFamily="18" charset="0"/>
          <a:ea typeface="MS PGothic" panose="020B0600070205080204" pitchFamily="34" charset="-128"/>
          <a:cs typeface="MS PGothic" charset="0"/>
        </a:defRPr>
      </a:lvl4pPr>
      <a:lvl5pPr algn="ctr" rtl="0" eaLnBrk="0" fontAlgn="base" hangingPunct="0">
        <a:spcBef>
          <a:spcPct val="0"/>
        </a:spcBef>
        <a:spcAft>
          <a:spcPct val="0"/>
        </a:spcAft>
        <a:defRPr sz="4400">
          <a:solidFill>
            <a:schemeClr val="tx2"/>
          </a:solidFill>
          <a:latin typeface="Times New Roman" pitchFamily="18" charset="0"/>
          <a:ea typeface="MS PGothic" panose="020B0600070205080204" pitchFamily="34" charset="-128"/>
          <a:cs typeface="MS PGothic"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cs typeface="Geneva" charset="0"/>
        </a:defRPr>
      </a:lvl3pPr>
      <a:lvl4pPr marL="1600200" indent="-228600" algn="l" rtl="0" eaLnBrk="0" fontAlgn="base" hangingPunct="0">
        <a:spcBef>
          <a:spcPct val="20000"/>
        </a:spcBef>
        <a:spcAft>
          <a:spcPct val="0"/>
        </a:spcAft>
        <a:buChar char="–"/>
        <a:defRPr sz="2000">
          <a:solidFill>
            <a:schemeClr val="tx1"/>
          </a:solidFill>
          <a:latin typeface="+mn-lt"/>
          <a:ea typeface="Geneva" charset="-128"/>
          <a:cs typeface="Geneva" charset="0"/>
        </a:defRPr>
      </a:lvl4pPr>
      <a:lvl5pPr marL="2057400" indent="-228600" algn="l" rtl="0" eaLnBrk="0" fontAlgn="base" hangingPunct="0">
        <a:spcBef>
          <a:spcPct val="20000"/>
        </a:spcBef>
        <a:spcAft>
          <a:spcPct val="0"/>
        </a:spcAft>
        <a:buChar char="»"/>
        <a:defRPr sz="2000">
          <a:solidFill>
            <a:schemeClr val="tx1"/>
          </a:solidFill>
          <a:latin typeface="+mn-lt"/>
          <a:ea typeface="Geneva" charset="-128"/>
          <a:cs typeface="Geneva" charset="0"/>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pmjs.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jshint.com/" TargetMode="External"/><Relationship Id="rId4" Type="http://schemas.openxmlformats.org/officeDocument/2006/relationships/hyperlink" Target="https://nodemon.io/"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expressjs/cors" TargetMode="External"/><Relationship Id="rId2" Type="http://schemas.openxmlformats.org/officeDocument/2006/relationships/hyperlink" Target="https://expressjs.com/" TargetMode="External"/><Relationship Id="rId1" Type="http://schemas.openxmlformats.org/officeDocument/2006/relationships/slideLayout" Target="../slideLayouts/slideLayout2.xml"/><Relationship Id="rId5" Type="http://schemas.openxmlformats.org/officeDocument/2006/relationships/hyperlink" Target="https://github.com/request/request" TargetMode="External"/><Relationship Id="rId4" Type="http://schemas.openxmlformats.org/officeDocument/2006/relationships/hyperlink" Target="https://github.com/expressjs/body-parser"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caolan.github.io/async/" TargetMode="External"/><Relationship Id="rId7" Type="http://schemas.openxmlformats.org/officeDocument/2006/relationships/hyperlink" Target="https://www.npmjs.com/package/minimist" TargetMode="External"/><Relationship Id="rId2" Type="http://schemas.openxmlformats.org/officeDocument/2006/relationships/hyperlink" Target="https://www.npmjs.com/package/xml2js" TargetMode="External"/><Relationship Id="rId1" Type="http://schemas.openxmlformats.org/officeDocument/2006/relationships/slideLayout" Target="../slideLayouts/slideLayout2.xml"/><Relationship Id="rId6" Type="http://schemas.openxmlformats.org/officeDocument/2006/relationships/hyperlink" Target="https://socket.io/docs/" TargetMode="External"/><Relationship Id="rId5" Type="http://schemas.openxmlformats.org/officeDocument/2006/relationships/hyperlink" Target="http://underscorejs.org/" TargetMode="External"/><Relationship Id="rId4" Type="http://schemas.openxmlformats.org/officeDocument/2006/relationships/hyperlink" Target="https://github.com/kriskowal/q"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indexzero/http-server" TargetMode="External"/><Relationship Id="rId2" Type="http://schemas.openxmlformats.org/officeDocument/2006/relationships/hyperlink" Target="https://mochajs.org/" TargetMode="External"/><Relationship Id="rId1" Type="http://schemas.openxmlformats.org/officeDocument/2006/relationships/slideLayout" Target="../slideLayouts/slideLayout2.xml"/><Relationship Id="rId5" Type="http://schemas.openxmlformats.org/officeDocument/2006/relationships/hyperlink" Target="http://mongoosejs.com/" TargetMode="External"/><Relationship Id="rId4" Type="http://schemas.openxmlformats.org/officeDocument/2006/relationships/hyperlink" Target="https://github.com/mongodb/node-mongodb-nativ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ws.amazon.com/sdk-for-node-j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hyperlink" Target="https://cloud.google.com/nodej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8" Type="http://schemas.openxmlformats.org/officeDocument/2006/relationships/hyperlink" Target="http://gruntjs.com/" TargetMode="External"/><Relationship Id="rId3" Type="http://schemas.openxmlformats.org/officeDocument/2006/relationships/hyperlink" Target="https://nodejs.org/" TargetMode="External"/><Relationship Id="rId7" Type="http://schemas.openxmlformats.org/officeDocument/2006/relationships/hyperlink" Target="https://github.com/workshopper/learnyounod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www.npmjs.com/" TargetMode="External"/><Relationship Id="rId5" Type="http://schemas.openxmlformats.org/officeDocument/2006/relationships/hyperlink" Target="https://github.com/joyent/node" TargetMode="External"/><Relationship Id="rId4" Type="http://schemas.openxmlformats.org/officeDocument/2006/relationships/hyperlink" Target="https://github.com/nodejs/node"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Model%E2%80%93view%E2%80%93controller"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en.wikipedia.org/wiki/Model_View_ViewModel"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13.png"/><Relationship Id="rId10" Type="http://schemas.openxmlformats.org/officeDocument/2006/relationships/hyperlink" Target="http://libscore.com/?#angular" TargetMode="External"/><Relationship Id="rId4" Type="http://schemas.openxmlformats.org/officeDocument/2006/relationships/image" Target="../media/image12.png"/><Relationship Id="rId9"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hyperlink" Target="https://docs.angularjs.org/tutorial" TargetMode="External"/><Relationship Id="rId3" Type="http://schemas.openxmlformats.org/officeDocument/2006/relationships/hyperlink" Target="https://angularjs.org/#the-basics" TargetMode="External"/><Relationship Id="rId7" Type="http://schemas.openxmlformats.org/officeDocument/2006/relationships/hyperlink" Target="https://github.com/angular/angular.js" TargetMode="External"/><Relationship Id="rId12" Type="http://schemas.openxmlformats.org/officeDocument/2006/relationships/hyperlink" Target="https://angular.io/resources"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s://angularjs.org/" TargetMode="External"/><Relationship Id="rId11" Type="http://schemas.openxmlformats.org/officeDocument/2006/relationships/hyperlink" Target="https://angular.io/docs" TargetMode="External"/><Relationship Id="rId5" Type="http://schemas.openxmlformats.org/officeDocument/2006/relationships/hyperlink" Target="https://angularjs.org/#wire-up-a-backend" TargetMode="External"/><Relationship Id="rId10" Type="http://schemas.openxmlformats.org/officeDocument/2006/relationships/hyperlink" Target="https://angular.io/" TargetMode="External"/><Relationship Id="rId4" Type="http://schemas.openxmlformats.org/officeDocument/2006/relationships/hyperlink" Target="https://angularjs.org/#add-some-control" TargetMode="External"/><Relationship Id="rId9" Type="http://schemas.openxmlformats.org/officeDocument/2006/relationships/hyperlink" Target="http://campus.codeschool.com/courses/shaping-up-with-angular-js/level/1/section/1/creating-a-store-modul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1143000" y="1981200"/>
            <a:ext cx="6858000" cy="2438400"/>
          </a:xfrm>
        </p:spPr>
        <p:txBody>
          <a:bodyPr/>
          <a:lstStyle/>
          <a:p>
            <a:pPr eaLnBrk="1" hangingPunct="1">
              <a:defRPr/>
            </a:pPr>
            <a:r>
              <a:rPr lang="en-US" altLang="en-US" b="1">
                <a:latin typeface="+mn-lt"/>
                <a:cs typeface="ＭＳ Ｐゴシック" charset="-128"/>
              </a:rPr>
              <a:t>JavaScript Frameworks</a:t>
            </a:r>
            <a:endParaRPr lang="en-US" altLang="en-US" b="1" dirty="0">
              <a:latin typeface="+mn-lt"/>
              <a:cs typeface="ＭＳ Ｐゴシック"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a:xfrm>
            <a:off x="685800" y="682625"/>
            <a:ext cx="7772400" cy="1143000"/>
          </a:xfrm>
        </p:spPr>
        <p:txBody>
          <a:bodyPr/>
          <a:lstStyle/>
          <a:p>
            <a:r>
              <a:rPr lang="en-US" sz="3200" b="1" dirty="0" err="1">
                <a:latin typeface="Times New Roman" charset="0"/>
                <a:ea typeface="Times New Roman" charset="0"/>
                <a:cs typeface="Times New Roman" charset="0"/>
              </a:rPr>
              <a:t>Node.js</a:t>
            </a:r>
            <a:r>
              <a:rPr lang="en-US" sz="3200" b="1" dirty="0">
                <a:latin typeface="Times New Roman" charset="0"/>
                <a:ea typeface="Times New Roman" charset="0"/>
                <a:cs typeface="Times New Roman" charset="0"/>
              </a:rPr>
              <a:t> Modules</a:t>
            </a:r>
            <a:endParaRPr lang="en-US" altLang="en-US" sz="3200" b="1" dirty="0">
              <a:latin typeface="Courier New" charset="0"/>
              <a:ea typeface="MS PGothic" charset="-128"/>
            </a:endParaRPr>
          </a:p>
        </p:txBody>
      </p:sp>
      <p:sp>
        <p:nvSpPr>
          <p:cNvPr id="2" name="Footer Placeholder 1"/>
          <p:cNvSpPr>
            <a:spLocks noGrp="1"/>
          </p:cNvSpPr>
          <p:nvPr>
            <p:ph type="ftr" sz="quarter" idx="11"/>
          </p:nvPr>
        </p:nvSpPr>
        <p:spPr/>
        <p:txBody>
          <a:bodyPr/>
          <a:lstStyle/>
          <a:p>
            <a:r>
              <a:rPr lang="en-US" altLang="en-US"/>
              <a:t>Copyright © Marco Papa 2017-2018</a:t>
            </a:r>
          </a:p>
        </p:txBody>
      </p:sp>
      <p:sp>
        <p:nvSpPr>
          <p:cNvPr id="3" name="Content Placeholder 2"/>
          <p:cNvSpPr>
            <a:spLocks noGrp="1"/>
          </p:cNvSpPr>
          <p:nvPr>
            <p:ph idx="1"/>
          </p:nvPr>
        </p:nvSpPr>
        <p:spPr>
          <a:xfrm>
            <a:off x="685800" y="1981200"/>
            <a:ext cx="7772400" cy="4267200"/>
          </a:xfrm>
        </p:spPr>
        <p:txBody>
          <a:bodyPr/>
          <a:lstStyle/>
          <a:p>
            <a:r>
              <a:rPr lang="en-US" sz="2400" b="1" dirty="0" err="1">
                <a:ea typeface="Times New Roman" charset="0"/>
                <a:cs typeface="Times New Roman" charset="0"/>
              </a:rPr>
              <a:t>npm</a:t>
            </a:r>
            <a:r>
              <a:rPr lang="en-US" sz="2400" dirty="0">
                <a:ea typeface="Times New Roman" charset="0"/>
                <a:cs typeface="Times New Roman" charset="0"/>
              </a:rPr>
              <a:t>: package manager for JavaScript. The </a:t>
            </a:r>
            <a:r>
              <a:rPr lang="en-US" sz="2400" b="1" dirty="0" err="1">
                <a:ea typeface="Times New Roman" charset="0"/>
                <a:cs typeface="Times New Roman" charset="0"/>
              </a:rPr>
              <a:t>npm</a:t>
            </a:r>
            <a:r>
              <a:rPr lang="en-US" sz="2400" dirty="0">
                <a:ea typeface="Times New Roman" charset="0"/>
                <a:cs typeface="Times New Roman" charset="0"/>
              </a:rPr>
              <a:t> command-line tool is bundled with </a:t>
            </a:r>
            <a:r>
              <a:rPr lang="en-US" sz="2400" dirty="0" err="1">
                <a:ea typeface="Times New Roman" charset="0"/>
                <a:cs typeface="Times New Roman" charset="0"/>
              </a:rPr>
              <a:t>Node.js</a:t>
            </a:r>
            <a:r>
              <a:rPr lang="en-US" sz="2400" dirty="0">
                <a:ea typeface="Times New Roman" charset="0"/>
                <a:cs typeface="Times New Roman" charset="0"/>
              </a:rPr>
              <a:t>. If you have it installed, then you already have </a:t>
            </a:r>
            <a:r>
              <a:rPr lang="en-US" sz="2400" b="1" dirty="0" err="1">
                <a:ea typeface="Times New Roman" charset="0"/>
                <a:cs typeface="Times New Roman" charset="0"/>
              </a:rPr>
              <a:t>npm</a:t>
            </a:r>
            <a:r>
              <a:rPr lang="en-US" sz="2400" dirty="0">
                <a:ea typeface="Times New Roman" charset="0"/>
                <a:cs typeface="Times New Roman" charset="0"/>
              </a:rPr>
              <a:t> too. (see </a:t>
            </a:r>
            <a:r>
              <a:rPr lang="en-US" sz="2400" dirty="0">
                <a:ea typeface="Times New Roman" charset="0"/>
                <a:cs typeface="Times New Roman" charset="0"/>
                <a:hlinkClick r:id="rId3"/>
              </a:rPr>
              <a:t>https://</a:t>
            </a:r>
            <a:r>
              <a:rPr lang="en-US" sz="2400" dirty="0" err="1">
                <a:ea typeface="Times New Roman" charset="0"/>
                <a:cs typeface="Times New Roman" charset="0"/>
                <a:hlinkClick r:id="rId3"/>
              </a:rPr>
              <a:t>www.npmjs.com</a:t>
            </a:r>
            <a:r>
              <a:rPr lang="en-US" sz="2400" dirty="0">
                <a:ea typeface="Times New Roman" charset="0"/>
                <a:cs typeface="Times New Roman" charset="0"/>
              </a:rPr>
              <a:t>)</a:t>
            </a:r>
          </a:p>
          <a:p>
            <a:r>
              <a:rPr lang="en-US" sz="2400" b="1" dirty="0" err="1">
                <a:ea typeface="Times New Roman" charset="0"/>
                <a:cs typeface="Times New Roman" charset="0"/>
              </a:rPr>
              <a:t>nodemon</a:t>
            </a:r>
            <a:r>
              <a:rPr lang="en-US" sz="2400" dirty="0">
                <a:ea typeface="Times New Roman" charset="0"/>
                <a:cs typeface="Times New Roman" charset="0"/>
              </a:rPr>
              <a:t>: monitor script for use during development of a </a:t>
            </a:r>
            <a:r>
              <a:rPr lang="en-US" sz="2400" dirty="0" err="1">
                <a:ea typeface="Times New Roman" charset="0"/>
                <a:cs typeface="Times New Roman" charset="0"/>
              </a:rPr>
              <a:t>Node.js</a:t>
            </a:r>
            <a:r>
              <a:rPr lang="en-US" sz="2400" dirty="0">
                <a:ea typeface="Times New Roman" charset="0"/>
                <a:cs typeface="Times New Roman" charset="0"/>
              </a:rPr>
              <a:t> app. Will watch files in the directory in which </a:t>
            </a:r>
            <a:r>
              <a:rPr lang="en-US" sz="2400" dirty="0" err="1">
                <a:ea typeface="Times New Roman" charset="0"/>
                <a:cs typeface="Times New Roman" charset="0"/>
              </a:rPr>
              <a:t>nodemon</a:t>
            </a:r>
            <a:r>
              <a:rPr lang="en-US" sz="2400" dirty="0">
                <a:ea typeface="Times New Roman" charset="0"/>
                <a:cs typeface="Times New Roman" charset="0"/>
              </a:rPr>
              <a:t> was started. If any files change, it will restart your node app. (see </a:t>
            </a:r>
            <a:r>
              <a:rPr lang="en-US" sz="2400" dirty="0">
                <a:ea typeface="Times New Roman" charset="0"/>
                <a:cs typeface="Times New Roman" charset="0"/>
                <a:hlinkClick r:id="rId4"/>
              </a:rPr>
              <a:t>https://</a:t>
            </a:r>
            <a:r>
              <a:rPr lang="en-US" sz="2400" dirty="0" err="1">
                <a:ea typeface="Times New Roman" charset="0"/>
                <a:cs typeface="Times New Roman" charset="0"/>
                <a:hlinkClick r:id="rId4"/>
              </a:rPr>
              <a:t>nodemon.io</a:t>
            </a:r>
            <a:r>
              <a:rPr lang="en-US" sz="2400" dirty="0">
                <a:ea typeface="Times New Roman" charset="0"/>
                <a:cs typeface="Times New Roman" charset="0"/>
              </a:rPr>
              <a:t>)</a:t>
            </a:r>
          </a:p>
          <a:p>
            <a:r>
              <a:rPr lang="en-US" sz="2400" b="1" dirty="0" err="1">
                <a:ea typeface="Times New Roman" charset="0"/>
                <a:cs typeface="Times New Roman" charset="0"/>
              </a:rPr>
              <a:t>jshint</a:t>
            </a:r>
            <a:r>
              <a:rPr lang="en-US" sz="2400" dirty="0">
                <a:ea typeface="Times New Roman" charset="0"/>
                <a:cs typeface="Times New Roman" charset="0"/>
              </a:rPr>
              <a:t>: a static analysis tool to detect errors and potential problems in JavaScript code and to enforce your team's coding conventions. (see </a:t>
            </a:r>
            <a:r>
              <a:rPr lang="en-US" sz="2400" dirty="0">
                <a:ea typeface="Times New Roman" charset="0"/>
                <a:cs typeface="Times New Roman" charset="0"/>
                <a:hlinkClick r:id="rId5"/>
              </a:rPr>
              <a:t>http://</a:t>
            </a:r>
            <a:r>
              <a:rPr lang="en-US" sz="2400" dirty="0" err="1">
                <a:ea typeface="Times New Roman" charset="0"/>
                <a:cs typeface="Times New Roman" charset="0"/>
                <a:hlinkClick r:id="rId5"/>
              </a:rPr>
              <a:t>jshint.com</a:t>
            </a:r>
            <a:r>
              <a:rPr lang="en-US" sz="2400" dirty="0">
                <a:ea typeface="Times New Roman" charset="0"/>
                <a:cs typeface="Times New Roman" charset="0"/>
              </a:rPr>
              <a:t>)</a:t>
            </a:r>
            <a:endParaRPr lang="en-US" sz="2400"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813538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err="1">
                <a:latin typeface="Times New Roman" charset="0"/>
                <a:ea typeface="Times New Roman" charset="0"/>
                <a:cs typeface="Times New Roman" charset="0"/>
              </a:rPr>
              <a:t>Node.js</a:t>
            </a:r>
            <a:r>
              <a:rPr lang="en-US" sz="3200" b="1" dirty="0">
                <a:latin typeface="Times New Roman" charset="0"/>
                <a:ea typeface="Times New Roman" charset="0"/>
                <a:cs typeface="Times New Roman" charset="0"/>
              </a:rPr>
              <a:t> Modules (cont’d)</a:t>
            </a:r>
            <a:endParaRPr lang="en-US" sz="3200" b="1" dirty="0"/>
          </a:p>
        </p:txBody>
      </p:sp>
      <p:sp>
        <p:nvSpPr>
          <p:cNvPr id="3" name="Content Placeholder 2"/>
          <p:cNvSpPr>
            <a:spLocks noGrp="1"/>
          </p:cNvSpPr>
          <p:nvPr>
            <p:ph idx="1"/>
          </p:nvPr>
        </p:nvSpPr>
        <p:spPr/>
        <p:txBody>
          <a:bodyPr>
            <a:normAutofit fontScale="92500" lnSpcReduction="20000"/>
          </a:bodyPr>
          <a:lstStyle/>
          <a:p>
            <a:r>
              <a:rPr lang="en-US" sz="2400" b="1" dirty="0">
                <a:latin typeface="Times New Roman" charset="0"/>
                <a:ea typeface="Times New Roman" charset="0"/>
                <a:cs typeface="Times New Roman" charset="0"/>
              </a:rPr>
              <a:t>express</a:t>
            </a:r>
            <a:r>
              <a:rPr lang="en-US" sz="2400" dirty="0">
                <a:latin typeface="Times New Roman" charset="0"/>
                <a:ea typeface="Times New Roman" charset="0"/>
                <a:cs typeface="Times New Roman" charset="0"/>
              </a:rPr>
              <a:t>: a fast, minimalist web framework. It provides small, robust tooling for HTTP servers, making it a great solution for single page applications, web sites, hybrids, or public HTTP APIs. (see </a:t>
            </a:r>
            <a:r>
              <a:rPr lang="en-US" sz="2400" dirty="0">
                <a:latin typeface="Times New Roman" charset="0"/>
                <a:ea typeface="Times New Roman" charset="0"/>
                <a:cs typeface="Times New Roman" charset="0"/>
                <a:hlinkClick r:id="rId2"/>
              </a:rPr>
              <a:t>https://</a:t>
            </a:r>
            <a:r>
              <a:rPr lang="en-US" sz="2400" dirty="0" err="1">
                <a:latin typeface="Times New Roman" charset="0"/>
                <a:ea typeface="Times New Roman" charset="0"/>
                <a:cs typeface="Times New Roman" charset="0"/>
                <a:hlinkClick r:id="rId2"/>
              </a:rPr>
              <a:t>expressjs.com</a:t>
            </a:r>
            <a:r>
              <a:rPr lang="en-US" sz="2400" dirty="0">
                <a:latin typeface="Times New Roman" charset="0"/>
                <a:ea typeface="Times New Roman" charset="0"/>
                <a:cs typeface="Times New Roman" charset="0"/>
              </a:rPr>
              <a:t>)</a:t>
            </a:r>
            <a:endParaRPr lang="en-US" sz="2400" dirty="0">
              <a:latin typeface="Times New Roman" charset="0"/>
              <a:ea typeface="Times New Roman" charset="0"/>
              <a:cs typeface="Times New Roman" charset="0"/>
              <a:hlinkClick r:id="" action="ppaction://noaction"/>
            </a:endParaRPr>
          </a:p>
          <a:p>
            <a:r>
              <a:rPr lang="en-US" sz="2400" b="1" dirty="0" err="1">
                <a:latin typeface="Times New Roman" charset="0"/>
                <a:ea typeface="Times New Roman" charset="0"/>
                <a:cs typeface="Times New Roman" charset="0"/>
              </a:rPr>
              <a:t>cors</a:t>
            </a:r>
            <a:r>
              <a:rPr lang="en-US" sz="2400" dirty="0">
                <a:latin typeface="Times New Roman" charset="0"/>
                <a:ea typeface="Times New Roman" charset="0"/>
                <a:cs typeface="Times New Roman" charset="0"/>
              </a:rPr>
              <a:t>: a </a:t>
            </a:r>
            <a:r>
              <a:rPr lang="en-US" sz="2400" dirty="0" err="1">
                <a:latin typeface="Times New Roman" charset="0"/>
                <a:ea typeface="Times New Roman" charset="0"/>
                <a:cs typeface="Times New Roman" charset="0"/>
              </a:rPr>
              <a:t>Node.js</a:t>
            </a:r>
            <a:r>
              <a:rPr lang="en-US" sz="2400" dirty="0">
                <a:latin typeface="Times New Roman" charset="0"/>
                <a:ea typeface="Times New Roman" charset="0"/>
                <a:cs typeface="Times New Roman" charset="0"/>
              </a:rPr>
              <a:t> package for  providing a Connect/Express middleware that can be used to enable CORS with various options. (see </a:t>
            </a:r>
            <a:r>
              <a:rPr lang="en-US" sz="2400" dirty="0">
                <a:latin typeface="Times New Roman" charset="0"/>
                <a:ea typeface="Times New Roman" charset="0"/>
                <a:cs typeface="Times New Roman" charset="0"/>
                <a:hlinkClick r:id="rId3"/>
              </a:rPr>
              <a:t>https://</a:t>
            </a:r>
            <a:r>
              <a:rPr lang="en-US" sz="2400" dirty="0" err="1">
                <a:latin typeface="Times New Roman" charset="0"/>
                <a:ea typeface="Times New Roman" charset="0"/>
                <a:cs typeface="Times New Roman" charset="0"/>
                <a:hlinkClick r:id="rId3"/>
              </a:rPr>
              <a:t>github.com</a:t>
            </a:r>
            <a:r>
              <a:rPr lang="en-US" sz="2400" dirty="0">
                <a:latin typeface="Times New Roman" charset="0"/>
                <a:ea typeface="Times New Roman" charset="0"/>
                <a:cs typeface="Times New Roman" charset="0"/>
                <a:hlinkClick r:id="rId3"/>
              </a:rPr>
              <a:t>/</a:t>
            </a:r>
            <a:r>
              <a:rPr lang="en-US" sz="2400" dirty="0" err="1">
                <a:latin typeface="Times New Roman" charset="0"/>
                <a:ea typeface="Times New Roman" charset="0"/>
                <a:cs typeface="Times New Roman" charset="0"/>
                <a:hlinkClick r:id="rId3"/>
              </a:rPr>
              <a:t>expressjs</a:t>
            </a:r>
            <a:r>
              <a:rPr lang="en-US" sz="2400" dirty="0">
                <a:latin typeface="Times New Roman" charset="0"/>
                <a:ea typeface="Times New Roman" charset="0"/>
                <a:cs typeface="Times New Roman" charset="0"/>
                <a:hlinkClick r:id="rId3"/>
              </a:rPr>
              <a:t>/</a:t>
            </a:r>
            <a:r>
              <a:rPr lang="en-US" sz="2400" dirty="0" err="1">
                <a:latin typeface="Times New Roman" charset="0"/>
                <a:ea typeface="Times New Roman" charset="0"/>
                <a:cs typeface="Times New Roman" charset="0"/>
                <a:hlinkClick r:id="rId3"/>
              </a:rPr>
              <a:t>cors</a:t>
            </a:r>
            <a:r>
              <a:rPr lang="en-US" sz="2400" dirty="0">
                <a:latin typeface="Times New Roman" charset="0"/>
                <a:ea typeface="Times New Roman" charset="0"/>
                <a:cs typeface="Times New Roman" charset="0"/>
              </a:rPr>
              <a:t>)</a:t>
            </a:r>
          </a:p>
          <a:p>
            <a:r>
              <a:rPr lang="en-US" sz="2400" b="1" dirty="0">
                <a:latin typeface="Times New Roman" charset="0"/>
                <a:ea typeface="Times New Roman" charset="0"/>
                <a:cs typeface="Times New Roman" charset="0"/>
              </a:rPr>
              <a:t>body-parser</a:t>
            </a:r>
            <a:r>
              <a:rPr lang="en-US" sz="2400" dirty="0">
                <a:latin typeface="Times New Roman" charset="0"/>
                <a:ea typeface="Times New Roman" charset="0"/>
                <a:cs typeface="Times New Roman" charset="0"/>
              </a:rPr>
              <a:t>: body-parser extracts the entire body portion of an incoming request stream and exposes it on </a:t>
            </a:r>
            <a:r>
              <a:rPr lang="en-US" sz="2400" dirty="0" err="1">
                <a:latin typeface="Times New Roman" charset="0"/>
                <a:ea typeface="Times New Roman" charset="0"/>
                <a:cs typeface="Times New Roman" charset="0"/>
              </a:rPr>
              <a:t>req.body</a:t>
            </a:r>
            <a:r>
              <a:rPr lang="en-US" sz="2400" dirty="0">
                <a:latin typeface="Times New Roman" charset="0"/>
                <a:ea typeface="Times New Roman" charset="0"/>
                <a:cs typeface="Times New Roman" charset="0"/>
              </a:rPr>
              <a:t> as something easier to interface with. (see </a:t>
            </a:r>
            <a:r>
              <a:rPr lang="en-US" sz="2400" dirty="0">
                <a:latin typeface="Times New Roman" charset="0"/>
                <a:ea typeface="Times New Roman" charset="0"/>
                <a:cs typeface="Times New Roman" charset="0"/>
                <a:hlinkClick r:id="rId4"/>
              </a:rPr>
              <a:t>https://github.com/expressjs/body-parser</a:t>
            </a:r>
            <a:r>
              <a:rPr lang="en-US" sz="2400" dirty="0">
                <a:latin typeface="Times New Roman" charset="0"/>
                <a:ea typeface="Times New Roman" charset="0"/>
                <a:cs typeface="Times New Roman" charset="0"/>
              </a:rPr>
              <a:t>)</a:t>
            </a:r>
          </a:p>
          <a:p>
            <a:r>
              <a:rPr lang="en-US" sz="2400" b="1" dirty="0">
                <a:latin typeface="Times New Roman" charset="0"/>
                <a:ea typeface="Times New Roman" charset="0"/>
                <a:cs typeface="Times New Roman" charset="0"/>
              </a:rPr>
              <a:t>request</a:t>
            </a:r>
            <a:r>
              <a:rPr lang="en-US" sz="2400" dirty="0">
                <a:latin typeface="Times New Roman" charset="0"/>
                <a:ea typeface="Times New Roman" charset="0"/>
                <a:cs typeface="Times New Roman" charset="0"/>
              </a:rPr>
              <a:t>: simplified HTTP request client. It supports HTTPS and follows redirects by default. (see </a:t>
            </a:r>
            <a:r>
              <a:rPr lang="en-US" sz="2400" dirty="0">
                <a:latin typeface="Times New Roman" charset="0"/>
                <a:ea typeface="Times New Roman" charset="0"/>
                <a:cs typeface="Times New Roman" charset="0"/>
                <a:hlinkClick r:id="rId5"/>
              </a:rPr>
              <a:t>https://github.com/request/request</a:t>
            </a:r>
            <a:r>
              <a:rPr lang="en-US" sz="2400" dirty="0">
                <a:latin typeface="Times New Roman" charset="0"/>
                <a:ea typeface="Times New Roman" charset="0"/>
                <a:cs typeface="Times New Roman" charset="0"/>
              </a:rPr>
              <a:t>)</a:t>
            </a:r>
          </a:p>
          <a:p>
            <a:endParaRPr lang="en-US" sz="2400" dirty="0"/>
          </a:p>
          <a:p>
            <a:endParaRPr lang="en-US" dirty="0"/>
          </a:p>
          <a:p>
            <a:endParaRPr lang="en-US" dirty="0"/>
          </a:p>
        </p:txBody>
      </p:sp>
      <p:sp>
        <p:nvSpPr>
          <p:cNvPr id="4" name="Footer Placeholder 3">
            <a:extLst>
              <a:ext uri="{FF2B5EF4-FFF2-40B4-BE49-F238E27FC236}">
                <a16:creationId xmlns:a16="http://schemas.microsoft.com/office/drawing/2014/main" id="{FA174598-9ECF-B444-9294-B612861ACB7F}"/>
              </a:ext>
            </a:extLst>
          </p:cNvPr>
          <p:cNvSpPr>
            <a:spLocks noGrp="1"/>
          </p:cNvSpPr>
          <p:nvPr>
            <p:ph type="ftr" sz="quarter" idx="11"/>
          </p:nvPr>
        </p:nvSpPr>
        <p:spPr/>
        <p:txBody>
          <a:bodyPr/>
          <a:lstStyle/>
          <a:p>
            <a:r>
              <a:rPr lang="en-US" altLang="en-US"/>
              <a:t>Copyright © Marco Papa 2017-2018</a:t>
            </a:r>
          </a:p>
        </p:txBody>
      </p:sp>
    </p:spTree>
    <p:extLst>
      <p:ext uri="{BB962C8B-B14F-4D97-AF65-F5344CB8AC3E}">
        <p14:creationId xmlns:p14="http://schemas.microsoft.com/office/powerpoint/2010/main" val="563609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err="1">
                <a:latin typeface="Times New Roman" charset="0"/>
                <a:ea typeface="Times New Roman" charset="0"/>
                <a:cs typeface="Times New Roman" charset="0"/>
              </a:rPr>
              <a:t>Node.js</a:t>
            </a:r>
            <a:r>
              <a:rPr lang="en-US" sz="3200" b="1" dirty="0">
                <a:latin typeface="Times New Roman" charset="0"/>
                <a:ea typeface="Times New Roman" charset="0"/>
                <a:cs typeface="Times New Roman" charset="0"/>
              </a:rPr>
              <a:t> Modules (cont’d)</a:t>
            </a:r>
            <a:endParaRPr lang="en-US" sz="3200" dirty="0"/>
          </a:p>
        </p:txBody>
      </p:sp>
      <p:sp>
        <p:nvSpPr>
          <p:cNvPr id="3" name="Content Placeholder 2"/>
          <p:cNvSpPr>
            <a:spLocks noGrp="1"/>
          </p:cNvSpPr>
          <p:nvPr>
            <p:ph idx="1"/>
          </p:nvPr>
        </p:nvSpPr>
        <p:spPr/>
        <p:txBody>
          <a:bodyPr>
            <a:normAutofit fontScale="85000" lnSpcReduction="20000"/>
          </a:bodyPr>
          <a:lstStyle/>
          <a:p>
            <a:r>
              <a:rPr lang="en-US" sz="2400" b="1" dirty="0">
                <a:latin typeface="Times New Roman" charset="0"/>
                <a:ea typeface="Times New Roman" charset="0"/>
                <a:cs typeface="Times New Roman" charset="0"/>
              </a:rPr>
              <a:t>xml2js</a:t>
            </a:r>
            <a:r>
              <a:rPr lang="en-US" sz="2400" dirty="0">
                <a:latin typeface="Times New Roman" charset="0"/>
                <a:ea typeface="Times New Roman" charset="0"/>
                <a:cs typeface="Times New Roman" charset="0"/>
              </a:rPr>
              <a:t>: a simple XML to JavaScript object converter. (see </a:t>
            </a:r>
            <a:r>
              <a:rPr lang="en-US" sz="2400" dirty="0">
                <a:latin typeface="Times New Roman" charset="0"/>
                <a:ea typeface="Times New Roman" charset="0"/>
                <a:cs typeface="Times New Roman" charset="0"/>
                <a:hlinkClick r:id="rId2"/>
              </a:rPr>
              <a:t>https://</a:t>
            </a:r>
            <a:r>
              <a:rPr lang="en-US" sz="2400" dirty="0" err="1">
                <a:latin typeface="Times New Roman" charset="0"/>
                <a:ea typeface="Times New Roman" charset="0"/>
                <a:cs typeface="Times New Roman" charset="0"/>
                <a:hlinkClick r:id="rId2"/>
              </a:rPr>
              <a:t>www.npmjs.com</a:t>
            </a:r>
            <a:r>
              <a:rPr lang="en-US" sz="2400" dirty="0">
                <a:latin typeface="Times New Roman" charset="0"/>
                <a:ea typeface="Times New Roman" charset="0"/>
                <a:cs typeface="Times New Roman" charset="0"/>
                <a:hlinkClick r:id="rId2"/>
              </a:rPr>
              <a:t>/package/xml2js</a:t>
            </a:r>
            <a:r>
              <a:rPr lang="en-US" sz="2400" dirty="0">
                <a:latin typeface="Times New Roman" charset="0"/>
                <a:ea typeface="Times New Roman" charset="0"/>
                <a:cs typeface="Times New Roman" charset="0"/>
              </a:rPr>
              <a:t>)</a:t>
            </a:r>
          </a:p>
          <a:p>
            <a:r>
              <a:rPr lang="en-US" sz="2400" b="1" dirty="0" err="1">
                <a:latin typeface="Times New Roman" charset="0"/>
                <a:ea typeface="Times New Roman" charset="0"/>
                <a:cs typeface="Times New Roman" charset="0"/>
              </a:rPr>
              <a:t>async</a:t>
            </a:r>
            <a:r>
              <a:rPr lang="en-US" sz="2400" dirty="0">
                <a:latin typeface="Times New Roman" charset="0"/>
                <a:ea typeface="Times New Roman" charset="0"/>
                <a:cs typeface="Times New Roman" charset="0"/>
              </a:rPr>
              <a:t>: a utility module which provides straight-forward, powerful functions for working with asynchronous JavaScript. (see </a:t>
            </a:r>
            <a:r>
              <a:rPr lang="en-US" sz="2400" dirty="0">
                <a:latin typeface="Times New Roman" charset="0"/>
                <a:ea typeface="Times New Roman" charset="0"/>
                <a:cs typeface="Times New Roman" charset="0"/>
                <a:hlinkClick r:id="rId3"/>
              </a:rPr>
              <a:t>https://</a:t>
            </a:r>
            <a:r>
              <a:rPr lang="en-US" sz="2400" dirty="0" err="1">
                <a:latin typeface="Times New Roman" charset="0"/>
                <a:ea typeface="Times New Roman" charset="0"/>
                <a:cs typeface="Times New Roman" charset="0"/>
                <a:hlinkClick r:id="rId3"/>
              </a:rPr>
              <a:t>caolan.github.io</a:t>
            </a:r>
            <a:r>
              <a:rPr lang="en-US" sz="2400" dirty="0">
                <a:latin typeface="Times New Roman" charset="0"/>
                <a:ea typeface="Times New Roman" charset="0"/>
                <a:cs typeface="Times New Roman" charset="0"/>
                <a:hlinkClick r:id="rId3"/>
              </a:rPr>
              <a:t>/</a:t>
            </a:r>
            <a:r>
              <a:rPr lang="en-US" sz="2400" dirty="0" err="1">
                <a:latin typeface="Times New Roman" charset="0"/>
                <a:ea typeface="Times New Roman" charset="0"/>
                <a:cs typeface="Times New Roman" charset="0"/>
                <a:hlinkClick r:id="rId3"/>
              </a:rPr>
              <a:t>async</a:t>
            </a:r>
            <a:r>
              <a:rPr lang="en-US" sz="2400" dirty="0">
                <a:latin typeface="Times New Roman" charset="0"/>
                <a:ea typeface="Times New Roman" charset="0"/>
                <a:cs typeface="Times New Roman" charset="0"/>
                <a:hlinkClick r:id="rId3"/>
              </a:rPr>
              <a:t>/)</a:t>
            </a:r>
            <a:endParaRPr lang="en-US" sz="2400" dirty="0">
              <a:latin typeface="Times New Roman" charset="0"/>
              <a:ea typeface="Times New Roman" charset="0"/>
              <a:cs typeface="Times New Roman" charset="0"/>
            </a:endParaRPr>
          </a:p>
          <a:p>
            <a:r>
              <a:rPr lang="en-US" sz="2400" b="1" dirty="0">
                <a:latin typeface="Times New Roman" charset="0"/>
                <a:ea typeface="Times New Roman" charset="0"/>
                <a:cs typeface="Times New Roman" charset="0"/>
              </a:rPr>
              <a:t>q</a:t>
            </a:r>
            <a:r>
              <a:rPr lang="en-US" sz="2400" dirty="0">
                <a:latin typeface="Times New Roman" charset="0"/>
                <a:ea typeface="Times New Roman" charset="0"/>
                <a:cs typeface="Times New Roman" charset="0"/>
              </a:rPr>
              <a:t>: a library for promises. A promise is an object that represents the return value or the thrown exception that the function may eventually provide. (see </a:t>
            </a:r>
            <a:r>
              <a:rPr lang="en-US" sz="2400" dirty="0">
                <a:latin typeface="Times New Roman" charset="0"/>
                <a:ea typeface="Times New Roman" charset="0"/>
                <a:cs typeface="Times New Roman" charset="0"/>
                <a:hlinkClick r:id="rId4"/>
              </a:rPr>
              <a:t>https://</a:t>
            </a:r>
            <a:r>
              <a:rPr lang="en-US" sz="2400" dirty="0" err="1">
                <a:latin typeface="Times New Roman" charset="0"/>
                <a:ea typeface="Times New Roman" charset="0"/>
                <a:cs typeface="Times New Roman" charset="0"/>
                <a:hlinkClick r:id="rId4"/>
              </a:rPr>
              <a:t>github.com</a:t>
            </a:r>
            <a:r>
              <a:rPr lang="en-US" sz="2400" dirty="0">
                <a:latin typeface="Times New Roman" charset="0"/>
                <a:ea typeface="Times New Roman" charset="0"/>
                <a:cs typeface="Times New Roman" charset="0"/>
                <a:hlinkClick r:id="rId4"/>
              </a:rPr>
              <a:t>/</a:t>
            </a:r>
            <a:r>
              <a:rPr lang="en-US" sz="2400" dirty="0" err="1">
                <a:latin typeface="Times New Roman" charset="0"/>
                <a:ea typeface="Times New Roman" charset="0"/>
                <a:cs typeface="Times New Roman" charset="0"/>
                <a:hlinkClick r:id="rId4"/>
              </a:rPr>
              <a:t>kriskowal</a:t>
            </a:r>
            <a:r>
              <a:rPr lang="en-US" sz="2400" dirty="0">
                <a:latin typeface="Times New Roman" charset="0"/>
                <a:ea typeface="Times New Roman" charset="0"/>
                <a:cs typeface="Times New Roman" charset="0"/>
                <a:hlinkClick r:id="rId4"/>
              </a:rPr>
              <a:t>/q</a:t>
            </a:r>
            <a:r>
              <a:rPr lang="en-US" sz="2400" dirty="0">
                <a:latin typeface="Times New Roman" charset="0"/>
                <a:ea typeface="Times New Roman" charset="0"/>
                <a:cs typeface="Times New Roman" charset="0"/>
              </a:rPr>
              <a:t>)</a:t>
            </a:r>
          </a:p>
          <a:p>
            <a:r>
              <a:rPr lang="en-US" sz="2400" b="1" dirty="0">
                <a:latin typeface="Times New Roman" charset="0"/>
                <a:ea typeface="Times New Roman" charset="0"/>
                <a:cs typeface="Times New Roman" charset="0"/>
              </a:rPr>
              <a:t>underscore</a:t>
            </a:r>
            <a:r>
              <a:rPr lang="en-US" sz="2400" dirty="0">
                <a:latin typeface="Times New Roman" charset="0"/>
                <a:ea typeface="Times New Roman" charset="0"/>
                <a:cs typeface="Times New Roman" charset="0"/>
              </a:rPr>
              <a:t>: a JavaScript library that provides a whole set of useful functional programming helpers without extending any built-in objects. (see </a:t>
            </a:r>
            <a:r>
              <a:rPr lang="en-US" sz="2400" dirty="0">
                <a:latin typeface="Times New Roman" charset="0"/>
                <a:ea typeface="Times New Roman" charset="0"/>
                <a:cs typeface="Times New Roman" charset="0"/>
                <a:hlinkClick r:id="rId5"/>
              </a:rPr>
              <a:t>http://</a:t>
            </a:r>
            <a:r>
              <a:rPr lang="en-US" sz="2400" dirty="0" err="1">
                <a:latin typeface="Times New Roman" charset="0"/>
                <a:ea typeface="Times New Roman" charset="0"/>
                <a:cs typeface="Times New Roman" charset="0"/>
                <a:hlinkClick r:id="rId5"/>
              </a:rPr>
              <a:t>underscorejs.org</a:t>
            </a:r>
            <a:r>
              <a:rPr lang="en-US" sz="2400" dirty="0">
                <a:latin typeface="Times New Roman" charset="0"/>
                <a:ea typeface="Times New Roman" charset="0"/>
                <a:cs typeface="Times New Roman" charset="0"/>
              </a:rPr>
              <a:t>)</a:t>
            </a:r>
          </a:p>
          <a:p>
            <a:r>
              <a:rPr lang="en-US" sz="2400" b="1" dirty="0" err="1">
                <a:latin typeface="Times New Roman" charset="0"/>
                <a:ea typeface="Times New Roman" charset="0"/>
                <a:cs typeface="Times New Roman" charset="0"/>
              </a:rPr>
              <a:t>socket.io</a:t>
            </a:r>
            <a:r>
              <a:rPr lang="en-US" sz="2400" dirty="0">
                <a:latin typeface="Times New Roman" charset="0"/>
                <a:ea typeface="Times New Roman" charset="0"/>
                <a:cs typeface="Times New Roman" charset="0"/>
              </a:rPr>
              <a:t>: a </a:t>
            </a:r>
            <a:r>
              <a:rPr lang="en-US" sz="2400" dirty="0" err="1">
                <a:latin typeface="Times New Roman" charset="0"/>
                <a:ea typeface="Times New Roman" charset="0"/>
                <a:cs typeface="Times New Roman" charset="0"/>
              </a:rPr>
              <a:t>Node.js</a:t>
            </a:r>
            <a:r>
              <a:rPr lang="en-US" sz="2400" dirty="0">
                <a:latin typeface="Times New Roman" charset="0"/>
                <a:ea typeface="Times New Roman" charset="0"/>
                <a:cs typeface="Times New Roman" charset="0"/>
              </a:rPr>
              <a:t> real-time framework server. It enables real-time bidirectional event-based communication. (see </a:t>
            </a:r>
            <a:r>
              <a:rPr lang="en-US" sz="2400" dirty="0">
                <a:latin typeface="Times New Roman" charset="0"/>
                <a:ea typeface="Times New Roman" charset="0"/>
                <a:cs typeface="Times New Roman" charset="0"/>
                <a:hlinkClick r:id="rId6"/>
              </a:rPr>
              <a:t>https://</a:t>
            </a:r>
            <a:r>
              <a:rPr lang="en-US" sz="2400" dirty="0" err="1">
                <a:latin typeface="Times New Roman" charset="0"/>
                <a:ea typeface="Times New Roman" charset="0"/>
                <a:cs typeface="Times New Roman" charset="0"/>
                <a:hlinkClick r:id="rId6"/>
              </a:rPr>
              <a:t>socket.io</a:t>
            </a:r>
            <a:r>
              <a:rPr lang="en-US" sz="2400" dirty="0">
                <a:latin typeface="Times New Roman" charset="0"/>
                <a:ea typeface="Times New Roman" charset="0"/>
                <a:cs typeface="Times New Roman" charset="0"/>
                <a:hlinkClick r:id="rId6"/>
              </a:rPr>
              <a:t>/docs/)</a:t>
            </a:r>
            <a:endParaRPr lang="en-US" sz="2400" dirty="0">
              <a:latin typeface="Times New Roman" charset="0"/>
              <a:ea typeface="Times New Roman" charset="0"/>
              <a:cs typeface="Times New Roman" charset="0"/>
            </a:endParaRPr>
          </a:p>
          <a:p>
            <a:r>
              <a:rPr lang="en-US" sz="2400" b="1" dirty="0" err="1">
                <a:latin typeface="Times New Roman" charset="0"/>
                <a:ea typeface="Times New Roman" charset="0"/>
                <a:cs typeface="Times New Roman" charset="0"/>
              </a:rPr>
              <a:t>minimist</a:t>
            </a:r>
            <a:r>
              <a:rPr lang="en-US" sz="2400" dirty="0">
                <a:latin typeface="Times New Roman" charset="0"/>
                <a:ea typeface="Times New Roman" charset="0"/>
                <a:cs typeface="Times New Roman" charset="0"/>
              </a:rPr>
              <a:t>: a module used to parse command line arguments. (see </a:t>
            </a:r>
            <a:r>
              <a:rPr lang="en-US" sz="2400" dirty="0">
                <a:latin typeface="Times New Roman" charset="0"/>
                <a:ea typeface="Times New Roman" charset="0"/>
                <a:cs typeface="Times New Roman" charset="0"/>
                <a:hlinkClick r:id="rId7"/>
              </a:rPr>
              <a:t>https://</a:t>
            </a:r>
            <a:r>
              <a:rPr lang="en-US" sz="2400" dirty="0" err="1">
                <a:latin typeface="Times New Roman" charset="0"/>
                <a:ea typeface="Times New Roman" charset="0"/>
                <a:cs typeface="Times New Roman" charset="0"/>
                <a:hlinkClick r:id="rId7"/>
              </a:rPr>
              <a:t>www.npmjs.com</a:t>
            </a:r>
            <a:r>
              <a:rPr lang="en-US" sz="2400" dirty="0">
                <a:latin typeface="Times New Roman" charset="0"/>
                <a:ea typeface="Times New Roman" charset="0"/>
                <a:cs typeface="Times New Roman" charset="0"/>
                <a:hlinkClick r:id="rId7"/>
              </a:rPr>
              <a:t>/package/</a:t>
            </a:r>
            <a:r>
              <a:rPr lang="en-US" sz="2400" dirty="0" err="1">
                <a:latin typeface="Times New Roman" charset="0"/>
                <a:ea typeface="Times New Roman" charset="0"/>
                <a:cs typeface="Times New Roman" charset="0"/>
                <a:hlinkClick r:id="rId7"/>
              </a:rPr>
              <a:t>minimistx</a:t>
            </a:r>
            <a:r>
              <a:rPr lang="en-US" sz="2400" dirty="0">
                <a:latin typeface="Times New Roman" charset="0"/>
                <a:ea typeface="Times New Roman" charset="0"/>
                <a:cs typeface="Times New Roman" charset="0"/>
              </a:rPr>
              <a:t>)</a:t>
            </a:r>
          </a:p>
          <a:p>
            <a:endParaRPr lang="en-US" sz="2400" dirty="0">
              <a:latin typeface="Times New Roman" charset="0"/>
              <a:ea typeface="Times New Roman" charset="0"/>
              <a:cs typeface="Times New Roman" charset="0"/>
            </a:endParaRPr>
          </a:p>
          <a:p>
            <a:endParaRPr lang="en-US" sz="2400" dirty="0">
              <a:latin typeface="Times New Roman" charset="0"/>
              <a:ea typeface="Times New Roman" charset="0"/>
              <a:cs typeface="Times New Roman" charset="0"/>
            </a:endParaRPr>
          </a:p>
          <a:p>
            <a:endParaRPr lang="en-US" sz="2400" dirty="0">
              <a:latin typeface="Times New Roman" charset="0"/>
              <a:ea typeface="Times New Roman" charset="0"/>
              <a:cs typeface="Times New Roman" charset="0"/>
            </a:endParaRPr>
          </a:p>
          <a:p>
            <a:endParaRPr lang="en-US" sz="2400" dirty="0">
              <a:latin typeface="Times New Roman" charset="0"/>
              <a:ea typeface="Times New Roman" charset="0"/>
              <a:cs typeface="Times New Roman" charset="0"/>
            </a:endParaRPr>
          </a:p>
          <a:p>
            <a:endParaRPr lang="en-US" sz="2400" dirty="0">
              <a:latin typeface="Times New Roman" charset="0"/>
              <a:ea typeface="Times New Roman" charset="0"/>
              <a:cs typeface="Times New Roman" charset="0"/>
            </a:endParaRPr>
          </a:p>
        </p:txBody>
      </p:sp>
      <p:sp>
        <p:nvSpPr>
          <p:cNvPr id="4" name="Footer Placeholder 3">
            <a:extLst>
              <a:ext uri="{FF2B5EF4-FFF2-40B4-BE49-F238E27FC236}">
                <a16:creationId xmlns:a16="http://schemas.microsoft.com/office/drawing/2014/main" id="{7A1AA837-6A8B-8548-A09C-9E0EE97E4DF3}"/>
              </a:ext>
            </a:extLst>
          </p:cNvPr>
          <p:cNvSpPr>
            <a:spLocks noGrp="1"/>
          </p:cNvSpPr>
          <p:nvPr>
            <p:ph type="ftr" sz="quarter" idx="11"/>
          </p:nvPr>
        </p:nvSpPr>
        <p:spPr/>
        <p:txBody>
          <a:bodyPr/>
          <a:lstStyle/>
          <a:p>
            <a:r>
              <a:rPr lang="en-US" altLang="en-US"/>
              <a:t>Copyright © Marco Papa 2017-2018</a:t>
            </a:r>
          </a:p>
        </p:txBody>
      </p:sp>
    </p:spTree>
    <p:extLst>
      <p:ext uri="{BB962C8B-B14F-4D97-AF65-F5344CB8AC3E}">
        <p14:creationId xmlns:p14="http://schemas.microsoft.com/office/powerpoint/2010/main" val="842035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err="1">
                <a:latin typeface="Times New Roman" charset="0"/>
                <a:ea typeface="Times New Roman" charset="0"/>
                <a:cs typeface="Times New Roman" charset="0"/>
              </a:rPr>
              <a:t>Node.js</a:t>
            </a:r>
            <a:r>
              <a:rPr lang="en-US" sz="3200" b="1" dirty="0">
                <a:latin typeface="Times New Roman" charset="0"/>
                <a:ea typeface="Times New Roman" charset="0"/>
                <a:cs typeface="Times New Roman" charset="0"/>
              </a:rPr>
              <a:t> Modules (cont’d)</a:t>
            </a:r>
            <a:endParaRPr lang="en-US" sz="3200" dirty="0"/>
          </a:p>
        </p:txBody>
      </p:sp>
      <p:sp>
        <p:nvSpPr>
          <p:cNvPr id="3" name="Content Placeholder 2"/>
          <p:cNvSpPr>
            <a:spLocks noGrp="1"/>
          </p:cNvSpPr>
          <p:nvPr>
            <p:ph idx="1"/>
          </p:nvPr>
        </p:nvSpPr>
        <p:spPr/>
        <p:txBody>
          <a:bodyPr>
            <a:normAutofit fontScale="92500"/>
          </a:bodyPr>
          <a:lstStyle/>
          <a:p>
            <a:r>
              <a:rPr lang="en-US" sz="2400" b="1" dirty="0">
                <a:latin typeface="Times New Roman" charset="0"/>
                <a:ea typeface="Times New Roman" charset="0"/>
                <a:cs typeface="Times New Roman" charset="0"/>
              </a:rPr>
              <a:t>mocha</a:t>
            </a:r>
            <a:r>
              <a:rPr lang="en-US" sz="2400" dirty="0">
                <a:latin typeface="Times New Roman" charset="0"/>
                <a:ea typeface="Times New Roman" charset="0"/>
                <a:cs typeface="Times New Roman" charset="0"/>
              </a:rPr>
              <a:t>: a simple, flexible, fun JavaScript test framework for </a:t>
            </a:r>
            <a:r>
              <a:rPr lang="en-US" sz="2400" dirty="0" err="1">
                <a:latin typeface="Times New Roman" charset="0"/>
                <a:ea typeface="Times New Roman" charset="0"/>
                <a:cs typeface="Times New Roman" charset="0"/>
              </a:rPr>
              <a:t>Node.js</a:t>
            </a:r>
            <a:r>
              <a:rPr lang="en-US" sz="2400" dirty="0">
                <a:latin typeface="Times New Roman" charset="0"/>
                <a:ea typeface="Times New Roman" charset="0"/>
                <a:cs typeface="Times New Roman" charset="0"/>
              </a:rPr>
              <a:t> and the browser. (see </a:t>
            </a:r>
            <a:r>
              <a:rPr lang="en-US" sz="2400" dirty="0">
                <a:latin typeface="Times New Roman" charset="0"/>
                <a:ea typeface="Times New Roman" charset="0"/>
                <a:cs typeface="Times New Roman" charset="0"/>
                <a:hlinkClick r:id="rId2"/>
              </a:rPr>
              <a:t>https://</a:t>
            </a:r>
            <a:r>
              <a:rPr lang="en-US" sz="2400" dirty="0" err="1">
                <a:latin typeface="Times New Roman" charset="0"/>
                <a:ea typeface="Times New Roman" charset="0"/>
                <a:cs typeface="Times New Roman" charset="0"/>
                <a:hlinkClick r:id="rId2"/>
              </a:rPr>
              <a:t>mochajs.org</a:t>
            </a:r>
            <a:r>
              <a:rPr lang="en-US" sz="2400" dirty="0">
                <a:latin typeface="Times New Roman" charset="0"/>
                <a:ea typeface="Times New Roman" charset="0"/>
                <a:cs typeface="Times New Roman" charset="0"/>
              </a:rPr>
              <a:t>)</a:t>
            </a:r>
          </a:p>
          <a:p>
            <a:r>
              <a:rPr lang="en-US" sz="2400" b="1" dirty="0">
                <a:latin typeface="Times New Roman" charset="0"/>
                <a:ea typeface="Times New Roman" charset="0"/>
                <a:cs typeface="Times New Roman" charset="0"/>
              </a:rPr>
              <a:t>http-server</a:t>
            </a:r>
            <a:r>
              <a:rPr lang="en-US" sz="2400" dirty="0">
                <a:latin typeface="Times New Roman" charset="0"/>
                <a:ea typeface="Times New Roman" charset="0"/>
                <a:cs typeface="Times New Roman" charset="0"/>
              </a:rPr>
              <a:t>: a simple, zero-configuration command-line http server. Powerful enough for production usage, but it's simple and hackable enough to be used for testing, local development, and learning. (see </a:t>
            </a:r>
            <a:r>
              <a:rPr lang="en-US" sz="2400" dirty="0">
                <a:latin typeface="Times New Roman" charset="0"/>
                <a:ea typeface="Times New Roman" charset="0"/>
                <a:cs typeface="Times New Roman" charset="0"/>
                <a:hlinkClick r:id="rId3"/>
              </a:rPr>
              <a:t>https://</a:t>
            </a:r>
            <a:r>
              <a:rPr lang="en-US" sz="2400" dirty="0" err="1">
                <a:latin typeface="Times New Roman" charset="0"/>
                <a:ea typeface="Times New Roman" charset="0"/>
                <a:cs typeface="Times New Roman" charset="0"/>
                <a:hlinkClick r:id="rId3"/>
              </a:rPr>
              <a:t>github.com</a:t>
            </a:r>
            <a:r>
              <a:rPr lang="en-US" sz="2400" dirty="0">
                <a:latin typeface="Times New Roman" charset="0"/>
                <a:ea typeface="Times New Roman" charset="0"/>
                <a:cs typeface="Times New Roman" charset="0"/>
                <a:hlinkClick r:id="rId3"/>
              </a:rPr>
              <a:t>/</a:t>
            </a:r>
            <a:r>
              <a:rPr lang="en-US" sz="2400" dirty="0" err="1">
                <a:latin typeface="Times New Roman" charset="0"/>
                <a:ea typeface="Times New Roman" charset="0"/>
                <a:cs typeface="Times New Roman" charset="0"/>
                <a:hlinkClick r:id="rId3"/>
              </a:rPr>
              <a:t>indexzero</a:t>
            </a:r>
            <a:r>
              <a:rPr lang="en-US" sz="2400" dirty="0">
                <a:latin typeface="Times New Roman" charset="0"/>
                <a:ea typeface="Times New Roman" charset="0"/>
                <a:cs typeface="Times New Roman" charset="0"/>
                <a:hlinkClick r:id="rId3"/>
              </a:rPr>
              <a:t>/http-server</a:t>
            </a:r>
            <a:r>
              <a:rPr lang="en-US" sz="2400" dirty="0">
                <a:latin typeface="Times New Roman" charset="0"/>
                <a:ea typeface="Times New Roman" charset="0"/>
                <a:cs typeface="Times New Roman" charset="0"/>
              </a:rPr>
              <a:t>)</a:t>
            </a:r>
          </a:p>
          <a:p>
            <a:r>
              <a:rPr lang="en-US" sz="2400" b="1" dirty="0" err="1">
                <a:latin typeface="Times New Roman" charset="0"/>
                <a:ea typeface="Times New Roman" charset="0"/>
                <a:cs typeface="Times New Roman" charset="0"/>
              </a:rPr>
              <a:t>mongodb</a:t>
            </a:r>
            <a:r>
              <a:rPr lang="en-US" sz="2400" dirty="0">
                <a:latin typeface="Times New Roman" charset="0"/>
                <a:ea typeface="Times New Roman" charset="0"/>
                <a:cs typeface="Times New Roman" charset="0"/>
              </a:rPr>
              <a:t>: the official MongoDB driver for </a:t>
            </a:r>
            <a:r>
              <a:rPr lang="en-US" sz="2400" dirty="0" err="1">
                <a:latin typeface="Times New Roman" charset="0"/>
                <a:ea typeface="Times New Roman" charset="0"/>
                <a:cs typeface="Times New Roman" charset="0"/>
              </a:rPr>
              <a:t>Node.js</a:t>
            </a:r>
            <a:r>
              <a:rPr lang="en-US" sz="2400" dirty="0">
                <a:latin typeface="Times New Roman" charset="0"/>
                <a:ea typeface="Times New Roman" charset="0"/>
                <a:cs typeface="Times New Roman" charset="0"/>
              </a:rPr>
              <a:t>. It provides a high-level API on top of </a:t>
            </a:r>
            <a:r>
              <a:rPr lang="en-US" sz="2400" dirty="0" err="1">
                <a:latin typeface="Times New Roman" charset="0"/>
                <a:ea typeface="Times New Roman" charset="0"/>
                <a:cs typeface="Times New Roman" charset="0"/>
              </a:rPr>
              <a:t>mongodb</a:t>
            </a:r>
            <a:r>
              <a:rPr lang="en-US" sz="2400" dirty="0">
                <a:latin typeface="Times New Roman" charset="0"/>
                <a:ea typeface="Times New Roman" charset="0"/>
                <a:cs typeface="Times New Roman" charset="0"/>
              </a:rPr>
              <a:t>-core that is meant for end users. (see </a:t>
            </a:r>
            <a:r>
              <a:rPr lang="en-US" sz="2400" dirty="0">
                <a:latin typeface="Times New Roman" charset="0"/>
                <a:ea typeface="Times New Roman" charset="0"/>
                <a:cs typeface="Times New Roman" charset="0"/>
                <a:hlinkClick r:id="rId4"/>
              </a:rPr>
              <a:t>https://</a:t>
            </a:r>
            <a:r>
              <a:rPr lang="en-US" sz="2400" dirty="0" err="1">
                <a:latin typeface="Times New Roman" charset="0"/>
                <a:ea typeface="Times New Roman" charset="0"/>
                <a:cs typeface="Times New Roman" charset="0"/>
                <a:hlinkClick r:id="rId4"/>
              </a:rPr>
              <a:t>github.com</a:t>
            </a:r>
            <a:r>
              <a:rPr lang="en-US" sz="2400" dirty="0">
                <a:latin typeface="Times New Roman" charset="0"/>
                <a:ea typeface="Times New Roman" charset="0"/>
                <a:cs typeface="Times New Roman" charset="0"/>
                <a:hlinkClick r:id="rId4"/>
              </a:rPr>
              <a:t>/</a:t>
            </a:r>
            <a:r>
              <a:rPr lang="en-US" sz="2400" dirty="0" err="1">
                <a:latin typeface="Times New Roman" charset="0"/>
                <a:ea typeface="Times New Roman" charset="0"/>
                <a:cs typeface="Times New Roman" charset="0"/>
                <a:hlinkClick r:id="rId4"/>
              </a:rPr>
              <a:t>mongodb</a:t>
            </a:r>
            <a:r>
              <a:rPr lang="en-US" sz="2400" dirty="0">
                <a:latin typeface="Times New Roman" charset="0"/>
                <a:ea typeface="Times New Roman" charset="0"/>
                <a:cs typeface="Times New Roman" charset="0"/>
                <a:hlinkClick r:id="rId4"/>
              </a:rPr>
              <a:t>/node-</a:t>
            </a:r>
            <a:r>
              <a:rPr lang="en-US" sz="2400" dirty="0" err="1">
                <a:latin typeface="Times New Roman" charset="0"/>
                <a:ea typeface="Times New Roman" charset="0"/>
                <a:cs typeface="Times New Roman" charset="0"/>
                <a:hlinkClick r:id="rId4"/>
              </a:rPr>
              <a:t>mongodb</a:t>
            </a:r>
            <a:r>
              <a:rPr lang="en-US" sz="2400" dirty="0">
                <a:latin typeface="Times New Roman" charset="0"/>
                <a:ea typeface="Times New Roman" charset="0"/>
                <a:cs typeface="Times New Roman" charset="0"/>
                <a:hlinkClick r:id="rId4"/>
              </a:rPr>
              <a:t>-native</a:t>
            </a:r>
            <a:r>
              <a:rPr lang="en-US" sz="2400" dirty="0">
                <a:latin typeface="Times New Roman" charset="0"/>
                <a:ea typeface="Times New Roman" charset="0"/>
                <a:cs typeface="Times New Roman" charset="0"/>
              </a:rPr>
              <a:t>)</a:t>
            </a:r>
          </a:p>
          <a:p>
            <a:r>
              <a:rPr lang="en-US" sz="2400" b="1" dirty="0">
                <a:latin typeface="Times New Roman" charset="0"/>
                <a:ea typeface="Times New Roman" charset="0"/>
                <a:cs typeface="Times New Roman" charset="0"/>
              </a:rPr>
              <a:t>mongoose</a:t>
            </a:r>
            <a:r>
              <a:rPr lang="en-US" sz="2400" dirty="0">
                <a:latin typeface="Times New Roman" charset="0"/>
                <a:ea typeface="Times New Roman" charset="0"/>
                <a:cs typeface="Times New Roman" charset="0"/>
              </a:rPr>
              <a:t>: a MongoDB object modeling tool designed to work in an asynchronous environment. (see </a:t>
            </a:r>
            <a:r>
              <a:rPr lang="en-US" sz="2400" dirty="0">
                <a:latin typeface="Times New Roman" charset="0"/>
                <a:ea typeface="Times New Roman" charset="0"/>
                <a:cs typeface="Times New Roman" charset="0"/>
                <a:hlinkClick r:id="rId5"/>
              </a:rPr>
              <a:t>http://</a:t>
            </a:r>
            <a:r>
              <a:rPr lang="en-US" sz="2400" dirty="0" err="1">
                <a:latin typeface="Times New Roman" charset="0"/>
                <a:ea typeface="Times New Roman" charset="0"/>
                <a:cs typeface="Times New Roman" charset="0"/>
                <a:hlinkClick r:id="rId5"/>
              </a:rPr>
              <a:t>mongoosejs.com</a:t>
            </a:r>
            <a:r>
              <a:rPr lang="en-US" sz="2400" dirty="0">
                <a:latin typeface="Times New Roman" charset="0"/>
                <a:ea typeface="Times New Roman" charset="0"/>
                <a:cs typeface="Times New Roman" charset="0"/>
              </a:rPr>
              <a:t>)</a:t>
            </a:r>
          </a:p>
          <a:p>
            <a:endParaRPr lang="en-US" sz="2400" dirty="0"/>
          </a:p>
          <a:p>
            <a:endParaRPr lang="en-US" sz="2400" dirty="0">
              <a:latin typeface="Times New Roman" charset="0"/>
              <a:ea typeface="Times New Roman" charset="0"/>
              <a:cs typeface="Times New Roman" charset="0"/>
            </a:endParaRPr>
          </a:p>
          <a:p>
            <a:endParaRPr lang="en-US" sz="2400" dirty="0">
              <a:latin typeface="Times New Roman" charset="0"/>
              <a:ea typeface="Times New Roman" charset="0"/>
              <a:cs typeface="Times New Roman" charset="0"/>
            </a:endParaRPr>
          </a:p>
        </p:txBody>
      </p:sp>
      <p:sp>
        <p:nvSpPr>
          <p:cNvPr id="4" name="Footer Placeholder 3">
            <a:extLst>
              <a:ext uri="{FF2B5EF4-FFF2-40B4-BE49-F238E27FC236}">
                <a16:creationId xmlns:a16="http://schemas.microsoft.com/office/drawing/2014/main" id="{30AFD96D-9DB8-AA4D-B244-26AE17AB3747}"/>
              </a:ext>
            </a:extLst>
          </p:cNvPr>
          <p:cNvSpPr>
            <a:spLocks noGrp="1"/>
          </p:cNvSpPr>
          <p:nvPr>
            <p:ph type="ftr" sz="quarter" idx="11"/>
          </p:nvPr>
        </p:nvSpPr>
        <p:spPr/>
        <p:txBody>
          <a:bodyPr/>
          <a:lstStyle/>
          <a:p>
            <a:r>
              <a:rPr lang="en-US" altLang="en-US"/>
              <a:t>Copyright © Marco Papa 2017-2018</a:t>
            </a:r>
          </a:p>
        </p:txBody>
      </p:sp>
    </p:spTree>
    <p:extLst>
      <p:ext uri="{BB962C8B-B14F-4D97-AF65-F5344CB8AC3E}">
        <p14:creationId xmlns:p14="http://schemas.microsoft.com/office/powerpoint/2010/main" val="2010806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express Module Example</a:t>
            </a:r>
          </a:p>
        </p:txBody>
      </p:sp>
      <p:sp>
        <p:nvSpPr>
          <p:cNvPr id="3" name="Content Placeholder 2"/>
          <p:cNvSpPr>
            <a:spLocks noGrp="1"/>
          </p:cNvSpPr>
          <p:nvPr>
            <p:ph idx="1"/>
          </p:nvPr>
        </p:nvSpPr>
        <p:spPr/>
        <p:txBody>
          <a:bodyPr>
            <a:normAutofit/>
          </a:bodyPr>
          <a:lstStyle/>
          <a:p>
            <a:pPr marL="0" indent="0" fontAlgn="base">
              <a:buNone/>
            </a:pPr>
            <a:r>
              <a:rPr lang="en-US" sz="1800" dirty="0" err="1">
                <a:latin typeface="Courier New" charset="0"/>
                <a:ea typeface="Courier New" charset="0"/>
                <a:cs typeface="Courier New" charset="0"/>
              </a:rPr>
              <a:t>var</a:t>
            </a:r>
            <a:r>
              <a:rPr lang="en-US" sz="1800" dirty="0">
                <a:latin typeface="Courier New" charset="0"/>
                <a:ea typeface="Courier New" charset="0"/>
                <a:cs typeface="Courier New" charset="0"/>
              </a:rPr>
              <a:t> express </a:t>
            </a:r>
            <a:r>
              <a:rPr lang="en-US" sz="1800" b="1" dirty="0">
                <a:latin typeface="Courier New" charset="0"/>
                <a:ea typeface="Courier New" charset="0"/>
                <a:cs typeface="Courier New" charset="0"/>
              </a:rPr>
              <a:t>=</a:t>
            </a:r>
            <a:r>
              <a:rPr lang="en-US" sz="1800" dirty="0">
                <a:latin typeface="Courier New" charset="0"/>
                <a:ea typeface="Courier New" charset="0"/>
                <a:cs typeface="Courier New" charset="0"/>
              </a:rPr>
              <a:t> </a:t>
            </a:r>
            <a:r>
              <a:rPr lang="en-US" sz="1800" b="1" dirty="0">
                <a:latin typeface="Courier New" charset="0"/>
                <a:ea typeface="Courier New" charset="0"/>
                <a:cs typeface="Courier New" charset="0"/>
              </a:rPr>
              <a:t>require('express')</a:t>
            </a:r>
            <a:r>
              <a:rPr lang="en-US" sz="1800" dirty="0">
                <a:latin typeface="Courier New" charset="0"/>
                <a:ea typeface="Courier New" charset="0"/>
                <a:cs typeface="Courier New" charset="0"/>
              </a:rPr>
              <a:t>;</a:t>
            </a:r>
          </a:p>
          <a:p>
            <a:pPr marL="0" indent="0" fontAlgn="base">
              <a:buNone/>
            </a:pPr>
            <a:r>
              <a:rPr lang="en-US" sz="1800" dirty="0" err="1">
                <a:latin typeface="Courier New" charset="0"/>
                <a:ea typeface="Courier New" charset="0"/>
                <a:cs typeface="Courier New" charset="0"/>
              </a:rPr>
              <a:t>var</a:t>
            </a:r>
            <a:r>
              <a:rPr lang="en-US" sz="1800" dirty="0">
                <a:latin typeface="Courier New" charset="0"/>
                <a:ea typeface="Courier New" charset="0"/>
                <a:cs typeface="Courier New" charset="0"/>
              </a:rPr>
              <a:t> app </a:t>
            </a:r>
            <a:r>
              <a:rPr lang="en-US" sz="1800" b="1" dirty="0">
                <a:latin typeface="Courier New" charset="0"/>
                <a:ea typeface="Courier New" charset="0"/>
                <a:cs typeface="Courier New" charset="0"/>
              </a:rPr>
              <a:t>=</a:t>
            </a:r>
            <a:r>
              <a:rPr lang="en-US" sz="1800" dirty="0">
                <a:latin typeface="Courier New" charset="0"/>
                <a:ea typeface="Courier New" charset="0"/>
                <a:cs typeface="Courier New" charset="0"/>
              </a:rPr>
              <a:t> express();</a:t>
            </a:r>
          </a:p>
          <a:p>
            <a:pPr marL="0" indent="0" fontAlgn="base">
              <a:buNone/>
            </a:pPr>
            <a:endParaRPr lang="en-US" sz="1800" dirty="0">
              <a:latin typeface="Courier New" charset="0"/>
              <a:ea typeface="Courier New" charset="0"/>
              <a:cs typeface="Courier New" charset="0"/>
            </a:endParaRPr>
          </a:p>
          <a:p>
            <a:pPr marL="0" indent="0" fontAlgn="base">
              <a:buNone/>
            </a:pPr>
            <a:r>
              <a:rPr lang="en-US" sz="1800" dirty="0">
                <a:latin typeface="Courier New" charset="0"/>
                <a:ea typeface="Courier New" charset="0"/>
                <a:cs typeface="Courier New" charset="0"/>
              </a:rPr>
              <a:t>//respond with "hello world" when a GET request is made to the homepage </a:t>
            </a:r>
          </a:p>
          <a:p>
            <a:pPr marL="0" indent="0" fontAlgn="base">
              <a:buNone/>
            </a:pPr>
            <a:r>
              <a:rPr lang="en-US" sz="1800" b="1" dirty="0" err="1">
                <a:latin typeface="Courier New" charset="0"/>
                <a:ea typeface="Courier New" charset="0"/>
                <a:cs typeface="Courier New" charset="0"/>
              </a:rPr>
              <a:t>app.get</a:t>
            </a:r>
            <a:r>
              <a:rPr lang="en-US" sz="1800" dirty="0">
                <a:latin typeface="Courier New" charset="0"/>
                <a:ea typeface="Courier New" charset="0"/>
                <a:cs typeface="Courier New" charset="0"/>
              </a:rPr>
              <a:t>('/', function (</a:t>
            </a:r>
            <a:r>
              <a:rPr lang="en-US" sz="1800" dirty="0" err="1">
                <a:latin typeface="Courier New" charset="0"/>
                <a:ea typeface="Courier New" charset="0"/>
                <a:cs typeface="Courier New" charset="0"/>
              </a:rPr>
              <a:t>req</a:t>
            </a:r>
            <a:r>
              <a:rPr lang="en-US" sz="1800" dirty="0">
                <a:latin typeface="Courier New" charset="0"/>
                <a:ea typeface="Courier New" charset="0"/>
                <a:cs typeface="Courier New" charset="0"/>
              </a:rPr>
              <a:t>, res) {</a:t>
            </a:r>
          </a:p>
          <a:p>
            <a:pPr marL="0" indent="0" fontAlgn="base">
              <a:buNone/>
            </a:pPr>
            <a:r>
              <a:rPr lang="en-US" sz="1800" dirty="0">
                <a:latin typeface="Courier New" charset="0"/>
                <a:ea typeface="Courier New" charset="0"/>
                <a:cs typeface="Courier New" charset="0"/>
              </a:rPr>
              <a:t>  </a:t>
            </a:r>
            <a:r>
              <a:rPr lang="en-US" sz="1800" dirty="0" err="1">
                <a:latin typeface="Courier New" charset="0"/>
                <a:ea typeface="Courier New" charset="0"/>
                <a:cs typeface="Courier New" charset="0"/>
              </a:rPr>
              <a:t>res.send</a:t>
            </a:r>
            <a:r>
              <a:rPr lang="en-US" sz="1800" dirty="0">
                <a:latin typeface="Courier New" charset="0"/>
                <a:ea typeface="Courier New" charset="0"/>
                <a:cs typeface="Courier New" charset="0"/>
              </a:rPr>
              <a:t>('Hello World')</a:t>
            </a:r>
          </a:p>
          <a:p>
            <a:pPr marL="0" indent="0" fontAlgn="base">
              <a:buNone/>
            </a:pPr>
            <a:r>
              <a:rPr lang="en-US" sz="1800" dirty="0">
                <a:latin typeface="Courier New" charset="0"/>
                <a:ea typeface="Courier New" charset="0"/>
                <a:cs typeface="Courier New" charset="0"/>
              </a:rPr>
              <a:t>});</a:t>
            </a:r>
          </a:p>
          <a:p>
            <a:pPr marL="0" indent="0" fontAlgn="base">
              <a:buNone/>
            </a:pPr>
            <a:endParaRPr lang="en-US" sz="1800" dirty="0">
              <a:latin typeface="Courier New" charset="0"/>
              <a:ea typeface="Courier New" charset="0"/>
              <a:cs typeface="Courier New" charset="0"/>
            </a:endParaRPr>
          </a:p>
          <a:p>
            <a:pPr marL="0" indent="0" fontAlgn="base">
              <a:buNone/>
            </a:pPr>
            <a:r>
              <a:rPr lang="en-US" sz="1800" dirty="0">
                <a:latin typeface="Courier New" charset="0"/>
                <a:ea typeface="Courier New" charset="0"/>
                <a:cs typeface="Courier New" charset="0"/>
              </a:rPr>
              <a:t>//server listening on port 3000 </a:t>
            </a:r>
          </a:p>
          <a:p>
            <a:pPr marL="0" indent="0" fontAlgn="base">
              <a:buNone/>
            </a:pPr>
            <a:r>
              <a:rPr lang="en-US" sz="1800" dirty="0" err="1">
                <a:latin typeface="Courier New" charset="0"/>
                <a:ea typeface="Courier New" charset="0"/>
                <a:cs typeface="Courier New" charset="0"/>
              </a:rPr>
              <a:t>app.listen</a:t>
            </a:r>
            <a:r>
              <a:rPr lang="en-US" sz="1800" dirty="0">
                <a:latin typeface="Courier New" charset="0"/>
                <a:ea typeface="Courier New" charset="0"/>
                <a:cs typeface="Courier New" charset="0"/>
              </a:rPr>
              <a:t>(3000);</a:t>
            </a:r>
          </a:p>
        </p:txBody>
      </p:sp>
      <p:sp>
        <p:nvSpPr>
          <p:cNvPr id="4" name="Footer Placeholder 3">
            <a:extLst>
              <a:ext uri="{FF2B5EF4-FFF2-40B4-BE49-F238E27FC236}">
                <a16:creationId xmlns:a16="http://schemas.microsoft.com/office/drawing/2014/main" id="{1DBB27D3-B520-F146-9331-F0D78065F5DF}"/>
              </a:ext>
            </a:extLst>
          </p:cNvPr>
          <p:cNvSpPr>
            <a:spLocks noGrp="1"/>
          </p:cNvSpPr>
          <p:nvPr>
            <p:ph type="ftr" sz="quarter" idx="11"/>
          </p:nvPr>
        </p:nvSpPr>
        <p:spPr/>
        <p:txBody>
          <a:bodyPr/>
          <a:lstStyle/>
          <a:p>
            <a:r>
              <a:rPr lang="en-US" altLang="en-US"/>
              <a:t>Copyright © Marco Papa 2017-2018</a:t>
            </a:r>
          </a:p>
        </p:txBody>
      </p:sp>
    </p:spTree>
    <p:extLst>
      <p:ext uri="{BB962C8B-B14F-4D97-AF65-F5344CB8AC3E}">
        <p14:creationId xmlns:p14="http://schemas.microsoft.com/office/powerpoint/2010/main" val="2015738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err="1"/>
              <a:t>cors</a:t>
            </a:r>
            <a:r>
              <a:rPr lang="en-US" sz="3200" b="1" dirty="0"/>
              <a:t> Module Example</a:t>
            </a:r>
          </a:p>
        </p:txBody>
      </p:sp>
      <p:sp>
        <p:nvSpPr>
          <p:cNvPr id="3" name="Content Placeholder 2"/>
          <p:cNvSpPr>
            <a:spLocks noGrp="1"/>
          </p:cNvSpPr>
          <p:nvPr>
            <p:ph idx="1"/>
          </p:nvPr>
        </p:nvSpPr>
        <p:spPr/>
        <p:txBody>
          <a:bodyPr>
            <a:normAutofit fontScale="55000" lnSpcReduction="20000"/>
          </a:bodyPr>
          <a:lstStyle/>
          <a:p>
            <a:pPr marL="0" indent="0" fontAlgn="base">
              <a:buNone/>
            </a:pPr>
            <a:r>
              <a:rPr lang="en-US" dirty="0" err="1">
                <a:latin typeface="Courier New" charset="0"/>
                <a:ea typeface="Courier New" charset="0"/>
                <a:cs typeface="Courier New" charset="0"/>
              </a:rPr>
              <a:t>var</a:t>
            </a:r>
            <a:r>
              <a:rPr lang="en-US" dirty="0">
                <a:latin typeface="Courier New" charset="0"/>
                <a:ea typeface="Courier New" charset="0"/>
                <a:cs typeface="Courier New" charset="0"/>
              </a:rPr>
              <a:t> express </a:t>
            </a:r>
            <a:r>
              <a:rPr lang="en-US" b="1" dirty="0">
                <a:latin typeface="Courier New" charset="0"/>
                <a:ea typeface="Courier New" charset="0"/>
                <a:cs typeface="Courier New" charset="0"/>
              </a:rPr>
              <a:t>=</a:t>
            </a:r>
            <a:r>
              <a:rPr lang="en-US" dirty="0">
                <a:latin typeface="Courier New" charset="0"/>
                <a:ea typeface="Courier New" charset="0"/>
                <a:cs typeface="Courier New" charset="0"/>
              </a:rPr>
              <a:t> require('express');</a:t>
            </a:r>
          </a:p>
          <a:p>
            <a:pPr marL="0" indent="0" fontAlgn="base">
              <a:buNone/>
            </a:pPr>
            <a:r>
              <a:rPr lang="en-US" dirty="0" err="1">
                <a:latin typeface="Courier New" charset="0"/>
                <a:ea typeface="Courier New" charset="0"/>
                <a:cs typeface="Courier New" charset="0"/>
              </a:rPr>
              <a:t>var</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cors</a:t>
            </a:r>
            <a:r>
              <a:rPr lang="en-US" dirty="0">
                <a:latin typeface="Courier New" charset="0"/>
                <a:ea typeface="Courier New" charset="0"/>
                <a:cs typeface="Courier New" charset="0"/>
              </a:rPr>
              <a:t> </a:t>
            </a:r>
            <a:r>
              <a:rPr lang="en-US" b="1" dirty="0">
                <a:latin typeface="Courier New" charset="0"/>
                <a:ea typeface="Courier New" charset="0"/>
                <a:cs typeface="Courier New" charset="0"/>
              </a:rPr>
              <a:t>=</a:t>
            </a:r>
            <a:r>
              <a:rPr lang="en-US" dirty="0">
                <a:latin typeface="Courier New" charset="0"/>
                <a:ea typeface="Courier New" charset="0"/>
                <a:cs typeface="Courier New" charset="0"/>
              </a:rPr>
              <a:t> </a:t>
            </a:r>
            <a:r>
              <a:rPr lang="en-US" b="1" dirty="0">
                <a:latin typeface="Courier New" charset="0"/>
                <a:ea typeface="Courier New" charset="0"/>
                <a:cs typeface="Courier New" charset="0"/>
              </a:rPr>
              <a:t>require('</a:t>
            </a:r>
            <a:r>
              <a:rPr lang="en-US" b="1" dirty="0" err="1">
                <a:latin typeface="Courier New" charset="0"/>
                <a:ea typeface="Courier New" charset="0"/>
                <a:cs typeface="Courier New" charset="0"/>
              </a:rPr>
              <a:t>cors</a:t>
            </a:r>
            <a:r>
              <a:rPr lang="en-US" b="1" dirty="0">
                <a:latin typeface="Courier New" charset="0"/>
                <a:ea typeface="Courier New" charset="0"/>
                <a:cs typeface="Courier New" charset="0"/>
              </a:rPr>
              <a:t>')</a:t>
            </a:r>
            <a:r>
              <a:rPr lang="en-US" dirty="0">
                <a:latin typeface="Courier New" charset="0"/>
                <a:ea typeface="Courier New" charset="0"/>
                <a:cs typeface="Courier New" charset="0"/>
              </a:rPr>
              <a:t>;</a:t>
            </a:r>
          </a:p>
          <a:p>
            <a:pPr marL="0" indent="0" fontAlgn="base">
              <a:buNone/>
            </a:pPr>
            <a:r>
              <a:rPr lang="en-US" dirty="0" err="1">
                <a:latin typeface="Courier New" charset="0"/>
                <a:ea typeface="Courier New" charset="0"/>
                <a:cs typeface="Courier New" charset="0"/>
              </a:rPr>
              <a:t>var</a:t>
            </a:r>
            <a:r>
              <a:rPr lang="en-US" dirty="0">
                <a:latin typeface="Courier New" charset="0"/>
                <a:ea typeface="Courier New" charset="0"/>
                <a:cs typeface="Courier New" charset="0"/>
              </a:rPr>
              <a:t> app </a:t>
            </a:r>
            <a:r>
              <a:rPr lang="en-US" b="1" dirty="0">
                <a:latin typeface="Courier New" charset="0"/>
                <a:ea typeface="Courier New" charset="0"/>
                <a:cs typeface="Courier New" charset="0"/>
              </a:rPr>
              <a:t>=</a:t>
            </a:r>
            <a:r>
              <a:rPr lang="en-US" dirty="0">
                <a:latin typeface="Courier New" charset="0"/>
                <a:ea typeface="Courier New" charset="0"/>
                <a:cs typeface="Courier New" charset="0"/>
              </a:rPr>
              <a:t> express();</a:t>
            </a:r>
          </a:p>
          <a:p>
            <a:pPr marL="0" indent="0" fontAlgn="base">
              <a:buNone/>
            </a:pPr>
            <a:r>
              <a:rPr lang="en-US" dirty="0">
                <a:latin typeface="Courier New" charset="0"/>
                <a:ea typeface="Courier New" charset="0"/>
                <a:cs typeface="Courier New" charset="0"/>
              </a:rPr>
              <a:t> </a:t>
            </a:r>
          </a:p>
          <a:p>
            <a:pPr marL="0" indent="0" fontAlgn="base">
              <a:buNone/>
            </a:pPr>
            <a:r>
              <a:rPr lang="en-US" b="1" dirty="0" err="1">
                <a:latin typeface="Courier New" charset="0"/>
                <a:ea typeface="Courier New" charset="0"/>
                <a:cs typeface="Courier New" charset="0"/>
              </a:rPr>
              <a:t>app.use</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cors</a:t>
            </a:r>
            <a:r>
              <a:rPr lang="en-US" b="1" dirty="0">
                <a:latin typeface="Courier New" charset="0"/>
                <a:ea typeface="Courier New" charset="0"/>
                <a:cs typeface="Courier New" charset="0"/>
              </a:rPr>
              <a:t>());</a:t>
            </a:r>
          </a:p>
          <a:p>
            <a:pPr marL="0" indent="0" fontAlgn="base">
              <a:buNone/>
            </a:pPr>
            <a:r>
              <a:rPr lang="en-US" dirty="0">
                <a:latin typeface="Courier New" charset="0"/>
                <a:ea typeface="Courier New" charset="0"/>
                <a:cs typeface="Courier New" charset="0"/>
              </a:rPr>
              <a:t> </a:t>
            </a:r>
          </a:p>
          <a:p>
            <a:pPr marL="0" indent="0" fontAlgn="base">
              <a:buNone/>
            </a:pPr>
            <a:r>
              <a:rPr lang="en-US" dirty="0" err="1">
                <a:latin typeface="Courier New" charset="0"/>
                <a:ea typeface="Courier New" charset="0"/>
                <a:cs typeface="Courier New" charset="0"/>
              </a:rPr>
              <a:t>app.get</a:t>
            </a:r>
            <a:r>
              <a:rPr lang="en-US" dirty="0">
                <a:latin typeface="Courier New" charset="0"/>
                <a:ea typeface="Courier New" charset="0"/>
                <a:cs typeface="Courier New" charset="0"/>
              </a:rPr>
              <a:t>('/products/:id', function (</a:t>
            </a:r>
            <a:r>
              <a:rPr lang="en-US" dirty="0" err="1">
                <a:latin typeface="Courier New" charset="0"/>
                <a:ea typeface="Courier New" charset="0"/>
                <a:cs typeface="Courier New" charset="0"/>
              </a:rPr>
              <a:t>req</a:t>
            </a:r>
            <a:r>
              <a:rPr lang="en-US" dirty="0">
                <a:latin typeface="Courier New" charset="0"/>
                <a:ea typeface="Courier New" charset="0"/>
                <a:cs typeface="Courier New" charset="0"/>
              </a:rPr>
              <a:t>, res, next) {</a:t>
            </a:r>
          </a:p>
          <a:p>
            <a:pPr marL="0" indent="0" fontAlgn="base">
              <a:buNone/>
            </a:pP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res.json</a:t>
            </a:r>
            <a:r>
              <a:rPr lang="en-US" dirty="0">
                <a:latin typeface="Courier New" charset="0"/>
                <a:ea typeface="Courier New" charset="0"/>
                <a:cs typeface="Courier New" charset="0"/>
              </a:rPr>
              <a:t>({</a:t>
            </a:r>
            <a:r>
              <a:rPr lang="en-US" dirty="0" err="1">
                <a:latin typeface="Courier New" charset="0"/>
                <a:ea typeface="Courier New" charset="0"/>
                <a:cs typeface="Courier New" charset="0"/>
              </a:rPr>
              <a:t>msg</a:t>
            </a:r>
            <a:r>
              <a:rPr lang="en-US" b="1" dirty="0">
                <a:latin typeface="Courier New" charset="0"/>
                <a:ea typeface="Courier New" charset="0"/>
                <a:cs typeface="Courier New" charset="0"/>
              </a:rPr>
              <a:t>:</a:t>
            </a:r>
            <a:r>
              <a:rPr lang="en-US" dirty="0">
                <a:latin typeface="Courier New" charset="0"/>
                <a:ea typeface="Courier New" charset="0"/>
                <a:cs typeface="Courier New" charset="0"/>
              </a:rPr>
              <a:t> 'This is CORS-enabled for all origins!'})</a:t>
            </a:r>
          </a:p>
          <a:p>
            <a:pPr marL="0" indent="0" fontAlgn="base">
              <a:buNone/>
            </a:pPr>
            <a:r>
              <a:rPr lang="en-US" dirty="0">
                <a:latin typeface="Courier New" charset="0"/>
                <a:ea typeface="Courier New" charset="0"/>
                <a:cs typeface="Courier New" charset="0"/>
              </a:rPr>
              <a:t>});</a:t>
            </a:r>
          </a:p>
          <a:p>
            <a:pPr marL="0" indent="0" fontAlgn="base">
              <a:buNone/>
            </a:pPr>
            <a:r>
              <a:rPr lang="en-US" dirty="0">
                <a:latin typeface="Courier New" charset="0"/>
                <a:ea typeface="Courier New" charset="0"/>
                <a:cs typeface="Courier New" charset="0"/>
              </a:rPr>
              <a:t> </a:t>
            </a:r>
          </a:p>
          <a:p>
            <a:pPr marL="0" indent="0" fontAlgn="base">
              <a:buNone/>
            </a:pPr>
            <a:r>
              <a:rPr lang="en-US" dirty="0" err="1">
                <a:latin typeface="Courier New" charset="0"/>
                <a:ea typeface="Courier New" charset="0"/>
                <a:cs typeface="Courier New" charset="0"/>
              </a:rPr>
              <a:t>app.listen</a:t>
            </a:r>
            <a:r>
              <a:rPr lang="en-US" dirty="0">
                <a:latin typeface="Courier New" charset="0"/>
                <a:ea typeface="Courier New" charset="0"/>
                <a:cs typeface="Courier New" charset="0"/>
              </a:rPr>
              <a:t>(80, function () {</a:t>
            </a:r>
          </a:p>
          <a:p>
            <a:pPr marL="0" indent="0" fontAlgn="base">
              <a:buNone/>
            </a:pP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console.log</a:t>
            </a:r>
            <a:r>
              <a:rPr lang="en-US" dirty="0">
                <a:latin typeface="Courier New" charset="0"/>
                <a:ea typeface="Courier New" charset="0"/>
                <a:cs typeface="Courier New" charset="0"/>
              </a:rPr>
              <a:t>('CORS-enabled web server listening on port 80')</a:t>
            </a:r>
          </a:p>
          <a:p>
            <a:pPr marL="0" indent="0" fontAlgn="base">
              <a:buNone/>
            </a:pPr>
            <a:r>
              <a:rPr lang="en-US" dirty="0">
                <a:latin typeface="Courier New" charset="0"/>
                <a:ea typeface="Courier New" charset="0"/>
                <a:cs typeface="Courier New" charset="0"/>
              </a:rPr>
              <a:t>});</a:t>
            </a:r>
          </a:p>
        </p:txBody>
      </p:sp>
      <p:sp>
        <p:nvSpPr>
          <p:cNvPr id="4" name="Footer Placeholder 3">
            <a:extLst>
              <a:ext uri="{FF2B5EF4-FFF2-40B4-BE49-F238E27FC236}">
                <a16:creationId xmlns:a16="http://schemas.microsoft.com/office/drawing/2014/main" id="{3FBB4614-C875-A048-AE54-0A66594272EE}"/>
              </a:ext>
            </a:extLst>
          </p:cNvPr>
          <p:cNvSpPr>
            <a:spLocks noGrp="1"/>
          </p:cNvSpPr>
          <p:nvPr>
            <p:ph type="ftr" sz="quarter" idx="11"/>
          </p:nvPr>
        </p:nvSpPr>
        <p:spPr/>
        <p:txBody>
          <a:bodyPr/>
          <a:lstStyle/>
          <a:p>
            <a:r>
              <a:rPr lang="en-US" altLang="en-US"/>
              <a:t>Copyright © Marco Papa 2017-2018</a:t>
            </a:r>
          </a:p>
        </p:txBody>
      </p:sp>
    </p:spTree>
    <p:extLst>
      <p:ext uri="{BB962C8B-B14F-4D97-AF65-F5344CB8AC3E}">
        <p14:creationId xmlns:p14="http://schemas.microsoft.com/office/powerpoint/2010/main" val="1962169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xml2js Module Example</a:t>
            </a:r>
          </a:p>
        </p:txBody>
      </p:sp>
      <p:sp>
        <p:nvSpPr>
          <p:cNvPr id="3" name="Content Placeholder 2"/>
          <p:cNvSpPr>
            <a:spLocks noGrp="1"/>
          </p:cNvSpPr>
          <p:nvPr>
            <p:ph idx="1"/>
          </p:nvPr>
        </p:nvSpPr>
        <p:spPr/>
        <p:txBody>
          <a:bodyPr/>
          <a:lstStyle/>
          <a:p>
            <a:pPr marL="0" indent="0" fontAlgn="base">
              <a:buNone/>
            </a:pPr>
            <a:r>
              <a:rPr lang="en-US" sz="2000" dirty="0" err="1">
                <a:latin typeface="Courier New" charset="0"/>
                <a:ea typeface="Courier New" charset="0"/>
                <a:cs typeface="Courier New" charset="0"/>
              </a:rPr>
              <a:t>var</a:t>
            </a:r>
            <a:r>
              <a:rPr lang="en-US" sz="2000" dirty="0">
                <a:latin typeface="Courier New" charset="0"/>
                <a:ea typeface="Courier New" charset="0"/>
                <a:cs typeface="Courier New" charset="0"/>
              </a:rPr>
              <a:t> </a:t>
            </a:r>
            <a:r>
              <a:rPr lang="en-US" sz="2000" dirty="0" err="1">
                <a:latin typeface="Courier New" charset="0"/>
                <a:ea typeface="Courier New" charset="0"/>
                <a:cs typeface="Courier New" charset="0"/>
              </a:rPr>
              <a:t>parseString</a:t>
            </a:r>
            <a:r>
              <a:rPr lang="en-US" sz="2000" dirty="0">
                <a:latin typeface="Courier New" charset="0"/>
                <a:ea typeface="Courier New" charset="0"/>
                <a:cs typeface="Courier New" charset="0"/>
              </a:rPr>
              <a:t> </a:t>
            </a:r>
            <a:r>
              <a:rPr lang="en-US" sz="2000" b="1" dirty="0">
                <a:latin typeface="Courier New" charset="0"/>
                <a:ea typeface="Courier New" charset="0"/>
                <a:cs typeface="Courier New" charset="0"/>
              </a:rPr>
              <a:t>=</a:t>
            </a:r>
            <a:r>
              <a:rPr lang="en-US" sz="2000" dirty="0">
                <a:latin typeface="Courier New" charset="0"/>
                <a:ea typeface="Courier New" charset="0"/>
                <a:cs typeface="Courier New" charset="0"/>
              </a:rPr>
              <a:t> </a:t>
            </a:r>
            <a:r>
              <a:rPr lang="en-US" sz="2000" b="1" dirty="0">
                <a:latin typeface="Courier New" charset="0"/>
                <a:ea typeface="Courier New" charset="0"/>
                <a:cs typeface="Courier New" charset="0"/>
              </a:rPr>
              <a:t>require('xml2js').</a:t>
            </a:r>
            <a:r>
              <a:rPr lang="en-US" sz="2000" dirty="0" err="1">
                <a:latin typeface="Courier New" charset="0"/>
                <a:ea typeface="Courier New" charset="0"/>
                <a:cs typeface="Courier New" charset="0"/>
              </a:rPr>
              <a:t>parseString</a:t>
            </a:r>
            <a:r>
              <a:rPr lang="en-US" sz="2000" dirty="0">
                <a:latin typeface="Courier New" charset="0"/>
                <a:ea typeface="Courier New" charset="0"/>
                <a:cs typeface="Courier New" charset="0"/>
              </a:rPr>
              <a:t>;</a:t>
            </a:r>
          </a:p>
          <a:p>
            <a:pPr marL="0" indent="0" fontAlgn="base">
              <a:buNone/>
            </a:pPr>
            <a:r>
              <a:rPr lang="en-US" sz="2000" dirty="0" err="1">
                <a:latin typeface="Courier New" charset="0"/>
                <a:ea typeface="Courier New" charset="0"/>
                <a:cs typeface="Courier New" charset="0"/>
              </a:rPr>
              <a:t>var</a:t>
            </a:r>
            <a:r>
              <a:rPr lang="en-US" sz="2000" dirty="0">
                <a:latin typeface="Courier New" charset="0"/>
                <a:ea typeface="Courier New" charset="0"/>
                <a:cs typeface="Courier New" charset="0"/>
              </a:rPr>
              <a:t> xml </a:t>
            </a:r>
            <a:r>
              <a:rPr lang="en-US" sz="2000" b="1" dirty="0">
                <a:latin typeface="Courier New" charset="0"/>
                <a:ea typeface="Courier New" charset="0"/>
                <a:cs typeface="Courier New" charset="0"/>
              </a:rPr>
              <a:t>=</a:t>
            </a:r>
            <a:r>
              <a:rPr lang="en-US" sz="2000" dirty="0">
                <a:latin typeface="Courier New" charset="0"/>
                <a:ea typeface="Courier New" charset="0"/>
                <a:cs typeface="Courier New" charset="0"/>
              </a:rPr>
              <a:t> "&lt;root&gt;Hello xml2js!&lt;/root&gt;”;</a:t>
            </a:r>
          </a:p>
          <a:p>
            <a:pPr marL="0" indent="0" fontAlgn="base">
              <a:buNone/>
            </a:pPr>
            <a:endParaRPr lang="en-US" sz="2000" dirty="0">
              <a:latin typeface="Courier New" charset="0"/>
              <a:ea typeface="Courier New" charset="0"/>
              <a:cs typeface="Courier New" charset="0"/>
            </a:endParaRPr>
          </a:p>
          <a:p>
            <a:pPr marL="0" indent="0" fontAlgn="base">
              <a:buNone/>
            </a:pPr>
            <a:r>
              <a:rPr lang="en-US" sz="2000" dirty="0">
                <a:latin typeface="Courier New" charset="0"/>
                <a:ea typeface="Courier New" charset="0"/>
                <a:cs typeface="Courier New" charset="0"/>
              </a:rPr>
              <a:t>//”result” is the result of parsing xml</a:t>
            </a:r>
          </a:p>
          <a:p>
            <a:pPr marL="0" indent="0" fontAlgn="base">
              <a:buNone/>
            </a:pPr>
            <a:r>
              <a:rPr lang="en-US" sz="2000" dirty="0" err="1">
                <a:latin typeface="Courier New" charset="0"/>
                <a:ea typeface="Courier New" charset="0"/>
                <a:cs typeface="Courier New" charset="0"/>
              </a:rPr>
              <a:t>parseString</a:t>
            </a:r>
            <a:r>
              <a:rPr lang="en-US" sz="2000" dirty="0">
                <a:latin typeface="Courier New" charset="0"/>
                <a:ea typeface="Courier New" charset="0"/>
                <a:cs typeface="Courier New" charset="0"/>
              </a:rPr>
              <a:t>(xml, function (err, result) {</a:t>
            </a:r>
          </a:p>
          <a:p>
            <a:pPr marL="0" indent="0" fontAlgn="base">
              <a:buNone/>
            </a:pPr>
            <a:r>
              <a:rPr lang="en-US" sz="2000" dirty="0">
                <a:latin typeface="Courier New" charset="0"/>
                <a:ea typeface="Courier New" charset="0"/>
                <a:cs typeface="Courier New" charset="0"/>
              </a:rPr>
              <a:t>    </a:t>
            </a:r>
            <a:r>
              <a:rPr lang="en-US" sz="2000" dirty="0" err="1">
                <a:latin typeface="Courier New" charset="0"/>
                <a:ea typeface="Courier New" charset="0"/>
                <a:cs typeface="Courier New" charset="0"/>
              </a:rPr>
              <a:t>console.dir</a:t>
            </a:r>
            <a:r>
              <a:rPr lang="en-US" sz="2000" dirty="0">
                <a:latin typeface="Courier New" charset="0"/>
                <a:ea typeface="Courier New" charset="0"/>
                <a:cs typeface="Courier New" charset="0"/>
              </a:rPr>
              <a:t>(result);</a:t>
            </a:r>
          </a:p>
          <a:p>
            <a:pPr marL="0" indent="0" fontAlgn="base">
              <a:buNone/>
            </a:pPr>
            <a:r>
              <a:rPr lang="en-US" sz="2000" dirty="0">
                <a:latin typeface="Courier New" charset="0"/>
                <a:ea typeface="Courier New" charset="0"/>
                <a:cs typeface="Courier New" charset="0"/>
              </a:rPr>
              <a:t>});</a:t>
            </a:r>
          </a:p>
          <a:p>
            <a:endParaRPr lang="en-US" dirty="0"/>
          </a:p>
        </p:txBody>
      </p:sp>
      <p:sp>
        <p:nvSpPr>
          <p:cNvPr id="4" name="Footer Placeholder 3">
            <a:extLst>
              <a:ext uri="{FF2B5EF4-FFF2-40B4-BE49-F238E27FC236}">
                <a16:creationId xmlns:a16="http://schemas.microsoft.com/office/drawing/2014/main" id="{F0B45672-B9E3-DF44-9E4A-9DC150B2B61A}"/>
              </a:ext>
            </a:extLst>
          </p:cNvPr>
          <p:cNvSpPr>
            <a:spLocks noGrp="1"/>
          </p:cNvSpPr>
          <p:nvPr>
            <p:ph type="ftr" sz="quarter" idx="11"/>
          </p:nvPr>
        </p:nvSpPr>
        <p:spPr/>
        <p:txBody>
          <a:bodyPr/>
          <a:lstStyle/>
          <a:p>
            <a:r>
              <a:rPr lang="en-US" altLang="en-US"/>
              <a:t>Copyright © Marco Papa 2017-2018</a:t>
            </a:r>
          </a:p>
        </p:txBody>
      </p:sp>
    </p:spTree>
    <p:extLst>
      <p:ext uri="{BB962C8B-B14F-4D97-AF65-F5344CB8AC3E}">
        <p14:creationId xmlns:p14="http://schemas.microsoft.com/office/powerpoint/2010/main" val="1418239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sz="3200" b="1" dirty="0" err="1"/>
              <a:t>Node.js</a:t>
            </a:r>
            <a:r>
              <a:rPr lang="en-US" sz="3200" b="1" dirty="0"/>
              <a:t> on AWS</a:t>
            </a:r>
            <a:endParaRPr lang="en-US" altLang="en-US" sz="3200" b="1" dirty="0">
              <a:latin typeface="Courier New" charset="0"/>
              <a:ea typeface="MS PGothic" charset="-128"/>
            </a:endParaRPr>
          </a:p>
        </p:txBody>
      </p:sp>
      <p:sp>
        <p:nvSpPr>
          <p:cNvPr id="140290" name="Content Placeholder 2"/>
          <p:cNvSpPr>
            <a:spLocks noGrp="1"/>
          </p:cNvSpPr>
          <p:nvPr>
            <p:ph idx="1"/>
          </p:nvPr>
        </p:nvSpPr>
        <p:spPr>
          <a:xfrm>
            <a:off x="701040" y="1996440"/>
            <a:ext cx="7772400" cy="4114800"/>
          </a:xfrm>
        </p:spPr>
        <p:txBody>
          <a:bodyPr>
            <a:normAutofit/>
          </a:bodyPr>
          <a:lstStyle/>
          <a:p>
            <a:endParaRPr lang="en-US" sz="825" dirty="0"/>
          </a:p>
          <a:p>
            <a:r>
              <a:rPr lang="en-US" sz="1800" dirty="0"/>
              <a:t>Create Ubuntu Micro EC32 instance</a:t>
            </a:r>
          </a:p>
          <a:p>
            <a:r>
              <a:rPr lang="en-US" sz="1800" dirty="0" err="1"/>
              <a:t>ssh</a:t>
            </a:r>
            <a:r>
              <a:rPr lang="en-US" sz="1800" dirty="0"/>
              <a:t> to the AWS </a:t>
            </a:r>
            <a:r>
              <a:rPr lang="en-US" sz="1800" dirty="0" err="1"/>
              <a:t>ubuntu</a:t>
            </a:r>
            <a:r>
              <a:rPr lang="en-US" sz="1800" dirty="0"/>
              <a:t> server</a:t>
            </a:r>
          </a:p>
          <a:p>
            <a:r>
              <a:rPr lang="en-US" sz="1800" dirty="0"/>
              <a:t>Download </a:t>
            </a:r>
            <a:r>
              <a:rPr lang="en-US" sz="1800" dirty="0" err="1"/>
              <a:t>node.js</a:t>
            </a:r>
            <a:r>
              <a:rPr lang="en-US" sz="1800" dirty="0"/>
              <a:t> using ‘</a:t>
            </a:r>
            <a:r>
              <a:rPr lang="en-US" sz="1800" dirty="0" err="1"/>
              <a:t>wget</a:t>
            </a:r>
            <a:r>
              <a:rPr lang="en-US" sz="1800" dirty="0"/>
              <a:t>’</a:t>
            </a:r>
          </a:p>
          <a:p>
            <a:r>
              <a:rPr lang="en-US" sz="1800" dirty="0"/>
              <a:t>Execute the binaries, make, and install:</a:t>
            </a:r>
          </a:p>
          <a:p>
            <a:pPr marL="0" indent="0">
              <a:buNone/>
            </a:pPr>
            <a:r>
              <a:rPr lang="en-US" sz="1800" dirty="0"/>
              <a:t>./configure &amp;&amp; make &amp;&amp; </a:t>
            </a:r>
            <a:r>
              <a:rPr lang="en-US" sz="1800" dirty="0" err="1"/>
              <a:t>sudo</a:t>
            </a:r>
            <a:r>
              <a:rPr lang="en-US" sz="1800" dirty="0"/>
              <a:t> make install</a:t>
            </a:r>
          </a:p>
          <a:p>
            <a:pPr marL="0" indent="0">
              <a:buNone/>
            </a:pPr>
            <a:endParaRPr lang="en-US" sz="1800" dirty="0"/>
          </a:p>
          <a:p>
            <a:r>
              <a:rPr lang="en-US" sz="1800" dirty="0"/>
              <a:t>Alternatively, use AWS Elastic Beanstalk and select the </a:t>
            </a:r>
            <a:r>
              <a:rPr lang="en-US" sz="1800" dirty="0" err="1"/>
              <a:t>Node.js</a:t>
            </a:r>
            <a:r>
              <a:rPr lang="en-US" sz="1800" dirty="0"/>
              <a:t> Preconfigure Platform  when creating Environment</a:t>
            </a:r>
          </a:p>
          <a:p>
            <a:r>
              <a:rPr lang="en-US" sz="1800" dirty="0"/>
              <a:t>64bit Amazon Linux running </a:t>
            </a:r>
            <a:r>
              <a:rPr lang="en-US" sz="1800" dirty="0" err="1"/>
              <a:t>Node.js</a:t>
            </a:r>
            <a:r>
              <a:rPr lang="en-US" sz="1800" dirty="0"/>
              <a:t> 6.11.1 </a:t>
            </a:r>
          </a:p>
          <a:p>
            <a:r>
              <a:rPr lang="en-US" sz="1800" dirty="0" err="1"/>
              <a:t>nginx</a:t>
            </a:r>
            <a:r>
              <a:rPr lang="en-US" sz="1800" dirty="0"/>
              <a:t> Proxy server</a:t>
            </a:r>
          </a:p>
          <a:p>
            <a:r>
              <a:rPr lang="en-US" sz="1800" dirty="0"/>
              <a:t>Supports static file mappings and </a:t>
            </a:r>
            <a:r>
              <a:rPr lang="en-US" sz="1800" dirty="0" err="1"/>
              <a:t>gzip</a:t>
            </a:r>
            <a:r>
              <a:rPr lang="en-US" sz="1800" dirty="0"/>
              <a:t> compression</a:t>
            </a:r>
          </a:p>
          <a:p>
            <a:r>
              <a:rPr lang="en-US" sz="1800" dirty="0"/>
              <a:t>See Homework #7 slides</a:t>
            </a:r>
          </a:p>
          <a:p>
            <a:pPr marL="0" indent="0">
              <a:buNone/>
            </a:pPr>
            <a:endParaRPr lang="en-US" sz="1800" b="1" dirty="0"/>
          </a:p>
          <a:p>
            <a:pPr marL="0" indent="0">
              <a:buNone/>
            </a:pPr>
            <a:endParaRPr lang="en-US" sz="1800" b="1" dirty="0"/>
          </a:p>
        </p:txBody>
      </p:sp>
      <p:sp>
        <p:nvSpPr>
          <p:cNvPr id="2" name="Footer Placeholder 1"/>
          <p:cNvSpPr>
            <a:spLocks noGrp="1"/>
          </p:cNvSpPr>
          <p:nvPr>
            <p:ph type="ftr" sz="quarter" idx="11"/>
          </p:nvPr>
        </p:nvSpPr>
        <p:spPr/>
        <p:txBody>
          <a:bodyPr/>
          <a:lstStyle/>
          <a:p>
            <a:r>
              <a:rPr lang="en-US" altLang="en-US"/>
              <a:t>Copyright © Marco Papa 2017-2018</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7954" y="2133600"/>
            <a:ext cx="3130246" cy="1752600"/>
          </a:xfrm>
          <a:prstGeom prst="rect">
            <a:avLst/>
          </a:prstGeom>
        </p:spPr>
      </p:pic>
    </p:spTree>
    <p:extLst>
      <p:ext uri="{BB962C8B-B14F-4D97-AF65-F5344CB8AC3E}">
        <p14:creationId xmlns:p14="http://schemas.microsoft.com/office/powerpoint/2010/main" val="1178516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sz="3200" b="1" dirty="0" err="1"/>
              <a:t>Node.js</a:t>
            </a:r>
            <a:r>
              <a:rPr lang="en-US" sz="3200" b="1" dirty="0"/>
              <a:t> on AWS (cont’d)</a:t>
            </a:r>
            <a:endParaRPr lang="en-US" altLang="en-US" sz="3200" b="1" dirty="0">
              <a:latin typeface="Courier New" charset="0"/>
              <a:ea typeface="MS PGothic" charset="-128"/>
            </a:endParaRPr>
          </a:p>
        </p:txBody>
      </p:sp>
      <p:sp>
        <p:nvSpPr>
          <p:cNvPr id="140290" name="Content Placeholder 2"/>
          <p:cNvSpPr>
            <a:spLocks noGrp="1"/>
          </p:cNvSpPr>
          <p:nvPr>
            <p:ph idx="1"/>
          </p:nvPr>
        </p:nvSpPr>
        <p:spPr>
          <a:xfrm>
            <a:off x="685800" y="1828800"/>
            <a:ext cx="7772400" cy="4267200"/>
          </a:xfrm>
        </p:spPr>
        <p:txBody>
          <a:bodyPr>
            <a:normAutofit/>
          </a:bodyPr>
          <a:lstStyle/>
          <a:p>
            <a:pPr marL="0" indent="0">
              <a:buNone/>
            </a:pPr>
            <a:endParaRPr lang="en-US" sz="825" dirty="0"/>
          </a:p>
          <a:p>
            <a:r>
              <a:rPr lang="en-US" sz="1800" dirty="0"/>
              <a:t>AWS SDK for JavaScript in </a:t>
            </a:r>
            <a:r>
              <a:rPr lang="en-US" sz="1800" dirty="0" err="1"/>
              <a:t>Node.js</a:t>
            </a:r>
            <a:endParaRPr lang="en-US" sz="1800" dirty="0"/>
          </a:p>
          <a:p>
            <a:r>
              <a:rPr lang="en-US" sz="1800" dirty="0"/>
              <a:t>Provides JavaScript objects for AWS services including Amazon S3, Amazon EC2, </a:t>
            </a:r>
            <a:r>
              <a:rPr lang="en-US" sz="1800" dirty="0" err="1"/>
              <a:t>DynamoDB</a:t>
            </a:r>
            <a:r>
              <a:rPr lang="en-US" sz="1800" dirty="0"/>
              <a:t>, Amazon Elastic Beanstalk and many more.</a:t>
            </a:r>
          </a:p>
          <a:p>
            <a:r>
              <a:rPr lang="en-US" sz="1800" dirty="0"/>
              <a:t>Single, downloadable package includes the AWS JavaScript Library and documentation</a:t>
            </a:r>
          </a:p>
          <a:p>
            <a:r>
              <a:rPr lang="en-US" sz="1800" dirty="0"/>
              <a:t>See: </a:t>
            </a:r>
            <a:r>
              <a:rPr lang="en-US" sz="1800" dirty="0">
                <a:hlinkClick r:id="rId3"/>
              </a:rPr>
              <a:t>https://aws.amazon.com/sdk-for-node-js/</a:t>
            </a:r>
            <a:endParaRPr lang="en-US" sz="1800" dirty="0"/>
          </a:p>
          <a:p>
            <a:endParaRPr lang="en-US" sz="1800" dirty="0"/>
          </a:p>
          <a:p>
            <a:pPr marL="0" indent="0">
              <a:buNone/>
            </a:pPr>
            <a:endParaRPr lang="en-US" sz="1800" dirty="0"/>
          </a:p>
          <a:p>
            <a:pPr marL="0" indent="0">
              <a:buNone/>
            </a:pPr>
            <a:endParaRPr lang="en-US" sz="1800" b="1" dirty="0"/>
          </a:p>
          <a:p>
            <a:pPr marL="0" indent="0">
              <a:buNone/>
            </a:pPr>
            <a:endParaRPr lang="en-US" sz="1800" b="1" dirty="0"/>
          </a:p>
        </p:txBody>
      </p:sp>
      <p:sp>
        <p:nvSpPr>
          <p:cNvPr id="2" name="Footer Placeholder 1"/>
          <p:cNvSpPr>
            <a:spLocks noGrp="1"/>
          </p:cNvSpPr>
          <p:nvPr>
            <p:ph type="ftr" sz="quarter" idx="11"/>
          </p:nvPr>
        </p:nvSpPr>
        <p:spPr/>
        <p:txBody>
          <a:bodyPr/>
          <a:lstStyle/>
          <a:p>
            <a:r>
              <a:rPr lang="en-US" altLang="en-US"/>
              <a:t>Copyright © Marco Papa 2017-2018</a:t>
            </a: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9900" y="3962400"/>
            <a:ext cx="3276600" cy="2366709"/>
          </a:xfrm>
          <a:prstGeom prst="rect">
            <a:avLst/>
          </a:prstGeom>
        </p:spPr>
      </p:pic>
    </p:spTree>
    <p:extLst>
      <p:ext uri="{BB962C8B-B14F-4D97-AF65-F5344CB8AC3E}">
        <p14:creationId xmlns:p14="http://schemas.microsoft.com/office/powerpoint/2010/main" val="1554689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sz="3200" b="1" dirty="0" err="1"/>
              <a:t>Node.js</a:t>
            </a:r>
            <a:r>
              <a:rPr lang="en-US" sz="3200" b="1" dirty="0"/>
              <a:t> on Google Cloud Platform</a:t>
            </a:r>
            <a:endParaRPr lang="en-US" altLang="en-US" sz="3200" b="1" dirty="0">
              <a:latin typeface="Courier New" charset="0"/>
              <a:ea typeface="MS PGothic" charset="-128"/>
            </a:endParaRPr>
          </a:p>
        </p:txBody>
      </p:sp>
      <p:sp>
        <p:nvSpPr>
          <p:cNvPr id="140290" name="Content Placeholder 2"/>
          <p:cNvSpPr>
            <a:spLocks noGrp="1"/>
          </p:cNvSpPr>
          <p:nvPr>
            <p:ph idx="1"/>
          </p:nvPr>
        </p:nvSpPr>
        <p:spPr/>
        <p:txBody>
          <a:bodyPr>
            <a:normAutofit/>
          </a:bodyPr>
          <a:lstStyle/>
          <a:p>
            <a:r>
              <a:rPr lang="en-US" sz="1800" dirty="0" err="1"/>
              <a:t>Node.js</a:t>
            </a:r>
            <a:r>
              <a:rPr lang="en-US" sz="1800" dirty="0"/>
              <a:t> app deployed using Google App Engine Managed VMs</a:t>
            </a:r>
          </a:p>
          <a:p>
            <a:r>
              <a:rPr lang="en-US" sz="1800" dirty="0"/>
              <a:t>Scales to serve millions of requests</a:t>
            </a:r>
            <a:endParaRPr lang="en-US" sz="1800" b="1" dirty="0"/>
          </a:p>
          <a:p>
            <a:r>
              <a:rPr lang="en-US" sz="1800" dirty="0"/>
              <a:t>Supports structures and binary data, authentication, logging, events</a:t>
            </a:r>
          </a:p>
          <a:p>
            <a:r>
              <a:rPr lang="en-US" sz="1800" dirty="0"/>
              <a:t>See: </a:t>
            </a:r>
            <a:r>
              <a:rPr lang="en-US" sz="1800" dirty="0">
                <a:hlinkClick r:id="rId3"/>
              </a:rPr>
              <a:t>https://cloud.google.com/nodejs</a:t>
            </a:r>
            <a:endParaRPr lang="en-US" sz="1800" dirty="0"/>
          </a:p>
          <a:p>
            <a:r>
              <a:rPr lang="en-US" sz="1800" dirty="0"/>
              <a:t>See Homework #7 slides</a:t>
            </a:r>
          </a:p>
          <a:p>
            <a:pPr marL="0" indent="0">
              <a:buNone/>
            </a:pPr>
            <a:endParaRPr lang="en-US" sz="1800" dirty="0"/>
          </a:p>
        </p:txBody>
      </p:sp>
      <p:sp>
        <p:nvSpPr>
          <p:cNvPr id="2" name="Footer Placeholder 1"/>
          <p:cNvSpPr>
            <a:spLocks noGrp="1"/>
          </p:cNvSpPr>
          <p:nvPr>
            <p:ph type="ftr" sz="quarter" idx="11"/>
          </p:nvPr>
        </p:nvSpPr>
        <p:spPr/>
        <p:txBody>
          <a:bodyPr/>
          <a:lstStyle/>
          <a:p>
            <a:r>
              <a:rPr lang="en-US" altLang="en-US"/>
              <a:t>Copyright © Marco Papa 2017-2018</a:t>
            </a:r>
          </a:p>
        </p:txBody>
      </p:sp>
      <p:pic>
        <p:nvPicPr>
          <p:cNvPr id="5" name="Picture 4">
            <a:extLst>
              <a:ext uri="{FF2B5EF4-FFF2-40B4-BE49-F238E27FC236}">
                <a16:creationId xmlns:a16="http://schemas.microsoft.com/office/drawing/2014/main" id="{C30A014D-FBFA-4740-810E-3A556B6085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2895600"/>
            <a:ext cx="3200400" cy="3484821"/>
          </a:xfrm>
          <a:prstGeom prst="rect">
            <a:avLst/>
          </a:prstGeom>
        </p:spPr>
      </p:pic>
    </p:spTree>
    <p:extLst>
      <p:ext uri="{BB962C8B-B14F-4D97-AF65-F5344CB8AC3E}">
        <p14:creationId xmlns:p14="http://schemas.microsoft.com/office/powerpoint/2010/main" val="1466630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685800"/>
          </a:xfrm>
        </p:spPr>
        <p:txBody>
          <a:bodyPr/>
          <a:lstStyle/>
          <a:p>
            <a:pPr eaLnBrk="1" hangingPunct="1">
              <a:defRPr/>
            </a:pPr>
            <a:r>
              <a:rPr lang="en-US" sz="3200" b="1" dirty="0">
                <a:latin typeface="+mn-lt"/>
                <a:cs typeface="ＭＳ Ｐゴシック" charset="-128"/>
              </a:rPr>
              <a:t>Outline</a:t>
            </a:r>
          </a:p>
        </p:txBody>
      </p:sp>
      <p:sp>
        <p:nvSpPr>
          <p:cNvPr id="17410" name="Content Placeholder 2"/>
          <p:cNvSpPr>
            <a:spLocks noGrp="1"/>
          </p:cNvSpPr>
          <p:nvPr>
            <p:ph idx="1"/>
          </p:nvPr>
        </p:nvSpPr>
        <p:spPr>
          <a:xfrm>
            <a:off x="647700" y="1371600"/>
            <a:ext cx="7772400" cy="4114800"/>
          </a:xfrm>
        </p:spPr>
        <p:txBody>
          <a:bodyPr/>
          <a:lstStyle/>
          <a:p>
            <a:pPr eaLnBrk="1" hangingPunct="1"/>
            <a:r>
              <a:rPr lang="en-US" altLang="en-US" sz="1800" dirty="0" err="1">
                <a:ea typeface="MS PGothic" charset="-128"/>
                <a:cs typeface="MS PGothic" charset="-128"/>
              </a:rPr>
              <a:t>Node.js</a:t>
            </a:r>
            <a:endParaRPr lang="en-US" altLang="en-US" sz="1800" dirty="0">
              <a:ea typeface="MS PGothic" charset="-128"/>
              <a:cs typeface="MS PGothic" charset="-128"/>
            </a:endParaRPr>
          </a:p>
          <a:p>
            <a:pPr eaLnBrk="1" hangingPunct="1"/>
            <a:r>
              <a:rPr lang="en-US" altLang="en-US" sz="1800" dirty="0" err="1">
                <a:ea typeface="MS PGothic" charset="-128"/>
                <a:cs typeface="MS PGothic" charset="-128"/>
              </a:rPr>
              <a:t>Angular.js</a:t>
            </a:r>
            <a:endParaRPr lang="en-US" altLang="en-US" sz="1800" dirty="0">
              <a:ea typeface="MS PGothic" charset="-128"/>
              <a:cs typeface="MS PGothic" charset="-128"/>
            </a:endParaRPr>
          </a:p>
        </p:txBody>
      </p:sp>
      <p:sp>
        <p:nvSpPr>
          <p:cNvPr id="17411"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r>
              <a:rPr lang="en-US" altLang="en-US" sz="1400"/>
              <a:t>Copyright © Marco Papa 2017-2018</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sz="3200" b="1" dirty="0" err="1"/>
              <a:t>Node.js</a:t>
            </a:r>
            <a:r>
              <a:rPr lang="en-US" sz="3200" b="1" dirty="0"/>
              <a:t> on </a:t>
            </a:r>
            <a:r>
              <a:rPr lang="en-US" sz="3200" b="1" dirty="0" err="1"/>
              <a:t>macOS</a:t>
            </a:r>
            <a:r>
              <a:rPr lang="en-US" sz="3200" b="1" dirty="0"/>
              <a:t> and Windows</a:t>
            </a:r>
            <a:endParaRPr lang="en-US" altLang="en-US" sz="3200" b="1" dirty="0">
              <a:latin typeface="Courier New" charset="0"/>
              <a:ea typeface="MS PGothic" charset="-128"/>
            </a:endParaRPr>
          </a:p>
        </p:txBody>
      </p:sp>
      <p:sp>
        <p:nvSpPr>
          <p:cNvPr id="140290" name="Content Placeholder 2"/>
          <p:cNvSpPr>
            <a:spLocks noGrp="1"/>
          </p:cNvSpPr>
          <p:nvPr>
            <p:ph idx="1"/>
          </p:nvPr>
        </p:nvSpPr>
        <p:spPr/>
        <p:txBody>
          <a:bodyPr>
            <a:normAutofit/>
          </a:bodyPr>
          <a:lstStyle/>
          <a:p>
            <a:r>
              <a:rPr lang="en-US" sz="1800" dirty="0"/>
              <a:t>Download </a:t>
            </a:r>
            <a:r>
              <a:rPr lang="en-US" sz="1800" dirty="0" err="1"/>
              <a:t>macOS</a:t>
            </a:r>
            <a:r>
              <a:rPr lang="en-US" sz="1800" dirty="0"/>
              <a:t> (64bit) and Windows package at https://</a:t>
            </a:r>
            <a:r>
              <a:rPr lang="en-US" sz="1800" dirty="0" err="1"/>
              <a:t>nodejs.org</a:t>
            </a:r>
            <a:r>
              <a:rPr lang="en-US" sz="1800" dirty="0"/>
              <a:t>/en/ </a:t>
            </a:r>
          </a:p>
          <a:p>
            <a:r>
              <a:rPr lang="en-US" sz="1800" dirty="0"/>
              <a:t>Learn </a:t>
            </a:r>
            <a:r>
              <a:rPr lang="en-US" sz="1800" dirty="0" err="1"/>
              <a:t>Node.js</a:t>
            </a:r>
            <a:r>
              <a:rPr lang="en-US" sz="1800" dirty="0"/>
              <a:t> on you local MacBook or Windows PC</a:t>
            </a:r>
          </a:p>
          <a:p>
            <a:r>
              <a:rPr lang="en-US" sz="1800" dirty="0"/>
              <a:t>Latest version is 9.9</a:t>
            </a:r>
          </a:p>
          <a:p>
            <a:pPr marL="0" indent="0">
              <a:buNone/>
            </a:pPr>
            <a:endParaRPr lang="en-US" sz="1800" dirty="0"/>
          </a:p>
        </p:txBody>
      </p:sp>
      <p:sp>
        <p:nvSpPr>
          <p:cNvPr id="2" name="Footer Placeholder 1"/>
          <p:cNvSpPr>
            <a:spLocks noGrp="1"/>
          </p:cNvSpPr>
          <p:nvPr>
            <p:ph type="ftr" sz="quarter" idx="11"/>
          </p:nvPr>
        </p:nvSpPr>
        <p:spPr/>
        <p:txBody>
          <a:bodyPr/>
          <a:lstStyle/>
          <a:p>
            <a:r>
              <a:rPr lang="en-US" altLang="en-US"/>
              <a:t>Copyright © Marco Papa 2017-2018</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3276600"/>
            <a:ext cx="4060677" cy="3046893"/>
          </a:xfrm>
          <a:prstGeom prst="rect">
            <a:avLst/>
          </a:prstGeom>
        </p:spPr>
      </p:pic>
      <p:pic>
        <p:nvPicPr>
          <p:cNvPr id="9" name="Picture 8">
            <a:extLst>
              <a:ext uri="{FF2B5EF4-FFF2-40B4-BE49-F238E27FC236}">
                <a16:creationId xmlns:a16="http://schemas.microsoft.com/office/drawing/2014/main" id="{7C866D68-1E2D-AF41-8C3D-A47E165D8B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1506" y="3276600"/>
            <a:ext cx="2749875" cy="2743200"/>
          </a:xfrm>
          <a:prstGeom prst="rect">
            <a:avLst/>
          </a:prstGeom>
        </p:spPr>
      </p:pic>
    </p:spTree>
    <p:extLst>
      <p:ext uri="{BB962C8B-B14F-4D97-AF65-F5344CB8AC3E}">
        <p14:creationId xmlns:p14="http://schemas.microsoft.com/office/powerpoint/2010/main" val="67215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sz="3200" b="1" dirty="0"/>
              <a:t>Related URLs</a:t>
            </a:r>
            <a:endParaRPr lang="en-US" altLang="en-US" sz="3200" b="1" dirty="0">
              <a:latin typeface="Courier New" charset="0"/>
              <a:ea typeface="MS PGothic" charset="-128"/>
            </a:endParaRPr>
          </a:p>
        </p:txBody>
      </p:sp>
      <p:sp>
        <p:nvSpPr>
          <p:cNvPr id="140290" name="Content Placeholder 2"/>
          <p:cNvSpPr>
            <a:spLocks noGrp="1"/>
          </p:cNvSpPr>
          <p:nvPr>
            <p:ph idx="1"/>
          </p:nvPr>
        </p:nvSpPr>
        <p:spPr/>
        <p:txBody>
          <a:bodyPr>
            <a:normAutofit/>
          </a:bodyPr>
          <a:lstStyle/>
          <a:p>
            <a:r>
              <a:rPr lang="en-US" sz="1800" b="1" dirty="0" err="1"/>
              <a:t>Node.js</a:t>
            </a:r>
            <a:r>
              <a:rPr lang="en-US" sz="1800" b="1" dirty="0"/>
              <a:t> website: </a:t>
            </a:r>
            <a:r>
              <a:rPr lang="en-US" sz="1800" u="sng" dirty="0">
                <a:hlinkClick r:id="rId3"/>
              </a:rPr>
              <a:t>https://nodejs.org/</a:t>
            </a:r>
          </a:p>
          <a:p>
            <a:r>
              <a:rPr lang="en-US" sz="1800" b="1" dirty="0" err="1"/>
              <a:t>Node.js</a:t>
            </a:r>
            <a:r>
              <a:rPr lang="en-US" sz="1800" b="1" dirty="0"/>
              <a:t> on </a:t>
            </a:r>
            <a:r>
              <a:rPr lang="en-US" sz="1800" b="1" dirty="0" err="1"/>
              <a:t>Github</a:t>
            </a:r>
            <a:r>
              <a:rPr lang="en-US" sz="1800" b="1" dirty="0"/>
              <a:t>: </a:t>
            </a:r>
            <a:r>
              <a:rPr lang="en-US" sz="1800" u="sng" dirty="0">
                <a:hlinkClick r:id="rId4"/>
              </a:rPr>
              <a:t>https://</a:t>
            </a:r>
            <a:r>
              <a:rPr lang="en-US" sz="1800" u="sng" dirty="0" err="1">
                <a:hlinkClick r:id="rId4"/>
              </a:rPr>
              <a:t>github.com</a:t>
            </a:r>
            <a:r>
              <a:rPr lang="en-US" sz="1800" u="sng" dirty="0">
                <a:hlinkClick r:id="rId4"/>
              </a:rPr>
              <a:t>/</a:t>
            </a:r>
            <a:r>
              <a:rPr lang="en-US" sz="1800" u="sng" dirty="0" err="1">
                <a:hlinkClick r:id="rId4"/>
              </a:rPr>
              <a:t>nodejs</a:t>
            </a:r>
            <a:r>
              <a:rPr lang="en-US" sz="1800" u="sng" dirty="0">
                <a:hlinkClick r:id="rId4"/>
              </a:rPr>
              <a:t>/node</a:t>
            </a:r>
            <a:endParaRPr lang="en-US" sz="1800" u="sng" dirty="0">
              <a:hlinkClick r:id="rId5"/>
            </a:endParaRPr>
          </a:p>
          <a:p>
            <a:r>
              <a:rPr lang="en-US" sz="1800" b="1" dirty="0"/>
              <a:t>NPM: </a:t>
            </a:r>
            <a:r>
              <a:rPr lang="en-US" sz="1800" u="sng" dirty="0">
                <a:hlinkClick r:id="rId6"/>
              </a:rPr>
              <a:t>https://www.npmjs.com/</a:t>
            </a:r>
          </a:p>
          <a:p>
            <a:r>
              <a:rPr lang="en-US" sz="1800" b="1" dirty="0"/>
              <a:t>Learn </a:t>
            </a:r>
            <a:r>
              <a:rPr lang="en-US" sz="1800" b="1" dirty="0" err="1"/>
              <a:t>Node.js</a:t>
            </a:r>
            <a:r>
              <a:rPr lang="en-US" sz="1800" b="1" dirty="0"/>
              <a:t> in terminal: </a:t>
            </a:r>
            <a:r>
              <a:rPr lang="en-US" sz="1800" u="sng" dirty="0">
                <a:hlinkClick r:id="rId7"/>
              </a:rPr>
              <a:t>https://github.com/workshopper/learnyounode</a:t>
            </a:r>
            <a:endParaRPr lang="en-US" sz="1800" u="sng" dirty="0">
              <a:hlinkClick r:id="rId6"/>
            </a:endParaRPr>
          </a:p>
          <a:p>
            <a:r>
              <a:rPr lang="en-US" sz="1800" b="1" dirty="0"/>
              <a:t>Tools: </a:t>
            </a:r>
            <a:r>
              <a:rPr lang="en-US" sz="1800" u="sng" dirty="0">
                <a:hlinkClick r:id="rId8"/>
              </a:rPr>
              <a:t>http://gruntjs.com/</a:t>
            </a:r>
            <a:endParaRPr lang="en-US" sz="1800" dirty="0"/>
          </a:p>
        </p:txBody>
      </p:sp>
      <p:sp>
        <p:nvSpPr>
          <p:cNvPr id="2" name="Footer Placeholder 1"/>
          <p:cNvSpPr>
            <a:spLocks noGrp="1"/>
          </p:cNvSpPr>
          <p:nvPr>
            <p:ph type="ftr" sz="quarter" idx="11"/>
          </p:nvPr>
        </p:nvSpPr>
        <p:spPr/>
        <p:txBody>
          <a:bodyPr/>
          <a:lstStyle/>
          <a:p>
            <a:r>
              <a:rPr lang="en-US" altLang="en-US"/>
              <a:t>Copyright © Marco Papa 2017-2018</a:t>
            </a:r>
          </a:p>
        </p:txBody>
      </p:sp>
    </p:spTree>
    <p:extLst>
      <p:ext uri="{BB962C8B-B14F-4D97-AF65-F5344CB8AC3E}">
        <p14:creationId xmlns:p14="http://schemas.microsoft.com/office/powerpoint/2010/main" val="1641802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Introduction</a:t>
            </a:r>
          </a:p>
        </p:txBody>
      </p:sp>
      <p:sp>
        <p:nvSpPr>
          <p:cNvPr id="140290" name="Content Placeholder 2"/>
          <p:cNvSpPr>
            <a:spLocks noGrp="1"/>
          </p:cNvSpPr>
          <p:nvPr>
            <p:ph idx="1"/>
          </p:nvPr>
        </p:nvSpPr>
        <p:spPr/>
        <p:txBody>
          <a:bodyPr>
            <a:normAutofit/>
          </a:bodyPr>
          <a:lstStyle/>
          <a:p>
            <a:pPr marL="0" indent="0">
              <a:buNone/>
            </a:pPr>
            <a:endParaRPr lang="en-US" sz="1800" b="1" dirty="0"/>
          </a:p>
          <a:p>
            <a:r>
              <a:rPr lang="en-IN" sz="1600" dirty="0">
                <a:latin typeface="Times New Roman" charset="0"/>
                <a:ea typeface="Times New Roman" charset="0"/>
                <a:cs typeface="Times New Roman" charset="0"/>
              </a:rPr>
              <a:t>AngularJS is a complete JavaScript-based open-source front-end web application framework.</a:t>
            </a:r>
          </a:p>
          <a:p>
            <a:r>
              <a:rPr lang="en-IN" sz="1600" dirty="0">
                <a:latin typeface="Times New Roman" charset="0"/>
                <a:ea typeface="Times New Roman" charset="0"/>
                <a:cs typeface="Times New Roman" charset="0"/>
              </a:rPr>
              <a:t>Its mainly maintained by Google and some community of individuals.</a:t>
            </a:r>
          </a:p>
          <a:p>
            <a:r>
              <a:rPr lang="en-IN" sz="1600" dirty="0">
                <a:latin typeface="Times New Roman" charset="0"/>
                <a:ea typeface="Times New Roman" charset="0"/>
                <a:cs typeface="Times New Roman" charset="0"/>
              </a:rPr>
              <a:t>It provides a framework for client-side </a:t>
            </a:r>
            <a:r>
              <a:rPr lang="en-IN" sz="1600" dirty="0">
                <a:latin typeface="Times New Roman" charset="0"/>
                <a:ea typeface="Times New Roman" charset="0"/>
                <a:cs typeface="Times New Roman" charset="0"/>
                <a:hlinkClick r:id="rId3" tooltip="Model–view–controller"/>
              </a:rPr>
              <a:t>model–view–controller</a:t>
            </a:r>
            <a:r>
              <a:rPr lang="en-IN" sz="1600" dirty="0">
                <a:latin typeface="Times New Roman" charset="0"/>
                <a:ea typeface="Times New Roman" charset="0"/>
                <a:cs typeface="Times New Roman" charset="0"/>
              </a:rPr>
              <a:t> (MVC) and </a:t>
            </a:r>
            <a:r>
              <a:rPr lang="en-IN" sz="1600" dirty="0">
                <a:latin typeface="Times New Roman" charset="0"/>
                <a:ea typeface="Times New Roman" charset="0"/>
                <a:cs typeface="Times New Roman" charset="0"/>
                <a:hlinkClick r:id="rId4" tooltip="Model View ViewModel"/>
              </a:rPr>
              <a:t>model–view–viewmodel</a:t>
            </a:r>
            <a:r>
              <a:rPr lang="en-IN" sz="1600" dirty="0">
                <a:latin typeface="Times New Roman" charset="0"/>
                <a:ea typeface="Times New Roman" charset="0"/>
                <a:cs typeface="Times New Roman" charset="0"/>
              </a:rPr>
              <a:t> (MVVM) architectures.</a:t>
            </a:r>
          </a:p>
          <a:p>
            <a:r>
              <a:rPr lang="en-IN" sz="1600" dirty="0">
                <a:latin typeface="Times New Roman" charset="0"/>
                <a:ea typeface="Times New Roman" charset="0"/>
                <a:cs typeface="Times New Roman" charset="0"/>
              </a:rPr>
              <a:t>AngularJS is the frontend part of the </a:t>
            </a:r>
            <a:r>
              <a:rPr lang="en-IN" sz="1600" b="1" dirty="0">
                <a:latin typeface="Times New Roman" charset="0"/>
                <a:ea typeface="Times New Roman" charset="0"/>
                <a:cs typeface="Times New Roman" charset="0"/>
              </a:rPr>
              <a:t>MEAN stack</a:t>
            </a:r>
            <a:r>
              <a:rPr lang="en-IN" sz="1600" dirty="0">
                <a:latin typeface="Times New Roman" charset="0"/>
                <a:ea typeface="Times New Roman" charset="0"/>
                <a:cs typeface="Times New Roman" charset="0"/>
              </a:rPr>
              <a:t>, consisting of </a:t>
            </a:r>
            <a:r>
              <a:rPr lang="en-IN" sz="1600" b="1" dirty="0">
                <a:latin typeface="Times New Roman" charset="0"/>
                <a:ea typeface="Times New Roman" charset="0"/>
                <a:cs typeface="Times New Roman" charset="0"/>
              </a:rPr>
              <a:t>M</a:t>
            </a:r>
            <a:r>
              <a:rPr lang="en-IN" sz="1600" dirty="0">
                <a:latin typeface="Times New Roman" charset="0"/>
                <a:ea typeface="Times New Roman" charset="0"/>
                <a:cs typeface="Times New Roman" charset="0"/>
              </a:rPr>
              <a:t>ongoDB database, </a:t>
            </a:r>
            <a:r>
              <a:rPr lang="en-IN" sz="1600" b="1" dirty="0" err="1">
                <a:latin typeface="Times New Roman" charset="0"/>
                <a:ea typeface="Times New Roman" charset="0"/>
                <a:cs typeface="Times New Roman" charset="0"/>
              </a:rPr>
              <a:t>E</a:t>
            </a:r>
            <a:r>
              <a:rPr lang="en-IN" sz="1600" dirty="0" err="1">
                <a:latin typeface="Times New Roman" charset="0"/>
                <a:ea typeface="Times New Roman" charset="0"/>
                <a:cs typeface="Times New Roman" charset="0"/>
              </a:rPr>
              <a:t>xpress.js</a:t>
            </a:r>
            <a:r>
              <a:rPr lang="en-IN" sz="1600" dirty="0">
                <a:latin typeface="Times New Roman" charset="0"/>
                <a:ea typeface="Times New Roman" charset="0"/>
                <a:cs typeface="Times New Roman" charset="0"/>
              </a:rPr>
              <a:t> web application server framework, </a:t>
            </a:r>
            <a:r>
              <a:rPr lang="en-IN" sz="1600" b="1" dirty="0" err="1">
                <a:latin typeface="Times New Roman" charset="0"/>
                <a:ea typeface="Times New Roman" charset="0"/>
                <a:cs typeface="Times New Roman" charset="0"/>
              </a:rPr>
              <a:t>A</a:t>
            </a:r>
            <a:r>
              <a:rPr lang="en-IN" sz="1600" dirty="0" err="1">
                <a:latin typeface="Times New Roman" charset="0"/>
                <a:ea typeface="Times New Roman" charset="0"/>
                <a:cs typeface="Times New Roman" charset="0"/>
              </a:rPr>
              <a:t>ngular.js</a:t>
            </a:r>
            <a:r>
              <a:rPr lang="en-IN" sz="1600" dirty="0">
                <a:latin typeface="Times New Roman" charset="0"/>
                <a:ea typeface="Times New Roman" charset="0"/>
                <a:cs typeface="Times New Roman" charset="0"/>
              </a:rPr>
              <a:t> itself, and </a:t>
            </a:r>
            <a:r>
              <a:rPr lang="en-IN" sz="1600" b="1" dirty="0" err="1">
                <a:latin typeface="Times New Roman" charset="0"/>
                <a:ea typeface="Times New Roman" charset="0"/>
                <a:cs typeface="Times New Roman" charset="0"/>
              </a:rPr>
              <a:t>N</a:t>
            </a:r>
            <a:r>
              <a:rPr lang="en-IN" sz="1600" dirty="0" err="1">
                <a:latin typeface="Times New Roman" charset="0"/>
                <a:ea typeface="Times New Roman" charset="0"/>
                <a:cs typeface="Times New Roman" charset="0"/>
              </a:rPr>
              <a:t>ode.js</a:t>
            </a:r>
            <a:r>
              <a:rPr lang="en-IN" sz="1600" dirty="0">
                <a:latin typeface="Times New Roman" charset="0"/>
                <a:ea typeface="Times New Roman" charset="0"/>
                <a:cs typeface="Times New Roman" charset="0"/>
              </a:rPr>
              <a:t> runtime environment.</a:t>
            </a:r>
            <a:endParaRPr lang="en-US" sz="1600" dirty="0">
              <a:latin typeface="Times New Roman" charset="0"/>
              <a:ea typeface="Times New Roman" charset="0"/>
              <a:cs typeface="Times New Roman" charset="0"/>
            </a:endParaRPr>
          </a:p>
        </p:txBody>
      </p:sp>
      <p:sp>
        <p:nvSpPr>
          <p:cNvPr id="2" name="Footer Placeholder 1"/>
          <p:cNvSpPr>
            <a:spLocks noGrp="1"/>
          </p:cNvSpPr>
          <p:nvPr>
            <p:ph type="ftr" sz="quarter" idx="11"/>
          </p:nvPr>
        </p:nvSpPr>
        <p:spPr/>
        <p:txBody>
          <a:bodyPr/>
          <a:lstStyle/>
          <a:p>
            <a:r>
              <a:rPr lang="en-US" altLang="en-US"/>
              <a:t>Copyright © Marco Papa 2017-2018</a:t>
            </a: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7000" y="5143500"/>
            <a:ext cx="3648075" cy="1028700"/>
          </a:xfrm>
          <a:prstGeom prst="rect">
            <a:avLst/>
          </a:prstGeom>
        </p:spPr>
      </p:pic>
    </p:spTree>
    <p:extLst>
      <p:ext uri="{BB962C8B-B14F-4D97-AF65-F5344CB8AC3E}">
        <p14:creationId xmlns:p14="http://schemas.microsoft.com/office/powerpoint/2010/main" val="324754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err="1">
                <a:ea typeface="MS PGothic" charset="-128"/>
              </a:rPr>
              <a:t>Angular.js</a:t>
            </a:r>
            <a:endParaRPr lang="en-US" altLang="en-US" sz="3200" b="1" dirty="0">
              <a:ea typeface="MS PGothic" charset="-128"/>
            </a:endParaRPr>
          </a:p>
        </p:txBody>
      </p:sp>
      <p:sp>
        <p:nvSpPr>
          <p:cNvPr id="140290" name="Content Placeholder 2"/>
          <p:cNvSpPr>
            <a:spLocks noGrp="1"/>
          </p:cNvSpPr>
          <p:nvPr>
            <p:ph idx="1"/>
          </p:nvPr>
        </p:nvSpPr>
        <p:spPr/>
        <p:txBody>
          <a:bodyPr>
            <a:normAutofit/>
          </a:bodyPr>
          <a:lstStyle/>
          <a:p>
            <a:pPr marL="0" indent="0">
              <a:buNone/>
            </a:pPr>
            <a:r>
              <a:rPr lang="en-US" sz="1600" b="1" dirty="0"/>
              <a:t>Why </a:t>
            </a:r>
            <a:r>
              <a:rPr lang="en-US" sz="1600" b="1" dirty="0" err="1"/>
              <a:t>AngularJS</a:t>
            </a:r>
            <a:r>
              <a:rPr lang="en-US" sz="1600" b="1" dirty="0"/>
              <a:t>?</a:t>
            </a:r>
          </a:p>
          <a:p>
            <a:r>
              <a:rPr lang="en-US" sz="1600" dirty="0"/>
              <a:t>HTML is great for declaring static documents, but it falters when we try to use it for declaring </a:t>
            </a:r>
            <a:r>
              <a:rPr lang="en-US" sz="1600" b="1" dirty="0"/>
              <a:t>dynamic views </a:t>
            </a:r>
            <a:r>
              <a:rPr lang="en-US" sz="1600" dirty="0"/>
              <a:t>in web-applications. </a:t>
            </a:r>
            <a:r>
              <a:rPr lang="en-US" sz="1600" dirty="0" err="1"/>
              <a:t>AngularJS</a:t>
            </a:r>
            <a:r>
              <a:rPr lang="en-US" sz="1600" dirty="0"/>
              <a:t> lets you extend HTML vocabulary for your application. The resulting environment is extraordinarily expressive, readable, and quick to develop.</a:t>
            </a:r>
          </a:p>
          <a:p>
            <a:pPr marL="0" indent="0">
              <a:buNone/>
            </a:pPr>
            <a:r>
              <a:rPr lang="en-US" sz="1600" b="1" dirty="0"/>
              <a:t>Alternatives</a:t>
            </a:r>
          </a:p>
          <a:p>
            <a:r>
              <a:rPr lang="en-US" sz="1600" dirty="0"/>
              <a:t>Other frameworks deal with HTML’s shortcomings by either abstracting away HTML, CSS, and/or JavaScript or by providing an imperative way for manipulating the DOM. Neither of these address the root problem that HTML was not designed for </a:t>
            </a:r>
            <a:r>
              <a:rPr lang="en-US" sz="1600" b="1" dirty="0"/>
              <a:t>dynamic views</a:t>
            </a:r>
            <a:r>
              <a:rPr lang="en-US" sz="1600" dirty="0"/>
              <a:t>.</a:t>
            </a:r>
          </a:p>
          <a:p>
            <a:pPr marL="0" indent="0">
              <a:buNone/>
            </a:pPr>
            <a:r>
              <a:rPr lang="en-US" sz="1600" b="1" dirty="0"/>
              <a:t>Extensibility</a:t>
            </a:r>
          </a:p>
          <a:p>
            <a:r>
              <a:rPr lang="en-US" sz="1600" dirty="0" err="1"/>
              <a:t>AngularJS</a:t>
            </a:r>
            <a:r>
              <a:rPr lang="en-US" sz="1600" dirty="0"/>
              <a:t> is a toolset for building the framework most suited to your application development. It is fully extensible and works well with other libraries. Every feature can be modified or replaced to suit your unique development workflow and feature needs. Read on to find out how.</a:t>
            </a:r>
            <a:endParaRPr lang="en-US" altLang="en-US" sz="1600" dirty="0">
              <a:ea typeface="MS PGothic" charset="-128"/>
            </a:endParaRPr>
          </a:p>
        </p:txBody>
      </p:sp>
      <p:sp>
        <p:nvSpPr>
          <p:cNvPr id="2" name="Footer Placeholder 1"/>
          <p:cNvSpPr>
            <a:spLocks noGrp="1"/>
          </p:cNvSpPr>
          <p:nvPr>
            <p:ph type="ftr" sz="quarter" idx="11"/>
          </p:nvPr>
        </p:nvSpPr>
        <p:spPr/>
        <p:txBody>
          <a:bodyPr/>
          <a:lstStyle/>
          <a:p>
            <a:r>
              <a:rPr lang="en-US" altLang="en-US"/>
              <a:t>Copyright © Marco Papa 2017-2018</a:t>
            </a:r>
          </a:p>
        </p:txBody>
      </p:sp>
    </p:spTree>
    <p:extLst>
      <p:ext uri="{BB962C8B-B14F-4D97-AF65-F5344CB8AC3E}">
        <p14:creationId xmlns:p14="http://schemas.microsoft.com/office/powerpoint/2010/main" val="1831872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Basic functionality</a:t>
            </a:r>
          </a:p>
        </p:txBody>
      </p:sp>
      <p:sp>
        <p:nvSpPr>
          <p:cNvPr id="140290" name="Content Placeholder 2"/>
          <p:cNvSpPr>
            <a:spLocks noGrp="1"/>
          </p:cNvSpPr>
          <p:nvPr>
            <p:ph idx="1"/>
          </p:nvPr>
        </p:nvSpPr>
        <p:spPr/>
        <p:txBody>
          <a:bodyPr>
            <a:normAutofit/>
          </a:bodyPr>
          <a:lstStyle/>
          <a:p>
            <a:pPr marL="0" indent="0">
              <a:buNone/>
            </a:pPr>
            <a:r>
              <a:rPr lang="en-US" sz="1800" b="1" dirty="0"/>
              <a:t>Control of the app </a:t>
            </a:r>
          </a:p>
          <a:p>
            <a:pPr marL="0" indent="0">
              <a:buNone/>
            </a:pPr>
            <a:endParaRPr lang="en-US" sz="1800" b="1" dirty="0"/>
          </a:p>
          <a:p>
            <a:pPr marL="0" indent="0">
              <a:buNone/>
            </a:pPr>
            <a:r>
              <a:rPr lang="en-US" sz="1600" b="1" dirty="0"/>
              <a:t>Data Binding</a:t>
            </a:r>
          </a:p>
          <a:p>
            <a:r>
              <a:rPr lang="en-US" sz="1600" dirty="0"/>
              <a:t>Data-binding is an automatic way of </a:t>
            </a:r>
            <a:r>
              <a:rPr lang="en-US" sz="1600" b="1" dirty="0"/>
              <a:t>updating the view</a:t>
            </a:r>
            <a:r>
              <a:rPr lang="en-US" sz="1600" dirty="0"/>
              <a:t> whenever the </a:t>
            </a:r>
            <a:r>
              <a:rPr lang="en-US" sz="1600" b="1" dirty="0"/>
              <a:t>model changes</a:t>
            </a:r>
            <a:r>
              <a:rPr lang="en-US" sz="1600" dirty="0"/>
              <a:t>, as well as </a:t>
            </a:r>
            <a:r>
              <a:rPr lang="en-US" sz="1600" b="1" dirty="0"/>
              <a:t>updating the model </a:t>
            </a:r>
            <a:r>
              <a:rPr lang="en-US" sz="1600" dirty="0"/>
              <a:t>whenever the </a:t>
            </a:r>
            <a:r>
              <a:rPr lang="en-US" sz="1600" b="1" dirty="0"/>
              <a:t>view changes</a:t>
            </a:r>
            <a:r>
              <a:rPr lang="en-US" sz="1600" dirty="0"/>
              <a:t>. This is awesome because it eliminates DOM manipulation from the list of things you have to worry about.</a:t>
            </a:r>
          </a:p>
          <a:p>
            <a:pPr marL="0" indent="0">
              <a:buNone/>
            </a:pPr>
            <a:r>
              <a:rPr lang="en-US" sz="1600" b="1" dirty="0"/>
              <a:t>Controller</a:t>
            </a:r>
          </a:p>
          <a:p>
            <a:r>
              <a:rPr lang="en-US" sz="1600" dirty="0"/>
              <a:t>Controllers are the behavior behind the DOM elements. </a:t>
            </a:r>
            <a:r>
              <a:rPr lang="en-US" sz="1600" dirty="0" err="1"/>
              <a:t>AngularJS</a:t>
            </a:r>
            <a:r>
              <a:rPr lang="en-US" sz="1600" dirty="0"/>
              <a:t> lets you express the behavior in a clean readable form without the usual boilerplate of updating the DOM, registering callbacks or watching model changes.</a:t>
            </a:r>
          </a:p>
          <a:p>
            <a:pPr marL="0" indent="0">
              <a:buNone/>
            </a:pPr>
            <a:r>
              <a:rPr lang="en-US" sz="1600" b="1" dirty="0"/>
              <a:t>Plain JavaScript</a:t>
            </a:r>
          </a:p>
          <a:p>
            <a:r>
              <a:rPr lang="en-US" sz="1600" dirty="0"/>
              <a:t>Unlike other frameworks, there is no need to inherit from proprietary types in order to wrap the model in </a:t>
            </a:r>
            <a:r>
              <a:rPr lang="en-US" sz="1600" dirty="0" err="1"/>
              <a:t>accessors</a:t>
            </a:r>
            <a:r>
              <a:rPr lang="en-US" sz="1600" dirty="0"/>
              <a:t> methods. Angular models are plain old JavaScript objects. This makes your code easy to test, maintain, reuse, and again free from boilerplate.</a:t>
            </a:r>
            <a:endParaRPr lang="en-US" sz="1600" b="1" dirty="0"/>
          </a:p>
        </p:txBody>
      </p:sp>
      <p:sp>
        <p:nvSpPr>
          <p:cNvPr id="2" name="Footer Placeholder 1"/>
          <p:cNvSpPr>
            <a:spLocks noGrp="1"/>
          </p:cNvSpPr>
          <p:nvPr>
            <p:ph type="ftr" sz="quarter" idx="11"/>
          </p:nvPr>
        </p:nvSpPr>
        <p:spPr/>
        <p:txBody>
          <a:bodyPr/>
          <a:lstStyle/>
          <a:p>
            <a:r>
              <a:rPr lang="en-US" altLang="en-US"/>
              <a:t>Copyright © Marco Papa 2017-2018</a:t>
            </a:r>
          </a:p>
        </p:txBody>
      </p:sp>
    </p:spTree>
    <p:extLst>
      <p:ext uri="{BB962C8B-B14F-4D97-AF65-F5344CB8AC3E}">
        <p14:creationId xmlns:p14="http://schemas.microsoft.com/office/powerpoint/2010/main" val="1352013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Basic functionality (cont’d)</a:t>
            </a:r>
          </a:p>
        </p:txBody>
      </p:sp>
      <p:sp>
        <p:nvSpPr>
          <p:cNvPr id="140290" name="Content Placeholder 2"/>
          <p:cNvSpPr>
            <a:spLocks noGrp="1"/>
          </p:cNvSpPr>
          <p:nvPr>
            <p:ph idx="1"/>
          </p:nvPr>
        </p:nvSpPr>
        <p:spPr/>
        <p:txBody>
          <a:bodyPr>
            <a:normAutofit lnSpcReduction="10000"/>
          </a:bodyPr>
          <a:lstStyle/>
          <a:p>
            <a:pPr marL="0" indent="0">
              <a:buNone/>
            </a:pPr>
            <a:r>
              <a:rPr lang="en-US" sz="1800" b="1" dirty="0"/>
              <a:t>Wire up a Backend</a:t>
            </a:r>
          </a:p>
          <a:p>
            <a:pPr marL="0" indent="0">
              <a:buNone/>
            </a:pPr>
            <a:endParaRPr lang="en-US" sz="1800" b="1" dirty="0"/>
          </a:p>
          <a:p>
            <a:pPr marL="0" indent="0">
              <a:buNone/>
            </a:pPr>
            <a:r>
              <a:rPr lang="en-US" sz="1600" b="1" dirty="0"/>
              <a:t>Deep Linking</a:t>
            </a:r>
          </a:p>
          <a:p>
            <a:r>
              <a:rPr lang="en-US" sz="1600" dirty="0"/>
              <a:t>A deep link reflects where the user is in the app, this is useful so users can bookmark and email links to locations within apps. Round trip apps get this automatically, but AJAX apps by their nature do not. </a:t>
            </a:r>
            <a:r>
              <a:rPr lang="en-US" sz="1600" dirty="0" err="1"/>
              <a:t>AngularJS</a:t>
            </a:r>
            <a:r>
              <a:rPr lang="en-US" sz="1600" dirty="0"/>
              <a:t> combines the benefits of deep link with desktop app-like behavior.</a:t>
            </a:r>
          </a:p>
          <a:p>
            <a:pPr marL="0" indent="0">
              <a:buNone/>
            </a:pPr>
            <a:r>
              <a:rPr lang="en-US" sz="1600" b="1" dirty="0"/>
              <a:t>Form Validation</a:t>
            </a:r>
          </a:p>
          <a:p>
            <a:r>
              <a:rPr lang="en-US" sz="1600" b="1" dirty="0"/>
              <a:t>Client-side form validation </a:t>
            </a:r>
            <a:r>
              <a:rPr lang="en-US" sz="1600" dirty="0"/>
              <a:t>is an important part of great user experience. </a:t>
            </a:r>
            <a:r>
              <a:rPr lang="en-US" sz="1600" dirty="0" err="1"/>
              <a:t>AngularJS</a:t>
            </a:r>
            <a:r>
              <a:rPr lang="en-US" sz="1600" dirty="0"/>
              <a:t> lets you declare the validation rules of the form without having to write JavaScript code. Write less code, go have beer sooner.</a:t>
            </a:r>
          </a:p>
          <a:p>
            <a:pPr marL="0" indent="0">
              <a:buNone/>
            </a:pPr>
            <a:r>
              <a:rPr lang="en-US" sz="1600" b="1" dirty="0"/>
              <a:t>Server Communication</a:t>
            </a:r>
          </a:p>
          <a:p>
            <a:r>
              <a:rPr lang="en-US" sz="1600" dirty="0"/>
              <a:t>AngularJS provides built-in services on top of XHR (</a:t>
            </a:r>
            <a:r>
              <a:rPr lang="en-US" sz="1600" b="1" u="sng" dirty="0"/>
              <a:t>X</a:t>
            </a:r>
            <a:r>
              <a:rPr lang="en-US" sz="1600" dirty="0"/>
              <a:t>ML</a:t>
            </a:r>
            <a:r>
              <a:rPr lang="en-US" sz="1600" b="1" u="sng" dirty="0"/>
              <a:t>H</a:t>
            </a:r>
            <a:r>
              <a:rPr lang="en-US" sz="1600" dirty="0"/>
              <a:t>ttp</a:t>
            </a:r>
            <a:r>
              <a:rPr lang="en-US" sz="1600" b="1" u="sng" dirty="0"/>
              <a:t>R</a:t>
            </a:r>
            <a:r>
              <a:rPr lang="en-US" sz="1600" dirty="0"/>
              <a:t>equest) as well as various other </a:t>
            </a:r>
            <a:r>
              <a:rPr lang="en-US" sz="1600" dirty="0" err="1"/>
              <a:t>backends</a:t>
            </a:r>
            <a:r>
              <a:rPr lang="en-US" sz="1600" dirty="0"/>
              <a:t> using third party libraries. Promises further simplify your code by handling asynchronous return of data.</a:t>
            </a:r>
            <a:endParaRPr lang="en-US" sz="1600" b="1" dirty="0"/>
          </a:p>
        </p:txBody>
      </p:sp>
      <p:sp>
        <p:nvSpPr>
          <p:cNvPr id="2" name="Footer Placeholder 1"/>
          <p:cNvSpPr>
            <a:spLocks noGrp="1"/>
          </p:cNvSpPr>
          <p:nvPr>
            <p:ph type="ftr" sz="quarter" idx="11"/>
          </p:nvPr>
        </p:nvSpPr>
        <p:spPr/>
        <p:txBody>
          <a:bodyPr/>
          <a:lstStyle/>
          <a:p>
            <a:r>
              <a:rPr lang="en-US" altLang="en-US"/>
              <a:t>Copyright © Marco Papa 2017-2018</a:t>
            </a:r>
          </a:p>
        </p:txBody>
      </p:sp>
    </p:spTree>
    <p:extLst>
      <p:ext uri="{BB962C8B-B14F-4D97-AF65-F5344CB8AC3E}">
        <p14:creationId xmlns:p14="http://schemas.microsoft.com/office/powerpoint/2010/main" val="1732327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Basic functionality (cont’d)</a:t>
            </a:r>
          </a:p>
        </p:txBody>
      </p:sp>
      <p:sp>
        <p:nvSpPr>
          <p:cNvPr id="140290" name="Content Placeholder 2"/>
          <p:cNvSpPr>
            <a:spLocks noGrp="1"/>
          </p:cNvSpPr>
          <p:nvPr>
            <p:ph idx="1"/>
          </p:nvPr>
        </p:nvSpPr>
        <p:spPr/>
        <p:txBody>
          <a:bodyPr>
            <a:normAutofit/>
          </a:bodyPr>
          <a:lstStyle/>
          <a:p>
            <a:pPr marL="0" indent="0">
              <a:buNone/>
            </a:pPr>
            <a:r>
              <a:rPr lang="en-US" sz="1800" b="1" dirty="0"/>
              <a:t>Create Components</a:t>
            </a:r>
          </a:p>
          <a:p>
            <a:pPr marL="0" indent="0">
              <a:buNone/>
            </a:pPr>
            <a:endParaRPr lang="en-US" sz="1800" b="1" dirty="0"/>
          </a:p>
          <a:p>
            <a:pPr marL="0" indent="0">
              <a:buNone/>
            </a:pPr>
            <a:r>
              <a:rPr lang="en-US" sz="1600" b="1" dirty="0"/>
              <a:t>Directives</a:t>
            </a:r>
          </a:p>
          <a:p>
            <a:r>
              <a:rPr lang="en-US" sz="1600" dirty="0"/>
              <a:t>Directives is a unique and powerful feature available only in Angular. Directives let you invent new HTML syntax, specific to your application.</a:t>
            </a:r>
          </a:p>
          <a:p>
            <a:pPr marL="0" indent="0">
              <a:buNone/>
            </a:pPr>
            <a:r>
              <a:rPr lang="en-US" sz="1600" b="1" dirty="0"/>
              <a:t>Reusable Components</a:t>
            </a:r>
          </a:p>
          <a:p>
            <a:r>
              <a:rPr lang="en-US" sz="1600" dirty="0"/>
              <a:t>We use directives to create reusable components. A component allows you to hide complex DOM structure, CSS, and behavior. This lets you focus either on what the application does or how the application looks separately.</a:t>
            </a:r>
          </a:p>
          <a:p>
            <a:pPr marL="0" indent="0">
              <a:buNone/>
            </a:pPr>
            <a:r>
              <a:rPr lang="en-US" sz="1600" b="1" dirty="0"/>
              <a:t>Localization</a:t>
            </a:r>
          </a:p>
          <a:p>
            <a:r>
              <a:rPr lang="en-US" sz="1600" dirty="0"/>
              <a:t>An important part of serious apps is localization. </a:t>
            </a:r>
            <a:r>
              <a:rPr lang="en-US" sz="1600" dirty="0" err="1"/>
              <a:t>Angular's</a:t>
            </a:r>
            <a:r>
              <a:rPr lang="en-US" sz="1600" dirty="0"/>
              <a:t> locale aware filters and stemming directives give you building blocks to make your application available in all locales.</a:t>
            </a:r>
            <a:endParaRPr lang="en-US" sz="1600" b="1" dirty="0"/>
          </a:p>
        </p:txBody>
      </p:sp>
      <p:sp>
        <p:nvSpPr>
          <p:cNvPr id="2" name="Footer Placeholder 1"/>
          <p:cNvSpPr>
            <a:spLocks noGrp="1"/>
          </p:cNvSpPr>
          <p:nvPr>
            <p:ph type="ftr" sz="quarter" idx="11"/>
          </p:nvPr>
        </p:nvSpPr>
        <p:spPr/>
        <p:txBody>
          <a:bodyPr/>
          <a:lstStyle/>
          <a:p>
            <a:r>
              <a:rPr lang="en-US" altLang="en-US"/>
              <a:t>Copyright © Marco Papa 2017-2018</a:t>
            </a:r>
          </a:p>
        </p:txBody>
      </p:sp>
    </p:spTree>
    <p:extLst>
      <p:ext uri="{BB962C8B-B14F-4D97-AF65-F5344CB8AC3E}">
        <p14:creationId xmlns:p14="http://schemas.microsoft.com/office/powerpoint/2010/main" val="956218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Companies that Use Angular JS</a:t>
            </a:r>
          </a:p>
        </p:txBody>
      </p:sp>
      <p:sp>
        <p:nvSpPr>
          <p:cNvPr id="2" name="Footer Placeholder 1"/>
          <p:cNvSpPr>
            <a:spLocks noGrp="1"/>
          </p:cNvSpPr>
          <p:nvPr>
            <p:ph type="ftr" sz="quarter" idx="11"/>
          </p:nvPr>
        </p:nvSpPr>
        <p:spPr/>
        <p:txBody>
          <a:bodyPr/>
          <a:lstStyle/>
          <a:p>
            <a:r>
              <a:rPr lang="en-US" altLang="en-US"/>
              <a:t>Copyright © Marco Papa 2017-2018</a:t>
            </a:r>
          </a:p>
        </p:txBody>
      </p:sp>
      <p:pic>
        <p:nvPicPr>
          <p:cNvPr id="6" name="Picture 5"/>
          <p:cNvPicPr>
            <a:picLocks noChangeAspect="1"/>
          </p:cNvPicPr>
          <p:nvPr/>
        </p:nvPicPr>
        <p:blipFill>
          <a:blip r:embed="rId3"/>
          <a:stretch>
            <a:fillRect/>
          </a:stretch>
        </p:blipFill>
        <p:spPr>
          <a:xfrm>
            <a:off x="3734132" y="1409700"/>
            <a:ext cx="1905000" cy="419100"/>
          </a:xfrm>
          <a:prstGeom prst="rect">
            <a:avLst/>
          </a:prstGeom>
        </p:spPr>
      </p:pic>
      <p:pic>
        <p:nvPicPr>
          <p:cNvPr id="7" name="Picture 6"/>
          <p:cNvPicPr>
            <a:picLocks noChangeAspect="1"/>
          </p:cNvPicPr>
          <p:nvPr/>
        </p:nvPicPr>
        <p:blipFill>
          <a:blip r:embed="rId4"/>
          <a:stretch>
            <a:fillRect/>
          </a:stretch>
        </p:blipFill>
        <p:spPr>
          <a:xfrm>
            <a:off x="762000" y="1524000"/>
            <a:ext cx="2381250" cy="800100"/>
          </a:xfrm>
          <a:prstGeom prst="rect">
            <a:avLst/>
          </a:prstGeom>
        </p:spPr>
      </p:pic>
      <p:pic>
        <p:nvPicPr>
          <p:cNvPr id="8" name="Picture 7"/>
          <p:cNvPicPr>
            <a:picLocks noChangeAspect="1"/>
          </p:cNvPicPr>
          <p:nvPr/>
        </p:nvPicPr>
        <p:blipFill>
          <a:blip r:embed="rId5"/>
          <a:stretch>
            <a:fillRect/>
          </a:stretch>
        </p:blipFill>
        <p:spPr>
          <a:xfrm>
            <a:off x="3877996" y="2971800"/>
            <a:ext cx="1428750" cy="952500"/>
          </a:xfrm>
          <a:prstGeom prst="rect">
            <a:avLst/>
          </a:prstGeom>
        </p:spPr>
      </p:pic>
      <p:pic>
        <p:nvPicPr>
          <p:cNvPr id="9" name="Picture 8"/>
          <p:cNvPicPr>
            <a:picLocks noChangeAspect="1"/>
          </p:cNvPicPr>
          <p:nvPr/>
        </p:nvPicPr>
        <p:blipFill>
          <a:blip r:embed="rId6"/>
          <a:stretch>
            <a:fillRect/>
          </a:stretch>
        </p:blipFill>
        <p:spPr>
          <a:xfrm>
            <a:off x="1213721" y="2133600"/>
            <a:ext cx="1529378" cy="1421844"/>
          </a:xfrm>
          <a:prstGeom prst="rect">
            <a:avLst/>
          </a:prstGeom>
        </p:spPr>
      </p:pic>
      <p:pic>
        <p:nvPicPr>
          <p:cNvPr id="10" name="Picture 9"/>
          <p:cNvPicPr>
            <a:picLocks noChangeAspect="1"/>
          </p:cNvPicPr>
          <p:nvPr/>
        </p:nvPicPr>
        <p:blipFill>
          <a:blip r:embed="rId7"/>
          <a:stretch>
            <a:fillRect/>
          </a:stretch>
        </p:blipFill>
        <p:spPr>
          <a:xfrm>
            <a:off x="6153150" y="2209800"/>
            <a:ext cx="2381250" cy="990600"/>
          </a:xfrm>
          <a:prstGeom prst="rect">
            <a:avLst/>
          </a:prstGeom>
        </p:spPr>
      </p:pic>
      <p:pic>
        <p:nvPicPr>
          <p:cNvPr id="11" name="Picture 10"/>
          <p:cNvPicPr>
            <a:picLocks noChangeAspect="1"/>
          </p:cNvPicPr>
          <p:nvPr/>
        </p:nvPicPr>
        <p:blipFill>
          <a:blip r:embed="rId8"/>
          <a:stretch>
            <a:fillRect/>
          </a:stretch>
        </p:blipFill>
        <p:spPr>
          <a:xfrm>
            <a:off x="4809380" y="1676400"/>
            <a:ext cx="3291200" cy="559504"/>
          </a:xfrm>
          <a:prstGeom prst="rect">
            <a:avLst/>
          </a:prstGeom>
        </p:spPr>
      </p:pic>
      <p:pic>
        <p:nvPicPr>
          <p:cNvPr id="12" name="Picture 2" descr="http://www.underconsideration.com/brandnew/archives/google_2015_logo_detail.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76009" y="2133600"/>
            <a:ext cx="2747781" cy="91501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762000" y="3962400"/>
            <a:ext cx="7282828" cy="515526"/>
          </a:xfrm>
          <a:prstGeom prst="rect">
            <a:avLst/>
          </a:prstGeom>
          <a:noFill/>
        </p:spPr>
        <p:txBody>
          <a:bodyPr wrap="none" rtlCol="0">
            <a:spAutoFit/>
          </a:bodyPr>
          <a:lstStyle/>
          <a:p>
            <a:r>
              <a:rPr lang="en-US" sz="1350" dirty="0"/>
              <a:t>There are </a:t>
            </a:r>
            <a:r>
              <a:rPr lang="en-IN" sz="1350" dirty="0"/>
              <a:t>approximately 12,000 other sites out of 1 million tested in May 2017</a:t>
            </a:r>
            <a:r>
              <a:rPr lang="en-US" sz="1350" dirty="0"/>
              <a:t> that use Angular JS</a:t>
            </a:r>
          </a:p>
          <a:p>
            <a:r>
              <a:rPr lang="en-US" sz="1400" dirty="0"/>
              <a:t>Companies that use Angular JS [1] - </a:t>
            </a:r>
            <a:r>
              <a:rPr lang="en-US" sz="1400" dirty="0">
                <a:hlinkClick r:id="rId10"/>
              </a:rPr>
              <a:t>http://libscore.com/?#angular</a:t>
            </a:r>
            <a:r>
              <a:rPr lang="en-US" sz="1400" dirty="0"/>
              <a:t> (React is only on 1,455 sites)</a:t>
            </a:r>
          </a:p>
        </p:txBody>
      </p:sp>
      <p:pic>
        <p:nvPicPr>
          <p:cNvPr id="14" name="Picture 13">
            <a:extLst>
              <a:ext uri="{FF2B5EF4-FFF2-40B4-BE49-F238E27FC236}">
                <a16:creationId xmlns:a16="http://schemas.microsoft.com/office/drawing/2014/main" id="{40AA6D1E-803F-1340-BECC-A182C4E0873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07574" y="4604502"/>
            <a:ext cx="3837254" cy="1575787"/>
          </a:xfrm>
          <a:prstGeom prst="rect">
            <a:avLst/>
          </a:prstGeom>
        </p:spPr>
      </p:pic>
      <p:sp>
        <p:nvSpPr>
          <p:cNvPr id="15" name="TextBox 14">
            <a:extLst>
              <a:ext uri="{FF2B5EF4-FFF2-40B4-BE49-F238E27FC236}">
                <a16:creationId xmlns:a16="http://schemas.microsoft.com/office/drawing/2014/main" id="{2B67F3B8-802A-0C48-81A1-29110DEF08C3}"/>
              </a:ext>
            </a:extLst>
          </p:cNvPr>
          <p:cNvSpPr txBox="1"/>
          <p:nvPr/>
        </p:nvSpPr>
        <p:spPr>
          <a:xfrm>
            <a:off x="762000" y="4944070"/>
            <a:ext cx="3445574" cy="923330"/>
          </a:xfrm>
          <a:prstGeom prst="rect">
            <a:avLst/>
          </a:prstGeom>
          <a:noFill/>
        </p:spPr>
        <p:txBody>
          <a:bodyPr wrap="square" rtlCol="0">
            <a:spAutoFit/>
          </a:bodyPr>
          <a:lstStyle/>
          <a:p>
            <a:r>
              <a:rPr lang="en-US" sz="1350" dirty="0"/>
              <a:t>React rising (85). Angular (95) still on top on Google Trends: https://</a:t>
            </a:r>
            <a:r>
              <a:rPr lang="en-US" sz="1350" dirty="0" err="1"/>
              <a:t>trends.google.com</a:t>
            </a:r>
            <a:r>
              <a:rPr lang="en-US" sz="1350" dirty="0"/>
              <a:t>/trends/</a:t>
            </a:r>
            <a:r>
              <a:rPr lang="en-US" sz="1350" dirty="0" err="1"/>
              <a:t>explore?date</a:t>
            </a:r>
            <a:r>
              <a:rPr lang="en-US" sz="1350" dirty="0"/>
              <a:t>=today%205-y&amp;q=%2Fm%2F012l1vxv,Angular</a:t>
            </a:r>
          </a:p>
        </p:txBody>
      </p:sp>
    </p:spTree>
    <p:extLst>
      <p:ext uri="{BB962C8B-B14F-4D97-AF65-F5344CB8AC3E}">
        <p14:creationId xmlns:p14="http://schemas.microsoft.com/office/powerpoint/2010/main" val="2110018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Goals</a:t>
            </a:r>
          </a:p>
        </p:txBody>
      </p:sp>
      <p:sp>
        <p:nvSpPr>
          <p:cNvPr id="140290" name="Content Placeholder 2"/>
          <p:cNvSpPr>
            <a:spLocks noGrp="1"/>
          </p:cNvSpPr>
          <p:nvPr>
            <p:ph idx="1"/>
          </p:nvPr>
        </p:nvSpPr>
        <p:spPr/>
        <p:txBody>
          <a:bodyPr>
            <a:normAutofit/>
          </a:bodyPr>
          <a:lstStyle/>
          <a:p>
            <a:pPr marL="0" indent="0">
              <a:buNone/>
            </a:pPr>
            <a:r>
              <a:rPr lang="en-IN" sz="1600" dirty="0">
                <a:latin typeface="Times New Roman" charset="0"/>
                <a:ea typeface="Times New Roman" charset="0"/>
                <a:cs typeface="Times New Roman" charset="0"/>
              </a:rPr>
              <a:t>AngularJS de-emphasizes explicit DOM manipulation with the goal of improving testability and performance.</a:t>
            </a:r>
          </a:p>
          <a:p>
            <a:pPr marL="0" indent="0">
              <a:buNone/>
            </a:pPr>
            <a:endParaRPr lang="en-IN" sz="1600" dirty="0">
              <a:latin typeface="Times New Roman" charset="0"/>
              <a:ea typeface="Times New Roman" charset="0"/>
              <a:cs typeface="Times New Roman" charset="0"/>
            </a:endParaRPr>
          </a:p>
          <a:p>
            <a:r>
              <a:rPr lang="en-IN" sz="1600" dirty="0">
                <a:latin typeface="Times New Roman" charset="0"/>
                <a:ea typeface="Times New Roman" charset="0"/>
                <a:cs typeface="Times New Roman" charset="0"/>
              </a:rPr>
              <a:t>Design goals are</a:t>
            </a:r>
          </a:p>
          <a:p>
            <a:pPr lvl="1"/>
            <a:r>
              <a:rPr lang="en-IN" sz="1600" dirty="0">
                <a:latin typeface="Times New Roman" charset="0"/>
                <a:ea typeface="Times New Roman" charset="0"/>
                <a:cs typeface="Times New Roman" charset="0"/>
              </a:rPr>
              <a:t>It </a:t>
            </a:r>
            <a:r>
              <a:rPr lang="en-IN" sz="1600" u="sng" dirty="0">
                <a:latin typeface="Times New Roman" charset="0"/>
                <a:ea typeface="Times New Roman" charset="0"/>
                <a:cs typeface="Times New Roman" charset="0"/>
              </a:rPr>
              <a:t>decouples DOM </a:t>
            </a:r>
            <a:r>
              <a:rPr lang="en-IN" sz="1600" dirty="0">
                <a:latin typeface="Times New Roman" charset="0"/>
                <a:ea typeface="Times New Roman" charset="0"/>
                <a:cs typeface="Times New Roman" charset="0"/>
              </a:rPr>
              <a:t>manipulation from </a:t>
            </a:r>
            <a:r>
              <a:rPr lang="en-IN" sz="1600" u="sng" dirty="0">
                <a:latin typeface="Times New Roman" charset="0"/>
                <a:ea typeface="Times New Roman" charset="0"/>
                <a:cs typeface="Times New Roman" charset="0"/>
              </a:rPr>
              <a:t>application logic</a:t>
            </a:r>
          </a:p>
          <a:p>
            <a:pPr lvl="1"/>
            <a:r>
              <a:rPr lang="en-IN" sz="1600" dirty="0">
                <a:latin typeface="Times New Roman" charset="0"/>
                <a:ea typeface="Times New Roman" charset="0"/>
                <a:cs typeface="Times New Roman" charset="0"/>
              </a:rPr>
              <a:t>It </a:t>
            </a:r>
            <a:r>
              <a:rPr lang="en-IN" sz="1600" u="sng" dirty="0">
                <a:latin typeface="Times New Roman" charset="0"/>
                <a:ea typeface="Times New Roman" charset="0"/>
                <a:cs typeface="Times New Roman" charset="0"/>
              </a:rPr>
              <a:t>decouple the client side </a:t>
            </a:r>
            <a:r>
              <a:rPr lang="en-IN" sz="1600" dirty="0">
                <a:latin typeface="Times New Roman" charset="0"/>
                <a:ea typeface="Times New Roman" charset="0"/>
                <a:cs typeface="Times New Roman" charset="0"/>
              </a:rPr>
              <a:t>of an application from the </a:t>
            </a:r>
            <a:r>
              <a:rPr lang="en-IN" sz="1600" u="sng" dirty="0">
                <a:latin typeface="Times New Roman" charset="0"/>
                <a:ea typeface="Times New Roman" charset="0"/>
                <a:cs typeface="Times New Roman" charset="0"/>
              </a:rPr>
              <a:t>server side</a:t>
            </a:r>
            <a:r>
              <a:rPr lang="en-IN" sz="1600" dirty="0">
                <a:latin typeface="Times New Roman" charset="0"/>
                <a:ea typeface="Times New Roman" charset="0"/>
                <a:cs typeface="Times New Roman" charset="0"/>
              </a:rPr>
              <a:t>.</a:t>
            </a:r>
          </a:p>
          <a:p>
            <a:pPr lvl="1"/>
            <a:r>
              <a:rPr lang="en-IN" sz="1600" dirty="0">
                <a:latin typeface="Times New Roman" charset="0"/>
                <a:ea typeface="Times New Roman" charset="0"/>
                <a:cs typeface="Times New Roman" charset="0"/>
              </a:rPr>
              <a:t>It provides structure for building an application </a:t>
            </a:r>
          </a:p>
          <a:p>
            <a:pPr lvl="2"/>
            <a:r>
              <a:rPr lang="en-IN" sz="1600" dirty="0">
                <a:latin typeface="Times New Roman" charset="0"/>
                <a:ea typeface="Times New Roman" charset="0"/>
                <a:cs typeface="Times New Roman" charset="0"/>
              </a:rPr>
              <a:t>Designing the UI</a:t>
            </a:r>
          </a:p>
          <a:p>
            <a:pPr lvl="2"/>
            <a:r>
              <a:rPr lang="en-IN" sz="1600" dirty="0">
                <a:latin typeface="Times New Roman" charset="0"/>
                <a:ea typeface="Times New Roman" charset="0"/>
                <a:cs typeface="Times New Roman" charset="0"/>
              </a:rPr>
              <a:t>Writing the business logic</a:t>
            </a:r>
          </a:p>
          <a:p>
            <a:pPr lvl="2"/>
            <a:r>
              <a:rPr lang="en-IN" sz="1600" dirty="0">
                <a:latin typeface="Times New Roman" charset="0"/>
                <a:ea typeface="Times New Roman" charset="0"/>
                <a:cs typeface="Times New Roman" charset="0"/>
              </a:rPr>
              <a:t>Testing</a:t>
            </a:r>
          </a:p>
        </p:txBody>
      </p:sp>
      <p:sp>
        <p:nvSpPr>
          <p:cNvPr id="2" name="Footer Placeholder 1"/>
          <p:cNvSpPr>
            <a:spLocks noGrp="1"/>
          </p:cNvSpPr>
          <p:nvPr>
            <p:ph type="ftr" sz="quarter" idx="11"/>
          </p:nvPr>
        </p:nvSpPr>
        <p:spPr/>
        <p:txBody>
          <a:bodyPr/>
          <a:lstStyle/>
          <a:p>
            <a:r>
              <a:rPr lang="en-US" altLang="en-US"/>
              <a:t>Copyright © Marco Papa 2017-2018</a:t>
            </a:r>
          </a:p>
        </p:txBody>
      </p:sp>
    </p:spTree>
    <p:extLst>
      <p:ext uri="{BB962C8B-B14F-4D97-AF65-F5344CB8AC3E}">
        <p14:creationId xmlns:p14="http://schemas.microsoft.com/office/powerpoint/2010/main" val="2053204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Goals (cont’d)</a:t>
            </a:r>
          </a:p>
        </p:txBody>
      </p:sp>
      <p:sp>
        <p:nvSpPr>
          <p:cNvPr id="140290" name="Content Placeholder 2"/>
          <p:cNvSpPr>
            <a:spLocks noGrp="1"/>
          </p:cNvSpPr>
          <p:nvPr>
            <p:ph idx="1"/>
          </p:nvPr>
        </p:nvSpPr>
        <p:spPr/>
        <p:txBody>
          <a:bodyPr>
            <a:normAutofit/>
          </a:bodyPr>
          <a:lstStyle/>
          <a:p>
            <a:r>
              <a:rPr lang="en-IN" sz="1600" dirty="0">
                <a:latin typeface="Times New Roman" charset="0"/>
                <a:ea typeface="Times New Roman" charset="0"/>
                <a:cs typeface="Times New Roman" charset="0"/>
              </a:rPr>
              <a:t>Angular JS framework adapts and extends traditional HTML.</a:t>
            </a:r>
          </a:p>
          <a:p>
            <a:r>
              <a:rPr lang="en-IN" sz="1600" dirty="0">
                <a:latin typeface="Times New Roman" charset="0"/>
                <a:ea typeface="Times New Roman" charset="0"/>
                <a:cs typeface="Times New Roman" charset="0"/>
              </a:rPr>
              <a:t>It supports dynamic content through two-way data-binding.</a:t>
            </a:r>
          </a:p>
          <a:p>
            <a:r>
              <a:rPr lang="en-IN" sz="1600" dirty="0">
                <a:latin typeface="Times New Roman" charset="0"/>
                <a:ea typeface="Times New Roman" charset="0"/>
                <a:cs typeface="Times New Roman" charset="0"/>
              </a:rPr>
              <a:t>Two-way data-binding allows for the automatic synchronization of models and views.</a:t>
            </a:r>
          </a:p>
          <a:p>
            <a:r>
              <a:rPr lang="en-US" sz="1600" dirty="0">
                <a:latin typeface="Times New Roman" charset="0"/>
                <a:ea typeface="Times New Roman" charset="0"/>
                <a:cs typeface="Times New Roman" charset="0"/>
              </a:rPr>
              <a:t>The tasks in angular </a:t>
            </a:r>
            <a:r>
              <a:rPr lang="en-US" sz="1600" dirty="0" err="1">
                <a:latin typeface="Times New Roman" charset="0"/>
                <a:ea typeface="Times New Roman" charset="0"/>
                <a:cs typeface="Times New Roman" charset="0"/>
              </a:rPr>
              <a:t>bootstrapper</a:t>
            </a:r>
            <a:r>
              <a:rPr lang="en-US" sz="1600" dirty="0">
                <a:latin typeface="Times New Roman" charset="0"/>
                <a:ea typeface="Times New Roman" charset="0"/>
                <a:cs typeface="Times New Roman" charset="0"/>
              </a:rPr>
              <a:t> occur in 3 phases</a:t>
            </a:r>
          </a:p>
          <a:p>
            <a:pPr lvl="1"/>
            <a:r>
              <a:rPr lang="en-US" sz="1600" dirty="0">
                <a:latin typeface="Times New Roman" charset="0"/>
                <a:ea typeface="Times New Roman" charset="0"/>
                <a:cs typeface="Times New Roman" charset="0"/>
              </a:rPr>
              <a:t>Creation of a new Injector</a:t>
            </a:r>
          </a:p>
          <a:p>
            <a:pPr lvl="1"/>
            <a:r>
              <a:rPr lang="en-US" sz="1600" dirty="0">
                <a:latin typeface="Times New Roman" charset="0"/>
                <a:ea typeface="Times New Roman" charset="0"/>
                <a:cs typeface="Times New Roman" charset="0"/>
              </a:rPr>
              <a:t>Compilation of the directives that decorate the DOM</a:t>
            </a:r>
          </a:p>
          <a:p>
            <a:pPr lvl="1"/>
            <a:r>
              <a:rPr lang="en-US" sz="1600" dirty="0">
                <a:latin typeface="Times New Roman" charset="0"/>
                <a:ea typeface="Times New Roman" charset="0"/>
                <a:cs typeface="Times New Roman" charset="0"/>
              </a:rPr>
              <a:t>Linking of all directives to scope</a:t>
            </a:r>
          </a:p>
          <a:p>
            <a:endParaRPr lang="en-US" dirty="0"/>
          </a:p>
        </p:txBody>
      </p:sp>
      <p:sp>
        <p:nvSpPr>
          <p:cNvPr id="2" name="Footer Placeholder 1"/>
          <p:cNvSpPr>
            <a:spLocks noGrp="1"/>
          </p:cNvSpPr>
          <p:nvPr>
            <p:ph type="ftr" sz="quarter" idx="11"/>
          </p:nvPr>
        </p:nvSpPr>
        <p:spPr/>
        <p:txBody>
          <a:bodyPr/>
          <a:lstStyle/>
          <a:p>
            <a:r>
              <a:rPr lang="en-US" altLang="en-US"/>
              <a:t>Copyright © Marco Papa 2017-2018</a:t>
            </a:r>
          </a:p>
        </p:txBody>
      </p:sp>
    </p:spTree>
    <p:extLst>
      <p:ext uri="{BB962C8B-B14F-4D97-AF65-F5344CB8AC3E}">
        <p14:creationId xmlns:p14="http://schemas.microsoft.com/office/powerpoint/2010/main" val="709515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err="1">
                <a:ea typeface="MS PGothic" charset="-128"/>
              </a:rPr>
              <a:t>Node.js</a:t>
            </a:r>
            <a:endParaRPr lang="en-US" altLang="en-US" sz="3200" b="1" dirty="0">
              <a:ea typeface="MS PGothic" charset="-128"/>
            </a:endParaRPr>
          </a:p>
        </p:txBody>
      </p:sp>
      <p:sp>
        <p:nvSpPr>
          <p:cNvPr id="140290" name="Content Placeholder 2"/>
          <p:cNvSpPr>
            <a:spLocks noGrp="1"/>
          </p:cNvSpPr>
          <p:nvPr>
            <p:ph idx="1"/>
          </p:nvPr>
        </p:nvSpPr>
        <p:spPr/>
        <p:txBody>
          <a:bodyPr/>
          <a:lstStyle/>
          <a:p>
            <a:pPr marL="385763" indent="-385763">
              <a:buFont typeface="Times New Roman" charset="0"/>
              <a:buAutoNum type="arabicPeriod"/>
            </a:pPr>
            <a:r>
              <a:rPr lang="en-US" sz="1800" dirty="0" err="1"/>
              <a:t>Node.js</a:t>
            </a:r>
            <a:r>
              <a:rPr lang="en-US" sz="1800" dirty="0"/>
              <a:t> is a JavaScript runtime built on Chrome's V8 JavaScript engine. </a:t>
            </a:r>
          </a:p>
          <a:p>
            <a:pPr marL="385763" indent="-385763">
              <a:buFont typeface="Times New Roman" charset="0"/>
              <a:buAutoNum type="arabicPeriod"/>
            </a:pPr>
            <a:r>
              <a:rPr lang="en-US" sz="1800" dirty="0" err="1"/>
              <a:t>Node.js</a:t>
            </a:r>
            <a:r>
              <a:rPr lang="en-US" sz="1800" dirty="0"/>
              <a:t> uses an event-driven, non-blocking I/O model that makes it lightweight and efficient. </a:t>
            </a:r>
          </a:p>
          <a:p>
            <a:pPr marL="385763" indent="-385763">
              <a:buFont typeface="Times New Roman" charset="0"/>
              <a:buAutoNum type="arabicPeriod"/>
            </a:pPr>
            <a:r>
              <a:rPr lang="en-US" sz="1800" dirty="0" err="1"/>
              <a:t>Node.js</a:t>
            </a:r>
            <a:r>
              <a:rPr lang="en-US" sz="1800" dirty="0"/>
              <a:t> allows the creation of Web servers and networking tools using JavaScript and a collection of "modules" that handle various core functionality.</a:t>
            </a:r>
          </a:p>
          <a:p>
            <a:pPr marL="385763" indent="-385763">
              <a:buFont typeface="Times New Roman" charset="0"/>
              <a:buAutoNum type="arabicPeriod"/>
            </a:pPr>
            <a:r>
              <a:rPr lang="en-US" sz="1800" dirty="0"/>
              <a:t>Modules handle file system I/O, networking (DNS, HTTP, TCP, TLS/SSL, or UDP), binary data (buffers), cryptography functions, data streams and other core functions.</a:t>
            </a:r>
            <a:endParaRPr lang="en-US" altLang="en-US" sz="1800" dirty="0">
              <a:ea typeface="MS PGothic" charset="-128"/>
            </a:endParaRPr>
          </a:p>
        </p:txBody>
      </p:sp>
      <p:sp>
        <p:nvSpPr>
          <p:cNvPr id="3" name="Footer Placeholder 2"/>
          <p:cNvSpPr>
            <a:spLocks noGrp="1"/>
          </p:cNvSpPr>
          <p:nvPr>
            <p:ph type="ftr" sz="quarter" idx="11"/>
          </p:nvPr>
        </p:nvSpPr>
        <p:spPr/>
        <p:txBody>
          <a:bodyPr/>
          <a:lstStyle/>
          <a:p>
            <a:r>
              <a:rPr lang="en-US" altLang="en-US"/>
              <a:t>Copyright © Marco Papa 2017-2018</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5100" y="4585607"/>
            <a:ext cx="3562350" cy="1510393"/>
          </a:xfrm>
          <a:prstGeom prst="rect">
            <a:avLst/>
          </a:prstGeom>
        </p:spPr>
      </p:pic>
    </p:spTree>
    <p:extLst>
      <p:ext uri="{BB962C8B-B14F-4D97-AF65-F5344CB8AC3E}">
        <p14:creationId xmlns:p14="http://schemas.microsoft.com/office/powerpoint/2010/main" val="1561536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Data Binding</a:t>
            </a:r>
          </a:p>
        </p:txBody>
      </p:sp>
      <p:sp>
        <p:nvSpPr>
          <p:cNvPr id="2" name="Footer Placeholder 1"/>
          <p:cNvSpPr>
            <a:spLocks noGrp="1"/>
          </p:cNvSpPr>
          <p:nvPr>
            <p:ph type="ftr" sz="quarter" idx="11"/>
          </p:nvPr>
        </p:nvSpPr>
        <p:spPr/>
        <p:txBody>
          <a:bodyPr/>
          <a:lstStyle/>
          <a:p>
            <a:r>
              <a:rPr lang="en-US" altLang="en-US"/>
              <a:t>Copyright © Marco Papa 2017-2018</a:t>
            </a:r>
          </a:p>
        </p:txBody>
      </p:sp>
      <p:pic>
        <p:nvPicPr>
          <p:cNvPr id="6" name="Picture 2" descr="https://docs.angularjs.org/img/One_Way_Data_Binding.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5800" y="2133599"/>
            <a:ext cx="3313034" cy="211205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5423559" y="2133599"/>
            <a:ext cx="2913185" cy="2112059"/>
          </a:xfrm>
          <a:prstGeom prst="rect">
            <a:avLst/>
          </a:prstGeom>
        </p:spPr>
      </p:pic>
      <p:sp>
        <p:nvSpPr>
          <p:cNvPr id="8" name="TextBox 7"/>
          <p:cNvSpPr txBox="1"/>
          <p:nvPr/>
        </p:nvSpPr>
        <p:spPr>
          <a:xfrm>
            <a:off x="1885300" y="1690688"/>
            <a:ext cx="928459" cy="338554"/>
          </a:xfrm>
          <a:prstGeom prst="rect">
            <a:avLst/>
          </a:prstGeom>
          <a:noFill/>
        </p:spPr>
        <p:txBody>
          <a:bodyPr wrap="none" rtlCol="0">
            <a:spAutoFit/>
          </a:bodyPr>
          <a:lstStyle/>
          <a:p>
            <a:r>
              <a:rPr lang="en-US" sz="1600" dirty="0"/>
              <a:t>Classical</a:t>
            </a:r>
          </a:p>
        </p:txBody>
      </p:sp>
      <p:sp>
        <p:nvSpPr>
          <p:cNvPr id="9" name="TextBox 8"/>
          <p:cNvSpPr txBox="1"/>
          <p:nvPr/>
        </p:nvSpPr>
        <p:spPr>
          <a:xfrm>
            <a:off x="6423134" y="1727477"/>
            <a:ext cx="857927" cy="338554"/>
          </a:xfrm>
          <a:prstGeom prst="rect">
            <a:avLst/>
          </a:prstGeom>
          <a:noFill/>
        </p:spPr>
        <p:txBody>
          <a:bodyPr wrap="none" rtlCol="0">
            <a:spAutoFit/>
          </a:bodyPr>
          <a:lstStyle/>
          <a:p>
            <a:r>
              <a:rPr lang="en-US" sz="1600" dirty="0"/>
              <a:t>Angular</a:t>
            </a:r>
          </a:p>
        </p:txBody>
      </p:sp>
      <p:sp>
        <p:nvSpPr>
          <p:cNvPr id="10" name="Rectangle 9"/>
          <p:cNvSpPr/>
          <p:nvPr/>
        </p:nvSpPr>
        <p:spPr>
          <a:xfrm>
            <a:off x="685800" y="4688569"/>
            <a:ext cx="3313034" cy="830997"/>
          </a:xfrm>
          <a:prstGeom prst="rect">
            <a:avLst/>
          </a:prstGeom>
        </p:spPr>
        <p:txBody>
          <a:bodyPr wrap="square">
            <a:spAutoFit/>
          </a:bodyPr>
          <a:lstStyle/>
          <a:p>
            <a:r>
              <a:rPr lang="en-IN" sz="1600" b="0" i="0" dirty="0">
                <a:solidFill>
                  <a:srgbClr val="333333"/>
                </a:solidFill>
                <a:effectLst/>
                <a:latin typeface="+mn-lt"/>
              </a:rPr>
              <a:t>Any changes that the user makes to the view are not reflected in the model</a:t>
            </a:r>
            <a:endParaRPr lang="en-US" sz="1600" dirty="0">
              <a:latin typeface="+mn-lt"/>
            </a:endParaRPr>
          </a:p>
        </p:txBody>
      </p:sp>
      <p:sp>
        <p:nvSpPr>
          <p:cNvPr id="11" name="Rectangle 10"/>
          <p:cNvSpPr/>
          <p:nvPr/>
        </p:nvSpPr>
        <p:spPr>
          <a:xfrm>
            <a:off x="5423559" y="4688569"/>
            <a:ext cx="2913185" cy="1077218"/>
          </a:xfrm>
          <a:prstGeom prst="rect">
            <a:avLst/>
          </a:prstGeom>
        </p:spPr>
        <p:txBody>
          <a:bodyPr wrap="square">
            <a:spAutoFit/>
          </a:bodyPr>
          <a:lstStyle/>
          <a:p>
            <a:r>
              <a:rPr lang="en-IN" sz="1600" b="0" i="0" dirty="0">
                <a:solidFill>
                  <a:srgbClr val="333333"/>
                </a:solidFill>
                <a:effectLst/>
                <a:latin typeface="+mn-lt"/>
              </a:rPr>
              <a:t>The view is just a projection of the model. So there is automatic refresh of the data between view and model</a:t>
            </a:r>
            <a:endParaRPr lang="en-US" sz="1600" dirty="0">
              <a:latin typeface="+mn-lt"/>
            </a:endParaRPr>
          </a:p>
        </p:txBody>
      </p:sp>
    </p:spTree>
    <p:extLst>
      <p:ext uri="{BB962C8B-B14F-4D97-AF65-F5344CB8AC3E}">
        <p14:creationId xmlns:p14="http://schemas.microsoft.com/office/powerpoint/2010/main" val="1582525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Angular Directives</a:t>
            </a:r>
          </a:p>
        </p:txBody>
      </p:sp>
      <p:sp>
        <p:nvSpPr>
          <p:cNvPr id="140290" name="Content Placeholder 2"/>
          <p:cNvSpPr>
            <a:spLocks noGrp="1"/>
          </p:cNvSpPr>
          <p:nvPr>
            <p:ph idx="1"/>
          </p:nvPr>
        </p:nvSpPr>
        <p:spPr/>
        <p:txBody>
          <a:bodyPr>
            <a:normAutofit/>
          </a:bodyPr>
          <a:lstStyle/>
          <a:p>
            <a:r>
              <a:rPr lang="en-US" sz="1600" dirty="0">
                <a:latin typeface="Times New Roman" charset="0"/>
                <a:ea typeface="Times New Roman" charset="0"/>
                <a:cs typeface="Times New Roman" charset="0"/>
              </a:rPr>
              <a:t>AngularJS directives allows to specify custom reusable HTML-like elements and attributes.</a:t>
            </a:r>
          </a:p>
          <a:p>
            <a:r>
              <a:rPr lang="en-US" sz="1600" dirty="0">
                <a:latin typeface="Times New Roman" charset="0"/>
                <a:ea typeface="Times New Roman" charset="0"/>
                <a:cs typeface="Times New Roman" charset="0"/>
              </a:rPr>
              <a:t>Some of the Angular Directives are</a:t>
            </a:r>
          </a:p>
          <a:p>
            <a:pPr lvl="1"/>
            <a:r>
              <a:rPr lang="en-US" sz="1600" dirty="0">
                <a:latin typeface="Times New Roman" charset="0"/>
                <a:ea typeface="Times New Roman" charset="0"/>
                <a:cs typeface="Times New Roman" charset="0"/>
              </a:rPr>
              <a:t>ng-app</a:t>
            </a:r>
          </a:p>
          <a:p>
            <a:pPr lvl="1"/>
            <a:r>
              <a:rPr lang="en-US" sz="1600" dirty="0">
                <a:latin typeface="Times New Roman" charset="0"/>
                <a:ea typeface="Times New Roman" charset="0"/>
                <a:cs typeface="Times New Roman" charset="0"/>
              </a:rPr>
              <a:t>ng-controller</a:t>
            </a:r>
          </a:p>
          <a:p>
            <a:pPr lvl="1"/>
            <a:r>
              <a:rPr lang="en-US" sz="1600" dirty="0">
                <a:latin typeface="Times New Roman" charset="0"/>
                <a:ea typeface="Times New Roman" charset="0"/>
                <a:cs typeface="Times New Roman" charset="0"/>
              </a:rPr>
              <a:t>ng-bind</a:t>
            </a:r>
          </a:p>
          <a:p>
            <a:pPr lvl="1"/>
            <a:r>
              <a:rPr lang="en-US" sz="1600" dirty="0">
                <a:latin typeface="Times New Roman" charset="0"/>
                <a:ea typeface="Times New Roman" charset="0"/>
                <a:cs typeface="Times New Roman" charset="0"/>
              </a:rPr>
              <a:t>ng-model</a:t>
            </a:r>
          </a:p>
          <a:p>
            <a:pPr lvl="1"/>
            <a:r>
              <a:rPr lang="en-US" sz="1600" dirty="0">
                <a:latin typeface="Times New Roman" charset="0"/>
                <a:ea typeface="Times New Roman" charset="0"/>
                <a:cs typeface="Times New Roman" charset="0"/>
              </a:rPr>
              <a:t>ng-class</a:t>
            </a:r>
          </a:p>
          <a:p>
            <a:pPr lvl="1"/>
            <a:r>
              <a:rPr lang="en-US" sz="1600" dirty="0">
                <a:latin typeface="Times New Roman" charset="0"/>
                <a:ea typeface="Times New Roman" charset="0"/>
                <a:cs typeface="Times New Roman" charset="0"/>
              </a:rPr>
              <a:t>ng-repeat</a:t>
            </a:r>
          </a:p>
          <a:p>
            <a:endParaRPr lang="en-US" dirty="0"/>
          </a:p>
        </p:txBody>
      </p:sp>
      <p:sp>
        <p:nvSpPr>
          <p:cNvPr id="2" name="Footer Placeholder 1"/>
          <p:cNvSpPr>
            <a:spLocks noGrp="1"/>
          </p:cNvSpPr>
          <p:nvPr>
            <p:ph type="ftr" sz="quarter" idx="11"/>
          </p:nvPr>
        </p:nvSpPr>
        <p:spPr/>
        <p:txBody>
          <a:bodyPr/>
          <a:lstStyle/>
          <a:p>
            <a:r>
              <a:rPr lang="en-US" altLang="en-US"/>
              <a:t>Copyright © Marco Papa 2017-2018</a:t>
            </a:r>
          </a:p>
        </p:txBody>
      </p:sp>
    </p:spTree>
    <p:extLst>
      <p:ext uri="{BB962C8B-B14F-4D97-AF65-F5344CB8AC3E}">
        <p14:creationId xmlns:p14="http://schemas.microsoft.com/office/powerpoint/2010/main" val="1186218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Angular Directives (Cont’d)</a:t>
            </a:r>
          </a:p>
        </p:txBody>
      </p:sp>
      <p:sp>
        <p:nvSpPr>
          <p:cNvPr id="140290" name="Content Placeholder 2"/>
          <p:cNvSpPr>
            <a:spLocks noGrp="1"/>
          </p:cNvSpPr>
          <p:nvPr>
            <p:ph idx="1"/>
          </p:nvPr>
        </p:nvSpPr>
        <p:spPr/>
        <p:txBody>
          <a:bodyPr>
            <a:normAutofit/>
          </a:bodyPr>
          <a:lstStyle/>
          <a:p>
            <a:r>
              <a:rPr lang="en-US" sz="1600" b="1" dirty="0">
                <a:latin typeface="Times New Roman" charset="0"/>
                <a:ea typeface="Times New Roman" charset="0"/>
                <a:cs typeface="Times New Roman" charset="0"/>
              </a:rPr>
              <a:t>ng-app</a:t>
            </a:r>
          </a:p>
          <a:p>
            <a:pPr lvl="1"/>
            <a:r>
              <a:rPr lang="en-IN" sz="1600" dirty="0">
                <a:latin typeface="Times New Roman" charset="0"/>
                <a:ea typeface="Times New Roman" charset="0"/>
                <a:cs typeface="Times New Roman" charset="0"/>
              </a:rPr>
              <a:t>Declares the root element of an AngularJS application. </a:t>
            </a:r>
          </a:p>
          <a:p>
            <a:r>
              <a:rPr lang="en-US" sz="1600" b="1" dirty="0">
                <a:latin typeface="Times New Roman" charset="0"/>
                <a:ea typeface="Times New Roman" charset="0"/>
                <a:cs typeface="Times New Roman" charset="0"/>
              </a:rPr>
              <a:t>ng-controller</a:t>
            </a:r>
          </a:p>
          <a:p>
            <a:pPr lvl="1"/>
            <a:r>
              <a:rPr lang="en-IN" sz="1600" dirty="0">
                <a:latin typeface="Times New Roman" charset="0"/>
                <a:ea typeface="Times New Roman" charset="0"/>
                <a:cs typeface="Times New Roman" charset="0"/>
              </a:rPr>
              <a:t>Specifies a JavaScript controller class that evaluates HTML expressions.</a:t>
            </a:r>
          </a:p>
          <a:p>
            <a:r>
              <a:rPr lang="en-US" sz="1600" b="1" dirty="0">
                <a:latin typeface="Times New Roman" charset="0"/>
                <a:ea typeface="Times New Roman" charset="0"/>
                <a:cs typeface="Times New Roman" charset="0"/>
              </a:rPr>
              <a:t>ng-bind</a:t>
            </a:r>
          </a:p>
          <a:p>
            <a:pPr lvl="1"/>
            <a:r>
              <a:rPr lang="en-IN" sz="1600" dirty="0">
                <a:latin typeface="Times New Roman" charset="0"/>
                <a:ea typeface="Times New Roman" charset="0"/>
                <a:cs typeface="Times New Roman" charset="0"/>
              </a:rPr>
              <a:t>Sets the text of a DOM element to the value of an expression. </a:t>
            </a:r>
          </a:p>
          <a:p>
            <a:r>
              <a:rPr lang="en-US" sz="1600" b="1" dirty="0">
                <a:latin typeface="Times New Roman" charset="0"/>
                <a:ea typeface="Times New Roman" charset="0"/>
                <a:cs typeface="Times New Roman" charset="0"/>
              </a:rPr>
              <a:t>ng-model</a:t>
            </a:r>
          </a:p>
          <a:p>
            <a:pPr lvl="1"/>
            <a:r>
              <a:rPr lang="en-IN" sz="1600" dirty="0">
                <a:latin typeface="Times New Roman" charset="0"/>
                <a:ea typeface="Times New Roman" charset="0"/>
                <a:cs typeface="Times New Roman" charset="0"/>
              </a:rPr>
              <a:t>Similar to ng-bind, but establishes a two-way data binding between the view and the scope.</a:t>
            </a:r>
          </a:p>
          <a:p>
            <a:r>
              <a:rPr lang="en-US" sz="1600" b="1" dirty="0">
                <a:latin typeface="Times New Roman" charset="0"/>
                <a:ea typeface="Times New Roman" charset="0"/>
                <a:cs typeface="Times New Roman" charset="0"/>
              </a:rPr>
              <a:t>ng-repeat</a:t>
            </a:r>
          </a:p>
          <a:p>
            <a:pPr lvl="1"/>
            <a:r>
              <a:rPr lang="en-IN" sz="1600" dirty="0">
                <a:latin typeface="Times New Roman" charset="0"/>
                <a:ea typeface="Times New Roman" charset="0"/>
                <a:cs typeface="Times New Roman" charset="0"/>
              </a:rPr>
              <a:t>Instantiate an element once per item from a collection.</a:t>
            </a:r>
            <a:endParaRPr lang="en-US" sz="1600" dirty="0">
              <a:latin typeface="Times New Roman" charset="0"/>
              <a:ea typeface="Times New Roman" charset="0"/>
              <a:cs typeface="Times New Roman" charset="0"/>
            </a:endParaRPr>
          </a:p>
          <a:p>
            <a:endParaRPr lang="en-US" dirty="0"/>
          </a:p>
        </p:txBody>
      </p:sp>
      <p:sp>
        <p:nvSpPr>
          <p:cNvPr id="2" name="Footer Placeholder 1"/>
          <p:cNvSpPr>
            <a:spLocks noGrp="1"/>
          </p:cNvSpPr>
          <p:nvPr>
            <p:ph type="ftr" sz="quarter" idx="11"/>
          </p:nvPr>
        </p:nvSpPr>
        <p:spPr/>
        <p:txBody>
          <a:bodyPr/>
          <a:lstStyle/>
          <a:p>
            <a:r>
              <a:rPr lang="en-US" altLang="en-US"/>
              <a:t>Copyright © Marco Papa 2017-2018</a:t>
            </a:r>
          </a:p>
        </p:txBody>
      </p:sp>
    </p:spTree>
    <p:extLst>
      <p:ext uri="{BB962C8B-B14F-4D97-AF65-F5344CB8AC3E}">
        <p14:creationId xmlns:p14="http://schemas.microsoft.com/office/powerpoint/2010/main" val="1280918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Code Snippet – Angular Instantiation</a:t>
            </a:r>
          </a:p>
        </p:txBody>
      </p:sp>
      <p:sp>
        <p:nvSpPr>
          <p:cNvPr id="140290" name="Content Placeholder 2"/>
          <p:cNvSpPr>
            <a:spLocks noGrp="1"/>
          </p:cNvSpPr>
          <p:nvPr>
            <p:ph idx="1"/>
          </p:nvPr>
        </p:nvSpPr>
        <p:spPr/>
        <p:txBody>
          <a:bodyPr>
            <a:normAutofit/>
          </a:bodyPr>
          <a:lstStyle/>
          <a:p>
            <a:pPr marL="0" indent="0">
              <a:buNone/>
            </a:pPr>
            <a:r>
              <a:rPr lang="en-US" sz="1400" dirty="0">
                <a:latin typeface="Calibri" charset="0"/>
                <a:ea typeface="Calibri" charset="0"/>
                <a:cs typeface="Calibri" charset="0"/>
              </a:rPr>
              <a:t>&lt;script&gt;</a:t>
            </a:r>
          </a:p>
          <a:p>
            <a:pPr marL="0" indent="0">
              <a:buNone/>
            </a:pPr>
            <a:r>
              <a:rPr lang="en-US" sz="1400" dirty="0" err="1">
                <a:latin typeface="Calibri" charset="0"/>
                <a:ea typeface="Calibri" charset="0"/>
                <a:cs typeface="Calibri" charset="0"/>
              </a:rPr>
              <a:t>var</a:t>
            </a:r>
            <a:r>
              <a:rPr lang="en-US" sz="1400" dirty="0">
                <a:latin typeface="Calibri" charset="0"/>
                <a:ea typeface="Calibri" charset="0"/>
                <a:cs typeface="Calibri" charset="0"/>
              </a:rPr>
              <a:t> app = </a:t>
            </a:r>
            <a:r>
              <a:rPr lang="en-US" sz="1400" dirty="0" err="1">
                <a:latin typeface="Calibri" charset="0"/>
                <a:ea typeface="Calibri" charset="0"/>
                <a:cs typeface="Calibri" charset="0"/>
              </a:rPr>
              <a:t>angular.module</a:t>
            </a:r>
            <a:r>
              <a:rPr lang="en-US" sz="1400" dirty="0">
                <a:latin typeface="Calibri" charset="0"/>
                <a:ea typeface="Calibri" charset="0"/>
                <a:cs typeface="Calibri" charset="0"/>
              </a:rPr>
              <a:t>(“</a:t>
            </a:r>
            <a:r>
              <a:rPr lang="en-US" sz="1400" b="1" dirty="0" err="1">
                <a:latin typeface="Calibri" charset="0"/>
                <a:ea typeface="Calibri" charset="0"/>
                <a:cs typeface="Calibri" charset="0"/>
              </a:rPr>
              <a:t>myApp</a:t>
            </a:r>
            <a:r>
              <a:rPr lang="en-US" sz="1400" dirty="0">
                <a:latin typeface="Calibri" charset="0"/>
                <a:ea typeface="Calibri" charset="0"/>
                <a:cs typeface="Calibri" charset="0"/>
              </a:rPr>
              <a:t>", []); </a:t>
            </a:r>
          </a:p>
          <a:p>
            <a:pPr marL="0" indent="0">
              <a:buNone/>
            </a:pPr>
            <a:r>
              <a:rPr lang="en-US" sz="1400" dirty="0" err="1">
                <a:latin typeface="Calibri" charset="0"/>
                <a:ea typeface="Calibri" charset="0"/>
                <a:cs typeface="Calibri" charset="0"/>
              </a:rPr>
              <a:t>app.controller</a:t>
            </a:r>
            <a:r>
              <a:rPr lang="en-US" sz="1400" dirty="0">
                <a:latin typeface="Calibri" charset="0"/>
                <a:ea typeface="Calibri" charset="0"/>
                <a:cs typeface="Calibri" charset="0"/>
              </a:rPr>
              <a:t>(“</a:t>
            </a:r>
            <a:r>
              <a:rPr lang="en-US" sz="1400" b="1" dirty="0" err="1">
                <a:latin typeface="Calibri" charset="0"/>
                <a:ea typeface="Calibri" charset="0"/>
                <a:cs typeface="Calibri" charset="0"/>
              </a:rPr>
              <a:t>myController</a:t>
            </a:r>
            <a:r>
              <a:rPr lang="en-US" sz="1400" dirty="0">
                <a:latin typeface="Calibri" charset="0"/>
                <a:ea typeface="Calibri" charset="0"/>
                <a:cs typeface="Calibri" charset="0"/>
              </a:rPr>
              <a:t>", function($</a:t>
            </a:r>
            <a:r>
              <a:rPr lang="en-US" sz="1400" dirty="0" err="1">
                <a:latin typeface="Calibri" charset="0"/>
                <a:ea typeface="Calibri" charset="0"/>
                <a:cs typeface="Calibri" charset="0"/>
              </a:rPr>
              <a:t>scope,$http</a:t>
            </a:r>
            <a:r>
              <a:rPr lang="en-US" sz="1400" dirty="0">
                <a:latin typeface="Calibri" charset="0"/>
                <a:ea typeface="Calibri" charset="0"/>
                <a:cs typeface="Calibri" charset="0"/>
              </a:rPr>
              <a:t>) {</a:t>
            </a:r>
          </a:p>
          <a:p>
            <a:pPr marL="0" indent="0">
              <a:buNone/>
            </a:pPr>
            <a:r>
              <a:rPr lang="en-US" sz="1400" dirty="0">
                <a:latin typeface="Calibri" charset="0"/>
                <a:ea typeface="Calibri" charset="0"/>
                <a:cs typeface="Calibri" charset="0"/>
              </a:rPr>
              <a:t>    //  $scope holds your model (metadata) for your application</a:t>
            </a:r>
          </a:p>
          <a:p>
            <a:pPr marL="0" indent="0">
              <a:buNone/>
            </a:pPr>
            <a:r>
              <a:rPr lang="en-US" sz="1400" dirty="0">
                <a:latin typeface="Calibri" charset="0"/>
                <a:ea typeface="Calibri" charset="0"/>
                <a:cs typeface="Calibri" charset="0"/>
              </a:rPr>
              <a:t>    $</a:t>
            </a:r>
            <a:r>
              <a:rPr lang="en-US" sz="1400" dirty="0" err="1">
                <a:latin typeface="Calibri" charset="0"/>
                <a:ea typeface="Calibri" charset="0"/>
                <a:cs typeface="Calibri" charset="0"/>
              </a:rPr>
              <a:t>scope.topic</a:t>
            </a:r>
            <a:r>
              <a:rPr lang="en-US" sz="1400" dirty="0">
                <a:latin typeface="Calibri" charset="0"/>
                <a:ea typeface="Calibri" charset="0"/>
                <a:cs typeface="Calibri" charset="0"/>
              </a:rPr>
              <a:t> = “CSCI 571”;</a:t>
            </a:r>
          </a:p>
          <a:p>
            <a:pPr marL="0" indent="0">
              <a:buNone/>
            </a:pPr>
            <a:r>
              <a:rPr lang="en-US" sz="1400" dirty="0">
                <a:latin typeface="Calibri" charset="0"/>
                <a:ea typeface="Calibri" charset="0"/>
                <a:cs typeface="Calibri" charset="0"/>
              </a:rPr>
              <a:t>});</a:t>
            </a:r>
          </a:p>
          <a:p>
            <a:pPr marL="0" indent="0">
              <a:buNone/>
            </a:pPr>
            <a:r>
              <a:rPr lang="en-US" sz="1400" dirty="0">
                <a:latin typeface="Calibri" charset="0"/>
                <a:ea typeface="Calibri" charset="0"/>
                <a:cs typeface="Calibri" charset="0"/>
              </a:rPr>
              <a:t>&lt;/script&gt;</a:t>
            </a:r>
          </a:p>
          <a:p>
            <a:pPr marL="0" indent="0">
              <a:buNone/>
            </a:pPr>
            <a:endParaRPr lang="en-US" sz="1400" dirty="0">
              <a:latin typeface="Calibri" charset="0"/>
              <a:ea typeface="Calibri" charset="0"/>
              <a:cs typeface="Calibri" charset="0"/>
            </a:endParaRPr>
          </a:p>
          <a:p>
            <a:pPr marL="0" indent="0">
              <a:buNone/>
            </a:pPr>
            <a:r>
              <a:rPr lang="en-US" sz="1400" dirty="0">
                <a:latin typeface="Calibri" charset="0"/>
                <a:ea typeface="Calibri" charset="0"/>
                <a:cs typeface="Calibri" charset="0"/>
              </a:rPr>
              <a:t>&lt;body ng-app=“</a:t>
            </a:r>
            <a:r>
              <a:rPr lang="en-US" sz="1400" b="1" dirty="0" err="1">
                <a:latin typeface="Calibri" charset="0"/>
                <a:ea typeface="Calibri" charset="0"/>
                <a:cs typeface="Calibri" charset="0"/>
              </a:rPr>
              <a:t>myApp</a:t>
            </a:r>
            <a:r>
              <a:rPr lang="en-US" sz="1400" dirty="0">
                <a:latin typeface="Calibri" charset="0"/>
                <a:ea typeface="Calibri" charset="0"/>
                <a:cs typeface="Calibri" charset="0"/>
              </a:rPr>
              <a:t>" ng-controller=“</a:t>
            </a:r>
            <a:r>
              <a:rPr lang="en-US" sz="1400" b="1" dirty="0" err="1">
                <a:latin typeface="Calibri" charset="0"/>
                <a:ea typeface="Calibri" charset="0"/>
                <a:cs typeface="Calibri" charset="0"/>
              </a:rPr>
              <a:t>myController</a:t>
            </a:r>
            <a:r>
              <a:rPr lang="en-US" sz="1400" dirty="0">
                <a:latin typeface="Calibri" charset="0"/>
                <a:ea typeface="Calibri" charset="0"/>
                <a:cs typeface="Calibri" charset="0"/>
              </a:rPr>
              <a:t>"&gt;</a:t>
            </a:r>
          </a:p>
          <a:p>
            <a:pPr marL="0" indent="0">
              <a:buNone/>
            </a:pPr>
            <a:r>
              <a:rPr lang="en-US" sz="1400" dirty="0">
                <a:latin typeface="Calibri" charset="0"/>
                <a:ea typeface="Calibri" charset="0"/>
                <a:cs typeface="Calibri" charset="0"/>
              </a:rPr>
              <a:t>&lt;/body&gt;</a:t>
            </a:r>
          </a:p>
          <a:p>
            <a:endParaRPr lang="en-IN" sz="1350" dirty="0">
              <a:latin typeface="Times New Roman" charset="0"/>
              <a:ea typeface="Times New Roman" charset="0"/>
              <a:cs typeface="Times New Roman" charset="0"/>
            </a:endParaRPr>
          </a:p>
          <a:p>
            <a:endParaRPr lang="en-IN" sz="1350" dirty="0">
              <a:latin typeface="Times New Roman" charset="0"/>
              <a:ea typeface="Times New Roman" charset="0"/>
              <a:cs typeface="Times New Roman" charset="0"/>
            </a:endParaRPr>
          </a:p>
          <a:p>
            <a:r>
              <a:rPr lang="en-IN" sz="1350" dirty="0">
                <a:latin typeface="Times New Roman" charset="0"/>
                <a:ea typeface="Times New Roman" charset="0"/>
                <a:cs typeface="Times New Roman" charset="0"/>
              </a:rPr>
              <a:t>An AngularJS module defines an application.</a:t>
            </a:r>
          </a:p>
          <a:p>
            <a:r>
              <a:rPr lang="en-IN" sz="1350" dirty="0">
                <a:latin typeface="Times New Roman" charset="0"/>
                <a:ea typeface="Times New Roman" charset="0"/>
                <a:cs typeface="Times New Roman" charset="0"/>
              </a:rPr>
              <a:t>The module is a container for controllers</a:t>
            </a:r>
          </a:p>
          <a:p>
            <a:r>
              <a:rPr lang="en-IN" sz="1350" dirty="0">
                <a:latin typeface="Times New Roman" charset="0"/>
                <a:ea typeface="Times New Roman" charset="0"/>
                <a:cs typeface="Times New Roman" charset="0"/>
              </a:rPr>
              <a:t>Controllers always belong to a module.</a:t>
            </a:r>
          </a:p>
          <a:p>
            <a:endParaRPr lang="en-US" dirty="0"/>
          </a:p>
        </p:txBody>
      </p:sp>
      <p:sp>
        <p:nvSpPr>
          <p:cNvPr id="2" name="Footer Placeholder 1"/>
          <p:cNvSpPr>
            <a:spLocks noGrp="1"/>
          </p:cNvSpPr>
          <p:nvPr>
            <p:ph type="ftr" sz="quarter" idx="11"/>
          </p:nvPr>
        </p:nvSpPr>
        <p:spPr/>
        <p:txBody>
          <a:bodyPr/>
          <a:lstStyle/>
          <a:p>
            <a:r>
              <a:rPr lang="en-US" altLang="en-US"/>
              <a:t>Copyright © Marco Papa 2017-2018</a:t>
            </a:r>
          </a:p>
        </p:txBody>
      </p:sp>
    </p:spTree>
    <p:extLst>
      <p:ext uri="{BB962C8B-B14F-4D97-AF65-F5344CB8AC3E}">
        <p14:creationId xmlns:p14="http://schemas.microsoft.com/office/powerpoint/2010/main" val="620074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Angular Module - Example</a:t>
            </a:r>
          </a:p>
        </p:txBody>
      </p:sp>
      <p:sp>
        <p:nvSpPr>
          <p:cNvPr id="2" name="Footer Placeholder 1"/>
          <p:cNvSpPr>
            <a:spLocks noGrp="1"/>
          </p:cNvSpPr>
          <p:nvPr>
            <p:ph type="ftr" sz="quarter" idx="11"/>
          </p:nvPr>
        </p:nvSpPr>
        <p:spPr/>
        <p:txBody>
          <a:bodyPr/>
          <a:lstStyle/>
          <a:p>
            <a:r>
              <a:rPr lang="en-US" altLang="en-US"/>
              <a:t>Copyright © Marco Papa 2017-2018</a:t>
            </a:r>
          </a:p>
        </p:txBody>
      </p:sp>
      <p:pic>
        <p:nvPicPr>
          <p:cNvPr id="7" name="Picture 6"/>
          <p:cNvPicPr>
            <a:picLocks noChangeAspect="1"/>
          </p:cNvPicPr>
          <p:nvPr/>
        </p:nvPicPr>
        <p:blipFill>
          <a:blip r:embed="rId3"/>
          <a:stretch>
            <a:fillRect/>
          </a:stretch>
        </p:blipFill>
        <p:spPr>
          <a:xfrm>
            <a:off x="585211" y="1527178"/>
            <a:ext cx="4367789" cy="3479616"/>
          </a:xfrm>
          <a:prstGeom prst="rect">
            <a:avLst/>
          </a:prstGeom>
        </p:spPr>
      </p:pic>
      <p:pic>
        <p:nvPicPr>
          <p:cNvPr id="8" name="Picture 7"/>
          <p:cNvPicPr>
            <a:picLocks noChangeAspect="1"/>
          </p:cNvPicPr>
          <p:nvPr/>
        </p:nvPicPr>
        <p:blipFill>
          <a:blip r:embed="rId4"/>
          <a:stretch>
            <a:fillRect/>
          </a:stretch>
        </p:blipFill>
        <p:spPr>
          <a:xfrm>
            <a:off x="5053589" y="1527178"/>
            <a:ext cx="3861811" cy="2278034"/>
          </a:xfrm>
          <a:prstGeom prst="rect">
            <a:avLst/>
          </a:prstGeom>
        </p:spPr>
      </p:pic>
      <p:sp>
        <p:nvSpPr>
          <p:cNvPr id="9" name="TextBox 8"/>
          <p:cNvSpPr txBox="1"/>
          <p:nvPr/>
        </p:nvSpPr>
        <p:spPr>
          <a:xfrm>
            <a:off x="4057650" y="5146634"/>
            <a:ext cx="5086350" cy="677108"/>
          </a:xfrm>
          <a:prstGeom prst="rect">
            <a:avLst/>
          </a:prstGeom>
          <a:noFill/>
        </p:spPr>
        <p:txBody>
          <a:bodyPr wrap="square" rtlCol="0">
            <a:spAutoFit/>
          </a:bodyPr>
          <a:lstStyle/>
          <a:p>
            <a:r>
              <a:rPr lang="en-US" sz="1400" dirty="0"/>
              <a:t>A simple example which shows how angular JS process model.</a:t>
            </a:r>
          </a:p>
          <a:p>
            <a:endParaRPr lang="en-US" dirty="0"/>
          </a:p>
        </p:txBody>
      </p:sp>
    </p:spTree>
    <p:extLst>
      <p:ext uri="{BB962C8B-B14F-4D97-AF65-F5344CB8AC3E}">
        <p14:creationId xmlns:p14="http://schemas.microsoft.com/office/powerpoint/2010/main" val="20805825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Angular Repeat with data from static array</a:t>
            </a:r>
          </a:p>
        </p:txBody>
      </p:sp>
      <p:sp>
        <p:nvSpPr>
          <p:cNvPr id="2" name="Footer Placeholder 1"/>
          <p:cNvSpPr>
            <a:spLocks noGrp="1"/>
          </p:cNvSpPr>
          <p:nvPr>
            <p:ph type="ftr" sz="quarter" idx="11"/>
          </p:nvPr>
        </p:nvSpPr>
        <p:spPr/>
        <p:txBody>
          <a:bodyPr/>
          <a:lstStyle/>
          <a:p>
            <a:r>
              <a:rPr lang="en-US" altLang="en-US"/>
              <a:t>Copyright © Marco Papa 2017-2018</a:t>
            </a:r>
          </a:p>
        </p:txBody>
      </p:sp>
      <p:sp>
        <p:nvSpPr>
          <p:cNvPr id="13" name="TextBox 12"/>
          <p:cNvSpPr txBox="1"/>
          <p:nvPr/>
        </p:nvSpPr>
        <p:spPr>
          <a:xfrm>
            <a:off x="644311" y="4873565"/>
            <a:ext cx="3667570" cy="523220"/>
          </a:xfrm>
          <a:prstGeom prst="rect">
            <a:avLst/>
          </a:prstGeom>
          <a:noFill/>
        </p:spPr>
        <p:txBody>
          <a:bodyPr wrap="square" rtlCol="0">
            <a:spAutoFit/>
          </a:bodyPr>
          <a:lstStyle/>
          <a:p>
            <a:r>
              <a:rPr lang="en-US" sz="1400" dirty="0"/>
              <a:t>ng-repeat works like a for loop and replicates the template to the number of rows in the model</a:t>
            </a:r>
          </a:p>
        </p:txBody>
      </p:sp>
      <p:pic>
        <p:nvPicPr>
          <p:cNvPr id="4" name="Picture 3"/>
          <p:cNvPicPr>
            <a:picLocks noChangeAspect="1"/>
          </p:cNvPicPr>
          <p:nvPr/>
        </p:nvPicPr>
        <p:blipFill>
          <a:blip r:embed="rId3"/>
          <a:stretch>
            <a:fillRect/>
          </a:stretch>
        </p:blipFill>
        <p:spPr>
          <a:xfrm>
            <a:off x="534510" y="1975813"/>
            <a:ext cx="4076700" cy="1980296"/>
          </a:xfrm>
          <a:prstGeom prst="rect">
            <a:avLst/>
          </a:prstGeom>
        </p:spPr>
      </p:pic>
      <p:pic>
        <p:nvPicPr>
          <p:cNvPr id="5" name="Picture 4"/>
          <p:cNvPicPr>
            <a:picLocks noChangeAspect="1"/>
          </p:cNvPicPr>
          <p:nvPr/>
        </p:nvPicPr>
        <p:blipFill>
          <a:blip r:embed="rId4"/>
          <a:stretch>
            <a:fillRect/>
          </a:stretch>
        </p:blipFill>
        <p:spPr>
          <a:xfrm>
            <a:off x="5076825" y="1600200"/>
            <a:ext cx="2952750" cy="4435746"/>
          </a:xfrm>
          <a:prstGeom prst="rect">
            <a:avLst/>
          </a:prstGeom>
        </p:spPr>
      </p:pic>
    </p:spTree>
    <p:extLst>
      <p:ext uri="{BB962C8B-B14F-4D97-AF65-F5344CB8AC3E}">
        <p14:creationId xmlns:p14="http://schemas.microsoft.com/office/powerpoint/2010/main" val="2526473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Angular Repeat from external source</a:t>
            </a:r>
          </a:p>
        </p:txBody>
      </p:sp>
      <p:sp>
        <p:nvSpPr>
          <p:cNvPr id="2" name="Footer Placeholder 1"/>
          <p:cNvSpPr>
            <a:spLocks noGrp="1"/>
          </p:cNvSpPr>
          <p:nvPr>
            <p:ph type="ftr" sz="quarter" idx="11"/>
          </p:nvPr>
        </p:nvSpPr>
        <p:spPr/>
        <p:txBody>
          <a:bodyPr/>
          <a:lstStyle/>
          <a:p>
            <a:r>
              <a:rPr lang="en-US" altLang="en-US"/>
              <a:t>Copyright © Marco Papa 2017-2018</a:t>
            </a:r>
          </a:p>
        </p:txBody>
      </p:sp>
      <p:pic>
        <p:nvPicPr>
          <p:cNvPr id="9" name="Picture 8"/>
          <p:cNvPicPr>
            <a:picLocks noChangeAspect="1"/>
          </p:cNvPicPr>
          <p:nvPr/>
        </p:nvPicPr>
        <p:blipFill>
          <a:blip r:embed="rId3"/>
          <a:stretch>
            <a:fillRect/>
          </a:stretch>
        </p:blipFill>
        <p:spPr>
          <a:xfrm>
            <a:off x="457200" y="1815059"/>
            <a:ext cx="4035425" cy="2141543"/>
          </a:xfrm>
          <a:prstGeom prst="rect">
            <a:avLst/>
          </a:prstGeom>
        </p:spPr>
      </p:pic>
      <p:pic>
        <p:nvPicPr>
          <p:cNvPr id="14" name="Picture 13"/>
          <p:cNvPicPr>
            <a:picLocks noChangeAspect="1"/>
          </p:cNvPicPr>
          <p:nvPr/>
        </p:nvPicPr>
        <p:blipFill>
          <a:blip r:embed="rId4"/>
          <a:stretch>
            <a:fillRect/>
          </a:stretch>
        </p:blipFill>
        <p:spPr>
          <a:xfrm>
            <a:off x="4645025" y="1815059"/>
            <a:ext cx="4151972" cy="1631652"/>
          </a:xfrm>
          <a:prstGeom prst="rect">
            <a:avLst/>
          </a:prstGeom>
        </p:spPr>
      </p:pic>
      <p:pic>
        <p:nvPicPr>
          <p:cNvPr id="15" name="Picture 14"/>
          <p:cNvPicPr>
            <a:picLocks noChangeAspect="1"/>
          </p:cNvPicPr>
          <p:nvPr/>
        </p:nvPicPr>
        <p:blipFill>
          <a:blip r:embed="rId5"/>
          <a:stretch>
            <a:fillRect/>
          </a:stretch>
        </p:blipFill>
        <p:spPr>
          <a:xfrm>
            <a:off x="4500618" y="4343400"/>
            <a:ext cx="4369693" cy="1210384"/>
          </a:xfrm>
          <a:prstGeom prst="rect">
            <a:avLst/>
          </a:prstGeom>
        </p:spPr>
      </p:pic>
      <p:sp>
        <p:nvSpPr>
          <p:cNvPr id="16" name="TextBox 15"/>
          <p:cNvSpPr txBox="1"/>
          <p:nvPr/>
        </p:nvSpPr>
        <p:spPr>
          <a:xfrm>
            <a:off x="533400" y="4696189"/>
            <a:ext cx="3967218" cy="307777"/>
          </a:xfrm>
          <a:prstGeom prst="rect">
            <a:avLst/>
          </a:prstGeom>
          <a:noFill/>
        </p:spPr>
        <p:txBody>
          <a:bodyPr wrap="square" rtlCol="0">
            <a:spAutoFit/>
          </a:bodyPr>
          <a:lstStyle/>
          <a:p>
            <a:r>
              <a:rPr lang="en-US" sz="1400" dirty="0"/>
              <a:t>$http holds the xml http request handler in Angular.</a:t>
            </a:r>
          </a:p>
        </p:txBody>
      </p:sp>
    </p:spTree>
    <p:extLst>
      <p:ext uri="{BB962C8B-B14F-4D97-AF65-F5344CB8AC3E}">
        <p14:creationId xmlns:p14="http://schemas.microsoft.com/office/powerpoint/2010/main" val="18773292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Angular Sort and Search</a:t>
            </a:r>
          </a:p>
        </p:txBody>
      </p:sp>
      <p:sp>
        <p:nvSpPr>
          <p:cNvPr id="2" name="Footer Placeholder 1"/>
          <p:cNvSpPr>
            <a:spLocks noGrp="1"/>
          </p:cNvSpPr>
          <p:nvPr>
            <p:ph type="ftr" sz="quarter" idx="11"/>
          </p:nvPr>
        </p:nvSpPr>
        <p:spPr/>
        <p:txBody>
          <a:bodyPr/>
          <a:lstStyle/>
          <a:p>
            <a:r>
              <a:rPr lang="en-US" altLang="en-US"/>
              <a:t>Copyright © Marco Papa 2017-2018</a:t>
            </a:r>
          </a:p>
        </p:txBody>
      </p:sp>
      <p:pic>
        <p:nvPicPr>
          <p:cNvPr id="10" name="Picture 9"/>
          <p:cNvPicPr>
            <a:picLocks noChangeAspect="1"/>
          </p:cNvPicPr>
          <p:nvPr/>
        </p:nvPicPr>
        <p:blipFill>
          <a:blip r:embed="rId3"/>
          <a:stretch>
            <a:fillRect/>
          </a:stretch>
        </p:blipFill>
        <p:spPr>
          <a:xfrm>
            <a:off x="4768809" y="1833346"/>
            <a:ext cx="3765591" cy="1479811"/>
          </a:xfrm>
          <a:prstGeom prst="rect">
            <a:avLst/>
          </a:prstGeom>
        </p:spPr>
      </p:pic>
      <p:pic>
        <p:nvPicPr>
          <p:cNvPr id="11" name="Picture 10"/>
          <p:cNvPicPr>
            <a:picLocks noChangeAspect="1"/>
          </p:cNvPicPr>
          <p:nvPr/>
        </p:nvPicPr>
        <p:blipFill>
          <a:blip r:embed="rId4"/>
          <a:stretch>
            <a:fillRect/>
          </a:stretch>
        </p:blipFill>
        <p:spPr>
          <a:xfrm>
            <a:off x="4760553" y="4165174"/>
            <a:ext cx="3773847" cy="1045338"/>
          </a:xfrm>
          <a:prstGeom prst="rect">
            <a:avLst/>
          </a:prstGeom>
        </p:spPr>
      </p:pic>
      <p:sp>
        <p:nvSpPr>
          <p:cNvPr id="12" name="TextBox 11"/>
          <p:cNvSpPr txBox="1"/>
          <p:nvPr/>
        </p:nvSpPr>
        <p:spPr>
          <a:xfrm>
            <a:off x="900091" y="3810000"/>
            <a:ext cx="3557438" cy="2246769"/>
          </a:xfrm>
          <a:prstGeom prst="rect">
            <a:avLst/>
          </a:prstGeom>
          <a:noFill/>
        </p:spPr>
        <p:txBody>
          <a:bodyPr wrap="square" rtlCol="0">
            <a:spAutoFit/>
          </a:bodyPr>
          <a:lstStyle/>
          <a:p>
            <a:r>
              <a:rPr lang="en-US" sz="1400" b="1" dirty="0" err="1"/>
              <a:t>orderBy</a:t>
            </a:r>
            <a:r>
              <a:rPr lang="en-US" sz="1400" dirty="0"/>
              <a:t>: sort the Column ascending</a:t>
            </a:r>
          </a:p>
          <a:p>
            <a:r>
              <a:rPr lang="en-US" sz="1400" i="1" dirty="0" err="1"/>
              <a:t>orderBy</a:t>
            </a:r>
            <a:r>
              <a:rPr lang="en-US" sz="1400" i="1" dirty="0"/>
              <a:t>:&lt;column&gt;:&lt;reverse&gt;</a:t>
            </a:r>
          </a:p>
          <a:p>
            <a:r>
              <a:rPr lang="en-US" sz="1400" i="1" dirty="0"/>
              <a:t>&lt;column&gt; - the column you want to sort</a:t>
            </a:r>
          </a:p>
          <a:p>
            <a:r>
              <a:rPr lang="en-US" sz="1400" i="1" dirty="0"/>
              <a:t>&lt;reverse&gt; - true-descending, false-ascending</a:t>
            </a:r>
          </a:p>
          <a:p>
            <a:endParaRPr lang="en-US" sz="1400" i="1" dirty="0"/>
          </a:p>
          <a:p>
            <a:r>
              <a:rPr lang="en-US" sz="1400" b="1" dirty="0"/>
              <a:t>Filter</a:t>
            </a:r>
            <a:r>
              <a:rPr lang="en-US" sz="1400" dirty="0"/>
              <a:t>: search the rows in the model</a:t>
            </a:r>
          </a:p>
          <a:p>
            <a:r>
              <a:rPr lang="en-US" sz="1400" i="1" dirty="0"/>
              <a:t>Filter:&lt;</a:t>
            </a:r>
            <a:r>
              <a:rPr lang="en-US" sz="1400" i="1" dirty="0" err="1"/>
              <a:t>searchstring</a:t>
            </a:r>
            <a:r>
              <a:rPr lang="en-US" sz="1400" i="1" dirty="0"/>
              <a:t>&gt; </a:t>
            </a:r>
            <a:r>
              <a:rPr lang="en-US" sz="1400" i="1" dirty="0" err="1"/>
              <a:t>e.x</a:t>
            </a:r>
            <a:r>
              <a:rPr lang="en-US" sz="1400" i="1" dirty="0"/>
              <a:t>. filter: search</a:t>
            </a:r>
          </a:p>
          <a:p>
            <a:r>
              <a:rPr lang="en-US" sz="1400" i="1" dirty="0"/>
              <a:t>Or</a:t>
            </a:r>
          </a:p>
          <a:p>
            <a:r>
              <a:rPr lang="en-US" sz="1400" i="1" dirty="0"/>
              <a:t>Filter:&lt;</a:t>
            </a:r>
            <a:r>
              <a:rPr lang="en-US" sz="1400" i="1" dirty="0" err="1"/>
              <a:t>column_based_search</a:t>
            </a:r>
            <a:r>
              <a:rPr lang="en-US" sz="1400" i="1" dirty="0"/>
              <a:t>&gt; </a:t>
            </a:r>
            <a:r>
              <a:rPr lang="en-US" sz="1400" i="1" dirty="0" err="1"/>
              <a:t>e.x</a:t>
            </a:r>
            <a:r>
              <a:rPr lang="en-US" sz="1400" i="1" dirty="0"/>
              <a:t>. filter:{&lt;column&gt;:search}</a:t>
            </a:r>
          </a:p>
        </p:txBody>
      </p:sp>
      <p:pic>
        <p:nvPicPr>
          <p:cNvPr id="13" name="Picture 12"/>
          <p:cNvPicPr>
            <a:picLocks noChangeAspect="1"/>
          </p:cNvPicPr>
          <p:nvPr/>
        </p:nvPicPr>
        <p:blipFill>
          <a:blip r:embed="rId5"/>
          <a:stretch>
            <a:fillRect/>
          </a:stretch>
        </p:blipFill>
        <p:spPr>
          <a:xfrm>
            <a:off x="660598" y="1833347"/>
            <a:ext cx="4036425" cy="1645820"/>
          </a:xfrm>
          <a:prstGeom prst="rect">
            <a:avLst/>
          </a:prstGeom>
        </p:spPr>
      </p:pic>
    </p:spTree>
    <p:extLst>
      <p:ext uri="{BB962C8B-B14F-4D97-AF65-F5344CB8AC3E}">
        <p14:creationId xmlns:p14="http://schemas.microsoft.com/office/powerpoint/2010/main" val="14677280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Angular External UI Components</a:t>
            </a:r>
          </a:p>
        </p:txBody>
      </p:sp>
      <p:sp>
        <p:nvSpPr>
          <p:cNvPr id="2" name="Footer Placeholder 1"/>
          <p:cNvSpPr>
            <a:spLocks noGrp="1"/>
          </p:cNvSpPr>
          <p:nvPr>
            <p:ph type="ftr" sz="quarter" idx="11"/>
          </p:nvPr>
        </p:nvSpPr>
        <p:spPr/>
        <p:txBody>
          <a:bodyPr/>
          <a:lstStyle/>
          <a:p>
            <a:r>
              <a:rPr lang="en-US" altLang="en-US"/>
              <a:t>Copyright © Marco Papa 2017-2018</a:t>
            </a:r>
          </a:p>
        </p:txBody>
      </p:sp>
      <p:pic>
        <p:nvPicPr>
          <p:cNvPr id="9" name="Picture 8"/>
          <p:cNvPicPr>
            <a:picLocks noChangeAspect="1"/>
          </p:cNvPicPr>
          <p:nvPr/>
        </p:nvPicPr>
        <p:blipFill>
          <a:blip r:embed="rId3"/>
          <a:stretch>
            <a:fillRect/>
          </a:stretch>
        </p:blipFill>
        <p:spPr>
          <a:xfrm>
            <a:off x="767917" y="1697592"/>
            <a:ext cx="4489883" cy="2264808"/>
          </a:xfrm>
          <a:prstGeom prst="rect">
            <a:avLst/>
          </a:prstGeom>
        </p:spPr>
      </p:pic>
      <p:pic>
        <p:nvPicPr>
          <p:cNvPr id="14" name="Picture 13"/>
          <p:cNvPicPr>
            <a:picLocks noChangeAspect="1"/>
          </p:cNvPicPr>
          <p:nvPr/>
        </p:nvPicPr>
        <p:blipFill>
          <a:blip r:embed="rId4"/>
          <a:stretch>
            <a:fillRect/>
          </a:stretch>
        </p:blipFill>
        <p:spPr>
          <a:xfrm>
            <a:off x="767918" y="4267200"/>
            <a:ext cx="5275056" cy="1390098"/>
          </a:xfrm>
          <a:prstGeom prst="rect">
            <a:avLst/>
          </a:prstGeom>
        </p:spPr>
      </p:pic>
      <p:sp>
        <p:nvSpPr>
          <p:cNvPr id="15" name="TextBox 14"/>
          <p:cNvSpPr txBox="1"/>
          <p:nvPr/>
        </p:nvSpPr>
        <p:spPr>
          <a:xfrm>
            <a:off x="5554133" y="2034540"/>
            <a:ext cx="3589867" cy="954107"/>
          </a:xfrm>
          <a:prstGeom prst="rect">
            <a:avLst/>
          </a:prstGeom>
          <a:noFill/>
        </p:spPr>
        <p:txBody>
          <a:bodyPr wrap="square" rtlCol="0">
            <a:spAutoFit/>
          </a:bodyPr>
          <a:lstStyle/>
          <a:p>
            <a:r>
              <a:rPr lang="en-US" sz="1400" dirty="0"/>
              <a:t>External components need to be added to the angular application. </a:t>
            </a:r>
          </a:p>
          <a:p>
            <a:r>
              <a:rPr lang="en-US" sz="1400" i="1" dirty="0" err="1"/>
              <a:t>angular.module</a:t>
            </a:r>
            <a:r>
              <a:rPr lang="en-US" sz="1400" i="1" dirty="0"/>
              <a:t>(‘</a:t>
            </a:r>
            <a:r>
              <a:rPr lang="en-US" sz="1400" i="1" dirty="0" err="1"/>
              <a:t>myapp</a:t>
            </a:r>
            <a:r>
              <a:rPr lang="en-US" sz="1400" i="1" dirty="0"/>
              <a:t>’, [&lt;</a:t>
            </a:r>
            <a:r>
              <a:rPr lang="en-US" sz="1400" i="1" dirty="0" err="1"/>
              <a:t>external_components</a:t>
            </a:r>
            <a:r>
              <a:rPr lang="en-US" sz="1400" i="1" dirty="0"/>
              <a:t>&gt;])</a:t>
            </a:r>
          </a:p>
        </p:txBody>
      </p:sp>
    </p:spTree>
    <p:extLst>
      <p:ext uri="{BB962C8B-B14F-4D97-AF65-F5344CB8AC3E}">
        <p14:creationId xmlns:p14="http://schemas.microsoft.com/office/powerpoint/2010/main" val="9896039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err="1">
                <a:latin typeface="Times New Roman" charset="0"/>
                <a:ea typeface="Times New Roman" charset="0"/>
                <a:cs typeface="Times New Roman" charset="0"/>
              </a:rPr>
              <a:t>AngularJS</a:t>
            </a:r>
            <a:r>
              <a:rPr lang="en-US" sz="3200" b="1" dirty="0">
                <a:latin typeface="Times New Roman" charset="0"/>
                <a:ea typeface="Times New Roman" charset="0"/>
                <a:cs typeface="Times New Roman" charset="0"/>
              </a:rPr>
              <a:t> Remove and Insert DOM Element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3358" y="1690689"/>
            <a:ext cx="5824279" cy="189971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5497" y="3898310"/>
            <a:ext cx="5372100" cy="2463800"/>
          </a:xfrm>
          <a:prstGeom prst="rect">
            <a:avLst/>
          </a:prstGeom>
        </p:spPr>
      </p:pic>
      <p:sp>
        <p:nvSpPr>
          <p:cNvPr id="3" name="Footer Placeholder 2">
            <a:extLst>
              <a:ext uri="{FF2B5EF4-FFF2-40B4-BE49-F238E27FC236}">
                <a16:creationId xmlns:a16="http://schemas.microsoft.com/office/drawing/2014/main" id="{E7833FD7-10DE-3C4F-A278-339A2AB0077C}"/>
              </a:ext>
            </a:extLst>
          </p:cNvPr>
          <p:cNvSpPr>
            <a:spLocks noGrp="1"/>
          </p:cNvSpPr>
          <p:nvPr>
            <p:ph type="ftr" sz="quarter" idx="11"/>
          </p:nvPr>
        </p:nvSpPr>
        <p:spPr/>
        <p:txBody>
          <a:bodyPr/>
          <a:lstStyle/>
          <a:p>
            <a:r>
              <a:rPr lang="en-US" altLang="en-US"/>
              <a:t>Copyright © Marco Papa 2017-2018</a:t>
            </a:r>
          </a:p>
        </p:txBody>
      </p:sp>
    </p:spTree>
    <p:extLst>
      <p:ext uri="{BB962C8B-B14F-4D97-AF65-F5344CB8AC3E}">
        <p14:creationId xmlns:p14="http://schemas.microsoft.com/office/powerpoint/2010/main" val="918920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Basic functionality</a:t>
            </a:r>
          </a:p>
        </p:txBody>
      </p:sp>
      <p:sp>
        <p:nvSpPr>
          <p:cNvPr id="140290" name="Content Placeholder 2"/>
          <p:cNvSpPr>
            <a:spLocks noGrp="1"/>
          </p:cNvSpPr>
          <p:nvPr>
            <p:ph idx="1"/>
          </p:nvPr>
        </p:nvSpPr>
        <p:spPr/>
        <p:txBody>
          <a:bodyPr>
            <a:normAutofit lnSpcReduction="10000"/>
          </a:bodyPr>
          <a:lstStyle/>
          <a:p>
            <a:pPr marL="0" indent="0">
              <a:buNone/>
            </a:pPr>
            <a:r>
              <a:rPr lang="en-US" sz="1950" b="1" dirty="0"/>
              <a:t>HTTP</a:t>
            </a:r>
          </a:p>
          <a:p>
            <a:r>
              <a:rPr lang="en-US" sz="1350" dirty="0"/>
              <a:t>To use the HTTP server and client one must </a:t>
            </a:r>
            <a:r>
              <a:rPr lang="en-US" sz="1350" b="1" dirty="0"/>
              <a:t>require('http').</a:t>
            </a:r>
          </a:p>
          <a:p>
            <a:r>
              <a:rPr lang="en-US" sz="1350" dirty="0"/>
              <a:t>The HTTP interfaces in </a:t>
            </a:r>
            <a:r>
              <a:rPr lang="en-US" sz="1350" dirty="0" err="1"/>
              <a:t>Node.js</a:t>
            </a:r>
            <a:r>
              <a:rPr lang="en-US" sz="1350" dirty="0"/>
              <a:t> are designed to support many features of the protocol which have been traditionally difficult to use. In particular, large, possibly chunk-encoded, messages. The interface is careful to never buffer entire requests or responses--the user is able to stream data.</a:t>
            </a:r>
          </a:p>
          <a:p>
            <a:endParaRPr lang="en-US" altLang="en-US" sz="1350" dirty="0">
              <a:ea typeface="MS PGothic" charset="-128"/>
            </a:endParaRPr>
          </a:p>
          <a:p>
            <a:pPr marL="0" indent="0">
              <a:buNone/>
            </a:pPr>
            <a:r>
              <a:rPr lang="en-US" sz="1350" b="1" dirty="0" err="1"/>
              <a:t>http.createServer</a:t>
            </a:r>
            <a:r>
              <a:rPr lang="en-US" sz="1350" b="1" dirty="0"/>
              <a:t>([</a:t>
            </a:r>
            <a:r>
              <a:rPr lang="en-US" sz="1350" b="1" dirty="0" err="1"/>
              <a:t>requestListener</a:t>
            </a:r>
            <a:r>
              <a:rPr lang="en-US" sz="1350" b="1" dirty="0"/>
              <a:t>])</a:t>
            </a:r>
          </a:p>
          <a:p>
            <a:r>
              <a:rPr lang="en-US" sz="1350" dirty="0"/>
              <a:t>Returns a new instance of </a:t>
            </a:r>
            <a:r>
              <a:rPr lang="en-US" sz="1350" dirty="0" err="1"/>
              <a:t>http.Server</a:t>
            </a:r>
            <a:r>
              <a:rPr lang="en-US" sz="1350" dirty="0"/>
              <a:t>.</a:t>
            </a:r>
          </a:p>
          <a:p>
            <a:r>
              <a:rPr lang="en-US" sz="1350" dirty="0"/>
              <a:t>The </a:t>
            </a:r>
            <a:r>
              <a:rPr lang="en-US" sz="1350" dirty="0" err="1"/>
              <a:t>requestListener</a:t>
            </a:r>
            <a:r>
              <a:rPr lang="en-US" sz="1350" dirty="0"/>
              <a:t> is a function which is automatically added to the 'request' event.</a:t>
            </a:r>
          </a:p>
          <a:p>
            <a:pPr marL="0" indent="0">
              <a:buNone/>
            </a:pPr>
            <a:r>
              <a:rPr lang="en-US" sz="1350" b="1" dirty="0" err="1"/>
              <a:t>http.request</a:t>
            </a:r>
            <a:r>
              <a:rPr lang="en-US" sz="1350" b="1" dirty="0"/>
              <a:t>(options[, callback])</a:t>
            </a:r>
          </a:p>
          <a:p>
            <a:r>
              <a:rPr lang="en-US" sz="1350" dirty="0" err="1"/>
              <a:t>Node.js</a:t>
            </a:r>
            <a:r>
              <a:rPr lang="en-US" sz="1350" dirty="0"/>
              <a:t> maintains several connections per server to make HTTP requests. This function allows one to transparently issue requests.</a:t>
            </a:r>
          </a:p>
          <a:p>
            <a:r>
              <a:rPr lang="en-US" sz="1350" dirty="0"/>
              <a:t>options can be an object or a string. If options is a string, it is automatically parsed with </a:t>
            </a:r>
            <a:r>
              <a:rPr lang="en-US" sz="1350" dirty="0" err="1"/>
              <a:t>url.parse</a:t>
            </a:r>
            <a:r>
              <a:rPr lang="en-US" sz="1350" dirty="0"/>
              <a:t>().</a:t>
            </a:r>
          </a:p>
          <a:p>
            <a:pPr marL="0" indent="0">
              <a:buNone/>
            </a:pPr>
            <a:r>
              <a:rPr lang="en-US" sz="1350" b="1" dirty="0" err="1"/>
              <a:t>http.get</a:t>
            </a:r>
            <a:r>
              <a:rPr lang="en-US" sz="1350" b="1" dirty="0"/>
              <a:t>(options[, callback])</a:t>
            </a:r>
          </a:p>
          <a:p>
            <a:r>
              <a:rPr lang="en-US" sz="1350" dirty="0"/>
              <a:t>Since most requests are GET requests without bodies, </a:t>
            </a:r>
            <a:r>
              <a:rPr lang="en-US" sz="1350" dirty="0" err="1"/>
              <a:t>Node.js</a:t>
            </a:r>
            <a:r>
              <a:rPr lang="en-US" sz="1350" dirty="0"/>
              <a:t> provides this convenience method. The only difference between this method and </a:t>
            </a:r>
            <a:r>
              <a:rPr lang="en-US" sz="1350" dirty="0" err="1"/>
              <a:t>http.request</a:t>
            </a:r>
            <a:r>
              <a:rPr lang="en-US" sz="1350" dirty="0"/>
              <a:t>() is that it sets the method to GET and calls </a:t>
            </a:r>
            <a:r>
              <a:rPr lang="en-US" sz="1350" dirty="0" err="1"/>
              <a:t>req.end</a:t>
            </a:r>
            <a:r>
              <a:rPr lang="en-US" sz="1350" dirty="0"/>
              <a:t>() automatically.</a:t>
            </a:r>
            <a:endParaRPr lang="en-US" altLang="en-US" sz="1350" dirty="0">
              <a:ea typeface="MS PGothic" charset="-128"/>
            </a:endParaRPr>
          </a:p>
        </p:txBody>
      </p:sp>
      <p:sp>
        <p:nvSpPr>
          <p:cNvPr id="2" name="Footer Placeholder 1"/>
          <p:cNvSpPr>
            <a:spLocks noGrp="1"/>
          </p:cNvSpPr>
          <p:nvPr>
            <p:ph type="ftr" sz="quarter" idx="11"/>
          </p:nvPr>
        </p:nvSpPr>
        <p:spPr/>
        <p:txBody>
          <a:bodyPr/>
          <a:lstStyle/>
          <a:p>
            <a:r>
              <a:rPr lang="en-US" altLang="en-US"/>
              <a:t>Copyright © Marco Papa 2017-2018</a:t>
            </a:r>
          </a:p>
        </p:txBody>
      </p:sp>
    </p:spTree>
    <p:extLst>
      <p:ext uri="{BB962C8B-B14F-4D97-AF65-F5344CB8AC3E}">
        <p14:creationId xmlns:p14="http://schemas.microsoft.com/office/powerpoint/2010/main" val="13223740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a:latin typeface="Times New Roman" charset="0"/>
                <a:ea typeface="Times New Roman" charset="0"/>
                <a:cs typeface="Times New Roman" charset="0"/>
              </a:rPr>
              <a:t>About Angular 2+</a:t>
            </a:r>
          </a:p>
        </p:txBody>
      </p:sp>
      <p:sp>
        <p:nvSpPr>
          <p:cNvPr id="5" name="Content Placeholder 4"/>
          <p:cNvSpPr>
            <a:spLocks noGrp="1"/>
          </p:cNvSpPr>
          <p:nvPr>
            <p:ph idx="1"/>
          </p:nvPr>
        </p:nvSpPr>
        <p:spPr/>
        <p:txBody>
          <a:bodyPr>
            <a:normAutofit/>
          </a:bodyPr>
          <a:lstStyle/>
          <a:p>
            <a:r>
              <a:rPr lang="en-US" sz="2400" dirty="0">
                <a:latin typeface="Times New Roman" charset="0"/>
                <a:ea typeface="Times New Roman" charset="0"/>
                <a:cs typeface="Times New Roman" charset="0"/>
              </a:rPr>
              <a:t>Angular 2+ is a ground-up rewrite of AngularJS and has many unique qualities.</a:t>
            </a:r>
          </a:p>
          <a:p>
            <a:r>
              <a:rPr lang="en-US" sz="2400" dirty="0">
                <a:latin typeface="Times New Roman" charset="0"/>
                <a:ea typeface="Times New Roman" charset="0"/>
                <a:cs typeface="Times New Roman" charset="0"/>
              </a:rPr>
              <a:t>There are few upgrade possibilities of </a:t>
            </a:r>
            <a:r>
              <a:rPr lang="en-US" sz="2400" dirty="0" err="1">
                <a:latin typeface="Times New Roman" charset="0"/>
                <a:ea typeface="Times New Roman" charset="0"/>
                <a:cs typeface="Times New Roman" charset="0"/>
              </a:rPr>
              <a:t>AngularJS</a:t>
            </a:r>
            <a:r>
              <a:rPr lang="en-US" sz="2400" dirty="0">
                <a:latin typeface="Times New Roman" charset="0"/>
                <a:ea typeface="Times New Roman" charset="0"/>
                <a:cs typeface="Times New Roman" charset="0"/>
              </a:rPr>
              <a:t> to Angular 2+ and in most cases the only suitable possible option is to rewrite the application in Angular 2+.</a:t>
            </a:r>
          </a:p>
          <a:p>
            <a:r>
              <a:rPr lang="en-US" sz="2400" dirty="0">
                <a:latin typeface="Times New Roman" charset="0"/>
                <a:ea typeface="Times New Roman" charset="0"/>
                <a:cs typeface="Times New Roman" charset="0"/>
              </a:rPr>
              <a:t>There is no Angular 3 because the Angular Router package had already been in version 3 before. The Angular team would like to avoid confusion and decided to skip version 3 for Angular and continue with Version 4.</a:t>
            </a:r>
          </a:p>
        </p:txBody>
      </p:sp>
      <p:sp>
        <p:nvSpPr>
          <p:cNvPr id="2" name="Footer Placeholder 1">
            <a:extLst>
              <a:ext uri="{FF2B5EF4-FFF2-40B4-BE49-F238E27FC236}">
                <a16:creationId xmlns:a16="http://schemas.microsoft.com/office/drawing/2014/main" id="{4D83D813-290B-6F47-B51E-50D42214E800}"/>
              </a:ext>
            </a:extLst>
          </p:cNvPr>
          <p:cNvSpPr>
            <a:spLocks noGrp="1"/>
          </p:cNvSpPr>
          <p:nvPr>
            <p:ph type="ftr" sz="quarter" idx="11"/>
          </p:nvPr>
        </p:nvSpPr>
        <p:spPr/>
        <p:txBody>
          <a:bodyPr/>
          <a:lstStyle/>
          <a:p>
            <a:r>
              <a:rPr lang="en-US" altLang="en-US"/>
              <a:t>Copyright © Marco Papa 2017-2018</a:t>
            </a:r>
          </a:p>
        </p:txBody>
      </p:sp>
    </p:spTree>
    <p:extLst>
      <p:ext uri="{BB962C8B-B14F-4D97-AF65-F5344CB8AC3E}">
        <p14:creationId xmlns:p14="http://schemas.microsoft.com/office/powerpoint/2010/main" val="3498082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charset="0"/>
                <a:ea typeface="Times New Roman" charset="0"/>
                <a:cs typeface="Times New Roman" charset="0"/>
              </a:rPr>
              <a:t>Differences between versions</a:t>
            </a:r>
          </a:p>
        </p:txBody>
      </p:sp>
      <p:graphicFrame>
        <p:nvGraphicFramePr>
          <p:cNvPr id="4" name="Content Placeholder 3"/>
          <p:cNvGraphicFramePr>
            <a:graphicFrameLocks noGrp="1"/>
          </p:cNvGraphicFramePr>
          <p:nvPr>
            <p:ph idx="1"/>
            <p:extLst/>
          </p:nvPr>
        </p:nvGraphicFramePr>
        <p:xfrm>
          <a:off x="304800" y="1478492"/>
          <a:ext cx="8534400" cy="4729480"/>
        </p:xfrm>
        <a:graphic>
          <a:graphicData uri="http://schemas.openxmlformats.org/drawingml/2006/table">
            <a:tbl>
              <a:tblPr firstRow="1" bandRow="1">
                <a:tableStyleId>{5C22544A-7EE6-4342-B048-85BDC9FD1C3A}</a:tableStyleId>
              </a:tblPr>
              <a:tblGrid>
                <a:gridCol w="1500277">
                  <a:extLst>
                    <a:ext uri="{9D8B030D-6E8A-4147-A177-3AD203B41FA5}">
                      <a16:colId xmlns:a16="http://schemas.microsoft.com/office/drawing/2014/main" val="20000"/>
                    </a:ext>
                  </a:extLst>
                </a:gridCol>
                <a:gridCol w="1740779">
                  <a:extLst>
                    <a:ext uri="{9D8B030D-6E8A-4147-A177-3AD203B41FA5}">
                      <a16:colId xmlns:a16="http://schemas.microsoft.com/office/drawing/2014/main" val="20001"/>
                    </a:ext>
                  </a:extLst>
                </a:gridCol>
                <a:gridCol w="3049677">
                  <a:extLst>
                    <a:ext uri="{9D8B030D-6E8A-4147-A177-3AD203B41FA5}">
                      <a16:colId xmlns:a16="http://schemas.microsoft.com/office/drawing/2014/main" val="20002"/>
                    </a:ext>
                  </a:extLst>
                </a:gridCol>
                <a:gridCol w="2243667">
                  <a:extLst>
                    <a:ext uri="{9D8B030D-6E8A-4147-A177-3AD203B41FA5}">
                      <a16:colId xmlns:a16="http://schemas.microsoft.com/office/drawing/2014/main" val="20003"/>
                    </a:ext>
                  </a:extLst>
                </a:gridCol>
              </a:tblGrid>
              <a:tr h="370840">
                <a:tc>
                  <a:txBody>
                    <a:bodyPr/>
                    <a:lstStyle/>
                    <a:p>
                      <a:endParaRPr lang="en-US" sz="1600" dirty="0"/>
                    </a:p>
                  </a:txBody>
                  <a:tcPr/>
                </a:tc>
                <a:tc>
                  <a:txBody>
                    <a:bodyPr/>
                    <a:lstStyle/>
                    <a:p>
                      <a:r>
                        <a:rPr lang="en-US" sz="1600" dirty="0" err="1"/>
                        <a:t>AngularJS</a:t>
                      </a:r>
                      <a:endParaRPr lang="en-US" sz="1600" dirty="0"/>
                    </a:p>
                  </a:txBody>
                  <a:tcPr/>
                </a:tc>
                <a:tc>
                  <a:txBody>
                    <a:bodyPr/>
                    <a:lstStyle/>
                    <a:p>
                      <a:r>
                        <a:rPr lang="en-US" sz="1600" dirty="0"/>
                        <a:t>Angular 2</a:t>
                      </a:r>
                    </a:p>
                  </a:txBody>
                  <a:tcPr/>
                </a:tc>
                <a:tc>
                  <a:txBody>
                    <a:bodyPr/>
                    <a:lstStyle/>
                    <a:p>
                      <a:r>
                        <a:rPr lang="en-US" sz="1600" dirty="0"/>
                        <a:t>Angular 4</a:t>
                      </a:r>
                    </a:p>
                  </a:txBody>
                  <a:tcPr/>
                </a:tc>
                <a:extLst>
                  <a:ext uri="{0D108BD9-81ED-4DB2-BD59-A6C34878D82A}">
                    <a16:rowId xmlns:a16="http://schemas.microsoft.com/office/drawing/2014/main" val="10000"/>
                  </a:ext>
                </a:extLst>
              </a:tr>
              <a:tr h="370840">
                <a:tc>
                  <a:txBody>
                    <a:bodyPr/>
                    <a:lstStyle/>
                    <a:p>
                      <a:r>
                        <a:rPr lang="en-US" sz="1600" b="1" i="0" kern="1200" dirty="0">
                          <a:solidFill>
                            <a:schemeClr val="dk1"/>
                          </a:solidFill>
                          <a:effectLst/>
                          <a:latin typeface="+mn-lt"/>
                          <a:ea typeface="+mn-ea"/>
                          <a:cs typeface="+mn-cs"/>
                        </a:rPr>
                        <a:t>Architecture</a:t>
                      </a:r>
                      <a:endParaRPr lang="en-US" sz="1600" dirty="0"/>
                    </a:p>
                  </a:txBody>
                  <a:tcPr/>
                </a:tc>
                <a:tc>
                  <a:txBody>
                    <a:bodyPr/>
                    <a:lstStyle/>
                    <a:p>
                      <a:r>
                        <a:rPr lang="en-US" sz="1600" b="0" i="0" kern="1200" dirty="0">
                          <a:solidFill>
                            <a:schemeClr val="dk1"/>
                          </a:solidFill>
                          <a:effectLst/>
                          <a:latin typeface="+mn-lt"/>
                          <a:ea typeface="+mn-ea"/>
                          <a:cs typeface="+mn-cs"/>
                        </a:rPr>
                        <a:t>Based on MVC</a:t>
                      </a:r>
                      <a:endParaRPr lang="en-US" sz="1600" dirty="0"/>
                    </a:p>
                  </a:txBody>
                  <a:tcPr/>
                </a:tc>
                <a:tc>
                  <a:txBody>
                    <a:bodyPr/>
                    <a:lstStyle/>
                    <a:p>
                      <a:r>
                        <a:rPr lang="en-US" sz="1600" b="0" i="0" kern="1200" dirty="0">
                          <a:solidFill>
                            <a:schemeClr val="dk1"/>
                          </a:solidFill>
                          <a:effectLst/>
                          <a:latin typeface="+mn-lt"/>
                          <a:ea typeface="+mn-ea"/>
                          <a:cs typeface="+mn-cs"/>
                        </a:rPr>
                        <a:t>Based on service/component</a:t>
                      </a:r>
                      <a:endParaRPr lang="en-US" sz="1600" dirty="0"/>
                    </a:p>
                  </a:txBody>
                  <a:tcPr/>
                </a:tc>
                <a:tc>
                  <a:txBody>
                    <a:bodyPr/>
                    <a:lstStyle/>
                    <a:p>
                      <a:r>
                        <a:rPr lang="en-US" sz="1600" dirty="0"/>
                        <a:t>Same as v2,</a:t>
                      </a:r>
                      <a:r>
                        <a:rPr lang="en-US" sz="1600" baseline="0" dirty="0"/>
                        <a:t> </a:t>
                      </a:r>
                      <a:r>
                        <a:rPr lang="en-US" sz="1600" b="0" i="0" kern="1200" dirty="0">
                          <a:solidFill>
                            <a:schemeClr val="dk1"/>
                          </a:solidFill>
                          <a:effectLst/>
                          <a:latin typeface="+mn-lt"/>
                          <a:ea typeface="+mn-ea"/>
                          <a:cs typeface="+mn-cs"/>
                        </a:rPr>
                        <a:t>bundled file size is reduced</a:t>
                      </a:r>
                      <a:r>
                        <a:rPr lang="en-US" sz="1600" b="0" i="0" kern="1200" baseline="0" dirty="0">
                          <a:solidFill>
                            <a:schemeClr val="dk1"/>
                          </a:solidFill>
                          <a:effectLst/>
                          <a:latin typeface="+mn-lt"/>
                          <a:ea typeface="+mn-ea"/>
                          <a:cs typeface="+mn-cs"/>
                        </a:rPr>
                        <a:t> </a:t>
                      </a:r>
                      <a:r>
                        <a:rPr lang="en-US" sz="1600" b="0" i="0" kern="1200" dirty="0">
                          <a:solidFill>
                            <a:schemeClr val="dk1"/>
                          </a:solidFill>
                          <a:effectLst/>
                          <a:latin typeface="+mn-lt"/>
                          <a:ea typeface="+mn-ea"/>
                          <a:cs typeface="+mn-cs"/>
                        </a:rPr>
                        <a:t>by 60%</a:t>
                      </a:r>
                      <a:endParaRPr lang="en-US" sz="160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mn-lt"/>
                          <a:ea typeface="+mn-ea"/>
                          <a:cs typeface="+mn-cs"/>
                        </a:rPr>
                        <a:t>Javascript vs TypeScript</a:t>
                      </a:r>
                    </a:p>
                  </a:txBody>
                  <a:tcPr/>
                </a:tc>
                <a:tc>
                  <a:txBody>
                    <a:bodyPr/>
                    <a:lstStyle/>
                    <a:p>
                      <a:r>
                        <a:rPr lang="en-US" sz="1600" b="0" i="0" kern="1200" dirty="0">
                          <a:solidFill>
                            <a:schemeClr val="dk1"/>
                          </a:solidFill>
                          <a:effectLst/>
                          <a:latin typeface="+mn-lt"/>
                          <a:ea typeface="+mn-ea"/>
                          <a:cs typeface="+mn-cs"/>
                        </a:rPr>
                        <a:t>Uses JavaScript</a:t>
                      </a:r>
                      <a:endParaRPr lang="en-US" sz="1600" dirty="0"/>
                    </a:p>
                  </a:txBody>
                  <a:tcPr/>
                </a:tc>
                <a:tc>
                  <a:txBody>
                    <a:bodyPr/>
                    <a:lstStyle/>
                    <a:p>
                      <a:r>
                        <a:rPr lang="en-US" sz="1600" dirty="0"/>
                        <a:t>Uses TypeScript (</a:t>
                      </a:r>
                      <a:r>
                        <a:rPr lang="en-US" sz="1600" b="0" i="0" kern="1200" dirty="0">
                          <a:solidFill>
                            <a:schemeClr val="dk1"/>
                          </a:solidFill>
                          <a:effectLst/>
                          <a:latin typeface="+mn-lt"/>
                          <a:ea typeface="+mn-ea"/>
                          <a:cs typeface="+mn-cs"/>
                        </a:rPr>
                        <a:t>a superset of JavaScript )</a:t>
                      </a:r>
                      <a:endParaRPr lang="en-US" sz="1600" dirty="0"/>
                    </a:p>
                  </a:txBody>
                  <a:tcPr/>
                </a:tc>
                <a:tc>
                  <a:txBody>
                    <a:bodyPr/>
                    <a:lstStyle/>
                    <a:p>
                      <a:r>
                        <a:rPr lang="en-US" sz="1600" b="0" i="0" kern="1200" dirty="0">
                          <a:solidFill>
                            <a:schemeClr val="dk1"/>
                          </a:solidFill>
                          <a:effectLst/>
                          <a:latin typeface="+mn-lt"/>
                          <a:ea typeface="+mn-ea"/>
                          <a:cs typeface="+mn-cs"/>
                        </a:rPr>
                        <a:t>Same as v2, compatible with TypeScript 2.1 and TypeScript 2.2</a:t>
                      </a:r>
                      <a:endParaRPr lang="en-US" sz="1600"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mn-lt"/>
                          <a:ea typeface="+mn-ea"/>
                          <a:cs typeface="+mn-cs"/>
                        </a:rPr>
                        <a:t>Component-based UI</a:t>
                      </a:r>
                    </a:p>
                  </a:txBody>
                  <a:tcPr/>
                </a:tc>
                <a:tc>
                  <a:txBody>
                    <a:bodyPr/>
                    <a:lstStyle/>
                    <a:p>
                      <a:endParaRPr lang="en-US" sz="1600" dirty="0"/>
                    </a:p>
                  </a:txBody>
                  <a:tcPr/>
                </a:tc>
                <a:tc>
                  <a:txBody>
                    <a:bodyPr/>
                    <a:lstStyle/>
                    <a:p>
                      <a:r>
                        <a:rPr lang="en-US" sz="1600" b="0" i="0" kern="1200" dirty="0">
                          <a:solidFill>
                            <a:schemeClr val="dk1"/>
                          </a:solidFill>
                          <a:effectLst/>
                          <a:latin typeface="+mn-lt"/>
                          <a:ea typeface="+mn-ea"/>
                          <a:cs typeface="+mn-cs"/>
                        </a:rPr>
                        <a:t>Can split application features into various components and call required UI,</a:t>
                      </a:r>
                      <a:r>
                        <a:rPr lang="en-US" sz="1600" b="0" i="0" kern="1200" baseline="0" dirty="0">
                          <a:solidFill>
                            <a:schemeClr val="dk1"/>
                          </a:solidFill>
                          <a:effectLst/>
                          <a:latin typeface="+mn-lt"/>
                          <a:ea typeface="+mn-ea"/>
                          <a:cs typeface="+mn-cs"/>
                        </a:rPr>
                        <a:t> which</a:t>
                      </a:r>
                      <a:r>
                        <a:rPr lang="en-US" sz="1600" b="0" i="0" kern="1200" dirty="0">
                          <a:solidFill>
                            <a:schemeClr val="dk1"/>
                          </a:solidFill>
                          <a:effectLst/>
                          <a:latin typeface="+mn-lt"/>
                          <a:ea typeface="+mn-ea"/>
                          <a:cs typeface="+mn-cs"/>
                        </a:rPr>
                        <a:t> increases reusability and flexibility</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Same</a:t>
                      </a:r>
                      <a:r>
                        <a:rPr lang="en-US" sz="1600" baseline="0" dirty="0"/>
                        <a:t> as v2</a:t>
                      </a:r>
                      <a:endParaRPr lang="en-US" sz="1600" dirty="0"/>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mn-lt"/>
                          <a:ea typeface="+mn-ea"/>
                          <a:cs typeface="+mn-cs"/>
                        </a:rPr>
                        <a:t>Mobile Support</a:t>
                      </a:r>
                    </a:p>
                  </a:txBody>
                  <a:tcPr/>
                </a:tc>
                <a:tc>
                  <a:txBody>
                    <a:bodyPr/>
                    <a:lstStyle/>
                    <a:p>
                      <a:endParaRPr lang="en-US" sz="1600" dirty="0"/>
                    </a:p>
                  </a:txBody>
                  <a:tcPr/>
                </a:tc>
                <a:tc>
                  <a:txBody>
                    <a:bodyPr/>
                    <a:lstStyle/>
                    <a:p>
                      <a:r>
                        <a:rPr lang="en-US" sz="1600" b="0" i="0" kern="1200" dirty="0">
                          <a:solidFill>
                            <a:schemeClr val="dk1"/>
                          </a:solidFill>
                          <a:effectLst/>
                          <a:latin typeface="+mn-lt"/>
                          <a:ea typeface="+mn-ea"/>
                          <a:cs typeface="+mn-cs"/>
                        </a:rPr>
                        <a:t>Possible to accomplish the native applications for a mobile platform</a:t>
                      </a:r>
                      <a:endParaRPr lang="en-US" sz="1600" dirty="0"/>
                    </a:p>
                  </a:txBody>
                  <a:tcPr/>
                </a:tc>
                <a:tc>
                  <a:txBody>
                    <a:bodyPr/>
                    <a:lstStyle/>
                    <a:p>
                      <a:r>
                        <a:rPr lang="en-US" sz="1600" dirty="0"/>
                        <a:t>Same</a:t>
                      </a:r>
                      <a:r>
                        <a:rPr lang="en-US" sz="1600" baseline="0" dirty="0"/>
                        <a:t> as v2</a:t>
                      </a:r>
                      <a:endParaRPr lang="en-US" sz="1600" dirty="0"/>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mn-lt"/>
                          <a:ea typeface="+mn-ea"/>
                          <a:cs typeface="+mn-cs"/>
                        </a:rPr>
                        <a:t>SEO (Search</a:t>
                      </a:r>
                      <a:r>
                        <a:rPr lang="en-US" sz="1600" b="1" i="0" kern="1200" baseline="0" dirty="0">
                          <a:solidFill>
                            <a:schemeClr val="dk1"/>
                          </a:solidFill>
                          <a:effectLst/>
                          <a:latin typeface="+mn-lt"/>
                          <a:ea typeface="+mn-ea"/>
                          <a:cs typeface="+mn-cs"/>
                        </a:rPr>
                        <a:t> Engine Optimization</a:t>
                      </a:r>
                      <a:r>
                        <a:rPr lang="en-US" sz="1600" b="1" i="0" kern="1200" dirty="0">
                          <a:solidFill>
                            <a:schemeClr val="dk1"/>
                          </a:solidFill>
                          <a:effectLst/>
                          <a:latin typeface="+mn-lt"/>
                          <a:ea typeface="+mn-ea"/>
                          <a:cs typeface="+mn-cs"/>
                        </a:rPr>
                        <a:t>) Friendly</a:t>
                      </a:r>
                    </a:p>
                  </a:txBody>
                  <a:tcPr/>
                </a:tc>
                <a:tc>
                  <a:txBody>
                    <a:bodyPr/>
                    <a:lstStyle/>
                    <a:p>
                      <a:r>
                        <a:rPr lang="en-US" sz="1600" b="0" i="0" kern="1200" dirty="0">
                          <a:solidFill>
                            <a:schemeClr val="dk1"/>
                          </a:solidFill>
                          <a:effectLst/>
                          <a:latin typeface="+mn-lt"/>
                          <a:ea typeface="+mn-ea"/>
                          <a:cs typeface="+mn-cs"/>
                        </a:rPr>
                        <a:t>Difficult to develop search engine friendly Single Page</a:t>
                      </a:r>
                      <a:r>
                        <a:rPr lang="en-US" sz="1600" b="0" i="0" kern="1200" baseline="0" dirty="0">
                          <a:solidFill>
                            <a:schemeClr val="dk1"/>
                          </a:solidFill>
                          <a:effectLst/>
                          <a:latin typeface="+mn-lt"/>
                          <a:ea typeface="+mn-ea"/>
                          <a:cs typeface="+mn-cs"/>
                        </a:rPr>
                        <a:t> Applications</a:t>
                      </a:r>
                      <a:endParaRPr lang="en-US" sz="1600" dirty="0"/>
                    </a:p>
                  </a:txBody>
                  <a:tcPr/>
                </a:tc>
                <a:tc>
                  <a:txBody>
                    <a:bodyPr/>
                    <a:lstStyle/>
                    <a:p>
                      <a:r>
                        <a:rPr lang="en-US" sz="1600" b="0" i="0" kern="1200" dirty="0">
                          <a:solidFill>
                            <a:schemeClr val="dk1"/>
                          </a:solidFill>
                          <a:effectLst/>
                          <a:latin typeface="+mn-lt"/>
                          <a:ea typeface="+mn-ea"/>
                          <a:cs typeface="+mn-cs"/>
                        </a:rPr>
                        <a:t>Possible to build Single Page Applications SEO friendly by rendering plain HTML at the server side</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Same</a:t>
                      </a:r>
                      <a:r>
                        <a:rPr lang="en-US" sz="1600" baseline="0" dirty="0"/>
                        <a:t> as v2</a:t>
                      </a:r>
                      <a:endParaRPr lang="en-US" sz="1600" dirty="0"/>
                    </a:p>
                  </a:txBody>
                  <a:tcPr/>
                </a:tc>
                <a:extLst>
                  <a:ext uri="{0D108BD9-81ED-4DB2-BD59-A6C34878D82A}">
                    <a16:rowId xmlns:a16="http://schemas.microsoft.com/office/drawing/2014/main" val="10005"/>
                  </a:ext>
                </a:extLst>
              </a:tr>
            </a:tbl>
          </a:graphicData>
        </a:graphic>
      </p:graphicFrame>
      <p:sp>
        <p:nvSpPr>
          <p:cNvPr id="3" name="Footer Placeholder 2">
            <a:extLst>
              <a:ext uri="{FF2B5EF4-FFF2-40B4-BE49-F238E27FC236}">
                <a16:creationId xmlns:a16="http://schemas.microsoft.com/office/drawing/2014/main" id="{F8547CBD-7990-704B-B6EE-C6CE105B5981}"/>
              </a:ext>
            </a:extLst>
          </p:cNvPr>
          <p:cNvSpPr>
            <a:spLocks noGrp="1"/>
          </p:cNvSpPr>
          <p:nvPr>
            <p:ph type="ftr" sz="quarter" idx="11"/>
          </p:nvPr>
        </p:nvSpPr>
        <p:spPr/>
        <p:txBody>
          <a:bodyPr/>
          <a:lstStyle/>
          <a:p>
            <a:r>
              <a:rPr lang="en-US" altLang="en-US"/>
              <a:t>Copyright © Marco Papa 2017-2018</a:t>
            </a:r>
          </a:p>
        </p:txBody>
      </p:sp>
    </p:spTree>
    <p:extLst>
      <p:ext uri="{BB962C8B-B14F-4D97-AF65-F5344CB8AC3E}">
        <p14:creationId xmlns:p14="http://schemas.microsoft.com/office/powerpoint/2010/main" val="15652049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charset="0"/>
                <a:ea typeface="Times New Roman" charset="0"/>
                <a:cs typeface="Times New Roman" charset="0"/>
              </a:rPr>
              <a:t>Features of Angular 4</a:t>
            </a:r>
          </a:p>
        </p:txBody>
      </p:sp>
      <p:sp>
        <p:nvSpPr>
          <p:cNvPr id="3" name="Content Placeholder 2"/>
          <p:cNvSpPr>
            <a:spLocks noGrp="1"/>
          </p:cNvSpPr>
          <p:nvPr>
            <p:ph idx="1"/>
          </p:nvPr>
        </p:nvSpPr>
        <p:spPr>
          <a:xfrm>
            <a:off x="628650" y="1690689"/>
            <a:ext cx="8058150" cy="4351338"/>
          </a:xfrm>
        </p:spPr>
        <p:txBody>
          <a:bodyPr>
            <a:noAutofit/>
          </a:bodyPr>
          <a:lstStyle/>
          <a:p>
            <a:r>
              <a:rPr lang="en-US" sz="2000" b="1" dirty="0">
                <a:latin typeface="Times New Roman" charset="0"/>
                <a:ea typeface="Times New Roman" charset="0"/>
                <a:cs typeface="Times New Roman" charset="0"/>
              </a:rPr>
              <a:t>Smaller and Faster</a:t>
            </a:r>
          </a:p>
          <a:p>
            <a:r>
              <a:rPr lang="en-US" sz="2000" b="1" dirty="0">
                <a:latin typeface="Times New Roman" charset="0"/>
                <a:ea typeface="Times New Roman" charset="0"/>
                <a:cs typeface="Times New Roman" charset="0"/>
              </a:rPr>
              <a:t>View engine with less code</a:t>
            </a:r>
          </a:p>
          <a:p>
            <a:pPr lvl="1"/>
            <a:r>
              <a:rPr lang="en-US" sz="1800" dirty="0">
                <a:latin typeface="Times New Roman" charset="0"/>
                <a:ea typeface="Times New Roman" charset="0"/>
                <a:cs typeface="Times New Roman" charset="0"/>
              </a:rPr>
              <a:t>The view engine is introduced in Angular 4 where the produced code of components can be reduced up to 60%. The bundles are reduced to thousands of KBs.</a:t>
            </a:r>
          </a:p>
          <a:p>
            <a:r>
              <a:rPr lang="en-US" sz="2000" b="1" dirty="0">
                <a:latin typeface="Times New Roman" charset="0"/>
                <a:ea typeface="Times New Roman" charset="0"/>
                <a:cs typeface="Times New Roman" charset="0"/>
              </a:rPr>
              <a:t>Improved *</a:t>
            </a:r>
            <a:r>
              <a:rPr lang="en-US" sz="2000" b="1" dirty="0" err="1">
                <a:latin typeface="Times New Roman" charset="0"/>
                <a:ea typeface="Times New Roman" charset="0"/>
                <a:cs typeface="Times New Roman" charset="0"/>
              </a:rPr>
              <a:t>ngIf</a:t>
            </a:r>
            <a:r>
              <a:rPr lang="en-US" sz="2000" b="1" dirty="0">
                <a:latin typeface="Times New Roman" charset="0"/>
                <a:ea typeface="Times New Roman" charset="0"/>
                <a:cs typeface="Times New Roman" charset="0"/>
              </a:rPr>
              <a:t> directive</a:t>
            </a:r>
          </a:p>
          <a:p>
            <a:pPr lvl="1"/>
            <a:r>
              <a:rPr lang="en-US" sz="1800" dirty="0">
                <a:latin typeface="Times New Roman" charset="0"/>
                <a:ea typeface="Times New Roman" charset="0"/>
                <a:cs typeface="Times New Roman" charset="0"/>
              </a:rPr>
              <a:t>A new “else” statement is added</a:t>
            </a:r>
          </a:p>
          <a:p>
            <a:r>
              <a:rPr lang="en-US" sz="2000" b="1" dirty="0">
                <a:latin typeface="Times New Roman" charset="0"/>
                <a:ea typeface="Times New Roman" charset="0"/>
                <a:cs typeface="Times New Roman" charset="0"/>
              </a:rPr>
              <a:t>Animation</a:t>
            </a:r>
          </a:p>
          <a:p>
            <a:pPr lvl="1"/>
            <a:r>
              <a:rPr lang="en-US" sz="1800" dirty="0">
                <a:latin typeface="Times New Roman" charset="0"/>
                <a:ea typeface="Times New Roman" charset="0"/>
                <a:cs typeface="Times New Roman" charset="0"/>
              </a:rPr>
              <a:t>Animations are pulled from the Angular core and set in their own package</a:t>
            </a:r>
          </a:p>
          <a:p>
            <a:r>
              <a:rPr lang="en-US" sz="2000" b="1" dirty="0">
                <a:latin typeface="Times New Roman" charset="0"/>
                <a:ea typeface="Times New Roman" charset="0"/>
                <a:cs typeface="Times New Roman" charset="0"/>
              </a:rPr>
              <a:t>TypeScript 2.1 and 2.2 Compatibility</a:t>
            </a:r>
          </a:p>
          <a:p>
            <a:r>
              <a:rPr lang="en-US" sz="2000" b="1" dirty="0">
                <a:latin typeface="Times New Roman" charset="0"/>
                <a:ea typeface="Times New Roman" charset="0"/>
                <a:cs typeface="Times New Roman" charset="0"/>
              </a:rPr>
              <a:t>Source Maps for Templates</a:t>
            </a:r>
          </a:p>
          <a:p>
            <a:pPr lvl="1"/>
            <a:r>
              <a:rPr lang="en-US" sz="1800" dirty="0">
                <a:latin typeface="Times New Roman" charset="0"/>
                <a:ea typeface="Times New Roman" charset="0"/>
                <a:cs typeface="Times New Roman" charset="0"/>
              </a:rPr>
              <a:t>Now whenever there's an error caused by something in one of the templates, source maps are created which provide a meaningful context concerning the original template.</a:t>
            </a:r>
            <a:endParaRPr lang="en-US" sz="1800" b="1" dirty="0">
              <a:latin typeface="Times New Roman" charset="0"/>
              <a:ea typeface="Times New Roman" charset="0"/>
              <a:cs typeface="Times New Roman" charset="0"/>
            </a:endParaRPr>
          </a:p>
          <a:p>
            <a:endParaRPr lang="en-US" sz="2000" dirty="0">
              <a:latin typeface="Times New Roman" charset="0"/>
              <a:ea typeface="Times New Roman" charset="0"/>
              <a:cs typeface="Times New Roman" charset="0"/>
            </a:endParaRPr>
          </a:p>
          <a:p>
            <a:pPr lvl="1"/>
            <a:endParaRPr lang="en-US" sz="1800" dirty="0">
              <a:latin typeface="Times New Roman" charset="0"/>
              <a:ea typeface="Times New Roman" charset="0"/>
              <a:cs typeface="Times New Roman" charset="0"/>
            </a:endParaRPr>
          </a:p>
          <a:p>
            <a:endParaRPr lang="en-US" sz="2000" dirty="0">
              <a:latin typeface="Times New Roman" charset="0"/>
              <a:ea typeface="Times New Roman" charset="0"/>
              <a:cs typeface="Times New Roman" charset="0"/>
            </a:endParaRPr>
          </a:p>
        </p:txBody>
      </p:sp>
      <p:sp>
        <p:nvSpPr>
          <p:cNvPr id="4" name="Footer Placeholder 3">
            <a:extLst>
              <a:ext uri="{FF2B5EF4-FFF2-40B4-BE49-F238E27FC236}">
                <a16:creationId xmlns:a16="http://schemas.microsoft.com/office/drawing/2014/main" id="{6EAF63CD-6893-6741-BD15-BE01848F74AB}"/>
              </a:ext>
            </a:extLst>
          </p:cNvPr>
          <p:cNvSpPr>
            <a:spLocks noGrp="1"/>
          </p:cNvSpPr>
          <p:nvPr>
            <p:ph type="ftr" sz="quarter" idx="11"/>
          </p:nvPr>
        </p:nvSpPr>
        <p:spPr/>
        <p:txBody>
          <a:bodyPr/>
          <a:lstStyle/>
          <a:p>
            <a:r>
              <a:rPr lang="en-US" altLang="en-US"/>
              <a:t>Copyright © Marco Papa 2017-2018</a:t>
            </a:r>
          </a:p>
        </p:txBody>
      </p:sp>
    </p:spTree>
    <p:extLst>
      <p:ext uri="{BB962C8B-B14F-4D97-AF65-F5344CB8AC3E}">
        <p14:creationId xmlns:p14="http://schemas.microsoft.com/office/powerpoint/2010/main" val="18732092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charset="0"/>
                <a:ea typeface="Times New Roman" charset="0"/>
                <a:cs typeface="Times New Roman" charset="0"/>
              </a:rPr>
              <a:t>Angular 2+ Component Example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231" y="1853978"/>
            <a:ext cx="5034700" cy="302282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8381" y="2424224"/>
            <a:ext cx="3457571" cy="3919574"/>
          </a:xfrm>
          <a:prstGeom prst="rect">
            <a:avLst/>
          </a:prstGeom>
        </p:spPr>
      </p:pic>
      <p:sp>
        <p:nvSpPr>
          <p:cNvPr id="3" name="Footer Placeholder 2">
            <a:extLst>
              <a:ext uri="{FF2B5EF4-FFF2-40B4-BE49-F238E27FC236}">
                <a16:creationId xmlns:a16="http://schemas.microsoft.com/office/drawing/2014/main" id="{822239C3-B4FC-E047-89BE-C961C0A42C8E}"/>
              </a:ext>
            </a:extLst>
          </p:cNvPr>
          <p:cNvSpPr>
            <a:spLocks noGrp="1"/>
          </p:cNvSpPr>
          <p:nvPr>
            <p:ph type="ftr" sz="quarter" idx="11"/>
          </p:nvPr>
        </p:nvSpPr>
        <p:spPr/>
        <p:txBody>
          <a:bodyPr/>
          <a:lstStyle/>
          <a:p>
            <a:r>
              <a:rPr lang="en-US" altLang="en-US"/>
              <a:t>Copyright © Marco Papa 2017-2018</a:t>
            </a:r>
          </a:p>
        </p:txBody>
      </p:sp>
    </p:spTree>
    <p:extLst>
      <p:ext uri="{BB962C8B-B14F-4D97-AF65-F5344CB8AC3E}">
        <p14:creationId xmlns:p14="http://schemas.microsoft.com/office/powerpoint/2010/main" val="9181543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255" y="609600"/>
            <a:ext cx="8318545" cy="1143000"/>
          </a:xfrm>
        </p:spPr>
        <p:txBody>
          <a:bodyPr>
            <a:normAutofit/>
          </a:bodyPr>
          <a:lstStyle/>
          <a:p>
            <a:r>
              <a:rPr lang="en-US" sz="3200" b="1" dirty="0">
                <a:latin typeface="Times New Roman" charset="0"/>
                <a:ea typeface="Times New Roman" charset="0"/>
                <a:cs typeface="Times New Roman" charset="0"/>
              </a:rPr>
              <a:t>Angular 2+ Repeat with data from static array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255" y="2017011"/>
            <a:ext cx="4406853" cy="301218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6404" y="1485383"/>
            <a:ext cx="3554817" cy="5167311"/>
          </a:xfrm>
          <a:prstGeom prst="rect">
            <a:avLst/>
          </a:prstGeom>
        </p:spPr>
      </p:pic>
      <p:sp>
        <p:nvSpPr>
          <p:cNvPr id="3" name="Footer Placeholder 2">
            <a:extLst>
              <a:ext uri="{FF2B5EF4-FFF2-40B4-BE49-F238E27FC236}">
                <a16:creationId xmlns:a16="http://schemas.microsoft.com/office/drawing/2014/main" id="{1387319F-4FE4-6E40-810F-DF3B80A19D03}"/>
              </a:ext>
            </a:extLst>
          </p:cNvPr>
          <p:cNvSpPr>
            <a:spLocks noGrp="1"/>
          </p:cNvSpPr>
          <p:nvPr>
            <p:ph type="ftr" sz="quarter" idx="11"/>
          </p:nvPr>
        </p:nvSpPr>
        <p:spPr/>
        <p:txBody>
          <a:bodyPr/>
          <a:lstStyle/>
          <a:p>
            <a:r>
              <a:rPr lang="en-US" altLang="en-US"/>
              <a:t>Copyright © Marco Papa 2017-2018</a:t>
            </a:r>
          </a:p>
        </p:txBody>
      </p:sp>
    </p:spTree>
    <p:extLst>
      <p:ext uri="{BB962C8B-B14F-4D97-AF65-F5344CB8AC3E}">
        <p14:creationId xmlns:p14="http://schemas.microsoft.com/office/powerpoint/2010/main" val="17503416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charset="0"/>
                <a:ea typeface="Times New Roman" charset="0"/>
                <a:cs typeface="Times New Roman" charset="0"/>
              </a:rPr>
              <a:t>Angular 2+ Repeat from external source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5730" y="1601438"/>
            <a:ext cx="3952269" cy="3427762"/>
          </a:xfrm>
          <a:prstGeom prst="rect">
            <a:avLst/>
          </a:prstGeom>
        </p:spPr>
      </p:pic>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0542" y="1608082"/>
            <a:ext cx="4289053" cy="2735318"/>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542" y="4582632"/>
            <a:ext cx="4333821" cy="1970568"/>
          </a:xfrm>
          <a:prstGeom prst="rect">
            <a:avLst/>
          </a:prstGeom>
        </p:spPr>
      </p:pic>
      <p:sp>
        <p:nvSpPr>
          <p:cNvPr id="4" name="Footer Placeholder 3">
            <a:extLst>
              <a:ext uri="{FF2B5EF4-FFF2-40B4-BE49-F238E27FC236}">
                <a16:creationId xmlns:a16="http://schemas.microsoft.com/office/drawing/2014/main" id="{7AAF493E-90D3-1645-B9C0-8B7A31D275D5}"/>
              </a:ext>
            </a:extLst>
          </p:cNvPr>
          <p:cNvSpPr>
            <a:spLocks noGrp="1"/>
          </p:cNvSpPr>
          <p:nvPr>
            <p:ph type="ftr" sz="quarter" idx="11"/>
          </p:nvPr>
        </p:nvSpPr>
        <p:spPr/>
        <p:txBody>
          <a:bodyPr/>
          <a:lstStyle/>
          <a:p>
            <a:r>
              <a:rPr lang="en-US" altLang="en-US"/>
              <a:t>Copyright © Marco Papa 2017-2018</a:t>
            </a:r>
          </a:p>
        </p:txBody>
      </p:sp>
    </p:spTree>
    <p:extLst>
      <p:ext uri="{BB962C8B-B14F-4D97-AF65-F5344CB8AC3E}">
        <p14:creationId xmlns:p14="http://schemas.microsoft.com/office/powerpoint/2010/main" val="17608124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charset="0"/>
                <a:ea typeface="Times New Roman" charset="0"/>
                <a:cs typeface="Times New Roman" charset="0"/>
              </a:rPr>
              <a:t>Angular 2+ Sort and Search</a:t>
            </a:r>
          </a:p>
        </p:txBody>
      </p:sp>
      <p:sp>
        <p:nvSpPr>
          <p:cNvPr id="3" name="Content Placeholder 2"/>
          <p:cNvSpPr>
            <a:spLocks noGrp="1"/>
          </p:cNvSpPr>
          <p:nvPr>
            <p:ph idx="1"/>
          </p:nvPr>
        </p:nvSpPr>
        <p:spPr/>
        <p:txBody>
          <a:bodyPr/>
          <a:lstStyle/>
          <a:p>
            <a:r>
              <a:rPr lang="en-US" sz="2400" dirty="0">
                <a:latin typeface="Times New Roman" charset="0"/>
                <a:ea typeface="Times New Roman" charset="0"/>
                <a:cs typeface="Times New Roman" charset="0"/>
              </a:rPr>
              <a:t>Angular 2+ doesn’t support </a:t>
            </a:r>
            <a:r>
              <a:rPr lang="en-US" sz="2400" i="1" dirty="0" err="1">
                <a:latin typeface="Times New Roman" charset="0"/>
                <a:ea typeface="Times New Roman" charset="0"/>
                <a:cs typeface="Times New Roman" charset="0"/>
              </a:rPr>
              <a:t>FilterPipe</a:t>
            </a:r>
            <a:r>
              <a:rPr lang="en-US" sz="2400" dirty="0">
                <a:latin typeface="Times New Roman" charset="0"/>
                <a:ea typeface="Times New Roman" charset="0"/>
                <a:cs typeface="Times New Roman" charset="0"/>
              </a:rPr>
              <a:t> or </a:t>
            </a:r>
            <a:r>
              <a:rPr lang="en-US" sz="2400" i="1" dirty="0" err="1">
                <a:latin typeface="Times New Roman" charset="0"/>
                <a:ea typeface="Times New Roman" charset="0"/>
                <a:cs typeface="Times New Roman" charset="0"/>
              </a:rPr>
              <a:t>OrderByPipe</a:t>
            </a:r>
            <a:r>
              <a:rPr lang="en-US" sz="2400" i="1" dirty="0">
                <a:latin typeface="Times New Roman" charset="0"/>
                <a:ea typeface="Times New Roman" charset="0"/>
                <a:cs typeface="Times New Roman" charset="0"/>
              </a:rPr>
              <a:t> </a:t>
            </a:r>
            <a:r>
              <a:rPr lang="en-US" sz="2400" dirty="0">
                <a:latin typeface="Times New Roman" charset="0"/>
                <a:ea typeface="Times New Roman" charset="0"/>
                <a:cs typeface="Times New Roman" charset="0"/>
              </a:rPr>
              <a:t>mainly because they are expensive operations and they have often been abused in AngularJS apps.</a:t>
            </a:r>
          </a:p>
          <a:p>
            <a:r>
              <a:rPr lang="en-US" sz="2400" dirty="0">
                <a:latin typeface="Times New Roman" charset="0"/>
                <a:ea typeface="Times New Roman" charset="0"/>
                <a:cs typeface="Times New Roman" charset="0"/>
              </a:rPr>
              <a:t>To learn more about why </a:t>
            </a:r>
            <a:r>
              <a:rPr lang="en-US" sz="2400" dirty="0" err="1">
                <a:latin typeface="Times New Roman" charset="0"/>
                <a:ea typeface="Times New Roman" charset="0"/>
                <a:cs typeface="Times New Roman" charset="0"/>
              </a:rPr>
              <a:t>FilterPipe</a:t>
            </a:r>
            <a:r>
              <a:rPr lang="en-US" sz="2400" dirty="0">
                <a:latin typeface="Times New Roman" charset="0"/>
                <a:ea typeface="Times New Roman" charset="0"/>
                <a:cs typeface="Times New Roman" charset="0"/>
              </a:rPr>
              <a:t> and </a:t>
            </a:r>
            <a:r>
              <a:rPr lang="en-US" sz="2400" dirty="0" err="1">
                <a:latin typeface="Times New Roman" charset="0"/>
                <a:ea typeface="Times New Roman" charset="0"/>
                <a:cs typeface="Times New Roman" charset="0"/>
              </a:rPr>
              <a:t>OrderByPipe</a:t>
            </a:r>
            <a:r>
              <a:rPr lang="en-US" sz="2400" dirty="0">
                <a:latin typeface="Times New Roman" charset="0"/>
                <a:ea typeface="Times New Roman" charset="0"/>
                <a:cs typeface="Times New Roman" charset="0"/>
              </a:rPr>
              <a:t> are not supported and what the alternatives are, see this page: </a:t>
            </a:r>
          </a:p>
          <a:p>
            <a:pPr marL="0" indent="0">
              <a:buNone/>
            </a:pPr>
            <a:r>
              <a:rPr lang="en-US" sz="2400" dirty="0">
                <a:latin typeface="Times New Roman" charset="0"/>
                <a:ea typeface="Times New Roman" charset="0"/>
                <a:cs typeface="Times New Roman" charset="0"/>
              </a:rPr>
              <a:t>https://</a:t>
            </a:r>
            <a:r>
              <a:rPr lang="en-US" sz="2400" dirty="0" err="1">
                <a:latin typeface="Times New Roman" charset="0"/>
                <a:ea typeface="Times New Roman" charset="0"/>
                <a:cs typeface="Times New Roman" charset="0"/>
              </a:rPr>
              <a:t>angular.io</a:t>
            </a:r>
            <a:r>
              <a:rPr lang="en-US" sz="2400" dirty="0">
                <a:latin typeface="Times New Roman" charset="0"/>
                <a:ea typeface="Times New Roman" charset="0"/>
                <a:cs typeface="Times New Roman" charset="0"/>
              </a:rPr>
              <a:t>/guide/</a:t>
            </a:r>
            <a:r>
              <a:rPr lang="en-US" sz="2400" dirty="0" err="1">
                <a:latin typeface="Times New Roman" charset="0"/>
                <a:ea typeface="Times New Roman" charset="0"/>
                <a:cs typeface="Times New Roman" charset="0"/>
              </a:rPr>
              <a:t>pipes#appendix-no-filterpipe-or-orderbypipe</a:t>
            </a:r>
            <a:r>
              <a:rPr lang="en-US" sz="2400" dirty="0">
                <a:latin typeface="Times New Roman" charset="0"/>
                <a:ea typeface="Times New Roman" charset="0"/>
                <a:cs typeface="Times New Roman" charset="0"/>
              </a:rPr>
              <a:t>.</a:t>
            </a:r>
          </a:p>
          <a:p>
            <a:endParaRPr lang="en-US" dirty="0">
              <a:latin typeface="Times New Roman" charset="0"/>
              <a:ea typeface="Times New Roman" charset="0"/>
              <a:cs typeface="Times New Roman" charset="0"/>
            </a:endParaRPr>
          </a:p>
        </p:txBody>
      </p:sp>
      <p:sp>
        <p:nvSpPr>
          <p:cNvPr id="4" name="Footer Placeholder 3">
            <a:extLst>
              <a:ext uri="{FF2B5EF4-FFF2-40B4-BE49-F238E27FC236}">
                <a16:creationId xmlns:a16="http://schemas.microsoft.com/office/drawing/2014/main" id="{C3283989-ECC6-5243-824C-63FDD6A091B7}"/>
              </a:ext>
            </a:extLst>
          </p:cNvPr>
          <p:cNvSpPr>
            <a:spLocks noGrp="1"/>
          </p:cNvSpPr>
          <p:nvPr>
            <p:ph type="ftr" sz="quarter" idx="11"/>
          </p:nvPr>
        </p:nvSpPr>
        <p:spPr/>
        <p:txBody>
          <a:bodyPr/>
          <a:lstStyle/>
          <a:p>
            <a:r>
              <a:rPr lang="en-US" altLang="en-US"/>
              <a:t>Copyright © Marco Papa 2017-2018</a:t>
            </a:r>
          </a:p>
        </p:txBody>
      </p:sp>
    </p:spTree>
    <p:extLst>
      <p:ext uri="{BB962C8B-B14F-4D97-AF65-F5344CB8AC3E}">
        <p14:creationId xmlns:p14="http://schemas.microsoft.com/office/powerpoint/2010/main" val="16496536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charset="0"/>
                <a:ea typeface="Times New Roman" charset="0"/>
                <a:cs typeface="Times New Roman" charset="0"/>
              </a:rPr>
              <a:t>Angular 2+ External UI Components</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896" y="1432263"/>
            <a:ext cx="4156001" cy="2102447"/>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3508" y="2483486"/>
            <a:ext cx="4029740" cy="349196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882" y="3670890"/>
            <a:ext cx="4482028" cy="3016988"/>
          </a:xfrm>
          <a:prstGeom prst="rect">
            <a:avLst/>
          </a:prstGeom>
        </p:spPr>
      </p:pic>
      <p:sp>
        <p:nvSpPr>
          <p:cNvPr id="3" name="Footer Placeholder 2">
            <a:extLst>
              <a:ext uri="{FF2B5EF4-FFF2-40B4-BE49-F238E27FC236}">
                <a16:creationId xmlns:a16="http://schemas.microsoft.com/office/drawing/2014/main" id="{792E5F05-7F28-9241-9447-3EE1800C7FC0}"/>
              </a:ext>
            </a:extLst>
          </p:cNvPr>
          <p:cNvSpPr>
            <a:spLocks noGrp="1"/>
          </p:cNvSpPr>
          <p:nvPr>
            <p:ph type="ftr" sz="quarter" idx="11"/>
          </p:nvPr>
        </p:nvSpPr>
        <p:spPr/>
        <p:txBody>
          <a:bodyPr/>
          <a:lstStyle/>
          <a:p>
            <a:r>
              <a:rPr lang="en-US" altLang="en-US"/>
              <a:t>Copyright © Marco Papa 2017-2018</a:t>
            </a:r>
          </a:p>
        </p:txBody>
      </p:sp>
    </p:spTree>
    <p:extLst>
      <p:ext uri="{BB962C8B-B14F-4D97-AF65-F5344CB8AC3E}">
        <p14:creationId xmlns:p14="http://schemas.microsoft.com/office/powerpoint/2010/main" val="17152816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382000" cy="1143000"/>
          </a:xfrm>
        </p:spPr>
        <p:txBody>
          <a:bodyPr>
            <a:normAutofit/>
          </a:bodyPr>
          <a:lstStyle/>
          <a:p>
            <a:r>
              <a:rPr lang="en-US" sz="3200" b="1" dirty="0">
                <a:latin typeface="Times New Roman" charset="0"/>
                <a:ea typeface="Times New Roman" charset="0"/>
                <a:cs typeface="Times New Roman" charset="0"/>
              </a:rPr>
              <a:t>Angular 2+ Remove and Insert DOM Element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426" y="1373953"/>
            <a:ext cx="5144830" cy="166749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9508" y="3126508"/>
            <a:ext cx="3679543" cy="3540401"/>
          </a:xfrm>
          <a:prstGeom prst="rect">
            <a:avLst/>
          </a:prstGeom>
        </p:spPr>
      </p:pic>
      <p:sp>
        <p:nvSpPr>
          <p:cNvPr id="3" name="Footer Placeholder 2">
            <a:extLst>
              <a:ext uri="{FF2B5EF4-FFF2-40B4-BE49-F238E27FC236}">
                <a16:creationId xmlns:a16="http://schemas.microsoft.com/office/drawing/2014/main" id="{06745E97-7637-754A-9995-889203B7E244}"/>
              </a:ext>
            </a:extLst>
          </p:cNvPr>
          <p:cNvSpPr>
            <a:spLocks noGrp="1"/>
          </p:cNvSpPr>
          <p:nvPr>
            <p:ph type="ftr" sz="quarter" idx="11"/>
          </p:nvPr>
        </p:nvSpPr>
        <p:spPr/>
        <p:txBody>
          <a:bodyPr/>
          <a:lstStyle/>
          <a:p>
            <a:r>
              <a:rPr lang="en-US" altLang="en-US"/>
              <a:t>Copyright © Marco Papa 2017-2018</a:t>
            </a:r>
          </a:p>
        </p:txBody>
      </p:sp>
    </p:spTree>
    <p:extLst>
      <p:ext uri="{BB962C8B-B14F-4D97-AF65-F5344CB8AC3E}">
        <p14:creationId xmlns:p14="http://schemas.microsoft.com/office/powerpoint/2010/main" val="17354840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200" b="1" dirty="0">
                <a:latin typeface="Times New Roman" charset="0"/>
                <a:ea typeface="Times New Roman" charset="0"/>
                <a:cs typeface="Times New Roman" charset="0"/>
              </a:rPr>
              <a:t>TypeScript</a:t>
            </a:r>
          </a:p>
        </p:txBody>
      </p:sp>
      <p:sp>
        <p:nvSpPr>
          <p:cNvPr id="7" name="Content Placeholder 6"/>
          <p:cNvSpPr>
            <a:spLocks noGrp="1"/>
          </p:cNvSpPr>
          <p:nvPr>
            <p:ph idx="1"/>
          </p:nvPr>
        </p:nvSpPr>
        <p:spPr/>
        <p:txBody>
          <a:bodyPr>
            <a:normAutofit lnSpcReduction="10000"/>
          </a:bodyPr>
          <a:lstStyle/>
          <a:p>
            <a:r>
              <a:rPr lang="en-US" sz="2400" dirty="0">
                <a:latin typeface="Times New Roman" charset="0"/>
                <a:ea typeface="Times New Roman" charset="0"/>
                <a:cs typeface="Times New Roman" charset="0"/>
              </a:rPr>
              <a:t>Open source programming language developed and maintained by Microsoft</a:t>
            </a:r>
          </a:p>
          <a:p>
            <a:r>
              <a:rPr lang="en-US" sz="2400" dirty="0">
                <a:latin typeface="Times New Roman" charset="0"/>
                <a:ea typeface="Times New Roman" charset="0"/>
                <a:cs typeface="Times New Roman" charset="0"/>
              </a:rPr>
              <a:t>Syntactical superset of JavaScript</a:t>
            </a:r>
          </a:p>
          <a:p>
            <a:r>
              <a:rPr lang="en-US" sz="2400" dirty="0">
                <a:latin typeface="Times New Roman" charset="0"/>
                <a:ea typeface="Times New Roman" charset="0"/>
                <a:cs typeface="Times New Roman" charset="0"/>
              </a:rPr>
              <a:t>Developed by Anders Hejlsberg, C# Architect and creator of Turbo Pascal</a:t>
            </a:r>
          </a:p>
          <a:p>
            <a:r>
              <a:rPr lang="en-US" sz="2400" dirty="0">
                <a:latin typeface="Times New Roman" charset="0"/>
                <a:ea typeface="Times New Roman" charset="0"/>
                <a:cs typeface="Times New Roman" charset="0"/>
              </a:rPr>
              <a:t>First made public in October 2012 (version 0.8)</a:t>
            </a:r>
          </a:p>
          <a:p>
            <a:r>
              <a:rPr lang="en-US" sz="2400" dirty="0">
                <a:latin typeface="Times New Roman" charset="0"/>
                <a:ea typeface="Times New Roman" charset="0"/>
                <a:cs typeface="Times New Roman" charset="0"/>
              </a:rPr>
              <a:t>Built-in support for TypeScript in Visual Studio 2013</a:t>
            </a:r>
          </a:p>
          <a:p>
            <a:r>
              <a:rPr lang="en-US" sz="2400" dirty="0">
                <a:latin typeface="Times New Roman" charset="0"/>
                <a:ea typeface="Times New Roman" charset="0"/>
                <a:cs typeface="Times New Roman" charset="0"/>
              </a:rPr>
              <a:t>TypeScript 2.0 released September 2016</a:t>
            </a:r>
          </a:p>
          <a:p>
            <a:r>
              <a:rPr lang="en-US" sz="2400" dirty="0">
                <a:latin typeface="Times New Roman" charset="0"/>
                <a:ea typeface="Times New Roman" charset="0"/>
                <a:cs typeface="Times New Roman" charset="0"/>
              </a:rPr>
              <a:t>TypeScript program can seamlessly consume JavaScript</a:t>
            </a:r>
          </a:p>
          <a:p>
            <a:r>
              <a:rPr lang="en-US" sz="2400" dirty="0">
                <a:latin typeface="Times New Roman" charset="0"/>
                <a:ea typeface="Times New Roman" charset="0"/>
                <a:cs typeface="Times New Roman" charset="0"/>
              </a:rPr>
              <a:t>TypeScript compiler written in TypeScript</a:t>
            </a:r>
          </a:p>
          <a:p>
            <a:endParaRPr lang="en-US" sz="2400" dirty="0">
              <a:latin typeface="Times New Roman" charset="0"/>
              <a:ea typeface="Times New Roman" charset="0"/>
              <a:cs typeface="Times New Roman" charset="0"/>
            </a:endParaRPr>
          </a:p>
          <a:p>
            <a:endParaRPr lang="en-US" sz="2400" dirty="0">
              <a:latin typeface="Times New Roman" charset="0"/>
              <a:ea typeface="Times New Roman" charset="0"/>
              <a:cs typeface="Times New Roman" charset="0"/>
            </a:endParaRPr>
          </a:p>
          <a:p>
            <a:endParaRPr lang="en-US" sz="2400" dirty="0">
              <a:latin typeface="Times New Roman" charset="0"/>
              <a:ea typeface="Times New Roman" charset="0"/>
              <a:cs typeface="Times New Roman" charset="0"/>
            </a:endParaRPr>
          </a:p>
          <a:p>
            <a:endParaRPr lang="en-US" sz="2400" dirty="0">
              <a:latin typeface="Times New Roman" charset="0"/>
              <a:ea typeface="Times New Roman" charset="0"/>
              <a:cs typeface="Times New Roman" charset="0"/>
            </a:endParaRPr>
          </a:p>
        </p:txBody>
      </p:sp>
      <p:sp>
        <p:nvSpPr>
          <p:cNvPr id="2" name="Footer Placeholder 1">
            <a:extLst>
              <a:ext uri="{FF2B5EF4-FFF2-40B4-BE49-F238E27FC236}">
                <a16:creationId xmlns:a16="http://schemas.microsoft.com/office/drawing/2014/main" id="{78A4B9EC-B863-1F48-A47C-E3C7A353C617}"/>
              </a:ext>
            </a:extLst>
          </p:cNvPr>
          <p:cNvSpPr>
            <a:spLocks noGrp="1"/>
          </p:cNvSpPr>
          <p:nvPr>
            <p:ph type="ftr" sz="quarter" idx="11"/>
          </p:nvPr>
        </p:nvSpPr>
        <p:spPr/>
        <p:txBody>
          <a:bodyPr/>
          <a:lstStyle/>
          <a:p>
            <a:r>
              <a:rPr lang="en-US" altLang="en-US"/>
              <a:t>Copyright © Marco Papa 2017-2018</a:t>
            </a:r>
          </a:p>
        </p:txBody>
      </p:sp>
    </p:spTree>
    <p:extLst>
      <p:ext uri="{BB962C8B-B14F-4D97-AF65-F5344CB8AC3E}">
        <p14:creationId xmlns:p14="http://schemas.microsoft.com/office/powerpoint/2010/main" val="216912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Basic functionality</a:t>
            </a:r>
          </a:p>
        </p:txBody>
      </p:sp>
      <p:sp>
        <p:nvSpPr>
          <p:cNvPr id="140290" name="Content Placeholder 2"/>
          <p:cNvSpPr>
            <a:spLocks noGrp="1"/>
          </p:cNvSpPr>
          <p:nvPr>
            <p:ph idx="1"/>
          </p:nvPr>
        </p:nvSpPr>
        <p:spPr/>
        <p:txBody>
          <a:bodyPr>
            <a:normAutofit/>
          </a:bodyPr>
          <a:lstStyle/>
          <a:p>
            <a:pPr marL="0" indent="0">
              <a:buNone/>
            </a:pPr>
            <a:r>
              <a:rPr lang="en-US" sz="1800" b="1" dirty="0"/>
              <a:t>File </a:t>
            </a:r>
            <a:r>
              <a:rPr lang="en-US" sz="1950" b="1" dirty="0"/>
              <a:t>System</a:t>
            </a:r>
          </a:p>
          <a:p>
            <a:r>
              <a:rPr lang="en-US" sz="1350" dirty="0"/>
              <a:t>File I/O is provided by simple wrappers around standard POSIX functions. To use this module do </a:t>
            </a:r>
            <a:r>
              <a:rPr lang="en-US" sz="1350" b="1" dirty="0"/>
              <a:t>require('fs')</a:t>
            </a:r>
            <a:r>
              <a:rPr lang="en-US" sz="1350" dirty="0"/>
              <a:t>.</a:t>
            </a:r>
            <a:r>
              <a:rPr lang="en-US" sz="1350" b="1" dirty="0"/>
              <a:t> </a:t>
            </a:r>
            <a:r>
              <a:rPr lang="en-US" sz="1350" dirty="0"/>
              <a:t>All the methods have asynchronous and synchronous forms..</a:t>
            </a:r>
            <a:endParaRPr lang="en-US" altLang="en-US" sz="1350" dirty="0">
              <a:ea typeface="MS PGothic" charset="-128"/>
            </a:endParaRPr>
          </a:p>
          <a:p>
            <a:pPr marL="0" indent="0">
              <a:buNone/>
            </a:pPr>
            <a:endParaRPr lang="en-US" sz="1350" b="1" dirty="0"/>
          </a:p>
          <a:p>
            <a:pPr marL="0" indent="0">
              <a:buNone/>
            </a:pPr>
            <a:r>
              <a:rPr lang="en-US" sz="1350" b="1" dirty="0" err="1"/>
              <a:t>fs.readFile</a:t>
            </a:r>
            <a:r>
              <a:rPr lang="en-US" sz="1350" b="1" dirty="0"/>
              <a:t>(file[, options], callback)</a:t>
            </a:r>
          </a:p>
          <a:p>
            <a:r>
              <a:rPr lang="en-US" sz="1350" dirty="0"/>
              <a:t>Asynchronously reads the entire contents of a file.</a:t>
            </a:r>
          </a:p>
          <a:p>
            <a:r>
              <a:rPr lang="en-US" sz="1350" dirty="0"/>
              <a:t>The callback is passed two arguments (err, data), where data is the contents of the file.</a:t>
            </a:r>
          </a:p>
          <a:p>
            <a:r>
              <a:rPr lang="en-US" sz="1350" dirty="0"/>
              <a:t>If no encoding is specified, then the raw buffer is returned. </a:t>
            </a:r>
          </a:p>
          <a:p>
            <a:endParaRPr lang="en-US" sz="1350" dirty="0"/>
          </a:p>
          <a:p>
            <a:pPr marL="0" indent="0">
              <a:buNone/>
            </a:pPr>
            <a:r>
              <a:rPr lang="en-US" sz="1350" b="1" dirty="0" err="1"/>
              <a:t>fs.readFileSync</a:t>
            </a:r>
            <a:r>
              <a:rPr lang="en-US" sz="1350" b="1" dirty="0"/>
              <a:t>(file[, options])</a:t>
            </a:r>
          </a:p>
          <a:p>
            <a:r>
              <a:rPr lang="en-US" sz="1350" dirty="0"/>
              <a:t>Synchronous version of </a:t>
            </a:r>
            <a:r>
              <a:rPr lang="en-US" sz="1350" dirty="0" err="1"/>
              <a:t>fs.readFile</a:t>
            </a:r>
            <a:r>
              <a:rPr lang="en-US" sz="1350" dirty="0"/>
              <a:t>. Returns the contents of the file.</a:t>
            </a:r>
          </a:p>
          <a:p>
            <a:r>
              <a:rPr lang="en-US" sz="1350" dirty="0"/>
              <a:t>If the encoding option is specified then this function returns a string. Otherwise it returns a buffer. </a:t>
            </a:r>
          </a:p>
          <a:p>
            <a:pPr marL="0" indent="0">
              <a:buNone/>
            </a:pPr>
            <a:r>
              <a:rPr lang="en-US" sz="1350" dirty="0"/>
              <a:t>.</a:t>
            </a:r>
            <a:endParaRPr lang="en-US" altLang="en-US" sz="1350" dirty="0">
              <a:ea typeface="MS PGothic" charset="-128"/>
            </a:endParaRPr>
          </a:p>
        </p:txBody>
      </p:sp>
      <p:sp>
        <p:nvSpPr>
          <p:cNvPr id="2" name="Footer Placeholder 1"/>
          <p:cNvSpPr>
            <a:spLocks noGrp="1"/>
          </p:cNvSpPr>
          <p:nvPr>
            <p:ph type="ftr" sz="quarter" idx="11"/>
          </p:nvPr>
        </p:nvSpPr>
        <p:spPr/>
        <p:txBody>
          <a:bodyPr/>
          <a:lstStyle/>
          <a:p>
            <a:r>
              <a:rPr lang="en-US" altLang="en-US"/>
              <a:t>Copyright © Marco Papa 2017-2018</a:t>
            </a:r>
          </a:p>
        </p:txBody>
      </p:sp>
    </p:spTree>
    <p:extLst>
      <p:ext uri="{BB962C8B-B14F-4D97-AF65-F5344CB8AC3E}">
        <p14:creationId xmlns:p14="http://schemas.microsoft.com/office/powerpoint/2010/main" val="16425983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200" b="1" dirty="0">
                <a:latin typeface="Times New Roman" charset="0"/>
                <a:ea typeface="Times New Roman" charset="0"/>
                <a:cs typeface="Times New Roman" charset="0"/>
              </a:rPr>
              <a:t>TypeScript Features</a:t>
            </a:r>
          </a:p>
        </p:txBody>
      </p:sp>
      <p:sp>
        <p:nvSpPr>
          <p:cNvPr id="7" name="Content Placeholder 6"/>
          <p:cNvSpPr>
            <a:spLocks noGrp="1"/>
          </p:cNvSpPr>
          <p:nvPr>
            <p:ph idx="1"/>
          </p:nvPr>
        </p:nvSpPr>
        <p:spPr/>
        <p:txBody>
          <a:bodyPr>
            <a:normAutofit fontScale="77500" lnSpcReduction="20000"/>
          </a:bodyPr>
          <a:lstStyle/>
          <a:p>
            <a:r>
              <a:rPr lang="en-US" sz="2400" dirty="0">
                <a:latin typeface="Times New Roman" charset="0"/>
                <a:ea typeface="Times New Roman" charset="0"/>
                <a:cs typeface="Times New Roman" charset="0"/>
              </a:rPr>
              <a:t>Extensions to ECMAScript 5</a:t>
            </a:r>
            <a:r>
              <a:rPr lang="en-US" sz="2400" baseline="30000" dirty="0">
                <a:latin typeface="Times New Roman" charset="0"/>
                <a:ea typeface="Times New Roman" charset="0"/>
                <a:cs typeface="Times New Roman" charset="0"/>
              </a:rPr>
              <a:t>th</a:t>
            </a:r>
            <a:r>
              <a:rPr lang="en-US" sz="2400" dirty="0">
                <a:latin typeface="Times New Roman" charset="0"/>
                <a:ea typeface="Times New Roman" charset="0"/>
                <a:cs typeface="Times New Roman" charset="0"/>
              </a:rPr>
              <a:t> Ed.</a:t>
            </a:r>
          </a:p>
          <a:p>
            <a:pPr lvl="1"/>
            <a:r>
              <a:rPr lang="en-US" sz="2000" dirty="0">
                <a:latin typeface="Times New Roman" charset="0"/>
                <a:ea typeface="Times New Roman" charset="0"/>
                <a:cs typeface="Times New Roman" charset="0"/>
              </a:rPr>
              <a:t>Type annotations and compile-time type checking</a:t>
            </a:r>
          </a:p>
          <a:p>
            <a:pPr lvl="1"/>
            <a:r>
              <a:rPr lang="en-US" sz="2000" dirty="0">
                <a:latin typeface="Times New Roman" charset="0"/>
                <a:ea typeface="Times New Roman" charset="0"/>
                <a:cs typeface="Times New Roman" charset="0"/>
              </a:rPr>
              <a:t>Type inference</a:t>
            </a:r>
          </a:p>
          <a:p>
            <a:pPr lvl="1"/>
            <a:r>
              <a:rPr lang="en-US" sz="2000" dirty="0">
                <a:latin typeface="Times New Roman" charset="0"/>
                <a:ea typeface="Times New Roman" charset="0"/>
                <a:cs typeface="Times New Roman" charset="0"/>
              </a:rPr>
              <a:t>Type erasure</a:t>
            </a:r>
          </a:p>
          <a:p>
            <a:pPr lvl="1"/>
            <a:r>
              <a:rPr lang="en-US" sz="2000" dirty="0">
                <a:latin typeface="Times New Roman" charset="0"/>
                <a:ea typeface="Times New Roman" charset="0"/>
                <a:cs typeface="Times New Roman" charset="0"/>
              </a:rPr>
              <a:t>Interfaces</a:t>
            </a:r>
          </a:p>
          <a:p>
            <a:pPr lvl="1"/>
            <a:r>
              <a:rPr lang="en-US" sz="2000" dirty="0">
                <a:latin typeface="Times New Roman" charset="0"/>
                <a:ea typeface="Times New Roman" charset="0"/>
                <a:cs typeface="Times New Roman" charset="0"/>
              </a:rPr>
              <a:t>Enumerated type</a:t>
            </a:r>
          </a:p>
          <a:p>
            <a:pPr lvl="1"/>
            <a:r>
              <a:rPr lang="en-US" sz="2000" dirty="0" err="1">
                <a:latin typeface="Times New Roman" charset="0"/>
                <a:ea typeface="Times New Roman" charset="0"/>
                <a:cs typeface="Times New Roman" charset="0"/>
              </a:rPr>
              <a:t>Mixin</a:t>
            </a:r>
            <a:endParaRPr lang="en-US" sz="2000" dirty="0">
              <a:latin typeface="Times New Roman" charset="0"/>
              <a:ea typeface="Times New Roman" charset="0"/>
              <a:cs typeface="Times New Roman" charset="0"/>
            </a:endParaRPr>
          </a:p>
          <a:p>
            <a:pPr lvl="1"/>
            <a:r>
              <a:rPr lang="en-US" sz="2000" dirty="0">
                <a:latin typeface="Times New Roman" charset="0"/>
                <a:ea typeface="Times New Roman" charset="0"/>
                <a:cs typeface="Times New Roman" charset="0"/>
              </a:rPr>
              <a:t>Generic</a:t>
            </a:r>
          </a:p>
          <a:p>
            <a:pPr lvl="1"/>
            <a:r>
              <a:rPr lang="en-US" sz="2000" dirty="0">
                <a:latin typeface="Times New Roman" charset="0"/>
                <a:ea typeface="Times New Roman" charset="0"/>
                <a:cs typeface="Times New Roman" charset="0"/>
              </a:rPr>
              <a:t>Namespaces</a:t>
            </a:r>
          </a:p>
          <a:p>
            <a:pPr lvl="1"/>
            <a:r>
              <a:rPr lang="en-US" sz="2000" dirty="0">
                <a:latin typeface="Times New Roman" charset="0"/>
                <a:ea typeface="Times New Roman" charset="0"/>
                <a:cs typeface="Times New Roman" charset="0"/>
              </a:rPr>
              <a:t>Tuple</a:t>
            </a:r>
          </a:p>
          <a:p>
            <a:pPr lvl="1"/>
            <a:r>
              <a:rPr lang="en-US" sz="2000" dirty="0">
                <a:latin typeface="Times New Roman" charset="0"/>
                <a:ea typeface="Times New Roman" charset="0"/>
                <a:cs typeface="Times New Roman" charset="0"/>
              </a:rPr>
              <a:t>Await</a:t>
            </a:r>
          </a:p>
          <a:p>
            <a:r>
              <a:rPr lang="en-US" sz="2400" dirty="0">
                <a:latin typeface="Times New Roman" charset="0"/>
                <a:ea typeface="Times New Roman" charset="0"/>
                <a:cs typeface="Times New Roman" charset="0"/>
              </a:rPr>
              <a:t>Backported features from ECMAScript 2015</a:t>
            </a:r>
          </a:p>
          <a:p>
            <a:pPr lvl="1"/>
            <a:r>
              <a:rPr lang="en-US" sz="2000" dirty="0">
                <a:latin typeface="Times New Roman" charset="0"/>
                <a:ea typeface="Times New Roman" charset="0"/>
                <a:cs typeface="Times New Roman" charset="0"/>
              </a:rPr>
              <a:t>Classes</a:t>
            </a:r>
          </a:p>
          <a:p>
            <a:pPr lvl="1"/>
            <a:r>
              <a:rPr lang="en-US" sz="2000" dirty="0">
                <a:latin typeface="Times New Roman" charset="0"/>
                <a:ea typeface="Times New Roman" charset="0"/>
                <a:cs typeface="Times New Roman" charset="0"/>
              </a:rPr>
              <a:t>Modules</a:t>
            </a:r>
          </a:p>
          <a:p>
            <a:pPr lvl="1"/>
            <a:r>
              <a:rPr lang="en-US" sz="2000" dirty="0">
                <a:latin typeface="Times New Roman" charset="0"/>
                <a:ea typeface="Times New Roman" charset="0"/>
                <a:cs typeface="Times New Roman" charset="0"/>
              </a:rPr>
              <a:t>Arrow syntax for anonymous functions</a:t>
            </a:r>
          </a:p>
          <a:p>
            <a:pPr lvl="1"/>
            <a:r>
              <a:rPr lang="en-US" sz="2000" dirty="0">
                <a:latin typeface="Times New Roman" charset="0"/>
                <a:ea typeface="Times New Roman" charset="0"/>
                <a:cs typeface="Times New Roman" charset="0"/>
              </a:rPr>
              <a:t>Optional and default parameters</a:t>
            </a:r>
          </a:p>
          <a:p>
            <a:endParaRPr lang="en-US" sz="2400" dirty="0">
              <a:latin typeface="Times New Roman" charset="0"/>
              <a:ea typeface="Times New Roman" charset="0"/>
              <a:cs typeface="Times New Roman" charset="0"/>
            </a:endParaRPr>
          </a:p>
          <a:p>
            <a:endParaRPr lang="en-US" sz="2400" dirty="0">
              <a:latin typeface="Times New Roman" charset="0"/>
              <a:ea typeface="Times New Roman" charset="0"/>
              <a:cs typeface="Times New Roman" charset="0"/>
            </a:endParaRPr>
          </a:p>
          <a:p>
            <a:endParaRPr lang="en-US" sz="2400" dirty="0">
              <a:latin typeface="Times New Roman" charset="0"/>
              <a:ea typeface="Times New Roman" charset="0"/>
              <a:cs typeface="Times New Roman" charset="0"/>
            </a:endParaRPr>
          </a:p>
          <a:p>
            <a:endParaRPr lang="en-US" sz="2400" dirty="0">
              <a:latin typeface="Times New Roman" charset="0"/>
              <a:ea typeface="Times New Roman" charset="0"/>
              <a:cs typeface="Times New Roman" charset="0"/>
            </a:endParaRPr>
          </a:p>
        </p:txBody>
      </p:sp>
      <p:sp>
        <p:nvSpPr>
          <p:cNvPr id="2" name="Footer Placeholder 1">
            <a:extLst>
              <a:ext uri="{FF2B5EF4-FFF2-40B4-BE49-F238E27FC236}">
                <a16:creationId xmlns:a16="http://schemas.microsoft.com/office/drawing/2014/main" id="{288EDEB2-DE62-1D48-8E24-73BAF3848A6E}"/>
              </a:ext>
            </a:extLst>
          </p:cNvPr>
          <p:cNvSpPr>
            <a:spLocks noGrp="1"/>
          </p:cNvSpPr>
          <p:nvPr>
            <p:ph type="ftr" sz="quarter" idx="11"/>
          </p:nvPr>
        </p:nvSpPr>
        <p:spPr/>
        <p:txBody>
          <a:bodyPr/>
          <a:lstStyle/>
          <a:p>
            <a:r>
              <a:rPr lang="en-US" altLang="en-US"/>
              <a:t>Copyright © Marco Papa 2017-2018</a:t>
            </a:r>
          </a:p>
        </p:txBody>
      </p:sp>
    </p:spTree>
    <p:extLst>
      <p:ext uri="{BB962C8B-B14F-4D97-AF65-F5344CB8AC3E}">
        <p14:creationId xmlns:p14="http://schemas.microsoft.com/office/powerpoint/2010/main" val="16925623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200" b="1" dirty="0">
                <a:latin typeface="Times New Roman" charset="0"/>
                <a:ea typeface="Times New Roman" charset="0"/>
                <a:cs typeface="Times New Roman" charset="0"/>
              </a:rPr>
              <a:t>TypeScript and Angular</a:t>
            </a:r>
          </a:p>
        </p:txBody>
      </p:sp>
      <p:sp>
        <p:nvSpPr>
          <p:cNvPr id="7" name="Content Placeholder 6"/>
          <p:cNvSpPr>
            <a:spLocks noGrp="1"/>
          </p:cNvSpPr>
          <p:nvPr>
            <p:ph idx="1"/>
          </p:nvPr>
        </p:nvSpPr>
        <p:spPr>
          <a:xfrm>
            <a:off x="685800" y="1981200"/>
            <a:ext cx="7772400" cy="4495800"/>
          </a:xfrm>
        </p:spPr>
        <p:txBody>
          <a:bodyPr>
            <a:normAutofit fontScale="55000" lnSpcReduction="20000"/>
          </a:bodyPr>
          <a:lstStyle/>
          <a:p>
            <a:r>
              <a:rPr lang="en-US" dirty="0">
                <a:latin typeface="Times New Roman" charset="0"/>
                <a:ea typeface="Times New Roman" charset="0"/>
                <a:cs typeface="Times New Roman" charset="0"/>
              </a:rPr>
              <a:t>Angular IDE, optimized for Angular 2 and 4</a:t>
            </a:r>
          </a:p>
          <a:p>
            <a:r>
              <a:rPr lang="en-US" dirty="0">
                <a:latin typeface="Times New Roman" charset="0"/>
                <a:ea typeface="Times New Roman" charset="0"/>
                <a:cs typeface="Times New Roman" charset="0"/>
              </a:rPr>
              <a:t>Commercial product from Webclipse</a:t>
            </a:r>
          </a:p>
          <a:p>
            <a:pPr marL="400050" indent="0">
              <a:buNone/>
            </a:pPr>
            <a:r>
              <a:rPr lang="en-US" dirty="0">
                <a:latin typeface="Times New Roman" charset="0"/>
                <a:ea typeface="Times New Roman" charset="0"/>
                <a:cs typeface="Times New Roman" charset="0"/>
              </a:rPr>
              <a:t>https://</a:t>
            </a:r>
            <a:r>
              <a:rPr lang="en-US" dirty="0" err="1">
                <a:latin typeface="Times New Roman" charset="0"/>
                <a:ea typeface="Times New Roman" charset="0"/>
                <a:cs typeface="Times New Roman" charset="0"/>
              </a:rPr>
              <a:t>www.genuitec.com</a:t>
            </a:r>
            <a:r>
              <a:rPr lang="en-US" dirty="0">
                <a:latin typeface="Times New Roman" charset="0"/>
                <a:ea typeface="Times New Roman" charset="0"/>
                <a:cs typeface="Times New Roman" charset="0"/>
              </a:rPr>
              <a:t>/products/angular-ide/</a:t>
            </a:r>
          </a:p>
          <a:p>
            <a:r>
              <a:rPr lang="en-US" dirty="0">
                <a:latin typeface="Times New Roman" charset="0"/>
                <a:ea typeface="Times New Roman" charset="0"/>
                <a:cs typeface="Times New Roman" charset="0"/>
              </a:rPr>
              <a:t>TypeScript 2.x validation and debugging</a:t>
            </a:r>
          </a:p>
          <a:p>
            <a:r>
              <a:rPr lang="en-US" dirty="0">
                <a:latin typeface="Times New Roman" charset="0"/>
                <a:ea typeface="Times New Roman" charset="0"/>
                <a:cs typeface="Times New Roman" charset="0"/>
              </a:rPr>
              <a:t>Angular HTML Template Intelligence</a:t>
            </a:r>
          </a:p>
          <a:p>
            <a:pPr lvl="1"/>
            <a:r>
              <a:rPr lang="en-US" sz="3200" dirty="0">
                <a:latin typeface="Times New Roman" charset="0"/>
                <a:ea typeface="Times New Roman" charset="0"/>
                <a:cs typeface="Times New Roman" charset="0"/>
              </a:rPr>
              <a:t>Validation</a:t>
            </a:r>
          </a:p>
          <a:p>
            <a:pPr lvl="1"/>
            <a:r>
              <a:rPr lang="en-US" sz="3200" dirty="0">
                <a:latin typeface="Times New Roman" charset="0"/>
                <a:ea typeface="Times New Roman" charset="0"/>
                <a:cs typeface="Times New Roman" charset="0"/>
              </a:rPr>
              <a:t>Detection of </a:t>
            </a:r>
            <a:r>
              <a:rPr lang="en-US" sz="3200" dirty="0" err="1">
                <a:latin typeface="Times New Roman" charset="0"/>
                <a:ea typeface="Times New Roman" charset="0"/>
                <a:cs typeface="Times New Roman" charset="0"/>
              </a:rPr>
              <a:t>misdefined</a:t>
            </a:r>
            <a:r>
              <a:rPr lang="en-US" sz="3200" dirty="0">
                <a:latin typeface="Times New Roman" charset="0"/>
                <a:ea typeface="Times New Roman" charset="0"/>
                <a:cs typeface="Times New Roman" charset="0"/>
              </a:rPr>
              <a:t> element tags</a:t>
            </a:r>
          </a:p>
          <a:p>
            <a:pPr lvl="1"/>
            <a:r>
              <a:rPr lang="en-US" sz="3200" dirty="0">
                <a:latin typeface="Times New Roman" charset="0"/>
                <a:ea typeface="Times New Roman" charset="0"/>
                <a:cs typeface="Times New Roman" charset="0"/>
              </a:rPr>
              <a:t>HTML elements auto-complete</a:t>
            </a:r>
          </a:p>
          <a:p>
            <a:pPr lvl="1"/>
            <a:r>
              <a:rPr lang="en-US" sz="3200" dirty="0">
                <a:latin typeface="Times New Roman" charset="0"/>
                <a:ea typeface="Times New Roman" charset="0"/>
                <a:cs typeface="Times New Roman" charset="0"/>
              </a:rPr>
              <a:t>TypeScript expressions auto-complete</a:t>
            </a:r>
          </a:p>
          <a:p>
            <a:r>
              <a:rPr lang="en-US" dirty="0">
                <a:latin typeface="Times New Roman" charset="0"/>
                <a:ea typeface="Times New Roman" charset="0"/>
                <a:cs typeface="Times New Roman" charset="0"/>
              </a:rPr>
              <a:t>Angular-CLI Integration</a:t>
            </a:r>
          </a:p>
          <a:p>
            <a:r>
              <a:rPr lang="en-US" dirty="0">
                <a:latin typeface="Times New Roman" charset="0"/>
                <a:ea typeface="Times New Roman" charset="0"/>
                <a:cs typeface="Times New Roman" charset="0"/>
              </a:rPr>
              <a:t>Angular Source Navigation</a:t>
            </a:r>
          </a:p>
          <a:p>
            <a:r>
              <a:rPr lang="en-US" dirty="0">
                <a:latin typeface="Times New Roman" charset="0"/>
                <a:ea typeface="Times New Roman" charset="0"/>
                <a:cs typeface="Times New Roman" charset="0"/>
              </a:rPr>
              <a:t>TypeScript Debugging</a:t>
            </a:r>
          </a:p>
          <a:p>
            <a:r>
              <a:rPr lang="en-US" dirty="0">
                <a:latin typeface="Times New Roman" charset="0"/>
                <a:ea typeface="Times New Roman" charset="0"/>
                <a:cs typeface="Times New Roman" charset="0"/>
              </a:rPr>
              <a:t>Live Preview</a:t>
            </a:r>
          </a:p>
          <a:p>
            <a:r>
              <a:rPr lang="en-US" dirty="0">
                <a:latin typeface="Times New Roman" charset="0"/>
                <a:ea typeface="Times New Roman" charset="0"/>
                <a:cs typeface="Times New Roman" charset="0"/>
              </a:rPr>
              <a:t>Free download for Windows, MacOS and Linux at:</a:t>
            </a:r>
          </a:p>
          <a:p>
            <a:pPr marL="400050" indent="0">
              <a:buNone/>
            </a:pPr>
            <a:r>
              <a:rPr lang="en-US" dirty="0">
                <a:latin typeface="Times New Roman" charset="0"/>
                <a:ea typeface="Times New Roman" charset="0"/>
                <a:cs typeface="Times New Roman" charset="0"/>
              </a:rPr>
              <a:t>https://</a:t>
            </a:r>
            <a:r>
              <a:rPr lang="en-US" dirty="0" err="1">
                <a:latin typeface="Times New Roman" charset="0"/>
                <a:ea typeface="Times New Roman" charset="0"/>
                <a:cs typeface="Times New Roman" charset="0"/>
              </a:rPr>
              <a:t>www.genuitec.com</a:t>
            </a:r>
            <a:r>
              <a:rPr lang="en-US" dirty="0">
                <a:latin typeface="Times New Roman" charset="0"/>
                <a:ea typeface="Times New Roman" charset="0"/>
                <a:cs typeface="Times New Roman" charset="0"/>
              </a:rPr>
              <a:t>/products/angular-ide/download/</a:t>
            </a:r>
          </a:p>
          <a:p>
            <a:endParaRPr lang="en-US" sz="2400" dirty="0">
              <a:latin typeface="Times New Roman" charset="0"/>
              <a:ea typeface="Times New Roman" charset="0"/>
              <a:cs typeface="Times New Roman" charset="0"/>
            </a:endParaRPr>
          </a:p>
          <a:p>
            <a:endParaRPr lang="en-US" sz="2400" dirty="0">
              <a:latin typeface="Times New Roman" charset="0"/>
              <a:ea typeface="Times New Roman" charset="0"/>
              <a:cs typeface="Times New Roman" charset="0"/>
            </a:endParaRPr>
          </a:p>
          <a:p>
            <a:endParaRPr lang="en-US" sz="2400" dirty="0">
              <a:latin typeface="Times New Roman" charset="0"/>
              <a:ea typeface="Times New Roman" charset="0"/>
              <a:cs typeface="Times New Roman" charset="0"/>
            </a:endParaRPr>
          </a:p>
          <a:p>
            <a:endParaRPr lang="en-US" sz="2400" dirty="0">
              <a:latin typeface="Times New Roman" charset="0"/>
              <a:ea typeface="Times New Roman" charset="0"/>
              <a:cs typeface="Times New Roman" charset="0"/>
            </a:endParaRPr>
          </a:p>
          <a:p>
            <a:endParaRPr lang="en-US" sz="2400" dirty="0">
              <a:latin typeface="Times New Roman" charset="0"/>
              <a:ea typeface="Times New Roman" charset="0"/>
              <a:cs typeface="Times New Roman" charset="0"/>
            </a:endParaRPr>
          </a:p>
          <a:p>
            <a:endParaRPr lang="en-US" sz="2400" dirty="0">
              <a:latin typeface="Times New Roman" charset="0"/>
              <a:ea typeface="Times New Roman" charset="0"/>
              <a:cs typeface="Times New Roman" charset="0"/>
            </a:endParaRPr>
          </a:p>
        </p:txBody>
      </p:sp>
      <p:sp>
        <p:nvSpPr>
          <p:cNvPr id="2" name="Footer Placeholder 1">
            <a:extLst>
              <a:ext uri="{FF2B5EF4-FFF2-40B4-BE49-F238E27FC236}">
                <a16:creationId xmlns:a16="http://schemas.microsoft.com/office/drawing/2014/main" id="{772DB1B3-2EAE-704D-8930-BC1BD9E2077E}"/>
              </a:ext>
            </a:extLst>
          </p:cNvPr>
          <p:cNvSpPr>
            <a:spLocks noGrp="1"/>
          </p:cNvSpPr>
          <p:nvPr>
            <p:ph type="ftr" sz="quarter" idx="11"/>
          </p:nvPr>
        </p:nvSpPr>
        <p:spPr/>
        <p:txBody>
          <a:bodyPr/>
          <a:lstStyle/>
          <a:p>
            <a:r>
              <a:rPr lang="en-US" altLang="en-US"/>
              <a:t>Copyright © Marco Papa 2017-2018</a:t>
            </a:r>
          </a:p>
        </p:txBody>
      </p:sp>
    </p:spTree>
    <p:extLst>
      <p:ext uri="{BB962C8B-B14F-4D97-AF65-F5344CB8AC3E}">
        <p14:creationId xmlns:p14="http://schemas.microsoft.com/office/powerpoint/2010/main" val="9082866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sz="3200" b="1" dirty="0"/>
              <a:t>Example usage &amp; Related URLs</a:t>
            </a:r>
            <a:endParaRPr lang="en-US" altLang="en-US" sz="3200" b="1" dirty="0">
              <a:latin typeface="Courier New" charset="0"/>
              <a:ea typeface="MS PGothic" charset="-128"/>
            </a:endParaRPr>
          </a:p>
        </p:txBody>
      </p:sp>
      <p:sp>
        <p:nvSpPr>
          <p:cNvPr id="140290" name="Content Placeholder 2"/>
          <p:cNvSpPr>
            <a:spLocks noGrp="1"/>
          </p:cNvSpPr>
          <p:nvPr>
            <p:ph idx="1"/>
          </p:nvPr>
        </p:nvSpPr>
        <p:spPr/>
        <p:txBody>
          <a:bodyPr>
            <a:normAutofit/>
          </a:bodyPr>
          <a:lstStyle/>
          <a:p>
            <a:pPr marL="0" indent="0">
              <a:buNone/>
            </a:pPr>
            <a:r>
              <a:rPr lang="en-US" sz="1800" b="1" dirty="0"/>
              <a:t>Examples</a:t>
            </a:r>
          </a:p>
          <a:p>
            <a:r>
              <a:rPr lang="en-US" sz="1350" b="1" dirty="0"/>
              <a:t>Hello World: </a:t>
            </a:r>
            <a:r>
              <a:rPr lang="en-US" sz="1350" u="sng" dirty="0">
                <a:hlinkClick r:id="rId3"/>
              </a:rPr>
              <a:t>https://angularjs.org/#the-basics</a:t>
            </a:r>
          </a:p>
          <a:p>
            <a:r>
              <a:rPr lang="en-US" sz="1350" b="1" dirty="0" err="1"/>
              <a:t>Todo</a:t>
            </a:r>
            <a:r>
              <a:rPr lang="en-US" sz="1350" b="1" dirty="0"/>
              <a:t> List: </a:t>
            </a:r>
            <a:r>
              <a:rPr lang="en-US" sz="1350" u="sng" dirty="0">
                <a:hlinkClick r:id="rId4"/>
              </a:rPr>
              <a:t>https://angularjs.org/#add-some-control</a:t>
            </a:r>
          </a:p>
          <a:p>
            <a:r>
              <a:rPr lang="en-US" sz="1350" b="1" dirty="0"/>
              <a:t>Advanced Single Page App: </a:t>
            </a:r>
            <a:r>
              <a:rPr lang="en-US" sz="1350" u="sng" dirty="0">
                <a:hlinkClick r:id="rId5"/>
              </a:rPr>
              <a:t>https://angularjs.org/#wire-up-a-backend</a:t>
            </a:r>
            <a:endParaRPr lang="en-US" sz="1350" u="sng" dirty="0"/>
          </a:p>
          <a:p>
            <a:pPr marL="0" indent="0">
              <a:buNone/>
            </a:pPr>
            <a:endParaRPr lang="en-US" sz="1350" b="1" dirty="0"/>
          </a:p>
          <a:p>
            <a:pPr marL="0" indent="0">
              <a:buNone/>
            </a:pPr>
            <a:r>
              <a:rPr lang="en-US" sz="1800" b="1" dirty="0"/>
              <a:t>Related URLs</a:t>
            </a:r>
          </a:p>
          <a:p>
            <a:r>
              <a:rPr lang="en-US" sz="1350" b="1" dirty="0" err="1"/>
              <a:t>Angular.js</a:t>
            </a:r>
            <a:r>
              <a:rPr lang="en-US" sz="1350" b="1" dirty="0"/>
              <a:t> website: </a:t>
            </a:r>
            <a:r>
              <a:rPr lang="en-US" sz="1350" u="sng" dirty="0">
                <a:hlinkClick r:id="rId6"/>
              </a:rPr>
              <a:t>https://angularjs.org</a:t>
            </a:r>
          </a:p>
          <a:p>
            <a:r>
              <a:rPr lang="en-US" sz="1350" b="1" dirty="0" err="1"/>
              <a:t>Angular.js</a:t>
            </a:r>
            <a:r>
              <a:rPr lang="en-US" sz="1350" b="1" dirty="0"/>
              <a:t> on </a:t>
            </a:r>
            <a:r>
              <a:rPr lang="en-US" sz="1350" b="1" dirty="0" err="1"/>
              <a:t>Github</a:t>
            </a:r>
            <a:r>
              <a:rPr lang="en-US" sz="1350" b="1" dirty="0"/>
              <a:t>: </a:t>
            </a:r>
            <a:r>
              <a:rPr lang="en-US" sz="1350" u="sng" dirty="0">
                <a:hlinkClick r:id="rId7"/>
              </a:rPr>
              <a:t>https://github.com/angular/angular.js</a:t>
            </a:r>
          </a:p>
          <a:p>
            <a:r>
              <a:rPr lang="en-US" sz="1350" b="1" dirty="0"/>
              <a:t>Tutorial: </a:t>
            </a:r>
            <a:r>
              <a:rPr lang="en-US" sz="1350" u="sng" dirty="0">
                <a:hlinkClick r:id="rId8"/>
              </a:rPr>
              <a:t>https://docs.angularjs.org/tutorial</a:t>
            </a:r>
          </a:p>
          <a:p>
            <a:r>
              <a:rPr lang="en-US" sz="1350" b="1" dirty="0" err="1"/>
              <a:t>Angular.js</a:t>
            </a:r>
            <a:r>
              <a:rPr lang="en-US" sz="1350" b="1" dirty="0"/>
              <a:t> Course</a:t>
            </a:r>
          </a:p>
          <a:p>
            <a:pPr marL="342900" lvl="1" indent="0">
              <a:buNone/>
            </a:pPr>
            <a:r>
              <a:rPr lang="en-US" sz="1350" u="sng" dirty="0">
                <a:hlinkClick r:id="rId9"/>
              </a:rPr>
              <a:t>http://campus.codeschool.com/courses/shaping-up-with-angular-js/level/1/section/1/creating-a-store-module</a:t>
            </a:r>
          </a:p>
          <a:p>
            <a:r>
              <a:rPr lang="en-US" sz="1350" b="1" dirty="0"/>
              <a:t>Angular 2: </a:t>
            </a:r>
            <a:r>
              <a:rPr lang="en-US" sz="1350" u="sng" dirty="0">
                <a:hlinkClick r:id="rId10"/>
              </a:rPr>
              <a:t>https://angular.io/</a:t>
            </a:r>
            <a:endParaRPr lang="en-US" sz="1350" u="sng" dirty="0"/>
          </a:p>
          <a:p>
            <a:r>
              <a:rPr lang="en-US" sz="1350" b="1" dirty="0"/>
              <a:t>Angular 2 docs</a:t>
            </a:r>
            <a:r>
              <a:rPr lang="en-US" sz="1350" dirty="0"/>
              <a:t>: </a:t>
            </a:r>
            <a:r>
              <a:rPr lang="en-US" sz="1350" dirty="0">
                <a:hlinkClick r:id="rId11"/>
              </a:rPr>
              <a:t>https://angular.io/docs</a:t>
            </a:r>
            <a:endParaRPr lang="en-US" sz="1350" dirty="0"/>
          </a:p>
          <a:p>
            <a:r>
              <a:rPr lang="en-US" sz="1350" b="1" dirty="0"/>
              <a:t>Angular 2 IDEs, Tools, Libraries, UI Components</a:t>
            </a:r>
            <a:r>
              <a:rPr lang="en-US" sz="1350" dirty="0"/>
              <a:t>: </a:t>
            </a:r>
            <a:r>
              <a:rPr lang="en-US" sz="1350" dirty="0">
                <a:hlinkClick r:id="rId12"/>
              </a:rPr>
              <a:t>https://angular.io/resources</a:t>
            </a:r>
            <a:endParaRPr lang="en-US" sz="1350" dirty="0"/>
          </a:p>
          <a:p>
            <a:endParaRPr lang="en-US" sz="1350" dirty="0"/>
          </a:p>
        </p:txBody>
      </p:sp>
      <p:sp>
        <p:nvSpPr>
          <p:cNvPr id="2" name="Footer Placeholder 1"/>
          <p:cNvSpPr>
            <a:spLocks noGrp="1"/>
          </p:cNvSpPr>
          <p:nvPr>
            <p:ph type="ftr" sz="quarter" idx="11"/>
          </p:nvPr>
        </p:nvSpPr>
        <p:spPr/>
        <p:txBody>
          <a:bodyPr/>
          <a:lstStyle/>
          <a:p>
            <a:r>
              <a:rPr lang="en-US" altLang="en-US"/>
              <a:t>Copyright © Marco Papa 2017-2018</a:t>
            </a:r>
          </a:p>
        </p:txBody>
      </p:sp>
    </p:spTree>
    <p:extLst>
      <p:ext uri="{BB962C8B-B14F-4D97-AF65-F5344CB8AC3E}">
        <p14:creationId xmlns:p14="http://schemas.microsoft.com/office/powerpoint/2010/main" val="747020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Basic functionality</a:t>
            </a:r>
          </a:p>
        </p:txBody>
      </p:sp>
      <p:sp>
        <p:nvSpPr>
          <p:cNvPr id="140290" name="Content Placeholder 2"/>
          <p:cNvSpPr>
            <a:spLocks noGrp="1"/>
          </p:cNvSpPr>
          <p:nvPr>
            <p:ph idx="1"/>
          </p:nvPr>
        </p:nvSpPr>
        <p:spPr/>
        <p:txBody>
          <a:bodyPr>
            <a:normAutofit/>
          </a:bodyPr>
          <a:lstStyle/>
          <a:p>
            <a:pPr marL="0" indent="0">
              <a:buNone/>
            </a:pPr>
            <a:r>
              <a:rPr lang="en-US" sz="1800" b="1" dirty="0"/>
              <a:t>Buffer</a:t>
            </a:r>
          </a:p>
          <a:p>
            <a:r>
              <a:rPr lang="en-US" sz="1350" dirty="0"/>
              <a:t>Prior to the introduction of </a:t>
            </a:r>
            <a:r>
              <a:rPr lang="en-US" sz="1350" dirty="0" err="1"/>
              <a:t>TypedArray</a:t>
            </a:r>
            <a:r>
              <a:rPr lang="en-US" sz="1350" dirty="0"/>
              <a:t> in ECMAScript 2015 (ES6), the JavaScript language had no mechanism for reading or manipulating streams of binary data. The Buffer class was introduced as part of the </a:t>
            </a:r>
            <a:r>
              <a:rPr lang="en-US" sz="1350" dirty="0" err="1"/>
              <a:t>Node.js</a:t>
            </a:r>
            <a:r>
              <a:rPr lang="en-US" sz="1350" dirty="0"/>
              <a:t> API to make it possible to interact with octet streams in the context of things like TCP streams and file system operations.</a:t>
            </a:r>
          </a:p>
          <a:p>
            <a:r>
              <a:rPr lang="en-US" sz="1350" dirty="0"/>
              <a:t>The Buffer class is a </a:t>
            </a:r>
            <a:r>
              <a:rPr lang="en-US" sz="1350" b="1" dirty="0"/>
              <a:t>globa</a:t>
            </a:r>
            <a:r>
              <a:rPr lang="en-US" sz="1350" dirty="0"/>
              <a:t>l within </a:t>
            </a:r>
            <a:r>
              <a:rPr lang="en-US" sz="1350" dirty="0" err="1"/>
              <a:t>Node.js</a:t>
            </a:r>
            <a:r>
              <a:rPr lang="en-US" sz="1350" dirty="0"/>
              <a:t>, making it unlikely that one would need to ever use require('buffer').</a:t>
            </a:r>
          </a:p>
          <a:p>
            <a:endParaRPr lang="en-US" sz="1350" b="1" dirty="0"/>
          </a:p>
          <a:p>
            <a:pPr marL="0" indent="0">
              <a:buNone/>
            </a:pPr>
            <a:r>
              <a:rPr lang="en-US" sz="1350" b="1" dirty="0"/>
              <a:t>Buffers and Character Encodings</a:t>
            </a:r>
          </a:p>
          <a:p>
            <a:r>
              <a:rPr lang="en-US" sz="1350" dirty="0"/>
              <a:t>Buffers are commonly used to represent sequences of encoded characters such as UTF8, UCS2, Base64 or even Hex-encoded data. It is possible to convert back and forth between Buffers and ordinary JavaScript string objects by using an explicit encoding method.</a:t>
            </a:r>
          </a:p>
        </p:txBody>
      </p:sp>
      <p:sp>
        <p:nvSpPr>
          <p:cNvPr id="2" name="Footer Placeholder 1"/>
          <p:cNvSpPr>
            <a:spLocks noGrp="1"/>
          </p:cNvSpPr>
          <p:nvPr>
            <p:ph type="ftr" sz="quarter" idx="11"/>
          </p:nvPr>
        </p:nvSpPr>
        <p:spPr/>
        <p:txBody>
          <a:bodyPr/>
          <a:lstStyle/>
          <a:p>
            <a:r>
              <a:rPr lang="en-US" altLang="en-US"/>
              <a:t>Copyright © Marco Papa 2017-2018</a:t>
            </a:r>
          </a:p>
        </p:txBody>
      </p:sp>
    </p:spTree>
    <p:extLst>
      <p:ext uri="{BB962C8B-B14F-4D97-AF65-F5344CB8AC3E}">
        <p14:creationId xmlns:p14="http://schemas.microsoft.com/office/powerpoint/2010/main" val="798866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sz="3200" b="1" dirty="0"/>
              <a:t>Example usage – Buffer Class</a:t>
            </a:r>
            <a:endParaRPr lang="en-US" altLang="en-US" sz="3200" b="1" dirty="0">
              <a:latin typeface="Courier New" charset="0"/>
              <a:ea typeface="MS PGothic" charset="-128"/>
            </a:endParaRPr>
          </a:p>
        </p:txBody>
      </p:sp>
      <p:sp>
        <p:nvSpPr>
          <p:cNvPr id="140290" name="Content Placeholder 2"/>
          <p:cNvSpPr>
            <a:spLocks noGrp="1"/>
          </p:cNvSpPr>
          <p:nvPr>
            <p:ph idx="1"/>
          </p:nvPr>
        </p:nvSpPr>
        <p:spPr/>
        <p:txBody>
          <a:bodyPr>
            <a:normAutofit/>
          </a:bodyPr>
          <a:lstStyle/>
          <a:p>
            <a:pPr marL="0" indent="0">
              <a:buNone/>
            </a:pPr>
            <a:r>
              <a:rPr lang="en-US" sz="1800" dirty="0" err="1"/>
              <a:t>buffer.js</a:t>
            </a:r>
            <a:r>
              <a:rPr lang="en-US" sz="1800" dirty="0"/>
              <a:t>:</a:t>
            </a:r>
          </a:p>
          <a:p>
            <a:pPr marL="0" indent="0">
              <a:buNone/>
            </a:pPr>
            <a:endParaRPr lang="en-US" sz="1800" dirty="0"/>
          </a:p>
          <a:p>
            <a:pPr marL="0" indent="0">
              <a:buNone/>
            </a:pPr>
            <a:r>
              <a:rPr lang="en-US" sz="1200" dirty="0" err="1">
                <a:latin typeface="Courier New" charset="0"/>
                <a:ea typeface="Courier New" charset="0"/>
                <a:cs typeface="Courier New" charset="0"/>
              </a:rPr>
              <a:t>const</a:t>
            </a:r>
            <a:r>
              <a:rPr lang="en-US" sz="1200" dirty="0">
                <a:latin typeface="Courier New" charset="0"/>
                <a:ea typeface="Courier New" charset="0"/>
                <a:cs typeface="Courier New" charset="0"/>
              </a:rPr>
              <a:t> </a:t>
            </a:r>
            <a:r>
              <a:rPr lang="en-US" sz="1200" dirty="0" err="1">
                <a:latin typeface="Courier New" charset="0"/>
                <a:ea typeface="Courier New" charset="0"/>
                <a:cs typeface="Courier New" charset="0"/>
              </a:rPr>
              <a:t>buf</a:t>
            </a:r>
            <a:r>
              <a:rPr lang="en-US" sz="1200" dirty="0">
                <a:latin typeface="Courier New" charset="0"/>
                <a:ea typeface="Courier New" charset="0"/>
                <a:cs typeface="Courier New" charset="0"/>
              </a:rPr>
              <a:t> = new Buffer('hello world', '</a:t>
            </a:r>
            <a:r>
              <a:rPr lang="en-US" sz="1200" dirty="0" err="1">
                <a:latin typeface="Courier New" charset="0"/>
                <a:ea typeface="Courier New" charset="0"/>
                <a:cs typeface="Courier New" charset="0"/>
              </a:rPr>
              <a:t>ascii</a:t>
            </a:r>
            <a:r>
              <a:rPr lang="en-US" sz="1200" dirty="0">
                <a:latin typeface="Courier New" charset="0"/>
                <a:ea typeface="Courier New" charset="0"/>
                <a:cs typeface="Courier New" charset="0"/>
              </a:rPr>
              <a:t>');</a:t>
            </a:r>
          </a:p>
          <a:p>
            <a:pPr marL="0" indent="0">
              <a:buNone/>
            </a:pPr>
            <a:endParaRPr lang="en-US" sz="1200" dirty="0">
              <a:latin typeface="Courier New" charset="0"/>
              <a:ea typeface="Courier New" charset="0"/>
              <a:cs typeface="Courier New" charset="0"/>
            </a:endParaRPr>
          </a:p>
          <a:p>
            <a:pPr marL="0" indent="0">
              <a:buNone/>
            </a:pPr>
            <a:r>
              <a:rPr lang="en-US" sz="1200" dirty="0" err="1">
                <a:latin typeface="Courier New" charset="0"/>
                <a:ea typeface="Courier New" charset="0"/>
                <a:cs typeface="Courier New" charset="0"/>
              </a:rPr>
              <a:t>console.log</a:t>
            </a:r>
            <a:r>
              <a:rPr lang="en-US" sz="1200" dirty="0">
                <a:latin typeface="Courier New" charset="0"/>
                <a:ea typeface="Courier New" charset="0"/>
                <a:cs typeface="Courier New" charset="0"/>
              </a:rPr>
              <a:t>(</a:t>
            </a:r>
            <a:r>
              <a:rPr lang="en-US" sz="1200" dirty="0" err="1">
                <a:latin typeface="Courier New" charset="0"/>
                <a:ea typeface="Courier New" charset="0"/>
                <a:cs typeface="Courier New" charset="0"/>
              </a:rPr>
              <a:t>buf.toString</a:t>
            </a:r>
            <a:r>
              <a:rPr lang="en-US" sz="1200" dirty="0">
                <a:latin typeface="Courier New" charset="0"/>
                <a:ea typeface="Courier New" charset="0"/>
                <a:cs typeface="Courier New" charset="0"/>
              </a:rPr>
              <a:t>('hex'));</a:t>
            </a:r>
          </a:p>
          <a:p>
            <a:pPr marL="0" indent="0">
              <a:buNone/>
            </a:pPr>
            <a:r>
              <a:rPr lang="en-US" sz="1200" dirty="0">
                <a:latin typeface="Courier New" charset="0"/>
                <a:ea typeface="Courier New" charset="0"/>
                <a:cs typeface="Courier New" charset="0"/>
              </a:rPr>
              <a:t>  // prints: 68656c6c6f20776f726c64</a:t>
            </a:r>
          </a:p>
          <a:p>
            <a:pPr marL="0" indent="0">
              <a:buNone/>
            </a:pPr>
            <a:r>
              <a:rPr lang="en-US" sz="1200" dirty="0" err="1">
                <a:latin typeface="Courier New" charset="0"/>
                <a:ea typeface="Courier New" charset="0"/>
                <a:cs typeface="Courier New" charset="0"/>
              </a:rPr>
              <a:t>console.log</a:t>
            </a:r>
            <a:r>
              <a:rPr lang="en-US" sz="1200" dirty="0">
                <a:latin typeface="Courier New" charset="0"/>
                <a:ea typeface="Courier New" charset="0"/>
                <a:cs typeface="Courier New" charset="0"/>
              </a:rPr>
              <a:t>(</a:t>
            </a:r>
            <a:r>
              <a:rPr lang="en-US" sz="1200" dirty="0" err="1">
                <a:latin typeface="Courier New" charset="0"/>
                <a:ea typeface="Courier New" charset="0"/>
                <a:cs typeface="Courier New" charset="0"/>
              </a:rPr>
              <a:t>buf.toString</a:t>
            </a:r>
            <a:r>
              <a:rPr lang="en-US" sz="1200" dirty="0">
                <a:latin typeface="Courier New" charset="0"/>
                <a:ea typeface="Courier New" charset="0"/>
                <a:cs typeface="Courier New" charset="0"/>
              </a:rPr>
              <a:t>('base64'));</a:t>
            </a:r>
          </a:p>
          <a:p>
            <a:pPr marL="0" indent="0">
              <a:buNone/>
            </a:pPr>
            <a:r>
              <a:rPr lang="en-US" sz="1200" dirty="0">
                <a:latin typeface="Courier New" charset="0"/>
                <a:ea typeface="Courier New" charset="0"/>
                <a:cs typeface="Courier New" charset="0"/>
              </a:rPr>
              <a:t>  // prints: aGVsbG8gd29ybGQ=</a:t>
            </a:r>
            <a:endParaRPr lang="en-US" sz="1800"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dirty="0"/>
          </a:p>
        </p:txBody>
      </p:sp>
      <p:sp>
        <p:nvSpPr>
          <p:cNvPr id="2" name="Footer Placeholder 1"/>
          <p:cNvSpPr>
            <a:spLocks noGrp="1"/>
          </p:cNvSpPr>
          <p:nvPr>
            <p:ph type="ftr" sz="quarter" idx="11"/>
          </p:nvPr>
        </p:nvSpPr>
        <p:spPr/>
        <p:txBody>
          <a:bodyPr/>
          <a:lstStyle/>
          <a:p>
            <a:r>
              <a:rPr lang="en-US" altLang="en-US"/>
              <a:t>Copyright © Marco Papa 2017-2018</a:t>
            </a:r>
          </a:p>
        </p:txBody>
      </p:sp>
    </p:spTree>
    <p:extLst>
      <p:ext uri="{BB962C8B-B14F-4D97-AF65-F5344CB8AC3E}">
        <p14:creationId xmlns:p14="http://schemas.microsoft.com/office/powerpoint/2010/main" val="1123104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sz="3200" b="1" dirty="0"/>
              <a:t>Example usage – ‘</a:t>
            </a:r>
            <a:r>
              <a:rPr lang="en-US" sz="3200" b="1" dirty="0" err="1"/>
              <a:t>fs’Read</a:t>
            </a:r>
            <a:r>
              <a:rPr lang="en-US" sz="3200" b="1" dirty="0"/>
              <a:t> File</a:t>
            </a:r>
            <a:endParaRPr lang="en-US" altLang="en-US" sz="3200" b="1" dirty="0">
              <a:latin typeface="Courier New" charset="0"/>
              <a:ea typeface="MS PGothic" charset="-128"/>
            </a:endParaRPr>
          </a:p>
        </p:txBody>
      </p:sp>
      <p:sp>
        <p:nvSpPr>
          <p:cNvPr id="140290" name="Content Placeholder 2"/>
          <p:cNvSpPr>
            <a:spLocks noGrp="1"/>
          </p:cNvSpPr>
          <p:nvPr>
            <p:ph idx="1"/>
          </p:nvPr>
        </p:nvSpPr>
        <p:spPr/>
        <p:txBody>
          <a:bodyPr>
            <a:normAutofit/>
          </a:bodyPr>
          <a:lstStyle/>
          <a:p>
            <a:pPr marL="0" indent="0">
              <a:buNone/>
            </a:pPr>
            <a:r>
              <a:rPr lang="en-US" sz="1800" dirty="0"/>
              <a:t>fs-</a:t>
            </a:r>
            <a:r>
              <a:rPr lang="en-US" sz="1800" dirty="0" err="1"/>
              <a:t>readFile.js</a:t>
            </a:r>
            <a:r>
              <a:rPr lang="en-US" sz="1800" dirty="0"/>
              <a:t>:</a:t>
            </a:r>
          </a:p>
          <a:p>
            <a:pPr marL="0" indent="0">
              <a:buNone/>
            </a:pPr>
            <a:r>
              <a:rPr lang="en-US" sz="1200" dirty="0" err="1">
                <a:latin typeface="Courier New" charset="0"/>
                <a:ea typeface="Courier New" charset="0"/>
                <a:cs typeface="Courier New" charset="0"/>
              </a:rPr>
              <a:t>var</a:t>
            </a:r>
            <a:r>
              <a:rPr lang="en-US" sz="1200" dirty="0">
                <a:latin typeface="Courier New" charset="0"/>
                <a:ea typeface="Courier New" charset="0"/>
                <a:cs typeface="Courier New" charset="0"/>
              </a:rPr>
              <a:t> fs = require('fs');</a:t>
            </a:r>
          </a:p>
          <a:p>
            <a:pPr marL="0" indent="0">
              <a:buNone/>
            </a:pPr>
            <a:r>
              <a:rPr lang="en-US" sz="1200" dirty="0" err="1">
                <a:latin typeface="Courier New" charset="0"/>
                <a:ea typeface="Courier New" charset="0"/>
                <a:cs typeface="Courier New" charset="0"/>
              </a:rPr>
              <a:t>fs.readFile</a:t>
            </a:r>
            <a:r>
              <a:rPr lang="en-US" sz="1200" dirty="0">
                <a:latin typeface="Courier New" charset="0"/>
                <a:ea typeface="Courier New" charset="0"/>
                <a:cs typeface="Courier New" charset="0"/>
              </a:rPr>
              <a:t>('./</a:t>
            </a:r>
            <a:r>
              <a:rPr lang="en-US" sz="1200" dirty="0" err="1">
                <a:latin typeface="Courier New" charset="0"/>
                <a:ea typeface="Courier New" charset="0"/>
                <a:cs typeface="Courier New" charset="0"/>
              </a:rPr>
              <a:t>intro.txt</a:t>
            </a:r>
            <a:r>
              <a:rPr lang="en-US" sz="1200" dirty="0">
                <a:latin typeface="Courier New" charset="0"/>
                <a:ea typeface="Courier New" charset="0"/>
                <a:cs typeface="Courier New" charset="0"/>
              </a:rPr>
              <a:t>', function (err, data) {</a:t>
            </a:r>
          </a:p>
          <a:p>
            <a:pPr marL="0" indent="0">
              <a:buNone/>
            </a:pPr>
            <a:r>
              <a:rPr lang="en-US" sz="1200" dirty="0">
                <a:latin typeface="Courier New" charset="0"/>
                <a:ea typeface="Courier New" charset="0"/>
                <a:cs typeface="Courier New" charset="0"/>
              </a:rPr>
              <a:t>  if (err) throw err;</a:t>
            </a:r>
          </a:p>
          <a:p>
            <a:pPr marL="0" indent="0">
              <a:buNone/>
            </a:pPr>
            <a:r>
              <a:rPr lang="en-US" sz="1200" dirty="0">
                <a:latin typeface="Courier New" charset="0"/>
                <a:ea typeface="Courier New" charset="0"/>
                <a:cs typeface="Courier New" charset="0"/>
              </a:rPr>
              <a:t>  </a:t>
            </a:r>
            <a:r>
              <a:rPr lang="en-US" sz="1200" dirty="0" err="1">
                <a:latin typeface="Courier New" charset="0"/>
                <a:ea typeface="Courier New" charset="0"/>
                <a:cs typeface="Courier New" charset="0"/>
              </a:rPr>
              <a:t>console.log</a:t>
            </a:r>
            <a:r>
              <a:rPr lang="en-US" sz="1200" dirty="0">
                <a:latin typeface="Courier New" charset="0"/>
                <a:ea typeface="Courier New" charset="0"/>
                <a:cs typeface="Courier New" charset="0"/>
              </a:rPr>
              <a:t>(data);</a:t>
            </a:r>
          </a:p>
          <a:p>
            <a:pPr marL="0" indent="0">
              <a:buNone/>
            </a:pPr>
            <a:r>
              <a:rPr lang="en-US" sz="1200" dirty="0">
                <a:latin typeface="Courier New" charset="0"/>
                <a:ea typeface="Courier New" charset="0"/>
                <a:cs typeface="Courier New" charset="0"/>
              </a:rPr>
              <a:t>});</a:t>
            </a:r>
          </a:p>
          <a:p>
            <a:pPr marL="0" indent="0">
              <a:buNone/>
            </a:pPr>
            <a:r>
              <a:rPr lang="en-US" sz="1800" dirty="0" err="1"/>
              <a:t>Intro.txt</a:t>
            </a:r>
            <a:r>
              <a:rPr lang="en-US" sz="1800" dirty="0"/>
              <a:t>:</a:t>
            </a:r>
          </a:p>
          <a:p>
            <a:pPr marL="0" indent="0">
              <a:buNone/>
            </a:pPr>
            <a:r>
              <a:rPr lang="en-US" sz="1200" dirty="0" err="1">
                <a:latin typeface="Courier New" charset="0"/>
                <a:ea typeface="Courier New" charset="0"/>
                <a:cs typeface="Courier New" charset="0"/>
              </a:rPr>
              <a:t>JsApp.US</a:t>
            </a:r>
            <a:r>
              <a:rPr lang="en-US" sz="1200" dirty="0">
                <a:latin typeface="Courier New" charset="0"/>
                <a:ea typeface="Courier New" charset="0"/>
                <a:cs typeface="Courier New" charset="0"/>
              </a:rPr>
              <a:t> is a hosting platform for </a:t>
            </a:r>
            <a:r>
              <a:rPr lang="en-US" sz="1200" dirty="0" err="1">
                <a:latin typeface="Courier New" charset="0"/>
                <a:ea typeface="Courier New" charset="0"/>
                <a:cs typeface="Courier New" charset="0"/>
              </a:rPr>
              <a:t>node.js</a:t>
            </a:r>
            <a:r>
              <a:rPr lang="en-US" sz="1200" dirty="0">
                <a:latin typeface="Courier New" charset="0"/>
                <a:ea typeface="Courier New" charset="0"/>
                <a:cs typeface="Courier New" charset="0"/>
              </a:rPr>
              <a:t>  applications.  </a:t>
            </a:r>
          </a:p>
          <a:p>
            <a:pPr marL="0" indent="0">
              <a:buNone/>
            </a:pPr>
            <a:r>
              <a:rPr lang="en-US" sz="1200" dirty="0">
                <a:latin typeface="Courier New" charset="0"/>
                <a:ea typeface="Courier New" charset="0"/>
                <a:cs typeface="Courier New" charset="0"/>
              </a:rPr>
              <a:t>It is setup to be a platform to coddle to quick, weekend hack like projects.</a:t>
            </a:r>
          </a:p>
          <a:p>
            <a:pPr marL="0" indent="0">
              <a:buNone/>
            </a:pPr>
            <a:endParaRPr lang="en-US" sz="1800" dirty="0"/>
          </a:p>
          <a:p>
            <a:pPr marL="0" indent="0">
              <a:buNone/>
            </a:pPr>
            <a:r>
              <a:rPr lang="en-US" sz="1800" dirty="0"/>
              <a:t>Run command:  </a:t>
            </a:r>
          </a:p>
          <a:p>
            <a:pPr marL="0" indent="0">
              <a:buNone/>
            </a:pPr>
            <a:r>
              <a:rPr lang="en-US" sz="1800" dirty="0"/>
              <a:t>$ </a:t>
            </a:r>
            <a:r>
              <a:rPr lang="en-US" sz="1800" dirty="0" err="1"/>
              <a:t>nodejs</a:t>
            </a:r>
            <a:r>
              <a:rPr lang="en-US" sz="1800" dirty="0"/>
              <a:t> fs-</a:t>
            </a:r>
            <a:r>
              <a:rPr lang="en-US" sz="1800" dirty="0" err="1"/>
              <a:t>readFile.js</a:t>
            </a: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dirty="0"/>
          </a:p>
        </p:txBody>
      </p:sp>
      <p:sp>
        <p:nvSpPr>
          <p:cNvPr id="2" name="Footer Placeholder 1"/>
          <p:cNvSpPr>
            <a:spLocks noGrp="1"/>
          </p:cNvSpPr>
          <p:nvPr>
            <p:ph type="ftr" sz="quarter" idx="11"/>
          </p:nvPr>
        </p:nvSpPr>
        <p:spPr/>
        <p:txBody>
          <a:bodyPr/>
          <a:lstStyle/>
          <a:p>
            <a:r>
              <a:rPr lang="en-US" altLang="en-US"/>
              <a:t>Copyright © Marco Papa 2017-2018</a:t>
            </a:r>
          </a:p>
        </p:txBody>
      </p:sp>
      <p:pic>
        <p:nvPicPr>
          <p:cNvPr id="11" name="Picture 10"/>
          <p:cNvPicPr>
            <a:picLocks noChangeAspect="1"/>
          </p:cNvPicPr>
          <p:nvPr/>
        </p:nvPicPr>
        <p:blipFill>
          <a:blip r:embed="rId3"/>
          <a:stretch>
            <a:fillRect/>
          </a:stretch>
        </p:blipFill>
        <p:spPr>
          <a:xfrm>
            <a:off x="1428750" y="5379159"/>
            <a:ext cx="6496050" cy="716841"/>
          </a:xfrm>
          <a:prstGeom prst="rect">
            <a:avLst/>
          </a:prstGeom>
        </p:spPr>
      </p:pic>
    </p:spTree>
    <p:extLst>
      <p:ext uri="{BB962C8B-B14F-4D97-AF65-F5344CB8AC3E}">
        <p14:creationId xmlns:p14="http://schemas.microsoft.com/office/powerpoint/2010/main" val="743476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sz="3200" b="1" dirty="0"/>
              <a:t>Example usage – ‘http’ Run Web Server</a:t>
            </a:r>
            <a:endParaRPr lang="en-US" altLang="en-US" sz="3200" b="1" dirty="0">
              <a:latin typeface="Courier New" charset="0"/>
              <a:ea typeface="MS PGothic" charset="-128"/>
            </a:endParaRPr>
          </a:p>
        </p:txBody>
      </p:sp>
      <p:sp>
        <p:nvSpPr>
          <p:cNvPr id="140290" name="Content Placeholder 2"/>
          <p:cNvSpPr>
            <a:spLocks noGrp="1"/>
          </p:cNvSpPr>
          <p:nvPr>
            <p:ph idx="1"/>
          </p:nvPr>
        </p:nvSpPr>
        <p:spPr/>
        <p:txBody>
          <a:bodyPr>
            <a:normAutofit/>
          </a:bodyPr>
          <a:lstStyle/>
          <a:p>
            <a:pPr marL="0" indent="0">
              <a:buNone/>
            </a:pPr>
            <a:r>
              <a:rPr lang="en-US" sz="1800" dirty="0" err="1"/>
              <a:t>server.js</a:t>
            </a:r>
            <a:r>
              <a:rPr lang="en-US" sz="1800" dirty="0"/>
              <a:t>:</a:t>
            </a:r>
          </a:p>
          <a:p>
            <a:pPr marL="0" indent="0">
              <a:buNone/>
            </a:pPr>
            <a:r>
              <a:rPr lang="en-US" sz="1200" dirty="0" err="1">
                <a:latin typeface="Courier New" charset="0"/>
                <a:ea typeface="Courier New" charset="0"/>
                <a:cs typeface="Courier New" charset="0"/>
              </a:rPr>
              <a:t>const</a:t>
            </a:r>
            <a:r>
              <a:rPr lang="en-US" sz="1200" dirty="0">
                <a:latin typeface="Courier New" charset="0"/>
                <a:ea typeface="Courier New" charset="0"/>
                <a:cs typeface="Courier New" charset="0"/>
              </a:rPr>
              <a:t> http = require('http');</a:t>
            </a:r>
          </a:p>
          <a:p>
            <a:pPr marL="0" indent="0">
              <a:buNone/>
            </a:pPr>
            <a:r>
              <a:rPr lang="en-US" sz="1200" dirty="0" err="1">
                <a:latin typeface="Courier New" charset="0"/>
                <a:ea typeface="Courier New" charset="0"/>
                <a:cs typeface="Courier New" charset="0"/>
              </a:rPr>
              <a:t>http.createServer</a:t>
            </a:r>
            <a:r>
              <a:rPr lang="en-US" sz="1200" dirty="0">
                <a:latin typeface="Courier New" charset="0"/>
                <a:ea typeface="Courier New" charset="0"/>
                <a:cs typeface="Courier New" charset="0"/>
              </a:rPr>
              <a:t>(function (</a:t>
            </a:r>
            <a:r>
              <a:rPr lang="en-US" sz="1200" dirty="0" err="1">
                <a:latin typeface="Courier New" charset="0"/>
                <a:ea typeface="Courier New" charset="0"/>
                <a:cs typeface="Courier New" charset="0"/>
              </a:rPr>
              <a:t>req</a:t>
            </a:r>
            <a:r>
              <a:rPr lang="en-US" sz="1200" dirty="0">
                <a:latin typeface="Courier New" charset="0"/>
                <a:ea typeface="Courier New" charset="0"/>
                <a:cs typeface="Courier New" charset="0"/>
              </a:rPr>
              <a:t>, res) {</a:t>
            </a:r>
          </a:p>
          <a:p>
            <a:pPr marL="0" indent="0">
              <a:buNone/>
            </a:pPr>
            <a:r>
              <a:rPr lang="en-US" sz="1200" dirty="0">
                <a:latin typeface="Courier New" charset="0"/>
                <a:ea typeface="Courier New" charset="0"/>
                <a:cs typeface="Courier New" charset="0"/>
              </a:rPr>
              <a:t>  </a:t>
            </a:r>
            <a:r>
              <a:rPr lang="en-US" sz="1200" dirty="0" err="1">
                <a:latin typeface="Courier New" charset="0"/>
                <a:ea typeface="Courier New" charset="0"/>
                <a:cs typeface="Courier New" charset="0"/>
              </a:rPr>
              <a:t>res.writeHead</a:t>
            </a:r>
            <a:r>
              <a:rPr lang="en-US" sz="1200" dirty="0">
                <a:latin typeface="Courier New" charset="0"/>
                <a:ea typeface="Courier New" charset="0"/>
                <a:cs typeface="Courier New" charset="0"/>
              </a:rPr>
              <a:t>(200, { 'Content-Type': 'text/plain' });</a:t>
            </a:r>
          </a:p>
          <a:p>
            <a:pPr marL="0" indent="0">
              <a:buNone/>
            </a:pPr>
            <a:r>
              <a:rPr lang="en-US" sz="1200" dirty="0">
                <a:latin typeface="Courier New" charset="0"/>
                <a:ea typeface="Courier New" charset="0"/>
                <a:cs typeface="Courier New" charset="0"/>
              </a:rPr>
              <a:t>  </a:t>
            </a:r>
            <a:r>
              <a:rPr lang="en-US" sz="1200" dirty="0" err="1">
                <a:latin typeface="Courier New" charset="0"/>
                <a:ea typeface="Courier New" charset="0"/>
                <a:cs typeface="Courier New" charset="0"/>
              </a:rPr>
              <a:t>res.end</a:t>
            </a:r>
            <a:r>
              <a:rPr lang="en-US" sz="1200" dirty="0">
                <a:latin typeface="Courier New" charset="0"/>
                <a:ea typeface="Courier New" charset="0"/>
                <a:cs typeface="Courier New" charset="0"/>
              </a:rPr>
              <a:t>('Hello World CSCI571!\n');</a:t>
            </a:r>
          </a:p>
          <a:p>
            <a:pPr marL="0" indent="0">
              <a:buNone/>
            </a:pPr>
            <a:r>
              <a:rPr lang="en-US" sz="1200" dirty="0">
                <a:latin typeface="Courier New" charset="0"/>
                <a:ea typeface="Courier New" charset="0"/>
                <a:cs typeface="Courier New" charset="0"/>
              </a:rPr>
              <a:t>}).listen(9090, '127.0.0.1', function () {</a:t>
            </a:r>
          </a:p>
          <a:p>
            <a:pPr marL="0" indent="0">
              <a:buNone/>
            </a:pPr>
            <a:r>
              <a:rPr lang="en-US" sz="1200" dirty="0">
                <a:latin typeface="Courier New" charset="0"/>
                <a:ea typeface="Courier New" charset="0"/>
                <a:cs typeface="Courier New" charset="0"/>
              </a:rPr>
              <a:t>  </a:t>
            </a:r>
            <a:r>
              <a:rPr lang="en-US" sz="1200" dirty="0" err="1">
                <a:latin typeface="Courier New" charset="0"/>
                <a:ea typeface="Courier New" charset="0"/>
                <a:cs typeface="Courier New" charset="0"/>
              </a:rPr>
              <a:t>console.log</a:t>
            </a:r>
            <a:r>
              <a:rPr lang="en-US" sz="1200" dirty="0">
                <a:latin typeface="Courier New" charset="0"/>
                <a:ea typeface="Courier New" charset="0"/>
                <a:cs typeface="Courier New" charset="0"/>
              </a:rPr>
              <a:t>(`Server running at http://localhost:9090/`);});</a:t>
            </a:r>
          </a:p>
          <a:p>
            <a:pPr marL="0" indent="0">
              <a:buNone/>
            </a:pPr>
            <a:r>
              <a:rPr lang="en-US" sz="1800" dirty="0"/>
              <a:t>Run command: </a:t>
            </a:r>
            <a:endParaRPr lang="en-US" sz="1800" b="1" dirty="0"/>
          </a:p>
          <a:p>
            <a:pPr marL="0" indent="0">
              <a:buNone/>
            </a:pPr>
            <a:r>
              <a:rPr lang="en-US" sz="1800" dirty="0"/>
              <a:t>$ </a:t>
            </a:r>
            <a:r>
              <a:rPr lang="en-US" sz="1800" dirty="0" err="1"/>
              <a:t>sudo</a:t>
            </a:r>
            <a:r>
              <a:rPr lang="en-US" sz="1800" dirty="0"/>
              <a:t> node </a:t>
            </a:r>
            <a:r>
              <a:rPr lang="en-US" sz="1800" dirty="0" err="1"/>
              <a:t>server.js</a:t>
            </a:r>
            <a:endParaRPr lang="en-US" sz="1800" dirty="0"/>
          </a:p>
          <a:p>
            <a:pPr marL="0" indent="0">
              <a:buNone/>
            </a:pPr>
            <a:endParaRPr lang="en-US" sz="1800" dirty="0"/>
          </a:p>
        </p:txBody>
      </p:sp>
      <p:sp>
        <p:nvSpPr>
          <p:cNvPr id="2" name="Footer Placeholder 1"/>
          <p:cNvSpPr>
            <a:spLocks noGrp="1"/>
          </p:cNvSpPr>
          <p:nvPr>
            <p:ph type="ftr" sz="quarter" idx="11"/>
          </p:nvPr>
        </p:nvSpPr>
        <p:spPr/>
        <p:txBody>
          <a:bodyPr/>
          <a:lstStyle/>
          <a:p>
            <a:r>
              <a:rPr lang="en-US" altLang="en-US"/>
              <a:t>Copyright © Marco Papa 2017-2018</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850" y="4343400"/>
            <a:ext cx="7162800" cy="50609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4572000"/>
            <a:ext cx="7239000" cy="2445088"/>
          </a:xfrm>
          <a:prstGeom prst="rect">
            <a:avLst/>
          </a:prstGeom>
        </p:spPr>
      </p:pic>
    </p:spTree>
    <p:extLst>
      <p:ext uri="{BB962C8B-B14F-4D97-AF65-F5344CB8AC3E}">
        <p14:creationId xmlns:p14="http://schemas.microsoft.com/office/powerpoint/2010/main" val="785646625"/>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2309</TotalTime>
  <Words>3577</Words>
  <Application>Microsoft Macintosh PowerPoint</Application>
  <PresentationFormat>On-screen Show (4:3)</PresentationFormat>
  <Paragraphs>493</Paragraphs>
  <Slides>52</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ＭＳ Ｐゴシック</vt:lpstr>
      <vt:lpstr>ＭＳ Ｐゴシック</vt:lpstr>
      <vt:lpstr>Calibri</vt:lpstr>
      <vt:lpstr>Courier New</vt:lpstr>
      <vt:lpstr>Geneva</vt:lpstr>
      <vt:lpstr>Times New Roman</vt:lpstr>
      <vt:lpstr>Blank Presentation</vt:lpstr>
      <vt:lpstr>JavaScript Frameworks</vt:lpstr>
      <vt:lpstr>Outline</vt:lpstr>
      <vt:lpstr>Node.js</vt:lpstr>
      <vt:lpstr>Basic functionality</vt:lpstr>
      <vt:lpstr>Basic functionality</vt:lpstr>
      <vt:lpstr>Basic functionality</vt:lpstr>
      <vt:lpstr>Example usage – Buffer Class</vt:lpstr>
      <vt:lpstr>Example usage – ‘fs’Read File</vt:lpstr>
      <vt:lpstr>Example usage – ‘http’ Run Web Server</vt:lpstr>
      <vt:lpstr>Node.js Modules</vt:lpstr>
      <vt:lpstr>Node.js Modules (cont’d)</vt:lpstr>
      <vt:lpstr>Node.js Modules (cont’d)</vt:lpstr>
      <vt:lpstr>Node.js Modules (cont’d)</vt:lpstr>
      <vt:lpstr>express Module Example</vt:lpstr>
      <vt:lpstr>cors Module Example</vt:lpstr>
      <vt:lpstr>xml2js Module Example</vt:lpstr>
      <vt:lpstr>Node.js on AWS</vt:lpstr>
      <vt:lpstr>Node.js on AWS (cont’d)</vt:lpstr>
      <vt:lpstr>Node.js on Google Cloud Platform</vt:lpstr>
      <vt:lpstr>Node.js on macOS and Windows</vt:lpstr>
      <vt:lpstr>Related URLs</vt:lpstr>
      <vt:lpstr>Introduction</vt:lpstr>
      <vt:lpstr>Angular.js</vt:lpstr>
      <vt:lpstr>Basic functionality</vt:lpstr>
      <vt:lpstr>Basic functionality (cont’d)</vt:lpstr>
      <vt:lpstr>Basic functionality (cont’d)</vt:lpstr>
      <vt:lpstr>Companies that Use Angular JS</vt:lpstr>
      <vt:lpstr>Goals</vt:lpstr>
      <vt:lpstr>Goals (cont’d)</vt:lpstr>
      <vt:lpstr>Data Binding</vt:lpstr>
      <vt:lpstr>Angular Directives</vt:lpstr>
      <vt:lpstr>Angular Directives (Cont’d)</vt:lpstr>
      <vt:lpstr>Code Snippet – Angular Instantiation</vt:lpstr>
      <vt:lpstr>Angular Module - Example</vt:lpstr>
      <vt:lpstr>Angular Repeat with data from static array</vt:lpstr>
      <vt:lpstr>Angular Repeat from external source</vt:lpstr>
      <vt:lpstr>Angular Sort and Search</vt:lpstr>
      <vt:lpstr>Angular External UI Components</vt:lpstr>
      <vt:lpstr>AngularJS Remove and Insert DOM Element</vt:lpstr>
      <vt:lpstr>About Angular 2+</vt:lpstr>
      <vt:lpstr>Differences between versions</vt:lpstr>
      <vt:lpstr>Features of Angular 4</vt:lpstr>
      <vt:lpstr>Angular 2+ Component Example</vt:lpstr>
      <vt:lpstr>Angular 2+ Repeat with data from static array</vt:lpstr>
      <vt:lpstr>Angular 2+ Repeat from external source</vt:lpstr>
      <vt:lpstr>Angular 2+ Sort and Search</vt:lpstr>
      <vt:lpstr>Angular 2+ External UI Components</vt:lpstr>
      <vt:lpstr>Angular 2+ Remove and Insert DOM Element</vt:lpstr>
      <vt:lpstr>TypeScript</vt:lpstr>
      <vt:lpstr>TypeScript Features</vt:lpstr>
      <vt:lpstr>TypeScript and Angular</vt:lpstr>
      <vt:lpstr>Example usage &amp; Related URLs</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Web Design</dc:title>
  <dc:creator>Marco Papa</dc:creator>
  <cp:lastModifiedBy>Marco Papa</cp:lastModifiedBy>
  <cp:revision>109</cp:revision>
  <cp:lastPrinted>2018-03-26T19:01:38Z</cp:lastPrinted>
  <dcterms:created xsi:type="dcterms:W3CDTF">2015-10-19T21:46:56Z</dcterms:created>
  <dcterms:modified xsi:type="dcterms:W3CDTF">2018-03-26T21:44:37Z</dcterms:modified>
</cp:coreProperties>
</file>