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handoutMasterIdLst>
    <p:handoutMasterId r:id="rId28"/>
  </p:handoutMasterIdLst>
  <p:sldIdLst>
    <p:sldId id="331" r:id="rId2"/>
    <p:sldId id="332" r:id="rId3"/>
    <p:sldId id="439" r:id="rId4"/>
    <p:sldId id="455" r:id="rId5"/>
    <p:sldId id="456" r:id="rId6"/>
    <p:sldId id="457" r:id="rId7"/>
    <p:sldId id="458" r:id="rId8"/>
    <p:sldId id="438" r:id="rId9"/>
    <p:sldId id="440" r:id="rId10"/>
    <p:sldId id="441" r:id="rId11"/>
    <p:sldId id="442" r:id="rId12"/>
    <p:sldId id="443" r:id="rId13"/>
    <p:sldId id="444" r:id="rId14"/>
    <p:sldId id="459" r:id="rId15"/>
    <p:sldId id="445" r:id="rId16"/>
    <p:sldId id="446" r:id="rId17"/>
    <p:sldId id="447" r:id="rId18"/>
    <p:sldId id="460" r:id="rId19"/>
    <p:sldId id="448" r:id="rId20"/>
    <p:sldId id="449" r:id="rId21"/>
    <p:sldId id="450" r:id="rId22"/>
    <p:sldId id="451" r:id="rId23"/>
    <p:sldId id="452" r:id="rId24"/>
    <p:sldId id="453" r:id="rId25"/>
    <p:sldId id="454" r:id="rId26"/>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p:restoredTop sz="94712"/>
  </p:normalViewPr>
  <p:slideViewPr>
    <p:cSldViewPr>
      <p:cViewPr varScale="1">
        <p:scale>
          <a:sx n="120" d="100"/>
          <a:sy n="120" d="100"/>
        </p:scale>
        <p:origin x="1424" y="176"/>
      </p:cViewPr>
      <p:guideLst>
        <p:guide orient="horz" pos="2160"/>
        <p:guide pos="2880"/>
      </p:guideLst>
    </p:cSldViewPr>
  </p:slideViewPr>
  <p:outlineViewPr>
    <p:cViewPr>
      <p:scale>
        <a:sx n="33" d="100"/>
        <a:sy n="33" d="100"/>
      </p:scale>
      <p:origin x="0" y="-41586"/>
    </p:cViewPr>
  </p:outlineViewPr>
  <p:notesTextViewPr>
    <p:cViewPr>
      <p:scale>
        <a:sx n="100" d="100"/>
        <a:sy n="100" d="100"/>
      </p:scale>
      <p:origin x="0" y="0"/>
    </p:cViewPr>
  </p:notesTextViewPr>
  <p:sorterViewPr>
    <p:cViewPr>
      <p:scale>
        <a:sx n="166" d="100"/>
        <a:sy n="166" d="100"/>
      </p:scale>
      <p:origin x="0" y="-2161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3"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58724"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58725"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9CD6772C-FE5F-1047-AEA4-9C4501D58796}" type="slidenum">
              <a:rPr lang="en-US" altLang="en-US"/>
              <a:pPr/>
              <a:t>‹#›</a:t>
            </a:fld>
            <a:endParaRPr lang="en-US" altLang="en-US"/>
          </a:p>
        </p:txBody>
      </p:sp>
    </p:spTree>
    <p:extLst>
      <p:ext uri="{BB962C8B-B14F-4D97-AF65-F5344CB8AC3E}">
        <p14:creationId xmlns:p14="http://schemas.microsoft.com/office/powerpoint/2010/main" val="18754329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07"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lvl1pPr algn="r">
              <a:defRPr sz="1200" smtClean="0">
                <a:ea typeface="MS PGothic" charset="0"/>
                <a:cs typeface="MS PGothic"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98563" y="693738"/>
            <a:ext cx="4616450" cy="34623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9509" name="Rectangle 5"/>
          <p:cNvSpPr>
            <a:spLocks noGrp="1" noChangeArrowheads="1"/>
          </p:cNvSpPr>
          <p:nvPr>
            <p:ph type="body" sz="quarter" idx="3"/>
          </p:nvPr>
        </p:nvSpPr>
        <p:spPr bwMode="auto">
          <a:xfrm>
            <a:off x="933450" y="4387850"/>
            <a:ext cx="5143500" cy="4154488"/>
          </a:xfrm>
          <a:prstGeom prst="rect">
            <a:avLst/>
          </a:prstGeom>
          <a:noFill/>
          <a:ln w="9525">
            <a:noFill/>
            <a:miter lim="800000"/>
            <a:headEnd/>
            <a:tailEnd/>
          </a:ln>
          <a:effectLst/>
        </p:spPr>
        <p:txBody>
          <a:bodyPr vert="horz" wrap="square" lIns="92816" tIns="46407" rIns="92816" bIns="4640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9510"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defRPr sz="1200" smtClean="0">
                <a:ea typeface="MS PGothic" charset="0"/>
                <a:cs typeface="MS PGothic" charset="0"/>
              </a:defRPr>
            </a:lvl1pPr>
          </a:lstStyle>
          <a:p>
            <a:pPr>
              <a:defRPr/>
            </a:pPr>
            <a:endParaRPr lang="en-US"/>
          </a:p>
        </p:txBody>
      </p:sp>
      <p:sp>
        <p:nvSpPr>
          <p:cNvPr id="149511"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2816" tIns="46407" rIns="92816" bIns="46407" numCol="1" anchor="b" anchorCtr="0" compatLnSpc="1">
            <a:prstTxWarp prst="textNoShape">
              <a:avLst/>
            </a:prstTxWarp>
          </a:bodyPr>
          <a:lstStyle>
            <a:lvl1pPr algn="r">
              <a:defRPr sz="1200"/>
            </a:lvl1pPr>
          </a:lstStyle>
          <a:p>
            <a:fld id="{7369B669-630C-5045-B9C3-76F1A5FD322D}" type="slidenum">
              <a:rPr lang="en-US" altLang="en-US"/>
              <a:pPr/>
              <a:t>‹#›</a:t>
            </a:fld>
            <a:endParaRPr lang="en-US" altLang="en-US"/>
          </a:p>
        </p:txBody>
      </p:sp>
    </p:spTree>
    <p:extLst>
      <p:ext uri="{BB962C8B-B14F-4D97-AF65-F5344CB8AC3E}">
        <p14:creationId xmlns:p14="http://schemas.microsoft.com/office/powerpoint/2010/main" val="770310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S PGothic" panose="020B0600070205080204" pitchFamily="34" charset="-128"/>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Geneva"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Geneva" charset="-128"/>
        <a:cs typeface="Genev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cs typeface="MS PGothic"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FCBE1A15-06AE-A242-8A90-D9D7348BE4B2}" type="slidenum">
              <a:rPr lang="en-US" altLang="en-US" sz="1200"/>
              <a:pPr/>
              <a:t>1</a:t>
            </a:fld>
            <a:endParaRPr lang="en-US" altLang="en-US" sz="1200"/>
          </a:p>
        </p:txBody>
      </p:sp>
    </p:spTree>
    <p:extLst>
      <p:ext uri="{BB962C8B-B14F-4D97-AF65-F5344CB8AC3E}">
        <p14:creationId xmlns:p14="http://schemas.microsoft.com/office/powerpoint/2010/main" val="1784002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11</a:t>
            </a:fld>
            <a:endParaRPr lang="en-US" altLang="en-US" sz="1200"/>
          </a:p>
        </p:txBody>
      </p:sp>
    </p:spTree>
    <p:extLst>
      <p:ext uri="{BB962C8B-B14F-4D97-AF65-F5344CB8AC3E}">
        <p14:creationId xmlns:p14="http://schemas.microsoft.com/office/powerpoint/2010/main" val="184867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12</a:t>
            </a:fld>
            <a:endParaRPr lang="en-US" altLang="en-US" sz="1200"/>
          </a:p>
        </p:txBody>
      </p:sp>
    </p:spTree>
    <p:extLst>
      <p:ext uri="{BB962C8B-B14F-4D97-AF65-F5344CB8AC3E}">
        <p14:creationId xmlns:p14="http://schemas.microsoft.com/office/powerpoint/2010/main" val="107444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13</a:t>
            </a:fld>
            <a:endParaRPr lang="en-US" altLang="en-US" sz="1200"/>
          </a:p>
        </p:txBody>
      </p:sp>
    </p:spTree>
    <p:extLst>
      <p:ext uri="{BB962C8B-B14F-4D97-AF65-F5344CB8AC3E}">
        <p14:creationId xmlns:p14="http://schemas.microsoft.com/office/powerpoint/2010/main" val="2102218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14</a:t>
            </a:fld>
            <a:endParaRPr lang="en-US" altLang="en-US" sz="1200"/>
          </a:p>
        </p:txBody>
      </p:sp>
    </p:spTree>
    <p:extLst>
      <p:ext uri="{BB962C8B-B14F-4D97-AF65-F5344CB8AC3E}">
        <p14:creationId xmlns:p14="http://schemas.microsoft.com/office/powerpoint/2010/main" val="1947547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15</a:t>
            </a:fld>
            <a:endParaRPr lang="en-US" altLang="en-US" sz="1200"/>
          </a:p>
        </p:txBody>
      </p:sp>
    </p:spTree>
    <p:extLst>
      <p:ext uri="{BB962C8B-B14F-4D97-AF65-F5344CB8AC3E}">
        <p14:creationId xmlns:p14="http://schemas.microsoft.com/office/powerpoint/2010/main" val="2090470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16</a:t>
            </a:fld>
            <a:endParaRPr lang="en-US" altLang="en-US" sz="1200"/>
          </a:p>
        </p:txBody>
      </p:sp>
    </p:spTree>
    <p:extLst>
      <p:ext uri="{BB962C8B-B14F-4D97-AF65-F5344CB8AC3E}">
        <p14:creationId xmlns:p14="http://schemas.microsoft.com/office/powerpoint/2010/main" val="93461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17</a:t>
            </a:fld>
            <a:endParaRPr lang="en-US" altLang="en-US" sz="1200"/>
          </a:p>
        </p:txBody>
      </p:sp>
    </p:spTree>
    <p:extLst>
      <p:ext uri="{BB962C8B-B14F-4D97-AF65-F5344CB8AC3E}">
        <p14:creationId xmlns:p14="http://schemas.microsoft.com/office/powerpoint/2010/main" val="709082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18</a:t>
            </a:fld>
            <a:endParaRPr lang="en-US" altLang="en-US" sz="1200"/>
          </a:p>
        </p:txBody>
      </p:sp>
    </p:spTree>
    <p:extLst>
      <p:ext uri="{BB962C8B-B14F-4D97-AF65-F5344CB8AC3E}">
        <p14:creationId xmlns:p14="http://schemas.microsoft.com/office/powerpoint/2010/main" val="426948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19</a:t>
            </a:fld>
            <a:endParaRPr lang="en-US" altLang="en-US" sz="1200"/>
          </a:p>
        </p:txBody>
      </p:sp>
    </p:spTree>
    <p:extLst>
      <p:ext uri="{BB962C8B-B14F-4D97-AF65-F5344CB8AC3E}">
        <p14:creationId xmlns:p14="http://schemas.microsoft.com/office/powerpoint/2010/main" val="948235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20</a:t>
            </a:fld>
            <a:endParaRPr lang="en-US" altLang="en-US" sz="1200"/>
          </a:p>
        </p:txBody>
      </p:sp>
    </p:spTree>
    <p:extLst>
      <p:ext uri="{BB962C8B-B14F-4D97-AF65-F5344CB8AC3E}">
        <p14:creationId xmlns:p14="http://schemas.microsoft.com/office/powerpoint/2010/main" val="156828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3</a:t>
            </a:fld>
            <a:endParaRPr lang="en-US" altLang="en-US" sz="1200"/>
          </a:p>
        </p:txBody>
      </p:sp>
    </p:spTree>
    <p:extLst>
      <p:ext uri="{BB962C8B-B14F-4D97-AF65-F5344CB8AC3E}">
        <p14:creationId xmlns:p14="http://schemas.microsoft.com/office/powerpoint/2010/main" val="1669955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21</a:t>
            </a:fld>
            <a:endParaRPr lang="en-US" altLang="en-US" sz="1200"/>
          </a:p>
        </p:txBody>
      </p:sp>
    </p:spTree>
    <p:extLst>
      <p:ext uri="{BB962C8B-B14F-4D97-AF65-F5344CB8AC3E}">
        <p14:creationId xmlns:p14="http://schemas.microsoft.com/office/powerpoint/2010/main" val="2112400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22</a:t>
            </a:fld>
            <a:endParaRPr lang="en-US" altLang="en-US" sz="1200"/>
          </a:p>
        </p:txBody>
      </p:sp>
    </p:spTree>
    <p:extLst>
      <p:ext uri="{BB962C8B-B14F-4D97-AF65-F5344CB8AC3E}">
        <p14:creationId xmlns:p14="http://schemas.microsoft.com/office/powerpoint/2010/main" val="1852953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23</a:t>
            </a:fld>
            <a:endParaRPr lang="en-US" altLang="en-US" sz="1200"/>
          </a:p>
        </p:txBody>
      </p:sp>
    </p:spTree>
    <p:extLst>
      <p:ext uri="{BB962C8B-B14F-4D97-AF65-F5344CB8AC3E}">
        <p14:creationId xmlns:p14="http://schemas.microsoft.com/office/powerpoint/2010/main" val="1421537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24</a:t>
            </a:fld>
            <a:endParaRPr lang="en-US" altLang="en-US" sz="1200"/>
          </a:p>
        </p:txBody>
      </p:sp>
    </p:spTree>
    <p:extLst>
      <p:ext uri="{BB962C8B-B14F-4D97-AF65-F5344CB8AC3E}">
        <p14:creationId xmlns:p14="http://schemas.microsoft.com/office/powerpoint/2010/main" val="381558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25</a:t>
            </a:fld>
            <a:endParaRPr lang="en-US" altLang="en-US" sz="1200"/>
          </a:p>
        </p:txBody>
      </p:sp>
    </p:spTree>
    <p:extLst>
      <p:ext uri="{BB962C8B-B14F-4D97-AF65-F5344CB8AC3E}">
        <p14:creationId xmlns:p14="http://schemas.microsoft.com/office/powerpoint/2010/main" val="119870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4</a:t>
            </a:fld>
            <a:endParaRPr lang="en-US" altLang="en-US" sz="1200"/>
          </a:p>
        </p:txBody>
      </p:sp>
    </p:spTree>
    <p:extLst>
      <p:ext uri="{BB962C8B-B14F-4D97-AF65-F5344CB8AC3E}">
        <p14:creationId xmlns:p14="http://schemas.microsoft.com/office/powerpoint/2010/main" val="1781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5</a:t>
            </a:fld>
            <a:endParaRPr lang="en-US" altLang="en-US" sz="1200"/>
          </a:p>
        </p:txBody>
      </p:sp>
    </p:spTree>
    <p:extLst>
      <p:ext uri="{BB962C8B-B14F-4D97-AF65-F5344CB8AC3E}">
        <p14:creationId xmlns:p14="http://schemas.microsoft.com/office/powerpoint/2010/main" val="486504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6</a:t>
            </a:fld>
            <a:endParaRPr lang="en-US" altLang="en-US" sz="1200"/>
          </a:p>
        </p:txBody>
      </p:sp>
    </p:spTree>
    <p:extLst>
      <p:ext uri="{BB962C8B-B14F-4D97-AF65-F5344CB8AC3E}">
        <p14:creationId xmlns:p14="http://schemas.microsoft.com/office/powerpoint/2010/main" val="191857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7</a:t>
            </a:fld>
            <a:endParaRPr lang="en-US" altLang="en-US" sz="1200"/>
          </a:p>
        </p:txBody>
      </p:sp>
    </p:spTree>
    <p:extLst>
      <p:ext uri="{BB962C8B-B14F-4D97-AF65-F5344CB8AC3E}">
        <p14:creationId xmlns:p14="http://schemas.microsoft.com/office/powerpoint/2010/main" val="165157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8</a:t>
            </a:fld>
            <a:endParaRPr lang="en-US" altLang="en-US" sz="1200"/>
          </a:p>
        </p:txBody>
      </p:sp>
    </p:spTree>
    <p:extLst>
      <p:ext uri="{BB962C8B-B14F-4D97-AF65-F5344CB8AC3E}">
        <p14:creationId xmlns:p14="http://schemas.microsoft.com/office/powerpoint/2010/main" val="641046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9</a:t>
            </a:fld>
            <a:endParaRPr lang="en-US" altLang="en-US" sz="1200"/>
          </a:p>
        </p:txBody>
      </p:sp>
    </p:spTree>
    <p:extLst>
      <p:ext uri="{BB962C8B-B14F-4D97-AF65-F5344CB8AC3E}">
        <p14:creationId xmlns:p14="http://schemas.microsoft.com/office/powerpoint/2010/main" val="96487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latin typeface="Times New Roman" charset="0"/>
              <a:ea typeface="MS PGothic" charset="-128"/>
            </a:endParaRPr>
          </a:p>
        </p:txBody>
      </p:sp>
      <p:sp>
        <p:nvSpPr>
          <p:cNvPr id="1413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charset="0"/>
                <a:ea typeface="MS PGothic" charset="-128"/>
              </a:defRPr>
            </a:lvl1pPr>
            <a:lvl2pPr marL="742950" indent="-285750" defTabSz="927100">
              <a:defRPr sz="2400">
                <a:solidFill>
                  <a:schemeClr val="tx1"/>
                </a:solidFill>
                <a:latin typeface="Times New Roman" charset="0"/>
                <a:ea typeface="MS PGothic" charset="-128"/>
              </a:defRPr>
            </a:lvl2pPr>
            <a:lvl3pPr marL="1143000" indent="-228600" defTabSz="927100">
              <a:defRPr sz="2400">
                <a:solidFill>
                  <a:schemeClr val="tx1"/>
                </a:solidFill>
                <a:latin typeface="Times New Roman" charset="0"/>
                <a:ea typeface="MS PGothic" charset="-128"/>
              </a:defRPr>
            </a:lvl3pPr>
            <a:lvl4pPr marL="1600200" indent="-228600" defTabSz="927100">
              <a:defRPr sz="2400">
                <a:solidFill>
                  <a:schemeClr val="tx1"/>
                </a:solidFill>
                <a:latin typeface="Times New Roman" charset="0"/>
                <a:ea typeface="MS PGothic" charset="-128"/>
              </a:defRPr>
            </a:lvl4pPr>
            <a:lvl5pPr marL="2057400" indent="-228600" defTabSz="927100">
              <a:defRPr sz="2400">
                <a:solidFill>
                  <a:schemeClr val="tx1"/>
                </a:solidFill>
                <a:latin typeface="Times New Roman" charset="0"/>
                <a:ea typeface="MS PGothic" charset="-128"/>
              </a:defRPr>
            </a:lvl5pPr>
            <a:lvl6pPr marL="2514600" indent="-228600" defTabSz="927100" eaLnBrk="0" fontAlgn="base" hangingPunct="0">
              <a:spcBef>
                <a:spcPct val="0"/>
              </a:spcBef>
              <a:spcAft>
                <a:spcPct val="0"/>
              </a:spcAft>
              <a:defRPr sz="2400">
                <a:solidFill>
                  <a:schemeClr val="tx1"/>
                </a:solidFill>
                <a:latin typeface="Times New Roman" charset="0"/>
                <a:ea typeface="MS PGothic" charset="-128"/>
              </a:defRPr>
            </a:lvl6pPr>
            <a:lvl7pPr marL="2971800" indent="-228600" defTabSz="927100" eaLnBrk="0" fontAlgn="base" hangingPunct="0">
              <a:spcBef>
                <a:spcPct val="0"/>
              </a:spcBef>
              <a:spcAft>
                <a:spcPct val="0"/>
              </a:spcAft>
              <a:defRPr sz="2400">
                <a:solidFill>
                  <a:schemeClr val="tx1"/>
                </a:solidFill>
                <a:latin typeface="Times New Roman" charset="0"/>
                <a:ea typeface="MS PGothic" charset="-128"/>
              </a:defRPr>
            </a:lvl7pPr>
            <a:lvl8pPr marL="3429000" indent="-228600" defTabSz="927100" eaLnBrk="0" fontAlgn="base" hangingPunct="0">
              <a:spcBef>
                <a:spcPct val="0"/>
              </a:spcBef>
              <a:spcAft>
                <a:spcPct val="0"/>
              </a:spcAft>
              <a:defRPr sz="2400">
                <a:solidFill>
                  <a:schemeClr val="tx1"/>
                </a:solidFill>
                <a:latin typeface="Times New Roman" charset="0"/>
                <a:ea typeface="MS PGothic" charset="-128"/>
              </a:defRPr>
            </a:lvl8pPr>
            <a:lvl9pPr marL="3886200" indent="-228600" defTabSz="927100" eaLnBrk="0" fontAlgn="base" hangingPunct="0">
              <a:spcBef>
                <a:spcPct val="0"/>
              </a:spcBef>
              <a:spcAft>
                <a:spcPct val="0"/>
              </a:spcAft>
              <a:defRPr sz="2400">
                <a:solidFill>
                  <a:schemeClr val="tx1"/>
                </a:solidFill>
                <a:latin typeface="Times New Roman" charset="0"/>
                <a:ea typeface="MS PGothic" charset="-128"/>
              </a:defRPr>
            </a:lvl9pPr>
          </a:lstStyle>
          <a:p>
            <a:fld id="{885A970E-93DB-9B4E-A9DC-3322D2569FCE}" type="slidenum">
              <a:rPr lang="en-US" altLang="en-US" sz="1200"/>
              <a:pPr/>
              <a:t>10</a:t>
            </a:fld>
            <a:endParaRPr lang="en-US" altLang="en-US" sz="1200"/>
          </a:p>
        </p:txBody>
      </p:sp>
    </p:spTree>
    <p:extLst>
      <p:ext uri="{BB962C8B-B14F-4D97-AF65-F5344CB8AC3E}">
        <p14:creationId xmlns:p14="http://schemas.microsoft.com/office/powerpoint/2010/main" val="470950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5B7962F-3340-7E4E-AEC8-DC0EE06B52D3}" type="slidenum">
              <a:rPr lang="en-US" altLang="en-US"/>
              <a:pPr/>
              <a:t>‹#›</a:t>
            </a:fld>
            <a:endParaRPr lang="en-US" altLang="en-US"/>
          </a:p>
        </p:txBody>
      </p:sp>
    </p:spTree>
    <p:extLst>
      <p:ext uri="{BB962C8B-B14F-4D97-AF65-F5344CB8AC3E}">
        <p14:creationId xmlns:p14="http://schemas.microsoft.com/office/powerpoint/2010/main" val="178070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4A6E35A-8DAD-9F43-A49D-B1442E5E2A84}" type="slidenum">
              <a:rPr lang="en-US" altLang="en-US"/>
              <a:pPr/>
              <a:t>‹#›</a:t>
            </a:fld>
            <a:endParaRPr lang="en-US" altLang="en-US"/>
          </a:p>
        </p:txBody>
      </p:sp>
    </p:spTree>
    <p:extLst>
      <p:ext uri="{BB962C8B-B14F-4D97-AF65-F5344CB8AC3E}">
        <p14:creationId xmlns:p14="http://schemas.microsoft.com/office/powerpoint/2010/main" val="629175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69A77DF-A4BB-D147-8911-0596CA552D8F}" type="slidenum">
              <a:rPr lang="en-US" altLang="en-US"/>
              <a:pPr/>
              <a:t>‹#›</a:t>
            </a:fld>
            <a:endParaRPr lang="en-US" altLang="en-US"/>
          </a:p>
        </p:txBody>
      </p:sp>
    </p:spTree>
    <p:extLst>
      <p:ext uri="{BB962C8B-B14F-4D97-AF65-F5344CB8AC3E}">
        <p14:creationId xmlns:p14="http://schemas.microsoft.com/office/powerpoint/2010/main" val="33525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E72F76C1-9EA7-F646-9A1B-A1B8138FC552}" type="slidenum">
              <a:rPr lang="en-US" altLang="en-US"/>
              <a:pPr/>
              <a:t>‹#›</a:t>
            </a:fld>
            <a:endParaRPr lang="en-US" altLang="en-US"/>
          </a:p>
        </p:txBody>
      </p:sp>
    </p:spTree>
    <p:extLst>
      <p:ext uri="{BB962C8B-B14F-4D97-AF65-F5344CB8AC3E}">
        <p14:creationId xmlns:p14="http://schemas.microsoft.com/office/powerpoint/2010/main" val="90514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9C9B53B-8607-914E-9420-69E770E9DA14}" type="slidenum">
              <a:rPr lang="en-US" altLang="en-US"/>
              <a:pPr/>
              <a:t>‹#›</a:t>
            </a:fld>
            <a:endParaRPr lang="en-US" altLang="en-US"/>
          </a:p>
        </p:txBody>
      </p:sp>
    </p:spTree>
    <p:extLst>
      <p:ext uri="{BB962C8B-B14F-4D97-AF65-F5344CB8AC3E}">
        <p14:creationId xmlns:p14="http://schemas.microsoft.com/office/powerpoint/2010/main" val="5757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6B0D51E-8E6D-994A-9B69-4FC9283F7E27}" type="slidenum">
              <a:rPr lang="en-US" altLang="en-US"/>
              <a:pPr/>
              <a:t>‹#›</a:t>
            </a:fld>
            <a:endParaRPr lang="en-US" altLang="en-US"/>
          </a:p>
        </p:txBody>
      </p:sp>
    </p:spTree>
    <p:extLst>
      <p:ext uri="{BB962C8B-B14F-4D97-AF65-F5344CB8AC3E}">
        <p14:creationId xmlns:p14="http://schemas.microsoft.com/office/powerpoint/2010/main" val="129408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3DD3D4BC-E356-0843-AAE0-C12251E81D6A}" type="slidenum">
              <a:rPr lang="en-US" altLang="en-US"/>
              <a:pPr/>
              <a:t>‹#›</a:t>
            </a:fld>
            <a:endParaRPr lang="en-US" altLang="en-US"/>
          </a:p>
        </p:txBody>
      </p:sp>
    </p:spTree>
    <p:extLst>
      <p:ext uri="{BB962C8B-B14F-4D97-AF65-F5344CB8AC3E}">
        <p14:creationId xmlns:p14="http://schemas.microsoft.com/office/powerpoint/2010/main" val="51395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smtClean="0"/>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r>
              <a:rPr lang="en-US" altLang="en-US" smtClean="0"/>
              <a:t>Copyright © Marco Papa 2017</a:t>
            </a:r>
            <a:endParaRPr lang="en-US" altLang="en-US"/>
          </a:p>
        </p:txBody>
      </p:sp>
      <p:sp>
        <p:nvSpPr>
          <p:cNvPr id="5" name="Rectangle 6"/>
          <p:cNvSpPr>
            <a:spLocks noGrp="1" noChangeArrowheads="1"/>
          </p:cNvSpPr>
          <p:nvPr>
            <p:ph type="sldNum" sz="quarter" idx="12"/>
          </p:nvPr>
        </p:nvSpPr>
        <p:spPr>
          <a:xfrm>
            <a:off x="6553200" y="6262688"/>
            <a:ext cx="1752600" cy="457200"/>
          </a:xfrm>
        </p:spPr>
        <p:txBody>
          <a:bodyPr/>
          <a:lstStyle>
            <a:lvl1pPr>
              <a:defRPr/>
            </a:lvl1pPr>
          </a:lstStyle>
          <a:p>
            <a:fld id="{7AD28CC9-3ABC-254F-BAB0-6118B2E293F1}" type="slidenum">
              <a:rPr lang="en-US" altLang="en-US"/>
              <a:pPr/>
              <a:t>‹#›</a:t>
            </a:fld>
            <a:endParaRPr lang="en-US" altLang="en-US"/>
          </a:p>
        </p:txBody>
      </p:sp>
    </p:spTree>
    <p:extLst>
      <p:ext uri="{BB962C8B-B14F-4D97-AF65-F5344CB8AC3E}">
        <p14:creationId xmlns:p14="http://schemas.microsoft.com/office/powerpoint/2010/main" val="17203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F665B412-0370-9A49-90E6-21DF5F9548FE}" type="slidenum">
              <a:rPr lang="en-US" altLang="en-US"/>
              <a:pPr/>
              <a:t>‹#›</a:t>
            </a:fld>
            <a:endParaRPr lang="en-US" altLang="en-US"/>
          </a:p>
        </p:txBody>
      </p:sp>
    </p:spTree>
    <p:extLst>
      <p:ext uri="{BB962C8B-B14F-4D97-AF65-F5344CB8AC3E}">
        <p14:creationId xmlns:p14="http://schemas.microsoft.com/office/powerpoint/2010/main" val="52349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2698E41D-146E-6642-B527-60AA2D9EE3D1}" type="slidenum">
              <a:rPr lang="en-US" altLang="en-US"/>
              <a:pPr/>
              <a:t>‹#›</a:t>
            </a:fld>
            <a:endParaRPr lang="en-US" altLang="en-US"/>
          </a:p>
        </p:txBody>
      </p:sp>
    </p:spTree>
    <p:extLst>
      <p:ext uri="{BB962C8B-B14F-4D97-AF65-F5344CB8AC3E}">
        <p14:creationId xmlns:p14="http://schemas.microsoft.com/office/powerpoint/2010/main" val="6320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r>
              <a:rPr lang="en-US" altLang="en-US" smtClean="0"/>
              <a:t>Copyright © Marco Papa 2017</a:t>
            </a:r>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555C4F6D-3810-7C43-A64C-4FDE624A5DE5}" type="slidenum">
              <a:rPr lang="en-US" altLang="en-US"/>
              <a:pPr/>
              <a:t>‹#›</a:t>
            </a:fld>
            <a:endParaRPr lang="en-US" altLang="en-US"/>
          </a:p>
        </p:txBody>
      </p:sp>
    </p:spTree>
    <p:extLst>
      <p:ext uri="{BB962C8B-B14F-4D97-AF65-F5344CB8AC3E}">
        <p14:creationId xmlns:p14="http://schemas.microsoft.com/office/powerpoint/2010/main" val="14408076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MS PGothic" charset="0"/>
                <a:cs typeface="MS PGothic" charset="0"/>
              </a:defRPr>
            </a:lvl1pPr>
          </a:lstStyle>
          <a:p>
            <a:pPr>
              <a:defRPr/>
            </a:pPr>
            <a:endParaRPr lang="en-US"/>
          </a:p>
        </p:txBody>
      </p:sp>
      <p:sp>
        <p:nvSpPr>
          <p:cNvPr id="1029" name="Rectangle 5"/>
          <p:cNvSpPr>
            <a:spLocks noGrp="1" noChangeArrowheads="1"/>
          </p:cNvSpPr>
          <p:nvPr>
            <p:ph type="ftr" sz="quarter" idx="3"/>
          </p:nvPr>
        </p:nvSpPr>
        <p:spPr bwMode="auto">
          <a:xfrm>
            <a:off x="2895600" y="62484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ltLang="en-US" smtClean="0"/>
              <a:t>Copyright © Marco Papa 2017</a:t>
            </a: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9D65CC4-3D8C-4048-AFAC-52C6DDEA1C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7" r:id="rId6"/>
    <p:sldLayoutId id="2147483942" r:id="rId7"/>
    <p:sldLayoutId id="2147483943" r:id="rId8"/>
    <p:sldLayoutId id="2147483944" r:id="rId9"/>
    <p:sldLayoutId id="2147483945" r:id="rId10"/>
    <p:sldLayoutId id="2147483946" r:id="rId11"/>
  </p:sldLayoutIdLst>
  <p:hf hd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Times New Roman" pitchFamily="18" charset="0"/>
          <a:ea typeface="MS PGothic" panose="020B0600070205080204" pitchFamily="34" charset="-128"/>
          <a:cs typeface="MS PGothic"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cs typeface="Geneva" charset="0"/>
        </a:defRPr>
      </a:lvl3pPr>
      <a:lvl4pPr marL="16002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4pPr>
      <a:lvl5pPr marL="2057400" indent="-228600" algn="l" rtl="0" eaLnBrk="0" fontAlgn="base" hangingPunct="0">
        <a:spcBef>
          <a:spcPct val="20000"/>
        </a:spcBef>
        <a:spcAft>
          <a:spcPct val="0"/>
        </a:spcAft>
        <a:buChar char="»"/>
        <a:defRPr sz="2000">
          <a:solidFill>
            <a:schemeClr val="tx1"/>
          </a:solidFill>
          <a:latin typeface="+mn-lt"/>
          <a:ea typeface="Geneva" charset="-128"/>
          <a:cs typeface="Geneva"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console.cloud.google.com/project" TargetMode="External"/><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cloud.google.com/sdk/docs/"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console.cloud.google.com/"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1143000" y="2246313"/>
            <a:ext cx="6858000" cy="1243012"/>
          </a:xfrm>
        </p:spPr>
        <p:txBody>
          <a:bodyPr/>
          <a:lstStyle/>
          <a:p>
            <a:pPr eaLnBrk="1" hangingPunct="1">
              <a:defRPr/>
            </a:pPr>
            <a:r>
              <a:rPr lang="en-US" altLang="en-US" b="1" dirty="0" err="1">
                <a:cs typeface="ＭＳ Ｐゴシック" charset="-128"/>
              </a:rPr>
              <a:t>Serverless</a:t>
            </a:r>
            <a:r>
              <a:rPr lang="en-US" altLang="en-US" b="1" dirty="0">
                <a:cs typeface="ＭＳ Ｐゴシック" charset="-128"/>
              </a:rPr>
              <a:t> </a:t>
            </a:r>
            <a:r>
              <a:rPr lang="en-US" altLang="en-US" b="1" dirty="0" smtClean="0">
                <a:cs typeface="ＭＳ Ｐゴシック" charset="-128"/>
              </a:rPr>
              <a:t>Applications</a:t>
            </a:r>
            <a:br>
              <a:rPr lang="en-US" altLang="en-US" b="1" dirty="0" smtClean="0">
                <a:cs typeface="ＭＳ Ｐゴシック" charset="-128"/>
              </a:rPr>
            </a:br>
            <a:r>
              <a:rPr lang="en-US" altLang="en-US" b="1" dirty="0" smtClean="0">
                <a:cs typeface="ＭＳ Ｐゴシック" charset="-128"/>
              </a:rPr>
              <a:t>Google Cloud Functions</a:t>
            </a:r>
            <a:endParaRPr lang="en-US" altLang="en-US" b="1" dirty="0">
              <a:latin typeface="+mn-lt"/>
              <a:cs typeface="ＭＳ Ｐゴシック"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a:t>
            </a:r>
            <a:r>
              <a:rPr lang="en-US" altLang="en-US" sz="3200" b="1" dirty="0" smtClean="0">
                <a:ea typeface="MS PGothic" charset="-128"/>
              </a:rPr>
              <a:t>Functions (</a:t>
            </a:r>
            <a:r>
              <a:rPr lang="en-US" altLang="en-US" sz="3200" b="1" dirty="0">
                <a:ea typeface="MS PGothic" charset="-128"/>
              </a:rPr>
              <a:t>cont’d</a:t>
            </a:r>
            <a:r>
              <a:rPr lang="en-US" altLang="en-US" sz="3200" b="1" dirty="0" smtClean="0">
                <a:ea typeface="MS PGothic" charset="-128"/>
              </a:rPr>
              <a:t>)</a:t>
            </a:r>
            <a:endParaRPr lang="en-US" altLang="en-US" sz="3200" b="1" dirty="0">
              <a:ea typeface="MS PGothic" charset="-128"/>
            </a:endParaRP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10</a:t>
            </a:fld>
            <a:endParaRPr lang="en-US" altLang="en-US" sz="1050"/>
          </a:p>
        </p:txBody>
      </p:sp>
      <p:sp>
        <p:nvSpPr>
          <p:cNvPr id="12" name="TextBox 11"/>
          <p:cNvSpPr txBox="1"/>
          <p:nvPr/>
        </p:nvSpPr>
        <p:spPr>
          <a:xfrm>
            <a:off x="5257800" y="2057400"/>
            <a:ext cx="3428999" cy="1600438"/>
          </a:xfrm>
          <a:prstGeom prst="rect">
            <a:avLst/>
          </a:prstGeom>
          <a:noFill/>
        </p:spPr>
        <p:txBody>
          <a:bodyPr wrap="square" rtlCol="0">
            <a:spAutoFit/>
          </a:bodyPr>
          <a:lstStyle/>
          <a:p>
            <a:pPr marL="342900" indent="-342900">
              <a:buFont typeface="+mj-lt"/>
              <a:buAutoNum type="arabicPeriod" startAt="2"/>
            </a:pPr>
            <a:r>
              <a:rPr lang="en-US" sz="1400" dirty="0" smtClean="0"/>
              <a:t>Select </a:t>
            </a:r>
            <a:r>
              <a:rPr lang="en-US" sz="1400" dirty="0"/>
              <a:t>or create a Cloud Platform project</a:t>
            </a:r>
            <a:r>
              <a:rPr lang="en-US" sz="1400" dirty="0" smtClean="0"/>
              <a:t>. Go to </a:t>
            </a:r>
            <a:r>
              <a:rPr lang="en-US" sz="1400" dirty="0"/>
              <a:t>the Projects page at</a:t>
            </a:r>
            <a:r>
              <a:rPr lang="en-US" sz="1400" dirty="0" smtClean="0"/>
              <a:t>:</a:t>
            </a:r>
          </a:p>
          <a:p>
            <a:pPr marL="342900" indent="-342900">
              <a:buFont typeface="+mj-lt"/>
              <a:buAutoNum type="arabicPeriod" startAt="2"/>
            </a:pPr>
            <a:endParaRPr lang="en-US" sz="1400" dirty="0"/>
          </a:p>
          <a:p>
            <a:r>
              <a:rPr lang="en-US" sz="1400" dirty="0"/>
              <a:t> </a:t>
            </a:r>
            <a:r>
              <a:rPr lang="en-US" sz="1400" dirty="0">
                <a:hlinkClick r:id="rId3"/>
              </a:rPr>
              <a:t>https://</a:t>
            </a:r>
            <a:r>
              <a:rPr lang="en-US" sz="1400" dirty="0" smtClean="0">
                <a:hlinkClick r:id="rId3"/>
              </a:rPr>
              <a:t>console.cloud.google.com/project</a:t>
            </a:r>
            <a:endParaRPr lang="en-US" sz="1400" dirty="0" smtClean="0"/>
          </a:p>
          <a:p>
            <a:pPr marL="342900" indent="-342900">
              <a:buFont typeface="+mj-lt"/>
              <a:buAutoNum type="arabicPeriod" startAt="2"/>
            </a:pPr>
            <a:endParaRPr lang="en-US" sz="1400" dirty="0" smtClean="0"/>
          </a:p>
          <a:p>
            <a:pPr marL="342900" indent="-342900">
              <a:buFont typeface="+mj-lt"/>
              <a:buAutoNum type="arabicPeriod" startAt="3"/>
            </a:pPr>
            <a:r>
              <a:rPr lang="en-US" sz="1400" dirty="0" smtClean="0"/>
              <a:t>Select </a:t>
            </a:r>
            <a:r>
              <a:rPr lang="en-US" sz="1400" b="1" dirty="0" smtClean="0"/>
              <a:t>CREATE PROJECT</a:t>
            </a:r>
            <a:r>
              <a:rPr lang="en-US" sz="1400" dirty="0" smtClean="0"/>
              <a:t>.</a:t>
            </a:r>
            <a:endParaRPr lang="en-US" sz="1400" dirty="0"/>
          </a:p>
          <a:p>
            <a:endParaRPr lang="en-US" sz="1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43" y="1447800"/>
            <a:ext cx="4656890" cy="4800600"/>
          </a:xfrm>
          <a:prstGeom prst="rect">
            <a:avLst/>
          </a:prstGeom>
        </p:spPr>
      </p:pic>
    </p:spTree>
    <p:extLst>
      <p:ext uri="{BB962C8B-B14F-4D97-AF65-F5344CB8AC3E}">
        <p14:creationId xmlns:p14="http://schemas.microsoft.com/office/powerpoint/2010/main" val="76628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11</a:t>
            </a:fld>
            <a:endParaRPr lang="en-US" altLang="en-US" sz="1050"/>
          </a:p>
        </p:txBody>
      </p:sp>
      <p:sp>
        <p:nvSpPr>
          <p:cNvPr id="12" name="TextBox 11"/>
          <p:cNvSpPr txBox="1"/>
          <p:nvPr/>
        </p:nvSpPr>
        <p:spPr>
          <a:xfrm>
            <a:off x="5562599" y="2057400"/>
            <a:ext cx="2769319" cy="2677656"/>
          </a:xfrm>
          <a:prstGeom prst="rect">
            <a:avLst/>
          </a:prstGeom>
          <a:noFill/>
        </p:spPr>
        <p:txBody>
          <a:bodyPr wrap="square" rtlCol="0">
            <a:spAutoFit/>
          </a:bodyPr>
          <a:lstStyle/>
          <a:p>
            <a:pPr marL="342900" indent="-342900">
              <a:buFont typeface="+mj-lt"/>
              <a:buAutoNum type="arabicPeriod" startAt="4"/>
            </a:pPr>
            <a:r>
              <a:rPr lang="en-US" sz="1400" dirty="0" smtClean="0"/>
              <a:t>Enter your project name, such as </a:t>
            </a:r>
            <a:r>
              <a:rPr lang="en-US" sz="1400" i="1" dirty="0" err="1" smtClean="0"/>
              <a:t>MyFunctionsProject</a:t>
            </a:r>
            <a:r>
              <a:rPr lang="en-US" sz="1400" dirty="0" smtClean="0"/>
              <a:t>.</a:t>
            </a:r>
            <a:r>
              <a:rPr lang="en-US" sz="1400" dirty="0"/>
              <a:t> </a:t>
            </a:r>
            <a:r>
              <a:rPr lang="en-US" sz="1400" dirty="0" smtClean="0"/>
              <a:t>Notice the project ID.</a:t>
            </a:r>
          </a:p>
          <a:p>
            <a:pPr marL="342900" indent="-342900">
              <a:buFont typeface="+mj-lt"/>
              <a:buAutoNum type="arabicPeriod" startAt="4"/>
            </a:pPr>
            <a:r>
              <a:rPr lang="en-US" sz="1400" dirty="0" smtClean="0"/>
              <a:t>Click </a:t>
            </a:r>
            <a:r>
              <a:rPr lang="en-US" sz="1400" b="1" dirty="0" smtClean="0"/>
              <a:t>Create</a:t>
            </a:r>
            <a:r>
              <a:rPr lang="en-US" sz="1400" dirty="0" smtClean="0"/>
              <a:t>. </a:t>
            </a:r>
          </a:p>
          <a:p>
            <a:pPr marL="342900" indent="-342900">
              <a:buFont typeface="+mj-lt"/>
              <a:buAutoNum type="arabicPeriod" startAt="4"/>
            </a:pPr>
            <a:r>
              <a:rPr lang="en-US" sz="1400" dirty="0"/>
              <a:t>Y</a:t>
            </a:r>
            <a:r>
              <a:rPr lang="en-US" sz="1400" dirty="0" smtClean="0"/>
              <a:t>ou may have to refresh the page to see your new project.</a:t>
            </a:r>
          </a:p>
          <a:p>
            <a:pPr marL="342900" indent="-342900">
              <a:buFont typeface="+mj-lt"/>
              <a:buAutoNum type="arabicPeriod" startAt="4"/>
            </a:pPr>
            <a:r>
              <a:rPr lang="en-US" sz="1400" dirty="0" smtClean="0"/>
              <a:t>Click on the project name, </a:t>
            </a:r>
            <a:r>
              <a:rPr lang="en-US" sz="1400" i="1" dirty="0" err="1" smtClean="0"/>
              <a:t>MyFunctionsProject</a:t>
            </a:r>
            <a:r>
              <a:rPr lang="en-US" sz="1400" dirty="0" smtClean="0"/>
              <a:t>, in this example.</a:t>
            </a:r>
          </a:p>
          <a:p>
            <a:pPr marL="342900" indent="-342900">
              <a:buFont typeface="+mj-lt"/>
              <a:buAutoNum type="arabicPeriod" startAt="4"/>
            </a:pPr>
            <a:r>
              <a:rPr lang="en-US" sz="1400" dirty="0" smtClean="0"/>
              <a:t>Click the </a:t>
            </a:r>
            <a:r>
              <a:rPr lang="en-US" sz="1400" b="1" dirty="0" smtClean="0"/>
              <a:t>Products and Services</a:t>
            </a:r>
            <a:r>
              <a:rPr lang="en-US" sz="1400" dirty="0" smtClean="0"/>
              <a:t> “3 bars” icon on top left, and select </a:t>
            </a:r>
            <a:r>
              <a:rPr lang="en-US" sz="1400" b="1" dirty="0" smtClean="0"/>
              <a:t>Home</a:t>
            </a:r>
            <a:r>
              <a:rPr lang="en-US" sz="1400" dirty="0" smtClean="0"/>
              <a:t>.</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24000"/>
            <a:ext cx="4644674" cy="26472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57" y="3581400"/>
            <a:ext cx="4650117" cy="2362200"/>
          </a:xfrm>
          <a:prstGeom prst="rect">
            <a:avLst/>
          </a:prstGeom>
        </p:spPr>
      </p:pic>
    </p:spTree>
    <p:extLst>
      <p:ext uri="{BB962C8B-B14F-4D97-AF65-F5344CB8AC3E}">
        <p14:creationId xmlns:p14="http://schemas.microsoft.com/office/powerpoint/2010/main" val="70477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12</a:t>
            </a:fld>
            <a:endParaRPr lang="en-US" altLang="en-US" sz="1050"/>
          </a:p>
        </p:txBody>
      </p:sp>
      <p:sp>
        <p:nvSpPr>
          <p:cNvPr id="12" name="TextBox 11"/>
          <p:cNvSpPr txBox="1"/>
          <p:nvPr/>
        </p:nvSpPr>
        <p:spPr>
          <a:xfrm>
            <a:off x="5562599" y="2057400"/>
            <a:ext cx="2769319" cy="3539430"/>
          </a:xfrm>
          <a:prstGeom prst="rect">
            <a:avLst/>
          </a:prstGeom>
          <a:noFill/>
        </p:spPr>
        <p:txBody>
          <a:bodyPr wrap="square" rtlCol="0">
            <a:spAutoFit/>
          </a:bodyPr>
          <a:lstStyle/>
          <a:p>
            <a:pPr marL="342900" indent="-342900">
              <a:buFont typeface="+mj-lt"/>
              <a:buAutoNum type="arabicPeriod" startAt="9"/>
            </a:pPr>
            <a:r>
              <a:rPr lang="en-US" sz="1400" b="1" dirty="0" smtClean="0"/>
              <a:t>Enable </a:t>
            </a:r>
            <a:r>
              <a:rPr lang="en-US" sz="1400" b="1" dirty="0"/>
              <a:t>billing </a:t>
            </a:r>
            <a:r>
              <a:rPr lang="en-US" sz="1400" dirty="0"/>
              <a:t>for a </a:t>
            </a:r>
            <a:r>
              <a:rPr lang="en-US" sz="1400" dirty="0" smtClean="0"/>
              <a:t>project</a:t>
            </a:r>
          </a:p>
          <a:p>
            <a:pPr marL="342900" indent="-342900">
              <a:buFont typeface="+mj-lt"/>
              <a:buAutoNum type="arabicPeriod" startAt="9"/>
            </a:pPr>
            <a:r>
              <a:rPr lang="en-US" sz="1400" dirty="0"/>
              <a:t>How you enable billing depends on whether you're creating a new project or you're re-enabling billing for an existing project</a:t>
            </a:r>
            <a:r>
              <a:rPr lang="en-US" sz="1400" dirty="0" smtClean="0"/>
              <a:t>.</a:t>
            </a:r>
          </a:p>
          <a:p>
            <a:pPr marL="342900" indent="-342900">
              <a:buFont typeface="+mj-lt"/>
              <a:buAutoNum type="arabicPeriod" startAt="9"/>
            </a:pPr>
            <a:r>
              <a:rPr lang="en-US" sz="1400" dirty="0"/>
              <a:t>When you create a new project, you're prompted to choose which of your billing accounts you want to link to the project. If you have only one billing account, that account is automatically linked to your project</a:t>
            </a:r>
            <a:r>
              <a:rPr lang="en-US" sz="1400" dirty="0" smtClean="0"/>
              <a:t>.</a:t>
            </a:r>
          </a:p>
          <a:p>
            <a:pPr marL="342900" indent="-342900">
              <a:buFont typeface="+mj-lt"/>
              <a:buAutoNum type="arabicPeriod" startAt="9"/>
            </a:pPr>
            <a:r>
              <a:rPr lang="en-US" sz="1400" dirty="0" smtClean="0"/>
              <a:t>Click on </a:t>
            </a:r>
            <a:r>
              <a:rPr lang="en-US" sz="1400" b="1" dirty="0" smtClean="0"/>
              <a:t>Go to APIs overview</a:t>
            </a:r>
            <a:r>
              <a:rPr lang="en-US" sz="1400" dirty="0" smtClean="0"/>
              <a:t>.</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908" y="1371599"/>
            <a:ext cx="4617892" cy="4881145"/>
          </a:xfrm>
          <a:prstGeom prst="rect">
            <a:avLst/>
          </a:prstGeom>
        </p:spPr>
      </p:pic>
    </p:spTree>
    <p:extLst>
      <p:ext uri="{BB962C8B-B14F-4D97-AF65-F5344CB8AC3E}">
        <p14:creationId xmlns:p14="http://schemas.microsoft.com/office/powerpoint/2010/main" val="749964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13</a:t>
            </a:fld>
            <a:endParaRPr lang="en-US" altLang="en-US" sz="1050"/>
          </a:p>
        </p:txBody>
      </p:sp>
      <p:sp>
        <p:nvSpPr>
          <p:cNvPr id="12" name="TextBox 11"/>
          <p:cNvSpPr txBox="1"/>
          <p:nvPr/>
        </p:nvSpPr>
        <p:spPr>
          <a:xfrm>
            <a:off x="4925007" y="1600200"/>
            <a:ext cx="3761793" cy="1600438"/>
          </a:xfrm>
          <a:prstGeom prst="rect">
            <a:avLst/>
          </a:prstGeom>
          <a:noFill/>
        </p:spPr>
        <p:txBody>
          <a:bodyPr wrap="square" rtlCol="0">
            <a:spAutoFit/>
          </a:bodyPr>
          <a:lstStyle/>
          <a:p>
            <a:pPr marL="342900" indent="-342900">
              <a:buFont typeface="+mj-lt"/>
              <a:buAutoNum type="arabicPeriod" startAt="13"/>
            </a:pPr>
            <a:r>
              <a:rPr lang="en-US" sz="1400" dirty="0"/>
              <a:t>Enable the Cloud Functions API</a:t>
            </a:r>
            <a:r>
              <a:rPr lang="en-US" sz="1400" dirty="0" smtClean="0"/>
              <a:t>.  In the </a:t>
            </a:r>
            <a:r>
              <a:rPr lang="en-US" sz="1400" b="1" dirty="0" smtClean="0"/>
              <a:t>API</a:t>
            </a:r>
            <a:r>
              <a:rPr lang="en-US" sz="1400" dirty="0" smtClean="0"/>
              <a:t> &amp; Services </a:t>
            </a:r>
            <a:r>
              <a:rPr lang="en-US" sz="1400" b="1" dirty="0" smtClean="0"/>
              <a:t>Dashboard</a:t>
            </a:r>
            <a:r>
              <a:rPr lang="en-US" sz="1400" dirty="0" smtClean="0"/>
              <a:t>, click </a:t>
            </a:r>
            <a:r>
              <a:rPr lang="en-US" sz="1400" b="1" dirty="0" smtClean="0"/>
              <a:t>ENABLE APIS AND SERVICES</a:t>
            </a:r>
            <a:r>
              <a:rPr lang="en-US" sz="1400" dirty="0" smtClean="0"/>
              <a:t>. The page titled “</a:t>
            </a:r>
            <a:r>
              <a:rPr lang="en-US" sz="1400" i="1" dirty="0" smtClean="0"/>
              <a:t>Welcome to the new API Library</a:t>
            </a:r>
            <a:r>
              <a:rPr lang="en-US" sz="1400" dirty="0" smtClean="0"/>
              <a:t>” appears. </a:t>
            </a:r>
          </a:p>
          <a:p>
            <a:pPr marL="342900" indent="-342900">
              <a:buFont typeface="+mj-lt"/>
              <a:buAutoNum type="arabicPeriod" startAt="13"/>
            </a:pPr>
            <a:r>
              <a:rPr lang="en-US" sz="1400" dirty="0" smtClean="0"/>
              <a:t>Enter “Functions” in the edit box. Then click </a:t>
            </a:r>
            <a:r>
              <a:rPr lang="en-US" sz="1400" b="1" dirty="0" smtClean="0"/>
              <a:t>Google Cloud Functions API</a:t>
            </a:r>
            <a:r>
              <a:rPr lang="en-US" sz="1400" dirty="0" smtClean="0"/>
              <a:t>.</a:t>
            </a:r>
          </a:p>
          <a:p>
            <a:pPr marL="342900" indent="-342900">
              <a:buFont typeface="+mj-lt"/>
              <a:buAutoNum type="arabicPeriod" startAt="13"/>
            </a:pPr>
            <a:r>
              <a:rPr lang="en-US" sz="1400" dirty="0" smtClean="0"/>
              <a:t>Click </a:t>
            </a:r>
            <a:r>
              <a:rPr lang="en-US" sz="1400" b="1" dirty="0" smtClean="0"/>
              <a:t>ENABLE</a:t>
            </a:r>
            <a:r>
              <a:rPr lang="en-US" sz="1400" dirty="0" smtClean="0"/>
              <a:t>. Wait while “Enabling API.”</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435883"/>
            <a:ext cx="3031340" cy="3200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096" y="2120509"/>
            <a:ext cx="3031340" cy="320039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1149" y="3185509"/>
            <a:ext cx="3067825" cy="323892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1338" y="3196031"/>
            <a:ext cx="3067825" cy="3238920"/>
          </a:xfrm>
          <a:prstGeom prst="rect">
            <a:avLst/>
          </a:prstGeom>
        </p:spPr>
      </p:pic>
    </p:spTree>
    <p:extLst>
      <p:ext uri="{BB962C8B-B14F-4D97-AF65-F5344CB8AC3E}">
        <p14:creationId xmlns:p14="http://schemas.microsoft.com/office/powerpoint/2010/main" val="202954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14</a:t>
            </a:fld>
            <a:endParaRPr lang="en-US" altLang="en-US" sz="1050"/>
          </a:p>
        </p:txBody>
      </p:sp>
      <p:sp>
        <p:nvSpPr>
          <p:cNvPr id="12" name="TextBox 11"/>
          <p:cNvSpPr txBox="1"/>
          <p:nvPr/>
        </p:nvSpPr>
        <p:spPr>
          <a:xfrm>
            <a:off x="5181600" y="1600200"/>
            <a:ext cx="3477206" cy="738664"/>
          </a:xfrm>
          <a:prstGeom prst="rect">
            <a:avLst/>
          </a:prstGeom>
          <a:noFill/>
        </p:spPr>
        <p:txBody>
          <a:bodyPr wrap="square" rtlCol="0">
            <a:spAutoFit/>
          </a:bodyPr>
          <a:lstStyle/>
          <a:p>
            <a:pPr marL="342900" indent="-342900">
              <a:buFont typeface="+mj-lt"/>
              <a:buAutoNum type="arabicPeriod" startAt="16"/>
            </a:pPr>
            <a:r>
              <a:rPr lang="en-US" sz="1400" dirty="0" smtClean="0"/>
              <a:t>The </a:t>
            </a:r>
            <a:r>
              <a:rPr lang="en-US" sz="1400" b="1" dirty="0" smtClean="0"/>
              <a:t>Google Cloud </a:t>
            </a:r>
            <a:r>
              <a:rPr lang="en-US" sz="1400" b="1" dirty="0"/>
              <a:t>Functions </a:t>
            </a:r>
            <a:r>
              <a:rPr lang="en-US" sz="1400" b="1" dirty="0" smtClean="0"/>
              <a:t>API</a:t>
            </a:r>
            <a:r>
              <a:rPr lang="en-US" sz="1400" dirty="0" smtClean="0"/>
              <a:t> “Overview” page is shown from the </a:t>
            </a:r>
            <a:r>
              <a:rPr lang="en-US" sz="1400" b="1" dirty="0" smtClean="0"/>
              <a:t>Dashboard</a:t>
            </a:r>
            <a:r>
              <a:rPr lang="en-US" sz="1400" dirty="0" smtClean="0"/>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4474835" cy="4724400"/>
          </a:xfrm>
          <a:prstGeom prst="rect">
            <a:avLst/>
          </a:prstGeom>
        </p:spPr>
      </p:pic>
    </p:spTree>
    <p:extLst>
      <p:ext uri="{BB962C8B-B14F-4D97-AF65-F5344CB8AC3E}">
        <p14:creationId xmlns:p14="http://schemas.microsoft.com/office/powerpoint/2010/main" val="463421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15</a:t>
            </a:fld>
            <a:endParaRPr lang="en-US" altLang="en-US" sz="1050"/>
          </a:p>
        </p:txBody>
      </p:sp>
      <p:sp>
        <p:nvSpPr>
          <p:cNvPr id="12" name="TextBox 11"/>
          <p:cNvSpPr txBox="1"/>
          <p:nvPr/>
        </p:nvSpPr>
        <p:spPr>
          <a:xfrm>
            <a:off x="5772189" y="1600200"/>
            <a:ext cx="2867606" cy="4616648"/>
          </a:xfrm>
          <a:prstGeom prst="rect">
            <a:avLst/>
          </a:prstGeom>
          <a:noFill/>
        </p:spPr>
        <p:txBody>
          <a:bodyPr wrap="square" rtlCol="0">
            <a:spAutoFit/>
          </a:bodyPr>
          <a:lstStyle/>
          <a:p>
            <a:pPr marL="342900" indent="-342900">
              <a:buFont typeface="+mj-lt"/>
              <a:buAutoNum type="arabicPeriod" startAt="17"/>
            </a:pPr>
            <a:r>
              <a:rPr lang="en-US" sz="1400" dirty="0" smtClean="0"/>
              <a:t>Install </a:t>
            </a:r>
            <a:r>
              <a:rPr lang="en-US" sz="1400" dirty="0"/>
              <a:t>and initialize the Cloud </a:t>
            </a:r>
            <a:r>
              <a:rPr lang="en-US" sz="1400" dirty="0" smtClean="0"/>
              <a:t>SDK</a:t>
            </a:r>
            <a:r>
              <a:rPr lang="en-US" sz="1400" dirty="0"/>
              <a:t> </a:t>
            </a:r>
            <a:r>
              <a:rPr lang="en-US" sz="1400" dirty="0" smtClean="0"/>
              <a:t>at:</a:t>
            </a:r>
          </a:p>
          <a:p>
            <a:pPr marL="342900" indent="-342900">
              <a:buFont typeface="+mj-lt"/>
              <a:buAutoNum type="arabicPeriod" startAt="17"/>
            </a:pPr>
            <a:endParaRPr lang="en-US" sz="1400" dirty="0" smtClean="0"/>
          </a:p>
          <a:p>
            <a:r>
              <a:rPr lang="en-US" sz="1400" dirty="0">
                <a:hlinkClick r:id="rId3"/>
              </a:rPr>
              <a:t>https://cloud.google.com/sdk/docs</a:t>
            </a:r>
            <a:r>
              <a:rPr lang="en-US" sz="1400" dirty="0" smtClean="0">
                <a:hlinkClick r:id="rId3"/>
              </a:rPr>
              <a:t>/</a:t>
            </a:r>
            <a:endParaRPr lang="en-US" sz="1400" dirty="0" smtClean="0"/>
          </a:p>
          <a:p>
            <a:pPr marL="342900" indent="-342900">
              <a:buFont typeface="+mj-lt"/>
              <a:buAutoNum type="arabicPeriod" startAt="12"/>
            </a:pPr>
            <a:endParaRPr lang="en-US" sz="1400" dirty="0"/>
          </a:p>
          <a:p>
            <a:pPr marL="342900" indent="-342900">
              <a:buFont typeface="+mj-lt"/>
              <a:buAutoNum type="arabicPeriod" startAt="18"/>
            </a:pPr>
            <a:r>
              <a:rPr lang="en-US" sz="1400" dirty="0" smtClean="0"/>
              <a:t>In the section titled </a:t>
            </a:r>
            <a:r>
              <a:rPr lang="en-US" sz="1400" i="1" dirty="0" smtClean="0"/>
              <a:t>Install the latest Cloud Tools version</a:t>
            </a:r>
            <a:r>
              <a:rPr lang="en-US" sz="1400" dirty="0" smtClean="0"/>
              <a:t>, select your platform several versions of Linux, Mac OSX or Windows)</a:t>
            </a:r>
          </a:p>
          <a:p>
            <a:pPr marL="342900" indent="-342900">
              <a:buFont typeface="+mj-lt"/>
              <a:buAutoNum type="arabicPeriod" startAt="18"/>
            </a:pPr>
            <a:r>
              <a:rPr lang="en-US" sz="1400" dirty="0"/>
              <a:t>Make sure that Python 2.7.9 or later is installed on your </a:t>
            </a:r>
            <a:r>
              <a:rPr lang="en-US" sz="1400" dirty="0" smtClean="0"/>
              <a:t>system</a:t>
            </a:r>
            <a:r>
              <a:rPr lang="en-US" sz="1400" dirty="0"/>
              <a:t>:</a:t>
            </a:r>
            <a:endParaRPr lang="en-US" sz="1400" dirty="0" smtClean="0"/>
          </a:p>
          <a:p>
            <a:pPr marL="342900" indent="-342900">
              <a:buFont typeface="+mj-lt"/>
              <a:buAutoNum type="arabicPeriod" startAt="18"/>
            </a:pPr>
            <a:endParaRPr lang="en-US" sz="1400" dirty="0"/>
          </a:p>
          <a:p>
            <a:r>
              <a:rPr lang="en-US" sz="1400" dirty="0">
                <a:latin typeface="Courier New" charset="0"/>
                <a:ea typeface="Courier New" charset="0"/>
                <a:cs typeface="Courier New" charset="0"/>
              </a:rPr>
              <a:t>python </a:t>
            </a:r>
            <a:r>
              <a:rPr lang="mr-IN" sz="1400"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V</a:t>
            </a:r>
          </a:p>
          <a:p>
            <a:pPr marL="342900" indent="-342900">
              <a:buFont typeface="+mj-lt"/>
              <a:buAutoNum type="arabicPeriod" startAt="13"/>
            </a:pPr>
            <a:endParaRPr lang="en-US" sz="1400" dirty="0" smtClean="0"/>
          </a:p>
          <a:p>
            <a:pPr marL="342900" indent="-342900">
              <a:buFont typeface="+mj-lt"/>
              <a:buAutoNum type="arabicPeriod" startAt="20"/>
            </a:pPr>
            <a:r>
              <a:rPr lang="en-US" sz="1400" dirty="0" smtClean="0"/>
              <a:t>Download your selected </a:t>
            </a:r>
            <a:r>
              <a:rPr lang="en-US" sz="1400" dirty="0"/>
              <a:t>package. </a:t>
            </a:r>
            <a:r>
              <a:rPr lang="en-US" sz="1400" dirty="0" smtClean="0"/>
              <a:t>(google-cloud-sdk-178.0.0-darwin-x86_64.tar on </a:t>
            </a:r>
            <a:r>
              <a:rPr lang="en-US" sz="1400" dirty="0" err="1"/>
              <a:t>m</a:t>
            </a:r>
            <a:r>
              <a:rPr lang="en-US" sz="1400" dirty="0" err="1" smtClean="0"/>
              <a:t>acOS</a:t>
            </a:r>
            <a:r>
              <a:rPr lang="en-US" sz="1400" dirty="0" smtClean="0"/>
              <a:t>)</a:t>
            </a:r>
          </a:p>
          <a:p>
            <a:pPr marL="342900" indent="-342900">
              <a:buFont typeface="+mj-lt"/>
              <a:buAutoNum type="arabicPeriod" startAt="20"/>
            </a:pPr>
            <a:r>
              <a:rPr lang="en-US" sz="1400" dirty="0"/>
              <a:t>Extract the file to any location on your file system.</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247" y="1524000"/>
            <a:ext cx="5186614" cy="4692848"/>
          </a:xfrm>
          <a:prstGeom prst="rect">
            <a:avLst/>
          </a:prstGeom>
        </p:spPr>
      </p:pic>
    </p:spTree>
    <p:extLst>
      <p:ext uri="{BB962C8B-B14F-4D97-AF65-F5344CB8AC3E}">
        <p14:creationId xmlns:p14="http://schemas.microsoft.com/office/powerpoint/2010/main" val="113219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16</a:t>
            </a:fld>
            <a:endParaRPr lang="en-US" altLang="en-US" sz="1050"/>
          </a:p>
        </p:txBody>
      </p:sp>
      <p:sp>
        <p:nvSpPr>
          <p:cNvPr id="12" name="TextBox 11"/>
          <p:cNvSpPr txBox="1"/>
          <p:nvPr/>
        </p:nvSpPr>
        <p:spPr>
          <a:xfrm>
            <a:off x="5029200" y="1560636"/>
            <a:ext cx="3962400" cy="2031325"/>
          </a:xfrm>
          <a:prstGeom prst="rect">
            <a:avLst/>
          </a:prstGeom>
          <a:noFill/>
        </p:spPr>
        <p:txBody>
          <a:bodyPr wrap="square" rtlCol="0">
            <a:spAutoFit/>
          </a:bodyPr>
          <a:lstStyle/>
          <a:p>
            <a:pPr marL="342900" indent="-342900">
              <a:buFont typeface="+mj-lt"/>
              <a:buAutoNum type="arabicPeriod" startAt="22"/>
            </a:pPr>
            <a:r>
              <a:rPr lang="en-US" sz="1400" dirty="0" smtClean="0"/>
              <a:t>Run </a:t>
            </a:r>
            <a:r>
              <a:rPr lang="en-US" sz="1400" dirty="0"/>
              <a:t>the </a:t>
            </a:r>
            <a:r>
              <a:rPr lang="en-US" sz="1400" b="1" dirty="0"/>
              <a:t>install script </a:t>
            </a:r>
            <a:r>
              <a:rPr lang="en-US" sz="1400" dirty="0"/>
              <a:t>to add SDK tools to your path, enable command completion in your bash shell, </a:t>
            </a:r>
            <a:r>
              <a:rPr lang="en-US" sz="1400" dirty="0">
                <a:latin typeface="+mn-lt"/>
              </a:rPr>
              <a:t>and/or</a:t>
            </a:r>
            <a:r>
              <a:rPr lang="en-US" sz="1400" dirty="0"/>
              <a:t> and enable usage reporting</a:t>
            </a:r>
            <a:r>
              <a:rPr lang="en-US" sz="1400" dirty="0" smtClean="0"/>
              <a:t>.</a:t>
            </a:r>
          </a:p>
          <a:p>
            <a:r>
              <a:rPr lang="en-US" sz="1400" dirty="0" smtClean="0"/>
              <a:t>.</a:t>
            </a:r>
            <a:r>
              <a:rPr lang="en-US" sz="1400" dirty="0" smtClean="0">
                <a:latin typeface="Courier New" charset="0"/>
                <a:ea typeface="Courier New" charset="0"/>
                <a:cs typeface="Courier New" charset="0"/>
              </a:rPr>
              <a:t>/google-cloud-sdk-3/</a:t>
            </a:r>
            <a:r>
              <a:rPr lang="en-US" sz="1400" dirty="0" err="1" smtClean="0">
                <a:latin typeface="Courier New" charset="0"/>
                <a:ea typeface="Courier New" charset="0"/>
                <a:cs typeface="Courier New" charset="0"/>
              </a:rPr>
              <a:t>install.sh</a:t>
            </a:r>
            <a:endParaRPr lang="en-US" sz="1400" dirty="0" smtClean="0">
              <a:latin typeface="Courier New" charset="0"/>
              <a:ea typeface="Courier New" charset="0"/>
              <a:cs typeface="Courier New" charset="0"/>
            </a:endParaRPr>
          </a:p>
          <a:p>
            <a:endParaRPr lang="en-US" sz="1400" dirty="0" smtClean="0">
              <a:latin typeface="Courier New" charset="0"/>
              <a:ea typeface="Courier New" charset="0"/>
              <a:cs typeface="Courier New" charset="0"/>
            </a:endParaRPr>
          </a:p>
          <a:p>
            <a:r>
              <a:rPr lang="en-US" sz="1400" dirty="0" smtClean="0">
                <a:latin typeface="+mn-lt"/>
                <a:ea typeface="Courier New" charset="0"/>
                <a:cs typeface="Courier New" charset="0"/>
              </a:rPr>
              <a:t>Note: you may have to rename the SDK folder google-cloud-sdk-3 from “google-cloud-</a:t>
            </a:r>
            <a:r>
              <a:rPr lang="en-US" sz="1400" dirty="0" err="1" smtClean="0">
                <a:latin typeface="+mn-lt"/>
                <a:ea typeface="Courier New" charset="0"/>
                <a:cs typeface="Courier New" charset="0"/>
              </a:rPr>
              <a:t>sdk</a:t>
            </a:r>
            <a:r>
              <a:rPr lang="en-US" sz="1400" dirty="0" smtClean="0">
                <a:latin typeface="+mn-lt"/>
                <a:ea typeface="Courier New" charset="0"/>
                <a:cs typeface="Courier New" charset="0"/>
              </a:rPr>
              <a:t> 3”.</a:t>
            </a:r>
          </a:p>
          <a:p>
            <a:pPr marL="342900" indent="-342900">
              <a:buFont typeface="+mj-lt"/>
              <a:buAutoNum type="arabicPeriod" startAt="18"/>
            </a:pPr>
            <a:r>
              <a:rPr lang="en-US" sz="1400" dirty="0" smtClean="0"/>
              <a:t>Open </a:t>
            </a:r>
            <a:r>
              <a:rPr lang="en-US" sz="1400" dirty="0"/>
              <a:t>a new terminal so that the changes take effect</a:t>
            </a:r>
            <a:r>
              <a:rPr lang="en-US" sz="1400" dirty="0" smtClean="0"/>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4724400" cy="5186570"/>
          </a:xfrm>
          <a:prstGeom prst="rect">
            <a:avLst/>
          </a:prstGeom>
        </p:spPr>
      </p:pic>
    </p:spTree>
    <p:extLst>
      <p:ext uri="{BB962C8B-B14F-4D97-AF65-F5344CB8AC3E}">
        <p14:creationId xmlns:p14="http://schemas.microsoft.com/office/powerpoint/2010/main" val="1848805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17</a:t>
            </a:fld>
            <a:endParaRPr lang="en-US" altLang="en-US" sz="1050"/>
          </a:p>
        </p:txBody>
      </p:sp>
      <p:sp>
        <p:nvSpPr>
          <p:cNvPr id="12" name="TextBox 11"/>
          <p:cNvSpPr txBox="1"/>
          <p:nvPr/>
        </p:nvSpPr>
        <p:spPr>
          <a:xfrm>
            <a:off x="4825838" y="1608666"/>
            <a:ext cx="3886200" cy="1815882"/>
          </a:xfrm>
          <a:prstGeom prst="rect">
            <a:avLst/>
          </a:prstGeom>
          <a:noFill/>
        </p:spPr>
        <p:txBody>
          <a:bodyPr wrap="square" rtlCol="0">
            <a:spAutoFit/>
          </a:bodyPr>
          <a:lstStyle/>
          <a:p>
            <a:pPr marL="342900" indent="-342900">
              <a:buFont typeface="+mj-lt"/>
              <a:buAutoNum type="arabicPeriod" startAt="23"/>
            </a:pPr>
            <a:r>
              <a:rPr lang="en-US" sz="1400" dirty="0"/>
              <a:t>Run </a:t>
            </a:r>
            <a:r>
              <a:rPr lang="en-US" sz="1400" b="1" dirty="0" err="1"/>
              <a:t>gcloud</a:t>
            </a:r>
            <a:r>
              <a:rPr lang="en-US" sz="1400" b="1" dirty="0"/>
              <a:t> </a:t>
            </a:r>
            <a:r>
              <a:rPr lang="en-US" sz="1400" b="1" dirty="0" err="1"/>
              <a:t>init</a:t>
            </a:r>
            <a:r>
              <a:rPr lang="en-US" sz="1400" b="1" dirty="0"/>
              <a:t> </a:t>
            </a:r>
            <a:r>
              <a:rPr lang="en-US" sz="1400" dirty="0"/>
              <a:t>to initialize the SDK</a:t>
            </a:r>
            <a:r>
              <a:rPr lang="en-US" sz="1400" dirty="0" smtClean="0"/>
              <a:t>:</a:t>
            </a:r>
          </a:p>
          <a:p>
            <a:pPr marL="342900" indent="-342900">
              <a:buFont typeface="+mj-lt"/>
              <a:buAutoNum type="arabicPeriod" startAt="23"/>
            </a:pPr>
            <a:endParaRPr lang="en-US" sz="1400" dirty="0"/>
          </a:p>
          <a:p>
            <a:r>
              <a:rPr lang="en-US" sz="1400" dirty="0">
                <a:latin typeface="Courier New" charset="0"/>
                <a:ea typeface="Courier New" charset="0"/>
                <a:cs typeface="Courier New" charset="0"/>
              </a:rPr>
              <a:t>./google-cloud-</a:t>
            </a:r>
            <a:r>
              <a:rPr lang="en-US" sz="1400" dirty="0" err="1">
                <a:latin typeface="Courier New" charset="0"/>
                <a:ea typeface="Courier New" charset="0"/>
                <a:cs typeface="Courier New" charset="0"/>
              </a:rPr>
              <a:t>sdk</a:t>
            </a:r>
            <a:r>
              <a:rPr lang="en-US" sz="1400" dirty="0">
                <a:latin typeface="Courier New" charset="0"/>
                <a:ea typeface="Courier New" charset="0"/>
                <a:cs typeface="Courier New" charset="0"/>
              </a:rPr>
              <a:t>/bin/</a:t>
            </a:r>
            <a:r>
              <a:rPr lang="en-US" sz="1400" dirty="0" err="1">
                <a:latin typeface="Courier New" charset="0"/>
                <a:ea typeface="Courier New" charset="0"/>
                <a:cs typeface="Courier New" charset="0"/>
              </a:rPr>
              <a:t>gcloud</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init</a:t>
            </a:r>
            <a:endParaRPr lang="en-US" sz="1400" dirty="0">
              <a:latin typeface="Courier New" charset="0"/>
              <a:ea typeface="Courier New" charset="0"/>
              <a:cs typeface="Courier New" charset="0"/>
            </a:endParaRPr>
          </a:p>
          <a:p>
            <a:pPr marL="342900" indent="-342900">
              <a:buFont typeface="+mj-lt"/>
              <a:buAutoNum type="arabicPeriod" startAt="20"/>
            </a:pPr>
            <a:endParaRPr lang="en-US" sz="1400" dirty="0" smtClean="0"/>
          </a:p>
          <a:p>
            <a:pPr marL="342900" indent="-342900">
              <a:buFont typeface="+mj-lt"/>
              <a:buAutoNum type="arabicPeriod" startAt="24"/>
            </a:pPr>
            <a:r>
              <a:rPr lang="en-US" sz="1400" dirty="0" smtClean="0"/>
              <a:t>You will be asked to select the project.</a:t>
            </a:r>
          </a:p>
          <a:p>
            <a:pPr marL="342900" indent="-342900">
              <a:buFont typeface="+mj-lt"/>
              <a:buAutoNum type="arabicPeriod" startAt="24"/>
            </a:pPr>
            <a:r>
              <a:rPr lang="en-US" sz="1400" dirty="0" smtClean="0"/>
              <a:t>You maybe asked to “enable” </a:t>
            </a:r>
            <a:r>
              <a:rPr lang="en-US" sz="1400" b="1" dirty="0" smtClean="0"/>
              <a:t>API [</a:t>
            </a:r>
            <a:r>
              <a:rPr lang="en-US" sz="1400" b="1" dirty="0" err="1" smtClean="0"/>
              <a:t>compute.googleapis.com</a:t>
            </a:r>
            <a:r>
              <a:rPr lang="en-US" sz="1400" b="1" dirty="0" smtClean="0"/>
              <a:t>] </a:t>
            </a:r>
            <a:r>
              <a:rPr lang="en-US" sz="1400" dirty="0" smtClean="0"/>
              <a:t>and “configure” </a:t>
            </a:r>
            <a:r>
              <a:rPr lang="en-US" sz="1400" b="1" dirty="0" smtClean="0"/>
              <a:t>Google Compute Engine. </a:t>
            </a:r>
            <a:r>
              <a:rPr lang="en-US" sz="1400" dirty="0" smtClean="0"/>
              <a:t>Answer </a:t>
            </a:r>
            <a:r>
              <a:rPr lang="en-US" sz="1400" b="1" dirty="0" smtClean="0"/>
              <a:t>Y</a:t>
            </a:r>
            <a:r>
              <a:rPr lang="en-US" sz="1400" dirty="0" smtClean="0"/>
              <a:t> to both.</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825" y="1371600"/>
            <a:ext cx="3789575" cy="5105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1731" y="3638086"/>
            <a:ext cx="4334803" cy="2838914"/>
          </a:xfrm>
          <a:prstGeom prst="rect">
            <a:avLst/>
          </a:prstGeom>
        </p:spPr>
      </p:pic>
    </p:spTree>
    <p:extLst>
      <p:ext uri="{BB962C8B-B14F-4D97-AF65-F5344CB8AC3E}">
        <p14:creationId xmlns:p14="http://schemas.microsoft.com/office/powerpoint/2010/main" val="1815315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a:t>
            </a:r>
            <a:r>
              <a:rPr lang="en-US" altLang="en-US" sz="3200" b="1" dirty="0" smtClean="0">
                <a:ea typeface="MS PGothic" charset="-128"/>
              </a:rPr>
              <a:t>(DELETE)</a:t>
            </a:r>
            <a:endParaRPr lang="en-US" altLang="en-US" sz="3200" b="1" dirty="0">
              <a:ea typeface="MS PGothic" charset="-128"/>
            </a:endParaRP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18</a:t>
            </a:fld>
            <a:endParaRPr lang="en-US" altLang="en-US" sz="1050"/>
          </a:p>
        </p:txBody>
      </p:sp>
      <p:sp>
        <p:nvSpPr>
          <p:cNvPr id="12" name="TextBox 11"/>
          <p:cNvSpPr txBox="1"/>
          <p:nvPr/>
        </p:nvSpPr>
        <p:spPr>
          <a:xfrm>
            <a:off x="4876800" y="1600200"/>
            <a:ext cx="3886200" cy="2677656"/>
          </a:xfrm>
          <a:prstGeom prst="rect">
            <a:avLst/>
          </a:prstGeom>
          <a:noFill/>
        </p:spPr>
        <p:txBody>
          <a:bodyPr wrap="square" rtlCol="0">
            <a:spAutoFit/>
          </a:bodyPr>
          <a:lstStyle/>
          <a:p>
            <a:pPr marL="342900" indent="-342900">
              <a:buFont typeface="+mj-lt"/>
              <a:buAutoNum type="arabicPeriod" startAt="26"/>
            </a:pPr>
            <a:r>
              <a:rPr lang="en-US" sz="1400" dirty="0"/>
              <a:t>Run </a:t>
            </a:r>
            <a:r>
              <a:rPr lang="en-US" sz="1400" b="1" dirty="0" err="1"/>
              <a:t>gcloud</a:t>
            </a:r>
            <a:r>
              <a:rPr lang="en-US" sz="1400" b="1" dirty="0"/>
              <a:t> </a:t>
            </a:r>
            <a:r>
              <a:rPr lang="en-US" sz="1400" b="1" dirty="0" err="1"/>
              <a:t>init</a:t>
            </a:r>
            <a:r>
              <a:rPr lang="en-US" sz="1400" b="1" dirty="0"/>
              <a:t> </a:t>
            </a:r>
            <a:r>
              <a:rPr lang="en-US" sz="1400" dirty="0"/>
              <a:t>to initialize the SDK</a:t>
            </a:r>
            <a:r>
              <a:rPr lang="en-US" sz="1400" dirty="0" smtClean="0"/>
              <a:t>:</a:t>
            </a:r>
          </a:p>
          <a:p>
            <a:pPr marL="342900" indent="-342900">
              <a:buFont typeface="+mj-lt"/>
              <a:buAutoNum type="arabicPeriod" startAt="26"/>
            </a:pPr>
            <a:endParaRPr lang="en-US" sz="1400" dirty="0"/>
          </a:p>
          <a:p>
            <a:r>
              <a:rPr lang="en-US" sz="1400" dirty="0">
                <a:latin typeface="Courier New" charset="0"/>
                <a:ea typeface="Courier New" charset="0"/>
                <a:cs typeface="Courier New" charset="0"/>
              </a:rPr>
              <a:t>./google-cloud-</a:t>
            </a:r>
            <a:r>
              <a:rPr lang="en-US" sz="1400" dirty="0" err="1">
                <a:latin typeface="Courier New" charset="0"/>
                <a:ea typeface="Courier New" charset="0"/>
                <a:cs typeface="Courier New" charset="0"/>
              </a:rPr>
              <a:t>sdk</a:t>
            </a:r>
            <a:r>
              <a:rPr lang="en-US" sz="1400" dirty="0">
                <a:latin typeface="Courier New" charset="0"/>
                <a:ea typeface="Courier New" charset="0"/>
                <a:cs typeface="Courier New" charset="0"/>
              </a:rPr>
              <a:t>/bin/</a:t>
            </a:r>
            <a:r>
              <a:rPr lang="en-US" sz="1400" dirty="0" err="1">
                <a:latin typeface="Courier New" charset="0"/>
                <a:ea typeface="Courier New" charset="0"/>
                <a:cs typeface="Courier New" charset="0"/>
              </a:rPr>
              <a:t>gcloud</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init</a:t>
            </a:r>
            <a:endParaRPr lang="en-US" sz="1400" dirty="0">
              <a:latin typeface="Courier New" charset="0"/>
              <a:ea typeface="Courier New" charset="0"/>
              <a:cs typeface="Courier New" charset="0"/>
            </a:endParaRPr>
          </a:p>
          <a:p>
            <a:pPr marL="342900" indent="-342900">
              <a:buFont typeface="+mj-lt"/>
              <a:buAutoNum type="arabicPeriod" startAt="20"/>
            </a:pPr>
            <a:endParaRPr lang="en-US" sz="1400" dirty="0" smtClean="0"/>
          </a:p>
          <a:p>
            <a:pPr marL="342900" indent="-342900">
              <a:buFont typeface="+mj-lt"/>
              <a:buAutoNum type="arabicPeriod" startAt="27"/>
            </a:pPr>
            <a:r>
              <a:rPr lang="en-US" sz="1400" dirty="0" smtClean="0"/>
              <a:t>You will be asked to log in to continue. Answer </a:t>
            </a:r>
            <a:r>
              <a:rPr lang="en-US" sz="1400" b="1" dirty="0" smtClean="0"/>
              <a:t>Y</a:t>
            </a:r>
            <a:r>
              <a:rPr lang="en-US" sz="1400" dirty="0" smtClean="0"/>
              <a:t> (Yes). </a:t>
            </a:r>
          </a:p>
          <a:p>
            <a:pPr marL="342900" indent="-342900">
              <a:buFont typeface="+mj-lt"/>
              <a:buAutoNum type="arabicPeriod" startAt="27"/>
            </a:pPr>
            <a:r>
              <a:rPr lang="en-US" sz="1400" dirty="0" smtClean="0"/>
              <a:t>Click </a:t>
            </a:r>
            <a:r>
              <a:rPr lang="en-US" sz="1400" b="1" dirty="0" smtClean="0"/>
              <a:t>Allow</a:t>
            </a:r>
            <a:r>
              <a:rPr lang="en-US" sz="1400" dirty="0" smtClean="0"/>
              <a:t> when asked about your Google Cloud SDK credentials.</a:t>
            </a:r>
          </a:p>
          <a:p>
            <a:pPr marL="342900" indent="-342900">
              <a:buFont typeface="+mj-lt"/>
              <a:buAutoNum type="arabicPeriod" startAt="27"/>
            </a:pPr>
            <a:r>
              <a:rPr lang="en-US" sz="1400" dirty="0" smtClean="0"/>
              <a:t>Run </a:t>
            </a:r>
            <a:r>
              <a:rPr lang="en-US" sz="1400" b="1" dirty="0" err="1" smtClean="0"/>
              <a:t>gcloud</a:t>
            </a:r>
            <a:r>
              <a:rPr lang="en-US" sz="1400" b="1" dirty="0" smtClean="0"/>
              <a:t> </a:t>
            </a:r>
            <a:r>
              <a:rPr lang="en-US" sz="1400" b="1" dirty="0" err="1" smtClean="0"/>
              <a:t>auth</a:t>
            </a:r>
            <a:r>
              <a:rPr lang="en-US" sz="1400" b="1" dirty="0" smtClean="0"/>
              <a:t> login </a:t>
            </a:r>
            <a:r>
              <a:rPr lang="en-US" sz="1400" dirty="0" smtClean="0"/>
              <a:t>to obtain your credentials (if not automatically asked)</a:t>
            </a:r>
          </a:p>
          <a:p>
            <a:r>
              <a:rPr lang="en-US" sz="1400" dirty="0">
                <a:latin typeface="Courier New" charset="0"/>
                <a:ea typeface="Courier New" charset="0"/>
                <a:cs typeface="Courier New" charset="0"/>
              </a:rPr>
              <a:t>./</a:t>
            </a:r>
            <a:r>
              <a:rPr lang="en-US" sz="1400" dirty="0" smtClean="0">
                <a:latin typeface="Courier New" charset="0"/>
                <a:ea typeface="Courier New" charset="0"/>
                <a:cs typeface="Courier New" charset="0"/>
              </a:rPr>
              <a:t>google-cloud-</a:t>
            </a:r>
            <a:r>
              <a:rPr lang="en-US" sz="1400" dirty="0" err="1" smtClean="0">
                <a:latin typeface="Courier New" charset="0"/>
                <a:ea typeface="Courier New" charset="0"/>
                <a:cs typeface="Courier New" charset="0"/>
              </a:rPr>
              <a:t>sdk</a:t>
            </a:r>
            <a:r>
              <a:rPr lang="en-US" sz="1400" dirty="0" smtClean="0">
                <a:latin typeface="Courier New" charset="0"/>
                <a:ea typeface="Courier New" charset="0"/>
                <a:cs typeface="Courier New" charset="0"/>
              </a:rPr>
              <a:t>/bin/</a:t>
            </a:r>
            <a:r>
              <a:rPr lang="en-US" sz="1400" dirty="0" err="1" smtClean="0">
                <a:latin typeface="Courier New" charset="0"/>
                <a:ea typeface="Courier New" charset="0"/>
                <a:cs typeface="Courier New" charset="0"/>
              </a:rPr>
              <a:t>gcloud</a:t>
            </a:r>
            <a:r>
              <a:rPr lang="en-US" sz="1400"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auth</a:t>
            </a:r>
            <a:r>
              <a:rPr lang="en-US" sz="1400" dirty="0" smtClean="0">
                <a:latin typeface="Courier New" charset="0"/>
                <a:ea typeface="Courier New" charset="0"/>
                <a:cs typeface="Courier New" charset="0"/>
              </a:rPr>
              <a:t> login</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4691" y="4837569"/>
            <a:ext cx="2117018" cy="122115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825" y="1371600"/>
            <a:ext cx="3789575" cy="5105400"/>
          </a:xfrm>
          <a:prstGeom prst="rect">
            <a:avLst/>
          </a:prstGeom>
        </p:spPr>
      </p:pic>
    </p:spTree>
    <p:extLst>
      <p:ext uri="{BB962C8B-B14F-4D97-AF65-F5344CB8AC3E}">
        <p14:creationId xmlns:p14="http://schemas.microsoft.com/office/powerpoint/2010/main" val="913986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19</a:t>
            </a:fld>
            <a:endParaRPr lang="en-US" altLang="en-US" sz="1050"/>
          </a:p>
        </p:txBody>
      </p:sp>
      <p:sp>
        <p:nvSpPr>
          <p:cNvPr id="12" name="TextBox 11"/>
          <p:cNvSpPr txBox="1"/>
          <p:nvPr/>
        </p:nvSpPr>
        <p:spPr>
          <a:xfrm>
            <a:off x="1337532" y="1600200"/>
            <a:ext cx="7501668" cy="1169551"/>
          </a:xfrm>
          <a:prstGeom prst="rect">
            <a:avLst/>
          </a:prstGeom>
          <a:noFill/>
        </p:spPr>
        <p:txBody>
          <a:bodyPr wrap="square" rtlCol="0">
            <a:spAutoFit/>
          </a:bodyPr>
          <a:lstStyle/>
          <a:p>
            <a:pPr marL="342900" indent="-342900">
              <a:buFont typeface="+mj-lt"/>
              <a:buAutoNum type="arabicPeriod" startAt="30"/>
            </a:pPr>
            <a:r>
              <a:rPr lang="en-US" sz="1400" dirty="0" smtClean="0"/>
              <a:t>Verify all </a:t>
            </a:r>
            <a:r>
              <a:rPr lang="en-US" sz="1400" dirty="0" err="1" smtClean="0"/>
              <a:t>gcloud</a:t>
            </a:r>
            <a:r>
              <a:rPr lang="en-US" sz="1400" dirty="0" smtClean="0"/>
              <a:t> installed components:</a:t>
            </a:r>
          </a:p>
          <a:p>
            <a:pPr marL="342900" indent="-342900">
              <a:buFont typeface="+mj-lt"/>
              <a:buAutoNum type="arabicPeriod" startAt="30"/>
            </a:pPr>
            <a:endParaRPr lang="en-US" sz="1400" dirty="0" smtClean="0"/>
          </a:p>
          <a:p>
            <a:r>
              <a:rPr lang="en-US" sz="1400" dirty="0" smtClean="0">
                <a:latin typeface="Courier New" charset="0"/>
                <a:ea typeface="Courier New" charset="0"/>
                <a:cs typeface="Courier New" charset="0"/>
              </a:rPr>
              <a:t>./</a:t>
            </a:r>
            <a:r>
              <a:rPr lang="en-US" sz="1400" dirty="0">
                <a:latin typeface="Courier New" charset="0"/>
                <a:ea typeface="Courier New" charset="0"/>
                <a:cs typeface="Courier New" charset="0"/>
              </a:rPr>
              <a:t>google-cloud-sdk-3/bin/</a:t>
            </a:r>
            <a:r>
              <a:rPr lang="en-US" sz="1400" dirty="0" err="1">
                <a:latin typeface="Courier New" charset="0"/>
                <a:ea typeface="Courier New" charset="0"/>
                <a:cs typeface="Courier New" charset="0"/>
              </a:rPr>
              <a:t>gcloud</a:t>
            </a:r>
            <a:r>
              <a:rPr lang="en-US" sz="1400" dirty="0">
                <a:latin typeface="Courier New" charset="0"/>
                <a:ea typeface="Courier New" charset="0"/>
                <a:cs typeface="Courier New" charset="0"/>
              </a:rPr>
              <a:t> components list</a:t>
            </a:r>
          </a:p>
          <a:p>
            <a:endParaRPr lang="en-US" sz="1400" dirty="0" smtClean="0">
              <a:latin typeface="Courier New" charset="0"/>
              <a:ea typeface="Courier New" charset="0"/>
              <a:cs typeface="Courier New" charset="0"/>
            </a:endParaRPr>
          </a:p>
          <a:p>
            <a:endParaRPr lang="en-US" sz="1400" dirty="0" smtClean="0">
              <a:latin typeface="Courier New" charset="0"/>
              <a:ea typeface="Courier New" charset="0"/>
              <a:cs typeface="Courier New"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050" y="2184975"/>
            <a:ext cx="6212300" cy="4482966"/>
          </a:xfrm>
          <a:prstGeom prst="rect">
            <a:avLst/>
          </a:prstGeom>
        </p:spPr>
      </p:pic>
    </p:spTree>
    <p:extLst>
      <p:ext uri="{BB962C8B-B14F-4D97-AF65-F5344CB8AC3E}">
        <p14:creationId xmlns:p14="http://schemas.microsoft.com/office/powerpoint/2010/main" val="75494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pPr eaLnBrk="1" hangingPunct="1">
              <a:defRPr/>
            </a:pPr>
            <a:r>
              <a:rPr lang="en-US" sz="3200" b="1" dirty="0">
                <a:latin typeface="+mn-lt"/>
                <a:cs typeface="ＭＳ Ｐゴシック" charset="-128"/>
              </a:rPr>
              <a:t>Outline</a:t>
            </a:r>
          </a:p>
        </p:txBody>
      </p:sp>
      <p:sp>
        <p:nvSpPr>
          <p:cNvPr id="17410" name="Content Placeholder 2"/>
          <p:cNvSpPr>
            <a:spLocks noGrp="1"/>
          </p:cNvSpPr>
          <p:nvPr>
            <p:ph idx="1"/>
          </p:nvPr>
        </p:nvSpPr>
        <p:spPr>
          <a:xfrm>
            <a:off x="647700" y="1371600"/>
            <a:ext cx="7772400" cy="4114800"/>
          </a:xfrm>
        </p:spPr>
        <p:txBody>
          <a:bodyPr/>
          <a:lstStyle/>
          <a:p>
            <a:pPr eaLnBrk="1" hangingPunct="1"/>
            <a:r>
              <a:rPr lang="en-US" altLang="en-US" sz="1800" dirty="0" smtClean="0">
                <a:ea typeface="MS PGothic" charset="-128"/>
                <a:cs typeface="MS PGothic" charset="-128"/>
              </a:rPr>
              <a:t>Google Cloud Platform Functions + API Management</a:t>
            </a:r>
            <a:endParaRPr lang="en-US" altLang="en-US" sz="1800" dirty="0">
              <a:ea typeface="MS PGothic" charset="-128"/>
              <a:cs typeface="MS PGothic" charset="-128"/>
            </a:endParaRPr>
          </a:p>
          <a:p>
            <a:pPr eaLnBrk="1" hangingPunct="1"/>
            <a:endParaRPr lang="en-US" altLang="en-US" sz="1800" dirty="0">
              <a:ea typeface="MS PGothic" charset="-128"/>
              <a:cs typeface="MS PGothic" charset="-128"/>
            </a:endParaRPr>
          </a:p>
        </p:txBody>
      </p:sp>
      <p:sp>
        <p:nvSpPr>
          <p:cNvPr id="1741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r>
              <a:rPr lang="en-US" altLang="en-US" sz="1400" smtClean="0"/>
              <a:t>Copyright © Marco Papa 2017</a:t>
            </a:r>
            <a:endParaRPr lang="en-US" altLang="en-US" sz="1400"/>
          </a:p>
        </p:txBody>
      </p:sp>
      <p:sp>
        <p:nvSpPr>
          <p:cNvPr id="17412" name="Slide Number Placeholder 2"/>
          <p:cNvSpPr>
            <a:spLocks noGrp="1"/>
          </p:cNvSpPr>
          <p:nvPr>
            <p:ph type="sldNum" sz="quarter" idx="12"/>
          </p:nvPr>
        </p:nvSpPr>
        <p:spPr>
          <a:xfrm>
            <a:off x="7696200" y="6248400"/>
            <a:ext cx="762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MS PGothic" charset="-128"/>
              </a:defRPr>
            </a:lvl1pPr>
            <a:lvl2pPr marL="742950" indent="-285750">
              <a:defRPr sz="2400">
                <a:solidFill>
                  <a:schemeClr val="tx1"/>
                </a:solidFill>
                <a:latin typeface="Times New Roman" charset="0"/>
                <a:ea typeface="MS PGothic" charset="-128"/>
              </a:defRPr>
            </a:lvl2pPr>
            <a:lvl3pPr marL="1143000" indent="-228600">
              <a:defRPr sz="2400">
                <a:solidFill>
                  <a:schemeClr val="tx1"/>
                </a:solidFill>
                <a:latin typeface="Times New Roman" charset="0"/>
                <a:ea typeface="MS PGothic" charset="-128"/>
              </a:defRPr>
            </a:lvl3pPr>
            <a:lvl4pPr marL="1600200" indent="-228600">
              <a:defRPr sz="2400">
                <a:solidFill>
                  <a:schemeClr val="tx1"/>
                </a:solidFill>
                <a:latin typeface="Times New Roman" charset="0"/>
                <a:ea typeface="MS PGothic" charset="-128"/>
              </a:defRPr>
            </a:lvl4pPr>
            <a:lvl5pPr marL="2057400" indent="-228600">
              <a:defRPr sz="2400">
                <a:solidFill>
                  <a:schemeClr val="tx1"/>
                </a:solidFill>
                <a:latin typeface="Times New Roman" charset="0"/>
                <a:ea typeface="MS PGothic" charset="-128"/>
              </a:defRPr>
            </a:lvl5pPr>
            <a:lvl6pPr marL="2514600" indent="-228600" eaLnBrk="0" fontAlgn="base" hangingPunct="0">
              <a:spcBef>
                <a:spcPct val="0"/>
              </a:spcBef>
              <a:spcAft>
                <a:spcPct val="0"/>
              </a:spcAft>
              <a:defRPr sz="2400">
                <a:solidFill>
                  <a:schemeClr val="tx1"/>
                </a:solidFill>
                <a:latin typeface="Times New Roman" charset="0"/>
                <a:ea typeface="MS PGothic" charset="-128"/>
              </a:defRPr>
            </a:lvl6pPr>
            <a:lvl7pPr marL="2971800" indent="-228600" eaLnBrk="0" fontAlgn="base" hangingPunct="0">
              <a:spcBef>
                <a:spcPct val="0"/>
              </a:spcBef>
              <a:spcAft>
                <a:spcPct val="0"/>
              </a:spcAft>
              <a:defRPr sz="2400">
                <a:solidFill>
                  <a:schemeClr val="tx1"/>
                </a:solidFill>
                <a:latin typeface="Times New Roman" charset="0"/>
                <a:ea typeface="MS PGothic" charset="-128"/>
              </a:defRPr>
            </a:lvl7pPr>
            <a:lvl8pPr marL="3429000" indent="-228600" eaLnBrk="0" fontAlgn="base" hangingPunct="0">
              <a:spcBef>
                <a:spcPct val="0"/>
              </a:spcBef>
              <a:spcAft>
                <a:spcPct val="0"/>
              </a:spcAft>
              <a:defRPr sz="2400">
                <a:solidFill>
                  <a:schemeClr val="tx1"/>
                </a:solidFill>
                <a:latin typeface="Times New Roman" charset="0"/>
                <a:ea typeface="MS PGothic" charset="-128"/>
              </a:defRPr>
            </a:lvl8pPr>
            <a:lvl9pPr marL="3886200" indent="-228600" eaLnBrk="0" fontAlgn="base" hangingPunct="0">
              <a:spcBef>
                <a:spcPct val="0"/>
              </a:spcBef>
              <a:spcAft>
                <a:spcPct val="0"/>
              </a:spcAft>
              <a:defRPr sz="2400">
                <a:solidFill>
                  <a:schemeClr val="tx1"/>
                </a:solidFill>
                <a:latin typeface="Times New Roman" charset="0"/>
                <a:ea typeface="MS PGothic" charset="-128"/>
              </a:defRPr>
            </a:lvl9pPr>
          </a:lstStyle>
          <a:p>
            <a:fld id="{215B0E77-49A7-534E-A9A9-8DBC7A578D80}" type="slidenum">
              <a:rPr lang="en-US" altLang="en-US" sz="140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20</a:t>
            </a:fld>
            <a:endParaRPr lang="en-US" altLang="en-US" sz="1050"/>
          </a:p>
        </p:txBody>
      </p:sp>
      <p:sp>
        <p:nvSpPr>
          <p:cNvPr id="12" name="TextBox 11"/>
          <p:cNvSpPr txBox="1"/>
          <p:nvPr/>
        </p:nvSpPr>
        <p:spPr>
          <a:xfrm>
            <a:off x="4114800" y="1600200"/>
            <a:ext cx="4724401" cy="4616648"/>
          </a:xfrm>
          <a:prstGeom prst="rect">
            <a:avLst/>
          </a:prstGeom>
          <a:noFill/>
        </p:spPr>
        <p:txBody>
          <a:bodyPr wrap="square" rtlCol="0">
            <a:spAutoFit/>
          </a:bodyPr>
          <a:lstStyle/>
          <a:p>
            <a:pPr marL="342900" indent="-342900">
              <a:buFont typeface="+mj-lt"/>
              <a:buAutoNum type="arabicPeriod" startAt="31"/>
            </a:pPr>
            <a:r>
              <a:rPr lang="en-US" sz="1400" dirty="0" smtClean="0"/>
              <a:t>Now prepare the application</a:t>
            </a:r>
            <a:r>
              <a:rPr lang="en-US" sz="1400" dirty="0"/>
              <a:t>. Create a Cloud Storage bucket to stage your Cloud Functions files, where [YOUR_STAGING_BUCKET_NAME] is a globally-unique bucket name</a:t>
            </a:r>
            <a:r>
              <a:rPr lang="en-US" sz="1400" dirty="0" smtClean="0"/>
              <a:t>:</a:t>
            </a:r>
          </a:p>
          <a:p>
            <a:r>
              <a:rPr lang="en-US" sz="1400" dirty="0" err="1">
                <a:latin typeface="Courier New" charset="0"/>
                <a:ea typeface="Courier New" charset="0"/>
                <a:cs typeface="Courier New" charset="0"/>
              </a:rPr>
              <a:t>gsutil</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mb</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gs</a:t>
            </a:r>
            <a:r>
              <a:rPr lang="en-US" sz="1400" dirty="0">
                <a:latin typeface="Courier New" charset="0"/>
                <a:ea typeface="Courier New" charset="0"/>
                <a:cs typeface="Courier New" charset="0"/>
              </a:rPr>
              <a:t>://[YOUR_STAGING_BUCKET_NAME] </a:t>
            </a:r>
            <a:endParaRPr lang="en-US" sz="1400" dirty="0" smtClean="0">
              <a:latin typeface="Courier New" charset="0"/>
              <a:ea typeface="Courier New" charset="0"/>
              <a:cs typeface="Courier New" charset="0"/>
            </a:endParaRPr>
          </a:p>
          <a:p>
            <a:endParaRPr lang="en-US" sz="1400" dirty="0"/>
          </a:p>
          <a:p>
            <a:r>
              <a:rPr lang="en-US" sz="1400" dirty="0" smtClean="0"/>
              <a:t>As in:</a:t>
            </a:r>
          </a:p>
          <a:p>
            <a:endParaRPr lang="en-US" sz="1400" dirty="0"/>
          </a:p>
          <a:p>
            <a:r>
              <a:rPr lang="en-US" sz="1400" dirty="0" err="1">
                <a:latin typeface="Courier New" charset="0"/>
                <a:ea typeface="Courier New" charset="0"/>
                <a:cs typeface="Courier New" charset="0"/>
              </a:rPr>
              <a:t>gsutil</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mb</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gs</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functions_staging_bucket</a:t>
            </a:r>
            <a:endParaRPr lang="en-US" sz="1400" dirty="0">
              <a:latin typeface="Courier New" charset="0"/>
              <a:ea typeface="Courier New" charset="0"/>
              <a:cs typeface="Courier New" charset="0"/>
            </a:endParaRPr>
          </a:p>
          <a:p>
            <a:endParaRPr lang="en-US" sz="1400" dirty="0" smtClean="0"/>
          </a:p>
          <a:p>
            <a:pPr marL="342900" indent="-342900">
              <a:buFont typeface="+mj-lt"/>
              <a:buAutoNum type="arabicPeriod" startAt="32"/>
            </a:pPr>
            <a:r>
              <a:rPr lang="en-US" sz="1400" dirty="0"/>
              <a:t>Create a directory on your local system for the application </a:t>
            </a:r>
            <a:r>
              <a:rPr lang="en-US" sz="1400" dirty="0" smtClean="0"/>
              <a:t>code:</a:t>
            </a:r>
            <a:endParaRPr lang="en-US" sz="1400" dirty="0"/>
          </a:p>
          <a:p>
            <a:endParaRPr lang="en-US" sz="1400" dirty="0" smtClean="0"/>
          </a:p>
          <a:p>
            <a:r>
              <a:rPr lang="en-US" sz="1400" dirty="0"/>
              <a:t>Linux or Mac OS X</a:t>
            </a:r>
            <a:r>
              <a:rPr lang="en-US" sz="1400" dirty="0" smtClean="0"/>
              <a:t>:</a:t>
            </a:r>
          </a:p>
          <a:p>
            <a:pPr lvl="1"/>
            <a:r>
              <a:rPr lang="en-US" sz="1400" dirty="0" err="1" smtClean="0">
                <a:latin typeface="Courier New" charset="0"/>
                <a:ea typeface="Courier New" charset="0"/>
                <a:cs typeface="Courier New" charset="0"/>
              </a:rPr>
              <a:t>mkdir</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a:t>
            </a:r>
            <a:r>
              <a:rPr lang="en-US" sz="1400" dirty="0" err="1" smtClean="0">
                <a:latin typeface="Courier New" charset="0"/>
                <a:ea typeface="Courier New" charset="0"/>
                <a:cs typeface="Courier New" charset="0"/>
              </a:rPr>
              <a:t>gcf_http</a:t>
            </a:r>
            <a:endParaRPr lang="en-US" sz="1400" dirty="0" smtClean="0">
              <a:latin typeface="Courier New" charset="0"/>
              <a:ea typeface="Courier New" charset="0"/>
              <a:cs typeface="Courier New" charset="0"/>
            </a:endParaRPr>
          </a:p>
          <a:p>
            <a:pPr lvl="1"/>
            <a:r>
              <a:rPr lang="en-US" sz="1400" dirty="0" smtClean="0">
                <a:latin typeface="Courier New" charset="0"/>
                <a:ea typeface="Courier New" charset="0"/>
                <a:cs typeface="Courier New" charset="0"/>
              </a:rPr>
              <a:t>cd </a:t>
            </a:r>
            <a:r>
              <a:rPr lang="en-US" sz="1400" dirty="0">
                <a:latin typeface="Courier New" charset="0"/>
                <a:ea typeface="Courier New" charset="0"/>
                <a:cs typeface="Courier New" charset="0"/>
              </a:rPr>
              <a:t>~/</a:t>
            </a:r>
            <a:r>
              <a:rPr lang="en-US" sz="1400" dirty="0" err="1" smtClean="0">
                <a:latin typeface="Courier New" charset="0"/>
                <a:ea typeface="Courier New" charset="0"/>
                <a:cs typeface="Courier New" charset="0"/>
              </a:rPr>
              <a:t>gcf_http</a:t>
            </a:r>
            <a:endParaRPr lang="en-US" sz="1400" dirty="0" smtClean="0">
              <a:latin typeface="Courier New" charset="0"/>
              <a:ea typeface="Courier New" charset="0"/>
              <a:cs typeface="Courier New" charset="0"/>
            </a:endParaRPr>
          </a:p>
          <a:p>
            <a:endParaRPr lang="en-US" sz="1400" dirty="0"/>
          </a:p>
          <a:p>
            <a:r>
              <a:rPr lang="en-US" sz="1400" dirty="0" smtClean="0"/>
              <a:t>Windows:</a:t>
            </a:r>
          </a:p>
          <a:p>
            <a:pPr lvl="1"/>
            <a:r>
              <a:rPr lang="en-US" sz="1400" dirty="0" err="1" smtClean="0">
                <a:latin typeface="Courier New" charset="0"/>
                <a:ea typeface="Courier New" charset="0"/>
                <a:cs typeface="Courier New" charset="0"/>
              </a:rPr>
              <a:t>mkdir</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%HOMEPATH%\</a:t>
            </a:r>
            <a:r>
              <a:rPr lang="en-US" sz="1400" dirty="0" err="1" smtClean="0">
                <a:latin typeface="Courier New" charset="0"/>
                <a:ea typeface="Courier New" charset="0"/>
                <a:cs typeface="Courier New" charset="0"/>
              </a:rPr>
              <a:t>gcf_http</a:t>
            </a:r>
            <a:endParaRPr lang="en-US" sz="1400" dirty="0" smtClean="0">
              <a:latin typeface="Courier New" charset="0"/>
              <a:ea typeface="Courier New" charset="0"/>
              <a:cs typeface="Courier New" charset="0"/>
            </a:endParaRPr>
          </a:p>
          <a:p>
            <a:pPr lvl="1"/>
            <a:r>
              <a:rPr lang="en-US" sz="1400" dirty="0" smtClean="0">
                <a:latin typeface="Courier New" charset="0"/>
                <a:ea typeface="Courier New" charset="0"/>
                <a:cs typeface="Courier New" charset="0"/>
              </a:rPr>
              <a:t>cd </a:t>
            </a:r>
            <a:r>
              <a:rPr lang="en-US" sz="1400" dirty="0">
                <a:latin typeface="Courier New" charset="0"/>
                <a:ea typeface="Courier New" charset="0"/>
                <a:cs typeface="Courier New" charset="0"/>
              </a:rPr>
              <a:t>%HOMEPATH%\</a:t>
            </a:r>
            <a:r>
              <a:rPr lang="en-US" sz="1400" dirty="0" err="1">
                <a:latin typeface="Courier New" charset="0"/>
                <a:ea typeface="Courier New" charset="0"/>
                <a:cs typeface="Courier New" charset="0"/>
              </a:rPr>
              <a:t>gcf_http</a:t>
            </a:r>
            <a:endParaRPr lang="en-US" sz="1400" dirty="0" smtClean="0">
              <a:latin typeface="Courier New" charset="0"/>
              <a:ea typeface="Courier New" charset="0"/>
              <a:cs typeface="Courier New" charset="0"/>
            </a:endParaRPr>
          </a:p>
          <a:p>
            <a:pPr marL="342900" indent="-342900">
              <a:buFont typeface="+mj-lt"/>
              <a:buAutoNum type="arabicPeriod" startAt="13"/>
            </a:pP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43" y="1447800"/>
            <a:ext cx="3647197" cy="4110111"/>
          </a:xfrm>
          <a:prstGeom prst="rect">
            <a:avLst/>
          </a:prstGeom>
        </p:spPr>
      </p:pic>
    </p:spTree>
    <p:extLst>
      <p:ext uri="{BB962C8B-B14F-4D97-AF65-F5344CB8AC3E}">
        <p14:creationId xmlns:p14="http://schemas.microsoft.com/office/powerpoint/2010/main" val="1503472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21</a:t>
            </a:fld>
            <a:endParaRPr lang="en-US" altLang="en-US" sz="1050"/>
          </a:p>
        </p:txBody>
      </p:sp>
      <p:sp>
        <p:nvSpPr>
          <p:cNvPr id="12" name="TextBox 11"/>
          <p:cNvSpPr txBox="1"/>
          <p:nvPr/>
        </p:nvSpPr>
        <p:spPr>
          <a:xfrm>
            <a:off x="5410201" y="1600200"/>
            <a:ext cx="3429000" cy="4247317"/>
          </a:xfrm>
          <a:prstGeom prst="rect">
            <a:avLst/>
          </a:prstGeom>
          <a:noFill/>
        </p:spPr>
        <p:txBody>
          <a:bodyPr wrap="square" rtlCol="0">
            <a:spAutoFit/>
          </a:bodyPr>
          <a:lstStyle/>
          <a:p>
            <a:pPr marL="342900" indent="-342900">
              <a:buFont typeface="+mj-lt"/>
              <a:buAutoNum type="arabicPeriod" startAt="33"/>
            </a:pPr>
            <a:r>
              <a:rPr lang="en-US" sz="1400" dirty="0"/>
              <a:t>Create an </a:t>
            </a:r>
            <a:r>
              <a:rPr lang="en-US" sz="1400" dirty="0" err="1"/>
              <a:t>index.js</a:t>
            </a:r>
            <a:r>
              <a:rPr lang="en-US" sz="1400" dirty="0"/>
              <a:t> file in the </a:t>
            </a:r>
            <a:r>
              <a:rPr lang="en-US" sz="1400" dirty="0" err="1"/>
              <a:t>gcf_http</a:t>
            </a:r>
            <a:r>
              <a:rPr lang="en-US" sz="1400" dirty="0"/>
              <a:t> directory with the following contents</a:t>
            </a:r>
            <a:r>
              <a:rPr lang="en-US" sz="1400" dirty="0" smtClean="0"/>
              <a:t>:</a:t>
            </a:r>
          </a:p>
          <a:p>
            <a:endParaRPr lang="en-US" sz="1400" dirty="0"/>
          </a:p>
          <a:p>
            <a:r>
              <a:rPr lang="en-US" sz="1200" dirty="0">
                <a:latin typeface="Courier New" charset="0"/>
                <a:ea typeface="Courier New" charset="0"/>
                <a:cs typeface="Courier New" charset="0"/>
              </a:rPr>
              <a:t>/**</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 * HTTP Cloud Function.</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 *</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 * @</a:t>
            </a:r>
            <a:r>
              <a:rPr lang="en-US" sz="1200" dirty="0" err="1">
                <a:latin typeface="Courier New" charset="0"/>
                <a:ea typeface="Courier New" charset="0"/>
                <a:cs typeface="Courier New" charset="0"/>
              </a:rPr>
              <a:t>param</a:t>
            </a:r>
            <a:r>
              <a:rPr lang="en-US" sz="1200" dirty="0">
                <a:latin typeface="Courier New" charset="0"/>
                <a:ea typeface="Courier New" charset="0"/>
                <a:cs typeface="Courier New" charset="0"/>
              </a:rPr>
              <a:t> {Object} </a:t>
            </a:r>
            <a:r>
              <a:rPr lang="en-US" sz="1200" dirty="0" err="1">
                <a:latin typeface="Courier New" charset="0"/>
                <a:ea typeface="Courier New" charset="0"/>
                <a:cs typeface="Courier New" charset="0"/>
              </a:rPr>
              <a:t>req</a:t>
            </a:r>
            <a:r>
              <a:rPr lang="en-US" sz="1200" dirty="0">
                <a:latin typeface="Courier New" charset="0"/>
                <a:ea typeface="Courier New" charset="0"/>
                <a:cs typeface="Courier New" charset="0"/>
              </a:rPr>
              <a:t> Cloud Function request context.</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 * @</a:t>
            </a:r>
            <a:r>
              <a:rPr lang="en-US" sz="1200" dirty="0" err="1">
                <a:latin typeface="Courier New" charset="0"/>
                <a:ea typeface="Courier New" charset="0"/>
                <a:cs typeface="Courier New" charset="0"/>
              </a:rPr>
              <a:t>param</a:t>
            </a:r>
            <a:r>
              <a:rPr lang="en-US" sz="1200" dirty="0">
                <a:latin typeface="Courier New" charset="0"/>
                <a:ea typeface="Courier New" charset="0"/>
                <a:cs typeface="Courier New" charset="0"/>
              </a:rPr>
              <a:t> {Object} res Cloud Function response context.</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 */</a:t>
            </a:r>
            <a:br>
              <a:rPr lang="en-US" sz="1200" dirty="0">
                <a:latin typeface="Courier New" charset="0"/>
                <a:ea typeface="Courier New" charset="0"/>
                <a:cs typeface="Courier New" charset="0"/>
              </a:rPr>
            </a:br>
            <a:r>
              <a:rPr lang="en-US" sz="1200" dirty="0" err="1">
                <a:latin typeface="Courier New" charset="0"/>
                <a:ea typeface="Courier New" charset="0"/>
                <a:cs typeface="Courier New" charset="0"/>
              </a:rPr>
              <a:t>exports.helloGET</a:t>
            </a:r>
            <a:r>
              <a:rPr lang="en-US" sz="1200" dirty="0">
                <a:latin typeface="Courier New" charset="0"/>
                <a:ea typeface="Courier New" charset="0"/>
                <a:cs typeface="Courier New" charset="0"/>
              </a:rPr>
              <a:t> = function </a:t>
            </a:r>
            <a:r>
              <a:rPr lang="en-US" sz="1200" dirty="0" err="1">
                <a:latin typeface="Courier New" charset="0"/>
                <a:ea typeface="Courier New" charset="0"/>
                <a:cs typeface="Courier New" charset="0"/>
              </a:rPr>
              <a:t>helloGET</a:t>
            </a: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req</a:t>
            </a:r>
            <a:r>
              <a:rPr lang="en-US" sz="1200" dirty="0">
                <a:latin typeface="Courier New" charset="0"/>
                <a:ea typeface="Courier New" charset="0"/>
                <a:cs typeface="Courier New" charset="0"/>
              </a:rPr>
              <a:t>, res) {</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  </a:t>
            </a:r>
            <a:r>
              <a:rPr lang="en-US" sz="1200" dirty="0" err="1">
                <a:latin typeface="Courier New" charset="0"/>
                <a:ea typeface="Courier New" charset="0"/>
                <a:cs typeface="Courier New" charset="0"/>
              </a:rPr>
              <a:t>res.send</a:t>
            </a:r>
            <a:r>
              <a:rPr lang="en-US" sz="1200" dirty="0">
                <a:latin typeface="Courier New" charset="0"/>
                <a:ea typeface="Courier New" charset="0"/>
                <a:cs typeface="Courier New" charset="0"/>
              </a:rPr>
              <a:t>('Hello World!');</a:t>
            </a:r>
            <a:br>
              <a:rPr lang="en-US" sz="1200" dirty="0">
                <a:latin typeface="Courier New" charset="0"/>
                <a:ea typeface="Courier New" charset="0"/>
                <a:cs typeface="Courier New" charset="0"/>
              </a:rPr>
            </a:br>
            <a:r>
              <a:rPr lang="en-US" sz="1200" dirty="0">
                <a:latin typeface="Courier New" charset="0"/>
                <a:ea typeface="Courier New" charset="0"/>
                <a:cs typeface="Courier New" charset="0"/>
              </a:rPr>
              <a:t>};</a:t>
            </a:r>
          </a:p>
          <a:p>
            <a:pPr marL="342900" indent="-342900">
              <a:buFont typeface="+mj-lt"/>
              <a:buAutoNum type="arabicPeriod" startAt="25"/>
            </a:pPr>
            <a:endParaRPr lang="en-US" sz="1400" dirty="0" smtClean="0"/>
          </a:p>
          <a:p>
            <a:pPr marL="342900" indent="-342900">
              <a:buFont typeface="+mj-lt"/>
              <a:buAutoNum type="arabicPeriod" startAt="25"/>
            </a:pPr>
            <a:endParaRPr lang="en-US" sz="1400" dirty="0"/>
          </a:p>
          <a:p>
            <a:pPr marL="342900" indent="-342900">
              <a:buFont typeface="+mj-lt"/>
              <a:buAutoNum type="arabicPeriod" startAt="34"/>
            </a:pPr>
            <a:r>
              <a:rPr lang="en-US" sz="1400" dirty="0"/>
              <a:t>The </a:t>
            </a:r>
            <a:r>
              <a:rPr lang="en-US" sz="1400" b="1" dirty="0" err="1"/>
              <a:t>helloGET</a:t>
            </a:r>
            <a:r>
              <a:rPr lang="en-US" sz="1400" dirty="0"/>
              <a:t> function is exported by the module and is executed when you make an HTTP request to the function's endpoint.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 y="1341120"/>
            <a:ext cx="5773532" cy="5105400"/>
          </a:xfrm>
          <a:prstGeom prst="rect">
            <a:avLst/>
          </a:prstGeom>
        </p:spPr>
      </p:pic>
    </p:spTree>
    <p:extLst>
      <p:ext uri="{BB962C8B-B14F-4D97-AF65-F5344CB8AC3E}">
        <p14:creationId xmlns:p14="http://schemas.microsoft.com/office/powerpoint/2010/main" val="1013494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22</a:t>
            </a:fld>
            <a:endParaRPr lang="en-US" altLang="en-US" sz="1050"/>
          </a:p>
        </p:txBody>
      </p:sp>
      <p:sp>
        <p:nvSpPr>
          <p:cNvPr id="12" name="TextBox 11"/>
          <p:cNvSpPr txBox="1"/>
          <p:nvPr/>
        </p:nvSpPr>
        <p:spPr>
          <a:xfrm>
            <a:off x="533400" y="1600200"/>
            <a:ext cx="7620000" cy="2123658"/>
          </a:xfrm>
          <a:prstGeom prst="rect">
            <a:avLst/>
          </a:prstGeom>
          <a:noFill/>
        </p:spPr>
        <p:txBody>
          <a:bodyPr wrap="square" rtlCol="0">
            <a:spAutoFit/>
          </a:bodyPr>
          <a:lstStyle/>
          <a:p>
            <a:pPr marL="342900" indent="-342900">
              <a:buFont typeface="+mj-lt"/>
              <a:buAutoNum type="arabicPeriod" startAt="35"/>
            </a:pPr>
            <a:r>
              <a:rPr lang="en-US" sz="1400" b="1" dirty="0" smtClean="0"/>
              <a:t>Deploying the Function</a:t>
            </a:r>
            <a:r>
              <a:rPr lang="en-US" sz="1400" dirty="0" smtClean="0"/>
              <a:t>. To </a:t>
            </a:r>
            <a:r>
              <a:rPr lang="en-US" sz="1400" b="1" dirty="0"/>
              <a:t>deploy</a:t>
            </a:r>
            <a:r>
              <a:rPr lang="en-US" sz="1400" dirty="0"/>
              <a:t> the </a:t>
            </a:r>
            <a:r>
              <a:rPr lang="en-US" sz="1400" dirty="0" err="1"/>
              <a:t>helloGET</a:t>
            </a:r>
            <a:r>
              <a:rPr lang="en-US" sz="1400" dirty="0"/>
              <a:t> function with an HTTP trigger, run the following command in the </a:t>
            </a:r>
            <a:r>
              <a:rPr lang="en-US" sz="1400" dirty="0" err="1"/>
              <a:t>gcf_http</a:t>
            </a:r>
            <a:r>
              <a:rPr lang="en-US" sz="1400" dirty="0"/>
              <a:t> directory</a:t>
            </a:r>
            <a:r>
              <a:rPr lang="en-US" sz="1400" dirty="0" smtClean="0"/>
              <a:t>:</a:t>
            </a:r>
          </a:p>
          <a:p>
            <a:r>
              <a:rPr lang="en-US" sz="1200" dirty="0" err="1" smtClean="0">
                <a:latin typeface="Courier New" charset="0"/>
                <a:ea typeface="Courier New" charset="0"/>
                <a:cs typeface="Courier New" charset="0"/>
              </a:rPr>
              <a:t>gcloud</a:t>
            </a:r>
            <a:r>
              <a:rPr lang="en-US" sz="1200" dirty="0" smtClean="0">
                <a:latin typeface="Courier New" charset="0"/>
                <a:ea typeface="Courier New" charset="0"/>
                <a:cs typeface="Courier New" charset="0"/>
              </a:rPr>
              <a:t> </a:t>
            </a:r>
            <a:r>
              <a:rPr lang="en-US" sz="1200" dirty="0">
                <a:latin typeface="Courier New" charset="0"/>
                <a:ea typeface="Courier New" charset="0"/>
                <a:cs typeface="Courier New" charset="0"/>
              </a:rPr>
              <a:t>beta functions deploy </a:t>
            </a:r>
            <a:r>
              <a:rPr lang="en-US" sz="1200" dirty="0" err="1">
                <a:latin typeface="Courier New" charset="0"/>
                <a:ea typeface="Courier New" charset="0"/>
                <a:cs typeface="Courier New" charset="0"/>
              </a:rPr>
              <a:t>helloGET</a:t>
            </a:r>
            <a:r>
              <a:rPr lang="en-US" sz="1200" dirty="0">
                <a:latin typeface="Courier New" charset="0"/>
                <a:ea typeface="Courier New" charset="0"/>
                <a:cs typeface="Courier New" charset="0"/>
              </a:rPr>
              <a:t> --stage-bucket [YOUR_STAGING_BUCKET_NAME] --</a:t>
            </a:r>
            <a:r>
              <a:rPr lang="en-US" sz="1200" dirty="0" smtClean="0">
                <a:latin typeface="Courier New" charset="0"/>
                <a:ea typeface="Courier New" charset="0"/>
                <a:cs typeface="Courier New" charset="0"/>
              </a:rPr>
              <a:t>trigger-http</a:t>
            </a:r>
          </a:p>
          <a:p>
            <a:endParaRPr lang="en-US" sz="1400" dirty="0"/>
          </a:p>
          <a:p>
            <a:r>
              <a:rPr lang="en-US" sz="1400" dirty="0" smtClean="0"/>
              <a:t>where </a:t>
            </a:r>
            <a:r>
              <a:rPr lang="en-US" sz="1400" dirty="0"/>
              <a:t>[YOUR_STAGING_BUCKET_NAME] is the name of your staging Cloud Storage </a:t>
            </a:r>
            <a:r>
              <a:rPr lang="en-US" sz="1400" dirty="0" smtClean="0"/>
              <a:t>Bucket, as in:</a:t>
            </a:r>
          </a:p>
          <a:p>
            <a:endParaRPr lang="en-US" sz="1400" dirty="0"/>
          </a:p>
          <a:p>
            <a:r>
              <a:rPr lang="en-US" sz="1200" dirty="0" err="1">
                <a:latin typeface="Courier New" charset="0"/>
                <a:ea typeface="Courier New" charset="0"/>
                <a:cs typeface="Courier New" charset="0"/>
              </a:rPr>
              <a:t>gcloud</a:t>
            </a:r>
            <a:r>
              <a:rPr lang="en-US" sz="1200" dirty="0">
                <a:latin typeface="Courier New" charset="0"/>
                <a:ea typeface="Courier New" charset="0"/>
                <a:cs typeface="Courier New" charset="0"/>
              </a:rPr>
              <a:t> beta functions deploy </a:t>
            </a:r>
            <a:r>
              <a:rPr lang="en-US" sz="1200" dirty="0" err="1">
                <a:latin typeface="Courier New" charset="0"/>
                <a:ea typeface="Courier New" charset="0"/>
                <a:cs typeface="Courier New" charset="0"/>
              </a:rPr>
              <a:t>helloGET</a:t>
            </a:r>
            <a:r>
              <a:rPr lang="en-US" sz="1200" dirty="0">
                <a:latin typeface="Courier New" charset="0"/>
                <a:ea typeface="Courier New" charset="0"/>
                <a:cs typeface="Courier New" charset="0"/>
              </a:rPr>
              <a:t> --stage-bucket </a:t>
            </a:r>
            <a:r>
              <a:rPr lang="en-US" sz="1200" dirty="0" err="1">
                <a:latin typeface="Courier New" charset="0"/>
                <a:ea typeface="Courier New" charset="0"/>
                <a:cs typeface="Courier New" charset="0"/>
              </a:rPr>
              <a:t>functions_staging_bucket</a:t>
            </a:r>
            <a:endParaRPr lang="en-US" sz="1200" dirty="0">
              <a:latin typeface="Courier New" charset="0"/>
              <a:ea typeface="Courier New" charset="0"/>
              <a:cs typeface="Courier New" charset="0"/>
            </a:endParaRPr>
          </a:p>
          <a:p>
            <a:r>
              <a:rPr lang="en-US" sz="1200" dirty="0" smtClean="0">
                <a:latin typeface="Courier New" charset="0"/>
                <a:ea typeface="Courier New" charset="0"/>
                <a:cs typeface="Courier New" charset="0"/>
              </a:rPr>
              <a:t>--</a:t>
            </a:r>
            <a:r>
              <a:rPr lang="en-US" sz="1200" dirty="0">
                <a:latin typeface="Courier New" charset="0"/>
                <a:ea typeface="Courier New" charset="0"/>
                <a:cs typeface="Courier New" charset="0"/>
              </a:rPr>
              <a:t>trigger-http</a:t>
            </a:r>
          </a:p>
          <a:p>
            <a:endParaRPr lang="en-US" sz="14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3496559"/>
            <a:ext cx="7239000" cy="3209041"/>
          </a:xfrm>
          <a:prstGeom prst="rect">
            <a:avLst/>
          </a:prstGeom>
        </p:spPr>
      </p:pic>
    </p:spTree>
    <p:extLst>
      <p:ext uri="{BB962C8B-B14F-4D97-AF65-F5344CB8AC3E}">
        <p14:creationId xmlns:p14="http://schemas.microsoft.com/office/powerpoint/2010/main" val="1926546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23</a:t>
            </a:fld>
            <a:endParaRPr lang="en-US" altLang="en-US" sz="1050"/>
          </a:p>
        </p:txBody>
      </p:sp>
      <p:sp>
        <p:nvSpPr>
          <p:cNvPr id="12" name="TextBox 11"/>
          <p:cNvSpPr txBox="1"/>
          <p:nvPr/>
        </p:nvSpPr>
        <p:spPr>
          <a:xfrm>
            <a:off x="5410201" y="1600200"/>
            <a:ext cx="3429000" cy="2369880"/>
          </a:xfrm>
          <a:prstGeom prst="rect">
            <a:avLst/>
          </a:prstGeom>
          <a:noFill/>
        </p:spPr>
        <p:txBody>
          <a:bodyPr wrap="square" rtlCol="0">
            <a:spAutoFit/>
          </a:bodyPr>
          <a:lstStyle/>
          <a:p>
            <a:pPr marL="342900" indent="-342900">
              <a:buFont typeface="+mj-lt"/>
              <a:buAutoNum type="arabicPeriod" startAt="36"/>
            </a:pPr>
            <a:r>
              <a:rPr lang="en-US" sz="1400" b="1" dirty="0" smtClean="0"/>
              <a:t>Triggering the function</a:t>
            </a:r>
            <a:r>
              <a:rPr lang="en-US" sz="1400" dirty="0" smtClean="0"/>
              <a:t>. Notice of the value of the </a:t>
            </a:r>
            <a:r>
              <a:rPr lang="en-US" sz="1400" dirty="0" err="1" smtClean="0"/>
              <a:t>url</a:t>
            </a:r>
            <a:r>
              <a:rPr lang="en-US" sz="1400" dirty="0" smtClean="0"/>
              <a:t> of </a:t>
            </a:r>
            <a:r>
              <a:rPr lang="en-US" sz="1400" dirty="0" err="1" smtClean="0"/>
              <a:t>httpsTrigger</a:t>
            </a:r>
            <a:r>
              <a:rPr lang="en-US" sz="1400" dirty="0" smtClean="0"/>
              <a:t>.</a:t>
            </a:r>
          </a:p>
          <a:p>
            <a:pPr marL="342900" indent="-342900">
              <a:buFont typeface="+mj-lt"/>
              <a:buAutoNum type="arabicPeriod" startAt="36"/>
            </a:pPr>
            <a:endParaRPr lang="en-US" sz="1400" dirty="0" smtClean="0"/>
          </a:p>
          <a:p>
            <a:r>
              <a:rPr lang="en-US" sz="1200" dirty="0">
                <a:latin typeface="Courier New" charset="0"/>
                <a:ea typeface="Courier New" charset="0"/>
                <a:cs typeface="Courier New" charset="0"/>
              </a:rPr>
              <a:t>https://</a:t>
            </a:r>
            <a:r>
              <a:rPr lang="en-US" sz="1200" dirty="0" smtClean="0">
                <a:latin typeface="Courier New" charset="0"/>
                <a:ea typeface="Courier New" charset="0"/>
                <a:cs typeface="Courier New" charset="0"/>
              </a:rPr>
              <a:t>us-central1-myfunctionproject-163116.cloudfunctions.net/helloGET</a:t>
            </a:r>
          </a:p>
          <a:p>
            <a:pPr marL="342900" indent="-342900">
              <a:buFont typeface="+mj-lt"/>
              <a:buAutoNum type="arabicPeriod" startAt="27"/>
            </a:pPr>
            <a:endParaRPr lang="en-US" sz="1400" dirty="0"/>
          </a:p>
          <a:p>
            <a:pPr marL="342900" indent="-342900">
              <a:buFont typeface="+mj-lt"/>
              <a:buAutoNum type="arabicPeriod" startAt="37"/>
            </a:pPr>
            <a:r>
              <a:rPr lang="en-US" sz="1400" dirty="0"/>
              <a:t>Make an </a:t>
            </a:r>
            <a:r>
              <a:rPr lang="en-US" sz="1400" b="1" dirty="0"/>
              <a:t>HTTP request </a:t>
            </a:r>
            <a:r>
              <a:rPr lang="en-US" sz="1400" dirty="0"/>
              <a:t>to your </a:t>
            </a:r>
            <a:r>
              <a:rPr lang="en-US" sz="1400" dirty="0" smtClean="0"/>
              <a:t>function, using curl or </a:t>
            </a:r>
            <a:r>
              <a:rPr lang="en-US" sz="1400" dirty="0"/>
              <a:t>visit </a:t>
            </a:r>
            <a:r>
              <a:rPr lang="en-US" sz="1400" dirty="0" smtClean="0"/>
              <a:t>the function's </a:t>
            </a:r>
            <a:r>
              <a:rPr lang="en-US" sz="1400" dirty="0"/>
              <a:t>endpoint in your browser to see the "Hello World!" message.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48" y="1524000"/>
            <a:ext cx="4723518" cy="3962400"/>
          </a:xfrm>
          <a:prstGeom prst="rect">
            <a:avLst/>
          </a:prstGeom>
        </p:spPr>
      </p:pic>
    </p:spTree>
    <p:extLst>
      <p:ext uri="{BB962C8B-B14F-4D97-AF65-F5344CB8AC3E}">
        <p14:creationId xmlns:p14="http://schemas.microsoft.com/office/powerpoint/2010/main" val="1485703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24</a:t>
            </a:fld>
            <a:endParaRPr lang="en-US" altLang="en-US" sz="1050"/>
          </a:p>
        </p:txBody>
      </p:sp>
      <p:sp>
        <p:nvSpPr>
          <p:cNvPr id="12" name="TextBox 11"/>
          <p:cNvSpPr txBox="1"/>
          <p:nvPr/>
        </p:nvSpPr>
        <p:spPr>
          <a:xfrm>
            <a:off x="5410201" y="1600200"/>
            <a:ext cx="3429000" cy="738664"/>
          </a:xfrm>
          <a:prstGeom prst="rect">
            <a:avLst/>
          </a:prstGeom>
          <a:noFill/>
        </p:spPr>
        <p:txBody>
          <a:bodyPr wrap="square" rtlCol="0">
            <a:spAutoFit/>
          </a:bodyPr>
          <a:lstStyle/>
          <a:p>
            <a:pPr marL="342900" indent="-342900">
              <a:buFont typeface="+mj-lt"/>
              <a:buAutoNum type="arabicPeriod" startAt="38"/>
            </a:pPr>
            <a:r>
              <a:rPr lang="en-US" sz="1400" b="1" dirty="0" smtClean="0"/>
              <a:t>Monitor the function</a:t>
            </a:r>
            <a:r>
              <a:rPr lang="en-US" sz="1400" dirty="0" smtClean="0"/>
              <a:t>. From the Google Cloud Platform menu, select </a:t>
            </a:r>
            <a:r>
              <a:rPr lang="en-US" sz="1400" b="1" dirty="0" smtClean="0"/>
              <a:t>Cloud Functions</a:t>
            </a:r>
            <a:r>
              <a:rPr lang="en-US" sz="1400" dirty="0" smtClean="0"/>
              <a:t>.</a:t>
            </a:r>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24000"/>
            <a:ext cx="4740137" cy="4495800"/>
          </a:xfrm>
          <a:prstGeom prst="rect">
            <a:avLst/>
          </a:prstGeom>
        </p:spPr>
      </p:pic>
    </p:spTree>
    <p:extLst>
      <p:ext uri="{BB962C8B-B14F-4D97-AF65-F5344CB8AC3E}">
        <p14:creationId xmlns:p14="http://schemas.microsoft.com/office/powerpoint/2010/main" val="1014413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a:ea typeface="MS PGothic" charset="-128"/>
              </a:rPr>
              <a:t>Google Cloud Functions (cont’d)</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25</a:t>
            </a:fld>
            <a:endParaRPr lang="en-US" altLang="en-US" sz="1050"/>
          </a:p>
        </p:txBody>
      </p:sp>
      <p:sp>
        <p:nvSpPr>
          <p:cNvPr id="12" name="TextBox 11"/>
          <p:cNvSpPr txBox="1"/>
          <p:nvPr/>
        </p:nvSpPr>
        <p:spPr>
          <a:xfrm>
            <a:off x="5410201" y="1600200"/>
            <a:ext cx="3429000" cy="738664"/>
          </a:xfrm>
          <a:prstGeom prst="rect">
            <a:avLst/>
          </a:prstGeom>
          <a:noFill/>
        </p:spPr>
        <p:txBody>
          <a:bodyPr wrap="square" rtlCol="0">
            <a:spAutoFit/>
          </a:bodyPr>
          <a:lstStyle/>
          <a:p>
            <a:pPr marL="342900" indent="-342900">
              <a:buFont typeface="+mj-lt"/>
              <a:buAutoNum type="arabicPeriod" startAt="39"/>
            </a:pPr>
            <a:r>
              <a:rPr lang="en-US" sz="1400" dirty="0" smtClean="0"/>
              <a:t>Click on </a:t>
            </a:r>
            <a:r>
              <a:rPr lang="en-US" sz="1400" b="1" dirty="0" err="1" smtClean="0"/>
              <a:t>helloGet</a:t>
            </a:r>
            <a:r>
              <a:rPr lang="en-US" sz="1400" dirty="0" smtClean="0"/>
              <a:t>.</a:t>
            </a:r>
          </a:p>
          <a:p>
            <a:pPr marL="342900" indent="-342900">
              <a:buFont typeface="+mj-lt"/>
              <a:buAutoNum type="arabicPeriod" startAt="39"/>
            </a:pPr>
            <a:r>
              <a:rPr lang="en-US" sz="1400" dirty="0" smtClean="0"/>
              <a:t>Click on the </a:t>
            </a:r>
            <a:r>
              <a:rPr lang="en-US" sz="1400" b="1" dirty="0" smtClean="0"/>
              <a:t>Trigger</a:t>
            </a:r>
            <a:r>
              <a:rPr lang="en-US" sz="1400" dirty="0" smtClean="0"/>
              <a:t>, </a:t>
            </a:r>
            <a:r>
              <a:rPr lang="en-US" sz="1400" b="1" dirty="0" smtClean="0"/>
              <a:t>Source</a:t>
            </a:r>
            <a:r>
              <a:rPr lang="en-US" sz="1400" dirty="0" smtClean="0"/>
              <a:t> and </a:t>
            </a:r>
            <a:r>
              <a:rPr lang="en-US" sz="1400" b="1" dirty="0" smtClean="0"/>
              <a:t>Testing</a:t>
            </a:r>
            <a:r>
              <a:rPr lang="en-US" sz="1400" dirty="0" smtClean="0"/>
              <a:t> tabs.</a:t>
            </a:r>
            <a:endParaRPr lang="en-US"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429" y="1524000"/>
            <a:ext cx="4271771" cy="182352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29" y="3083837"/>
            <a:ext cx="4271771" cy="3425322"/>
          </a:xfrm>
          <a:prstGeom prst="rect">
            <a:avLst/>
          </a:prstGeom>
        </p:spPr>
      </p:pic>
    </p:spTree>
    <p:extLst>
      <p:ext uri="{BB962C8B-B14F-4D97-AF65-F5344CB8AC3E}">
        <p14:creationId xmlns:p14="http://schemas.microsoft.com/office/powerpoint/2010/main" val="44638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Google Cloud Functions</a:t>
            </a:r>
            <a:endParaRPr lang="en-US" altLang="en-US" sz="3200" b="1" dirty="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350" b="1" dirty="0"/>
              <a:t>Why </a:t>
            </a:r>
            <a:r>
              <a:rPr lang="en-US" sz="1350" b="1" dirty="0" smtClean="0"/>
              <a:t>Google Cloud Functions?</a:t>
            </a:r>
            <a:endParaRPr lang="en-US" sz="1350" b="1" dirty="0"/>
          </a:p>
          <a:p>
            <a:r>
              <a:rPr lang="en-US" sz="1350" b="1" dirty="0" err="1"/>
              <a:t>Serverless</a:t>
            </a:r>
            <a:r>
              <a:rPr lang="en-US" sz="1350" b="1" dirty="0"/>
              <a:t> Applications on Google’s </a:t>
            </a:r>
            <a:r>
              <a:rPr lang="en-US" sz="1350" b="1" dirty="0" smtClean="0"/>
              <a:t>Infrastructure</a:t>
            </a:r>
            <a:r>
              <a:rPr lang="en-US" sz="1350" b="1" dirty="0"/>
              <a:t>. </a:t>
            </a:r>
            <a:r>
              <a:rPr lang="en-US" sz="1350" dirty="0"/>
              <a:t>Construct applications from bite-sized business logic billed to the nearest 100 milliseconds, only while your code is running. Serve users from zero to planet-scale, all without managing any infrastructure</a:t>
            </a:r>
            <a:r>
              <a:rPr lang="en-US" sz="1350" dirty="0" smtClean="0"/>
              <a:t>.</a:t>
            </a:r>
            <a:endParaRPr lang="en-US" sz="1350" dirty="0"/>
          </a:p>
          <a:p>
            <a:pPr marL="0" indent="0">
              <a:buNone/>
            </a:pPr>
            <a:r>
              <a:rPr lang="en-US" sz="1350" b="1" dirty="0" err="1"/>
              <a:t>Microservices</a:t>
            </a:r>
            <a:r>
              <a:rPr lang="en-US" sz="1350" b="1" dirty="0"/>
              <a:t> Over Monoliths</a:t>
            </a:r>
          </a:p>
          <a:p>
            <a:r>
              <a:rPr lang="en-US" sz="1350" dirty="0"/>
              <a:t>Developer agility comes from building systems composed of small, independent units of functionality focused on doing one thing well. Cloud Functions lets you build and deploy services at the level of a single function, not at the level of entire applications, containers, or VMs</a:t>
            </a:r>
            <a:r>
              <a:rPr lang="en-US" sz="1350" dirty="0" smtClean="0"/>
              <a:t>.</a:t>
            </a:r>
          </a:p>
          <a:p>
            <a:pPr marL="0" indent="0">
              <a:buNone/>
            </a:pPr>
            <a:r>
              <a:rPr lang="en-US" sz="1350" b="1" dirty="0"/>
              <a:t>Connect &amp; Extend Cloud Services</a:t>
            </a:r>
            <a:endParaRPr lang="en-US" sz="1350" b="1" dirty="0" smtClean="0"/>
          </a:p>
          <a:p>
            <a:r>
              <a:rPr lang="en-US" sz="1350" dirty="0"/>
              <a:t>Cloud Functions provides a connective layer of logic that lets you write code to connect and extend cloud services. Listen and respond to events such as a file upload to Cloud Storage, an incoming message on a Cloud Pub/Sub topic, a log change in </a:t>
            </a:r>
            <a:r>
              <a:rPr lang="en-US" sz="1350" dirty="0" err="1"/>
              <a:t>Stackdriver</a:t>
            </a:r>
            <a:r>
              <a:rPr lang="en-US" sz="1350" dirty="0"/>
              <a:t> Logging, or a mobile-related event from </a:t>
            </a:r>
            <a:r>
              <a:rPr lang="en-US" sz="1350" dirty="0" smtClean="0"/>
              <a:t>Firebase.</a:t>
            </a:r>
          </a:p>
          <a:p>
            <a:pPr marL="0" indent="0">
              <a:buNone/>
            </a:pPr>
            <a:r>
              <a:rPr lang="en-US" sz="1350" b="1" dirty="0" err="1" smtClean="0"/>
              <a:t>Serverless</a:t>
            </a:r>
            <a:r>
              <a:rPr lang="en-US" sz="1350" b="1" dirty="0" smtClean="0"/>
              <a:t> </a:t>
            </a:r>
            <a:r>
              <a:rPr lang="en-US" sz="1350" b="1" dirty="0"/>
              <a:t>Economics</a:t>
            </a:r>
            <a:endParaRPr lang="en-US" sz="1350" b="1" dirty="0" smtClean="0"/>
          </a:p>
          <a:p>
            <a:r>
              <a:rPr lang="en-US" sz="1350" dirty="0"/>
              <a:t>Cloud Functions are ephemeral, spinning up on-demand and back down in response to events in the environment. Pay only while your function is executing, metered to the nearest 100 milliseconds, and pay nothing after your function </a:t>
            </a:r>
            <a:r>
              <a:rPr lang="en-US" sz="1350" dirty="0" smtClean="0"/>
              <a:t>finishes.</a:t>
            </a:r>
            <a:endParaRPr lang="en-US" altLang="en-US" sz="1350" dirty="0" smtClean="0">
              <a:ea typeface="MS PGothic" charset="-128"/>
            </a:endParaRPr>
          </a:p>
          <a:p>
            <a:endParaRPr lang="en-US" altLang="en-US" sz="1350" dirty="0">
              <a:ea typeface="MS PGothic" charset="-128"/>
            </a:endParaRP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3</a:t>
            </a:fld>
            <a:endParaRPr lang="en-US" altLang="en-US" sz="1050"/>
          </a:p>
        </p:txBody>
      </p:sp>
    </p:spTree>
    <p:extLst>
      <p:ext uri="{BB962C8B-B14F-4D97-AF65-F5344CB8AC3E}">
        <p14:creationId xmlns:p14="http://schemas.microsoft.com/office/powerpoint/2010/main" val="2134166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Google Cloud Functions (cont’d)</a:t>
            </a:r>
            <a:endParaRPr lang="en-US" altLang="en-US" sz="3200" b="1" dirty="0">
              <a:ea typeface="MS PGothic" charset="-128"/>
            </a:endParaRPr>
          </a:p>
        </p:txBody>
      </p:sp>
      <p:sp>
        <p:nvSpPr>
          <p:cNvPr id="140290" name="Content Placeholder 2"/>
          <p:cNvSpPr>
            <a:spLocks noGrp="1"/>
          </p:cNvSpPr>
          <p:nvPr>
            <p:ph idx="1"/>
          </p:nvPr>
        </p:nvSpPr>
        <p:spPr/>
        <p:txBody>
          <a:bodyPr>
            <a:normAutofit/>
          </a:bodyPr>
          <a:lstStyle/>
          <a:p>
            <a:pPr marL="0" indent="0">
              <a:buNone/>
            </a:pPr>
            <a:r>
              <a:rPr lang="en-US" sz="1350" b="1" dirty="0" smtClean="0"/>
              <a:t>Mobile Ready</a:t>
            </a:r>
            <a:endParaRPr lang="en-US" sz="1350" b="1" dirty="0"/>
          </a:p>
          <a:p>
            <a:r>
              <a:rPr lang="en-US" sz="1350" dirty="0"/>
              <a:t>Mobile app developers can use Cloud Functions directly from Firebase, Google Cloud’s mobile platform. Firebase natively emits events to which Cloud Functions can respond, including from Firebase Analytics, </a:t>
            </a:r>
            <a:r>
              <a:rPr lang="en-US" sz="1350" dirty="0" err="1"/>
              <a:t>Realtime</a:t>
            </a:r>
            <a:r>
              <a:rPr lang="en-US" sz="1350" dirty="0"/>
              <a:t> Database, Authentication, and Storage</a:t>
            </a:r>
            <a:r>
              <a:rPr lang="en-US" sz="1350" dirty="0" smtClean="0"/>
              <a:t>.</a:t>
            </a:r>
          </a:p>
          <a:p>
            <a:pPr marL="0" indent="0">
              <a:buNone/>
            </a:pPr>
            <a:r>
              <a:rPr lang="en-US" sz="1350" b="1" dirty="0"/>
              <a:t>Just Add </a:t>
            </a:r>
            <a:r>
              <a:rPr lang="en-US" sz="1350" b="1" dirty="0" smtClean="0"/>
              <a:t>Code</a:t>
            </a:r>
          </a:p>
          <a:p>
            <a:r>
              <a:rPr lang="en-US" sz="1350" dirty="0" smtClean="0"/>
              <a:t>Run </a:t>
            </a:r>
            <a:r>
              <a:rPr lang="en-US" sz="1350" dirty="0"/>
              <a:t>in </a:t>
            </a:r>
            <a:r>
              <a:rPr lang="en-US" sz="1350" dirty="0" smtClean="0"/>
              <a:t>a </a:t>
            </a:r>
            <a:r>
              <a:rPr lang="en-US" sz="1350" dirty="0"/>
              <a:t>fully-managed, </a:t>
            </a:r>
            <a:r>
              <a:rPr lang="en-US" sz="1350" dirty="0" err="1"/>
              <a:t>serverless</a:t>
            </a:r>
            <a:r>
              <a:rPr lang="en-US" sz="1350" dirty="0"/>
              <a:t> environment where Google handles servers, operating systems, and runtime environments completely on your behalf. Each Cloud Function runs in its own isolated secure execution context, scales automatically, and has a lifecycle independent from other </a:t>
            </a:r>
            <a:r>
              <a:rPr lang="en-US" sz="1350" dirty="0" smtClean="0"/>
              <a:t>functions.</a:t>
            </a:r>
          </a:p>
          <a:p>
            <a:pPr marL="0" indent="0">
              <a:buNone/>
            </a:pPr>
            <a:r>
              <a:rPr lang="en-US" sz="1350" b="1" dirty="0" smtClean="0"/>
              <a:t>Open </a:t>
            </a:r>
            <a:r>
              <a:rPr lang="en-US" sz="1350" b="1" dirty="0"/>
              <a:t>and </a:t>
            </a:r>
            <a:r>
              <a:rPr lang="en-US" sz="1350" b="1" dirty="0" smtClean="0"/>
              <a:t>Familiar</a:t>
            </a:r>
          </a:p>
          <a:p>
            <a:r>
              <a:rPr lang="en-US" sz="1350" dirty="0"/>
              <a:t>Cloud Functions are written in JavaScript and execute in a standard </a:t>
            </a:r>
            <a:r>
              <a:rPr lang="en-US" sz="1350" dirty="0" err="1"/>
              <a:t>Node.js</a:t>
            </a:r>
            <a:r>
              <a:rPr lang="en-US" sz="1350" dirty="0"/>
              <a:t> runtime environment. We don’t assume anything proprietary all the way down to the operating system, which means your functions will just work—including native libraries you bring to the platform. Discover a superior, open developer experience that comes from working hand-in-hand with the </a:t>
            </a:r>
            <a:r>
              <a:rPr lang="en-US" sz="1350" dirty="0" err="1"/>
              <a:t>Node.js</a:t>
            </a:r>
            <a:r>
              <a:rPr lang="en-US" sz="1350" dirty="0"/>
              <a:t> Foundation, with our Google colleagues and with the community through the open source V8 engine</a:t>
            </a:r>
            <a:r>
              <a:rPr lang="en-US" sz="1350" dirty="0" smtClean="0"/>
              <a:t>.</a:t>
            </a: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4</a:t>
            </a:fld>
            <a:endParaRPr lang="en-US" altLang="en-US" sz="1050"/>
          </a:p>
        </p:txBody>
      </p:sp>
    </p:spTree>
    <p:extLst>
      <p:ext uri="{BB962C8B-B14F-4D97-AF65-F5344CB8AC3E}">
        <p14:creationId xmlns:p14="http://schemas.microsoft.com/office/powerpoint/2010/main" val="8903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Google Cloud Functions Use Cases</a:t>
            </a:r>
            <a:endParaRPr lang="en-US" altLang="en-US" sz="3200" b="1" dirty="0">
              <a:ea typeface="MS PGothic" charset="-128"/>
            </a:endParaRPr>
          </a:p>
        </p:txBody>
      </p:sp>
      <p:sp>
        <p:nvSpPr>
          <p:cNvPr id="140290" name="Content Placeholder 2"/>
          <p:cNvSpPr>
            <a:spLocks noGrp="1"/>
          </p:cNvSpPr>
          <p:nvPr>
            <p:ph idx="1"/>
          </p:nvPr>
        </p:nvSpPr>
        <p:spPr/>
        <p:txBody>
          <a:bodyPr>
            <a:normAutofit lnSpcReduction="10000"/>
          </a:bodyPr>
          <a:lstStyle/>
          <a:p>
            <a:pPr marL="0" indent="0">
              <a:buNone/>
            </a:pPr>
            <a:r>
              <a:rPr lang="en-US" sz="1350" b="1" dirty="0" smtClean="0"/>
              <a:t>Mobile </a:t>
            </a:r>
            <a:r>
              <a:rPr lang="en-US" sz="1350" b="1" dirty="0"/>
              <a:t>Backend</a:t>
            </a:r>
          </a:p>
          <a:p>
            <a:r>
              <a:rPr lang="en-US" sz="1350" dirty="0"/>
              <a:t>Use Google’s mobile platform for app developers, Firebase, and extend your mobile backend with Cloud Functions. Listen and respond to events from Firebase Analytics, </a:t>
            </a:r>
            <a:r>
              <a:rPr lang="en-US" sz="1350" dirty="0" err="1"/>
              <a:t>Realtime</a:t>
            </a:r>
            <a:r>
              <a:rPr lang="en-US" sz="1350" dirty="0"/>
              <a:t> Database, Authentication, and Storage.</a:t>
            </a:r>
            <a:endParaRPr lang="en-US" sz="1350" dirty="0" smtClean="0"/>
          </a:p>
          <a:p>
            <a:pPr marL="0" indent="0">
              <a:buNone/>
            </a:pPr>
            <a:r>
              <a:rPr lang="en-US" sz="1350" b="1" dirty="0" smtClean="0"/>
              <a:t>APIs </a:t>
            </a:r>
            <a:r>
              <a:rPr lang="en-US" sz="1350" b="1" dirty="0"/>
              <a:t>&amp; </a:t>
            </a:r>
            <a:r>
              <a:rPr lang="en-US" sz="1350" b="1" dirty="0" err="1"/>
              <a:t>Microservices</a:t>
            </a:r>
            <a:endParaRPr lang="en-US" sz="1350" b="1" dirty="0" smtClean="0"/>
          </a:p>
          <a:p>
            <a:r>
              <a:rPr lang="en-US" sz="1350" dirty="0"/>
              <a:t>Compose applications from lightweight, loosely coupled bits of logic that are quick to build and scale automatically. Your functions can be event-driven or invoked directly over HTTP/S.</a:t>
            </a:r>
            <a:endParaRPr lang="en-US" sz="1350" dirty="0" smtClean="0"/>
          </a:p>
          <a:p>
            <a:pPr marL="0" indent="0">
              <a:buNone/>
            </a:pPr>
            <a:r>
              <a:rPr lang="en-US" sz="1350" b="1" dirty="0" smtClean="0"/>
              <a:t>Data </a:t>
            </a:r>
            <a:r>
              <a:rPr lang="en-US" sz="1350" b="1" dirty="0"/>
              <a:t>Processing / ETL</a:t>
            </a:r>
            <a:endParaRPr lang="en-US" sz="1350" b="1" dirty="0" smtClean="0"/>
          </a:p>
          <a:p>
            <a:r>
              <a:rPr lang="en-US" sz="1350" dirty="0"/>
              <a:t>Listen and respond to Cloud Storage events such as when a file is created, changed, or removed. Process images, do video transcoding, validate or transform data, and invoke any service on the Internet from your Cloud </a:t>
            </a:r>
            <a:r>
              <a:rPr lang="en-US" sz="1350" dirty="0" smtClean="0"/>
              <a:t>Function.</a:t>
            </a:r>
          </a:p>
          <a:p>
            <a:pPr marL="0" indent="0">
              <a:buNone/>
            </a:pPr>
            <a:r>
              <a:rPr lang="en-US" sz="1350" b="1" dirty="0" err="1" smtClean="0"/>
              <a:t>Webhooks</a:t>
            </a:r>
            <a:endParaRPr lang="en-US" sz="1350" b="1" dirty="0"/>
          </a:p>
          <a:p>
            <a:r>
              <a:rPr lang="en-US" sz="1350" dirty="0"/>
              <a:t>Via a simple HTTP trigger, respond to events originating from 3rd party systems like GitHub, Slack, Stripe, or from anywhere that can send HTTP/S </a:t>
            </a:r>
            <a:r>
              <a:rPr lang="en-US" sz="1350" dirty="0" smtClean="0"/>
              <a:t>requests.</a:t>
            </a:r>
          </a:p>
          <a:p>
            <a:pPr marL="0" indent="0">
              <a:buNone/>
            </a:pPr>
            <a:r>
              <a:rPr lang="en-US" sz="1350" b="1" dirty="0" err="1" smtClean="0"/>
              <a:t>IoT</a:t>
            </a:r>
            <a:endParaRPr lang="en-US" sz="1350" b="1" dirty="0" smtClean="0"/>
          </a:p>
          <a:p>
            <a:r>
              <a:rPr lang="en-US" sz="1350" dirty="0"/>
              <a:t>Imagine tens or hundreds of thousands of devices streaming data into Cloud Pub/Sub automatically launching Cloud Functions to process, transform and store data. Cloud Functions lets you do this in a way that’s completely </a:t>
            </a:r>
            <a:r>
              <a:rPr lang="en-US" sz="1350" dirty="0" err="1"/>
              <a:t>serverless</a:t>
            </a:r>
            <a:r>
              <a:rPr lang="en-US" sz="1350" dirty="0" smtClean="0"/>
              <a:t>.</a:t>
            </a:r>
            <a:endParaRPr lang="en-US" sz="1350" dirty="0"/>
          </a:p>
        </p:txBody>
      </p:sp>
      <p:sp>
        <p:nvSpPr>
          <p:cNvPr id="2" name="Footer Placeholder 1"/>
          <p:cNvSpPr>
            <a:spLocks noGrp="1"/>
          </p:cNvSpPr>
          <p:nvPr>
            <p:ph type="ftr" sz="quarter" idx="11"/>
          </p:nvPr>
        </p:nvSpPr>
        <p:spPr/>
        <p:txBody>
          <a:bodyPr/>
          <a:lstStyle/>
          <a:p>
            <a:r>
              <a:rPr lang="en-US" altLang="en-US" dirty="0" smtClean="0"/>
              <a:t>Copyright © Marco Papa 2017</a:t>
            </a:r>
            <a:endParaRPr lang="en-US" altLang="en-US" dirty="0"/>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5</a:t>
            </a:fld>
            <a:endParaRPr lang="en-US" altLang="en-US" sz="1050"/>
          </a:p>
        </p:txBody>
      </p:sp>
    </p:spTree>
    <p:extLst>
      <p:ext uri="{BB962C8B-B14F-4D97-AF65-F5344CB8AC3E}">
        <p14:creationId xmlns:p14="http://schemas.microsoft.com/office/powerpoint/2010/main" val="114909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Google Cloud Functions Features</a:t>
            </a:r>
            <a:endParaRPr lang="en-US" altLang="en-US" sz="3200" b="1" dirty="0">
              <a:ea typeface="MS PGothic" charset="-128"/>
            </a:endParaRPr>
          </a:p>
        </p:txBody>
      </p:sp>
      <p:sp>
        <p:nvSpPr>
          <p:cNvPr id="140290" name="Content Placeholder 2"/>
          <p:cNvSpPr>
            <a:spLocks noGrp="1"/>
          </p:cNvSpPr>
          <p:nvPr>
            <p:ph idx="1"/>
          </p:nvPr>
        </p:nvSpPr>
        <p:spPr/>
        <p:txBody>
          <a:bodyPr>
            <a:normAutofit lnSpcReduction="10000"/>
          </a:bodyPr>
          <a:lstStyle/>
          <a:p>
            <a:pPr marL="0" indent="0">
              <a:buNone/>
            </a:pPr>
            <a:r>
              <a:rPr lang="en-US" sz="1350" b="1" dirty="0" smtClean="0"/>
              <a:t>Cloud </a:t>
            </a:r>
            <a:r>
              <a:rPr lang="en-US" sz="1350" b="1" dirty="0"/>
              <a:t>Pub/Sub Triggers</a:t>
            </a:r>
          </a:p>
          <a:p>
            <a:r>
              <a:rPr lang="en-US" sz="1350" dirty="0"/>
              <a:t>Cloud Functions can be triggered by messages on a Cloud Pub/Sub topic, and multiple functions can subscribe to the same topic.</a:t>
            </a:r>
            <a:endParaRPr lang="en-US" sz="1350" dirty="0" smtClean="0"/>
          </a:p>
          <a:p>
            <a:pPr marL="0" indent="0">
              <a:buNone/>
            </a:pPr>
            <a:r>
              <a:rPr lang="en-US" sz="1350" b="1" dirty="0" smtClean="0"/>
              <a:t>Cloud </a:t>
            </a:r>
            <a:r>
              <a:rPr lang="en-US" sz="1350" b="1" dirty="0"/>
              <a:t>Storage Triggers</a:t>
            </a:r>
            <a:endParaRPr lang="en-US" sz="1350" b="1" dirty="0" smtClean="0"/>
          </a:p>
          <a:p>
            <a:r>
              <a:rPr lang="en-US" sz="1350" dirty="0"/>
              <a:t>You can associate a Cloud Function to mutation events on a Cloud Storage bucket. Every time a file in your bucket is created, deleted or modified, your function will execute.</a:t>
            </a:r>
            <a:endParaRPr lang="en-US" sz="1350" dirty="0" smtClean="0"/>
          </a:p>
          <a:p>
            <a:pPr marL="0" indent="0">
              <a:buNone/>
            </a:pPr>
            <a:r>
              <a:rPr lang="en-US" sz="1350" b="1" dirty="0" smtClean="0"/>
              <a:t>Firebase </a:t>
            </a:r>
            <a:r>
              <a:rPr lang="en-US" sz="1350" b="1" dirty="0"/>
              <a:t>Triggers</a:t>
            </a:r>
            <a:endParaRPr lang="en-US" sz="1350" b="1" dirty="0" smtClean="0"/>
          </a:p>
          <a:p>
            <a:r>
              <a:rPr lang="en-US" sz="1350" dirty="0"/>
              <a:t>Mobile developers will find first-class integration between Firebase and Cloud </a:t>
            </a:r>
            <a:r>
              <a:rPr lang="en-US" sz="1350" dirty="0" smtClean="0"/>
              <a:t>Functions.</a:t>
            </a:r>
          </a:p>
          <a:p>
            <a:pPr marL="0" indent="0">
              <a:buNone/>
            </a:pPr>
            <a:r>
              <a:rPr lang="en-US" sz="1350" b="1" dirty="0" smtClean="0"/>
              <a:t>HTTP/S </a:t>
            </a:r>
            <a:r>
              <a:rPr lang="en-US" sz="1350" b="1" dirty="0"/>
              <a:t>Invocation</a:t>
            </a:r>
          </a:p>
          <a:p>
            <a:r>
              <a:rPr lang="en-US" sz="1350" dirty="0"/>
              <a:t>Functions deployed with an HTTP trigger are given a fully qualified domain together with a dynamically generated TLS certificate for secure communication.</a:t>
            </a:r>
            <a:endParaRPr lang="en-US" sz="1350" dirty="0" smtClean="0"/>
          </a:p>
          <a:p>
            <a:pPr marL="0" indent="0">
              <a:buNone/>
            </a:pPr>
            <a:r>
              <a:rPr lang="en-US" sz="1350" b="1" dirty="0" smtClean="0"/>
              <a:t>GitHub/</a:t>
            </a:r>
            <a:r>
              <a:rPr lang="en-US" sz="1350" b="1" dirty="0" err="1" smtClean="0"/>
              <a:t>Bitbucket</a:t>
            </a:r>
            <a:endParaRPr lang="en-US" sz="1350" b="1" dirty="0" smtClean="0"/>
          </a:p>
          <a:p>
            <a:r>
              <a:rPr lang="en-US" sz="1350" dirty="0"/>
              <a:t>Using Cloud Source Repositories you can deploy Cloud Functions directly from your </a:t>
            </a:r>
            <a:r>
              <a:rPr lang="en-US" sz="1350" dirty="0" err="1"/>
              <a:t>Github</a:t>
            </a:r>
            <a:r>
              <a:rPr lang="en-US" sz="1350" dirty="0"/>
              <a:t> or </a:t>
            </a:r>
            <a:r>
              <a:rPr lang="en-US" sz="1350" dirty="0" err="1" smtClean="0"/>
              <a:t>Bitbucket</a:t>
            </a:r>
            <a:r>
              <a:rPr lang="en-US" sz="1350" dirty="0" smtClean="0"/>
              <a:t> </a:t>
            </a:r>
            <a:r>
              <a:rPr lang="en-US" sz="1350" dirty="0"/>
              <a:t>repository without needing to upload code or manage versions yourself</a:t>
            </a:r>
            <a:r>
              <a:rPr lang="en-US" sz="1350" dirty="0" smtClean="0"/>
              <a:t>.</a:t>
            </a:r>
          </a:p>
          <a:p>
            <a:pPr marL="0" indent="0">
              <a:buNone/>
            </a:pPr>
            <a:r>
              <a:rPr lang="en-US" sz="1350" b="1" dirty="0" smtClean="0"/>
              <a:t>Logging</a:t>
            </a:r>
            <a:r>
              <a:rPr lang="en-US" sz="1350" b="1" dirty="0"/>
              <a:t>, Monitoring &amp; Debugging</a:t>
            </a:r>
          </a:p>
          <a:p>
            <a:r>
              <a:rPr lang="en-US" sz="1350" dirty="0"/>
              <a:t>Logs emitted from your Cloud Functions are automatically written to </a:t>
            </a:r>
            <a:r>
              <a:rPr lang="en-US" sz="1350" dirty="0" err="1"/>
              <a:t>Stackdriver</a:t>
            </a:r>
            <a:r>
              <a:rPr lang="en-US" sz="1350" dirty="0"/>
              <a:t> Logging and performance telemetry is recorded in </a:t>
            </a:r>
            <a:r>
              <a:rPr lang="en-US" sz="1350" dirty="0" err="1"/>
              <a:t>Stackdriver</a:t>
            </a:r>
            <a:r>
              <a:rPr lang="en-US" sz="1350" dirty="0"/>
              <a:t> Monitoring. </a:t>
            </a:r>
            <a:r>
              <a:rPr lang="en-US" sz="1350" dirty="0" err="1"/>
              <a:t>Stackdriver</a:t>
            </a:r>
            <a:r>
              <a:rPr lang="en-US" sz="1350" dirty="0"/>
              <a:t> Debugger lets you investigate your code’s behavior in </a:t>
            </a:r>
            <a:r>
              <a:rPr lang="en-US" sz="1350" dirty="0" smtClean="0"/>
              <a:t>production.</a:t>
            </a:r>
            <a:endParaRPr lang="en-US" sz="1350" dirty="0"/>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6</a:t>
            </a:fld>
            <a:endParaRPr lang="en-US" altLang="en-US" sz="1050"/>
          </a:p>
        </p:txBody>
      </p:sp>
      <p:sp>
        <p:nvSpPr>
          <p:cNvPr id="6" name="Footer Placeholder 1"/>
          <p:cNvSpPr txBox="1">
            <a:spLocks/>
          </p:cNvSpPr>
          <p:nvPr/>
        </p:nvSpPr>
        <p:spPr bwMode="auto">
          <a:xfrm>
            <a:off x="3048000" y="64008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endParaRPr lang="en-US" altLang="en-US" dirty="0"/>
          </a:p>
        </p:txBody>
      </p:sp>
    </p:spTree>
    <p:extLst>
      <p:ext uri="{BB962C8B-B14F-4D97-AF65-F5344CB8AC3E}">
        <p14:creationId xmlns:p14="http://schemas.microsoft.com/office/powerpoint/2010/main" val="204448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Google Cloud Functions Pricing</a:t>
            </a:r>
            <a:endParaRPr lang="en-US" altLang="en-US" sz="3200" b="1" dirty="0">
              <a:ea typeface="MS PGothic" charset="-128"/>
            </a:endParaRPr>
          </a:p>
        </p:txBody>
      </p:sp>
      <p:sp>
        <p:nvSpPr>
          <p:cNvPr id="2" name="Footer Placeholder 1"/>
          <p:cNvSpPr>
            <a:spLocks noGrp="1"/>
          </p:cNvSpPr>
          <p:nvPr>
            <p:ph type="ftr" sz="quarter" idx="11"/>
          </p:nvPr>
        </p:nvSpPr>
        <p:spPr/>
        <p:txBody>
          <a:bodyPr/>
          <a:lstStyle/>
          <a:p>
            <a:r>
              <a:rPr lang="en-US" altLang="en-US" dirty="0" smtClean="0"/>
              <a:t>Copyright © Marco Papa 2017</a:t>
            </a:r>
            <a:endParaRPr lang="en-US" altLang="en-US" dirty="0"/>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7</a:t>
            </a:fld>
            <a:endParaRPr lang="en-US" altLang="en-US" sz="1050"/>
          </a:p>
        </p:txBody>
      </p:sp>
      <p:sp>
        <p:nvSpPr>
          <p:cNvPr id="6" name="Footer Placeholder 1"/>
          <p:cNvSpPr txBox="1">
            <a:spLocks/>
          </p:cNvSpPr>
          <p:nvPr/>
        </p:nvSpPr>
        <p:spPr bwMode="auto">
          <a:xfrm>
            <a:off x="3048000" y="6400800"/>
            <a:ext cx="3505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charset="0"/>
                <a:ea typeface="MS PGothic"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MS PGothic"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MS PGothic"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MS PGothic"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MS PGothic" charset="-128"/>
                <a:cs typeface="+mn-cs"/>
              </a:defRPr>
            </a:lvl5pPr>
            <a:lvl6pPr marL="2286000" algn="l" defTabSz="914400" rtl="0" eaLnBrk="1" latinLnBrk="0" hangingPunct="1">
              <a:defRPr sz="2400" kern="1200">
                <a:solidFill>
                  <a:schemeClr val="tx1"/>
                </a:solidFill>
                <a:latin typeface="Times New Roman" charset="0"/>
                <a:ea typeface="MS PGothic" charset="-128"/>
                <a:cs typeface="+mn-cs"/>
              </a:defRPr>
            </a:lvl6pPr>
            <a:lvl7pPr marL="2743200" algn="l" defTabSz="914400" rtl="0" eaLnBrk="1" latinLnBrk="0" hangingPunct="1">
              <a:defRPr sz="2400" kern="1200">
                <a:solidFill>
                  <a:schemeClr val="tx1"/>
                </a:solidFill>
                <a:latin typeface="Times New Roman" charset="0"/>
                <a:ea typeface="MS PGothic" charset="-128"/>
                <a:cs typeface="+mn-cs"/>
              </a:defRPr>
            </a:lvl7pPr>
            <a:lvl8pPr marL="3200400" algn="l" defTabSz="914400" rtl="0" eaLnBrk="1" latinLnBrk="0" hangingPunct="1">
              <a:defRPr sz="2400" kern="1200">
                <a:solidFill>
                  <a:schemeClr val="tx1"/>
                </a:solidFill>
                <a:latin typeface="Times New Roman" charset="0"/>
                <a:ea typeface="MS PGothic" charset="-128"/>
                <a:cs typeface="+mn-cs"/>
              </a:defRPr>
            </a:lvl8pPr>
            <a:lvl9pPr marL="3657600" algn="l" defTabSz="914400" rtl="0" eaLnBrk="1" latinLnBrk="0" hangingPunct="1">
              <a:defRPr sz="2400" kern="1200">
                <a:solidFill>
                  <a:schemeClr val="tx1"/>
                </a:solidFill>
                <a:latin typeface="Times New Roman" charset="0"/>
                <a:ea typeface="MS PGothic" charset="-128"/>
                <a:cs typeface="+mn-cs"/>
              </a:defRPr>
            </a:lvl9pPr>
          </a:lstStyle>
          <a:p>
            <a:endParaRPr lang="en-US" alt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3232" y="1901952"/>
            <a:ext cx="7865824" cy="3765279"/>
          </a:xfrm>
        </p:spPr>
      </p:pic>
    </p:spTree>
    <p:extLst>
      <p:ext uri="{BB962C8B-B14F-4D97-AF65-F5344CB8AC3E}">
        <p14:creationId xmlns:p14="http://schemas.microsoft.com/office/powerpoint/2010/main" val="93578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Create </a:t>
            </a:r>
            <a:r>
              <a:rPr lang="en-US" altLang="en-US" sz="3200" b="1" dirty="0">
                <a:ea typeface="MS PGothic" charset="-128"/>
              </a:rPr>
              <a:t>a Simple </a:t>
            </a:r>
            <a:r>
              <a:rPr lang="en-US" altLang="en-US" sz="3200" b="1" dirty="0" smtClean="0">
                <a:ea typeface="MS PGothic" charset="-128"/>
              </a:rPr>
              <a:t>HTTP service </a:t>
            </a:r>
            <a:r>
              <a:rPr lang="en-US" altLang="en-US" sz="3200" b="1" dirty="0">
                <a:ea typeface="MS PGothic" charset="-128"/>
              </a:rPr>
              <a:t>using </a:t>
            </a:r>
            <a:r>
              <a:rPr lang="en-US" altLang="en-US" sz="3200" b="1" dirty="0" smtClean="0">
                <a:ea typeface="MS PGothic" charset="-128"/>
              </a:rPr>
              <a:t>Google Cloud Functions</a:t>
            </a:r>
            <a:endParaRPr lang="en-US" altLang="en-US" sz="3200" b="1" dirty="0">
              <a:ea typeface="MS PGothic" charset="-128"/>
            </a:endParaRPr>
          </a:p>
        </p:txBody>
      </p:sp>
      <p:sp>
        <p:nvSpPr>
          <p:cNvPr id="2" name="Footer Placeholder 1"/>
          <p:cNvSpPr>
            <a:spLocks noGrp="1"/>
          </p:cNvSpPr>
          <p:nvPr>
            <p:ph type="ftr" sz="quarter" idx="11"/>
          </p:nvPr>
        </p:nvSpPr>
        <p:spPr/>
        <p:txBody>
          <a:bodyPr/>
          <a:lstStyle/>
          <a:p>
            <a:r>
              <a:rPr lang="en-US" altLang="en-US" dirty="0" smtClean="0"/>
              <a:t>Copyright © Marco Papa 2017</a:t>
            </a:r>
            <a:endParaRPr lang="en-US" altLang="en-US" dirty="0"/>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8</a:t>
            </a:fld>
            <a:endParaRPr lang="en-US" altLang="en-US" sz="1050"/>
          </a:p>
        </p:txBody>
      </p:sp>
      <p:sp>
        <p:nvSpPr>
          <p:cNvPr id="15" name="TextBox 14"/>
          <p:cNvSpPr txBox="1"/>
          <p:nvPr/>
        </p:nvSpPr>
        <p:spPr>
          <a:xfrm>
            <a:off x="533401" y="2034540"/>
            <a:ext cx="8077199" cy="738664"/>
          </a:xfrm>
          <a:prstGeom prst="rect">
            <a:avLst/>
          </a:prstGeom>
          <a:noFill/>
        </p:spPr>
        <p:txBody>
          <a:bodyPr wrap="square" rtlCol="0">
            <a:spAutoFit/>
          </a:bodyPr>
          <a:lstStyle/>
          <a:p>
            <a:r>
              <a:rPr lang="en-US" sz="1400" dirty="0"/>
              <a:t>In this exercise you will </a:t>
            </a:r>
            <a:r>
              <a:rPr lang="en-US" sz="1400" dirty="0" smtClean="0"/>
              <a:t>demonstrate </a:t>
            </a:r>
            <a:r>
              <a:rPr lang="en-US" sz="1400" dirty="0"/>
              <a:t>writing, deploying, and triggering an HTTP Cloud </a:t>
            </a:r>
            <a:r>
              <a:rPr lang="en-US" sz="1400" dirty="0" smtClean="0"/>
              <a:t>Function. The Cloud Function is triggered by and HTTP request and outputs a “Hello World” in our browser. </a:t>
            </a:r>
            <a:r>
              <a:rPr lang="en-US" sz="1400" dirty="0"/>
              <a:t>This tutorial uses billable components of Cloud Platform, including: </a:t>
            </a:r>
            <a:r>
              <a:rPr lang="en-US" sz="1400" dirty="0" smtClean="0"/>
              <a:t>Google </a:t>
            </a:r>
            <a:r>
              <a:rPr lang="en-US" sz="1400" dirty="0"/>
              <a:t>Cloud </a:t>
            </a:r>
            <a:r>
              <a:rPr lang="en-US" sz="1400" dirty="0" smtClean="0"/>
              <a:t>Functions. </a:t>
            </a:r>
            <a:endParaRPr lang="en-US" sz="1400" dirty="0"/>
          </a:p>
        </p:txBody>
      </p:sp>
    </p:spTree>
    <p:extLst>
      <p:ext uri="{BB962C8B-B14F-4D97-AF65-F5344CB8AC3E}">
        <p14:creationId xmlns:p14="http://schemas.microsoft.com/office/powerpoint/2010/main" val="1450391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en-US" sz="3200" b="1" dirty="0" smtClean="0">
                <a:ea typeface="MS PGothic" charset="-128"/>
              </a:rPr>
              <a:t>Google Cloud Functions (cont’d)</a:t>
            </a:r>
            <a:endParaRPr lang="en-US" altLang="en-US" sz="3200" b="1" dirty="0">
              <a:ea typeface="MS PGothic" charset="-128"/>
            </a:endParaRPr>
          </a:p>
        </p:txBody>
      </p:sp>
      <p:sp>
        <p:nvSpPr>
          <p:cNvPr id="2" name="Footer Placeholder 1"/>
          <p:cNvSpPr>
            <a:spLocks noGrp="1"/>
          </p:cNvSpPr>
          <p:nvPr>
            <p:ph type="ftr" sz="quarter" idx="11"/>
          </p:nvPr>
        </p:nvSpPr>
        <p:spPr/>
        <p:txBody>
          <a:bodyPr/>
          <a:lstStyle/>
          <a:p>
            <a:r>
              <a:rPr lang="en-US" altLang="en-US" smtClean="0"/>
              <a:t>Copyright © Marco Papa 2017</a:t>
            </a:r>
            <a:endParaRPr lang="en-US" altLang="en-US"/>
          </a:p>
        </p:txBody>
      </p:sp>
      <p:sp>
        <p:nvSpPr>
          <p:cNvPr id="1402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Times New Roman" charset="0"/>
                <a:ea typeface="MS PGothic" charset="-128"/>
              </a:defRPr>
            </a:lvl1pPr>
            <a:lvl2pPr marL="557213" indent="-214313">
              <a:defRPr sz="1800">
                <a:solidFill>
                  <a:schemeClr val="tx1"/>
                </a:solidFill>
                <a:latin typeface="Times New Roman" charset="0"/>
                <a:ea typeface="MS PGothic" charset="-128"/>
              </a:defRPr>
            </a:lvl2pPr>
            <a:lvl3pPr marL="857250" indent="-171450">
              <a:defRPr sz="1800">
                <a:solidFill>
                  <a:schemeClr val="tx1"/>
                </a:solidFill>
                <a:latin typeface="Times New Roman" charset="0"/>
                <a:ea typeface="MS PGothic" charset="-128"/>
              </a:defRPr>
            </a:lvl3pPr>
            <a:lvl4pPr marL="1200150" indent="-171450">
              <a:defRPr sz="1800">
                <a:solidFill>
                  <a:schemeClr val="tx1"/>
                </a:solidFill>
                <a:latin typeface="Times New Roman" charset="0"/>
                <a:ea typeface="MS PGothic" charset="-128"/>
              </a:defRPr>
            </a:lvl4pPr>
            <a:lvl5pPr marL="1543050" indent="-171450">
              <a:defRPr sz="1800">
                <a:solidFill>
                  <a:schemeClr val="tx1"/>
                </a:solidFill>
                <a:latin typeface="Times New Roman" charset="0"/>
                <a:ea typeface="MS PGothic" charset="-128"/>
              </a:defRPr>
            </a:lvl5pPr>
            <a:lvl6pPr marL="1885950" indent="-171450" eaLnBrk="0" fontAlgn="base" hangingPunct="0">
              <a:spcBef>
                <a:spcPct val="0"/>
              </a:spcBef>
              <a:spcAft>
                <a:spcPct val="0"/>
              </a:spcAft>
              <a:defRPr sz="1800">
                <a:solidFill>
                  <a:schemeClr val="tx1"/>
                </a:solidFill>
                <a:latin typeface="Times New Roman" charset="0"/>
                <a:ea typeface="MS PGothic" charset="-128"/>
              </a:defRPr>
            </a:lvl6pPr>
            <a:lvl7pPr marL="2228850" indent="-171450" eaLnBrk="0" fontAlgn="base" hangingPunct="0">
              <a:spcBef>
                <a:spcPct val="0"/>
              </a:spcBef>
              <a:spcAft>
                <a:spcPct val="0"/>
              </a:spcAft>
              <a:defRPr sz="1800">
                <a:solidFill>
                  <a:schemeClr val="tx1"/>
                </a:solidFill>
                <a:latin typeface="Times New Roman" charset="0"/>
                <a:ea typeface="MS PGothic" charset="-128"/>
              </a:defRPr>
            </a:lvl7pPr>
            <a:lvl8pPr marL="2571750" indent="-171450" eaLnBrk="0" fontAlgn="base" hangingPunct="0">
              <a:spcBef>
                <a:spcPct val="0"/>
              </a:spcBef>
              <a:spcAft>
                <a:spcPct val="0"/>
              </a:spcAft>
              <a:defRPr sz="1800">
                <a:solidFill>
                  <a:schemeClr val="tx1"/>
                </a:solidFill>
                <a:latin typeface="Times New Roman" charset="0"/>
                <a:ea typeface="MS PGothic" charset="-128"/>
              </a:defRPr>
            </a:lvl8pPr>
            <a:lvl9pPr marL="2914650" indent="-171450" eaLnBrk="0" fontAlgn="base" hangingPunct="0">
              <a:spcBef>
                <a:spcPct val="0"/>
              </a:spcBef>
              <a:spcAft>
                <a:spcPct val="0"/>
              </a:spcAft>
              <a:defRPr sz="1800">
                <a:solidFill>
                  <a:schemeClr val="tx1"/>
                </a:solidFill>
                <a:latin typeface="Times New Roman" charset="0"/>
                <a:ea typeface="MS PGothic" charset="-128"/>
              </a:defRPr>
            </a:lvl9pPr>
          </a:lstStyle>
          <a:p>
            <a:fld id="{5F062097-8935-0D4A-9424-1818BC63BD18}" type="slidenum">
              <a:rPr lang="en-US" altLang="en-US" sz="1050"/>
              <a:pPr/>
              <a:t>9</a:t>
            </a:fld>
            <a:endParaRPr lang="en-US" altLang="en-US" sz="105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32" y="1358682"/>
            <a:ext cx="4878647" cy="5029200"/>
          </a:xfrm>
          <a:prstGeom prst="rect">
            <a:avLst/>
          </a:prstGeom>
        </p:spPr>
      </p:pic>
      <p:sp>
        <p:nvSpPr>
          <p:cNvPr id="8" name="TextBox 7"/>
          <p:cNvSpPr txBox="1"/>
          <p:nvPr/>
        </p:nvSpPr>
        <p:spPr>
          <a:xfrm>
            <a:off x="5576479" y="2057400"/>
            <a:ext cx="2769319" cy="1815882"/>
          </a:xfrm>
          <a:prstGeom prst="rect">
            <a:avLst/>
          </a:prstGeom>
          <a:noFill/>
        </p:spPr>
        <p:txBody>
          <a:bodyPr wrap="square" rtlCol="0">
            <a:spAutoFit/>
          </a:bodyPr>
          <a:lstStyle/>
          <a:p>
            <a:r>
              <a:rPr lang="en-US" sz="1400" dirty="0"/>
              <a:t>Follow the steps in this section to create a new </a:t>
            </a:r>
            <a:r>
              <a:rPr lang="en-US" sz="1400" dirty="0" smtClean="0"/>
              <a:t>Google Cloud </a:t>
            </a:r>
            <a:r>
              <a:rPr lang="en-US" sz="1400" dirty="0"/>
              <a:t>function and an API </a:t>
            </a:r>
            <a:r>
              <a:rPr lang="en-US" sz="1400" dirty="0" smtClean="0"/>
              <a:t>endpoint </a:t>
            </a:r>
            <a:r>
              <a:rPr lang="en-US" sz="1400" dirty="0"/>
              <a:t>to trigger it:    </a:t>
            </a:r>
            <a:endParaRPr lang="en-US" sz="1400" dirty="0" smtClean="0"/>
          </a:p>
          <a:p>
            <a:endParaRPr lang="en-US" sz="1400" dirty="0" smtClean="0"/>
          </a:p>
          <a:p>
            <a:pPr marL="342900" indent="-342900">
              <a:buFont typeface="+mj-lt"/>
              <a:buAutoNum type="arabicPeriod"/>
            </a:pPr>
            <a:r>
              <a:rPr lang="en-US" sz="1400" b="1" dirty="0" smtClean="0"/>
              <a:t>Sign </a:t>
            </a:r>
            <a:r>
              <a:rPr lang="en-US" sz="1400" b="1" dirty="0"/>
              <a:t>in </a:t>
            </a:r>
            <a:r>
              <a:rPr lang="en-US" sz="1400" dirty="0"/>
              <a:t>to the </a:t>
            </a:r>
            <a:r>
              <a:rPr lang="en-US" sz="1400" dirty="0" smtClean="0"/>
              <a:t>Google Cloud Platform</a:t>
            </a:r>
            <a:r>
              <a:rPr lang="en-US" sz="1400" dirty="0"/>
              <a:t> </a:t>
            </a:r>
            <a:r>
              <a:rPr lang="en-US" sz="1400" dirty="0" smtClean="0"/>
              <a:t>at:</a:t>
            </a:r>
          </a:p>
          <a:p>
            <a:r>
              <a:rPr lang="en-US" sz="1400" dirty="0">
                <a:hlinkClick r:id="rId4"/>
              </a:rPr>
              <a:t>https://</a:t>
            </a:r>
            <a:r>
              <a:rPr lang="en-US" sz="1400" dirty="0" smtClean="0">
                <a:hlinkClick r:id="rId4"/>
              </a:rPr>
              <a:t>console.cloud.google.com</a:t>
            </a:r>
            <a:endParaRPr lang="en-US" sz="1400" dirty="0" smtClean="0"/>
          </a:p>
          <a:p>
            <a:r>
              <a:rPr lang="en-US" sz="1400" dirty="0" smtClean="0"/>
              <a:t>   </a:t>
            </a:r>
          </a:p>
        </p:txBody>
      </p:sp>
    </p:spTree>
    <p:extLst>
      <p:ext uri="{BB962C8B-B14F-4D97-AF65-F5344CB8AC3E}">
        <p14:creationId xmlns:p14="http://schemas.microsoft.com/office/powerpoint/2010/main" val="133247601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3306</TotalTime>
  <Words>1818</Words>
  <Application>Microsoft Macintosh PowerPoint</Application>
  <PresentationFormat>On-screen Show (4:3)</PresentationFormat>
  <Paragraphs>228</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Courier New</vt:lpstr>
      <vt:lpstr>Geneva</vt:lpstr>
      <vt:lpstr>MS PGothic</vt:lpstr>
      <vt:lpstr>ＭＳ Ｐゴシック</vt:lpstr>
      <vt:lpstr>Times New Roman</vt:lpstr>
      <vt:lpstr>Blank Presentation</vt:lpstr>
      <vt:lpstr>Serverless Applications Google Cloud Functions</vt:lpstr>
      <vt:lpstr>Outline</vt:lpstr>
      <vt:lpstr>Google Cloud Functions</vt:lpstr>
      <vt:lpstr>Google Cloud Functions (cont’d)</vt:lpstr>
      <vt:lpstr>Google Cloud Functions Use Cases</vt:lpstr>
      <vt:lpstr>Google Cloud Functions Features</vt:lpstr>
      <vt:lpstr>Google Cloud Functions Pricing</vt:lpstr>
      <vt:lpstr>Create a Simple HTTP service using Google Cloud Functions</vt:lpstr>
      <vt:lpstr>Google Cloud Functions (cont’d)</vt:lpstr>
      <vt:lpstr>Google Cloud Functions (cont’d)</vt:lpstr>
      <vt:lpstr>Google Cloud Functions (cont’d)</vt:lpstr>
      <vt:lpstr>Google Cloud Functions (cont’d)</vt:lpstr>
      <vt:lpstr>Google Cloud Functions (cont’d)</vt:lpstr>
      <vt:lpstr>Google Cloud Functions (cont’d)</vt:lpstr>
      <vt:lpstr>Google Cloud Functions (cont’d)</vt:lpstr>
      <vt:lpstr>Google Cloud Functions (cont’d)</vt:lpstr>
      <vt:lpstr>Google Cloud Functions (cont’d)</vt:lpstr>
      <vt:lpstr>Google Cloud Functions (DELETE)</vt:lpstr>
      <vt:lpstr>Google Cloud Functions (cont’d)</vt:lpstr>
      <vt:lpstr>Google Cloud Functions (cont’d)</vt:lpstr>
      <vt:lpstr>Google Cloud Functions (cont’d)</vt:lpstr>
      <vt:lpstr>Google Cloud Functions (cont’d)</vt:lpstr>
      <vt:lpstr>Google Cloud Functions (cont’d)</vt:lpstr>
      <vt:lpstr>Google Cloud Functions (cont’d)</vt:lpstr>
      <vt:lpstr>Google Cloud Functions (cont’d)</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Web Design</dc:title>
  <dc:creator>Marco Papa</dc:creator>
  <cp:lastModifiedBy>Marco Papa</cp:lastModifiedBy>
  <cp:revision>134</cp:revision>
  <cp:lastPrinted>2017-11-08T00:28:03Z</cp:lastPrinted>
  <dcterms:created xsi:type="dcterms:W3CDTF">2015-10-19T21:46:56Z</dcterms:created>
  <dcterms:modified xsi:type="dcterms:W3CDTF">2017-11-08T00:30:46Z</dcterms:modified>
</cp:coreProperties>
</file>