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8" r:id="rId15"/>
    <p:sldId id="279" r:id="rId16"/>
    <p:sldId id="281" r:id="rId17"/>
    <p:sldId id="282" r:id="rId18"/>
    <p:sldId id="283" r:id="rId19"/>
    <p:sldId id="284" r:id="rId20"/>
    <p:sldId id="285" r:id="rId2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4D47F94-DAAC-4C95-BFC7-F83205134F3C}">
          <p14:sldIdLst>
            <p14:sldId id="256"/>
          </p14:sldIdLst>
        </p14:section>
        <p14:section name="Введение" id="{E73B1D0F-88BB-47F9-9108-C28B6F25380A}">
          <p14:sldIdLst>
            <p14:sldId id="257"/>
            <p14:sldId id="258"/>
            <p14:sldId id="266"/>
          </p14:sldIdLst>
        </p14:section>
        <p14:section name="Структура" id="{354C11D5-5122-4920-B6B0-29C94D4E3607}">
          <p14:sldIdLst>
            <p14:sldId id="259"/>
          </p14:sldIdLst>
        </p14:section>
        <p14:section name="Дополнительные функции" id="{7407E702-A954-4458-8D21-D978A971AC1D}">
          <p14:sldIdLst>
            <p14:sldId id="261"/>
            <p14:sldId id="262"/>
            <p14:sldId id="263"/>
          </p14:sldIdLst>
        </p14:section>
        <p14:section name="Ввод числа" id="{B292BD18-493E-47E1-9921-EC9D35E0960B}">
          <p14:sldIdLst>
            <p14:sldId id="264"/>
          </p14:sldIdLst>
        </p14:section>
        <p14:section name="Ввывод числа" id="{EE8BE5B6-A813-4582-8DF5-A902B3E13E5E}">
          <p14:sldIdLst>
            <p14:sldId id="265"/>
          </p14:sldIdLst>
        </p14:section>
        <p14:section name="Сложение" id="{298EB2BE-E734-4AED-A350-A69288393B60}">
          <p14:sldIdLst>
            <p14:sldId id="269"/>
          </p14:sldIdLst>
        </p14:section>
        <p14:section name="Вычитание" id="{11813D80-B93E-4002-8A3B-9CC7D67D1082}">
          <p14:sldIdLst>
            <p14:sldId id="271"/>
          </p14:sldIdLst>
        </p14:section>
        <p14:section name="Умножение" id="{23F768B8-358F-43E4-8442-5B411EB792D7}">
          <p14:sldIdLst>
            <p14:sldId id="273"/>
          </p14:sldIdLst>
        </p14:section>
        <p14:section name="Деление" id="{93715C43-72B5-4562-9865-A544C9531F18}">
          <p14:sldIdLst>
            <p14:sldId id="278"/>
          </p14:sldIdLst>
        </p14:section>
        <p14:section name="Возведение в степень" id="{E329CD7E-DB6C-4CBC-A184-9F0E253F2735}">
          <p14:sldIdLst>
            <p14:sldId id="279"/>
          </p14:sldIdLst>
        </p14:section>
        <p14:section name="Сравнение" id="{EA4B0A92-2662-4047-BC41-E5A1E0613910}">
          <p14:sldIdLst>
            <p14:sldId id="281"/>
          </p14:sldIdLst>
        </p14:section>
        <p14:section name="Инкремент и декремент" id="{CAC12D47-420C-41E6-BB07-597A52CCE4CF}">
          <p14:sldIdLst>
            <p14:sldId id="282"/>
          </p14:sldIdLst>
        </p14:section>
        <p14:section name="Анализ производительности" id="{EC008753-6ED2-49AF-924D-47B281D2146C}">
          <p14:sldIdLst>
            <p14:sldId id="283"/>
          </p14:sldIdLst>
        </p14:section>
        <p14:section name="Заключение" id="{3F728E29-A4D3-491B-ADDB-097DE3AE4185}">
          <p14:sldIdLst>
            <p14:sldId id="284"/>
          </p14:sldIdLst>
        </p14:section>
        <p14:section name="Состав репозитория" id="{45331DDE-ABA4-49FC-8BC2-B9070EADE622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2FA"/>
    <a:srgbClr val="FF00FF"/>
    <a:srgbClr val="336600"/>
    <a:srgbClr val="009900"/>
    <a:srgbClr val="00CC66"/>
    <a:srgbClr val="00FFFF"/>
    <a:srgbClr val="D7B1FA"/>
    <a:srgbClr val="D9B1F8"/>
    <a:srgbClr val="B982FB"/>
    <a:srgbClr val="C10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21FB7-FAAC-45B6-A375-1593A7A1845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B39B-5F28-4E2E-B1FA-987BFFAF1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7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7B3-26D8-A24A-A58A-C46888F69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19E3A-2315-114B-B7B9-241715F1D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2F2BA-2E10-8D4E-BBE4-929342F5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8C8-5348-D74C-A2DC-BDF90BE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2B3DA-5496-A343-84CD-6B69A1E1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BE89E-5431-8442-BD35-ABF5E7B1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D27A-4466-B945-B942-2D3555F1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32045-5D8E-E046-AF3A-E4B99E994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86F7B-86F4-1E45-A19A-5CFBFEB1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1096-27F2-4A4E-A33B-6435369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6DE58-BFD7-D24D-B56F-06C908FF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6AEF-BE3D-034C-9C25-3F4E73BC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294C-8D69-D947-A601-F3064A03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6F90-8452-E846-A432-A3E75047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2B38-0283-754F-8067-CF951CC0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6C46-EC39-424F-9427-72ED7C01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48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2376-D91C-8F42-8B44-F96A774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844A-D821-2642-8E5F-4A8DDE18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47EE-A686-554E-8DB0-C95C3659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4A44-7B43-1E4D-8AE1-7C09510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EFC8-4E9F-424E-893F-58F32DC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18B-878A-6845-8900-C13CE8C6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78AB-E4F8-924E-952A-0D4DD7DB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0145-C87F-C74E-91E9-DF864DC4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77A6-72B9-4D46-8435-2C08389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316C-E4B3-8546-9620-7456F9E5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5D09-1FCA-EB48-9DF6-8FFC0AB2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7025-B57B-2645-8EA6-D7F1F107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2D03-21E2-394C-8F28-47AA39C7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CC88-3784-EB43-95C8-C2D11DEF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E2F4-0D58-3A4A-9BD2-D70C8EE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00BF-9160-1548-973F-D02CC6C6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E76-63EE-9A4C-958C-B016BA1B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6B79-C1B4-3440-8A3E-FAA90FE9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140A-8B2C-9D4C-AC57-7F5BB6E2D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CA5FB-D8BA-DD4A-BF55-7CFA26B4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CD66-7F60-2A4A-BE2F-D5000429A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1AFAA-0420-C14D-9240-73725CA3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8D363-8484-9449-A4DB-1FAD6F68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8F0F8-F7CF-7447-A64A-A967F1F9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D19-13E2-6742-9098-07F9FFC0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0FD6B-C6D6-C142-A275-62999C45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64ACD-0D1A-1A49-9A71-2F22B73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4343-578E-7042-AD08-809E17C9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5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1701D-2DB2-9743-BA31-44F37497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E72FE-0FBD-8B4E-B61B-5F9EB2A2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7D89-1C52-B84F-93EC-3DC3D342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0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E14-591E-B542-899C-5FF79F8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4BE-551C-A246-AD22-4366FBA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ACB6-EE7A-584E-BE0A-B935A05C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A3A51-3C8F-9047-9D5E-CBCC613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B4B68-3D57-A343-BDA9-71CC4CFD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F7038-8218-CC43-A05C-4107345E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823-C3FD-DE41-9684-314CE49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5E269-5C58-3A46-A4E5-980891F4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2364-3194-154C-996E-3499A206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B209-9AC9-A149-A1AB-8D2F7C94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6E87-24F5-BD47-B81B-7207411D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4DA4-9B04-8746-96C0-ABA6359F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5E9CF-2855-5240-91F0-07975855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2E33-BFAC-3C49-9040-C3F8F610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9D2-64B7-E44A-8D06-59021EF82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2B0F-CDFD-4706-94CD-12572D5918DB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A25D-8876-9F4C-B753-D2A730639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8917-9A14-8842-94C4-B6BF31C0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86A0-8823-4C97-8DC8-1824F24347C1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A6011-C126-7E48-8595-22EB6D68CF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2B1E4-B60D-D7B9-E703-035BDB8E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34" y="2228603"/>
            <a:ext cx="4540453" cy="98924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Эффективная длинная арифметика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552A55DB-ACAB-F454-8820-FE3C0840B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82" y="4526145"/>
            <a:ext cx="6343291" cy="1184543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Студент Ли Дмитрий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Сенунович</a:t>
            </a:r>
            <a:endParaRPr lang="ru-RU" sz="1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Б9121-09.03.03пикд</a:t>
            </a:r>
          </a:p>
          <a:p>
            <a:pPr algn="l"/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Руководитель доцент ИМКТ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Кленин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Александ</a:t>
            </a:r>
            <a:r>
              <a:rPr lang="ru-RU" sz="1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Сергеевич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B5DF18-23EF-7719-2C61-7297339A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3" y="129801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Вывод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выведем число -23 472 801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F8C785-6B5D-A92F-0F72-1B25778BB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171834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6562619" y="776132"/>
            <a:ext cx="140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38 529 461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9 750 489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48 279 950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F576CF-ED80-5EBE-36A7-3565C2A0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4" y="1035735"/>
            <a:ext cx="6858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AD214-4824-E592-A1C3-54B748FB748C}"/>
              </a:ext>
            </a:extLst>
          </p:cNvPr>
          <p:cNvSpPr txBox="1"/>
          <p:nvPr/>
        </p:nvSpPr>
        <p:spPr>
          <a:xfrm>
            <a:off x="6778053" y="2385756"/>
            <a:ext cx="47209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n3 = max(n2,n1),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где</a:t>
            </a:r>
          </a:p>
          <a:p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n3 –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длина результата</a:t>
            </a:r>
          </a:p>
          <a:p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n2 –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длины слагаемых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Слагаемое 1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a1,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слагаемое 2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!= 0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Иначе 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&lt;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-(a1+a2)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Иначе если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&lt;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a2-a1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a1-a2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F9BDF8-E89F-49BF-CE73-3AB507BA1247}"/>
              </a:ext>
            </a:extLst>
          </p:cNvPr>
          <p:cNvCxnSpPr/>
          <p:nvPr/>
        </p:nvCxnSpPr>
        <p:spPr>
          <a:xfrm>
            <a:off x="6556075" y="1295247"/>
            <a:ext cx="119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9D432B-E7CA-4A27-2976-A8C9CF3F7CD2}"/>
              </a:ext>
            </a:extLst>
          </p:cNvPr>
          <p:cNvSpPr txBox="1"/>
          <p:nvPr/>
        </p:nvSpPr>
        <p:spPr>
          <a:xfrm>
            <a:off x="6469811" y="871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5863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7B1BB7-B9E8-7ED7-312E-D2639CB3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4" y="1035735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C78A2-1B1B-7505-D476-69322C439DBE}"/>
              </a:ext>
            </a:extLst>
          </p:cNvPr>
          <p:cNvSpPr txBox="1"/>
          <p:nvPr/>
        </p:nvSpPr>
        <p:spPr>
          <a:xfrm>
            <a:off x="6562619" y="776132"/>
            <a:ext cx="140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29 4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9 750 489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4 679 002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649064-1AF9-283E-AB74-34D6D2077317}"/>
              </a:ext>
            </a:extLst>
          </p:cNvPr>
          <p:cNvCxnSpPr/>
          <p:nvPr/>
        </p:nvCxnSpPr>
        <p:spPr>
          <a:xfrm>
            <a:off x="6556075" y="1295247"/>
            <a:ext cx="119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9B8E6A-79C2-80B2-A148-4E31321B3928}"/>
              </a:ext>
            </a:extLst>
          </p:cNvPr>
          <p:cNvSpPr txBox="1"/>
          <p:nvPr/>
        </p:nvSpPr>
        <p:spPr>
          <a:xfrm>
            <a:off x="6469811" y="8712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21F24-4927-52B6-C926-11524F927909}"/>
              </a:ext>
            </a:extLst>
          </p:cNvPr>
          <p:cNvSpPr txBox="1"/>
          <p:nvPr/>
        </p:nvSpPr>
        <p:spPr>
          <a:xfrm>
            <a:off x="6778054" y="2385756"/>
            <a:ext cx="4375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Уменьшаемое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a1,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вычитаемое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!= 0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&lt;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+ 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a1 &lt;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–(a1+a2)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79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ECAAA-0FB1-1A21-A93A-139D9442D6C7}"/>
              </a:ext>
            </a:extLst>
          </p:cNvPr>
          <p:cNvSpPr txBox="1"/>
          <p:nvPr/>
        </p:nvSpPr>
        <p:spPr>
          <a:xfrm>
            <a:off x="7364649" y="4423183"/>
            <a:ext cx="4647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Умножаемое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a1,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множитель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 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!= 1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4459B-C4F2-9183-475B-EC998764C29B}"/>
              </a:ext>
            </a:extLst>
          </p:cNvPr>
          <p:cNvSpPr txBox="1"/>
          <p:nvPr/>
        </p:nvSpPr>
        <p:spPr>
          <a:xfrm>
            <a:off x="7763932" y="1411871"/>
            <a:ext cx="271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         12 614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29 4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                 49 750 489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627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574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035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633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271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099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E52031A-E5E4-0C25-B2F7-8A8A029E0CA6}"/>
              </a:ext>
            </a:extLst>
          </p:cNvPr>
          <p:cNvCxnSpPr>
            <a:cxnSpLocks/>
          </p:cNvCxnSpPr>
          <p:nvPr/>
        </p:nvCxnSpPr>
        <p:spPr>
          <a:xfrm>
            <a:off x="7763932" y="1932317"/>
            <a:ext cx="2501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8D2C69-529F-9F14-1682-2FEABCBF00B7}"/>
              </a:ext>
            </a:extLst>
          </p:cNvPr>
          <p:cNvSpPr txBox="1"/>
          <p:nvPr/>
        </p:nvSpPr>
        <p:spPr>
          <a:xfrm>
            <a:off x="8609162" y="1526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*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9723E4-348C-13E6-CC62-194291ED0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2" y="103573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7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6C40C-D5EF-D228-2CB3-8584285D2F9B}"/>
              </a:ext>
            </a:extLst>
          </p:cNvPr>
          <p:cNvSpPr txBox="1"/>
          <p:nvPr/>
        </p:nvSpPr>
        <p:spPr>
          <a:xfrm>
            <a:off x="7643162" y="1229986"/>
            <a:ext cx="225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23 125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4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9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7 750 489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15 500 978  2</a:t>
            </a: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7 624 513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211B3-5ADA-2C5D-9669-19568E291F8B}"/>
              </a:ext>
            </a:extLst>
          </p:cNvPr>
          <p:cNvSpPr txBox="1"/>
          <p:nvPr/>
        </p:nvSpPr>
        <p:spPr>
          <a:xfrm>
            <a:off x="7470475" y="3831906"/>
            <a:ext cx="4549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Делимое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делитель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Целочисленное деление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div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остаток -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</a:t>
            </a: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 же существуют условия: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выводится ошибка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=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1,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div = 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 = 0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= a2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div = 1, mod = 0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&gt; 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div = 0, mod = 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CF0B825-2B64-9A6D-68CE-A7AD04450A4E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8768830" y="1229986"/>
            <a:ext cx="0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8D3FC26-D09E-12B3-BB3D-716F3673A3CC}"/>
              </a:ext>
            </a:extLst>
          </p:cNvPr>
          <p:cNvCxnSpPr/>
          <p:nvPr/>
        </p:nvCxnSpPr>
        <p:spPr>
          <a:xfrm>
            <a:off x="8768830" y="1500996"/>
            <a:ext cx="992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0EF7D9-A23A-EFA3-289A-7A94DDFC1115}"/>
              </a:ext>
            </a:extLst>
          </p:cNvPr>
          <p:cNvSpPr txBox="1"/>
          <p:nvPr/>
        </p:nvSpPr>
        <p:spPr>
          <a:xfrm>
            <a:off x="7582619" y="130258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-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F92A765-E5FE-F2E3-F717-8C082D57EF37}"/>
              </a:ext>
            </a:extLst>
          </p:cNvPr>
          <p:cNvCxnSpPr/>
          <p:nvPr/>
        </p:nvCxnSpPr>
        <p:spPr>
          <a:xfrm flipH="1">
            <a:off x="7643162" y="1751162"/>
            <a:ext cx="11256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62435E3-02D6-16E6-6A6D-8DD51423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37" y="103573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5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Операция возведения в степень зависит от умножения.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 – а1, степень – а2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Проверка условий: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а1 = а2 = 0, то выводится ошибка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а2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&lt;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выводится ошибка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=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возвращается 0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а2 = 1, то возвращается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Произвести </a:t>
            </a:r>
            <a:r>
              <a:rPr lang="ru-RU" sz="16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рекусивное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возведение в степень: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Проверить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на четное или нечетное.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нечетная, то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a1*a1*a1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возвести в степень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a2-1)/2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число четное, то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a1*a1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и возвести в степень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a2/2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62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1035735"/>
            <a:ext cx="7398178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Для сравнения достаточно двух функций: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обязательно функцию == 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на выбор: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&gt;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&lt;</a:t>
            </a: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Затем встроенными операциями получится создать оставшиеся.</a:t>
            </a:r>
          </a:p>
          <a:p>
            <a:pPr>
              <a:spcAft>
                <a:spcPts val="600"/>
              </a:spcAft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 1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число 2 –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 сравнения: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&lt; 0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&gt; 0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&gt; a2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Иначе если длина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&lt;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длины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то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a2 &gt; a1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Если длинны равны, то сравнивается каждый разряд до тех пор, пока не найдется больший разряд.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 если каждый разряд равен, то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a1 = a2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16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554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Функции инкрементирования и декрементирования реализуются: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Добавлением 1 (функция сложения)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Вычитанием 1 (функция вычитания)</a:t>
            </a:r>
          </a:p>
        </p:txBody>
      </p:sp>
    </p:spTree>
    <p:extLst>
      <p:ext uri="{BB962C8B-B14F-4D97-AF65-F5344CB8AC3E}">
        <p14:creationId xmlns:p14="http://schemas.microsoft.com/office/powerpoint/2010/main" val="19984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57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Анализ производительности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6495850" y="6276439"/>
            <a:ext cx="552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Все тесты скорости работы предоставлены в реферате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51861D-9E45-74BE-E6D8-DE9003284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3" y="1122398"/>
            <a:ext cx="3307954" cy="2078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43218A-EBCB-D895-CA0E-46902ED61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2" y="3429000"/>
            <a:ext cx="3286405" cy="2078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FA4BF3-6CCD-37CA-5287-631762F6A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686" y="1122398"/>
            <a:ext cx="3283554" cy="207263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AD59CD-8D04-F7E7-C083-F3D759739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050" y="3434364"/>
            <a:ext cx="3286854" cy="20726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F84788-358D-996C-2804-4C9FC35F9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115" y="2066202"/>
            <a:ext cx="3506234" cy="2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0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После изучения большого количества материала на тему «эффективная длинная арифметика»: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Было произведено сжатие и структурирование данных.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Были реализованы операции: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Деления (Целочисленное и получение остатка)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Сравнения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Также было проведено большое количество тестов производительности и проверки работы каждой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71891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712D4-6CC6-AC85-BBE8-324B4310601C}"/>
              </a:ext>
            </a:extLst>
          </p:cNvPr>
          <p:cNvSpPr txBox="1"/>
          <p:nvPr/>
        </p:nvSpPr>
        <p:spPr>
          <a:xfrm>
            <a:off x="905934" y="12980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Определение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4A0B64-896A-B29A-1BCA-33DE4FC7F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29C47D-1453-85B3-FA77-6818F18302FD}"/>
              </a:ext>
            </a:extLst>
          </p:cNvPr>
          <p:cNvSpPr txBox="1"/>
          <p:nvPr/>
        </p:nvSpPr>
        <p:spPr>
          <a:xfrm>
            <a:off x="905934" y="1247239"/>
            <a:ext cx="6241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Длинная арифметика – </a:t>
            </a:r>
            <a:r>
              <a:rPr lang="ru-RU" b="0" i="0" dirty="0">
                <a:effectLst/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выполняемые с помощью вычислительной машины арифметические операции над числами, разрядность которых превышает длину машинного слова данной вычислительной машины.</a:t>
            </a: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Эти операции реализуются </a:t>
            </a:r>
            <a:r>
              <a:rPr lang="ru-RU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программно</a:t>
            </a: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 с использованием аппаратных средств работы с числами меньших порядков.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B45CF-F227-B4A8-DF4A-09774238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42" y="3832562"/>
            <a:ext cx="2110224" cy="191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8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12548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Состав репозитория </a:t>
            </a:r>
            <a:r>
              <a:rPr lang="en-US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</a:t>
            </a:r>
            <a:endParaRPr lang="ru-RU" sz="3600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905933"/>
            <a:ext cx="739817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репозиторий было добавлено: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Реферат об алгоритме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Исходный код алгоритма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Тестирующая система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Презентация</a:t>
            </a: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>
              <a:spcAft>
                <a:spcPts val="600"/>
              </a:spcAft>
            </a:pP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Ссылка на 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GitHub: https://github.com/Elsium/ASD</a:t>
            </a: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667292-6EF2-8570-A55A-E97F893FF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0" y="2567362"/>
            <a:ext cx="3172511" cy="31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Сферы использования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6904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algn="just"/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Криптография.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Математическое и финансовое ПО.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Тема в спортивном программировании.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012DAE-D7E2-B7F1-DB1F-40299EBD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" y="3893671"/>
            <a:ext cx="625442" cy="6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187700-7DF9-007E-C20F-44212CFD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" y="2803558"/>
            <a:ext cx="625442" cy="6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28D528-2297-AD71-3645-3FB07FCE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" y="1713445"/>
            <a:ext cx="625442" cy="6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5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Арифметические операции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1247239"/>
            <a:ext cx="7398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Сложение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Вычитание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Умножение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Деление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Возведение в степень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Сравнение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Инкремент и декремент</a:t>
            </a:r>
          </a:p>
        </p:txBody>
      </p:sp>
    </p:spTree>
    <p:extLst>
      <p:ext uri="{BB962C8B-B14F-4D97-AF65-F5344CB8AC3E}">
        <p14:creationId xmlns:p14="http://schemas.microsoft.com/office/powerpoint/2010/main" val="189747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Хранение чисел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4" y="1035735"/>
            <a:ext cx="6904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Число, представленное в виде динамического массива.</a:t>
            </a:r>
            <a:b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vector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&lt;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_digits</a:t>
            </a:r>
            <a:endParaRPr lang="ru-RU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Знак числа.</a:t>
            </a:r>
            <a:br>
              <a:rPr lang="ru-RU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_positive</a:t>
            </a:r>
            <a:endParaRPr lang="ru-RU" dirty="0">
              <a:solidFill>
                <a:srgbClr val="FFC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D31FA7-D9DD-8196-0A4A-2718F0470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1" y="2447568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D4742-CA7B-4244-0F37-8A4D7A01307F}"/>
              </a:ext>
            </a:extLst>
          </p:cNvPr>
          <p:cNvSpPr txBox="1"/>
          <p:nvPr/>
        </p:nvSpPr>
        <p:spPr>
          <a:xfrm>
            <a:off x="8393660" y="6007809"/>
            <a:ext cx="352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 случае, если просмотр производится через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PDF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файл, анимация работать не будет.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убрать (левые) лидирующие нули.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removeLeftZeros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00243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&gt;&gt; 243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выполняется после каждой операции.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Алгоритм: убирает лидирующие нули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;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проверяет на нуль.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void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doCarryOver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start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перенос переполненных разрядов.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Используется в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afterOperation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const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– проверяет вмещается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или нет.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anyNumber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fitsInLongLong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//5345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преобразует длинное число в тип данных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long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asLongLong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();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2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size_t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длина числа.</a:t>
            </a:r>
            <a:b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lenght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</a:t>
            </a:r>
            <a:endParaRPr lang="ru-RU" sz="1600" dirty="0"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нечетное.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isOdd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четное.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isEven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//23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нуль.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isZero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//124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единицу.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isOne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 &gt;&gt; true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bool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проверка на знак.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isPositive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//-14253 &gt;&gt; false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8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Дополнительные 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1247239"/>
            <a:ext cx="7398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times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добавление нулей (для деления).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.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_times10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3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//15._times10(3) &gt;&gt; 15000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342900" indent="-342900">
              <a:buFont typeface="+mj-lt"/>
              <a:buAutoNum type="arabicPeriod" startAt="12"/>
            </a:pP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BigInt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const</a:t>
            </a:r>
            <a:r>
              <a:rPr lang="ru-RU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 </a:t>
            </a: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– возвращает модуль числа.</a:t>
            </a:r>
            <a: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br>
              <a:rPr lang="en-US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anyBigInt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._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absoluteValue</a:t>
            </a:r>
            <a:r>
              <a:rPr lang="en-US" sz="1600" dirty="0">
                <a:latin typeface="Consolas" panose="020B0609020204030204" pitchFamily="49" charset="0"/>
                <a:ea typeface="Microsoft JhengHei UI Light" panose="020B0304030504040204" pitchFamily="34" charset="-120"/>
              </a:rPr>
              <a:t>()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//-124 &gt;&gt; 124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8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ADDBEE4-0F50-8BFA-F646-416EC8E0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5934" cy="9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D11709-A499-115E-AB9E-34D41AD293EE}"/>
              </a:ext>
            </a:extLst>
          </p:cNvPr>
          <p:cNvSpPr txBox="1"/>
          <p:nvPr/>
        </p:nvSpPr>
        <p:spPr>
          <a:xfrm>
            <a:off x="905934" y="129801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Ввод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91F8-C63A-C13E-CC43-2E2B61592CAC}"/>
              </a:ext>
            </a:extLst>
          </p:cNvPr>
          <p:cNvSpPr txBox="1"/>
          <p:nvPr/>
        </p:nvSpPr>
        <p:spPr>
          <a:xfrm>
            <a:off x="905933" y="905933"/>
            <a:ext cx="739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Пример: сохраним число 23 472 801 </a:t>
            </a:r>
          </a:p>
          <a:p>
            <a:endParaRPr lang="ru-RU" sz="16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ru-RU" sz="16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Число сохраняется в массиве в обратном порядке.</a:t>
            </a:r>
            <a:endParaRPr lang="ru-RU" sz="1600" dirty="0">
              <a:solidFill>
                <a:srgbClr val="FF0000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7E0562-2AC7-0BD7-3795-B40367646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241954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32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powerpointbase.com-1001</Template>
  <TotalTime>1028</TotalTime>
  <Words>1043</Words>
  <Application>Microsoft Office PowerPoint</Application>
  <PresentationFormat>Широкоэкранный</PresentationFormat>
  <Paragraphs>173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Microsoft JhengHei UI Light</vt:lpstr>
      <vt:lpstr>Arial</vt:lpstr>
      <vt:lpstr>Calibri</vt:lpstr>
      <vt:lpstr>Calibri Light</vt:lpstr>
      <vt:lpstr>Consolas</vt:lpstr>
      <vt:lpstr>Тема Office</vt:lpstr>
      <vt:lpstr>Эффективная длинная арифметика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Эффективная длинная арифметика</dc:title>
  <dc:creator>Ли</dc:creator>
  <cp:lastModifiedBy>Ли</cp:lastModifiedBy>
  <cp:revision>11</cp:revision>
  <dcterms:created xsi:type="dcterms:W3CDTF">2023-02-04T12:16:29Z</dcterms:created>
  <dcterms:modified xsi:type="dcterms:W3CDTF">2023-02-13T04:25:37Z</dcterms:modified>
</cp:coreProperties>
</file>