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3"/>
  </p:notesMasterIdLst>
  <p:sldIdLst>
    <p:sldId id="256" r:id="rId2"/>
    <p:sldId id="286" r:id="rId3"/>
    <p:sldId id="260" r:id="rId4"/>
    <p:sldId id="257" r:id="rId5"/>
    <p:sldId id="258" r:id="rId6"/>
    <p:sldId id="259" r:id="rId7"/>
    <p:sldId id="261" r:id="rId8"/>
    <p:sldId id="262" r:id="rId9"/>
    <p:sldId id="263" r:id="rId10"/>
    <p:sldId id="264" r:id="rId11"/>
    <p:sldId id="267" r:id="rId12"/>
    <p:sldId id="265" r:id="rId13"/>
    <p:sldId id="268" r:id="rId14"/>
    <p:sldId id="266" r:id="rId15"/>
    <p:sldId id="269" r:id="rId16"/>
    <p:sldId id="270" r:id="rId17"/>
    <p:sldId id="271" r:id="rId18"/>
    <p:sldId id="272" r:id="rId19"/>
    <p:sldId id="273" r:id="rId20"/>
    <p:sldId id="275" r:id="rId21"/>
    <p:sldId id="274" r:id="rId22"/>
    <p:sldId id="278" r:id="rId23"/>
    <p:sldId id="276" r:id="rId24"/>
    <p:sldId id="277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4D47F94-DAAC-4C95-BFC7-F83205134F3C}">
          <p14:sldIdLst>
            <p14:sldId id="256"/>
            <p14:sldId id="286"/>
          </p14:sldIdLst>
        </p14:section>
        <p14:section name="Предисловие" id="{0DC810DE-51B4-45C5-8060-71CC06D6CBDB}">
          <p14:sldIdLst>
            <p14:sldId id="260"/>
          </p14:sldIdLst>
        </p14:section>
        <p14:section name="Введение" id="{E73B1D0F-88BB-47F9-9108-C28B6F25380A}">
          <p14:sldIdLst>
            <p14:sldId id="257"/>
            <p14:sldId id="258"/>
          </p14:sldIdLst>
        </p14:section>
        <p14:section name="Структура" id="{354C11D5-5122-4920-B6B0-29C94D4E3607}">
          <p14:sldIdLst>
            <p14:sldId id="259"/>
          </p14:sldIdLst>
        </p14:section>
        <p14:section name="Дополнительные функции" id="{7407E702-A954-4458-8D21-D978A971AC1D}">
          <p14:sldIdLst>
            <p14:sldId id="261"/>
            <p14:sldId id="262"/>
            <p14:sldId id="263"/>
          </p14:sldIdLst>
        </p14:section>
        <p14:section name="Ввод числа" id="{B292BD18-493E-47E1-9921-EC9D35E0960B}">
          <p14:sldIdLst>
            <p14:sldId id="264"/>
            <p14:sldId id="267"/>
          </p14:sldIdLst>
        </p14:section>
        <p14:section name="Ввывод числа" id="{EE8BE5B6-A813-4582-8DF5-A902B3E13E5E}">
          <p14:sldIdLst>
            <p14:sldId id="265"/>
            <p14:sldId id="268"/>
          </p14:sldIdLst>
        </p14:section>
        <p14:section name="Арифметические операции" id="{CF62D7D1-B41F-4C14-940A-4F054DE726E6}">
          <p14:sldIdLst>
            <p14:sldId id="266"/>
          </p14:sldIdLst>
        </p14:section>
        <p14:section name="Сложение" id="{298EB2BE-E734-4AED-A350-A69288393B60}">
          <p14:sldIdLst>
            <p14:sldId id="269"/>
            <p14:sldId id="270"/>
          </p14:sldIdLst>
        </p14:section>
        <p14:section name="Вычитание" id="{11813D80-B93E-4002-8A3B-9CC7D67D1082}">
          <p14:sldIdLst>
            <p14:sldId id="271"/>
            <p14:sldId id="272"/>
          </p14:sldIdLst>
        </p14:section>
        <p14:section name="Умножение" id="{23F768B8-358F-43E4-8442-5B411EB792D7}">
          <p14:sldIdLst>
            <p14:sldId id="273"/>
            <p14:sldId id="275"/>
            <p14:sldId id="274"/>
          </p14:sldIdLst>
        </p14:section>
        <p14:section name="Деление" id="{93715C43-72B5-4562-9865-A544C9531F18}">
          <p14:sldIdLst>
            <p14:sldId id="278"/>
            <p14:sldId id="276"/>
            <p14:sldId id="277"/>
          </p14:sldIdLst>
        </p14:section>
        <p14:section name="Возведение в степень" id="{E329CD7E-DB6C-4CBC-A184-9F0E253F2735}">
          <p14:sldIdLst>
            <p14:sldId id="279"/>
            <p14:sldId id="280"/>
          </p14:sldIdLst>
        </p14:section>
        <p14:section name="Сравнение" id="{EA4B0A92-2662-4047-BC41-E5A1E0613910}">
          <p14:sldIdLst>
            <p14:sldId id="281"/>
          </p14:sldIdLst>
        </p14:section>
        <p14:section name="Инкремент и декремент" id="{CAC12D47-420C-41E6-BB07-597A52CCE4CF}">
          <p14:sldIdLst>
            <p14:sldId id="282"/>
          </p14:sldIdLst>
        </p14:section>
        <p14:section name="Анализ производительности" id="{EC008753-6ED2-49AF-924D-47B281D2146C}">
          <p14:sldIdLst>
            <p14:sldId id="283"/>
          </p14:sldIdLst>
        </p14:section>
        <p14:section name="Заключение" id="{3F728E29-A4D3-491B-ADDB-097DE3AE4185}">
          <p14:sldIdLst>
            <p14:sldId id="284"/>
          </p14:sldIdLst>
        </p14:section>
        <p14:section name="Состав репозитория" id="{45331DDE-ABA4-49FC-8BC2-B9070EADE622}">
          <p14:sldIdLst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82FA"/>
    <a:srgbClr val="FF00FF"/>
    <a:srgbClr val="336600"/>
    <a:srgbClr val="009900"/>
    <a:srgbClr val="00CC66"/>
    <a:srgbClr val="00FFFF"/>
    <a:srgbClr val="D7B1FA"/>
    <a:srgbClr val="D9B1F8"/>
    <a:srgbClr val="B982FB"/>
    <a:srgbClr val="C105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21FB7-FAAC-45B6-A375-1593A7A18455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AB39B-5F28-4E2E-B1FA-987BFFAF1D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375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F97B3-26D8-A24A-A58A-C46888F69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19E3A-2315-114B-B7B9-241715F1D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2F2BA-2E10-8D4E-BBE4-929342F5F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2B0F-CDFD-4706-94CD-12572D5918DB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928C8-5348-D74C-A2DC-BDF90BE86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2B3DA-5496-A343-84CD-6B69A1E15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86A0-8823-4C97-8DC8-1824F24347C1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2BE89E-5431-8442-BD35-ABF5E7B17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75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7D27A-4466-B945-B942-2D3555F17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D32045-5D8E-E046-AF3A-E4B99E994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86F7B-86F4-1E45-A19A-5CFBFEB18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2B0F-CDFD-4706-94CD-12572D5918DB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D1096-27F2-4A4E-A33B-64353690A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6DE58-BFD7-D24D-B56F-06C908FF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86A0-8823-4C97-8DC8-1824F24347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83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2C6AEF-BE3D-034C-9C25-3F4E73BC35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C8294C-8D69-D947-A601-F3064A03B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96F90-8452-E846-A432-A3E750477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2B0F-CDFD-4706-94CD-12572D5918DB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12B38-0283-754F-8067-CF951CC04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96C46-EC39-424F-9427-72ED7C01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86A0-8823-4C97-8DC8-1824F24347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482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A2376-D91C-8F42-8B44-F96A774DC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C844A-D821-2642-8E5F-4A8DDE18D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047EE-A686-554E-8DB0-C95C36598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2B0F-CDFD-4706-94CD-12572D5918DB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64A44-7B43-1E4D-8AE1-7C095107E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AEFC8-4E9F-424E-893F-58F32DC03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86A0-8823-4C97-8DC8-1824F24347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851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DE18B-878A-6845-8900-C13CE8C6A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878AB-E4F8-924E-952A-0D4DD7DB3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40145-C87F-C74E-91E9-DF864DC45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2B0F-CDFD-4706-94CD-12572D5918DB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C77A6-72B9-4D46-8435-2C083892A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7316C-E4B3-8546-9620-7456F9E5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86A0-8823-4C97-8DC8-1824F24347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38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E5D09-1FCA-EB48-9DF6-8FFC0AB23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47025-B57B-2645-8EA6-D7F1F10770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A2D03-21E2-394C-8F28-47AA39C7D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FCC88-3784-EB43-95C8-C2D11DEF3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2B0F-CDFD-4706-94CD-12572D5918DB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6E2F4-0D58-3A4A-9BD2-D70C8EE3F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C00BF-9160-1548-973F-D02CC6C6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86A0-8823-4C97-8DC8-1824F24347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667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F6E76-63EE-9A4C-958C-B016BA1BD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C6B79-C1B4-3440-8A3E-FAA90FE98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2140A-8B2C-9D4C-AC57-7F5BB6E2D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BCA5FB-D8BA-DD4A-BF55-7CFA26B48C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38CD66-7F60-2A4A-BE2F-D5000429AD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B1AFAA-0420-C14D-9240-73725CA33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2B0F-CDFD-4706-94CD-12572D5918DB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68D363-8484-9449-A4DB-1FAD6F686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08F0F8-F7CF-7447-A64A-A967F1F94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86A0-8823-4C97-8DC8-1824F24347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698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CBD19-13E2-6742-9098-07F9FFC0E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D0FD6B-C6D6-C142-A275-62999C45E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2B0F-CDFD-4706-94CD-12572D5918DB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64ACD-0D1A-1A49-9A71-2F22B7313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394343-578E-7042-AD08-809E17C96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86A0-8823-4C97-8DC8-1824F24347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35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A1701D-2DB2-9743-BA31-44F374971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2B0F-CDFD-4706-94CD-12572D5918DB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8E72FE-0FBD-8B4E-B61B-5F9EB2A23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5D7D89-1C52-B84F-93EC-3DC3D3423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86A0-8823-4C97-8DC8-1824F24347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0808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D5E14-591E-B542-899C-5FF79F8E4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0D4BE-551C-A246-AD22-4366FBAB2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2ACB6-EE7A-584E-BE0A-B935A05CA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A3A51-3C8F-9047-9D5E-CBCC613F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2B0F-CDFD-4706-94CD-12572D5918DB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B4B68-3D57-A343-BDA9-71CC4CFD8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F7038-8218-CC43-A05C-4107345E9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86A0-8823-4C97-8DC8-1824F24347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2204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4E823-C3FD-DE41-9684-314CE492E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F5E269-5C58-3A46-A4E5-980891F45F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92364-3194-154C-996E-3499A2060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4B209-9AC9-A149-A1AB-8D2F7C94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2B0F-CDFD-4706-94CD-12572D5918DB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C6E87-24F5-BD47-B81B-7207411D4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44DA4-9B04-8746-96C0-ABA6359FD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86A0-8823-4C97-8DC8-1824F24347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87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5E9CF-2855-5240-91F0-07975855E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52E33-BFAC-3C49-9040-C3F8F6107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739D2-64B7-E44A-8D06-59021EF82B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C2B0F-CDFD-4706-94CD-12572D5918DB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8A25D-8876-9F4C-B753-D2A730639A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58917-9A14-8842-94C4-B6BF31C013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386A0-8823-4C97-8DC8-1824F24347C1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AA6011-C126-7E48-8595-22EB6D68CF6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241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gif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gif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gif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slide" Target="slide12.xml"/><Relationship Id="rId21" Type="http://schemas.openxmlformats.org/officeDocument/2006/relationships/slide" Target="slide3.xml"/><Relationship Id="rId34" Type="http://schemas.openxmlformats.org/officeDocument/2006/relationships/slide" Target="slide28.xml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slide" Target="slide10.xml"/><Relationship Id="rId33" Type="http://schemas.openxmlformats.org/officeDocument/2006/relationships/slide" Target="slide27.xml"/><Relationship Id="rId2" Type="http://schemas.openxmlformats.org/officeDocument/2006/relationships/image" Target="../media/image3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slide" Target="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slide" Target="slide7.xml"/><Relationship Id="rId32" Type="http://schemas.openxmlformats.org/officeDocument/2006/relationships/slide" Target="slide25.xml"/><Relationship Id="rId37" Type="http://schemas.openxmlformats.org/officeDocument/2006/relationships/slide" Target="slide31.xml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slide" Target="slide6.xml"/><Relationship Id="rId28" Type="http://schemas.openxmlformats.org/officeDocument/2006/relationships/slide" Target="slide15.xml"/><Relationship Id="rId36" Type="http://schemas.openxmlformats.org/officeDocument/2006/relationships/slide" Target="slide30.xml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slide" Target="slide22.xml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slide" Target="slide4.xml"/><Relationship Id="rId27" Type="http://schemas.openxmlformats.org/officeDocument/2006/relationships/slide" Target="slide14.xml"/><Relationship Id="rId30" Type="http://schemas.openxmlformats.org/officeDocument/2006/relationships/slide" Target="slide19.xml"/><Relationship Id="rId35" Type="http://schemas.openxmlformats.org/officeDocument/2006/relationships/slide" Target="slide29.xml"/><Relationship Id="rId8" Type="http://schemas.openxmlformats.org/officeDocument/2006/relationships/image" Target="../media/image8.png"/><Relationship Id="rId3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microsoft.com/office/2007/relationships/hdphoto" Target="../media/hdphoto1.wdp"/><Relationship Id="rId7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02B1E4-B60D-D7B9-E703-035BDB8E7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7534" y="2228603"/>
            <a:ext cx="4540453" cy="989241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Эффективная длинная арифметика</a:t>
            </a:r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552A55DB-ACAB-F454-8820-FE3C0840B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282" y="4526145"/>
            <a:ext cx="6343291" cy="1184543"/>
          </a:xfrm>
        </p:spPr>
        <p:txBody>
          <a:bodyPr>
            <a:normAutofit/>
          </a:bodyPr>
          <a:lstStyle/>
          <a:p>
            <a:pPr algn="l"/>
            <a:r>
              <a:rPr lang="ru-RU" sz="18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Студент Ли Дмитрий </a:t>
            </a:r>
            <a:r>
              <a:rPr lang="ru-RU" sz="1800" dirty="0" err="1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Сенунович</a:t>
            </a:r>
            <a:endParaRPr lang="ru-RU" sz="18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algn="l"/>
            <a:r>
              <a:rPr lang="ru-RU" sz="18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Б9121-09.03.03пикд</a:t>
            </a:r>
          </a:p>
          <a:p>
            <a:pPr algn="l"/>
            <a:r>
              <a:rPr lang="ru-RU" sz="18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Руководитель доцент ИМКТ </a:t>
            </a:r>
            <a:r>
              <a:rPr lang="ru-RU" sz="1800" dirty="0" err="1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Кленин</a:t>
            </a:r>
            <a:r>
              <a:rPr lang="ru-RU" sz="18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ru-RU" sz="1800" dirty="0" err="1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Александ</a:t>
            </a:r>
            <a:r>
              <a:rPr lang="ru-RU" sz="18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Сергеевич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4EB5DF18-23EF-7719-2C61-7297339AC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630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0ADDBEE4-0F50-8BFA-F646-416EC8E0A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D11709-A499-115E-AB9E-34D41AD293EE}"/>
              </a:ext>
            </a:extLst>
          </p:cNvPr>
          <p:cNvSpPr txBox="1"/>
          <p:nvPr/>
        </p:nvSpPr>
        <p:spPr>
          <a:xfrm>
            <a:off x="905934" y="129801"/>
            <a:ext cx="2746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Ввод числа</a:t>
            </a:r>
            <a:r>
              <a:rPr lang="en-US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.</a:t>
            </a:r>
            <a:endParaRPr lang="ru-RU" sz="3600" b="1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EE94F7-4B84-C55B-B9E0-31F68D5E64D4}"/>
              </a:ext>
            </a:extLst>
          </p:cNvPr>
          <p:cNvSpPr txBox="1"/>
          <p:nvPr/>
        </p:nvSpPr>
        <p:spPr>
          <a:xfrm>
            <a:off x="905934" y="776132"/>
            <a:ext cx="4633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Как число вписывается в переменную </a:t>
            </a:r>
            <a:r>
              <a:rPr lang="en-US" sz="1600" i="1" dirty="0" err="1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BigInt</a:t>
            </a:r>
            <a:r>
              <a:rPr lang="ru-RU" sz="1600" i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E791F8-C63A-C13E-CC43-2E2B61592CAC}"/>
              </a:ext>
            </a:extLst>
          </p:cNvPr>
          <p:cNvSpPr txBox="1"/>
          <p:nvPr/>
        </p:nvSpPr>
        <p:spPr>
          <a:xfrm>
            <a:off x="905933" y="1247239"/>
            <a:ext cx="73981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Как пример сохраним число 23 472 801. Число будет сохранено в массиве в обратном порядке. Для того, чтобы эффективнее создавать ячейки для разрядов выше.</a:t>
            </a:r>
          </a:p>
          <a:p>
            <a:endParaRPr lang="ru-RU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В случае, если число отрицательное, то сначала мы внесем значение </a:t>
            </a:r>
            <a:r>
              <a:rPr lang="en-US" sz="1600" dirty="0">
                <a:solidFill>
                  <a:srgbClr val="B882FA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false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в переменную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_positive</a:t>
            </a:r>
            <a:endParaRPr lang="ru-RU" sz="1600" dirty="0">
              <a:solidFill>
                <a:srgbClr val="FF0000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37E0562-2AC7-0BD7-3795-B403676461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33" y="2949452"/>
            <a:ext cx="6858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92F8FE-0462-F552-7A14-87EB1F819265}"/>
              </a:ext>
            </a:extLst>
          </p:cNvPr>
          <p:cNvSpPr txBox="1"/>
          <p:nvPr/>
        </p:nvSpPr>
        <p:spPr>
          <a:xfrm>
            <a:off x="6096000" y="5732121"/>
            <a:ext cx="518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В случае, если просмотр производится через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PDF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файл, анимация работать не будет.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62132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0ADDBEE4-0F50-8BFA-F646-416EC8E0A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D11709-A499-115E-AB9E-34D41AD293EE}"/>
              </a:ext>
            </a:extLst>
          </p:cNvPr>
          <p:cNvSpPr txBox="1"/>
          <p:nvPr/>
        </p:nvSpPr>
        <p:spPr>
          <a:xfrm>
            <a:off x="905934" y="129801"/>
            <a:ext cx="2746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Ввод числа</a:t>
            </a:r>
            <a:r>
              <a:rPr lang="en-US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.</a:t>
            </a:r>
            <a:endParaRPr lang="ru-RU" sz="3600" b="1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EE94F7-4B84-C55B-B9E0-31F68D5E64D4}"/>
              </a:ext>
            </a:extLst>
          </p:cNvPr>
          <p:cNvSpPr txBox="1"/>
          <p:nvPr/>
        </p:nvSpPr>
        <p:spPr>
          <a:xfrm>
            <a:off x="905934" y="776132"/>
            <a:ext cx="20168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Программный код.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646044-7184-6949-A69A-961241C22EC9}"/>
              </a:ext>
            </a:extLst>
          </p:cNvPr>
          <p:cNvSpPr txBox="1"/>
          <p:nvPr/>
        </p:nvSpPr>
        <p:spPr>
          <a:xfrm>
            <a:off x="905933" y="1247239"/>
            <a:ext cx="961919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BigInt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std::string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string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) {</a:t>
            </a:r>
          </a:p>
          <a:p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if (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string</a:t>
            </a:r>
            <a:r>
              <a:rPr lang="en-US" sz="1600" dirty="0" err="1">
                <a:latin typeface="Consolas" panose="020B0609020204030204" pitchFamily="49" charset="0"/>
                <a:ea typeface="Microsoft JhengHei UI Light" panose="020B0304030504040204" pitchFamily="34" charset="-120"/>
              </a:rPr>
              <a:t>.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length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 &gt;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0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) {</a:t>
            </a:r>
          </a:p>
          <a:p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	if (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string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.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at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0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) == '-' ||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string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.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at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0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) ==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'+'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) {</a:t>
            </a:r>
          </a:p>
          <a:p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		this-&gt;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_positive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=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string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.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at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0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) ==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'+'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		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string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=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string</a:t>
            </a:r>
            <a:r>
              <a:rPr lang="en-US" sz="1600" dirty="0" err="1">
                <a:latin typeface="Consolas" panose="020B0609020204030204" pitchFamily="49" charset="0"/>
                <a:ea typeface="Microsoft JhengHei UI Light" panose="020B0304030504040204" pitchFamily="34" charset="-120"/>
              </a:rPr>
              <a:t>.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substr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1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	}</a:t>
            </a:r>
          </a:p>
          <a:p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	this-&gt;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digits</a:t>
            </a:r>
            <a:r>
              <a:rPr lang="en-US" sz="1600" dirty="0" err="1">
                <a:latin typeface="Consolas" panose="020B0609020204030204" pitchFamily="49" charset="0"/>
                <a:ea typeface="Microsoft JhengHei UI Light" panose="020B0304030504040204" pitchFamily="34" charset="-120"/>
              </a:rPr>
              <a:t>.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reserve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string</a:t>
            </a:r>
            <a:r>
              <a:rPr lang="en-US" sz="1600" dirty="0" err="1">
                <a:latin typeface="Consolas" panose="020B0609020204030204" pitchFamily="49" charset="0"/>
                <a:ea typeface="Microsoft JhengHei UI Light" panose="020B0304030504040204" pitchFamily="34" charset="-120"/>
              </a:rPr>
              <a:t>.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length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());</a:t>
            </a:r>
          </a:p>
          <a:p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	for (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int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i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=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string</a:t>
            </a:r>
            <a:r>
              <a:rPr lang="en-US" sz="1600" dirty="0" err="1">
                <a:latin typeface="Consolas" panose="020B0609020204030204" pitchFamily="49" charset="0"/>
                <a:ea typeface="Microsoft JhengHei UI Light" panose="020B0304030504040204" pitchFamily="34" charset="-120"/>
              </a:rPr>
              <a:t>.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size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 -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1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;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i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&gt;=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0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;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i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--) {</a:t>
            </a:r>
          </a:p>
          <a:p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		this-&gt;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digits</a:t>
            </a:r>
            <a:r>
              <a:rPr lang="en-US" sz="1600" dirty="0" err="1">
                <a:latin typeface="Consolas" panose="020B0609020204030204" pitchFamily="49" charset="0"/>
                <a:ea typeface="Microsoft JhengHei UI Light" panose="020B0304030504040204" pitchFamily="34" charset="-120"/>
              </a:rPr>
              <a:t>.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push_back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charToInt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string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[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i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]));</a:t>
            </a:r>
          </a:p>
          <a:p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	}</a:t>
            </a:r>
          </a:p>
          <a:p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}</a:t>
            </a:r>
          </a:p>
          <a:p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else {</a:t>
            </a:r>
          </a:p>
          <a:p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	this-&gt;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digits</a:t>
            </a:r>
            <a:r>
              <a:rPr lang="en-US" sz="1600" dirty="0" err="1">
                <a:latin typeface="Consolas" panose="020B0609020204030204" pitchFamily="49" charset="0"/>
                <a:ea typeface="Microsoft JhengHei UI Light" panose="020B0304030504040204" pitchFamily="34" charset="-120"/>
              </a:rPr>
              <a:t>.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push_back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0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}</a:t>
            </a:r>
          </a:p>
          <a:p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this-&gt;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removeLeftZeros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}</a:t>
            </a:r>
            <a:endParaRPr lang="ru-RU" sz="1600" dirty="0">
              <a:solidFill>
                <a:srgbClr val="FF0000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4758D4-6780-E634-B9EA-602CD5B67649}"/>
              </a:ext>
            </a:extLst>
          </p:cNvPr>
          <p:cNvSpPr txBox="1"/>
          <p:nvPr/>
        </p:nvSpPr>
        <p:spPr>
          <a:xfrm>
            <a:off x="905933" y="5411129"/>
            <a:ext cx="7398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Так же есть еще несколько функций ввода числа, в том числе и перегрузка оператора </a:t>
            </a:r>
            <a:r>
              <a:rPr lang="en-US" sz="1600" dirty="0" err="1">
                <a:latin typeface="Consolas" panose="020B0609020204030204" pitchFamily="49" charset="0"/>
                <a:ea typeface="Microsoft JhengHei UI Light" panose="020B0304030504040204" pitchFamily="34" charset="-120"/>
              </a:rPr>
              <a:t>cin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&gt;&gt;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.</a:t>
            </a:r>
            <a:endParaRPr lang="ru-RU" sz="1600" dirty="0">
              <a:solidFill>
                <a:srgbClr val="FF0000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62778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0ADDBEE4-0F50-8BFA-F646-416EC8E0A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D11709-A499-115E-AB9E-34D41AD293EE}"/>
              </a:ext>
            </a:extLst>
          </p:cNvPr>
          <p:cNvSpPr txBox="1"/>
          <p:nvPr/>
        </p:nvSpPr>
        <p:spPr>
          <a:xfrm>
            <a:off x="905934" y="129801"/>
            <a:ext cx="3074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Вывод числа</a:t>
            </a:r>
            <a:r>
              <a:rPr lang="en-US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.</a:t>
            </a:r>
            <a:endParaRPr lang="ru-RU" sz="3600" b="1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EE94F7-4B84-C55B-B9E0-31F68D5E64D4}"/>
              </a:ext>
            </a:extLst>
          </p:cNvPr>
          <p:cNvSpPr txBox="1"/>
          <p:nvPr/>
        </p:nvSpPr>
        <p:spPr>
          <a:xfrm>
            <a:off x="905934" y="776132"/>
            <a:ext cx="2962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Как число </a:t>
            </a:r>
            <a:r>
              <a:rPr lang="en-US" sz="1600" i="1" dirty="0" err="1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BigInt</a:t>
            </a:r>
            <a:r>
              <a:rPr lang="en-US" sz="1600" i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ru-RU" sz="1600" i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выводится?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E791F8-C63A-C13E-CC43-2E2B61592CAC}"/>
              </a:ext>
            </a:extLst>
          </p:cNvPr>
          <p:cNvSpPr txBox="1"/>
          <p:nvPr/>
        </p:nvSpPr>
        <p:spPr>
          <a:xfrm>
            <a:off x="905933" y="1247239"/>
            <a:ext cx="7398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Как пример выведем то же число, но отрицательное.</a:t>
            </a:r>
            <a:endParaRPr lang="ru-RU" sz="1600" dirty="0">
              <a:solidFill>
                <a:srgbClr val="FF0000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7F8C785-6B5D-A92F-0F72-1B25778BBA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33" y="1718346"/>
            <a:ext cx="6858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0C4CF1-D111-01B9-19C5-681B92EB5B75}"/>
              </a:ext>
            </a:extLst>
          </p:cNvPr>
          <p:cNvSpPr txBox="1"/>
          <p:nvPr/>
        </p:nvSpPr>
        <p:spPr>
          <a:xfrm>
            <a:off x="6096000" y="5610761"/>
            <a:ext cx="518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В случае, если просмотр производится через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PDF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файл, анимация работать не будет.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0863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0ADDBEE4-0F50-8BFA-F646-416EC8E0A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D11709-A499-115E-AB9E-34D41AD293EE}"/>
              </a:ext>
            </a:extLst>
          </p:cNvPr>
          <p:cNvSpPr txBox="1"/>
          <p:nvPr/>
        </p:nvSpPr>
        <p:spPr>
          <a:xfrm>
            <a:off x="905934" y="129801"/>
            <a:ext cx="3074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Вывод числа</a:t>
            </a:r>
            <a:r>
              <a:rPr lang="en-US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.</a:t>
            </a:r>
            <a:endParaRPr lang="ru-RU" sz="3600" b="1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EE94F7-4B84-C55B-B9E0-31F68D5E64D4}"/>
              </a:ext>
            </a:extLst>
          </p:cNvPr>
          <p:cNvSpPr txBox="1"/>
          <p:nvPr/>
        </p:nvSpPr>
        <p:spPr>
          <a:xfrm>
            <a:off x="905934" y="776132"/>
            <a:ext cx="20168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Программный код.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BD7AA3-9946-761D-551C-C5EC7190AE80}"/>
              </a:ext>
            </a:extLst>
          </p:cNvPr>
          <p:cNvSpPr txBox="1"/>
          <p:nvPr/>
        </p:nvSpPr>
        <p:spPr>
          <a:xfrm>
            <a:off x="905933" y="1247239"/>
            <a:ext cx="961919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friend 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std::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ostream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&amp;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operator&lt;&lt;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std::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ostream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&amp;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stream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, 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BigInt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const&amp;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number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) {</a:t>
            </a:r>
          </a:p>
          <a:p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stream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&lt;&lt;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number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.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asString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return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stream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}</a:t>
            </a:r>
          </a:p>
          <a:p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std::string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asString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 const {</a:t>
            </a:r>
          </a:p>
          <a:p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std::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stringstream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ss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if (!this-&gt;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isPositive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()) {</a:t>
            </a:r>
          </a:p>
          <a:p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	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ss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&lt;&lt;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'-'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}</a:t>
            </a:r>
          </a:p>
          <a:p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for (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int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i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= this-&gt;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lenght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 -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1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;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i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&gt;=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0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;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i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--) {</a:t>
            </a:r>
          </a:p>
          <a:p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	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ss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&lt;&lt; this-&gt;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_digits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[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i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];</a:t>
            </a:r>
          </a:p>
          <a:p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}</a:t>
            </a:r>
          </a:p>
          <a:p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return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ss</a:t>
            </a:r>
            <a:r>
              <a:rPr lang="en-US" sz="1600" dirty="0" err="1">
                <a:latin typeface="Consolas" panose="020B0609020204030204" pitchFamily="49" charset="0"/>
                <a:ea typeface="Microsoft JhengHei UI Light" panose="020B0304030504040204" pitchFamily="34" charset="-120"/>
              </a:rPr>
              <a:t>.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str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}</a:t>
            </a:r>
            <a:endParaRPr lang="ru-RU" sz="1600" dirty="0"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1852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0ADDBEE4-0F50-8BFA-F646-416EC8E0A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D11709-A499-115E-AB9E-34D41AD293EE}"/>
              </a:ext>
            </a:extLst>
          </p:cNvPr>
          <p:cNvSpPr txBox="1"/>
          <p:nvPr/>
        </p:nvSpPr>
        <p:spPr>
          <a:xfrm>
            <a:off x="905934" y="129801"/>
            <a:ext cx="6312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Арифметические операции</a:t>
            </a:r>
            <a:r>
              <a:rPr lang="en-US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.</a:t>
            </a:r>
            <a:endParaRPr lang="ru-RU" sz="3600" b="1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EE94F7-4B84-C55B-B9E0-31F68D5E64D4}"/>
              </a:ext>
            </a:extLst>
          </p:cNvPr>
          <p:cNvSpPr txBox="1"/>
          <p:nvPr/>
        </p:nvSpPr>
        <p:spPr>
          <a:xfrm>
            <a:off x="905934" y="776132"/>
            <a:ext cx="636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Список операций, которые будут </a:t>
            </a:r>
            <a:r>
              <a:rPr lang="ru-RU" sz="1600" i="1" dirty="0" err="1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расмотренны</a:t>
            </a:r>
            <a:r>
              <a:rPr lang="ru-RU" sz="1600" i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в презентации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E791F8-C63A-C13E-CC43-2E2B61592CAC}"/>
              </a:ext>
            </a:extLst>
          </p:cNvPr>
          <p:cNvSpPr txBox="1"/>
          <p:nvPr/>
        </p:nvSpPr>
        <p:spPr>
          <a:xfrm>
            <a:off x="905933" y="1247239"/>
            <a:ext cx="739817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Сложение</a:t>
            </a:r>
          </a:p>
          <a:p>
            <a:pPr marL="342900" indent="-342900">
              <a:buFont typeface="+mj-lt"/>
              <a:buAutoNum type="arabicPeriod"/>
            </a:pPr>
            <a:endParaRPr lang="ru-RU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Вычитание</a:t>
            </a:r>
          </a:p>
          <a:p>
            <a:pPr marL="342900" indent="-342900">
              <a:buFont typeface="+mj-lt"/>
              <a:buAutoNum type="arabicPeriod"/>
            </a:pPr>
            <a:endParaRPr lang="ru-RU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Умножение</a:t>
            </a:r>
          </a:p>
          <a:p>
            <a:pPr marL="342900" indent="-342900">
              <a:buFont typeface="+mj-lt"/>
              <a:buAutoNum type="arabicPeriod"/>
            </a:pPr>
            <a:endParaRPr lang="ru-RU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Деление</a:t>
            </a:r>
          </a:p>
          <a:p>
            <a:pPr marL="342900" indent="-342900">
              <a:buFont typeface="+mj-lt"/>
              <a:buAutoNum type="arabicPeriod"/>
            </a:pPr>
            <a:endParaRPr lang="ru-RU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Возведение в степень</a:t>
            </a:r>
          </a:p>
          <a:p>
            <a:pPr marL="342900" indent="-342900">
              <a:buFont typeface="+mj-lt"/>
              <a:buAutoNum type="arabicPeriod"/>
            </a:pPr>
            <a:endParaRPr lang="ru-RU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Сравнение</a:t>
            </a:r>
          </a:p>
          <a:p>
            <a:pPr marL="342900" indent="-342900">
              <a:buFont typeface="+mj-lt"/>
              <a:buAutoNum type="arabicPeriod"/>
            </a:pPr>
            <a:endParaRPr lang="ru-RU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Инкремент и декремент</a:t>
            </a:r>
          </a:p>
        </p:txBody>
      </p:sp>
    </p:spTree>
    <p:extLst>
      <p:ext uri="{BB962C8B-B14F-4D97-AF65-F5344CB8AC3E}">
        <p14:creationId xmlns:p14="http://schemas.microsoft.com/office/powerpoint/2010/main" val="1897477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0ADDBEE4-0F50-8BFA-F646-416EC8E0A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D11709-A499-115E-AB9E-34D41AD293EE}"/>
              </a:ext>
            </a:extLst>
          </p:cNvPr>
          <p:cNvSpPr txBox="1"/>
          <p:nvPr/>
        </p:nvSpPr>
        <p:spPr>
          <a:xfrm>
            <a:off x="905934" y="129801"/>
            <a:ext cx="2523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Сложение</a:t>
            </a:r>
            <a:r>
              <a:rPr lang="en-US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.</a:t>
            </a:r>
            <a:endParaRPr lang="ru-RU" sz="3600" b="1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EE94F7-4B84-C55B-B9E0-31F68D5E64D4}"/>
              </a:ext>
            </a:extLst>
          </p:cNvPr>
          <p:cNvSpPr txBox="1"/>
          <p:nvPr/>
        </p:nvSpPr>
        <p:spPr>
          <a:xfrm>
            <a:off x="905934" y="776132"/>
            <a:ext cx="5872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Как происходит сложение двух чисел типа данных </a:t>
            </a:r>
            <a:r>
              <a:rPr lang="en-US" sz="1600" i="1" dirty="0" err="1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BigInt</a:t>
            </a:r>
            <a:r>
              <a:rPr lang="ru-RU" sz="1600" i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E791F8-C63A-C13E-CC43-2E2B61592CAC}"/>
              </a:ext>
            </a:extLst>
          </p:cNvPr>
          <p:cNvSpPr txBox="1"/>
          <p:nvPr/>
        </p:nvSpPr>
        <p:spPr>
          <a:xfrm>
            <a:off x="905933" y="1247239"/>
            <a:ext cx="7398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Как пример сложим числа 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38 529 461 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и 9 750 489.</a:t>
            </a:r>
            <a:endParaRPr lang="en-US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В результате чего мы получим 05997284, что есть 48 279 950.</a:t>
            </a:r>
            <a:endParaRPr lang="ru-RU" sz="1600" dirty="0"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4F576CF-ED80-5EBE-36A7-3565C2A016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33" y="1718346"/>
            <a:ext cx="6858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ABE408-F4FD-F9FF-D3C7-69B22FFEEA7B}"/>
              </a:ext>
            </a:extLst>
          </p:cNvPr>
          <p:cNvSpPr txBox="1"/>
          <p:nvPr/>
        </p:nvSpPr>
        <p:spPr>
          <a:xfrm>
            <a:off x="905933" y="5789480"/>
            <a:ext cx="7398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Можем заметить, что реализовано сложение в столбик.</a:t>
            </a:r>
            <a:endParaRPr lang="ru-RU" sz="1600" dirty="0"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DAD214-4824-E592-A1C3-54B748FB748C}"/>
              </a:ext>
            </a:extLst>
          </p:cNvPr>
          <p:cNvSpPr txBox="1"/>
          <p:nvPr/>
        </p:nvSpPr>
        <p:spPr>
          <a:xfrm>
            <a:off x="6778054" y="2385756"/>
            <a:ext cx="46471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Так же существуют условия: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Выбирается число большей длинны.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Если одно из чисел отрицательное, то производится вычитание.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Если одно из чисел равно нулю, то возвращается другое число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9872C-B7C7-7D46-73D7-CF9239F09409}"/>
              </a:ext>
            </a:extLst>
          </p:cNvPr>
          <p:cNvSpPr txBox="1"/>
          <p:nvPr/>
        </p:nvSpPr>
        <p:spPr>
          <a:xfrm>
            <a:off x="6778054" y="5952810"/>
            <a:ext cx="518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В случае, если просмотр производится через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PDF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файл, анимация работать не будет.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58631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0ADDBEE4-0F50-8BFA-F646-416EC8E0A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D11709-A499-115E-AB9E-34D41AD293EE}"/>
              </a:ext>
            </a:extLst>
          </p:cNvPr>
          <p:cNvSpPr txBox="1"/>
          <p:nvPr/>
        </p:nvSpPr>
        <p:spPr>
          <a:xfrm>
            <a:off x="905934" y="129801"/>
            <a:ext cx="2523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Сложение</a:t>
            </a:r>
            <a:r>
              <a:rPr lang="en-US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.</a:t>
            </a:r>
            <a:endParaRPr lang="ru-RU" sz="3600" b="1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EE94F7-4B84-C55B-B9E0-31F68D5E64D4}"/>
              </a:ext>
            </a:extLst>
          </p:cNvPr>
          <p:cNvSpPr txBox="1"/>
          <p:nvPr/>
        </p:nvSpPr>
        <p:spPr>
          <a:xfrm>
            <a:off x="905934" y="776132"/>
            <a:ext cx="20168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Программный код.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BD7AA3-9946-761D-551C-C5EC7190AE80}"/>
              </a:ext>
            </a:extLst>
          </p:cNvPr>
          <p:cNvSpPr txBox="1"/>
          <p:nvPr/>
        </p:nvSpPr>
        <p:spPr>
          <a:xfrm>
            <a:off x="905933" y="1247239"/>
            <a:ext cx="9619192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BigInt</a:t>
            </a:r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operator+</a:t>
            </a:r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(const </a:t>
            </a:r>
            <a:r>
              <a:rPr lang="en-US" sz="1100" dirty="0" err="1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BigInt</a:t>
            </a:r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&amp;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number</a:t>
            </a:r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) const {</a:t>
            </a:r>
          </a:p>
          <a:p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if (this-&gt;</a:t>
            </a: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1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isPositive</a:t>
            </a:r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 &amp;&amp; !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number</a:t>
            </a:r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.</a:t>
            </a: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1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isPositive</a:t>
            </a:r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()) {</a:t>
            </a:r>
          </a:p>
          <a:p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	return *this -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number</a:t>
            </a:r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.</a:t>
            </a: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1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absoluteValue</a:t>
            </a:r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();</a:t>
            </a:r>
          </a:p>
          <a:p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}</a:t>
            </a:r>
          </a:p>
          <a:p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else if (!this-&gt;</a:t>
            </a: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1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isPositive</a:t>
            </a:r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 &amp;&amp;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number</a:t>
            </a:r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.</a:t>
            </a: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1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isPositive</a:t>
            </a:r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()) {</a:t>
            </a:r>
          </a:p>
          <a:p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	return -(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number</a:t>
            </a:r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- this-&gt;</a:t>
            </a: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1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absoluteValue</a:t>
            </a:r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());</a:t>
            </a:r>
          </a:p>
          <a:p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}</a:t>
            </a:r>
          </a:p>
          <a:p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if (number.</a:t>
            </a: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1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isZero</a:t>
            </a:r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()) {</a:t>
            </a:r>
          </a:p>
          <a:p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	return *this;</a:t>
            </a:r>
          </a:p>
          <a:p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}</a:t>
            </a:r>
          </a:p>
          <a:p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if (this-&gt;</a:t>
            </a: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1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isZero</a:t>
            </a:r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()) {</a:t>
            </a:r>
          </a:p>
          <a:p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	return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number</a:t>
            </a:r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}</a:t>
            </a:r>
          </a:p>
          <a:p>
            <a:endParaRPr lang="en-US" sz="1100" dirty="0"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</a:t>
            </a:r>
            <a:r>
              <a:rPr lang="en-US" sz="1100" dirty="0" err="1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BigInt</a:t>
            </a:r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result</a:t>
            </a:r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= *this;</a:t>
            </a:r>
          </a:p>
          <a:p>
            <a:endParaRPr lang="en-US" sz="1100" dirty="0"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for (</a:t>
            </a:r>
            <a:r>
              <a:rPr lang="en-US" sz="1100" dirty="0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int</a:t>
            </a:r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i</a:t>
            </a:r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= 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0</a:t>
            </a:r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; 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i</a:t>
            </a:r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&lt;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number</a:t>
            </a:r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.</a:t>
            </a: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1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lenght</a:t>
            </a:r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(); 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i</a:t>
            </a:r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++) {</a:t>
            </a:r>
          </a:p>
          <a:p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	</a:t>
            </a:r>
            <a:r>
              <a:rPr lang="en-US" sz="1100" dirty="0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int</a:t>
            </a:r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digit</a:t>
            </a:r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= 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number</a:t>
            </a:r>
            <a:r>
              <a:rPr lang="en-US" sz="1100" dirty="0" err="1">
                <a:latin typeface="Consolas" panose="020B0609020204030204" pitchFamily="49" charset="0"/>
                <a:ea typeface="Microsoft JhengHei UI Light" panose="020B0304030504040204" pitchFamily="34" charset="-120"/>
              </a:rPr>
              <a:t>.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_digits</a:t>
            </a:r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[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i</a:t>
            </a:r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];</a:t>
            </a:r>
          </a:p>
          <a:p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	if (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i</a:t>
            </a:r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&lt;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result</a:t>
            </a:r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.</a:t>
            </a: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1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lenght</a:t>
            </a:r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()) {</a:t>
            </a:r>
          </a:p>
          <a:p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		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result</a:t>
            </a:r>
            <a:r>
              <a:rPr lang="en-US" sz="1100" dirty="0" err="1">
                <a:latin typeface="Consolas" panose="020B0609020204030204" pitchFamily="49" charset="0"/>
                <a:ea typeface="Microsoft JhengHei UI Light" panose="020B0304030504040204" pitchFamily="34" charset="-120"/>
              </a:rPr>
              <a:t>.</a:t>
            </a:r>
            <a:r>
              <a:rPr lang="en-US" sz="11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_digits</a:t>
            </a:r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[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i</a:t>
            </a:r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] +=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digit</a:t>
            </a:r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	}</a:t>
            </a:r>
          </a:p>
          <a:p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	else {</a:t>
            </a:r>
          </a:p>
          <a:p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		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result</a:t>
            </a:r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.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digits</a:t>
            </a:r>
            <a:r>
              <a:rPr lang="en-US" sz="1100" dirty="0" err="1">
                <a:latin typeface="Consolas" panose="020B0609020204030204" pitchFamily="49" charset="0"/>
                <a:ea typeface="Microsoft JhengHei UI Light" panose="020B0304030504040204" pitchFamily="34" charset="-120"/>
              </a:rPr>
              <a:t>.</a:t>
            </a:r>
            <a:r>
              <a:rPr lang="en-US" sz="1100" dirty="0" err="1">
                <a:solidFill>
                  <a:srgbClr val="00B05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push_back</a:t>
            </a:r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digit</a:t>
            </a:r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);</a:t>
            </a:r>
          </a:p>
          <a:p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	}</a:t>
            </a:r>
          </a:p>
          <a:p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}</a:t>
            </a:r>
          </a:p>
          <a:p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result.</a:t>
            </a: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1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doCarryOver</a:t>
            </a:r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();</a:t>
            </a:r>
          </a:p>
          <a:p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result.</a:t>
            </a: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1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afterOperation</a:t>
            </a:r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();</a:t>
            </a:r>
          </a:p>
          <a:p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return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result</a:t>
            </a:r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}</a:t>
            </a:r>
            <a:endParaRPr lang="ru-RU" sz="1100" dirty="0"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82187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0ADDBEE4-0F50-8BFA-F646-416EC8E0A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D11709-A499-115E-AB9E-34D41AD293EE}"/>
              </a:ext>
            </a:extLst>
          </p:cNvPr>
          <p:cNvSpPr txBox="1"/>
          <p:nvPr/>
        </p:nvSpPr>
        <p:spPr>
          <a:xfrm>
            <a:off x="905934" y="129801"/>
            <a:ext cx="2667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Вычитание</a:t>
            </a:r>
            <a:r>
              <a:rPr lang="en-US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.</a:t>
            </a:r>
            <a:endParaRPr lang="ru-RU" sz="3600" b="1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EE94F7-4B84-C55B-B9E0-31F68D5E64D4}"/>
              </a:ext>
            </a:extLst>
          </p:cNvPr>
          <p:cNvSpPr txBox="1"/>
          <p:nvPr/>
        </p:nvSpPr>
        <p:spPr>
          <a:xfrm>
            <a:off x="905934" y="776132"/>
            <a:ext cx="5845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Как происходит вычитание двух чисел типа данных </a:t>
            </a:r>
            <a:r>
              <a:rPr lang="en-US" sz="1600" i="1" dirty="0" err="1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BigInt</a:t>
            </a:r>
            <a:r>
              <a:rPr lang="ru-RU" sz="1600" i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E791F8-C63A-C13E-CC43-2E2B61592CAC}"/>
              </a:ext>
            </a:extLst>
          </p:cNvPr>
          <p:cNvSpPr txBox="1"/>
          <p:nvPr/>
        </p:nvSpPr>
        <p:spPr>
          <a:xfrm>
            <a:off x="905933" y="1247239"/>
            <a:ext cx="73981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Вычитание происходит аналогично сложению. То есть тоже по принципу в столбик. Так же сначала вычитается каждый разряд, затем, если число меньше 0, то прибавляется 10, при этом из следующего разряда вычитается 1.</a:t>
            </a:r>
          </a:p>
          <a:p>
            <a:endParaRPr lang="ru-RU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Так же существуют условия аналогичные условиям сложения.</a:t>
            </a:r>
          </a:p>
          <a:p>
            <a:pPr marL="342900" indent="-342900">
              <a:buFont typeface="+mj-lt"/>
              <a:buAutoNum type="arabicPeriod"/>
            </a:pPr>
            <a:endParaRPr lang="ru-RU" sz="1600" dirty="0"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8795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0ADDBEE4-0F50-8BFA-F646-416EC8E0A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D11709-A499-115E-AB9E-34D41AD293EE}"/>
              </a:ext>
            </a:extLst>
          </p:cNvPr>
          <p:cNvSpPr txBox="1"/>
          <p:nvPr/>
        </p:nvSpPr>
        <p:spPr>
          <a:xfrm>
            <a:off x="905934" y="129801"/>
            <a:ext cx="2667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Вычитание</a:t>
            </a:r>
            <a:r>
              <a:rPr lang="en-US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.</a:t>
            </a:r>
            <a:endParaRPr lang="ru-RU" sz="3600" b="1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EE94F7-4B84-C55B-B9E0-31F68D5E64D4}"/>
              </a:ext>
            </a:extLst>
          </p:cNvPr>
          <p:cNvSpPr txBox="1"/>
          <p:nvPr/>
        </p:nvSpPr>
        <p:spPr>
          <a:xfrm>
            <a:off x="905934" y="776132"/>
            <a:ext cx="20168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Программный код.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BD7AA3-9946-761D-551C-C5EC7190AE80}"/>
              </a:ext>
            </a:extLst>
          </p:cNvPr>
          <p:cNvSpPr txBox="1"/>
          <p:nvPr/>
        </p:nvSpPr>
        <p:spPr>
          <a:xfrm>
            <a:off x="1039283" y="1218999"/>
            <a:ext cx="672359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BigInt</a:t>
            </a:r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operator-</a:t>
            </a:r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(const </a:t>
            </a:r>
            <a:r>
              <a:rPr lang="en-US" sz="1100" dirty="0" err="1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BigInt</a:t>
            </a:r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&amp;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number</a:t>
            </a:r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) const {			</a:t>
            </a:r>
            <a:endParaRPr lang="ru-RU" sz="1100" dirty="0"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r>
              <a:rPr lang="ru-RU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</a:t>
            </a:r>
            <a:r>
              <a:rPr lang="en-US" sz="1100" dirty="0" err="1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BigInt</a:t>
            </a:r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result</a:t>
            </a:r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const </a:t>
            </a:r>
            <a:r>
              <a:rPr lang="en-US" sz="1100" dirty="0" err="1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BigInt</a:t>
            </a:r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*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smaller</a:t>
            </a:r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if (this-&gt;</a:t>
            </a: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1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lenght</a:t>
            </a:r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 &gt;=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number</a:t>
            </a:r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.</a:t>
            </a: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1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lenght</a:t>
            </a:r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()) {</a:t>
            </a:r>
          </a:p>
          <a:p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	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result</a:t>
            </a:r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= *this;</a:t>
            </a:r>
          </a:p>
          <a:p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	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smaller</a:t>
            </a:r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= &amp;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number</a:t>
            </a:r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}</a:t>
            </a:r>
          </a:p>
          <a:p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else {</a:t>
            </a:r>
          </a:p>
          <a:p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	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result</a:t>
            </a:r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=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number</a:t>
            </a:r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	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smaller</a:t>
            </a:r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= this;</a:t>
            </a:r>
          </a:p>
          <a:p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}</a:t>
            </a:r>
          </a:p>
          <a:p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for (</a:t>
            </a:r>
            <a:r>
              <a:rPr lang="en-US" sz="1100" dirty="0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int</a:t>
            </a:r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i</a:t>
            </a:r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= 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0</a:t>
            </a:r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; 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i</a:t>
            </a:r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&lt;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smaller</a:t>
            </a:r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-&gt;</a:t>
            </a: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1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lenght</a:t>
            </a:r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(); 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i</a:t>
            </a:r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++) {</a:t>
            </a:r>
          </a:p>
          <a:p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	</a:t>
            </a:r>
            <a:r>
              <a:rPr lang="en-US" sz="1100" dirty="0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int</a:t>
            </a:r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dif</a:t>
            </a:r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= 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result</a:t>
            </a:r>
            <a:r>
              <a:rPr lang="en-US" sz="1100" dirty="0" err="1">
                <a:latin typeface="Consolas" panose="020B0609020204030204" pitchFamily="49" charset="0"/>
                <a:ea typeface="Microsoft JhengHei UI Light" panose="020B0304030504040204" pitchFamily="34" charset="-120"/>
              </a:rPr>
              <a:t>.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_digits</a:t>
            </a:r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[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i</a:t>
            </a:r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] -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smaller</a:t>
            </a:r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-&gt;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_digits</a:t>
            </a:r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[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i</a:t>
            </a:r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];</a:t>
            </a:r>
          </a:p>
          <a:p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	if (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dif</a:t>
            </a:r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&lt; 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0</a:t>
            </a:r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) {</a:t>
            </a:r>
          </a:p>
          <a:p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		for (</a:t>
            </a:r>
            <a:r>
              <a:rPr lang="en-US" sz="1100" dirty="0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int</a:t>
            </a:r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j</a:t>
            </a:r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= 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i</a:t>
            </a:r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+ 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1</a:t>
            </a:r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;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j</a:t>
            </a:r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&lt;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result</a:t>
            </a:r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.</a:t>
            </a: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1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lenght</a:t>
            </a:r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(); 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j</a:t>
            </a:r>
            <a:r>
              <a:rPr lang="en-US" sz="1100" dirty="0" err="1">
                <a:latin typeface="Consolas" panose="020B0609020204030204" pitchFamily="49" charset="0"/>
                <a:ea typeface="Microsoft JhengHei UI Light" panose="020B0304030504040204" pitchFamily="34" charset="-120"/>
              </a:rPr>
              <a:t>++</a:t>
            </a:r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) {</a:t>
            </a:r>
          </a:p>
          <a:p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			if (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result</a:t>
            </a:r>
            <a:r>
              <a:rPr lang="en-US" sz="1100" dirty="0" err="1">
                <a:latin typeface="Consolas" panose="020B0609020204030204" pitchFamily="49" charset="0"/>
                <a:ea typeface="Microsoft JhengHei UI Light" panose="020B0304030504040204" pitchFamily="34" charset="-120"/>
              </a:rPr>
              <a:t>.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_digits</a:t>
            </a:r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[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j</a:t>
            </a:r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] == 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0</a:t>
            </a:r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) {</a:t>
            </a:r>
          </a:p>
          <a:p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				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result</a:t>
            </a:r>
            <a:r>
              <a:rPr lang="en-US" sz="1100" dirty="0" err="1">
                <a:latin typeface="Consolas" panose="020B0609020204030204" pitchFamily="49" charset="0"/>
                <a:ea typeface="Microsoft JhengHei UI Light" panose="020B0304030504040204" pitchFamily="34" charset="-120"/>
              </a:rPr>
              <a:t>.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_digits</a:t>
            </a:r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[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j</a:t>
            </a:r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] = 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9</a:t>
            </a:r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			}</a:t>
            </a:r>
          </a:p>
          <a:p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			else {</a:t>
            </a:r>
          </a:p>
          <a:p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				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dif</a:t>
            </a:r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+= 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10</a:t>
            </a:r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				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result</a:t>
            </a:r>
            <a:r>
              <a:rPr lang="en-US" sz="1100" dirty="0" err="1">
                <a:latin typeface="Consolas" panose="020B0609020204030204" pitchFamily="49" charset="0"/>
                <a:ea typeface="Microsoft JhengHei UI Light" panose="020B0304030504040204" pitchFamily="34" charset="-120"/>
              </a:rPr>
              <a:t>.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_digits</a:t>
            </a:r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[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j</a:t>
            </a:r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]--;</a:t>
            </a:r>
          </a:p>
          <a:p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				break;</a:t>
            </a:r>
          </a:p>
          <a:p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			}</a:t>
            </a:r>
          </a:p>
          <a:p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		}</a:t>
            </a:r>
          </a:p>
          <a:p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	}</a:t>
            </a:r>
          </a:p>
          <a:p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	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result</a:t>
            </a:r>
            <a:r>
              <a:rPr lang="en-US" sz="1100" dirty="0" err="1">
                <a:latin typeface="Consolas" panose="020B0609020204030204" pitchFamily="49" charset="0"/>
                <a:ea typeface="Microsoft JhengHei UI Light" panose="020B0304030504040204" pitchFamily="34" charset="-120"/>
              </a:rPr>
              <a:t>.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_digits</a:t>
            </a:r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[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i</a:t>
            </a:r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] = 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dif</a:t>
            </a:r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}</a:t>
            </a:r>
          </a:p>
          <a:p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result</a:t>
            </a:r>
            <a:r>
              <a:rPr lang="en-US" sz="1100" dirty="0" err="1">
                <a:latin typeface="Consolas" panose="020B0609020204030204" pitchFamily="49" charset="0"/>
                <a:ea typeface="Microsoft JhengHei UI Light" panose="020B0304030504040204" pitchFamily="34" charset="-120"/>
              </a:rPr>
              <a:t>.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_positive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= *this &gt;=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number</a:t>
            </a:r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result</a:t>
            </a:r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.</a:t>
            </a: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1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afterOperation</a:t>
            </a:r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();</a:t>
            </a:r>
          </a:p>
          <a:p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return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result</a:t>
            </a:r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}</a:t>
            </a:r>
            <a:endParaRPr lang="ru-RU" sz="1100" dirty="0"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4B9DA-E996-54C1-DB73-42EB694F394D}"/>
              </a:ext>
            </a:extLst>
          </p:cNvPr>
          <p:cNvSpPr txBox="1"/>
          <p:nvPr/>
        </p:nvSpPr>
        <p:spPr>
          <a:xfrm>
            <a:off x="6505575" y="1114686"/>
            <a:ext cx="4647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>
                    <a:lumMod val="6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Здесь не представлены условия.</a:t>
            </a:r>
            <a:br>
              <a:rPr lang="ru-RU" sz="1600" dirty="0">
                <a:solidFill>
                  <a:schemeClr val="bg1">
                    <a:lumMod val="6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</a:br>
            <a:r>
              <a:rPr lang="ru-RU" sz="1600" dirty="0">
                <a:solidFill>
                  <a:schemeClr val="bg1">
                    <a:lumMod val="6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С полным кодом можно ознакомиться на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GitHub</a:t>
            </a:r>
            <a:r>
              <a:rPr lang="ru-RU" sz="1600" dirty="0">
                <a:solidFill>
                  <a:schemeClr val="bg1">
                    <a:lumMod val="6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5485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0ADDBEE4-0F50-8BFA-F646-416EC8E0A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D11709-A499-115E-AB9E-34D41AD293EE}"/>
              </a:ext>
            </a:extLst>
          </p:cNvPr>
          <p:cNvSpPr txBox="1"/>
          <p:nvPr/>
        </p:nvSpPr>
        <p:spPr>
          <a:xfrm>
            <a:off x="905934" y="129801"/>
            <a:ext cx="2823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Умножение</a:t>
            </a:r>
            <a:r>
              <a:rPr lang="en-US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.</a:t>
            </a:r>
            <a:endParaRPr lang="ru-RU" sz="3600" b="1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EE94F7-4B84-C55B-B9E0-31F68D5E64D4}"/>
              </a:ext>
            </a:extLst>
          </p:cNvPr>
          <p:cNvSpPr txBox="1"/>
          <p:nvPr/>
        </p:nvSpPr>
        <p:spPr>
          <a:xfrm>
            <a:off x="905934" y="776132"/>
            <a:ext cx="5912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Как происходит умножение двух чисел типа данных </a:t>
            </a:r>
            <a:r>
              <a:rPr lang="en-US" sz="1600" i="1" dirty="0" err="1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BigInt</a:t>
            </a:r>
            <a:r>
              <a:rPr lang="ru-RU" sz="1600" i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E791F8-C63A-C13E-CC43-2E2B61592CAC}"/>
              </a:ext>
            </a:extLst>
          </p:cNvPr>
          <p:cNvSpPr txBox="1"/>
          <p:nvPr/>
        </p:nvSpPr>
        <p:spPr>
          <a:xfrm>
            <a:off x="905933" y="1247239"/>
            <a:ext cx="739817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Умножение происходит с использованием алгоритма </a:t>
            </a:r>
            <a:r>
              <a:rPr lang="ru-RU" sz="1600" dirty="0" err="1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Карацубы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, который позволяет перемножать длинные числа со сложностью 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O(n^1.5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8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).</a:t>
            </a:r>
            <a:endParaRPr lang="ru-RU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endParaRPr lang="ru-RU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Алгоритм происходит по принципу «Разделяй и властвуй».</a:t>
            </a:r>
          </a:p>
          <a:p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То есть рекурсивно разделяет массив на </a:t>
            </a:r>
            <a:r>
              <a:rPr lang="ru-RU" sz="1600" dirty="0" err="1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подмассивы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до тех пор, пока не получится с легкостью произвести умножение.</a:t>
            </a:r>
          </a:p>
          <a:p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Затем, поднимаясь по дереву рекурсии, по специальному алгоритму соединяет части.</a:t>
            </a:r>
          </a:p>
          <a:p>
            <a:endParaRPr lang="ru-RU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Так же существуют условия: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Если одно из чисел равно нулю, то результат равен нулю.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Если одно из чисел равно единицу, то результат равен другому числу.</a:t>
            </a:r>
          </a:p>
        </p:txBody>
      </p:sp>
    </p:spTree>
    <p:extLst>
      <p:ext uri="{BB962C8B-B14F-4D97-AF65-F5344CB8AC3E}">
        <p14:creationId xmlns:p14="http://schemas.microsoft.com/office/powerpoint/2010/main" val="3650179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0ADDBEE4-0F50-8BFA-F646-416EC8E0A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D11709-A499-115E-AB9E-34D41AD293EE}"/>
              </a:ext>
            </a:extLst>
          </p:cNvPr>
          <p:cNvSpPr txBox="1"/>
          <p:nvPr/>
        </p:nvSpPr>
        <p:spPr>
          <a:xfrm>
            <a:off x="905934" y="129801"/>
            <a:ext cx="2611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Навигация</a:t>
            </a:r>
            <a:r>
              <a:rPr lang="en-US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.</a:t>
            </a:r>
            <a:endParaRPr lang="ru-RU" sz="3600" b="1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6" name="Интерактивное оглавление 5">
                <a:extLst>
                  <a:ext uri="{FF2B5EF4-FFF2-40B4-BE49-F238E27FC236}">
                    <a16:creationId xmlns:a16="http://schemas.microsoft.com/office/drawing/2014/main" id="{1D49DBCE-23BA-96C2-4F09-CDCC2C5E597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40331091"/>
                  </p:ext>
                </p:extLst>
              </p:nvPr>
            </p:nvGraphicFramePr>
            <p:xfrm>
              <a:off x="838200" y="1253331"/>
              <a:ext cx="10515600" cy="4351338"/>
            </p:xfrm>
            <a:graphic>
              <a:graphicData uri="http://schemas.microsoft.com/office/powerpoint/2016/summaryzoom">
                <psuz:summaryZm>
                  <psuz:summaryZmObj sectionId="{0DC810DE-51B4-45C5-8060-71CC06D6CBDB}">
                    <psuz:zmPr id="{6E59F74D-C6FF-4B03-80BD-FE62290C3FC3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775925" y="119662"/>
                          <a:ext cx="1740534" cy="97905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E73B1D0F-88BB-47F9-9108-C28B6F25380A}">
                    <psuz:zmPr id="{F5EC460A-6856-49A2-BA5C-2FBA65DC5BAD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581729" y="119662"/>
                          <a:ext cx="1740534" cy="97905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354C11D5-5122-4920-B6B0-29C94D4E3607}">
                    <psuz:zmPr id="{854FFA6E-3735-45C5-99EC-BF15EA8A248B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387533" y="119662"/>
                          <a:ext cx="1740534" cy="97905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7407E702-A954-4458-8D21-D978A971AC1D}">
                    <psuz:zmPr id="{D5764441-1593-4FBC-A04A-C84D68DCA5C5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193337" y="119662"/>
                          <a:ext cx="1740534" cy="97905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B292BD18-493E-47E1-9921-EC9D35E0960B}">
                    <psuz:zmPr id="{08E72380-DDAE-4161-A747-961B12FA9F8A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7999141" y="119662"/>
                          <a:ext cx="1740534" cy="97905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EE8BE5B6-A813-4582-8DF5-A902B3E13E5E}">
                    <psuz:zmPr id="{8FA45D55-8F45-499B-9017-96EE3EE053CD}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775925" y="1163983"/>
                          <a:ext cx="1740534" cy="97905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CF62D7D1-B41F-4C14-940A-4F054DE726E6}">
                    <psuz:zmPr id="{8FBE70D3-D12D-44B8-8795-4039D8302995}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581729" y="1163983"/>
                          <a:ext cx="1740534" cy="97905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298EB2BE-E734-4AED-A350-A69288393B60}">
                    <psuz:zmPr id="{4C8BA611-CE63-46BD-BE15-314631A8B752}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387533" y="1163983"/>
                          <a:ext cx="1740534" cy="97905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11813D80-B93E-4002-8A3B-9CC7D67D1082}">
                    <psuz:zmPr id="{A34D324F-58D6-48D3-92D0-95A22F9B61A0}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193337" y="1163983"/>
                          <a:ext cx="1740534" cy="97905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23F768B8-358F-43E4-8442-5B411EB792D7}">
                    <psuz:zmPr id="{7B34469E-15F7-461E-BE71-5BB488F0CF33}" transitionDur="100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7999141" y="1163983"/>
                          <a:ext cx="1740534" cy="97905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93715C43-72B5-4562-9865-A544C9531F18}">
                    <psuz:zmPr id="{B34FB6AB-B3DE-46BE-B1D8-8CD11314C817}" transitionDur="100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775925" y="2208304"/>
                          <a:ext cx="1740534" cy="97905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E329CD7E-DB6C-4CBC-A184-9F0E253F2735}">
                    <psuz:zmPr id="{8A2BF377-1164-495C-8F08-6024F0F7EE39}" transitionDur="100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581729" y="2208304"/>
                          <a:ext cx="1740534" cy="97905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EA4B0A92-2662-4047-BC41-E5A1E0613910}">
                    <psuz:zmPr id="{680327D1-048C-45DE-A7FE-40D3DF13C6A6}" transitionDur="1000">
                      <p166:blipFill xmlns:p166="http://schemas.microsoft.com/office/powerpoint/2016/6/main">
                        <a:blip r:embed="rId1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387533" y="2208304"/>
                          <a:ext cx="1740534" cy="97905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CAC12D47-420C-41E6-BB07-597A52CCE4CF}">
                    <psuz:zmPr id="{3AC964CB-B932-4C79-92F2-8610C4B57506}" transitionDur="1000">
                      <p166:blipFill xmlns:p166="http://schemas.microsoft.com/office/powerpoint/2016/6/main">
                        <a:blip r:embed="rId1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193337" y="2208304"/>
                          <a:ext cx="1740534" cy="97905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EC008753-6ED2-49AF-924D-47B281D2146C}">
                    <psuz:zmPr id="{3C357918-8B32-455B-9712-AA1508A582E2}" transitionDur="1000">
                      <p166:blipFill xmlns:p166="http://schemas.microsoft.com/office/powerpoint/2016/6/main">
                        <a:blip r:embed="rId1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7999141" y="2208304"/>
                          <a:ext cx="1740534" cy="97905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3F728E29-A4D3-491B-ADDB-097DE3AE4185}">
                    <psuz:zmPr id="{E71C6D73-E57B-4A68-961F-33B1CB86345C}" transitionDur="1000">
                      <p166:blipFill xmlns:p166="http://schemas.microsoft.com/office/powerpoint/2016/6/main">
                        <a:blip r:embed="rId1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775925" y="3252625"/>
                          <a:ext cx="1740534" cy="97905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45331DDE-ABA4-49FC-8BC2-B9070EADE622}">
                    <psuz:zmPr id="{2D003AE5-74D2-4376-88E0-4B9FCD555140}" transitionDur="1000">
                      <p166:blipFill xmlns:p166="http://schemas.microsoft.com/office/powerpoint/2016/6/main">
                        <a:blip r:embed="rId2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581729" y="3252625"/>
                          <a:ext cx="1740534" cy="97905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6" name="Интерактивное оглавление 5">
                <a:extLst>
                  <a:ext uri="{FF2B5EF4-FFF2-40B4-BE49-F238E27FC236}">
                    <a16:creationId xmlns:a16="http://schemas.microsoft.com/office/drawing/2014/main" id="{1D49DBCE-23BA-96C2-4F09-CDCC2C5E597E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253331"/>
                <a:ext cx="10515600" cy="4351338"/>
                <a:chOff x="838200" y="1253331"/>
                <a:chExt cx="10515600" cy="4351338"/>
              </a:xfrm>
            </p:grpSpPr>
            <p:pic>
              <p:nvPicPr>
                <p:cNvPr id="4" name="Рисунок 4">
                  <a:hlinkClick r:id="rId2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14125" y="1372993"/>
                  <a:ext cx="1740534" cy="97905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5" name="Рисунок 5">
                  <a:hlinkClick r:id="rId22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19929" y="1372993"/>
                  <a:ext cx="1740534" cy="97905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8" name="Рисунок 8">
                  <a:hlinkClick r:id="rId2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225733" y="1372993"/>
                  <a:ext cx="1740534" cy="97905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9" name="Рисунок 9">
                  <a:hlinkClick r:id="rId2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31537" y="1372993"/>
                  <a:ext cx="1740534" cy="97905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0" name="Рисунок 10">
                  <a:hlinkClick r:id="rId2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837341" y="1372993"/>
                  <a:ext cx="1740534" cy="97905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1" name="Рисунок 11">
                  <a:hlinkClick r:id="rId2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14125" y="2417314"/>
                  <a:ext cx="1740534" cy="97905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2" name="Рисунок 12">
                  <a:hlinkClick r:id="rId2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419929" y="2417314"/>
                  <a:ext cx="1740534" cy="97905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3" name="Рисунок 13">
                  <a:hlinkClick r:id="rId2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225733" y="2417314"/>
                  <a:ext cx="1740534" cy="97905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4" name="Рисунок 14">
                  <a:hlinkClick r:id="rId2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031537" y="2417314"/>
                  <a:ext cx="1740534" cy="97905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5" name="Рисунок 15">
                  <a:hlinkClick r:id="rId3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837341" y="2417314"/>
                  <a:ext cx="1740534" cy="97905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6" name="Рисунок 16">
                  <a:hlinkClick r:id="rId3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614125" y="3461635"/>
                  <a:ext cx="1740534" cy="97905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7" name="Рисунок 17">
                  <a:hlinkClick r:id="rId32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19929" y="3461635"/>
                  <a:ext cx="1740534" cy="97905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8" name="Рисунок 18">
                  <a:hlinkClick r:id="rId3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225733" y="3461635"/>
                  <a:ext cx="1740534" cy="97905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9" name="Рисунок 19">
                  <a:hlinkClick r:id="rId3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31537" y="3461635"/>
                  <a:ext cx="1740534" cy="97905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20" name="Рисунок 20">
                  <a:hlinkClick r:id="rId3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837341" y="3461635"/>
                  <a:ext cx="1740534" cy="97905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21" name="Рисунок 21">
                  <a:hlinkClick r:id="rId3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614125" y="4505956"/>
                  <a:ext cx="1740534" cy="97905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22" name="Рисунок 22">
                  <a:hlinkClick r:id="rId3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419929" y="4505956"/>
                  <a:ext cx="1740534" cy="97905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2661779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0ADDBEE4-0F50-8BFA-F646-416EC8E0A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D11709-A499-115E-AB9E-34D41AD293EE}"/>
              </a:ext>
            </a:extLst>
          </p:cNvPr>
          <p:cNvSpPr txBox="1"/>
          <p:nvPr/>
        </p:nvSpPr>
        <p:spPr>
          <a:xfrm>
            <a:off x="905934" y="129801"/>
            <a:ext cx="2823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Умножение</a:t>
            </a:r>
            <a:r>
              <a:rPr lang="en-US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.</a:t>
            </a:r>
            <a:endParaRPr lang="ru-RU" sz="3600" b="1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EE94F7-4B84-C55B-B9E0-31F68D5E64D4}"/>
              </a:ext>
            </a:extLst>
          </p:cNvPr>
          <p:cNvSpPr txBox="1"/>
          <p:nvPr/>
        </p:nvSpPr>
        <p:spPr>
          <a:xfrm>
            <a:off x="905934" y="776132"/>
            <a:ext cx="2169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Алгоритм </a:t>
            </a:r>
            <a:r>
              <a:rPr lang="ru-RU" sz="1600" i="1" dirty="0" err="1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Карацубы</a:t>
            </a:r>
            <a:r>
              <a:rPr lang="ru-RU" sz="1600" i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E791F8-C63A-C13E-CC43-2E2B61592CAC}"/>
              </a:ext>
            </a:extLst>
          </p:cNvPr>
          <p:cNvSpPr txBox="1"/>
          <p:nvPr/>
        </p:nvSpPr>
        <p:spPr>
          <a:xfrm>
            <a:off x="905934" y="1259877"/>
            <a:ext cx="7398178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Проверка условий.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Проверка чисел по длине. (Если числа помещаются в тип данных 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long </a:t>
            </a:r>
            <a:r>
              <a:rPr lang="en-US" sz="1600" dirty="0" err="1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long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, то производится обычное умножение. Нужно для ускорения алгоритма </a:t>
            </a:r>
            <a:r>
              <a:rPr lang="ru-RU" sz="1600" dirty="0" err="1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карацубы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, потому что с маленькими числами алгоритм работает дольше по сравнению с обычным умножением).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Вычисляется максимальная длинна из двух чисел.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Числа делятся на 2 части: длиной половины от пункта 3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Производится рекурсивное умножение соответствующих частей двух чисел (До срабатывания условия в пункте 2 – числа будут продолжать делиться).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Производится рекурсивное умножение сумм разрядов двух чисел (Остановка рекурсии соответственно пункту 5).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Далее с помощью рекурсии восстанавливается уровень разрядов 3 частей из пунктов 5 (2 части) и 6.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Затем части соединяются обычным суммированием.</a:t>
            </a:r>
          </a:p>
        </p:txBody>
      </p:sp>
    </p:spTree>
    <p:extLst>
      <p:ext uri="{BB962C8B-B14F-4D97-AF65-F5344CB8AC3E}">
        <p14:creationId xmlns:p14="http://schemas.microsoft.com/office/powerpoint/2010/main" val="2071330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0ADDBEE4-0F50-8BFA-F646-416EC8E0A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D11709-A499-115E-AB9E-34D41AD293EE}"/>
              </a:ext>
            </a:extLst>
          </p:cNvPr>
          <p:cNvSpPr txBox="1"/>
          <p:nvPr/>
        </p:nvSpPr>
        <p:spPr>
          <a:xfrm>
            <a:off x="905934" y="129801"/>
            <a:ext cx="2823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Умножение</a:t>
            </a:r>
            <a:r>
              <a:rPr lang="en-US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.</a:t>
            </a:r>
            <a:endParaRPr lang="ru-RU" sz="3600" b="1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EE94F7-4B84-C55B-B9E0-31F68D5E64D4}"/>
              </a:ext>
            </a:extLst>
          </p:cNvPr>
          <p:cNvSpPr txBox="1"/>
          <p:nvPr/>
        </p:nvSpPr>
        <p:spPr>
          <a:xfrm>
            <a:off x="905934" y="776132"/>
            <a:ext cx="20168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Программный код.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BD7AA3-9946-761D-551C-C5EC7190AE80}"/>
              </a:ext>
            </a:extLst>
          </p:cNvPr>
          <p:cNvSpPr txBox="1"/>
          <p:nvPr/>
        </p:nvSpPr>
        <p:spPr>
          <a:xfrm>
            <a:off x="1039283" y="1218999"/>
            <a:ext cx="1024784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BigInt</a:t>
            </a:r>
            <a:r>
              <a:rPr lang="en-US" sz="13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operator*</a:t>
            </a:r>
            <a:r>
              <a:rPr lang="en-US" sz="13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(const </a:t>
            </a:r>
            <a:r>
              <a:rPr lang="en-US" sz="1300" dirty="0" err="1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BigInt</a:t>
            </a:r>
            <a:r>
              <a:rPr lang="en-US" sz="13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&amp; 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number</a:t>
            </a:r>
            <a:r>
              <a:rPr lang="en-US" sz="13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) const {</a:t>
            </a:r>
          </a:p>
          <a:p>
            <a:r>
              <a:rPr lang="en-US" sz="13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if (this-&gt;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isZero</a:t>
            </a:r>
            <a:r>
              <a:rPr lang="en-US" sz="13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 || 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number</a:t>
            </a:r>
            <a:r>
              <a:rPr lang="en-US" sz="13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.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isZero</a:t>
            </a:r>
            <a:r>
              <a:rPr lang="en-US" sz="13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()) {</a:t>
            </a:r>
          </a:p>
          <a:p>
            <a:r>
              <a:rPr lang="en-US" sz="13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	return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BigInt</a:t>
            </a:r>
            <a:r>
              <a:rPr lang="en-US" sz="13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</a:t>
            </a:r>
            <a:r>
              <a:rPr lang="en-US" sz="1300" dirty="0">
                <a:solidFill>
                  <a:srgbClr val="00B0F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0</a:t>
            </a:r>
            <a:r>
              <a:rPr lang="en-US" sz="13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);</a:t>
            </a:r>
          </a:p>
          <a:p>
            <a:r>
              <a:rPr lang="en-US" sz="13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}</a:t>
            </a:r>
          </a:p>
          <a:p>
            <a:r>
              <a:rPr lang="en-US" sz="13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if (this-&gt;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isOne</a:t>
            </a:r>
            <a:r>
              <a:rPr lang="en-US" sz="13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()) {</a:t>
            </a:r>
          </a:p>
          <a:p>
            <a:r>
              <a:rPr lang="en-US" sz="13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	return 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number</a:t>
            </a:r>
            <a:r>
              <a:rPr lang="en-US" sz="13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;</a:t>
            </a:r>
          </a:p>
          <a:p>
            <a:r>
              <a:rPr lang="en-US" sz="13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}</a:t>
            </a:r>
          </a:p>
          <a:p>
            <a:r>
              <a:rPr lang="en-US" sz="13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if (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number</a:t>
            </a:r>
            <a:r>
              <a:rPr lang="en-US" sz="13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.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isOne</a:t>
            </a:r>
            <a:r>
              <a:rPr lang="en-US" sz="13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()) {</a:t>
            </a:r>
          </a:p>
          <a:p>
            <a:r>
              <a:rPr lang="en-US" sz="13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	return *this;</a:t>
            </a:r>
          </a:p>
          <a:p>
            <a:r>
              <a:rPr lang="en-US" sz="13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}</a:t>
            </a:r>
          </a:p>
          <a:p>
            <a:r>
              <a:rPr lang="en-US" sz="13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if (this-&gt;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lenght</a:t>
            </a:r>
            <a:r>
              <a:rPr lang="en-US" sz="13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 &lt; </a:t>
            </a:r>
            <a:r>
              <a:rPr lang="en-US" sz="1300" dirty="0">
                <a:solidFill>
                  <a:srgbClr val="00B0F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10</a:t>
            </a:r>
            <a:r>
              <a:rPr lang="en-US" sz="13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&amp;&amp; 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number</a:t>
            </a:r>
            <a:r>
              <a:rPr lang="en-US" sz="13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.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lenght</a:t>
            </a:r>
            <a:r>
              <a:rPr lang="en-US" sz="13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 &lt; </a:t>
            </a:r>
            <a:r>
              <a:rPr lang="en-US" sz="1300" dirty="0">
                <a:solidFill>
                  <a:srgbClr val="00B0F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10</a:t>
            </a:r>
            <a:r>
              <a:rPr lang="en-US" sz="13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) {</a:t>
            </a:r>
          </a:p>
          <a:p>
            <a:r>
              <a:rPr lang="en-US" sz="13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	return 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BigInt</a:t>
            </a:r>
            <a:r>
              <a:rPr lang="en-US" sz="13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(this-&gt;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asLongLong</a:t>
            </a:r>
            <a:r>
              <a:rPr lang="en-US" sz="13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 * 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number</a:t>
            </a:r>
            <a:r>
              <a:rPr lang="en-US" sz="13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.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asLongLong</a:t>
            </a:r>
            <a:r>
              <a:rPr lang="en-US" sz="13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());</a:t>
            </a:r>
          </a:p>
          <a:p>
            <a:r>
              <a:rPr lang="en-US" sz="13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}</a:t>
            </a:r>
          </a:p>
          <a:p>
            <a:r>
              <a:rPr lang="en-US" sz="13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</a:t>
            </a:r>
            <a:r>
              <a:rPr lang="en-US" sz="1300" dirty="0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int</a:t>
            </a:r>
            <a:r>
              <a:rPr lang="en-US" sz="13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en-US" sz="1300" dirty="0" err="1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maxLenght</a:t>
            </a:r>
            <a:r>
              <a:rPr lang="en-US" sz="13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= </a:t>
            </a: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std::max</a:t>
            </a:r>
            <a:r>
              <a:rPr lang="en-US" sz="13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(this-&gt;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lenght</a:t>
            </a:r>
            <a:r>
              <a:rPr lang="en-US" sz="13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(), 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number</a:t>
            </a:r>
            <a:r>
              <a:rPr lang="en-US" sz="13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.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lenght</a:t>
            </a:r>
            <a:r>
              <a:rPr lang="en-US" sz="13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());</a:t>
            </a:r>
          </a:p>
          <a:p>
            <a:r>
              <a:rPr lang="en-US" sz="13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</a:t>
            </a:r>
            <a:r>
              <a:rPr lang="en-US" sz="1300" dirty="0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int</a:t>
            </a:r>
            <a:r>
              <a:rPr lang="en-US" sz="13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en-US" sz="1300" dirty="0" err="1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splitPoint</a:t>
            </a:r>
            <a:r>
              <a:rPr lang="en-US" sz="13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= </a:t>
            </a:r>
            <a:r>
              <a:rPr lang="en-US" sz="1300" dirty="0" err="1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maxLenght</a:t>
            </a:r>
            <a:r>
              <a:rPr lang="en-US" sz="13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/ </a:t>
            </a:r>
            <a:r>
              <a:rPr lang="en-US" sz="1300" dirty="0">
                <a:solidFill>
                  <a:srgbClr val="00B0F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2</a:t>
            </a:r>
            <a:r>
              <a:rPr lang="en-US" sz="13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;</a:t>
            </a:r>
          </a:p>
          <a:p>
            <a:r>
              <a:rPr lang="en-US" sz="13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</a:t>
            </a: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std::pair</a:t>
            </a:r>
            <a:r>
              <a:rPr lang="en-US" sz="13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&lt;</a:t>
            </a:r>
            <a:r>
              <a:rPr lang="en-US" sz="1300" dirty="0" err="1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BigInt</a:t>
            </a:r>
            <a:r>
              <a:rPr lang="en-US" sz="13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, </a:t>
            </a:r>
            <a:r>
              <a:rPr lang="en-US" sz="1300" dirty="0" err="1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BigInt</a:t>
            </a:r>
            <a:r>
              <a:rPr lang="en-US" sz="13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&gt; </a:t>
            </a:r>
            <a:r>
              <a:rPr lang="en-US" sz="1300" dirty="0" err="1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splitThis</a:t>
            </a:r>
            <a:r>
              <a:rPr lang="en-US" sz="13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= this-&gt;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splitAt</a:t>
            </a:r>
            <a:r>
              <a:rPr lang="en-US" sz="13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</a:t>
            </a:r>
            <a:r>
              <a:rPr lang="en-US" sz="1300" dirty="0" err="1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splitPoint</a:t>
            </a:r>
            <a:r>
              <a:rPr lang="en-US" sz="13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);</a:t>
            </a:r>
          </a:p>
          <a:p>
            <a:r>
              <a:rPr lang="en-US" sz="13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</a:t>
            </a: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std::pair</a:t>
            </a:r>
            <a:r>
              <a:rPr lang="en-US" sz="13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&lt;</a:t>
            </a:r>
            <a:r>
              <a:rPr lang="en-US" sz="1300" dirty="0" err="1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BigInt</a:t>
            </a:r>
            <a:r>
              <a:rPr lang="en-US" sz="13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, </a:t>
            </a:r>
            <a:r>
              <a:rPr lang="en-US" sz="1300" dirty="0" err="1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BigInt</a:t>
            </a:r>
            <a:r>
              <a:rPr lang="en-US" sz="13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&gt; </a:t>
            </a:r>
            <a:r>
              <a:rPr lang="en-US" sz="1300" dirty="0" err="1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splitNumber</a:t>
            </a:r>
            <a:r>
              <a:rPr lang="en-US" sz="13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= 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number</a:t>
            </a:r>
            <a:r>
              <a:rPr lang="en-US" sz="13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.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3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splitAt</a:t>
            </a:r>
            <a:r>
              <a:rPr lang="en-US" sz="13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</a:t>
            </a:r>
            <a:r>
              <a:rPr lang="en-US" sz="1300" dirty="0" err="1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splitPoint</a:t>
            </a:r>
            <a:r>
              <a:rPr lang="en-US" sz="13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);</a:t>
            </a:r>
          </a:p>
          <a:p>
            <a:r>
              <a:rPr lang="en-US" sz="13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</a:t>
            </a:r>
            <a:r>
              <a:rPr lang="en-US" sz="1300" dirty="0" err="1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BigInt</a:t>
            </a:r>
            <a:r>
              <a:rPr lang="en-US" sz="13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en-US" sz="1300" dirty="0" err="1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secondProduct</a:t>
            </a:r>
            <a:r>
              <a:rPr lang="en-US" sz="13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= </a:t>
            </a:r>
            <a:r>
              <a:rPr lang="en-US" sz="1300" dirty="0" err="1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splitThis</a:t>
            </a:r>
            <a:r>
              <a:rPr lang="en-US" sz="1300" dirty="0" err="1">
                <a:latin typeface="Consolas" panose="020B0609020204030204" pitchFamily="49" charset="0"/>
                <a:ea typeface="Microsoft JhengHei UI Light" panose="020B0304030504040204" pitchFamily="34" charset="-120"/>
              </a:rPr>
              <a:t>.</a:t>
            </a:r>
            <a:r>
              <a:rPr lang="en-US" sz="1300" dirty="0" err="1">
                <a:solidFill>
                  <a:srgbClr val="00B05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second</a:t>
            </a:r>
            <a:r>
              <a:rPr lang="en-US" sz="13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* </a:t>
            </a:r>
            <a:r>
              <a:rPr lang="en-US" sz="1300" dirty="0" err="1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splitNumber</a:t>
            </a:r>
            <a:r>
              <a:rPr lang="en-US" sz="1300" dirty="0" err="1">
                <a:latin typeface="Consolas" panose="020B0609020204030204" pitchFamily="49" charset="0"/>
                <a:ea typeface="Microsoft JhengHei UI Light" panose="020B0304030504040204" pitchFamily="34" charset="-120"/>
              </a:rPr>
              <a:t>.</a:t>
            </a:r>
            <a:r>
              <a:rPr lang="en-US" sz="1300" dirty="0" err="1">
                <a:solidFill>
                  <a:srgbClr val="00B05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second</a:t>
            </a:r>
            <a:r>
              <a:rPr lang="en-US" sz="13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;</a:t>
            </a:r>
          </a:p>
          <a:p>
            <a:r>
              <a:rPr lang="en-US" sz="13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</a:t>
            </a:r>
            <a:r>
              <a:rPr lang="en-US" sz="1300" dirty="0" err="1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BigInt</a:t>
            </a:r>
            <a:r>
              <a:rPr lang="en-US" sz="13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en-US" sz="1300" dirty="0" err="1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firstProduct</a:t>
            </a:r>
            <a:r>
              <a:rPr lang="en-US" sz="13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= </a:t>
            </a:r>
            <a:r>
              <a:rPr lang="en-US" sz="1300" dirty="0" err="1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splitThis</a:t>
            </a:r>
            <a:r>
              <a:rPr lang="en-US" sz="1300" dirty="0" err="1">
                <a:latin typeface="Consolas" panose="020B0609020204030204" pitchFamily="49" charset="0"/>
                <a:ea typeface="Microsoft JhengHei UI Light" panose="020B0304030504040204" pitchFamily="34" charset="-120"/>
              </a:rPr>
              <a:t>.</a:t>
            </a:r>
            <a:r>
              <a:rPr lang="en-US" sz="1300" dirty="0" err="1">
                <a:solidFill>
                  <a:srgbClr val="00B05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first</a:t>
            </a:r>
            <a:r>
              <a:rPr lang="en-US" sz="13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* </a:t>
            </a:r>
            <a:r>
              <a:rPr lang="en-US" sz="1300" dirty="0" err="1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splitNumber</a:t>
            </a:r>
            <a:r>
              <a:rPr lang="en-US" sz="1300" dirty="0" err="1">
                <a:latin typeface="Consolas" panose="020B0609020204030204" pitchFamily="49" charset="0"/>
                <a:ea typeface="Microsoft JhengHei UI Light" panose="020B0304030504040204" pitchFamily="34" charset="-120"/>
              </a:rPr>
              <a:t>.</a:t>
            </a:r>
            <a:r>
              <a:rPr lang="en-US" sz="1300" dirty="0" err="1">
                <a:solidFill>
                  <a:srgbClr val="00B05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first</a:t>
            </a:r>
            <a:r>
              <a:rPr lang="en-US" sz="13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;</a:t>
            </a:r>
          </a:p>
          <a:p>
            <a:r>
              <a:rPr lang="en-US" sz="13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</a:t>
            </a:r>
            <a:r>
              <a:rPr lang="en-US" sz="1300" dirty="0" err="1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BigInt</a:t>
            </a:r>
            <a:r>
              <a:rPr lang="en-US" sz="13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en-US" sz="1300" dirty="0" err="1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sumProduct</a:t>
            </a:r>
            <a:r>
              <a:rPr lang="en-US" sz="13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= (</a:t>
            </a:r>
            <a:r>
              <a:rPr lang="en-US" sz="1300" dirty="0" err="1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splitThis</a:t>
            </a:r>
            <a:r>
              <a:rPr lang="en-US" sz="1300" dirty="0" err="1">
                <a:latin typeface="Consolas" panose="020B0609020204030204" pitchFamily="49" charset="0"/>
                <a:ea typeface="Microsoft JhengHei UI Light" panose="020B0304030504040204" pitchFamily="34" charset="-120"/>
              </a:rPr>
              <a:t>.</a:t>
            </a:r>
            <a:r>
              <a:rPr lang="en-US" sz="1300" dirty="0" err="1">
                <a:solidFill>
                  <a:srgbClr val="00B05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second</a:t>
            </a:r>
            <a:r>
              <a:rPr lang="en-US" sz="13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+ </a:t>
            </a:r>
            <a:r>
              <a:rPr lang="en-US" sz="1300" dirty="0" err="1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splitThis</a:t>
            </a:r>
            <a:r>
              <a:rPr lang="en-US" sz="1300" dirty="0" err="1">
                <a:latin typeface="Consolas" panose="020B0609020204030204" pitchFamily="49" charset="0"/>
                <a:ea typeface="Microsoft JhengHei UI Light" panose="020B0304030504040204" pitchFamily="34" charset="-120"/>
              </a:rPr>
              <a:t>.</a:t>
            </a:r>
            <a:r>
              <a:rPr lang="en-US" sz="1300" dirty="0" err="1">
                <a:solidFill>
                  <a:srgbClr val="00B05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first</a:t>
            </a:r>
            <a:r>
              <a:rPr lang="en-US" sz="13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) * (</a:t>
            </a:r>
            <a:r>
              <a:rPr lang="en-US" sz="1300" dirty="0" err="1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splitNumber</a:t>
            </a:r>
            <a:r>
              <a:rPr lang="en-US" sz="1300" dirty="0" err="1">
                <a:latin typeface="Consolas" panose="020B0609020204030204" pitchFamily="49" charset="0"/>
                <a:ea typeface="Microsoft JhengHei UI Light" panose="020B0304030504040204" pitchFamily="34" charset="-120"/>
              </a:rPr>
              <a:t>.</a:t>
            </a:r>
            <a:r>
              <a:rPr lang="en-US" sz="1300" dirty="0" err="1">
                <a:solidFill>
                  <a:srgbClr val="00B05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second</a:t>
            </a:r>
            <a:r>
              <a:rPr lang="en-US" sz="13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+ </a:t>
            </a:r>
            <a:r>
              <a:rPr lang="en-US" sz="1300" dirty="0" err="1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splitNumber</a:t>
            </a:r>
            <a:r>
              <a:rPr lang="en-US" sz="1300" dirty="0" err="1">
                <a:latin typeface="Consolas" panose="020B0609020204030204" pitchFamily="49" charset="0"/>
                <a:ea typeface="Microsoft JhengHei UI Light" panose="020B0304030504040204" pitchFamily="34" charset="-120"/>
              </a:rPr>
              <a:t>.</a:t>
            </a:r>
            <a:r>
              <a:rPr lang="en-US" sz="1300" dirty="0" err="1">
                <a:solidFill>
                  <a:srgbClr val="00B05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first</a:t>
            </a:r>
            <a:r>
              <a:rPr lang="en-US" sz="13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);</a:t>
            </a:r>
          </a:p>
          <a:p>
            <a:r>
              <a:rPr lang="en-US" sz="13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</a:t>
            </a:r>
            <a:r>
              <a:rPr lang="en-US" sz="1300" dirty="0" err="1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BigInt</a:t>
            </a:r>
            <a:r>
              <a:rPr lang="en-US" sz="13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en-US" sz="1300" dirty="0" err="1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firstPadded</a:t>
            </a:r>
            <a:r>
              <a:rPr lang="en-US" sz="13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= 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firstProduct</a:t>
            </a:r>
            <a:r>
              <a:rPr lang="en-US" sz="13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.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_times10</a:t>
            </a:r>
            <a:r>
              <a:rPr lang="en-US" sz="13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</a:t>
            </a:r>
            <a:r>
              <a:rPr lang="en-US" sz="1300" dirty="0" err="1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splitPoint</a:t>
            </a:r>
            <a:r>
              <a:rPr lang="en-US" sz="13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* </a:t>
            </a:r>
            <a:r>
              <a:rPr lang="en-US" sz="1300" dirty="0">
                <a:solidFill>
                  <a:srgbClr val="00B0F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2</a:t>
            </a:r>
            <a:r>
              <a:rPr lang="en-US" sz="13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);</a:t>
            </a:r>
          </a:p>
          <a:p>
            <a:r>
              <a:rPr lang="en-US" sz="13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</a:t>
            </a:r>
            <a:r>
              <a:rPr lang="en-US" sz="1300" dirty="0" err="1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BigInt</a:t>
            </a:r>
            <a:r>
              <a:rPr lang="en-US" sz="13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en-US" sz="1300" dirty="0" err="1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deltaPadded</a:t>
            </a:r>
            <a:r>
              <a:rPr lang="en-US" sz="13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= (</a:t>
            </a:r>
            <a:r>
              <a:rPr lang="en-US" sz="1300" dirty="0" err="1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sumProduct</a:t>
            </a:r>
            <a:r>
              <a:rPr lang="en-US" sz="13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- </a:t>
            </a:r>
            <a:r>
              <a:rPr lang="en-US" sz="1300" dirty="0" err="1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firstProduct</a:t>
            </a:r>
            <a:r>
              <a:rPr lang="en-US" sz="13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- </a:t>
            </a:r>
            <a:r>
              <a:rPr lang="en-US" sz="1300" dirty="0" err="1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secondProduct</a:t>
            </a:r>
            <a:r>
              <a:rPr lang="en-US" sz="13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).</a:t>
            </a:r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_times10</a:t>
            </a:r>
            <a:r>
              <a:rPr lang="en-US" sz="13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</a:t>
            </a:r>
            <a:r>
              <a:rPr lang="en-US" sz="1300" dirty="0" err="1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splitPoint</a:t>
            </a:r>
            <a:r>
              <a:rPr lang="en-US" sz="13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);</a:t>
            </a:r>
          </a:p>
          <a:p>
            <a:r>
              <a:rPr lang="en-US" sz="13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return </a:t>
            </a:r>
            <a:r>
              <a:rPr lang="en-US" sz="1300" dirty="0" err="1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firstPadded</a:t>
            </a:r>
            <a:r>
              <a:rPr lang="en-US" sz="13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+ </a:t>
            </a:r>
            <a:r>
              <a:rPr lang="en-US" sz="1300" dirty="0" err="1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deltaPadded</a:t>
            </a:r>
            <a:r>
              <a:rPr lang="en-US" sz="13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+ </a:t>
            </a:r>
            <a:r>
              <a:rPr lang="en-US" sz="1300" dirty="0" err="1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secondProduct</a:t>
            </a:r>
            <a:r>
              <a:rPr lang="en-US" sz="13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;</a:t>
            </a:r>
          </a:p>
          <a:p>
            <a:r>
              <a:rPr lang="en-US" sz="13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}</a:t>
            </a:r>
            <a:endParaRPr lang="ru-RU" sz="1300" dirty="0"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7863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0ADDBEE4-0F50-8BFA-F646-416EC8E0A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D11709-A499-115E-AB9E-34D41AD293EE}"/>
              </a:ext>
            </a:extLst>
          </p:cNvPr>
          <p:cNvSpPr txBox="1"/>
          <p:nvPr/>
        </p:nvSpPr>
        <p:spPr>
          <a:xfrm>
            <a:off x="905934" y="129801"/>
            <a:ext cx="2183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Деление</a:t>
            </a:r>
            <a:r>
              <a:rPr lang="en-US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.</a:t>
            </a:r>
            <a:endParaRPr lang="ru-RU" sz="3600" b="1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EE94F7-4B84-C55B-B9E0-31F68D5E64D4}"/>
              </a:ext>
            </a:extLst>
          </p:cNvPr>
          <p:cNvSpPr txBox="1"/>
          <p:nvPr/>
        </p:nvSpPr>
        <p:spPr>
          <a:xfrm>
            <a:off x="905934" y="776132"/>
            <a:ext cx="5614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Как происходит деление двух чисел типа данных </a:t>
            </a:r>
            <a:r>
              <a:rPr lang="en-US" sz="1600" i="1" dirty="0" err="1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BigInt</a:t>
            </a:r>
            <a:r>
              <a:rPr lang="ru-RU" sz="1600" i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E791F8-C63A-C13E-CC43-2E2B61592CAC}"/>
              </a:ext>
            </a:extLst>
          </p:cNvPr>
          <p:cNvSpPr txBox="1"/>
          <p:nvPr/>
        </p:nvSpPr>
        <p:spPr>
          <a:xfrm>
            <a:off x="905933" y="1247239"/>
            <a:ext cx="739817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Изначально функция для деления высчитывает сразу и целочисленное деление, и остаток. В последствии результаты будут хранится в</a:t>
            </a:r>
            <a:b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</a:b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pair &lt;</a:t>
            </a:r>
            <a:r>
              <a:rPr lang="en-US" sz="1600" dirty="0" err="1">
                <a:latin typeface="Consolas" panose="020B0609020204030204" pitchFamily="49" charset="0"/>
                <a:ea typeface="Microsoft JhengHei UI Light" panose="020B0304030504040204" pitchFamily="34" charset="-120"/>
              </a:rPr>
              <a:t>BigInt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ea typeface="Microsoft JhengHei UI Light" panose="020B0304030504040204" pitchFamily="34" charset="-120"/>
              </a:rPr>
              <a:t>BigInt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&gt;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. Где первое и второе число соответственно равны результату целочисленного деления и остатку.</a:t>
            </a:r>
          </a:p>
          <a:p>
            <a:pPr>
              <a:spcAft>
                <a:spcPts val="600"/>
              </a:spcAft>
            </a:pPr>
            <a:endParaRPr lang="ru-RU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>
              <a:spcAft>
                <a:spcPts val="600"/>
              </a:spcAft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Цифры, которые возможно преобразовать в тип данных 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long </a:t>
            </a:r>
            <a:r>
              <a:rPr lang="en-US" sz="1600" dirty="0" err="1">
                <a:latin typeface="Consolas" panose="020B0609020204030204" pitchFamily="49" charset="0"/>
                <a:ea typeface="Microsoft JhengHei UI Light" panose="020B0304030504040204" pitchFamily="34" charset="-120"/>
              </a:rPr>
              <a:t>long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: мы будем сразу преобразовывать и делить встроенными методами.</a:t>
            </a:r>
          </a:p>
          <a:p>
            <a:pPr>
              <a:spcAft>
                <a:spcPts val="600"/>
              </a:spcAft>
            </a:pPr>
            <a:endParaRPr lang="ru-RU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>
              <a:spcAft>
                <a:spcPts val="600"/>
              </a:spcAft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Само деление будет происходить по принципу деления в столбик.</a:t>
            </a:r>
          </a:p>
        </p:txBody>
      </p:sp>
    </p:spTree>
    <p:extLst>
      <p:ext uri="{BB962C8B-B14F-4D97-AF65-F5344CB8AC3E}">
        <p14:creationId xmlns:p14="http://schemas.microsoft.com/office/powerpoint/2010/main" val="3988656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0ADDBEE4-0F50-8BFA-F646-416EC8E0A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D11709-A499-115E-AB9E-34D41AD293EE}"/>
              </a:ext>
            </a:extLst>
          </p:cNvPr>
          <p:cNvSpPr txBox="1"/>
          <p:nvPr/>
        </p:nvSpPr>
        <p:spPr>
          <a:xfrm>
            <a:off x="905934" y="129801"/>
            <a:ext cx="2183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Деление</a:t>
            </a:r>
            <a:r>
              <a:rPr lang="en-US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.</a:t>
            </a:r>
            <a:endParaRPr lang="ru-RU" sz="3600" b="1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EE94F7-4B84-C55B-B9E0-31F68D5E64D4}"/>
              </a:ext>
            </a:extLst>
          </p:cNvPr>
          <p:cNvSpPr txBox="1"/>
          <p:nvPr/>
        </p:nvSpPr>
        <p:spPr>
          <a:xfrm>
            <a:off x="905934" y="776132"/>
            <a:ext cx="2018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Алгоритм деления.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E791F8-C63A-C13E-CC43-2E2B61592CAC}"/>
              </a:ext>
            </a:extLst>
          </p:cNvPr>
          <p:cNvSpPr txBox="1"/>
          <p:nvPr/>
        </p:nvSpPr>
        <p:spPr>
          <a:xfrm>
            <a:off x="905933" y="1247239"/>
            <a:ext cx="7398178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Числа проверяются по условиям: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Если делитель равен нулю, то выводит ошибку деления.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Если делимое равно нулю, то возвращает нуль.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Если числа равны, то целочисленное деление равно 1, а остаток равен 0.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Если делитель больше делимого, то целочисленное деление равно 0, а остаток равен делимому.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Далее создаем переменные:</a:t>
            </a:r>
            <a:endParaRPr lang="en-US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Переменная 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mod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– изначально хранит в себе модуль делимого (В последствии из которого будет вычитаться делитель, для выявления остатка).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Переменная </a:t>
            </a:r>
            <a:r>
              <a:rPr lang="en-US" sz="1600" dirty="0" err="1">
                <a:latin typeface="Consolas" panose="020B0609020204030204" pitchFamily="49" charset="0"/>
                <a:ea typeface="Microsoft JhengHei UI Light" panose="020B0304030504040204" pitchFamily="34" charset="-120"/>
              </a:rPr>
              <a:t>absoluteNumber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– 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хранит в себе модуль делителя (Будет использоваться для того, чтобы производить деление в столбик).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Пустая переменная 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div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(В которую постепенно будет записываться результат деления.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Производим деление в цикле 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while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: (Происходит обычное деление в столбик.</a:t>
            </a:r>
          </a:p>
        </p:txBody>
      </p:sp>
    </p:spTree>
    <p:extLst>
      <p:ext uri="{BB962C8B-B14F-4D97-AF65-F5344CB8AC3E}">
        <p14:creationId xmlns:p14="http://schemas.microsoft.com/office/powerpoint/2010/main" val="32406735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0ADDBEE4-0F50-8BFA-F646-416EC8E0A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D11709-A499-115E-AB9E-34D41AD293EE}"/>
              </a:ext>
            </a:extLst>
          </p:cNvPr>
          <p:cNvSpPr txBox="1"/>
          <p:nvPr/>
        </p:nvSpPr>
        <p:spPr>
          <a:xfrm>
            <a:off x="905934" y="129801"/>
            <a:ext cx="2183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Деление</a:t>
            </a:r>
            <a:r>
              <a:rPr lang="en-US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.</a:t>
            </a:r>
            <a:endParaRPr lang="ru-RU" sz="3600" b="1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EE94F7-4B84-C55B-B9E0-31F68D5E64D4}"/>
              </a:ext>
            </a:extLst>
          </p:cNvPr>
          <p:cNvSpPr txBox="1"/>
          <p:nvPr/>
        </p:nvSpPr>
        <p:spPr>
          <a:xfrm>
            <a:off x="905934" y="776132"/>
            <a:ext cx="20168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Программный код.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BD7AA3-9946-761D-551C-C5EC7190AE80}"/>
              </a:ext>
            </a:extLst>
          </p:cNvPr>
          <p:cNvSpPr txBox="1"/>
          <p:nvPr/>
        </p:nvSpPr>
        <p:spPr>
          <a:xfrm>
            <a:off x="1039283" y="1218999"/>
            <a:ext cx="1024784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std::pair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&lt;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BigInt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, 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BigInt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&gt;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_divide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(const 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BigInt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&amp;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number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) const {</a:t>
            </a:r>
          </a:p>
          <a:p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BigInt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mod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= this-&gt;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absoluteValue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const 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BigInt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absoluteNumber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=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number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._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absoluteValue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BigInt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div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int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lenghDifference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=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mod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.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lenght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 -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absoluteNumber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.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lenght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while (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lenghDifference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-- &gt;= 0) {</a:t>
            </a:r>
          </a:p>
          <a:p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	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BigInt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toSubtract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=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absoluteNumber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.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_times10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lenghDifference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	while (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mod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&gt;=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toSubtract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) {</a:t>
            </a:r>
          </a:p>
          <a:p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		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div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+=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BigInt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(1).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_times10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lenghDifference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		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mod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-=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toSubtract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	}</a:t>
            </a:r>
          </a:p>
          <a:p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}</a:t>
            </a:r>
          </a:p>
          <a:p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div</a:t>
            </a:r>
            <a:r>
              <a:rPr lang="en-US" sz="1600" dirty="0" err="1">
                <a:latin typeface="Consolas" panose="020B0609020204030204" pitchFamily="49" charset="0"/>
                <a:ea typeface="Microsoft JhengHei UI Light" panose="020B0304030504040204" pitchFamily="34" charset="-120"/>
              </a:rPr>
              <a:t>.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_positive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= this-&gt;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_positive 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==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number</a:t>
            </a:r>
            <a:r>
              <a:rPr lang="en-US" sz="1600" dirty="0" err="1">
                <a:latin typeface="Consolas" panose="020B0609020204030204" pitchFamily="49" charset="0"/>
                <a:ea typeface="Microsoft JhengHei UI Light" panose="020B0304030504040204" pitchFamily="34" charset="-120"/>
              </a:rPr>
              <a:t>.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_positive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div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.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afterOperation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mod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.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afterOperation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return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std::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make_pair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div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,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mod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}</a:t>
            </a:r>
            <a:endParaRPr lang="ru-RU" sz="1600" dirty="0"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75F5D-84DC-3905-EC7A-1FDA92BE3A25}"/>
              </a:ext>
            </a:extLst>
          </p:cNvPr>
          <p:cNvSpPr txBox="1"/>
          <p:nvPr/>
        </p:nvSpPr>
        <p:spPr>
          <a:xfrm>
            <a:off x="7096125" y="4666357"/>
            <a:ext cx="4647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>
                    <a:lumMod val="6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Здесь не представлены условия.</a:t>
            </a:r>
            <a:br>
              <a:rPr lang="ru-RU" sz="1600" dirty="0">
                <a:solidFill>
                  <a:schemeClr val="bg1">
                    <a:lumMod val="6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</a:br>
            <a:r>
              <a:rPr lang="ru-RU" sz="1600" dirty="0">
                <a:solidFill>
                  <a:schemeClr val="bg1">
                    <a:lumMod val="6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С полным кодом можно ознакомиться на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GitHub</a:t>
            </a:r>
            <a:r>
              <a:rPr lang="ru-RU" sz="1600" dirty="0">
                <a:solidFill>
                  <a:schemeClr val="bg1">
                    <a:lumMod val="6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6672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0ADDBEE4-0F50-8BFA-F646-416EC8E0A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D11709-A499-115E-AB9E-34D41AD293EE}"/>
              </a:ext>
            </a:extLst>
          </p:cNvPr>
          <p:cNvSpPr txBox="1"/>
          <p:nvPr/>
        </p:nvSpPr>
        <p:spPr>
          <a:xfrm>
            <a:off x="905934" y="129801"/>
            <a:ext cx="5096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Возведение в степень</a:t>
            </a:r>
            <a:r>
              <a:rPr lang="en-US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.</a:t>
            </a:r>
            <a:endParaRPr lang="ru-RU" sz="3600" b="1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EE94F7-4B84-C55B-B9E0-31F68D5E64D4}"/>
              </a:ext>
            </a:extLst>
          </p:cNvPr>
          <p:cNvSpPr txBox="1"/>
          <p:nvPr/>
        </p:nvSpPr>
        <p:spPr>
          <a:xfrm>
            <a:off x="905934" y="776132"/>
            <a:ext cx="6443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Как происходит возведение в степень числа типа данных </a:t>
            </a:r>
            <a:r>
              <a:rPr lang="en-US" sz="1600" i="1" dirty="0" err="1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BigInt</a:t>
            </a:r>
            <a:r>
              <a:rPr lang="ru-RU" sz="1600" i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E791F8-C63A-C13E-CC43-2E2B61592CAC}"/>
              </a:ext>
            </a:extLst>
          </p:cNvPr>
          <p:cNvSpPr txBox="1"/>
          <p:nvPr/>
        </p:nvSpPr>
        <p:spPr>
          <a:xfrm>
            <a:off x="905933" y="1247239"/>
            <a:ext cx="7398178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После создания операции умножения, создание операции возведения в степень становится одной из самых простых задач.</a:t>
            </a:r>
          </a:p>
          <a:p>
            <a:b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</a:b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Достаточно проверить условия: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Если оба числа равны нулю, то вывести ошибку.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Если степень является отрицательным числом, то вывести ошибку.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Если число, возводимое в степень равняется нулю, то вернуть нуль.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Если степень равна единице, то вернуть число возводимое в степень.</a:t>
            </a:r>
          </a:p>
          <a:p>
            <a:endParaRPr lang="ru-RU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Далее произвести </a:t>
            </a:r>
            <a:r>
              <a:rPr lang="ru-RU" sz="1600" dirty="0" err="1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рекусивное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возведение в степень: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Проверить степень на четное или нечетное.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Если нечетная, то перемножить число 3 раза и возвести в степень</a:t>
            </a:r>
            <a:b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</a:b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(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n-1)/2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.</a:t>
            </a:r>
            <a:endParaRPr lang="en-US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Если число четное, то перемножить число и возвести в степень</a:t>
            </a:r>
            <a:b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</a:b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n/2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8625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0ADDBEE4-0F50-8BFA-F646-416EC8E0A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D11709-A499-115E-AB9E-34D41AD293EE}"/>
              </a:ext>
            </a:extLst>
          </p:cNvPr>
          <p:cNvSpPr txBox="1"/>
          <p:nvPr/>
        </p:nvSpPr>
        <p:spPr>
          <a:xfrm>
            <a:off x="905934" y="129801"/>
            <a:ext cx="5096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Возведение в степень</a:t>
            </a:r>
            <a:r>
              <a:rPr lang="en-US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.</a:t>
            </a:r>
            <a:endParaRPr lang="ru-RU" sz="3600" b="1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EE94F7-4B84-C55B-B9E0-31F68D5E64D4}"/>
              </a:ext>
            </a:extLst>
          </p:cNvPr>
          <p:cNvSpPr txBox="1"/>
          <p:nvPr/>
        </p:nvSpPr>
        <p:spPr>
          <a:xfrm>
            <a:off x="905934" y="776132"/>
            <a:ext cx="20168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Программный код.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BD7AA3-9946-761D-551C-C5EC7190AE80}"/>
              </a:ext>
            </a:extLst>
          </p:cNvPr>
          <p:cNvSpPr txBox="1"/>
          <p:nvPr/>
        </p:nvSpPr>
        <p:spPr>
          <a:xfrm>
            <a:off x="1039283" y="1218999"/>
            <a:ext cx="1024784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BigInt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pow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BigInt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number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) const {</a:t>
            </a:r>
          </a:p>
          <a:p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if (this-&gt;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isZero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 &amp;&amp;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number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.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isZero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()) {</a:t>
            </a:r>
          </a:p>
          <a:p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	throw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std::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invalid_argument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"Zero to the power of Zero is undefined."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}</a:t>
            </a:r>
          </a:p>
          <a:p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if (!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number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.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isPositive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()) {</a:t>
            </a:r>
          </a:p>
          <a:p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	throw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std::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invalid_argument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"Power cannot be negative."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}</a:t>
            </a:r>
          </a:p>
          <a:p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if (this-&gt;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isZero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()) {</a:t>
            </a:r>
          </a:p>
          <a:p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	return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BigInt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0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}</a:t>
            </a:r>
          </a:p>
          <a:p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if (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number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.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isZero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()) {</a:t>
            </a:r>
          </a:p>
          <a:p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	return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BigInt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1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}</a:t>
            </a:r>
          </a:p>
          <a:p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if (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number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.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isOdd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()) {</a:t>
            </a:r>
          </a:p>
          <a:p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	return *this * (*this * *this).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pow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((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number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-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1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) /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2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}</a:t>
            </a:r>
          </a:p>
          <a:p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else {</a:t>
            </a:r>
          </a:p>
          <a:p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	return (*this * *this).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pow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number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/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2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	}</a:t>
            </a:r>
          </a:p>
          <a:p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}</a:t>
            </a:r>
            <a:endParaRPr lang="ru-RU" sz="1600" dirty="0"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7834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0ADDBEE4-0F50-8BFA-F646-416EC8E0A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D11709-A499-115E-AB9E-34D41AD293EE}"/>
              </a:ext>
            </a:extLst>
          </p:cNvPr>
          <p:cNvSpPr txBox="1"/>
          <p:nvPr/>
        </p:nvSpPr>
        <p:spPr>
          <a:xfrm>
            <a:off x="905934" y="129801"/>
            <a:ext cx="2699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Сравнение</a:t>
            </a:r>
            <a:r>
              <a:rPr lang="en-US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.</a:t>
            </a:r>
            <a:endParaRPr lang="ru-RU" sz="3600" b="1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EE94F7-4B84-C55B-B9E0-31F68D5E64D4}"/>
              </a:ext>
            </a:extLst>
          </p:cNvPr>
          <p:cNvSpPr txBox="1"/>
          <p:nvPr/>
        </p:nvSpPr>
        <p:spPr>
          <a:xfrm>
            <a:off x="905934" y="776132"/>
            <a:ext cx="5358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Как происходит сравнение чисел типа данных </a:t>
            </a:r>
            <a:r>
              <a:rPr lang="en-US" sz="1600" i="1" dirty="0" err="1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BigInt</a:t>
            </a:r>
            <a:r>
              <a:rPr lang="ru-RU" sz="1600" i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E791F8-C63A-C13E-CC43-2E2B61592CAC}"/>
              </a:ext>
            </a:extLst>
          </p:cNvPr>
          <p:cNvSpPr txBox="1"/>
          <p:nvPr/>
        </p:nvSpPr>
        <p:spPr>
          <a:xfrm>
            <a:off x="905933" y="1247239"/>
            <a:ext cx="739817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Для написания всех функций сравнения достаточно написать две функции: обязательно функцию == и на выбор: 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&gt; 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или 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&lt;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, затем встроенными операциями без проблем получится создать оставшиеся.</a:t>
            </a:r>
          </a:p>
          <a:p>
            <a:pPr>
              <a:spcAft>
                <a:spcPts val="600"/>
              </a:spcAft>
            </a:pPr>
            <a:endParaRPr lang="ru-RU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>
              <a:spcAft>
                <a:spcPts val="600"/>
              </a:spcAft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Сравнение происходит по следующему алгоритму: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Если второе число отрицательное, а первое положительное, то второе число меньше первого.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Если числа либо оба положительные, либо оба отрицательные, то если длина первого числа больше чем длина второго, то второе число меньше первого.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Если длинны равны, то сравнивается каждый разряд до тех пор, пока не найдется больший разряд.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В случае если каждый разряд равен, то числа равны.</a:t>
            </a:r>
          </a:p>
        </p:txBody>
      </p:sp>
    </p:spTree>
    <p:extLst>
      <p:ext uri="{BB962C8B-B14F-4D97-AF65-F5344CB8AC3E}">
        <p14:creationId xmlns:p14="http://schemas.microsoft.com/office/powerpoint/2010/main" val="922164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0ADDBEE4-0F50-8BFA-F646-416EC8E0A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D11709-A499-115E-AB9E-34D41AD293EE}"/>
              </a:ext>
            </a:extLst>
          </p:cNvPr>
          <p:cNvSpPr txBox="1"/>
          <p:nvPr/>
        </p:nvSpPr>
        <p:spPr>
          <a:xfrm>
            <a:off x="905934" y="129801"/>
            <a:ext cx="5554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Инкремент и декремент</a:t>
            </a:r>
            <a:r>
              <a:rPr lang="en-US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.</a:t>
            </a:r>
            <a:endParaRPr lang="ru-RU" sz="3600" b="1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EE94F7-4B84-C55B-B9E0-31F68D5E64D4}"/>
              </a:ext>
            </a:extLst>
          </p:cNvPr>
          <p:cNvSpPr txBox="1"/>
          <p:nvPr/>
        </p:nvSpPr>
        <p:spPr>
          <a:xfrm>
            <a:off x="905934" y="776132"/>
            <a:ext cx="7833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Как происходит инкрементирование и декрементирование типа данных </a:t>
            </a:r>
            <a:r>
              <a:rPr lang="en-US" sz="1600" i="1" dirty="0" err="1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BigInt</a:t>
            </a:r>
            <a:r>
              <a:rPr lang="ru-RU" sz="1600" i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E791F8-C63A-C13E-CC43-2E2B61592CAC}"/>
              </a:ext>
            </a:extLst>
          </p:cNvPr>
          <p:cNvSpPr txBox="1"/>
          <p:nvPr/>
        </p:nvSpPr>
        <p:spPr>
          <a:xfrm>
            <a:off x="905933" y="1247239"/>
            <a:ext cx="7398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Учитывая написанные операции сложения и вычитания, то для написания функций инкрементирования и декрементирования достаточно либо добавить 1, либо отнять 1.</a:t>
            </a:r>
          </a:p>
        </p:txBody>
      </p:sp>
    </p:spTree>
    <p:extLst>
      <p:ext uri="{BB962C8B-B14F-4D97-AF65-F5344CB8AC3E}">
        <p14:creationId xmlns:p14="http://schemas.microsoft.com/office/powerpoint/2010/main" val="19984410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0ADDBEE4-0F50-8BFA-F646-416EC8E0A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D11709-A499-115E-AB9E-34D41AD293EE}"/>
              </a:ext>
            </a:extLst>
          </p:cNvPr>
          <p:cNvSpPr txBox="1"/>
          <p:nvPr/>
        </p:nvSpPr>
        <p:spPr>
          <a:xfrm>
            <a:off x="905934" y="129801"/>
            <a:ext cx="6575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Анализ производительности</a:t>
            </a:r>
            <a:r>
              <a:rPr lang="en-US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.</a:t>
            </a:r>
            <a:endParaRPr lang="ru-RU" sz="3600" b="1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EE94F7-4B84-C55B-B9E0-31F68D5E64D4}"/>
              </a:ext>
            </a:extLst>
          </p:cNvPr>
          <p:cNvSpPr txBox="1"/>
          <p:nvPr/>
        </p:nvSpPr>
        <p:spPr>
          <a:xfrm>
            <a:off x="905934" y="776132"/>
            <a:ext cx="2504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Тесты скорости работы.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E791F8-C63A-C13E-CC43-2E2B61592CAC}"/>
              </a:ext>
            </a:extLst>
          </p:cNvPr>
          <p:cNvSpPr txBox="1"/>
          <p:nvPr/>
        </p:nvSpPr>
        <p:spPr>
          <a:xfrm>
            <a:off x="905933" y="1247239"/>
            <a:ext cx="7398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Все тесты скорости работы предоставлены в реферате, который находится на 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GitHub.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Ниже можно ознакомиться с графиками: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B51861D-9E45-74BE-E6D8-DE90032840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933" y="1964567"/>
            <a:ext cx="3142192" cy="197387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D43218A-EBCB-D895-CA0E-46902ED61B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402" y="4070993"/>
            <a:ext cx="3121723" cy="197387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BFA4BF3-6CCD-37CA-5287-631762F6A1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3853" y="1964567"/>
            <a:ext cx="3127087" cy="197387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CAD59CD-8D04-F7E7-C083-F3D7597398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3853" y="4076357"/>
            <a:ext cx="3121723" cy="196850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CF84788-358D-996C-2804-4C9FC35F98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61304" y="1964567"/>
            <a:ext cx="3256194" cy="223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801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A712D4-6CC6-AC85-BBE8-324B4310601C}"/>
              </a:ext>
            </a:extLst>
          </p:cNvPr>
          <p:cNvSpPr txBox="1"/>
          <p:nvPr/>
        </p:nvSpPr>
        <p:spPr>
          <a:xfrm>
            <a:off x="905934" y="129801"/>
            <a:ext cx="3228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Предисловие</a:t>
            </a:r>
            <a:r>
              <a:rPr lang="en-US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.</a:t>
            </a:r>
            <a:endParaRPr lang="ru-RU" sz="3600" b="1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F14A0B64-896A-B29A-1BCA-33DE4FC7F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29C47D-1453-85B3-FA77-6818F18302FD}"/>
              </a:ext>
            </a:extLst>
          </p:cNvPr>
          <p:cNvSpPr txBox="1"/>
          <p:nvPr/>
        </p:nvSpPr>
        <p:spPr>
          <a:xfrm>
            <a:off x="905934" y="1247239"/>
            <a:ext cx="6241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В данной презентации созданы обозначения.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4631B0-CB3C-9169-D5D5-4F6AA482F0A1}"/>
              </a:ext>
            </a:extLst>
          </p:cNvPr>
          <p:cNvSpPr txBox="1"/>
          <p:nvPr/>
        </p:nvSpPr>
        <p:spPr>
          <a:xfrm>
            <a:off x="905934" y="776132"/>
            <a:ext cx="1511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Обозначения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8641D9-3E16-D69E-F4D0-DACFA1CE0969}"/>
              </a:ext>
            </a:extLst>
          </p:cNvPr>
          <p:cNvSpPr txBox="1"/>
          <p:nvPr/>
        </p:nvSpPr>
        <p:spPr>
          <a:xfrm>
            <a:off x="905934" y="1749124"/>
            <a:ext cx="5552015" cy="19389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Обозначения в презентации:</a:t>
            </a:r>
          </a:p>
          <a:p>
            <a:endParaRPr lang="ru-RU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Заголовок «</a:t>
            </a:r>
            <a:r>
              <a:rPr lang="ru-RU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Предисловие</a:t>
            </a:r>
            <a:r>
              <a:rPr lang="en-US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.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» – основная тема раздела презентации.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Поставленный вопрос или тема «</a:t>
            </a:r>
            <a:r>
              <a:rPr lang="ru-RU" sz="1600" i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Обозначения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»</a:t>
            </a:r>
            <a:endParaRPr lang="ru-RU" sz="3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4D684F-6141-D3DC-2A66-8571AD423641}"/>
              </a:ext>
            </a:extLst>
          </p:cNvPr>
          <p:cNvSpPr txBox="1"/>
          <p:nvPr/>
        </p:nvSpPr>
        <p:spPr>
          <a:xfrm>
            <a:off x="6457949" y="1749123"/>
            <a:ext cx="5552015" cy="397031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Обозначения в представленном коде:</a:t>
            </a:r>
          </a:p>
          <a:p>
            <a:endParaRPr lang="ru-RU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Тип данных</a:t>
            </a:r>
            <a:r>
              <a:rPr lang="en-US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int</a:t>
            </a:r>
            <a:r>
              <a:rPr lang="ru-RU" dirty="0">
                <a:solidFill>
                  <a:srgbClr val="FFC000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–</a:t>
            </a:r>
            <a:r>
              <a:rPr lang="ru-RU" dirty="0">
                <a:solidFill>
                  <a:srgbClr val="FFC000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ru-RU" b="1" dirty="0">
                <a:solidFill>
                  <a:srgbClr val="FFC000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желтый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b="1" dirty="0">
              <a:solidFill>
                <a:srgbClr val="FFC000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Используемое из встроенных библиотек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vector</a:t>
            </a:r>
            <a:r>
              <a:rPr lang="en-US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– </a:t>
            </a:r>
            <a:r>
              <a:rPr lang="ru-RU" b="1" dirty="0">
                <a:solidFill>
                  <a:srgbClr val="00B050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зеленый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b="1" dirty="0">
              <a:solidFill>
                <a:srgbClr val="00B050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Внутренние переменные </a:t>
            </a:r>
            <a:r>
              <a:rPr lang="ru-RU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digits </a:t>
            </a:r>
            <a:r>
              <a:rPr lang="en-US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– </a:t>
            </a:r>
            <a:r>
              <a:rPr lang="ru-RU" b="1" dirty="0">
                <a:solidFill>
                  <a:srgbClr val="FF0000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красный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b="1" dirty="0">
              <a:solidFill>
                <a:srgbClr val="FF0000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Внутренние функции 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isZero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() </a:t>
            </a:r>
            <a:r>
              <a:rPr lang="en-US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– </a:t>
            </a:r>
            <a:r>
              <a:rPr lang="ru-RU" b="1" dirty="0">
                <a:solidFill>
                  <a:srgbClr val="0070C0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синий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b="1" dirty="0">
              <a:solidFill>
                <a:srgbClr val="0070C0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Внешние переменные </a:t>
            </a:r>
            <a:r>
              <a:rPr lang="en-US" dirty="0" err="1">
                <a:solidFill>
                  <a:srgbClr val="FF00FF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anyBigInt</a:t>
            </a:r>
            <a:r>
              <a:rPr lang="en-US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– </a:t>
            </a:r>
            <a:r>
              <a:rPr lang="ru-RU" b="1" dirty="0">
                <a:solidFill>
                  <a:srgbClr val="FF00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розовый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b="1" dirty="0">
              <a:solidFill>
                <a:srgbClr val="FF00FF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Числа </a:t>
            </a:r>
            <a:r>
              <a:rPr lang="ru-RU" dirty="0">
                <a:solidFill>
                  <a:srgbClr val="00B0F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423</a:t>
            </a:r>
            <a:r>
              <a:rPr lang="ru-RU" dirty="0">
                <a:solidFill>
                  <a:srgbClr val="FF00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– </a:t>
            </a:r>
            <a:r>
              <a:rPr lang="ru-RU" dirty="0">
                <a:solidFill>
                  <a:srgbClr val="FF00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ru-RU" b="1" dirty="0">
                <a:solidFill>
                  <a:srgbClr val="00B0F0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светло синий</a:t>
            </a:r>
            <a:endParaRPr lang="ru-RU" b="1" dirty="0">
              <a:solidFill>
                <a:srgbClr val="336600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895767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0ADDBEE4-0F50-8BFA-F646-416EC8E0A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D11709-A499-115E-AB9E-34D41AD293EE}"/>
              </a:ext>
            </a:extLst>
          </p:cNvPr>
          <p:cNvSpPr txBox="1"/>
          <p:nvPr/>
        </p:nvSpPr>
        <p:spPr>
          <a:xfrm>
            <a:off x="905934" y="129801"/>
            <a:ext cx="2985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Заключение</a:t>
            </a:r>
            <a:r>
              <a:rPr lang="en-US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.</a:t>
            </a:r>
            <a:endParaRPr lang="ru-RU" sz="3600" b="1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E791F8-C63A-C13E-CC43-2E2B61592CAC}"/>
              </a:ext>
            </a:extLst>
          </p:cNvPr>
          <p:cNvSpPr txBox="1"/>
          <p:nvPr/>
        </p:nvSpPr>
        <p:spPr>
          <a:xfrm>
            <a:off x="905934" y="905933"/>
            <a:ext cx="739817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В ходе изучения эффективной длинной арифметики были реализованы операции: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Сложения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Вычитания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Умножения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Деления (Целочисленное и получение остатка)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Возведение в степень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Сравнения</a:t>
            </a:r>
          </a:p>
          <a:p>
            <a:pPr>
              <a:spcAft>
                <a:spcPts val="600"/>
              </a:spcAft>
            </a:pPr>
            <a:endParaRPr lang="ru-RU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>
              <a:spcAft>
                <a:spcPts val="600"/>
              </a:spcAft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Был изучен материал в большом количестве.</a:t>
            </a:r>
          </a:p>
          <a:p>
            <a:pPr>
              <a:spcAft>
                <a:spcPts val="600"/>
              </a:spcAft>
            </a:pPr>
            <a:endParaRPr lang="ru-RU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>
              <a:spcAft>
                <a:spcPts val="600"/>
              </a:spcAft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А так же были произведены тесты скорости работы.</a:t>
            </a:r>
          </a:p>
        </p:txBody>
      </p:sp>
    </p:spTree>
    <p:extLst>
      <p:ext uri="{BB962C8B-B14F-4D97-AF65-F5344CB8AC3E}">
        <p14:creationId xmlns:p14="http://schemas.microsoft.com/office/powerpoint/2010/main" val="17189118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0ADDBEE4-0F50-8BFA-F646-416EC8E0A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D11709-A499-115E-AB9E-34D41AD293EE}"/>
              </a:ext>
            </a:extLst>
          </p:cNvPr>
          <p:cNvSpPr txBox="1"/>
          <p:nvPr/>
        </p:nvSpPr>
        <p:spPr>
          <a:xfrm>
            <a:off x="905934" y="129801"/>
            <a:ext cx="6383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Состав репозитория </a:t>
            </a:r>
            <a:r>
              <a:rPr lang="en-US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GitHub.</a:t>
            </a:r>
            <a:endParaRPr lang="ru-RU" sz="3600" b="1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E791F8-C63A-C13E-CC43-2E2B61592CAC}"/>
              </a:ext>
            </a:extLst>
          </p:cNvPr>
          <p:cNvSpPr txBox="1"/>
          <p:nvPr/>
        </p:nvSpPr>
        <p:spPr>
          <a:xfrm>
            <a:off x="905934" y="905933"/>
            <a:ext cx="7398178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В репозиторий было добавлено: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Реферат об алгоритме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Исходный код алгоритма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Тестирующая система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Презентация</a:t>
            </a:r>
            <a:endParaRPr lang="en-US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>
              <a:spcAft>
                <a:spcPts val="600"/>
              </a:spcAft>
            </a:pPr>
            <a:endParaRPr lang="en-US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>
              <a:spcAft>
                <a:spcPts val="600"/>
              </a:spcAft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Ссылка на 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GitHub: https://github.com/Elsium/ASD</a:t>
            </a:r>
            <a:endParaRPr lang="ru-RU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3796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A712D4-6CC6-AC85-BBE8-324B4310601C}"/>
              </a:ext>
            </a:extLst>
          </p:cNvPr>
          <p:cNvSpPr txBox="1"/>
          <p:nvPr/>
        </p:nvSpPr>
        <p:spPr>
          <a:xfrm>
            <a:off x="905934" y="129801"/>
            <a:ext cx="2374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Введение</a:t>
            </a:r>
            <a:r>
              <a:rPr lang="en-US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.</a:t>
            </a:r>
            <a:endParaRPr lang="ru-RU" sz="3600" b="1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F14A0B64-896A-B29A-1BCA-33DE4FC7F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29C47D-1453-85B3-FA77-6818F18302FD}"/>
              </a:ext>
            </a:extLst>
          </p:cNvPr>
          <p:cNvSpPr txBox="1"/>
          <p:nvPr/>
        </p:nvSpPr>
        <p:spPr>
          <a:xfrm>
            <a:off x="905934" y="1247239"/>
            <a:ext cx="62416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Длинная арифметика - выполняемые с помощью вычислительной машины арифметические операции (сложение, вычитание, умножение, деление, возведение в степень, элементарные функции) над числами, разрядность которых превышает длину машинного слова данной вычислительной машины.</a:t>
            </a:r>
            <a:endParaRPr lang="en-US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algn="just"/>
            <a:endParaRPr lang="en-US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algn="just"/>
            <a: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Эти операции реализуются не </a:t>
            </a:r>
            <a:r>
              <a:rPr lang="ru-RU" dirty="0" err="1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аппаратно</a:t>
            </a:r>
            <a: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, а </a:t>
            </a:r>
            <a:r>
              <a:rPr lang="ru-RU" dirty="0" err="1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программно</a:t>
            </a:r>
            <a: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, с использованием базовых аппаратных средств работы с числами меньших порядков.</a:t>
            </a:r>
            <a:endParaRPr lang="en-US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algn="just"/>
            <a:endParaRPr lang="en-US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algn="just"/>
            <a: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Частный случай — арифметика произвольной точности — относится к арифметике, в которой длина чисел ограничена только объёмом доступной памяти.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4631B0-CB3C-9169-D5D5-4F6AA482F0A1}"/>
              </a:ext>
            </a:extLst>
          </p:cNvPr>
          <p:cNvSpPr txBox="1"/>
          <p:nvPr/>
        </p:nvSpPr>
        <p:spPr>
          <a:xfrm>
            <a:off x="905934" y="776132"/>
            <a:ext cx="3305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Что такое длинная арифметика?</a:t>
            </a:r>
          </a:p>
        </p:txBody>
      </p:sp>
    </p:spTree>
    <p:extLst>
      <p:ext uri="{BB962C8B-B14F-4D97-AF65-F5344CB8AC3E}">
        <p14:creationId xmlns:p14="http://schemas.microsoft.com/office/powerpoint/2010/main" val="2591282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0ADDBEE4-0F50-8BFA-F646-416EC8E0A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D11709-A499-115E-AB9E-34D41AD293EE}"/>
              </a:ext>
            </a:extLst>
          </p:cNvPr>
          <p:cNvSpPr txBox="1"/>
          <p:nvPr/>
        </p:nvSpPr>
        <p:spPr>
          <a:xfrm>
            <a:off x="905934" y="129801"/>
            <a:ext cx="2374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Введение</a:t>
            </a:r>
            <a:r>
              <a:rPr lang="en-US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.</a:t>
            </a:r>
            <a:endParaRPr lang="ru-RU" sz="3600" b="1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EE94F7-4B84-C55B-B9E0-31F68D5E64D4}"/>
              </a:ext>
            </a:extLst>
          </p:cNvPr>
          <p:cNvSpPr txBox="1"/>
          <p:nvPr/>
        </p:nvSpPr>
        <p:spPr>
          <a:xfrm>
            <a:off x="905934" y="776132"/>
            <a:ext cx="2864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Для чего она применяется?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E791F8-C63A-C13E-CC43-2E2B61592CAC}"/>
              </a:ext>
            </a:extLst>
          </p:cNvPr>
          <p:cNvSpPr txBox="1"/>
          <p:nvPr/>
        </p:nvSpPr>
        <p:spPr>
          <a:xfrm>
            <a:off x="905933" y="1247239"/>
            <a:ext cx="69045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Длинная арифметика применяется в следующих областях:</a:t>
            </a:r>
          </a:p>
          <a:p>
            <a:pPr algn="just"/>
            <a:endParaRPr lang="ru-RU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Криптография. Большинство систем подписывания и шифрования данных используют целочисленную арифметику по модулю m, где m — очень большое натуральное число, не обязательно простое.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Математическое и финансовое ПО. Результат вычисления на бумаге должен совпадать с результатом работы компьютера с точностью до последнего разряда.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Стандартная тема в спортивном программировании.</a:t>
            </a:r>
          </a:p>
        </p:txBody>
      </p:sp>
    </p:spTree>
    <p:extLst>
      <p:ext uri="{BB962C8B-B14F-4D97-AF65-F5344CB8AC3E}">
        <p14:creationId xmlns:p14="http://schemas.microsoft.com/office/powerpoint/2010/main" val="1390352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0ADDBEE4-0F50-8BFA-F646-416EC8E0A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D11709-A499-115E-AB9E-34D41AD293EE}"/>
              </a:ext>
            </a:extLst>
          </p:cNvPr>
          <p:cNvSpPr txBox="1"/>
          <p:nvPr/>
        </p:nvSpPr>
        <p:spPr>
          <a:xfrm>
            <a:off x="905934" y="129801"/>
            <a:ext cx="2454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Структура</a:t>
            </a:r>
            <a:r>
              <a:rPr lang="en-US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.</a:t>
            </a:r>
            <a:endParaRPr lang="ru-RU" sz="3600" b="1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EE94F7-4B84-C55B-B9E0-31F68D5E64D4}"/>
              </a:ext>
            </a:extLst>
          </p:cNvPr>
          <p:cNvSpPr txBox="1"/>
          <p:nvPr/>
        </p:nvSpPr>
        <p:spPr>
          <a:xfrm>
            <a:off x="905934" y="776132"/>
            <a:ext cx="66656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Что нам нужно хранить, чтобы реализовать длинную арифметику?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E791F8-C63A-C13E-CC43-2E2B61592CAC}"/>
              </a:ext>
            </a:extLst>
          </p:cNvPr>
          <p:cNvSpPr txBox="1"/>
          <p:nvPr/>
        </p:nvSpPr>
        <p:spPr>
          <a:xfrm>
            <a:off x="905933" y="1247239"/>
            <a:ext cx="69045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Число, представленное в виде динамического массива. Как пример –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vector</a:t>
            </a:r>
            <a:r>
              <a:rPr lang="en-US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&lt;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int</a:t>
            </a:r>
            <a:r>
              <a:rPr lang="en-US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&gt;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_digits</a:t>
            </a:r>
            <a:endParaRPr lang="ru-RU" dirty="0">
              <a:solidFill>
                <a:srgbClr val="FF0000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endParaRPr lang="ru-RU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Знак числа. Как пример –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bool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_positive</a:t>
            </a:r>
            <a:endParaRPr lang="ru-RU" dirty="0">
              <a:solidFill>
                <a:srgbClr val="FFC000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992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0ADDBEE4-0F50-8BFA-F646-416EC8E0A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D11709-A499-115E-AB9E-34D41AD293EE}"/>
              </a:ext>
            </a:extLst>
          </p:cNvPr>
          <p:cNvSpPr txBox="1"/>
          <p:nvPr/>
        </p:nvSpPr>
        <p:spPr>
          <a:xfrm>
            <a:off x="905934" y="129801"/>
            <a:ext cx="6045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Дополнительные функции</a:t>
            </a:r>
            <a:r>
              <a:rPr lang="en-US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.</a:t>
            </a:r>
            <a:endParaRPr lang="ru-RU" sz="3600" b="1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EE94F7-4B84-C55B-B9E0-31F68D5E64D4}"/>
              </a:ext>
            </a:extLst>
          </p:cNvPr>
          <p:cNvSpPr txBox="1"/>
          <p:nvPr/>
        </p:nvSpPr>
        <p:spPr>
          <a:xfrm>
            <a:off x="905934" y="776132"/>
            <a:ext cx="7398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Что нужно, чтобы код не только корректно работал, но и был лаконичен?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E791F8-C63A-C13E-CC43-2E2B61592CAC}"/>
              </a:ext>
            </a:extLst>
          </p:cNvPr>
          <p:cNvSpPr txBox="1"/>
          <p:nvPr/>
        </p:nvSpPr>
        <p:spPr>
          <a:xfrm>
            <a:off x="905933" y="1247239"/>
            <a:ext cx="739817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void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removeLeftZeros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</a:t>
            </a:r>
            <a:r>
              <a:rPr lang="ru-RU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– убрать (левые) лидирующие нули.</a:t>
            </a:r>
            <a:b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</a:b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Пример: </a:t>
            </a:r>
            <a:r>
              <a:rPr lang="en-US" sz="1600" dirty="0" err="1">
                <a:solidFill>
                  <a:srgbClr val="FF00FF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anyNumber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._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removeLeftZeros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();</a:t>
            </a:r>
            <a:r>
              <a:rPr lang="ru-RU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//</a:t>
            </a:r>
            <a:r>
              <a:rPr lang="ru-RU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00243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&gt;&gt; 243</a:t>
            </a:r>
            <a:r>
              <a:rPr lang="ru-RU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void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afterOperation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</a:t>
            </a:r>
            <a:r>
              <a:rPr lang="ru-RU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– выполняется после каждой операции.</a:t>
            </a:r>
            <a:b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</a:b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Алгоритм: убирает лидирующие нули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; 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проверяет на нуль.</a:t>
            </a:r>
          </a:p>
          <a:p>
            <a:pPr marL="342900" indent="-342900">
              <a:buFont typeface="+mj-lt"/>
              <a:buAutoNum type="arabicPeriod"/>
            </a:pPr>
            <a:endParaRPr lang="ru-RU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void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doCarryOver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int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start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=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0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)</a:t>
            </a:r>
            <a:r>
              <a:rPr lang="ru-RU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– перенос переполненных разрядов.</a:t>
            </a:r>
            <a:b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</a:b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Используется в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afterOperation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</a:t>
            </a:r>
          </a:p>
          <a:p>
            <a:pPr marL="342900" indent="-342900">
              <a:buFont typeface="+mj-lt"/>
              <a:buAutoNum type="arabicPeriod"/>
            </a:pPr>
            <a:endParaRPr lang="ru-RU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bool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fitsInLongLong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const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– проверяет вмещается число в тип данных 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long 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long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или нет.</a:t>
            </a:r>
            <a:b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</a:b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Пример: </a:t>
            </a:r>
            <a:r>
              <a:rPr lang="en-US" sz="1600" dirty="0" err="1">
                <a:solidFill>
                  <a:srgbClr val="FF00FF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anyNumber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._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fitsInLongLong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();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//5345 &gt;&gt; true</a:t>
            </a:r>
            <a:endParaRPr lang="ru-RU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endParaRPr lang="ru-RU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long 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long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asLongLong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 const</a:t>
            </a:r>
            <a:r>
              <a:rPr lang="ru-RU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– преобразует длинное число в тип данных 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long 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long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.</a:t>
            </a:r>
            <a:b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</a:b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Пример: </a:t>
            </a:r>
            <a:r>
              <a:rPr lang="en-US" sz="1600" dirty="0" err="1">
                <a:solidFill>
                  <a:srgbClr val="FF00FF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anyLongLong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= </a:t>
            </a:r>
            <a:r>
              <a:rPr lang="en-US" sz="1600" dirty="0" err="1">
                <a:solidFill>
                  <a:srgbClr val="FF00FF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anyBigInt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._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asLongLong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();</a:t>
            </a:r>
            <a:endParaRPr lang="ru-RU" sz="1600" dirty="0"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0266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0ADDBEE4-0F50-8BFA-F646-416EC8E0A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D11709-A499-115E-AB9E-34D41AD293EE}"/>
              </a:ext>
            </a:extLst>
          </p:cNvPr>
          <p:cNvSpPr txBox="1"/>
          <p:nvPr/>
        </p:nvSpPr>
        <p:spPr>
          <a:xfrm>
            <a:off x="905934" y="129801"/>
            <a:ext cx="6045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Дополнительные функции</a:t>
            </a:r>
            <a:r>
              <a:rPr lang="en-US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.</a:t>
            </a:r>
            <a:endParaRPr lang="ru-RU" sz="3600" b="1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EE94F7-4B84-C55B-B9E0-31F68D5E64D4}"/>
              </a:ext>
            </a:extLst>
          </p:cNvPr>
          <p:cNvSpPr txBox="1"/>
          <p:nvPr/>
        </p:nvSpPr>
        <p:spPr>
          <a:xfrm>
            <a:off x="905934" y="776132"/>
            <a:ext cx="7398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Что нужно, чтобы код не только корректно работал, но и был лаконичен?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E791F8-C63A-C13E-CC43-2E2B61592CAC}"/>
              </a:ext>
            </a:extLst>
          </p:cNvPr>
          <p:cNvSpPr txBox="1"/>
          <p:nvPr/>
        </p:nvSpPr>
        <p:spPr>
          <a:xfrm>
            <a:off x="905933" y="1247239"/>
            <a:ext cx="739817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size_t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lenght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 const</a:t>
            </a:r>
            <a:r>
              <a:rPr lang="ru-RU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– возвращает длина числа.</a:t>
            </a:r>
            <a:b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</a:b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Пример: </a:t>
            </a:r>
            <a:r>
              <a:rPr lang="en-US" sz="1600" dirty="0" err="1">
                <a:solidFill>
                  <a:srgbClr val="FF00FF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anyBigInt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.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lenght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</a:t>
            </a:r>
            <a:endParaRPr lang="ru-RU" sz="1600" dirty="0"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pPr marL="342900" indent="-342900">
              <a:buFont typeface="+mj-lt"/>
              <a:buAutoNum type="arabicPeriod" startAt="6"/>
            </a:pPr>
            <a:endParaRPr lang="ru-RU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342900" indent="-342900">
              <a:buFont typeface="+mj-lt"/>
              <a:buAutoNum type="arabicPeriod" startAt="6"/>
            </a:pP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bool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isOdd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 const</a:t>
            </a:r>
            <a:r>
              <a:rPr lang="ru-RU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– проверка на нечетное.</a:t>
            </a:r>
            <a:b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</a:b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Пример: </a:t>
            </a:r>
            <a:r>
              <a:rPr lang="en-US" sz="1600" dirty="0" err="1">
                <a:solidFill>
                  <a:srgbClr val="FF00FF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anyBigInt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.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isOdd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//23 &gt;&gt; true</a:t>
            </a:r>
            <a:endParaRPr lang="ru-RU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pPr marL="342900" indent="-342900">
              <a:buFont typeface="+mj-lt"/>
              <a:buAutoNum type="arabicPeriod" startAt="6"/>
            </a:pPr>
            <a:endParaRPr lang="ru-RU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342900" indent="-342900">
              <a:buFont typeface="+mj-lt"/>
              <a:buAutoNum type="arabicPeriod" startAt="6"/>
            </a:pP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bool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isEven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 const</a:t>
            </a:r>
            <a:r>
              <a:rPr lang="ru-RU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– проверка на четное.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b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</a:b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Пример: </a:t>
            </a:r>
            <a:r>
              <a:rPr lang="en-US" sz="1600" dirty="0" err="1">
                <a:solidFill>
                  <a:srgbClr val="FF00FF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anyBigInt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.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isEven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//23 &gt;&gt; false</a:t>
            </a:r>
            <a:endParaRPr lang="ru-RU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pPr marL="342900" indent="-342900">
              <a:buFont typeface="+mj-lt"/>
              <a:buAutoNum type="arabicPeriod" startAt="6"/>
            </a:pPr>
            <a:endParaRPr lang="ru-RU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342900" indent="-342900">
              <a:buFont typeface="+mj-lt"/>
              <a:buAutoNum type="arabicPeriod" startAt="6"/>
            </a:pP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bool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isZero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 const</a:t>
            </a:r>
            <a:r>
              <a:rPr lang="ru-RU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– проверка на нуль.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b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</a:b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Пример: </a:t>
            </a:r>
            <a:r>
              <a:rPr lang="en-US" sz="1600" dirty="0" err="1">
                <a:solidFill>
                  <a:srgbClr val="FF00FF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anyBigInt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.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isZero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//124 &gt;&gt; false</a:t>
            </a:r>
            <a:endParaRPr lang="ru-RU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pPr marL="342900" indent="-342900">
              <a:buFont typeface="+mj-lt"/>
              <a:buAutoNum type="arabicPeriod" startAt="6"/>
            </a:pPr>
            <a:endParaRPr lang="ru-RU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342900" indent="-342900">
              <a:buFont typeface="+mj-lt"/>
              <a:buAutoNum type="arabicPeriod" startAt="6"/>
            </a:pP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bool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isOne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 const</a:t>
            </a:r>
            <a:r>
              <a:rPr lang="ru-RU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– проверка на единицу.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b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</a:b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Пример: </a:t>
            </a:r>
            <a:r>
              <a:rPr lang="en-US" sz="1600" dirty="0" err="1">
                <a:solidFill>
                  <a:srgbClr val="FF00FF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anyBigInt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.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isOne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//1 &gt;&gt; true</a:t>
            </a:r>
            <a:endParaRPr lang="ru-RU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pPr marL="342900" indent="-342900">
              <a:buFont typeface="+mj-lt"/>
              <a:buAutoNum type="arabicPeriod" startAt="6"/>
            </a:pPr>
            <a:endParaRPr lang="ru-RU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342900" indent="-342900">
              <a:buFont typeface="+mj-lt"/>
              <a:buAutoNum type="arabicPeriod" startAt="6"/>
            </a:pP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bool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isPositive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 const</a:t>
            </a:r>
            <a:r>
              <a:rPr lang="ru-RU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– проверка на знак.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b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</a:b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Пример: </a:t>
            </a:r>
            <a:r>
              <a:rPr lang="en-US" sz="1600" dirty="0" err="1">
                <a:solidFill>
                  <a:srgbClr val="FF00FF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anyBigInt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.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isPositive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//-14253 &gt;&gt; false</a:t>
            </a:r>
            <a:endParaRPr lang="ru-RU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7181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0ADDBEE4-0F50-8BFA-F646-416EC8E0A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D11709-A499-115E-AB9E-34D41AD293EE}"/>
              </a:ext>
            </a:extLst>
          </p:cNvPr>
          <p:cNvSpPr txBox="1"/>
          <p:nvPr/>
        </p:nvSpPr>
        <p:spPr>
          <a:xfrm>
            <a:off x="905934" y="129801"/>
            <a:ext cx="6045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Дополнительные функции</a:t>
            </a:r>
            <a:r>
              <a:rPr lang="en-US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.</a:t>
            </a:r>
            <a:endParaRPr lang="ru-RU" sz="3600" b="1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EE94F7-4B84-C55B-B9E0-31F68D5E64D4}"/>
              </a:ext>
            </a:extLst>
          </p:cNvPr>
          <p:cNvSpPr txBox="1"/>
          <p:nvPr/>
        </p:nvSpPr>
        <p:spPr>
          <a:xfrm>
            <a:off x="905934" y="776132"/>
            <a:ext cx="7398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Что нужно, чтобы код не только корректно работал, но и был лаконичен?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E791F8-C63A-C13E-CC43-2E2B61592CAC}"/>
              </a:ext>
            </a:extLst>
          </p:cNvPr>
          <p:cNvSpPr txBox="1"/>
          <p:nvPr/>
        </p:nvSpPr>
        <p:spPr>
          <a:xfrm>
            <a:off x="905933" y="1247239"/>
            <a:ext cx="73981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2"/>
            </a:pP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BigInt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_times10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int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times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=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1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) const</a:t>
            </a:r>
            <a:r>
              <a:rPr lang="ru-RU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– добавление нулей (для деления).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b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</a:b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Пример: </a:t>
            </a:r>
            <a:r>
              <a:rPr lang="en-US" sz="1600" dirty="0">
                <a:solidFill>
                  <a:srgbClr val="FF00FF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anyBigInt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.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_times10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3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)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//15._times10(3) &gt;&gt; 15000</a:t>
            </a:r>
            <a:endParaRPr lang="ru-RU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pPr marL="342900" indent="-342900">
              <a:buFont typeface="+mj-lt"/>
              <a:buAutoNum type="arabicPeriod" startAt="12"/>
            </a:pPr>
            <a:endParaRPr lang="ru-RU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342900" indent="-342900">
              <a:buFont typeface="+mj-lt"/>
              <a:buAutoNum type="arabicPeriod" startAt="12"/>
            </a:pP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BigInt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absoluteValue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 const</a:t>
            </a:r>
            <a:r>
              <a:rPr lang="ru-RU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– возвращает модуль числа.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b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</a:b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Пример: </a:t>
            </a:r>
            <a:r>
              <a:rPr lang="en-US" sz="1600" dirty="0" err="1">
                <a:solidFill>
                  <a:srgbClr val="FF00FF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anyBigInt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._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absoluteValue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//-124 &gt;&gt; 124</a:t>
            </a:r>
            <a:endParaRPr lang="ru-RU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08143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powerpointbase.com-1001</Template>
  <TotalTime>383</TotalTime>
  <Words>3021</Words>
  <Application>Microsoft Office PowerPoint</Application>
  <PresentationFormat>Широкоэкранный</PresentationFormat>
  <Paragraphs>372</Paragraphs>
  <Slides>31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7" baseType="lpstr">
      <vt:lpstr>Microsoft JhengHei UI Light</vt:lpstr>
      <vt:lpstr>Arial</vt:lpstr>
      <vt:lpstr>Calibri</vt:lpstr>
      <vt:lpstr>Calibri Light</vt:lpstr>
      <vt:lpstr>Consolas</vt:lpstr>
      <vt:lpstr>Тема Office</vt:lpstr>
      <vt:lpstr>Эффективная длинная арифметика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Эффективная длинная арифметика</dc:title>
  <dc:creator>Ли</dc:creator>
  <cp:lastModifiedBy>Ли</cp:lastModifiedBy>
  <cp:revision>4</cp:revision>
  <dcterms:created xsi:type="dcterms:W3CDTF">2023-02-04T12:16:29Z</dcterms:created>
  <dcterms:modified xsi:type="dcterms:W3CDTF">2023-02-10T14:05:45Z</dcterms:modified>
</cp:coreProperties>
</file>