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8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3" r:id="rId15"/>
    <p:sldId id="278" r:id="rId16"/>
    <p:sldId id="279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4D47F94-DAAC-4C95-BFC7-F83205134F3C}">
          <p14:sldIdLst>
            <p14:sldId id="256"/>
            <p14:sldId id="286"/>
          </p14:sldIdLst>
        </p14:section>
        <p14:section name="Введение" id="{E73B1D0F-88BB-47F9-9108-C28B6F25380A}">
          <p14:sldIdLst>
            <p14:sldId id="257"/>
            <p14:sldId id="258"/>
          </p14:sldIdLst>
        </p14:section>
        <p14:section name="Структура" id="{354C11D5-5122-4920-B6B0-29C94D4E3607}">
          <p14:sldIdLst>
            <p14:sldId id="259"/>
          </p14:sldIdLst>
        </p14:section>
        <p14:section name="Дополнительные функции" id="{7407E702-A954-4458-8D21-D978A971AC1D}">
          <p14:sldIdLst>
            <p14:sldId id="261"/>
            <p14:sldId id="262"/>
            <p14:sldId id="263"/>
          </p14:sldIdLst>
        </p14:section>
        <p14:section name="Ввод числа" id="{B292BD18-493E-47E1-9921-EC9D35E0960B}">
          <p14:sldIdLst>
            <p14:sldId id="264"/>
          </p14:sldIdLst>
        </p14:section>
        <p14:section name="Ввывод числа" id="{EE8BE5B6-A813-4582-8DF5-A902B3E13E5E}">
          <p14:sldIdLst>
            <p14:sldId id="265"/>
          </p14:sldIdLst>
        </p14:section>
        <p14:section name="Арифметические операции" id="{CF62D7D1-B41F-4C14-940A-4F054DE726E6}">
          <p14:sldIdLst>
            <p14:sldId id="266"/>
          </p14:sldIdLst>
        </p14:section>
        <p14:section name="Сложение" id="{298EB2BE-E734-4AED-A350-A69288393B60}">
          <p14:sldIdLst>
            <p14:sldId id="269"/>
          </p14:sldIdLst>
        </p14:section>
        <p14:section name="Вычитание" id="{11813D80-B93E-4002-8A3B-9CC7D67D1082}">
          <p14:sldIdLst>
            <p14:sldId id="271"/>
          </p14:sldIdLst>
        </p14:section>
        <p14:section name="Умножение" id="{23F768B8-358F-43E4-8442-5B411EB792D7}">
          <p14:sldIdLst>
            <p14:sldId id="273"/>
          </p14:sldIdLst>
        </p14:section>
        <p14:section name="Деление" id="{93715C43-72B5-4562-9865-A544C9531F18}">
          <p14:sldIdLst>
            <p14:sldId id="278"/>
          </p14:sldIdLst>
        </p14:section>
        <p14:section name="Возведение в степень" id="{E329CD7E-DB6C-4CBC-A184-9F0E253F2735}">
          <p14:sldIdLst>
            <p14:sldId id="279"/>
          </p14:sldIdLst>
        </p14:section>
        <p14:section name="Сравнение" id="{EA4B0A92-2662-4047-BC41-E5A1E0613910}">
          <p14:sldIdLst>
            <p14:sldId id="281"/>
          </p14:sldIdLst>
        </p14:section>
        <p14:section name="Инкремент и декремент" id="{CAC12D47-420C-41E6-BB07-597A52CCE4CF}">
          <p14:sldIdLst>
            <p14:sldId id="282"/>
          </p14:sldIdLst>
        </p14:section>
        <p14:section name="Анализ производительности" id="{EC008753-6ED2-49AF-924D-47B281D2146C}">
          <p14:sldIdLst>
            <p14:sldId id="283"/>
          </p14:sldIdLst>
        </p14:section>
        <p14:section name="Заключение" id="{3F728E29-A4D3-491B-ADDB-097DE3AE4185}">
          <p14:sldIdLst>
            <p14:sldId id="284"/>
          </p14:sldIdLst>
        </p14:section>
        <p14:section name="Состав репозитория" id="{45331DDE-ABA4-49FC-8BC2-B9070EADE622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2FA"/>
    <a:srgbClr val="FF00FF"/>
    <a:srgbClr val="336600"/>
    <a:srgbClr val="009900"/>
    <a:srgbClr val="00CC66"/>
    <a:srgbClr val="00FFFF"/>
    <a:srgbClr val="D7B1FA"/>
    <a:srgbClr val="D9B1F8"/>
    <a:srgbClr val="B982FB"/>
    <a:srgbClr val="C10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21FB7-FAAC-45B6-A375-1593A7A1845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B39B-5F28-4E2E-B1FA-987BFFAF1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7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97B3-26D8-A24A-A58A-C46888F69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9E3A-2315-114B-B7B9-241715F1D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2F2BA-2E10-8D4E-BBE4-929342F5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28C8-5348-D74C-A2DC-BDF90BE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B3DA-5496-A343-84CD-6B69A1E1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BE89E-5431-8442-BD35-ABF5E7B1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5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D27A-4466-B945-B942-2D3555F1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32045-5D8E-E046-AF3A-E4B99E99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86F7B-86F4-1E45-A19A-5CFBFEB1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1096-27F2-4A4E-A33B-64353690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DE58-BFD7-D24D-B56F-06C908FF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C6AEF-BE3D-034C-9C25-3F4E73BC3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294C-8D69-D947-A601-F3064A03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6F90-8452-E846-A432-A3E75047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2B38-0283-754F-8067-CF951CC0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96C46-EC39-424F-9427-72ED7C01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376-D91C-8F42-8B44-F96A774D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844A-D821-2642-8E5F-4A8DDE18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47EE-A686-554E-8DB0-C95C3659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64A44-7B43-1E4D-8AE1-7C095107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EFC8-4E9F-424E-893F-58F32DC0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E18B-878A-6845-8900-C13CE8C6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78AB-E4F8-924E-952A-0D4DD7DB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0145-C87F-C74E-91E9-DF864DC4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77A6-72B9-4D46-8435-2C083892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316C-E4B3-8546-9620-7456F9E5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5D09-1FCA-EB48-9DF6-8FFC0AB2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7025-B57B-2645-8EA6-D7F1F1077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A2D03-21E2-394C-8F28-47AA39C7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CC88-3784-EB43-95C8-C2D11DEF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6E2F4-0D58-3A4A-9BD2-D70C8EE3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C00BF-9160-1548-973F-D02CC6C6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6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6E76-63EE-9A4C-958C-B016BA1B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6B79-C1B4-3440-8A3E-FAA90FE9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140A-8B2C-9D4C-AC57-7F5BB6E2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CA5FB-D8BA-DD4A-BF55-7CFA26B48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8CD66-7F60-2A4A-BE2F-D5000429A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1AFAA-0420-C14D-9240-73725CA3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8D363-8484-9449-A4DB-1FAD6F68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8F0F8-F7CF-7447-A64A-A967F1F9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BD19-13E2-6742-9098-07F9FFC0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0FD6B-C6D6-C142-A275-62999C45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64ACD-0D1A-1A49-9A71-2F22B731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4343-578E-7042-AD08-809E17C9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5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1701D-2DB2-9743-BA31-44F37497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E72FE-0FBD-8B4E-B61B-5F9EB2A2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7D89-1C52-B84F-93EC-3DC3D342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0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E14-591E-B542-899C-5FF79F8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D4BE-551C-A246-AD22-4366FBAB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2ACB6-EE7A-584E-BE0A-B935A05C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3A51-3C8F-9047-9D5E-CBCC613F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B4B68-3D57-A343-BDA9-71CC4CF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F7038-8218-CC43-A05C-4107345E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823-C3FD-DE41-9684-314CE49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5E269-5C58-3A46-A4E5-980891F4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2364-3194-154C-996E-3499A206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B209-9AC9-A149-A1AB-8D2F7C94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C6E87-24F5-BD47-B81B-7207411D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4DA4-9B04-8746-96C0-ABA6359F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5E9CF-2855-5240-91F0-07975855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52E33-BFAC-3C49-9040-C3F8F610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39D2-64B7-E44A-8D06-59021EF82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2B0F-CDFD-4706-94CD-12572D5918DB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A25D-8876-9F4C-B753-D2A730639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8917-9A14-8842-94C4-B6BF31C0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A6011-C126-7E48-8595-22EB6D68CF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slide" Target="slide12.xml"/><Relationship Id="rId3" Type="http://schemas.microsoft.com/office/2007/relationships/hdphoto" Target="../media/hdphoto1.wdp"/><Relationship Id="rId21" Type="http://schemas.openxmlformats.org/officeDocument/2006/relationships/slide" Target="slide5.xml"/><Relationship Id="rId34" Type="http://schemas.openxmlformats.org/officeDocument/2006/relationships/slide" Target="slide2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slide" Target="slide11.xml"/><Relationship Id="rId33" Type="http://schemas.openxmlformats.org/officeDocument/2006/relationships/slide" Target="slide19.xml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slide" Target="slide3.xml"/><Relationship Id="rId29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slide" Target="slide10.xml"/><Relationship Id="rId32" Type="http://schemas.openxmlformats.org/officeDocument/2006/relationships/slide" Target="slide18.xm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slide" Target="slide9.xml"/><Relationship Id="rId28" Type="http://schemas.openxmlformats.org/officeDocument/2006/relationships/slide" Target="slide14.xml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slide" Target="slide17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slide" Target="slide6.xml"/><Relationship Id="rId27" Type="http://schemas.openxmlformats.org/officeDocument/2006/relationships/slide" Target="slide13.xml"/><Relationship Id="rId30" Type="http://schemas.openxmlformats.org/officeDocument/2006/relationships/slide" Target="slide16.xml"/><Relationship Id="rId35" Type="http://schemas.openxmlformats.org/officeDocument/2006/relationships/slide" Target="slide21.xml"/><Relationship Id="rId8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2B1E4-B60D-D7B9-E703-035BDB8E7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534" y="2228603"/>
            <a:ext cx="4540453" cy="989241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Эффективная длинная арифметика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52A55DB-ACAB-F454-8820-FE3C0840B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82" y="4526145"/>
            <a:ext cx="6343291" cy="1184543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Студент Ли Дмитрий </a:t>
            </a:r>
            <a:r>
              <a:rPr lang="ru-RU" sz="1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Сенунович</a:t>
            </a:r>
            <a:endParaRPr lang="ru-RU" sz="1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Б9121-09.03.03пикд</a:t>
            </a:r>
          </a:p>
          <a:p>
            <a:pPr algn="l"/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Руководитель доцент ИМКТ </a:t>
            </a:r>
            <a:r>
              <a:rPr lang="ru-RU" sz="1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Кленин</a:t>
            </a:r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Александ</a:t>
            </a:r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Сергеевич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EB5DF18-23EF-7719-2C61-7297339A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3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3" y="129801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Вывод числа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962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число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en-US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выводится?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пример выведем то же число, но отрицательное.</a:t>
            </a:r>
            <a:endParaRPr lang="ru-RU" sz="1600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F8C785-6B5D-A92F-0F72-1B25778BB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1718346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C4CF1-D111-01B9-19C5-681B92EB5B75}"/>
              </a:ext>
            </a:extLst>
          </p:cNvPr>
          <p:cNvSpPr txBox="1"/>
          <p:nvPr/>
        </p:nvSpPr>
        <p:spPr>
          <a:xfrm>
            <a:off x="6096000" y="5610761"/>
            <a:ext cx="51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086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Арифметические операции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636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Список операций, которые будут </a:t>
            </a:r>
            <a:r>
              <a:rPr lang="ru-RU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расмотрены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в презентации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1247239"/>
            <a:ext cx="7398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Инкремент и декремент</a:t>
            </a:r>
          </a:p>
        </p:txBody>
      </p:sp>
    </p:spTree>
    <p:extLst>
      <p:ext uri="{BB962C8B-B14F-4D97-AF65-F5344CB8AC3E}">
        <p14:creationId xmlns:p14="http://schemas.microsoft.com/office/powerpoint/2010/main" val="189747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872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сложение двух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пример сложим числа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38 529 461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 9 750 489.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результате чего мы получим 05997284, что есть 48 279 950.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F576CF-ED80-5EBE-36A7-3565C2A0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1718346"/>
            <a:ext cx="6858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ABE408-F4FD-F9FF-D3C7-69B22FFEEA7B}"/>
              </a:ext>
            </a:extLst>
          </p:cNvPr>
          <p:cNvSpPr txBox="1"/>
          <p:nvPr/>
        </p:nvSpPr>
        <p:spPr>
          <a:xfrm>
            <a:off x="905933" y="5789480"/>
            <a:ext cx="739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Можем заметить, что реализовано сложение в столбик.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AD214-4824-E592-A1C3-54B748FB748C}"/>
              </a:ext>
            </a:extLst>
          </p:cNvPr>
          <p:cNvSpPr txBox="1"/>
          <p:nvPr/>
        </p:nvSpPr>
        <p:spPr>
          <a:xfrm>
            <a:off x="6778054" y="2385756"/>
            <a:ext cx="4647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существуют 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Выбирается число большей длинны.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отрицательное, то производится вычитание.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равно нулю, то возвращается другое число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9872C-B7C7-7D46-73D7-CF9239F09409}"/>
              </a:ext>
            </a:extLst>
          </p:cNvPr>
          <p:cNvSpPr txBox="1"/>
          <p:nvPr/>
        </p:nvSpPr>
        <p:spPr>
          <a:xfrm>
            <a:off x="6778054" y="5952810"/>
            <a:ext cx="51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63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845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вычитание двух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24F83-AA98-8947-30B5-60A38EC54728}"/>
              </a:ext>
            </a:extLst>
          </p:cNvPr>
          <p:cNvSpPr txBox="1"/>
          <p:nvPr/>
        </p:nvSpPr>
        <p:spPr>
          <a:xfrm>
            <a:off x="6778054" y="2385756"/>
            <a:ext cx="464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существуют условия аналогичные условиям сложения.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69F80-CD55-1872-FAD1-B0B81BBF0491}"/>
              </a:ext>
            </a:extLst>
          </p:cNvPr>
          <p:cNvSpPr txBox="1"/>
          <p:nvPr/>
        </p:nvSpPr>
        <p:spPr>
          <a:xfrm>
            <a:off x="6778054" y="5952810"/>
            <a:ext cx="51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5FF3E-FCF4-297C-7A62-2DF960EE585E}"/>
              </a:ext>
            </a:extLst>
          </p:cNvPr>
          <p:cNvSpPr txBox="1"/>
          <p:nvPr/>
        </p:nvSpPr>
        <p:spPr>
          <a:xfrm>
            <a:off x="905933" y="5789480"/>
            <a:ext cx="739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Можем заметить, что реализовано вычитание в столбик.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56C81-BD13-7A6C-7B0E-63FACB17F826}"/>
              </a:ext>
            </a:extLst>
          </p:cNvPr>
          <p:cNvSpPr txBox="1"/>
          <p:nvPr/>
        </p:nvSpPr>
        <p:spPr>
          <a:xfrm>
            <a:off x="905933" y="1247239"/>
            <a:ext cx="739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пример произведем вычитание из числа 14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4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29 4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9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число 9 750 489.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результате чего мы получим 2009764, что есть 4 679 002.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27B1BB7-B9E8-7ED7-312E-D2639CB3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196456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9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912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умножение двух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ACC91-FDC2-6A4C-30DA-F62BEEDE0F5A}"/>
              </a:ext>
            </a:extLst>
          </p:cNvPr>
          <p:cNvSpPr txBox="1"/>
          <p:nvPr/>
        </p:nvSpPr>
        <p:spPr>
          <a:xfrm>
            <a:off x="6778054" y="5952810"/>
            <a:ext cx="51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ECAAA-0FB1-1A21-A93A-139D9442D6C7}"/>
              </a:ext>
            </a:extLst>
          </p:cNvPr>
          <p:cNvSpPr txBox="1"/>
          <p:nvPr/>
        </p:nvSpPr>
        <p:spPr>
          <a:xfrm>
            <a:off x="6778054" y="2385756"/>
            <a:ext cx="4647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существуют 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равно 0, то вернется 0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равно 1, то вернется другое число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4459B-C4F2-9183-475B-EC998764C29B}"/>
              </a:ext>
            </a:extLst>
          </p:cNvPr>
          <p:cNvSpPr txBox="1"/>
          <p:nvPr/>
        </p:nvSpPr>
        <p:spPr>
          <a:xfrm>
            <a:off x="905932" y="1247239"/>
            <a:ext cx="853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пример произведем умножение чисел 12 614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4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29 4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9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 49 750 489.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результате чего мы получим 990172336530475726, что есть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627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574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035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633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271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099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30879C-3C78-4013-FE88-8E3840BCB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2" y="217331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7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614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деление двух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6C40C-D5EF-D228-2CB3-8584285D2F9B}"/>
              </a:ext>
            </a:extLst>
          </p:cNvPr>
          <p:cNvSpPr txBox="1"/>
          <p:nvPr/>
        </p:nvSpPr>
        <p:spPr>
          <a:xfrm>
            <a:off x="905932" y="1247239"/>
            <a:ext cx="91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пример произведем деление числа 23 125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4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9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на число 7 750 489.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результате чего мы получим целочисленное деление 2 и остаток от деления 7624513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183CF-B831-950A-2488-4C8E1B541966}"/>
              </a:ext>
            </a:extLst>
          </p:cNvPr>
          <p:cNvSpPr txBox="1"/>
          <p:nvPr/>
        </p:nvSpPr>
        <p:spPr>
          <a:xfrm>
            <a:off x="6778054" y="2385756"/>
            <a:ext cx="4647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существуют 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равно 0, то вернется 0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одно из чисел равно 1, то вернется другое число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4A08C-FB74-5F88-1B42-8BE748361AC6}"/>
              </a:ext>
            </a:extLst>
          </p:cNvPr>
          <p:cNvSpPr txBox="1"/>
          <p:nvPr/>
        </p:nvSpPr>
        <p:spPr>
          <a:xfrm>
            <a:off x="6778054" y="5952810"/>
            <a:ext cx="51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0" name="Рисунок 9" descr="Изображение выглядит как текст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6423FB80-0672-B420-1F03-8BF3C5476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946" y="196456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5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644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возведение в степень числа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После создания операции умножения, создание операции возведения в степень становится одной из самых простых задач.</a:t>
            </a:r>
          </a:p>
          <a:p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Достаточно проверить 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оба числа равны нулю, то вывести ошибку.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степень является отрицательным числом, то вывести ошибку.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число, возводимое в степень равняется нулю, то вернуть нуль.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степень равна единице, то вернуть число возводимое в степень.</a:t>
            </a: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Далее произвести </a:t>
            </a:r>
            <a:r>
              <a:rPr lang="ru-RU" sz="16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рекусивное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возведение в степень: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Проверить степень на четное или нечетное.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нечетная, то перемножить число 3 раза и возвести в степень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n-1)/2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число четное, то перемножить число и возвести в степень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n/2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62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5358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сравнение чисел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Для написания всех функций сравнения достаточно написать две функции: обязательно функцию == и на выбор: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&gt;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&lt;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затем встроенными операциями без проблем получится создать оставшиеся.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Сравнение происходит по следующему алгоритму: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второе число отрицательное, а первое положительное, то второе число меньше первого.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числа либо оба положительные, либо оба отрицательные, то если длина первого числа больше чем длина второго, то второе число меньше первого.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длинны равны, то сравнивается каждый разряд до тех пор, пока не найдется больший разряд.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 если каждый разряд равен, то числа равны.</a:t>
            </a:r>
          </a:p>
        </p:txBody>
      </p:sp>
    </p:spTree>
    <p:extLst>
      <p:ext uri="{BB962C8B-B14F-4D97-AF65-F5344CB8AC3E}">
        <p14:creationId xmlns:p14="http://schemas.microsoft.com/office/powerpoint/2010/main" val="92216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555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Инкремент и декремент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783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происходит инкрементирование и декрементирование типа данных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Учитывая написанные операции сложения и вычитания, то для написания функций инкрементирования и декрементирования достаточно либо добавить 1, либо отнять 1.</a:t>
            </a:r>
          </a:p>
        </p:txBody>
      </p:sp>
    </p:spTree>
    <p:extLst>
      <p:ext uri="{BB962C8B-B14F-4D97-AF65-F5344CB8AC3E}">
        <p14:creationId xmlns:p14="http://schemas.microsoft.com/office/powerpoint/2010/main" val="199844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57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Анализ производительности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50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Тесты скорости работы.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Все тесты скорости работы предоставлены в реферате, который находится на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GitHub.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Ниже можно ознакомиться с графиками: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51861D-9E45-74BE-E6D8-DE9003284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33" y="1964567"/>
            <a:ext cx="3142192" cy="19738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43218A-EBCB-D895-CA0E-46902ED61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02" y="4070993"/>
            <a:ext cx="3121723" cy="19738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FA4BF3-6CCD-37CA-5287-631762F6A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853" y="1964567"/>
            <a:ext cx="3127087" cy="19738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CAD59CD-8D04-F7E7-C083-F3D759739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853" y="4076357"/>
            <a:ext cx="3121723" cy="19685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F84788-358D-996C-2804-4C9FC35F9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1304" y="1964567"/>
            <a:ext cx="3256194" cy="2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Навигация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1D49DBCE-23BA-96C2-4F09-CDCC2C5E59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1024677"/>
                  </p:ext>
                </p:extLst>
              </p:nvPr>
            </p:nvGraphicFramePr>
            <p:xfrm>
              <a:off x="838200" y="1253331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E73B1D0F-88BB-47F9-9108-C28B6F25380A}">
                    <psuz:zmPr id="{F5EC460A-6856-49A2-BA5C-2FBA65DC5BA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678827" y="119662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54C11D5-5122-4920-B6B0-29C94D4E3607}">
                    <psuz:zmPr id="{854FFA6E-3735-45C5-99EC-BF15EA8A248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484631" y="119662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407E702-A954-4458-8D21-D978A971AC1D}">
                    <psuz:zmPr id="{D5764441-1593-4FBC-A04A-C84D68DCA5C5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90435" y="119662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292BD18-493E-47E1-9921-EC9D35E0960B}">
                    <psuz:zmPr id="{08E72380-DDAE-4161-A747-961B12FA9F8A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96239" y="119662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E8BE5B6-A813-4582-8DF5-A902B3E13E5E}">
                    <psuz:zmPr id="{8FA45D55-8F45-499B-9017-96EE3EE053CD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678827" y="1163983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F62D7D1-B41F-4C14-940A-4F054DE726E6}">
                    <psuz:zmPr id="{8FBE70D3-D12D-44B8-8795-4039D8302995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484631" y="1163983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98EB2BE-E734-4AED-A350-A69288393B60}">
                    <psuz:zmPr id="{4C8BA611-CE63-46BD-BE15-314631A8B75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90435" y="1163983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1813D80-B93E-4002-8A3B-9CC7D67D1082}">
                    <psuz:zmPr id="{A34D324F-58D6-48D3-92D0-95A22F9B61A0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96239" y="1163983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3F768B8-358F-43E4-8442-5B411EB792D7}">
                    <psuz:zmPr id="{7B34469E-15F7-461E-BE71-5BB488F0CF33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678827" y="2208304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3715C43-72B5-4562-9865-A544C9531F18}">
                    <psuz:zmPr id="{B34FB6AB-B3DE-46BE-B1D8-8CD11314C817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484631" y="2208304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329CD7E-DB6C-4CBC-A184-9F0E253F2735}">
                    <psuz:zmPr id="{8A2BF377-1164-495C-8F08-6024F0F7EE39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90435" y="2208304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A4B0A92-2662-4047-BC41-E5A1E0613910}">
                    <psuz:zmPr id="{680327D1-048C-45DE-A7FE-40D3DF13C6A6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96239" y="2208304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AC12D47-420C-41E6-BB07-597A52CCE4CF}">
                    <psuz:zmPr id="{3AC964CB-B932-4C79-92F2-8610C4B57506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678827" y="3252625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C008753-6ED2-49AF-924D-47B281D2146C}">
                    <psuz:zmPr id="{3C357918-8B32-455B-9712-AA1508A582E2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484631" y="3252625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F728E29-A4D3-491B-ADDB-097DE3AE4185}">
                    <psuz:zmPr id="{E71C6D73-E57B-4A68-961F-33B1CB86345C}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90435" y="3252625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5331DDE-ABA4-49FC-8BC2-B9070EADE622}">
                    <psuz:zmPr id="{2D003AE5-74D2-4376-88E0-4B9FCD555140}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096239" y="3252625"/>
                          <a:ext cx="1740534" cy="9790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1D49DBCE-23BA-96C2-4F09-CDCC2C5E597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253331"/>
                <a:ext cx="10515600" cy="4351338"/>
                <a:chOff x="838200" y="1253331"/>
                <a:chExt cx="10515600" cy="4351338"/>
              </a:xfrm>
            </p:grpSpPr>
            <p:pic>
              <p:nvPicPr>
                <p:cNvPr id="4" name="Рисунок 4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7027" y="1372993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22831" y="1372993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8635" y="1372993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34439" y="1372993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17027" y="2417314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831" y="2417314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28635" y="2417314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34439" y="2417314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17027" y="3461635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Рисунок 14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22831" y="3461635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Рисунок 15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28635" y="3461635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Рисунок 16">
                  <a:hlinkClick r:id="rId3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34439" y="3461635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Рисунок 17">
                  <a:hlinkClick r:id="rId3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17027" y="4505956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Рисунок 18">
                  <a:hlinkClick r:id="rId3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2831" y="4505956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9" name="Рисунок 19">
                  <a:hlinkClick r:id="rId3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28635" y="4505956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0" name="Рисунок 20">
                  <a:hlinkClick r:id="rId3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34439" y="4505956"/>
                  <a:ext cx="1740534" cy="9790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66177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Заключение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905933"/>
            <a:ext cx="739817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ходе изучения эффективной длинной арифметики были реализованы операции: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Деления (Целочисленное и получение остатка)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Сравнения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Был изучен материал в большом количестве.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 так же были произведены тесты скорости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71891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Состав репозитория 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905933"/>
            <a:ext cx="739817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репозиторий было добавлено: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Реферат об алгоритме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Исходный код алгоритма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Тестирующая система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Презентация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Ссылка на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GitHub: https://github.com/Elsium/ASD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37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712D4-6CC6-AC85-BBE8-324B4310601C}"/>
              </a:ext>
            </a:extLst>
          </p:cNvPr>
          <p:cNvSpPr txBox="1"/>
          <p:nvPr/>
        </p:nvSpPr>
        <p:spPr>
          <a:xfrm>
            <a:off x="905934" y="129801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Введение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14A0B64-896A-B29A-1BCA-33DE4FC7F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29C47D-1453-85B3-FA77-6818F18302FD}"/>
              </a:ext>
            </a:extLst>
          </p:cNvPr>
          <p:cNvSpPr txBox="1"/>
          <p:nvPr/>
        </p:nvSpPr>
        <p:spPr>
          <a:xfrm>
            <a:off x="905934" y="1247239"/>
            <a:ext cx="6241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Длинная арифметика – раздел программирования, где решается проблема вместимости чисел в стандартные типы данных.</a:t>
            </a:r>
            <a:endParaRPr 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Эти операции реализуются 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программно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с использованием аппаратных средств работы с числами меньших порядков.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631B0-CB3C-9169-D5D5-4F6AA482F0A1}"/>
              </a:ext>
            </a:extLst>
          </p:cNvPr>
          <p:cNvSpPr txBox="1"/>
          <p:nvPr/>
        </p:nvSpPr>
        <p:spPr>
          <a:xfrm>
            <a:off x="905934" y="776132"/>
            <a:ext cx="3305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такое длинная арифметика?</a:t>
            </a:r>
          </a:p>
        </p:txBody>
      </p:sp>
    </p:spTree>
    <p:extLst>
      <p:ext uri="{BB962C8B-B14F-4D97-AF65-F5344CB8AC3E}">
        <p14:creationId xmlns:p14="http://schemas.microsoft.com/office/powerpoint/2010/main" val="25912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Введение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2864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Для чего она применяется?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6904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Длинная арифметика применяется в следующих областях:</a:t>
            </a:r>
          </a:p>
          <a:p>
            <a:pPr algn="just"/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Криптография.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Математическое и финансовое ПО.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Тема в спортивном программировании.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139035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Структура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6665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нам нужно хранить, чтобы реализовать длинную арифметику?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6904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Число, представленное в виде динамического массива. Как пример –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vector</a:t>
            </a:r>
            <a:r>
              <a:rPr lang="en-US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&lt;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Знак числа. Как пример –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</a:t>
            </a:r>
            <a:endParaRPr lang="ru-RU" dirty="0">
              <a:solidFill>
                <a:srgbClr val="FFC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D31FA7-D9DD-8196-0A4A-2718F0470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1" y="244756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Дополнительные функции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7398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нужно, чтобы код не только корректно работал, но и был лаконичен?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removeLeftZeros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убрать (левые) лидирующие нули.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anyNumber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removeLeftZeros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00243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&gt;&gt; 243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выполняется после каждой операции.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Алгоритм: убирает лидирующие нули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;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проверяет на нуль.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doCarryOver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start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перенос переполненных разрядов.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Используется в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fitsInLongLong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const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– проверяет вмещается число в тип данных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нет.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anyNumber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fitsInLongLong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//5345 &gt;&gt; true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преобразует длинное число в тип данных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26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Дополнительные функции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7398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нужно, чтобы код не только корректно работал, но и был лаконичен?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size_t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возвращает длина числа.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isOdd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нечетное.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isOdd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//23 &gt;&gt; true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isEven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четное.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isEven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//23 &gt;&gt; false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нуль.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//124 &gt;&gt; false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isOne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единицу.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isOne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//1 &gt;&gt; true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знак.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//-14253 &gt;&gt; false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18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Дополнительные функции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7398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Что нужно, чтобы код не только корректно работал, но и был лаконичен?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times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добавление нулей (для деления).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3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//15._times10(3) &gt;&gt; 15000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12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возвращает модуль числа.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//-124 &gt;&gt; 124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081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Ввод числа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E94F7-4B84-C55B-B9E0-31F68D5E64D4}"/>
              </a:ext>
            </a:extLst>
          </p:cNvPr>
          <p:cNvSpPr txBox="1"/>
          <p:nvPr/>
        </p:nvSpPr>
        <p:spPr>
          <a:xfrm>
            <a:off x="905934" y="776132"/>
            <a:ext cx="463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число вписывается в переменную </a:t>
            </a:r>
            <a:r>
              <a:rPr lang="en-US" sz="1600" i="1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BigInt</a:t>
            </a:r>
            <a:r>
              <a:rPr lang="ru-RU" sz="1600" i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Как пример сохраним число 23 472 801. Число будет сохранено в массиве в обратном порядке. Для того, чтобы эффективнее создавать ячейки для разрядов выше.</a:t>
            </a: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число отрицательное, то сначала мы внесем значение </a:t>
            </a:r>
            <a:r>
              <a:rPr lang="en-US" sz="1600" dirty="0">
                <a:solidFill>
                  <a:srgbClr val="B882FA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false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переменную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</a:t>
            </a:r>
            <a:endParaRPr lang="ru-RU" sz="1600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7E0562-2AC7-0BD7-3795-B40367646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2949452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92F8FE-0462-F552-7A14-87EB1F819265}"/>
              </a:ext>
            </a:extLst>
          </p:cNvPr>
          <p:cNvSpPr txBox="1"/>
          <p:nvPr/>
        </p:nvSpPr>
        <p:spPr>
          <a:xfrm>
            <a:off x="6096000" y="5732121"/>
            <a:ext cx="518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132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powerpointbase.com-1001</Template>
  <TotalTime>703</TotalTime>
  <Words>1299</Words>
  <Application>Microsoft Office PowerPoint</Application>
  <PresentationFormat>Широкоэкранный</PresentationFormat>
  <Paragraphs>159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Microsoft JhengHei UI Light</vt:lpstr>
      <vt:lpstr>Arial</vt:lpstr>
      <vt:lpstr>Calibri</vt:lpstr>
      <vt:lpstr>Calibri Light</vt:lpstr>
      <vt:lpstr>Consolas</vt:lpstr>
      <vt:lpstr>Тема Office</vt:lpstr>
      <vt:lpstr>Эффективная длинная арифметика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длинная арифметика</dc:title>
  <dc:creator>Ли</dc:creator>
  <cp:lastModifiedBy>Ли</cp:lastModifiedBy>
  <cp:revision>7</cp:revision>
  <dcterms:created xsi:type="dcterms:W3CDTF">2023-02-04T12:16:29Z</dcterms:created>
  <dcterms:modified xsi:type="dcterms:W3CDTF">2023-02-12T09:02:21Z</dcterms:modified>
</cp:coreProperties>
</file>