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itre de la pré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onnées clés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Données clés</a:t>
            </a:r>
          </a:p>
        </p:txBody>
      </p:sp>
      <p:sp>
        <p:nvSpPr>
          <p:cNvPr id="10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Texte niveau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l de salade avec du riz frit, des œufs durs et des baguette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l avec des beignets de saumon, de la salade et du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l de pâtes pappardelle avec du beurre maître d’hôtel, des noisettes grillées et des lamelles de parmesa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l de salade avec du riz frit, des œufs durs et des baguette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ts et citrons vert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re de la pré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3" name="Auteur et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24" name="Texte niveau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l avec des beignets de saumon, de la salade et du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01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1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l de pâtes pappardelle avec du beurre maître d’hôtel, des noisettes grillées et des lamelles de parmesan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72" name="01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l’agenda</a:t>
            </a:r>
          </a:p>
        </p:txBody>
      </p:sp>
      <p:sp>
        <p:nvSpPr>
          <p:cNvPr id="89" name="Sous-titre de l’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l’agenda</a:t>
            </a:r>
          </a:p>
        </p:txBody>
      </p:sp>
      <p:sp>
        <p:nvSpPr>
          <p:cNvPr id="90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Rubriques de l’agenda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01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Relationship Id="rId3" Type="http://schemas.openxmlformats.org/officeDocument/2006/relationships/hyperlink" Target="https://www.evernote.com/client/web?login=true#?n=3317432c-fda5-4ef2-bff3-114d897749fc&amp;" TargetMode="External"/><Relationship Id="rId4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1.gif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VEILLE TECHNIQUE.jpg" descr="VEILLE TECHNIQU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"/>
            <a:ext cx="2438400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VEILLE TECHNIQUE"/>
          <p:cNvSpPr txBox="1"/>
          <p:nvPr>
            <p:ph type="ctrTitle"/>
          </p:nvPr>
        </p:nvSpPr>
        <p:spPr>
          <a:xfrm>
            <a:off x="1206498" y="147689"/>
            <a:ext cx="21971004" cy="2272804"/>
          </a:xfrm>
          <a:prstGeom prst="rect">
            <a:avLst/>
          </a:prstGeom>
        </p:spPr>
        <p:txBody>
          <a:bodyPr/>
          <a:lstStyle>
            <a:lvl1pPr algn="ctr" defTabSz="2340805">
              <a:defRPr spc="-288" sz="14400">
                <a:solidFill>
                  <a:srgbClr val="FFFFFF"/>
                </a:solidFill>
              </a:defRPr>
            </a:lvl1pPr>
          </a:lstStyle>
          <a:p>
            <a:pPr/>
            <a:r>
              <a:t>VEILLE TECHNIQUE</a:t>
            </a:r>
          </a:p>
        </p:txBody>
      </p:sp>
      <p:sp>
        <p:nvSpPr>
          <p:cNvPr id="153" name="PROJET 4 : PLANIFIEZ LE DÉVELOPPEMENT DU SITE DE VOTRE CLIENT"/>
          <p:cNvSpPr txBox="1"/>
          <p:nvPr>
            <p:ph type="subTitle" sz="quarter" idx="1"/>
          </p:nvPr>
        </p:nvSpPr>
        <p:spPr>
          <a:xfrm>
            <a:off x="986460" y="3299520"/>
            <a:ext cx="17756784" cy="1905001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pPr/>
            <a:r>
              <a:t>PROJET 4 : PLANIFIEZ LE DÉVELOPPEMENT DU SITE DE VOTRE 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VEILLE TECHNIQUE 3.jpg" descr="VEILLE TECHNIQUE 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quare"/>
          <p:cNvSpPr/>
          <p:nvPr/>
        </p:nvSpPr>
        <p:spPr>
          <a:xfrm>
            <a:off x="934991" y="11775154"/>
            <a:ext cx="778142" cy="778142"/>
          </a:xfrm>
          <a:prstGeom prst="rect">
            <a:avLst/>
          </a:prstGeom>
          <a:solidFill>
            <a:srgbClr val="14141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7" name="10"/>
          <p:cNvSpPr txBox="1"/>
          <p:nvPr/>
        </p:nvSpPr>
        <p:spPr>
          <a:xfrm>
            <a:off x="1055525" y="11534881"/>
            <a:ext cx="53707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10</a:t>
            </a:r>
          </a:p>
        </p:txBody>
      </p:sp>
      <p:grpSp>
        <p:nvGrpSpPr>
          <p:cNvPr id="271" name="Group"/>
          <p:cNvGrpSpPr/>
          <p:nvPr/>
        </p:nvGrpSpPr>
        <p:grpSpPr>
          <a:xfrm>
            <a:off x="715363" y="1385248"/>
            <a:ext cx="17879293" cy="6879837"/>
            <a:chOff x="0" y="428942"/>
            <a:chExt cx="17879292" cy="6879836"/>
          </a:xfrm>
        </p:grpSpPr>
        <p:sp>
          <p:nvSpPr>
            <p:cNvPr id="268" name="Group"/>
            <p:cNvSpPr/>
            <p:nvPr/>
          </p:nvSpPr>
          <p:spPr>
            <a:xfrm>
              <a:off x="0" y="428942"/>
              <a:ext cx="1575569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1" sz="5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JSPDF</a:t>
              </a:r>
            </a:p>
          </p:txBody>
        </p:sp>
        <p:pic>
          <p:nvPicPr>
            <p:cNvPr id="269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587136" y="2600765"/>
              <a:ext cx="9779001" cy="298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0" name="IL S’AGIT D’UNE BIBLIOTHÈQUE JAVASCRIPT QUI PERMET DE GÉNÉRER DES FICHIERS PDF À PARTIR DE DONNÉES HTML OU DE JSON."/>
            <p:cNvSpPr txBox="1"/>
            <p:nvPr/>
          </p:nvSpPr>
          <p:spPr>
            <a:xfrm>
              <a:off x="5073981" y="6479113"/>
              <a:ext cx="12805312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IL S’AGIT D’UNE BIBLIOTHÈQUE JAVASCRIPT QUI PERMET DE GÉNÉRER DES FICHIERS PDF À PARTIR DE DONNÉES HTML OU DE JSON. </a:t>
              </a: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643025" y="1370350"/>
            <a:ext cx="17629018" cy="6494799"/>
            <a:chOff x="0" y="428940"/>
            <a:chExt cx="17629016" cy="6494798"/>
          </a:xfrm>
        </p:grpSpPr>
        <p:sp>
          <p:nvSpPr>
            <p:cNvPr id="272" name="Group"/>
            <p:cNvSpPr/>
            <p:nvPr/>
          </p:nvSpPr>
          <p:spPr>
            <a:xfrm>
              <a:off x="0" y="428940"/>
              <a:ext cx="1575569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1" sz="5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NODEMAILER</a:t>
              </a:r>
            </a:p>
          </p:txBody>
        </p:sp>
        <p:pic>
          <p:nvPicPr>
            <p:cNvPr id="273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36861" y="1365644"/>
              <a:ext cx="9779001" cy="4635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4" name="IL S’AGIT D’UN MODULE NODE.JS QUI PERMET D’ENVOYER DES E-MAILS À PARTIR D’UNE APPLICATION NODE.JS."/>
            <p:cNvSpPr/>
            <p:nvPr/>
          </p:nvSpPr>
          <p:spPr>
            <a:xfrm>
              <a:off x="4823705" y="6923738"/>
              <a:ext cx="128053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IL S’AGIT D’UN MODULE NODE.JS QUI PERMET D’ENVOYER DES E-MAILS À PARTIR D’UNE APPLICATION NODE.JS. </a:t>
              </a:r>
            </a:p>
          </p:txBody>
        </p:sp>
      </p:grpSp>
      <p:grpSp>
        <p:nvGrpSpPr>
          <p:cNvPr id="279" name="Group"/>
          <p:cNvGrpSpPr/>
          <p:nvPr/>
        </p:nvGrpSpPr>
        <p:grpSpPr>
          <a:xfrm>
            <a:off x="525756" y="1260501"/>
            <a:ext cx="17863556" cy="6530348"/>
            <a:chOff x="0" y="428940"/>
            <a:chExt cx="17863554" cy="6530347"/>
          </a:xfrm>
        </p:grpSpPr>
        <p:sp>
          <p:nvSpPr>
            <p:cNvPr id="276" name="Group"/>
            <p:cNvSpPr/>
            <p:nvPr/>
          </p:nvSpPr>
          <p:spPr>
            <a:xfrm>
              <a:off x="0" y="428940"/>
              <a:ext cx="1575569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1" sz="5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PASSPORT.JS</a:t>
              </a:r>
            </a:p>
          </p:txBody>
        </p:sp>
        <p:pic>
          <p:nvPicPr>
            <p:cNvPr id="277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6577749" y="1018293"/>
              <a:ext cx="9766301" cy="518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8" name="IL S’AGIT D’UN MIDDLEWARE D’AUTHENTIFICATION POUR NODE.JS QUI PERMET DE GÉRER L’AUTHENTIFICATION ET L’AUTORISATION DES UTILISATEURS DANS UNE APPLICATION WEB."/>
            <p:cNvSpPr/>
            <p:nvPr/>
          </p:nvSpPr>
          <p:spPr>
            <a:xfrm>
              <a:off x="5058243" y="6959287"/>
              <a:ext cx="128053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IL S’AGIT D’UN MIDDLEWARE D’AUTHENTIFICATION POUR NODE.JS QUI PERMET DE GÉRER L’AUTHENTIFICATION ET L’AUTORISATION DES UTILISATEURS DANS UNE APPLICATION WEB.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2"/>
      <p:bldP build="whole" bldLvl="1" animBg="1" rev="0" advAuto="0" spid="271" grpId="1"/>
      <p:bldP build="whole" bldLvl="1" animBg="1" rev="0" advAuto="0" spid="275" grpId="4"/>
      <p:bldP build="whole" bldLvl="1" animBg="1" rev="0" advAuto="0" spid="279" grpId="5"/>
      <p:bldP build="whole" bldLvl="1" animBg="1" rev="0" advAuto="0" spid="275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VEILLE TECHNIQUE 3.jpg" descr="VEILLE TECHNIQUE 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QJObxznpklAxDNp0OVe3kAP5ZfUouIvRDO0kPj-V3MRjoRYKwj9RVTxOwG9yrlY-bgG3.png" descr="QJObxznpklAxDNp0OVe3kAP5ZfUouIvRDO0kPj-V3MRjoRYKwj9RVTxOwG9yrlY-bgG3.png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4468033" y="2062845"/>
            <a:ext cx="8506463" cy="8506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36" y="0"/>
                  <a:pt x="5272" y="1055"/>
                  <a:pt x="3163" y="3163"/>
                </a:cubicBezTo>
                <a:cubicBezTo>
                  <a:pt x="1055" y="5272"/>
                  <a:pt x="0" y="8036"/>
                  <a:pt x="0" y="10800"/>
                </a:cubicBezTo>
                <a:cubicBezTo>
                  <a:pt x="0" y="13564"/>
                  <a:pt x="1055" y="16328"/>
                  <a:pt x="3163" y="18437"/>
                </a:cubicBezTo>
                <a:cubicBezTo>
                  <a:pt x="5272" y="20545"/>
                  <a:pt x="8036" y="21600"/>
                  <a:pt x="10800" y="21600"/>
                </a:cubicBezTo>
                <a:cubicBezTo>
                  <a:pt x="13564" y="21600"/>
                  <a:pt x="16328" y="20545"/>
                  <a:pt x="18437" y="18437"/>
                </a:cubicBezTo>
                <a:cubicBezTo>
                  <a:pt x="20545" y="16328"/>
                  <a:pt x="21600" y="13564"/>
                  <a:pt x="21600" y="10800"/>
                </a:cubicBezTo>
                <a:cubicBezTo>
                  <a:pt x="21600" y="8036"/>
                  <a:pt x="20545" y="5272"/>
                  <a:pt x="18437" y="3163"/>
                </a:cubicBezTo>
                <a:cubicBezTo>
                  <a:pt x="16328" y="1055"/>
                  <a:pt x="13564" y="0"/>
                  <a:pt x="10800" y="0"/>
                </a:cubicBezTo>
                <a:close/>
              </a:path>
            </a:pathLst>
          </a:custGeom>
          <a:ln w="254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  <p:sp>
        <p:nvSpPr>
          <p:cNvPr id="157" name="EVERNOTE"/>
          <p:cNvSpPr txBox="1"/>
          <p:nvPr/>
        </p:nvSpPr>
        <p:spPr>
          <a:xfrm>
            <a:off x="890228" y="923667"/>
            <a:ext cx="8984977" cy="1762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1000">
                <a:solidFill>
                  <a:srgbClr val="FFFFFF"/>
                </a:solidFill>
              </a:defRPr>
            </a:lvl1pPr>
          </a:lstStyle>
          <a:p>
            <a:pPr/>
            <a:r>
              <a:t>EVERNOTE</a:t>
            </a:r>
          </a:p>
        </p:txBody>
      </p:sp>
      <p:sp>
        <p:nvSpPr>
          <p:cNvPr id="158" name="OUTIL DE VEILLE TECHNIQUE"/>
          <p:cNvSpPr txBox="1"/>
          <p:nvPr>
            <p:ph type="body" sz="quarter" idx="4294967295"/>
          </p:nvPr>
        </p:nvSpPr>
        <p:spPr>
          <a:xfrm>
            <a:off x="1552125" y="2945773"/>
            <a:ext cx="12804922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/>
            <a:r>
              <a:t>OUTIL DE VEILLE TECHNIQUE</a:t>
            </a:r>
          </a:p>
        </p:txBody>
      </p:sp>
      <p:sp>
        <p:nvSpPr>
          <p:cNvPr id="159" name="POURQUOI EVERNOTE ?"/>
          <p:cNvSpPr txBox="1"/>
          <p:nvPr/>
        </p:nvSpPr>
        <p:spPr>
          <a:xfrm>
            <a:off x="890228" y="6429059"/>
            <a:ext cx="8984977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5000">
                <a:solidFill>
                  <a:srgbClr val="17E8D0"/>
                </a:solidFill>
              </a:defRPr>
            </a:lvl1pPr>
          </a:lstStyle>
          <a:p>
            <a:pPr/>
            <a:r>
              <a:t>POURQUOI EVERNOTE ?</a:t>
            </a:r>
          </a:p>
        </p:txBody>
      </p:sp>
      <p:sp>
        <p:nvSpPr>
          <p:cNvPr id="160" name="Pour sa simplicité d’utilisation et son organisation."/>
          <p:cNvSpPr txBox="1"/>
          <p:nvPr/>
        </p:nvSpPr>
        <p:spPr>
          <a:xfrm>
            <a:off x="1522381" y="7449279"/>
            <a:ext cx="11513586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Pour sa simplicité d’utilisation et son organisation.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VEILLE TECHNIQUE.pdf" descr="VEILLE TECHNIQU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1645" y="-175300"/>
            <a:ext cx="25007290" cy="14066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COMMENT LES SOURCES ONT ÉTÉ SÉLECTIONNÉES ?"/>
          <p:cNvSpPr txBox="1"/>
          <p:nvPr/>
        </p:nvSpPr>
        <p:spPr>
          <a:xfrm>
            <a:off x="84066" y="834441"/>
            <a:ext cx="24215867" cy="113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6800">
                <a:solidFill>
                  <a:srgbClr val="FFFFFF"/>
                </a:solidFill>
              </a:defRPr>
            </a:lvl1pPr>
          </a:lstStyle>
          <a:p>
            <a:pPr/>
            <a:r>
              <a:t>COMMENT LES SOURCES ONT ÉTÉ SÉLECTIONNÉES ?</a:t>
            </a:r>
          </a:p>
        </p:txBody>
      </p:sp>
      <p:pic>
        <p:nvPicPr>
          <p:cNvPr id="164" name="RPReplay_Final1681729210.gif" descr="RPReplay_Final1681729210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260" y="10810160"/>
            <a:ext cx="6634896" cy="241897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1ÈRE RECHERCHE"/>
          <p:cNvSpPr txBox="1"/>
          <p:nvPr/>
        </p:nvSpPr>
        <p:spPr>
          <a:xfrm>
            <a:off x="2025412" y="9991181"/>
            <a:ext cx="43025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000">
                <a:solidFill>
                  <a:srgbClr val="17E8D0"/>
                </a:solidFill>
              </a:defRPr>
            </a:lvl1pPr>
          </a:lstStyle>
          <a:p>
            <a:pPr/>
            <a:r>
              <a:t>1ÈRE RECHERCHE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7955949" y="9991181"/>
            <a:ext cx="8953501" cy="3196866"/>
            <a:chOff x="0" y="1"/>
            <a:chExt cx="8953500" cy="3196865"/>
          </a:xfrm>
        </p:grpSpPr>
        <p:pic>
          <p:nvPicPr>
            <p:cNvPr id="166" name="IMG_0259.jpeg" descr="IMG_0259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860066"/>
              <a:ext cx="8953500" cy="2336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7" name="SÉLECTION D’UN ARTICLE"/>
            <p:cNvSpPr txBox="1"/>
            <p:nvPr/>
          </p:nvSpPr>
          <p:spPr>
            <a:xfrm>
              <a:off x="1780020" y="1"/>
              <a:ext cx="5393459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3000">
                  <a:solidFill>
                    <a:srgbClr val="17E8D0"/>
                  </a:solidFill>
                </a:defRPr>
              </a:lvl1pPr>
            </a:lstStyle>
            <a:p>
              <a:pPr/>
              <a:r>
                <a:t>SÉLECTION D’UN ARTICLE</a:t>
              </a:r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17371243" y="9991181"/>
            <a:ext cx="6153498" cy="3223694"/>
            <a:chOff x="0" y="1"/>
            <a:chExt cx="6153496" cy="3223692"/>
          </a:xfrm>
        </p:grpSpPr>
        <p:pic>
          <p:nvPicPr>
            <p:cNvPr id="169" name="IMG_0260.jpeg" descr="IMG_0260.jpe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833238"/>
              <a:ext cx="6153497" cy="23904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VÉRIFICATION DU CHOIX"/>
            <p:cNvSpPr txBox="1"/>
            <p:nvPr/>
          </p:nvSpPr>
          <p:spPr>
            <a:xfrm>
              <a:off x="380018" y="1"/>
              <a:ext cx="5393459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3000">
                  <a:solidFill>
                    <a:srgbClr val="17E8D0"/>
                  </a:solidFill>
                </a:defRPr>
              </a:lvl1pPr>
            </a:lstStyle>
            <a:p>
              <a:pPr/>
              <a:r>
                <a:t>VÉRIFICATION DU CHOIX</a:t>
              </a:r>
            </a:p>
          </p:txBody>
        </p:sp>
      </p:grpSp>
      <p:pic>
        <p:nvPicPr>
          <p:cNvPr id="172" name="IMG_0267.jpeg" descr="IMG_0267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22072" y="5261682"/>
            <a:ext cx="6109273" cy="79793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5" name="Group"/>
          <p:cNvGrpSpPr/>
          <p:nvPr/>
        </p:nvGrpSpPr>
        <p:grpSpPr>
          <a:xfrm>
            <a:off x="7693138" y="5626497"/>
            <a:ext cx="8938935" cy="703280"/>
            <a:chOff x="0" y="0"/>
            <a:chExt cx="8938934" cy="703279"/>
          </a:xfrm>
        </p:grpSpPr>
        <p:sp>
          <p:nvSpPr>
            <p:cNvPr id="173" name="Arrow 11"/>
            <p:cNvSpPr/>
            <p:nvPr/>
          </p:nvSpPr>
          <p:spPr>
            <a:xfrm>
              <a:off x="0" y="0"/>
              <a:ext cx="934084" cy="703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469" y="0"/>
                  </a:moveTo>
                  <a:cubicBezTo>
                    <a:pt x="13010" y="0"/>
                    <a:pt x="12551" y="232"/>
                    <a:pt x="12200" y="697"/>
                  </a:cubicBezTo>
                  <a:cubicBezTo>
                    <a:pt x="11500" y="1626"/>
                    <a:pt x="11500" y="3135"/>
                    <a:pt x="12200" y="4065"/>
                  </a:cubicBezTo>
                  <a:lnTo>
                    <a:pt x="15479" y="8419"/>
                  </a:lnTo>
                  <a:lnTo>
                    <a:pt x="1793" y="8419"/>
                  </a:lnTo>
                  <a:cubicBezTo>
                    <a:pt x="802" y="8419"/>
                    <a:pt x="0" y="9485"/>
                    <a:pt x="0" y="10800"/>
                  </a:cubicBezTo>
                  <a:cubicBezTo>
                    <a:pt x="0" y="12115"/>
                    <a:pt x="802" y="13181"/>
                    <a:pt x="1793" y="13181"/>
                  </a:cubicBezTo>
                  <a:lnTo>
                    <a:pt x="15479" y="13181"/>
                  </a:lnTo>
                  <a:lnTo>
                    <a:pt x="12200" y="17535"/>
                  </a:lnTo>
                  <a:cubicBezTo>
                    <a:pt x="11500" y="18465"/>
                    <a:pt x="11500" y="19974"/>
                    <a:pt x="12200" y="20903"/>
                  </a:cubicBezTo>
                  <a:cubicBezTo>
                    <a:pt x="12551" y="21368"/>
                    <a:pt x="13010" y="21600"/>
                    <a:pt x="13469" y="21600"/>
                  </a:cubicBezTo>
                  <a:cubicBezTo>
                    <a:pt x="13927" y="21600"/>
                    <a:pt x="14387" y="21368"/>
                    <a:pt x="14737" y="20903"/>
                  </a:cubicBezTo>
                  <a:lnTo>
                    <a:pt x="21074" y="12484"/>
                  </a:lnTo>
                  <a:cubicBezTo>
                    <a:pt x="21424" y="12019"/>
                    <a:pt x="21600" y="11409"/>
                    <a:pt x="21600" y="10800"/>
                  </a:cubicBezTo>
                  <a:cubicBezTo>
                    <a:pt x="21600" y="10191"/>
                    <a:pt x="21424" y="9581"/>
                    <a:pt x="21074" y="9116"/>
                  </a:cubicBezTo>
                  <a:lnTo>
                    <a:pt x="14737" y="697"/>
                  </a:lnTo>
                  <a:cubicBezTo>
                    <a:pt x="14387" y="232"/>
                    <a:pt x="13927" y="0"/>
                    <a:pt x="1346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4" name="REPÉRAGE DES PREMIERS LIENS PERTINENTS"/>
            <p:cNvSpPr txBox="1"/>
            <p:nvPr/>
          </p:nvSpPr>
          <p:spPr>
            <a:xfrm>
              <a:off x="1052918" y="121110"/>
              <a:ext cx="788601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REPÉRAGE DES PREMIERS LIENS PERTINENTS </a:t>
              </a:r>
            </a:p>
          </p:txBody>
        </p:sp>
      </p:grpSp>
      <p:grpSp>
        <p:nvGrpSpPr>
          <p:cNvPr id="178" name="Group"/>
          <p:cNvGrpSpPr/>
          <p:nvPr/>
        </p:nvGrpSpPr>
        <p:grpSpPr>
          <a:xfrm>
            <a:off x="7693138" y="7285869"/>
            <a:ext cx="9182531" cy="703280"/>
            <a:chOff x="0" y="0"/>
            <a:chExt cx="9182530" cy="703279"/>
          </a:xfrm>
        </p:grpSpPr>
        <p:sp>
          <p:nvSpPr>
            <p:cNvPr id="176" name="Arrow 11"/>
            <p:cNvSpPr/>
            <p:nvPr/>
          </p:nvSpPr>
          <p:spPr>
            <a:xfrm>
              <a:off x="0" y="0"/>
              <a:ext cx="934084" cy="703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469" y="0"/>
                  </a:moveTo>
                  <a:cubicBezTo>
                    <a:pt x="13010" y="0"/>
                    <a:pt x="12551" y="232"/>
                    <a:pt x="12200" y="697"/>
                  </a:cubicBezTo>
                  <a:cubicBezTo>
                    <a:pt x="11500" y="1626"/>
                    <a:pt x="11500" y="3135"/>
                    <a:pt x="12200" y="4065"/>
                  </a:cubicBezTo>
                  <a:lnTo>
                    <a:pt x="15479" y="8419"/>
                  </a:lnTo>
                  <a:lnTo>
                    <a:pt x="1793" y="8419"/>
                  </a:lnTo>
                  <a:cubicBezTo>
                    <a:pt x="802" y="8419"/>
                    <a:pt x="0" y="9485"/>
                    <a:pt x="0" y="10800"/>
                  </a:cubicBezTo>
                  <a:cubicBezTo>
                    <a:pt x="0" y="12115"/>
                    <a:pt x="802" y="13181"/>
                    <a:pt x="1793" y="13181"/>
                  </a:cubicBezTo>
                  <a:lnTo>
                    <a:pt x="15479" y="13181"/>
                  </a:lnTo>
                  <a:lnTo>
                    <a:pt x="12200" y="17535"/>
                  </a:lnTo>
                  <a:cubicBezTo>
                    <a:pt x="11500" y="18465"/>
                    <a:pt x="11500" y="19974"/>
                    <a:pt x="12200" y="20903"/>
                  </a:cubicBezTo>
                  <a:cubicBezTo>
                    <a:pt x="12551" y="21368"/>
                    <a:pt x="13010" y="21600"/>
                    <a:pt x="13469" y="21600"/>
                  </a:cubicBezTo>
                  <a:cubicBezTo>
                    <a:pt x="13927" y="21600"/>
                    <a:pt x="14387" y="21368"/>
                    <a:pt x="14737" y="20903"/>
                  </a:cubicBezTo>
                  <a:lnTo>
                    <a:pt x="21074" y="12484"/>
                  </a:lnTo>
                  <a:cubicBezTo>
                    <a:pt x="21424" y="12019"/>
                    <a:pt x="21600" y="11409"/>
                    <a:pt x="21600" y="10800"/>
                  </a:cubicBezTo>
                  <a:cubicBezTo>
                    <a:pt x="21600" y="10191"/>
                    <a:pt x="21424" y="9581"/>
                    <a:pt x="21074" y="9116"/>
                  </a:cubicBezTo>
                  <a:lnTo>
                    <a:pt x="14737" y="697"/>
                  </a:lnTo>
                  <a:cubicBezTo>
                    <a:pt x="14387" y="232"/>
                    <a:pt x="13927" y="0"/>
                    <a:pt x="1346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7" name="LECTURE DES DIFFÉRENTES QUESTIONS POSÉES"/>
            <p:cNvSpPr txBox="1"/>
            <p:nvPr/>
          </p:nvSpPr>
          <p:spPr>
            <a:xfrm>
              <a:off x="1296515" y="121110"/>
              <a:ext cx="7886016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LECTURE DES DIFFÉRENTES QUESTIONS POSÉES  </a:t>
              </a:r>
            </a:p>
          </p:txBody>
        </p:sp>
      </p:grpSp>
      <p:grpSp>
        <p:nvGrpSpPr>
          <p:cNvPr id="181" name="Group"/>
          <p:cNvGrpSpPr/>
          <p:nvPr/>
        </p:nvGrpSpPr>
        <p:grpSpPr>
          <a:xfrm>
            <a:off x="7692083" y="8638524"/>
            <a:ext cx="13628166" cy="703280"/>
            <a:chOff x="0" y="0"/>
            <a:chExt cx="13628165" cy="703279"/>
          </a:xfrm>
        </p:grpSpPr>
        <p:sp>
          <p:nvSpPr>
            <p:cNvPr id="179" name="Arrow 11"/>
            <p:cNvSpPr/>
            <p:nvPr/>
          </p:nvSpPr>
          <p:spPr>
            <a:xfrm>
              <a:off x="0" y="0"/>
              <a:ext cx="934084" cy="703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469" y="0"/>
                  </a:moveTo>
                  <a:cubicBezTo>
                    <a:pt x="13010" y="0"/>
                    <a:pt x="12551" y="232"/>
                    <a:pt x="12200" y="697"/>
                  </a:cubicBezTo>
                  <a:cubicBezTo>
                    <a:pt x="11500" y="1626"/>
                    <a:pt x="11500" y="3135"/>
                    <a:pt x="12200" y="4065"/>
                  </a:cubicBezTo>
                  <a:lnTo>
                    <a:pt x="15479" y="8419"/>
                  </a:lnTo>
                  <a:lnTo>
                    <a:pt x="1793" y="8419"/>
                  </a:lnTo>
                  <a:cubicBezTo>
                    <a:pt x="802" y="8419"/>
                    <a:pt x="0" y="9485"/>
                    <a:pt x="0" y="10800"/>
                  </a:cubicBezTo>
                  <a:cubicBezTo>
                    <a:pt x="0" y="12115"/>
                    <a:pt x="802" y="13181"/>
                    <a:pt x="1793" y="13181"/>
                  </a:cubicBezTo>
                  <a:lnTo>
                    <a:pt x="15479" y="13181"/>
                  </a:lnTo>
                  <a:lnTo>
                    <a:pt x="12200" y="17535"/>
                  </a:lnTo>
                  <a:cubicBezTo>
                    <a:pt x="11500" y="18465"/>
                    <a:pt x="11500" y="19974"/>
                    <a:pt x="12200" y="20903"/>
                  </a:cubicBezTo>
                  <a:cubicBezTo>
                    <a:pt x="12551" y="21368"/>
                    <a:pt x="13010" y="21600"/>
                    <a:pt x="13469" y="21600"/>
                  </a:cubicBezTo>
                  <a:cubicBezTo>
                    <a:pt x="13927" y="21600"/>
                    <a:pt x="14387" y="21368"/>
                    <a:pt x="14737" y="20903"/>
                  </a:cubicBezTo>
                  <a:lnTo>
                    <a:pt x="21074" y="12484"/>
                  </a:lnTo>
                  <a:cubicBezTo>
                    <a:pt x="21424" y="12019"/>
                    <a:pt x="21600" y="11409"/>
                    <a:pt x="21600" y="10800"/>
                  </a:cubicBezTo>
                  <a:cubicBezTo>
                    <a:pt x="21600" y="10191"/>
                    <a:pt x="21424" y="9581"/>
                    <a:pt x="21074" y="9116"/>
                  </a:cubicBezTo>
                  <a:lnTo>
                    <a:pt x="14737" y="697"/>
                  </a:lnTo>
                  <a:cubicBezTo>
                    <a:pt x="14387" y="232"/>
                    <a:pt x="13927" y="0"/>
                    <a:pt x="1346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0" name="COMPARAISON DES DIFFÉRENTES TECHNOLOGIES POUVANT ÊTRE UTILISÉES"/>
            <p:cNvSpPr txBox="1"/>
            <p:nvPr/>
          </p:nvSpPr>
          <p:spPr>
            <a:xfrm>
              <a:off x="1052918" y="121110"/>
              <a:ext cx="12575248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</a:defRPr>
              </a:lvl1pPr>
            </a:lstStyle>
            <a:p>
              <a:pPr/>
              <a:r>
                <a:t>COMPARAISON DES DIFFÉRENTES TECHNOLOGIES POUVANT ÊTRE UTILISÉES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4995 -0.531913 L -0.005495 -0.539017 L -0.005495 -0.548785 L -0.005495 -0.552337 L -0.005994 -0.553225 L -0.005994 -0.554113 L -0.005994 -0.555001 L -0.005994 -0.558553 L -0.005994 -0.559441 L -0.005994 -0.560329 L -0.005994 -0.561217 L -0.005994 -0.562105 L -0.005994 -0.562993 L -0.005994 -0.564769 L -0.005994 -0.565657 L -0.005994 -0.566545 L -0.005994 -0.568321 L -0.005994 -0.569209 L -0.005495 -0.570097" origin="layout" pathEditMode="relative">
                                      <p:cBhvr>
                                        <p:cTn id="6" dur="11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5495 0.297480 L -0.004496 0.296592 L -0.003497 0.295704 L -0.001499 0.299256" origin="layout" pathEditMode="relative">
                                      <p:cBhvr>
                                        <p:cTn id="9" dur="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3996 0.275280 L 0.003497 0.276168 L 0.002997 0.276168 L 0.002498 0.276168 L 0.001998 0.276168 L 0.000999 0.277056" origin="layout" pathEditMode="relative">
                                      <p:cBhvr>
                                        <p:cTn id="1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4496 0.227328 L 0.000999 0.290376 L 0.001998 0.306360" origin="layout" pathEditMode="relative">
                                      <p:cBhvr>
                                        <p:cTn id="15" dur="6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7"/>
      <p:bldP build="whole" bldLvl="1" animBg="1" rev="0" advAuto="0" spid="181" grpId="8"/>
      <p:bldP build="whole" bldLvl="1" animBg="1" rev="0" advAuto="0" spid="175" grpId="6"/>
      <p:bldP build="whole" bldLvl="1" animBg="1" rev="0" advAuto="0" spid="172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VEILLE TECHNIQUE 3.jpg" descr="VEILLE TECHNIQUE 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COMMENT LES INFORMATIONS SONT CLASSÉES ?"/>
          <p:cNvSpPr txBox="1"/>
          <p:nvPr/>
        </p:nvSpPr>
        <p:spPr>
          <a:xfrm>
            <a:off x="789042" y="629405"/>
            <a:ext cx="15755698" cy="198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6200">
                <a:solidFill>
                  <a:srgbClr val="FFFFFF"/>
                </a:solidFill>
              </a:defRPr>
            </a:lvl1pPr>
          </a:lstStyle>
          <a:p>
            <a:pPr/>
            <a:r>
              <a:t>COMMENT LES INFORMATIONS SONT CLASSÉES ?</a:t>
            </a:r>
          </a:p>
        </p:txBody>
      </p:sp>
      <p:sp>
        <p:nvSpPr>
          <p:cNvPr id="185" name="LES ÉTIQUETTES"/>
          <p:cNvSpPr txBox="1"/>
          <p:nvPr>
            <p:ph type="body" sz="quarter" idx="4294967295"/>
          </p:nvPr>
        </p:nvSpPr>
        <p:spPr>
          <a:xfrm>
            <a:off x="908753" y="2945773"/>
            <a:ext cx="12804923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/>
            <a:r>
              <a:t>LES ÉTIQUETTES </a:t>
            </a:r>
          </a:p>
        </p:txBody>
      </p:sp>
      <p:sp>
        <p:nvSpPr>
          <p:cNvPr id="186" name="Square"/>
          <p:cNvSpPr/>
          <p:nvPr/>
        </p:nvSpPr>
        <p:spPr>
          <a:xfrm>
            <a:off x="934991" y="11775154"/>
            <a:ext cx="778142" cy="778142"/>
          </a:xfrm>
          <a:prstGeom prst="rect">
            <a:avLst/>
          </a:prstGeom>
          <a:solidFill>
            <a:srgbClr val="14141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7" name="4"/>
          <p:cNvSpPr txBox="1"/>
          <p:nvPr/>
        </p:nvSpPr>
        <p:spPr>
          <a:xfrm>
            <a:off x="1055525" y="11534881"/>
            <a:ext cx="53707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grpSp>
        <p:nvGrpSpPr>
          <p:cNvPr id="190" name="Group"/>
          <p:cNvGrpSpPr/>
          <p:nvPr/>
        </p:nvGrpSpPr>
        <p:grpSpPr>
          <a:xfrm>
            <a:off x="1323324" y="6107682"/>
            <a:ext cx="5079867" cy="6459717"/>
            <a:chOff x="0" y="0"/>
            <a:chExt cx="5079865" cy="6459716"/>
          </a:xfrm>
        </p:grpSpPr>
        <p:pic>
          <p:nvPicPr>
            <p:cNvPr id="188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9582" y="1544817"/>
              <a:ext cx="3060701" cy="491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9" name="LES DIFFÉRENTES INFORMATIONS SONT CLASSÉES SELON PLUSIEURS ÉTIQUETTES"/>
            <p:cNvSpPr txBox="1"/>
            <p:nvPr/>
          </p:nvSpPr>
          <p:spPr>
            <a:xfrm>
              <a:off x="0" y="0"/>
              <a:ext cx="5079866" cy="1084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LES DIFFÉRENTES INFORMATIONS SONT CLASSÉES SELON PLUSIEURS ÉTIQUETTES </a:t>
              </a:r>
            </a:p>
          </p:txBody>
        </p:sp>
      </p:grpSp>
      <p:grpSp>
        <p:nvGrpSpPr>
          <p:cNvPr id="193" name="Group"/>
          <p:cNvGrpSpPr/>
          <p:nvPr/>
        </p:nvGrpSpPr>
        <p:grpSpPr>
          <a:xfrm>
            <a:off x="9346995" y="6107682"/>
            <a:ext cx="7353301" cy="6281917"/>
            <a:chOff x="0" y="0"/>
            <a:chExt cx="7353300" cy="6281916"/>
          </a:xfrm>
        </p:grpSpPr>
        <p:pic>
          <p:nvPicPr>
            <p:cNvPr id="191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722617"/>
              <a:ext cx="7353300" cy="4559301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</p:pic>
        <p:sp>
          <p:nvSpPr>
            <p:cNvPr id="192" name="CHAQUE ÉTIQUETTE EST ATTRIBUÉE ENSUITE À L’ARTICLE CORRESPONDANT"/>
            <p:cNvSpPr txBox="1"/>
            <p:nvPr/>
          </p:nvSpPr>
          <p:spPr>
            <a:xfrm>
              <a:off x="1136716" y="0"/>
              <a:ext cx="5079867" cy="10844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CHAQUE ÉTIQUETTE EST ATTRIBUÉE ENSUITE À L’ARTICLE CORRESPONDANT </a:t>
              </a:r>
            </a:p>
          </p:txBody>
        </p:sp>
      </p:grpSp>
      <p:grpSp>
        <p:nvGrpSpPr>
          <p:cNvPr id="198" name="Group"/>
          <p:cNvGrpSpPr/>
          <p:nvPr/>
        </p:nvGrpSpPr>
        <p:grpSpPr>
          <a:xfrm>
            <a:off x="9345409" y="8244894"/>
            <a:ext cx="13317087" cy="4060882"/>
            <a:chOff x="-19049" y="0"/>
            <a:chExt cx="13317085" cy="4060881"/>
          </a:xfrm>
        </p:grpSpPr>
        <p:pic>
          <p:nvPicPr>
            <p:cNvPr id="194" name="Drawing" descr="Drawi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9050" y="2953770"/>
              <a:ext cx="2170542" cy="1107112"/>
            </a:xfrm>
            <a:prstGeom prst="rect">
              <a:avLst/>
            </a:prstGeom>
            <a:effectLst/>
          </p:spPr>
        </p:pic>
        <p:sp>
          <p:nvSpPr>
            <p:cNvPr id="196" name="Line"/>
            <p:cNvSpPr/>
            <p:nvPr/>
          </p:nvSpPr>
          <p:spPr>
            <a:xfrm flipV="1">
              <a:off x="2100942" y="462740"/>
              <a:ext cx="7959826" cy="2804629"/>
            </a:xfrm>
            <a:prstGeom prst="line">
              <a:avLst/>
            </a:prstGeom>
            <a:noFill/>
            <a:ln w="38100" cap="flat">
              <a:solidFill>
                <a:srgbClr val="1DA93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197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775600" y="0"/>
              <a:ext cx="4522436" cy="16959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9" name="Arrow 11"/>
          <p:cNvSpPr/>
          <p:nvPr/>
        </p:nvSpPr>
        <p:spPr>
          <a:xfrm>
            <a:off x="6245622" y="9307655"/>
            <a:ext cx="2131185" cy="1604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4"/>
      <p:bldP build="whole" bldLvl="1" animBg="1" rev="0" advAuto="0" spid="199" grpId="2"/>
      <p:bldP build="whole" bldLvl="1" animBg="1" rev="0" advAuto="0" spid="190" grpId="1"/>
      <p:bldP build="whole" bldLvl="1" animBg="1" rev="0" advAuto="0" spid="193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VEILLE TECHNIQUE 3.jpg" descr="VEILLE TECHNIQUE 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COMMENT LES INFORMATIONS PEUVENT-ELLES ÊTRE COMMENTÉES ET DIFFUSÉES ?"/>
          <p:cNvSpPr txBox="1"/>
          <p:nvPr/>
        </p:nvSpPr>
        <p:spPr>
          <a:xfrm>
            <a:off x="789042" y="804995"/>
            <a:ext cx="15755698" cy="163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5000">
                <a:solidFill>
                  <a:srgbClr val="FFFFFF"/>
                </a:solidFill>
              </a:defRPr>
            </a:lvl1pPr>
          </a:lstStyle>
          <a:p>
            <a:pPr/>
            <a:r>
              <a:t>COMMENT LES INFORMATIONS PEUVENT-ELLES ÊTRE COMMENTÉES ET DIFFUSÉES ?</a:t>
            </a:r>
          </a:p>
        </p:txBody>
      </p:sp>
      <p:sp>
        <p:nvSpPr>
          <p:cNvPr id="203" name="LES NOTES ET LE PARTAGE"/>
          <p:cNvSpPr txBox="1"/>
          <p:nvPr>
            <p:ph type="body" sz="quarter" idx="4294967295"/>
          </p:nvPr>
        </p:nvSpPr>
        <p:spPr>
          <a:xfrm>
            <a:off x="786955" y="2726537"/>
            <a:ext cx="12804922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/>
            <a:r>
              <a:t>LES NOTES ET LE PARTAGE </a:t>
            </a:r>
          </a:p>
        </p:txBody>
      </p:sp>
      <p:sp>
        <p:nvSpPr>
          <p:cNvPr id="204" name="Square"/>
          <p:cNvSpPr/>
          <p:nvPr/>
        </p:nvSpPr>
        <p:spPr>
          <a:xfrm>
            <a:off x="934991" y="11775154"/>
            <a:ext cx="778142" cy="778142"/>
          </a:xfrm>
          <a:prstGeom prst="rect">
            <a:avLst/>
          </a:prstGeom>
          <a:solidFill>
            <a:srgbClr val="14141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5" name="5"/>
          <p:cNvSpPr txBox="1"/>
          <p:nvPr/>
        </p:nvSpPr>
        <p:spPr>
          <a:xfrm>
            <a:off x="1055525" y="11534881"/>
            <a:ext cx="53707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208" name="Group"/>
          <p:cNvGrpSpPr/>
          <p:nvPr/>
        </p:nvGrpSpPr>
        <p:grpSpPr>
          <a:xfrm>
            <a:off x="1830454" y="5504250"/>
            <a:ext cx="6774815" cy="6732023"/>
            <a:chOff x="0" y="0"/>
            <a:chExt cx="6774813" cy="6732022"/>
          </a:xfrm>
        </p:grpSpPr>
        <p:pic>
          <p:nvPicPr>
            <p:cNvPr id="206" name="pasted-image.png" descr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44450" y="1454620"/>
              <a:ext cx="2485913" cy="52774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7" name="Chaque information peut être annotée. On peut y ajouter différents éléments qui permettent de comprendre rapidement ce qu’il y a à faire."/>
            <p:cNvSpPr txBox="1"/>
            <p:nvPr/>
          </p:nvSpPr>
          <p:spPr>
            <a:xfrm>
              <a:off x="0" y="-1"/>
              <a:ext cx="6774814" cy="1197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Chaque information peut être annotée. On peut y ajouter différents éléments qui permettent de comprendre rapidement ce qu’il y a à faire. </a:t>
              </a: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8186020" y="6969529"/>
            <a:ext cx="10045701" cy="1392801"/>
            <a:chOff x="0" y="0"/>
            <a:chExt cx="10045700" cy="1392799"/>
          </a:xfrm>
        </p:grpSpPr>
        <p:pic>
          <p:nvPicPr>
            <p:cNvPr id="209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05399"/>
              <a:ext cx="10045700" cy="787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0" name="Une tâche"/>
            <p:cNvSpPr txBox="1"/>
            <p:nvPr/>
          </p:nvSpPr>
          <p:spPr>
            <a:xfrm>
              <a:off x="1635442" y="-1"/>
              <a:ext cx="6774815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Une tâche </a:t>
              </a:r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9821463" y="9019763"/>
            <a:ext cx="6774814" cy="2196926"/>
            <a:chOff x="0" y="0"/>
            <a:chExt cx="6774813" cy="2196924"/>
          </a:xfrm>
        </p:grpSpPr>
        <p:pic>
          <p:nvPicPr>
            <p:cNvPr id="212" name="pasted-image.png" descr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74307" y="749124"/>
              <a:ext cx="6426201" cy="1447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Un commentaire"/>
            <p:cNvSpPr txBox="1"/>
            <p:nvPr/>
          </p:nvSpPr>
          <p:spPr>
            <a:xfrm>
              <a:off x="0" y="-1"/>
              <a:ext cx="6774814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Un commentaire </a:t>
              </a: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1358961" y="4215642"/>
            <a:ext cx="11660910" cy="3834192"/>
            <a:chOff x="0" y="0"/>
            <a:chExt cx="11660909" cy="3834191"/>
          </a:xfrm>
        </p:grpSpPr>
        <p:pic>
          <p:nvPicPr>
            <p:cNvPr id="215" name="pasted-image.png" descr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1304366"/>
              <a:ext cx="11660910" cy="25298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On peut ensuite partager cette même information via le bouton « partager »"/>
            <p:cNvSpPr txBox="1"/>
            <p:nvPr/>
          </p:nvSpPr>
          <p:spPr>
            <a:xfrm>
              <a:off x="2443048" y="0"/>
              <a:ext cx="6774814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On peut ensuite partager cette même information via le bouton « partager »</a:t>
              </a:r>
            </a:p>
          </p:txBody>
        </p:sp>
      </p:grpSp>
      <p:grpSp>
        <p:nvGrpSpPr>
          <p:cNvPr id="222" name="Group"/>
          <p:cNvGrpSpPr/>
          <p:nvPr/>
        </p:nvGrpSpPr>
        <p:grpSpPr>
          <a:xfrm>
            <a:off x="11364992" y="2962861"/>
            <a:ext cx="9634071" cy="4528723"/>
            <a:chOff x="-19050" y="0"/>
            <a:chExt cx="9634069" cy="4528722"/>
          </a:xfrm>
        </p:grpSpPr>
        <p:pic>
          <p:nvPicPr>
            <p:cNvPr id="218" name="Drawing" descr="Drawi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9051" y="2262149"/>
              <a:ext cx="1403286" cy="966575"/>
            </a:xfrm>
            <a:prstGeom prst="rect">
              <a:avLst/>
            </a:prstGeom>
            <a:effectLst/>
          </p:spPr>
        </p:pic>
        <p:sp>
          <p:nvSpPr>
            <p:cNvPr id="220" name="Line"/>
            <p:cNvSpPr/>
            <p:nvPr/>
          </p:nvSpPr>
          <p:spPr>
            <a:xfrm flipV="1">
              <a:off x="1342433" y="2120270"/>
              <a:ext cx="2931322" cy="288183"/>
            </a:xfrm>
            <a:prstGeom prst="line">
              <a:avLst/>
            </a:prstGeom>
            <a:noFill/>
            <a:ln w="25400" cap="flat">
              <a:solidFill>
                <a:srgbClr val="1DA93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pic>
          <p:nvPicPr>
            <p:cNvPr id="221" name="pasted-image.png" descr="pasted-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143957" y="0"/>
              <a:ext cx="5471063" cy="4528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Class="exit" nodeType="after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Class="exit" nodeType="after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6"/>
      <p:bldP build="whole" bldLvl="1" animBg="1" rev="0" advAuto="0" spid="208" grpId="1"/>
      <p:bldP build="whole" bldLvl="1" animBg="1" rev="0" advAuto="0" spid="208" grpId="4"/>
      <p:bldP build="whole" bldLvl="1" animBg="1" rev="0" advAuto="0" spid="214" grpId="3"/>
      <p:bldP build="whole" bldLvl="1" animBg="1" rev="0" advAuto="0" spid="211" grpId="2"/>
      <p:bldP build="whole" bldLvl="1" animBg="1" rev="0" advAuto="0" spid="214" grpId="5"/>
      <p:bldP build="whole" bldLvl="1" animBg="1" rev="0" advAuto="0" spid="222" grpId="8"/>
      <p:bldP build="whole" bldLvl="1" animBg="1" rev="0" advAuto="0" spid="217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VEILLE TECHNIQUE 3.jpg" descr="VEILLE TECHNIQUE 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LES SPÉCIFICATIONS TECHNIQUES"/>
          <p:cNvSpPr txBox="1"/>
          <p:nvPr/>
        </p:nvSpPr>
        <p:spPr>
          <a:xfrm>
            <a:off x="789042" y="1192345"/>
            <a:ext cx="15755698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5000">
                <a:solidFill>
                  <a:srgbClr val="FFFFFF"/>
                </a:solidFill>
              </a:defRPr>
            </a:lvl1pPr>
          </a:lstStyle>
          <a:p>
            <a:pPr/>
            <a:r>
              <a:t>LES SPÉCIFICATIONS TECHNIQUES</a:t>
            </a:r>
          </a:p>
        </p:txBody>
      </p:sp>
      <p:sp>
        <p:nvSpPr>
          <p:cNvPr id="226" name="LES TECHNOLOGIES UTILISÉES"/>
          <p:cNvSpPr txBox="1"/>
          <p:nvPr>
            <p:ph type="body" sz="quarter" idx="4294967295"/>
          </p:nvPr>
        </p:nvSpPr>
        <p:spPr>
          <a:xfrm>
            <a:off x="786955" y="2726537"/>
            <a:ext cx="12804922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4000">
                <a:solidFill>
                  <a:schemeClr val="accent2"/>
                </a:solidFill>
              </a:defRPr>
            </a:lvl1pPr>
          </a:lstStyle>
          <a:p>
            <a:pPr/>
            <a:r>
              <a:t>LES TECHNOLOGIES UTILISÉES </a:t>
            </a:r>
          </a:p>
        </p:txBody>
      </p:sp>
      <p:sp>
        <p:nvSpPr>
          <p:cNvPr id="227" name="Square"/>
          <p:cNvSpPr/>
          <p:nvPr/>
        </p:nvSpPr>
        <p:spPr>
          <a:xfrm>
            <a:off x="934991" y="11775154"/>
            <a:ext cx="778142" cy="778142"/>
          </a:xfrm>
          <a:prstGeom prst="rect">
            <a:avLst/>
          </a:prstGeom>
          <a:solidFill>
            <a:srgbClr val="14141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8" name="6"/>
          <p:cNvSpPr txBox="1"/>
          <p:nvPr/>
        </p:nvSpPr>
        <p:spPr>
          <a:xfrm>
            <a:off x="1055525" y="11534881"/>
            <a:ext cx="53707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9" name="HTML / CSS…"/>
          <p:cNvSpPr txBox="1"/>
          <p:nvPr/>
        </p:nvSpPr>
        <p:spPr>
          <a:xfrm>
            <a:off x="2768532" y="4470903"/>
            <a:ext cx="11796719" cy="7519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19100" indent="-419100">
              <a:buSzPct val="123000"/>
              <a:buChar char="•"/>
              <a:defRPr sz="3300">
                <a:solidFill>
                  <a:srgbClr val="FFFFFF"/>
                </a:solidFill>
              </a:defRPr>
            </a:pPr>
            <a:r>
              <a:t>HTML / CSS</a:t>
            </a:r>
          </a:p>
          <a:p>
            <a:pPr>
              <a:defRPr sz="3300">
                <a:solidFill>
                  <a:srgbClr val="FFFFFF"/>
                </a:solidFill>
              </a:defRPr>
            </a:pPr>
          </a:p>
          <a:p>
            <a:pPr marL="419100" indent="-419100">
              <a:buSzPct val="123000"/>
              <a:buChar char="•"/>
              <a:defRPr sz="3300">
                <a:solidFill>
                  <a:srgbClr val="FFFFFF"/>
                </a:solidFill>
              </a:defRPr>
            </a:pPr>
            <a:r>
              <a:t>JAVASCRIPT </a:t>
            </a:r>
          </a:p>
          <a:p>
            <a:pPr>
              <a:defRPr sz="3300">
                <a:solidFill>
                  <a:srgbClr val="FFFFFF"/>
                </a:solidFill>
              </a:defRPr>
            </a:pPr>
          </a:p>
          <a:p>
            <a:pPr marL="419100" indent="-419100">
              <a:buSzPct val="123000"/>
              <a:buChar char="•"/>
              <a:defRPr sz="3300">
                <a:solidFill>
                  <a:srgbClr val="FFFFFF"/>
                </a:solidFill>
              </a:defRPr>
            </a:pPr>
            <a:r>
              <a:t>BOOTSTRAP</a:t>
            </a:r>
          </a:p>
          <a:p>
            <a:pPr>
              <a:defRPr sz="3300">
                <a:solidFill>
                  <a:srgbClr val="FFFFFF"/>
                </a:solidFill>
              </a:defRPr>
            </a:pPr>
          </a:p>
          <a:p>
            <a:pPr marL="419100" indent="-419100">
              <a:buSzPct val="123000"/>
              <a:buChar char="•"/>
              <a:defRPr sz="3300">
                <a:solidFill>
                  <a:srgbClr val="FFFFFF"/>
                </a:solidFill>
              </a:defRPr>
            </a:pPr>
            <a:r>
              <a:t>MYSQL</a:t>
            </a:r>
          </a:p>
          <a:p>
            <a:pPr>
              <a:defRPr sz="3300">
                <a:solidFill>
                  <a:srgbClr val="FFFFFF"/>
                </a:solidFill>
              </a:defRPr>
            </a:pPr>
          </a:p>
          <a:p>
            <a:pPr marL="419100" indent="-419100">
              <a:buSzPct val="123000"/>
              <a:buChar char="•"/>
              <a:defRPr sz="3300">
                <a:solidFill>
                  <a:srgbClr val="FFFFFF"/>
                </a:solidFill>
              </a:defRPr>
            </a:pPr>
            <a:r>
              <a:t>FETCH</a:t>
            </a:r>
          </a:p>
          <a:p>
            <a:pPr>
              <a:defRPr sz="3300">
                <a:solidFill>
                  <a:srgbClr val="FFFFFF"/>
                </a:solidFill>
              </a:defRPr>
            </a:pPr>
          </a:p>
          <a:p>
            <a:pPr marL="419100" indent="-419100">
              <a:buSzPct val="123000"/>
              <a:buChar char="•"/>
              <a:defRPr sz="3300">
                <a:solidFill>
                  <a:srgbClr val="FFFFFF"/>
                </a:solidFill>
              </a:defRPr>
            </a:pPr>
            <a:r>
              <a:t>JSPDF</a:t>
            </a:r>
          </a:p>
          <a:p>
            <a:pPr>
              <a:defRPr sz="3300">
                <a:solidFill>
                  <a:srgbClr val="FFFFFF"/>
                </a:solidFill>
              </a:defRPr>
            </a:pPr>
          </a:p>
          <a:p>
            <a:pPr marL="419100" indent="-419100">
              <a:buSzPct val="123000"/>
              <a:buChar char="•"/>
              <a:defRPr sz="3300">
                <a:solidFill>
                  <a:srgbClr val="FFFFFF"/>
                </a:solidFill>
              </a:defRPr>
            </a:pPr>
            <a:r>
              <a:t>NODEMAILER</a:t>
            </a:r>
          </a:p>
          <a:p>
            <a:pPr>
              <a:defRPr sz="3300">
                <a:solidFill>
                  <a:srgbClr val="FFFFFF"/>
                </a:solidFill>
              </a:defRPr>
            </a:pPr>
          </a:p>
          <a:p>
            <a:pPr marL="419100" indent="-419100">
              <a:buSzPct val="123000"/>
              <a:buChar char="•"/>
              <a:defRPr sz="3300">
                <a:solidFill>
                  <a:srgbClr val="FFFFFF"/>
                </a:solidFill>
              </a:defRPr>
            </a:pPr>
            <a:r>
              <a:t>PASSPORT.JS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VEILLE TECHNIQUE 3.jpg" descr="VEILLE TECHNIQUE 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HTML / CSS"/>
          <p:cNvSpPr txBox="1"/>
          <p:nvPr/>
        </p:nvSpPr>
        <p:spPr>
          <a:xfrm>
            <a:off x="789042" y="1192345"/>
            <a:ext cx="15755698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5000">
                <a:solidFill>
                  <a:srgbClr val="FFFFFF"/>
                </a:solidFill>
              </a:defRPr>
            </a:lvl1pPr>
          </a:lstStyle>
          <a:p>
            <a:pPr/>
            <a:r>
              <a:t>HTML / CSS</a:t>
            </a:r>
          </a:p>
        </p:txBody>
      </p:sp>
      <p:sp>
        <p:nvSpPr>
          <p:cNvPr id="233" name="Square"/>
          <p:cNvSpPr/>
          <p:nvPr/>
        </p:nvSpPr>
        <p:spPr>
          <a:xfrm>
            <a:off x="934991" y="11775154"/>
            <a:ext cx="778142" cy="778142"/>
          </a:xfrm>
          <a:prstGeom prst="rect">
            <a:avLst/>
          </a:prstGeom>
          <a:solidFill>
            <a:srgbClr val="14141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4" name="7"/>
          <p:cNvSpPr txBox="1"/>
          <p:nvPr/>
        </p:nvSpPr>
        <p:spPr>
          <a:xfrm>
            <a:off x="1055525" y="11534881"/>
            <a:ext cx="53707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pic>
        <p:nvPicPr>
          <p:cNvPr id="23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7118" y="3355719"/>
            <a:ext cx="7099301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35066" y="3377732"/>
            <a:ext cx="8211816" cy="5035975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HTML &amp; CSS, SONT 2 LANGAGES INDISPENSABLES À LA CONCEPTION D’UN SITE WEB. L’UN POUR LA STRUCTURE ET L’AUTRE POUR LE STYLE."/>
          <p:cNvSpPr txBox="1"/>
          <p:nvPr/>
        </p:nvSpPr>
        <p:spPr>
          <a:xfrm>
            <a:off x="5789344" y="8988128"/>
            <a:ext cx="1280531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HTML &amp; CSS, SONT 2 LANGAGES INDISPENSABLES À LA CONCEPTION D’UN SITE WEB. L’UN POUR LA STRUCTURE ET L’AUTRE POUR LE STYLE.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VEILLE TECHNIQUE 3.jpg" descr="VEILLE TECHNIQUE 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quare"/>
          <p:cNvSpPr/>
          <p:nvPr/>
        </p:nvSpPr>
        <p:spPr>
          <a:xfrm>
            <a:off x="934991" y="11775154"/>
            <a:ext cx="778142" cy="778142"/>
          </a:xfrm>
          <a:prstGeom prst="rect">
            <a:avLst/>
          </a:prstGeom>
          <a:solidFill>
            <a:srgbClr val="14141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1" name="8"/>
          <p:cNvSpPr txBox="1"/>
          <p:nvPr/>
        </p:nvSpPr>
        <p:spPr>
          <a:xfrm>
            <a:off x="1055525" y="11534881"/>
            <a:ext cx="53707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789042" y="1192345"/>
            <a:ext cx="18514958" cy="9643370"/>
            <a:chOff x="0" y="2"/>
            <a:chExt cx="18514957" cy="9643369"/>
          </a:xfrm>
        </p:grpSpPr>
        <p:sp>
          <p:nvSpPr>
            <p:cNvPr id="242" name="JAVASCRIPT"/>
            <p:cNvSpPr txBox="1"/>
            <p:nvPr/>
          </p:nvSpPr>
          <p:spPr>
            <a:xfrm>
              <a:off x="0" y="2"/>
              <a:ext cx="15755698" cy="857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1" sz="5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JAVASCRIPT</a:t>
              </a:r>
            </a:p>
          </p:txBody>
        </p:sp>
        <p:grpSp>
          <p:nvGrpSpPr>
            <p:cNvPr id="245" name="Group"/>
            <p:cNvGrpSpPr/>
            <p:nvPr/>
          </p:nvGrpSpPr>
          <p:grpSpPr>
            <a:xfrm>
              <a:off x="4290957" y="1616345"/>
              <a:ext cx="14224001" cy="8027027"/>
              <a:chOff x="0" y="0"/>
              <a:chExt cx="14224000" cy="8027026"/>
            </a:xfrm>
          </p:grpSpPr>
          <p:sp>
            <p:nvSpPr>
              <p:cNvPr id="243" name="LANGAGE DE PROGRAMMATION UTILISÉ POUR AJOUTER DE L’INTERACTIVITÉ À UNE PAGE WEB. NOTAMMENT EN PERMETTANT LA MANIPULATION DU CONTENU DE LA PAGE."/>
              <p:cNvSpPr txBox="1"/>
              <p:nvPr/>
            </p:nvSpPr>
            <p:spPr>
              <a:xfrm>
                <a:off x="709344" y="6829060"/>
                <a:ext cx="12805312" cy="11979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LANGAGE DE PROGRAMMATION UTILISÉ POUR AJOUTER DE L’INTERACTIVITÉ À UNE PAGE WEB. NOTAMMENT EN PERMETTANT LA MANIPULATION DU CONTENU DE LA PAGE. </a:t>
                </a:r>
              </a:p>
            </p:txBody>
          </p:sp>
          <p:pic>
            <p:nvPicPr>
              <p:cNvPr id="244" name="pasted-image.png" descr="pasted-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4224000" cy="60706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50" name="Group"/>
          <p:cNvGrpSpPr/>
          <p:nvPr/>
        </p:nvGrpSpPr>
        <p:grpSpPr>
          <a:xfrm>
            <a:off x="729529" y="1648181"/>
            <a:ext cx="18548081" cy="8561655"/>
            <a:chOff x="0" y="428940"/>
            <a:chExt cx="18548079" cy="8561654"/>
          </a:xfrm>
        </p:grpSpPr>
        <p:sp>
          <p:nvSpPr>
            <p:cNvPr id="247" name="BOOTSTRAP"/>
            <p:cNvSpPr/>
            <p:nvPr/>
          </p:nvSpPr>
          <p:spPr>
            <a:xfrm>
              <a:off x="0" y="428940"/>
              <a:ext cx="1575569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1" sz="5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BOOTSTRAP</a:t>
              </a:r>
            </a:p>
          </p:txBody>
        </p:sp>
        <p:pic>
          <p:nvPicPr>
            <p:cNvPr id="248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376860" y="2200967"/>
              <a:ext cx="14171220" cy="4847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9" name="IL S’AGIT D’UN FRAMEWORK FRONT-END QUI FACILITE LA CRÉATION DE SITES WEB RÉACTIF ET MOBILE. IL FOURNIT DES COMPOSANTS HTML, CSS ET DES SCRIPTS JS POUR LA MISE EN PAGE DES SITES WEB."/>
            <p:cNvSpPr/>
            <p:nvPr/>
          </p:nvSpPr>
          <p:spPr>
            <a:xfrm>
              <a:off x="5059814" y="8990594"/>
              <a:ext cx="128053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IL S’AGIT D’UN FRAMEWORK FRONT-END QUI FACILITE LA CRÉATION DE SITES WEB RÉACTIF ET MOBILE. IL FOURNIT DES COMPOSANTS HTML, CSS ET DES SCRIPTS JS POUR LA MISE EN PAGE DES SITES WEB.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1"/>
      <p:bldP build="whole" bldLvl="1" animBg="1" rev="0" advAuto="0" spid="25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VEILLE TECHNIQUE 3.jpg" descr="VEILLE TECHNIQUE 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Square"/>
          <p:cNvSpPr/>
          <p:nvPr/>
        </p:nvSpPr>
        <p:spPr>
          <a:xfrm>
            <a:off x="934991" y="11775154"/>
            <a:ext cx="778142" cy="778142"/>
          </a:xfrm>
          <a:prstGeom prst="rect">
            <a:avLst/>
          </a:prstGeom>
          <a:solidFill>
            <a:srgbClr val="14141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4" name="9"/>
          <p:cNvSpPr txBox="1"/>
          <p:nvPr/>
        </p:nvSpPr>
        <p:spPr>
          <a:xfrm>
            <a:off x="1055525" y="11534881"/>
            <a:ext cx="53707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grpSp>
        <p:nvGrpSpPr>
          <p:cNvPr id="259" name="Group"/>
          <p:cNvGrpSpPr/>
          <p:nvPr/>
        </p:nvGrpSpPr>
        <p:grpSpPr>
          <a:xfrm>
            <a:off x="715363" y="956307"/>
            <a:ext cx="17879293" cy="10084657"/>
            <a:chOff x="0" y="2"/>
            <a:chExt cx="17879292" cy="10084655"/>
          </a:xfrm>
        </p:grpSpPr>
        <p:sp>
          <p:nvSpPr>
            <p:cNvPr id="255" name="MYSQL"/>
            <p:cNvSpPr txBox="1"/>
            <p:nvPr/>
          </p:nvSpPr>
          <p:spPr>
            <a:xfrm>
              <a:off x="0" y="2"/>
              <a:ext cx="15755698" cy="857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1" sz="5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MYSQL</a:t>
              </a:r>
            </a:p>
          </p:txBody>
        </p:sp>
        <p:grpSp>
          <p:nvGrpSpPr>
            <p:cNvPr id="258" name="Group"/>
            <p:cNvGrpSpPr/>
            <p:nvPr/>
          </p:nvGrpSpPr>
          <p:grpSpPr>
            <a:xfrm>
              <a:off x="5073981" y="1602038"/>
              <a:ext cx="12805312" cy="8482620"/>
              <a:chOff x="0" y="0"/>
              <a:chExt cx="12805310" cy="8482619"/>
            </a:xfrm>
          </p:grpSpPr>
          <p:pic>
            <p:nvPicPr>
              <p:cNvPr id="256" name="pasted-image.png" descr="pasted-ima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532205" y="0"/>
                <a:ext cx="9740901" cy="6540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7" name="IL S’AGIT D’UN SYSTÈME DE GESTION DE BASE DE DONNÉES QUI PERMET DE STOCKER ET DE RÉCUPÉRER DES DONNÉES À PARTIR DE SERVEURS DE BASE DE DONNÉES."/>
              <p:cNvSpPr txBox="1"/>
              <p:nvPr/>
            </p:nvSpPr>
            <p:spPr>
              <a:xfrm>
                <a:off x="0" y="7284653"/>
                <a:ext cx="12805311" cy="11979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IL S’AGIT D’UN SYSTÈME DE GESTION DE BASE DE DONNÉES QUI PERMET DE STOCKER ET DE RÉCUPÉRER DES DONNÉES À PARTIR DE SERVEURS DE BASE DE DONNÉES. </a:t>
                </a:r>
              </a:p>
            </p:txBody>
          </p:sp>
        </p:grpSp>
      </p:grpSp>
      <p:grpSp>
        <p:nvGrpSpPr>
          <p:cNvPr id="263" name="Group"/>
          <p:cNvGrpSpPr/>
          <p:nvPr/>
        </p:nvGrpSpPr>
        <p:grpSpPr>
          <a:xfrm>
            <a:off x="715363" y="1042828"/>
            <a:ext cx="17879293" cy="9911616"/>
            <a:chOff x="0" y="2"/>
            <a:chExt cx="17879292" cy="9911615"/>
          </a:xfrm>
        </p:grpSpPr>
        <p:sp>
          <p:nvSpPr>
            <p:cNvPr id="260" name="FETCH"/>
            <p:cNvSpPr txBox="1"/>
            <p:nvPr/>
          </p:nvSpPr>
          <p:spPr>
            <a:xfrm>
              <a:off x="0" y="2"/>
              <a:ext cx="15755698" cy="857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 b="1" sz="5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FETCH</a:t>
              </a:r>
            </a:p>
          </p:txBody>
        </p:sp>
        <p:pic>
          <p:nvPicPr>
            <p:cNvPr id="261" name="pasted-image.png" descr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587136" y="3480199"/>
              <a:ext cx="9779001" cy="430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IL S’AGIT D’UNE API JAVASCRIPT UTILISÉE POUR EFFECTUER DES REQUÊTES HTTP ASYNCHRONES À PARTIR D’UN NAVIGATEUR WEB"/>
            <p:cNvSpPr txBox="1"/>
            <p:nvPr/>
          </p:nvSpPr>
          <p:spPr>
            <a:xfrm>
              <a:off x="5073981" y="9081951"/>
              <a:ext cx="12805312" cy="829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IL S’AGIT D’UNE API JAVASCRIPT UTILISÉE POUR EFFECTUER DES REQUÊTES HTTP ASYNCHRONES À PARTIR D’UN NAVIGATEUR WEB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3"/>
      <p:bldP build="whole" bldLvl="1" animBg="1" rev="0" advAuto="0" spid="259" grpId="1"/>
      <p:bldP build="whole" bldLvl="1" animBg="1" rev="0" advAuto="0" spid="259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