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1147" r:id="rId2"/>
    <p:sldId id="1160" r:id="rId3"/>
    <p:sldId id="1146" r:id="rId4"/>
    <p:sldId id="1162" r:id="rId5"/>
    <p:sldId id="1149" r:id="rId6"/>
    <p:sldId id="1151" r:id="rId7"/>
    <p:sldId id="1156" r:id="rId8"/>
    <p:sldId id="1159" r:id="rId9"/>
    <p:sldId id="1153" r:id="rId10"/>
    <p:sldId id="1154" r:id="rId11"/>
    <p:sldId id="1163" r:id="rId12"/>
    <p:sldId id="258" r:id="rId13"/>
    <p:sldId id="261" r:id="rId14"/>
    <p:sldId id="1148" r:id="rId15"/>
    <p:sldId id="1164" r:id="rId16"/>
    <p:sldId id="1166" r:id="rId17"/>
    <p:sldId id="1170" r:id="rId18"/>
    <p:sldId id="264" r:id="rId19"/>
    <p:sldId id="1168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le Mazier" initials="CM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E2A73C"/>
    <a:srgbClr val="7030A0"/>
    <a:srgbClr val="FFFFFF"/>
    <a:srgbClr val="FF5050"/>
    <a:srgbClr val="8A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8FB30-1AC8-BB0B-4D3B-E38FEA23722D}" v="2" dt="2024-01-30T11:37:27.268"/>
    <p1510:client id="{44BC123C-6FB0-715D-B35F-6A37CB194F16}" v="97" dt="2024-01-30T12:37:29.209"/>
    <p1510:client id="{45B44F18-8620-0EDD-8E15-E39EC7864CD1}" v="33" dt="2024-01-29T12:02:29.917"/>
    <p1510:client id="{80D94072-DD42-5204-067E-78C0E61BC153}" v="1871" dt="2024-01-29T14:03:26.805"/>
    <p1510:client id="{860532AD-6136-F47F-C8E6-35A0560B4932}" v="182" dt="2024-01-29T13:59:17.367"/>
    <p1510:client id="{BB2E6A84-6069-B298-7832-F94A079AF806}" v="119" dt="2024-01-29T14:14:36.210"/>
    <p1510:client id="{E5D7DA40-4BAD-F6E4-13BC-DB46E999BD86}" v="1" dt="2024-01-30T12:39:32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21AE-0BCF-47B9-AEAB-DCFC015B3A16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FDCE6-3C09-4B26-8311-C996A3964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764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4037-DC16-4568-8349-366ADD49506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6580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1423-D935-5110-BABA-17F24AC0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E13A2B-363F-09E6-ED65-96B58E13CF7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BD24C8-87B8-4EAE-A2EC-9418EB84CA62}" type="slidenum">
              <a:t>16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52E22AA-EFD6-FC65-C70E-3A0CB52A4A7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5111D6-4B46-E6AE-D9F6-689743AEF6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9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C8B38-C42E-2F0A-08EA-8D0E0DC9B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B1DC47-3BB2-370A-22EA-3E974BE3C4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BD24C8-87B8-4EAE-A2EC-9418EB84CA62}" type="slidenum">
              <a:t>17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70C700-26BD-F043-CDA1-E3EA01600A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30ECC19-16DB-CA3E-CEC1-56086C3817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9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6B9400-651E-05FE-4ED6-41117F691A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C8E0278-D6DB-4EE8-B573-0F1CF693DEF5}" type="slidenum">
              <a:t>18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0A50AD-855F-A689-1835-7103ACD7695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1084E8-F5A4-5725-2074-4542CB1621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1DE3-B6DD-FCC7-F804-D8515DEA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EA2680-C0D2-F7E7-CBEC-27A940DCF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3EDC711-8BF2-383A-5947-DA967F13C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E97497-C090-0661-3F1D-5E0B2C367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4037-DC16-4568-8349-366ADD495064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BA673-3245-B89B-ADF1-7DC11150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4512CF-048B-7B1D-60D0-0318F63479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EEF23E-4670-4829-BC8D-FC1DA295610C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8BE16A-F05E-6923-3918-957A09C4C6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571CB0-F841-A46A-97D2-F6AAB445FB5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1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3A3B2C-F51A-6FB8-864B-636105A40A8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2EEF23E-4670-4829-BC8D-FC1DA295610C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B821D50-09E5-3E7C-CA1F-5BC03D9753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C99897-0949-C5D0-C795-AEEC2DBA17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5A29C-246E-3273-25ED-E2D00DF2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141169-973A-997B-E5FA-AAFBA640C0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24419EE-F52F-F7C1-C5D9-A4FD9BF2E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AC515B-ED04-7F1B-C8A8-5BC3CC938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4037-DC16-4568-8349-366ADD49506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2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5B2DD-3B94-6FCF-80C0-18DAB4CA7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1AF8BB-414E-EE3C-8BA1-8C5FF6B7F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E4C8D32-29D4-E382-1A8D-8C2CBBF37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A470C6-4B78-65D9-6F4E-CF52EF851D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4037-DC16-4568-8349-366ADD49506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6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FA5C16-F32C-97D4-13AE-DD46F3B95E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13B543-795D-4B3A-B7D7-774D97BE0DCF}" type="slidenum">
              <a:t>12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688DB9-D661-0E90-4197-4DACC36472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7A1DBD-58D1-A97A-1A9C-B36A726F127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DE75AB-627D-90A3-B09C-8A4760AA37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BD24C8-87B8-4EAE-A2EC-9418EB84CA62}" type="slidenum">
              <a:t>13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8CA36D-4584-FC9F-8FAA-7C09909ABC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D56C6C-0938-6601-5911-047FE53DA1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256F1-8BE3-0AA4-0F47-27B359DE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5E7949-93F5-F7AC-69D6-D78455D64A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BD24C8-87B8-4EAE-A2EC-9418EB84CA62}" type="slidenum">
              <a:t>14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FF9D20E-2EB2-E252-BC59-0FE76AED0B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851B89-9A8E-8A08-CAEA-E69CEBC1999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85799" y="4343400"/>
            <a:ext cx="5486040" cy="411444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64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C5AB-4DB6-EC29-1A76-BC2CF2BF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37D0B0-4C91-E758-D2D6-9AEA62FD5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C9331E-CE78-14F0-A446-C3B4F6CACA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DD688B-CAF6-5A23-63EA-0330C37A2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C4037-DC16-4568-8349-366ADD49506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96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VANS 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SLIDE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3505-46B1-469D-BEA4-D0D46275E96A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EE-085C-4E92-84DF-03E78BC29B2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535" y="274498"/>
            <a:ext cx="2262809" cy="595001"/>
          </a:xfrm>
          <a:prstGeom prst="rect">
            <a:avLst/>
          </a:prstGeom>
        </p:spPr>
      </p:pic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0125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LSYS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TITRE SLIDE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/>
          <a:lstStyle>
            <a:lvl1pPr marL="444500" indent="-444500">
              <a:defRPr sz="2400"/>
            </a:lvl1pPr>
            <a:lvl2pPr>
              <a:defRPr sz="1800"/>
            </a:lvl2pPr>
            <a:lvl3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3505-46B1-469D-BEA4-D0D46275E96A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EE-085C-4E92-84DF-03E78BC29B2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0E1D2D-146A-4479-B8D7-1347F8CEB0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535" y="274498"/>
            <a:ext cx="2262809" cy="5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5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Vi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TITRE SLIDE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3505-46B1-469D-BEA4-D0D46275E96A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EE-085C-4E92-84DF-03E78BC29B2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122" y="173365"/>
            <a:ext cx="1210687" cy="88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7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C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TITRE SLIDE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3505-46B1-469D-BEA4-D0D46275E96A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EE-085C-4E92-84DF-03E78BC29B2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952" y="116412"/>
            <a:ext cx="1710415" cy="95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0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ASTERN EUR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3505-46B1-469D-BEA4-D0D46275E96A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EE-085C-4E92-84DF-03E78BC29B2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-6959"/>
            <a:ext cx="12192000" cy="12435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 rotWithShape="1">
          <a:blip r:embed="rId3" cstate="print">
            <a:duotone>
              <a:prstClr val="black"/>
              <a:srgbClr val="019E4D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56"/>
          <a:stretch/>
        </p:blipFill>
        <p:spPr>
          <a:xfrm>
            <a:off x="-19050" y="6718300"/>
            <a:ext cx="12230100" cy="19049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430"/>
                </a:solidFill>
              </a:defRPr>
            </a:lvl1pPr>
          </a:lstStyle>
          <a:p>
            <a:r>
              <a:rPr lang="fr-FR"/>
              <a:t>TITRE SLIDE</a:t>
            </a:r>
          </a:p>
        </p:txBody>
      </p:sp>
    </p:spTree>
    <p:extLst>
      <p:ext uri="{BB962C8B-B14F-4D97-AF65-F5344CB8AC3E}">
        <p14:creationId xmlns:p14="http://schemas.microsoft.com/office/powerpoint/2010/main" val="278603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TITRE SLIDE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3505-46B1-469D-BEA4-D0D46275E96A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EE-085C-4E92-84DF-03E78BC29B2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28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LSYS-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U:\Boulots en cours\ADVANS GROUP\djipeg\PPT\20140901-Advans-Elsys-ppt-slide1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" y="3"/>
            <a:ext cx="12192000" cy="6857999"/>
          </a:xfrm>
          <a:prstGeom prst="rect">
            <a:avLst/>
          </a:prstGeom>
          <a:noFill/>
        </p:spPr>
      </p:pic>
      <p:sp>
        <p:nvSpPr>
          <p:cNvPr id="7" name="Titre 8"/>
          <p:cNvSpPr>
            <a:spLocks noGrp="1"/>
          </p:cNvSpPr>
          <p:nvPr>
            <p:ph type="title"/>
          </p:nvPr>
        </p:nvSpPr>
        <p:spPr>
          <a:xfrm>
            <a:off x="815413" y="0"/>
            <a:ext cx="10766987" cy="980728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5"/>
          <p:cNvSpPr>
            <a:spLocks noGrp="1"/>
          </p:cNvSpPr>
          <p:nvPr>
            <p:ph type="body" sz="quarter" idx="10" hasCustomPrompt="1"/>
          </p:nvPr>
        </p:nvSpPr>
        <p:spPr>
          <a:xfrm>
            <a:off x="815414" y="1700809"/>
            <a:ext cx="10561173" cy="4607916"/>
          </a:xfrm>
          <a:prstGeom prst="rect">
            <a:avLst/>
          </a:prstGeom>
        </p:spPr>
        <p:txBody>
          <a:bodyPr/>
          <a:lstStyle>
            <a:lvl1pPr marL="0" indent="266722">
              <a:buClr>
                <a:srgbClr val="FFC000"/>
              </a:buClr>
              <a:buFont typeface="Arial" pitchFamily="34" charset="0"/>
              <a:buChar char="•"/>
              <a:defRPr kumimoji="0" lang="fr-FR" sz="18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743012" indent="-285774">
              <a:buClr>
                <a:srgbClr val="FFC000"/>
              </a:buClr>
              <a:buFont typeface="Courier New" pitchFamily="49" charset="0"/>
              <a:buChar char="o"/>
              <a:defRPr sz="1800"/>
            </a:lvl2pPr>
            <a:lvl3pPr>
              <a:buNone/>
              <a:defRPr sz="1600" baseline="0"/>
            </a:lvl3pPr>
          </a:lstStyle>
          <a:p>
            <a:pPr marL="342928" marR="0" lvl="0" indent="-342928" algn="l" defTabSz="9144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78AF"/>
              </a:buClr>
              <a:buSzTx/>
              <a:buFontTx/>
              <a:buNone/>
              <a:tabLst/>
              <a:defRPr/>
            </a:pPr>
            <a:r>
              <a:rPr lang="fr-FR"/>
              <a:t>Modifiez les styles du texte du masque</a:t>
            </a:r>
          </a:p>
          <a:p>
            <a:pPr lvl="0"/>
            <a:r>
              <a:rPr lang="fr-FR"/>
              <a:t> Deuxième niveau</a:t>
            </a:r>
          </a:p>
          <a:p>
            <a:pPr lvl="1"/>
            <a:r>
              <a:rPr lang="fr-FR"/>
              <a:t>Troisième niveau</a:t>
            </a:r>
          </a:p>
          <a:p>
            <a:pPr lvl="2"/>
            <a:endParaRPr lang="fr-FR"/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1"/>
          </p:nvPr>
        </p:nvSpPr>
        <p:spPr>
          <a:xfrm>
            <a:off x="815414" y="1268759"/>
            <a:ext cx="10561173" cy="432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fr-FR" sz="1800" b="1" i="0" u="none" strike="noStrike" kern="1200" cap="none" spc="0" normalizeH="0" baseline="0" dirty="0" smtClean="0">
                <a:ln>
                  <a:noFill/>
                </a:ln>
                <a:solidFill>
                  <a:srgbClr val="4B78AF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743012" indent="-285774">
              <a:buClr>
                <a:srgbClr val="FFC000"/>
              </a:buClr>
              <a:buFont typeface="Arial" panose="020B0604020202020204" pitchFamily="34" charset="0"/>
              <a:buChar char="•"/>
              <a:defRPr sz="1800"/>
            </a:lvl2pPr>
            <a:lvl3pPr>
              <a:defRPr sz="1600"/>
            </a:lvl3pPr>
          </a:lstStyle>
          <a:p>
            <a:pPr marL="342928" marR="0" lvl="0" indent="-342928" algn="l" defTabSz="91447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B78AF"/>
              </a:buClr>
              <a:buSzTx/>
              <a:buFontTx/>
              <a:buNone/>
              <a:tabLst/>
              <a:defRPr/>
            </a:pPr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527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7A62-E171-449B-A725-BC5F661E416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8097-5003-4960-B770-09F2CF94E00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9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5578DB-9F8E-2145-AB86-24408B9B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7686E-7070-F90E-E0F1-3E47969D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CA7B71-A6DB-0EE4-A19D-C16554E6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13EA3E-38C8-4E01-AFB8-AB34B36A9B1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5618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 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1F3505-46B1-469D-BEA4-D0D46275E96A}" type="datetimeFigureOut">
              <a:rPr lang="fr-FR" smtClean="0"/>
              <a:pPr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6E08EEE-085C-4E92-84DF-03E78BC29B2A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406"/>
          <a:stretch/>
        </p:blipFill>
        <p:spPr>
          <a:xfrm>
            <a:off x="-5737" y="-587"/>
            <a:ext cx="12197737" cy="1222184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770531"/>
            <a:ext cx="10515600" cy="5350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TITRE SLIDE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56"/>
          <a:stretch/>
        </p:blipFill>
        <p:spPr>
          <a:xfrm>
            <a:off x="-11595" y="6725479"/>
            <a:ext cx="1223010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74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0468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80000"/>
        </a:lnSpc>
        <a:spcBef>
          <a:spcPts val="1000"/>
        </a:spcBef>
        <a:buClr>
          <a:srgbClr val="F9B63B"/>
        </a:buClr>
        <a:buFont typeface="Arial Black" panose="020B0A04020102020204" pitchFamily="34" charset="0"/>
        <a:buBlip>
          <a:blip r:embed="rId12"/>
        </a:buBlip>
        <a:defRPr lang="fr-FR" sz="2800" b="1" kern="1200" dirty="0">
          <a:solidFill>
            <a:srgbClr val="20468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9B63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9B63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2E70F91-2133-4D1E-97AA-AD2EA06ABF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5DF479CF-7BA7-44DF-A551-9D1FAF7F28E8}"/>
              </a:ext>
            </a:extLst>
          </p:cNvPr>
          <p:cNvGrpSpPr/>
          <p:nvPr/>
        </p:nvGrpSpPr>
        <p:grpSpPr>
          <a:xfrm>
            <a:off x="7269877" y="190500"/>
            <a:ext cx="3043659" cy="1447195"/>
            <a:chOff x="7412819" y="0"/>
            <a:chExt cx="3043659" cy="1447195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3A09DD-5406-4520-B578-C2568C9FE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2819" y="0"/>
              <a:ext cx="3043659" cy="800864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EE09FCE-3F73-43EE-B837-16DC2F8FC965}"/>
                </a:ext>
              </a:extLst>
            </p:cNvPr>
            <p:cNvSpPr txBox="1"/>
            <p:nvPr/>
          </p:nvSpPr>
          <p:spPr>
            <a:xfrm>
              <a:off x="7412819" y="800864"/>
              <a:ext cx="3043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>
                  <a:solidFill>
                    <a:srgbClr val="20468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WHERE PASSION LEADS TO </a:t>
              </a:r>
              <a:r>
                <a:rPr lang="fr-FR" b="1">
                  <a:solidFill>
                    <a:srgbClr val="20468D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EXCELLENCE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BEAC21C-9082-4A24-86A8-4261B21CF9BE}"/>
              </a:ext>
            </a:extLst>
          </p:cNvPr>
          <p:cNvGrpSpPr/>
          <p:nvPr/>
        </p:nvGrpSpPr>
        <p:grpSpPr>
          <a:xfrm>
            <a:off x="5316971" y="5848295"/>
            <a:ext cx="6501019" cy="819205"/>
            <a:chOff x="5316971" y="5848295"/>
            <a:chExt cx="6501019" cy="819205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C546E246-EDB9-44F3-BCBB-D2A8B9280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8941" y="5848296"/>
              <a:ext cx="885532" cy="819204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B8C3AB22-98AA-475B-88EA-B98302630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8751" y="5848295"/>
              <a:ext cx="988829" cy="720000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6276246D-FE57-4FA7-A472-E16BBBD99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1859" y="5848295"/>
              <a:ext cx="1286131" cy="720000"/>
            </a:xfrm>
            <a:prstGeom prst="rect">
              <a:avLst/>
            </a:prstGeom>
          </p:spPr>
        </p:pic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43AB95EA-9048-42F8-914A-A9549D3B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6971" y="5873951"/>
              <a:ext cx="2736338" cy="720000"/>
            </a:xfrm>
            <a:prstGeom prst="rect">
              <a:avLst/>
            </a:prstGeom>
          </p:spPr>
        </p:pic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B7F4FFA-CF8D-4155-9A47-74BFD3976BF1}"/>
                </a:ext>
              </a:extLst>
            </p:cNvPr>
            <p:cNvCxnSpPr>
              <a:cxnSpLocks/>
            </p:cNvCxnSpPr>
            <p:nvPr/>
          </p:nvCxnSpPr>
          <p:spPr>
            <a:xfrm>
              <a:off x="8206451" y="5984111"/>
              <a:ext cx="0" cy="609840"/>
            </a:xfrm>
            <a:prstGeom prst="line">
              <a:avLst/>
            </a:prstGeom>
            <a:ln w="38100">
              <a:solidFill>
                <a:srgbClr val="196B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E098A932-62C2-4C08-9323-96390883A9BC}"/>
              </a:ext>
            </a:extLst>
          </p:cNvPr>
          <p:cNvSpPr txBox="1"/>
          <p:nvPr/>
        </p:nvSpPr>
        <p:spPr>
          <a:xfrm>
            <a:off x="3396344" y="1988668"/>
            <a:ext cx="8572244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fr-FR" b="1" dirty="0">
              <a:solidFill>
                <a:srgbClr val="7084B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000" b="1" dirty="0">
                <a:solidFill>
                  <a:srgbClr val="70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Présentation Projet R&amp;D </a:t>
            </a:r>
          </a:p>
          <a:p>
            <a:pPr algn="ctr"/>
            <a:r>
              <a:rPr lang="fr-FR" sz="4000" b="1" dirty="0">
                <a:solidFill>
                  <a:srgbClr val="7084BE"/>
                </a:solidFill>
                <a:latin typeface="Arial"/>
                <a:cs typeface="Arial"/>
              </a:rPr>
              <a:t>Cosimulation HW/SW</a:t>
            </a:r>
          </a:p>
          <a:p>
            <a:pPr algn="ctr"/>
            <a:r>
              <a:rPr lang="fr-FR" sz="4000" b="1" dirty="0">
                <a:solidFill>
                  <a:srgbClr val="7084BE"/>
                </a:solidFill>
                <a:latin typeface="Arial"/>
                <a:cs typeface="Arial"/>
              </a:rPr>
              <a:t>Multi-RISC V</a:t>
            </a:r>
          </a:p>
          <a:p>
            <a:pPr algn="ctr"/>
            <a:r>
              <a:rPr lang="fr-FR" sz="2000" b="1" dirty="0">
                <a:solidFill>
                  <a:srgbClr val="7084B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10/04/2024</a:t>
            </a:r>
          </a:p>
        </p:txBody>
      </p:sp>
    </p:spTree>
    <p:extLst>
      <p:ext uri="{BB962C8B-B14F-4D97-AF65-F5344CB8AC3E}">
        <p14:creationId xmlns:p14="http://schemas.microsoft.com/office/powerpoint/2010/main" val="258828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F04D-4FAC-8D85-C9F3-62CFF9054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063B-A1D6-13A9-9FCE-965962320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fr-FR" dirty="0">
                <a:latin typeface="Arial"/>
                <a:cs typeface="Arial"/>
              </a:rPr>
              <a:t>Avantages de GHDL:</a:t>
            </a:r>
            <a:endParaRPr lang="en-US" dirty="0"/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Open source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Visualisation des signaux en direct avec 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GTKWave</a:t>
            </a:r>
            <a:endParaRPr lang="fr-FR" b="1" dirty="0">
              <a:solidFill>
                <a:srgbClr val="20468D"/>
              </a:solidFill>
              <a:latin typeface="Arial"/>
              <a:cs typeface="Arial"/>
            </a:endParaRP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endParaRPr lang="fr-FR" dirty="0">
              <a:latin typeface="Arial"/>
              <a:cs typeface="Arial"/>
            </a:endParaRPr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Inconvénients:</a:t>
            </a:r>
            <a:endParaRPr lang="fr-FR" b="1" dirty="0">
              <a:solidFill>
                <a:srgbClr val="20468D"/>
              </a:solidFill>
              <a:latin typeface="Arial"/>
              <a:cs typeface="Arial"/>
            </a:endParaRP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L'interface VPI de GHDL n'est pas complètement standard et cocotb ne supporte donc pas de lire des signaux de certains types. Il faut parfois créer un (mini) 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wrapper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 VHDL pour décomposer ces types en signaux simples.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Buffers pour les signaux VCD et GHW (besoin de patcher et recompiler GHDL pour avoir une visualisation des signaux directe).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endParaRPr lang="fr-FR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fr-FR" dirty="0">
              <a:latin typeface="Arial"/>
              <a:cs typeface="Arial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CDC19EA-42EE-A89F-8D3C-6F8ED2144957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>
                <a:latin typeface="Arial"/>
                <a:cs typeface="Arial"/>
              </a:rPr>
              <a:t>Simulateur (GHDL):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93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910D-2236-4820-6EC2-861EF537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114946B9-871A-D594-A353-0BC8203CA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F4509CC5-1E22-3727-1C91-16163510B22D}"/>
              </a:ext>
            </a:extLst>
          </p:cNvPr>
          <p:cNvSpPr txBox="1">
            <a:spLocks/>
          </p:cNvSpPr>
          <p:nvPr/>
        </p:nvSpPr>
        <p:spPr>
          <a:xfrm>
            <a:off x="6280091" y="2568491"/>
            <a:ext cx="5353612" cy="17210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dirty="0"/>
              <a:t>Application au projet multi RISCV</a:t>
            </a:r>
          </a:p>
        </p:txBody>
      </p:sp>
    </p:spTree>
    <p:extLst>
      <p:ext uri="{BB962C8B-B14F-4D97-AF65-F5344CB8AC3E}">
        <p14:creationId xmlns:p14="http://schemas.microsoft.com/office/powerpoint/2010/main" val="67709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964AB6A8-02E8-9667-E77B-6D819DBF1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524992" y="1976133"/>
            <a:ext cx="5756841" cy="2597852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5E6A93-251D-7A9C-8353-9A85228EAD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61200" y="2236788"/>
            <a:ext cx="5130800" cy="3940175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spcBef>
                <a:spcPts val="1417"/>
              </a:spcBef>
            </a:pPr>
            <a:r>
              <a:rPr lang="fr-FR" sz="2200" b="1" dirty="0"/>
              <a:t>HW Platform </a:t>
            </a:r>
            <a:r>
              <a:rPr lang="fr-FR" sz="2200" dirty="0"/>
              <a:t>: contient les modules IO et </a:t>
            </a:r>
            <a:r>
              <a:rPr lang="fr-FR" sz="2200" dirty="0" err="1"/>
              <a:t>processing</a:t>
            </a:r>
            <a:endParaRPr lang="fr-FR" sz="2200" dirty="0"/>
          </a:p>
          <a:p>
            <a:pPr marL="342900" indent="-342900">
              <a:spcBef>
                <a:spcPts val="1417"/>
              </a:spcBef>
            </a:pPr>
            <a:r>
              <a:rPr lang="fr-FR" sz="2200" b="1" dirty="0">
                <a:latin typeface="Arial"/>
                <a:cs typeface="Arial"/>
              </a:rPr>
              <a:t>SW Platform </a:t>
            </a:r>
            <a:r>
              <a:rPr lang="fr-FR" sz="2200" dirty="0">
                <a:latin typeface="Arial"/>
                <a:cs typeface="Arial"/>
              </a:rPr>
              <a:t>: contient la partie processeurs RISC-V, c'est sur celle-là que l'on va se concentrer</a:t>
            </a:r>
            <a:endParaRPr lang="fr-FR" sz="2200" dirty="0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5416164D-E2C4-9522-9F53-2AD81362DE53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>
                <a:latin typeface="Arial"/>
                <a:cs typeface="Arial"/>
              </a:rPr>
              <a:t>Architecture du design testé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EEFC291-93A3-7B81-D716-17F9293E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765" y="1240384"/>
            <a:ext cx="4709012" cy="54848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D6D187F-A48D-2F19-F287-549CD0372CFA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9877268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400" dirty="0"/>
              <a:t>Architecture de la SW platform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AF14-8050-B324-CA83-D8D457608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 diagram of a company&#10;&#10;Description automatically generated">
            <a:extLst>
              <a:ext uri="{FF2B5EF4-FFF2-40B4-BE49-F238E27FC236}">
                <a16:creationId xmlns:a16="http://schemas.microsoft.com/office/drawing/2014/main" id="{3C7F1662-DE9D-2F09-4DB4-9F2CCB1DC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282" y="1238905"/>
            <a:ext cx="4717728" cy="43270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B71657B-CEC5-57C2-163F-75B80601B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" y="1797869"/>
            <a:ext cx="37979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fr-FR" sz="2200" dirty="0">
                <a:latin typeface="Arial"/>
                <a:cs typeface="Arial"/>
              </a:rPr>
              <a:t>Les RISC-V sont émulés donc leur instanciation VHDL a été </a:t>
            </a:r>
            <a:r>
              <a:rPr lang="fr-FR" sz="2200">
                <a:latin typeface="Arial"/>
                <a:cs typeface="Arial"/>
              </a:rPr>
              <a:t>commentée.</a:t>
            </a:r>
          </a:p>
          <a:p>
            <a:pPr marL="0" indent="0">
              <a:buNone/>
            </a:pPr>
            <a:endParaRPr lang="fr-FR" sz="2200">
              <a:latin typeface="Arial"/>
              <a:cs typeface="Arial"/>
            </a:endParaRPr>
          </a:p>
          <a:p>
            <a:pPr>
              <a:buChar char="•"/>
            </a:pPr>
            <a:r>
              <a:rPr lang="fr-FR" sz="2200" dirty="0">
                <a:latin typeface="Arial"/>
                <a:cs typeface="Arial"/>
              </a:rPr>
              <a:t>IPs non utilisées lors de la cosimulation:</a:t>
            </a:r>
            <a:endParaRPr lang="en-US" dirty="0"/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CPUs</a:t>
            </a:r>
            <a:endParaRPr lang="fr-FR" b="1" dirty="0">
              <a:solidFill>
                <a:srgbClr val="20468D"/>
              </a:solidFill>
              <a:latin typeface="Arial"/>
              <a:cs typeface="Arial"/>
            </a:endParaRP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Ips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 de débogage et bus associés (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sba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)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Mémoires non partagées (émulées dans QEMU)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Bus d'instructions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FAE2F0-EE00-F6C5-C693-424E1D877EF4}"/>
              </a:ext>
            </a:extLst>
          </p:cNvPr>
          <p:cNvSpPr txBox="1">
            <a:spLocks/>
          </p:cNvSpPr>
          <p:nvPr/>
        </p:nvSpPr>
        <p:spPr>
          <a:xfrm>
            <a:off x="731547" y="601725"/>
            <a:ext cx="8749804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400" dirty="0">
                <a:latin typeface="Arial"/>
                <a:cs typeface="Arial"/>
              </a:rPr>
              <a:t>Architecture </a:t>
            </a:r>
            <a:r>
              <a:rPr lang="fr-FR" sz="4400" dirty="0" err="1">
                <a:latin typeface="Arial"/>
                <a:cs typeface="Arial"/>
              </a:rPr>
              <a:t>cosimulée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295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5EB1E-41E4-68D1-54F7-A2AC99F00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777A36B7-1B83-0815-DD76-A16FEFBC8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041C40D2-CBD7-D268-1550-0EF2E0B1F6A5}"/>
              </a:ext>
            </a:extLst>
          </p:cNvPr>
          <p:cNvSpPr txBox="1">
            <a:spLocks/>
          </p:cNvSpPr>
          <p:nvPr/>
        </p:nvSpPr>
        <p:spPr>
          <a:xfrm>
            <a:off x="6173558" y="2568491"/>
            <a:ext cx="5766907" cy="17210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dirty="0"/>
              <a:t>Application au test d’IPs et de drivers sur NG-ULTRA</a:t>
            </a:r>
          </a:p>
        </p:txBody>
      </p:sp>
    </p:spTree>
    <p:extLst>
      <p:ext uri="{BB962C8B-B14F-4D97-AF65-F5344CB8AC3E}">
        <p14:creationId xmlns:p14="http://schemas.microsoft.com/office/powerpoint/2010/main" val="613016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73CED-E69E-000C-A693-857F9F391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1B28A-ED02-6C80-4072-206B62159E07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9877268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400" dirty="0"/>
              <a:t>Implémentation machine QEMU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82BB-0AF8-A890-FC7E-1D2D7E86D4B2}"/>
              </a:ext>
            </a:extLst>
          </p:cNvPr>
          <p:cNvSpPr txBox="1">
            <a:spLocks/>
          </p:cNvSpPr>
          <p:nvPr/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444500" indent="-44450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Clr>
                <a:srgbClr val="F9B63B"/>
              </a:buClr>
              <a:buFont typeface="Arial Black" panose="020B0A04020102020204" pitchFamily="34" charset="0"/>
              <a:buBlip>
                <a:blip r:embed="rId3"/>
              </a:buBlip>
              <a:defRPr lang="fr-FR" sz="2400" b="1" kern="1200">
                <a:solidFill>
                  <a:srgbClr val="2046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9B63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9B63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 Black" panose="020B0A04020102020204" pitchFamily="34" charset="0"/>
              <a:buChar char="•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Différent du projet multi RISCV car il y a une partie PS donc:</a:t>
            </a:r>
          </a:p>
          <a:p>
            <a:pPr lvl="1">
              <a:buFont typeface="Arial Black" panose="020B0A04020102020204" pitchFamily="34" charset="0"/>
              <a:buChar char="•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Il y a des périphériques (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interconnect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, mémoires, …) dont on a pas le source HDL</a:t>
            </a:r>
          </a:p>
          <a:p>
            <a:pPr lvl="1">
              <a:buFont typeface="Arial Black" panose="020B0A04020102020204" pitchFamily="34" charset="0"/>
              <a:buChar char="•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Le FPGA reçoit les accès des 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CPUs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 par un même bus.</a:t>
            </a:r>
          </a:p>
          <a:p>
            <a:pPr lvl="1">
              <a:buFont typeface="Arial Black" panose="020B0A04020102020204" pitchFamily="34" charset="0"/>
              <a:buChar char="•"/>
            </a:pPr>
            <a:endParaRPr lang="fr-FR" dirty="0">
              <a:latin typeface="Arial"/>
              <a:cs typeface="Arial"/>
            </a:endParaRPr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La machine QEMU représente le SoC entier:</a:t>
            </a:r>
          </a:p>
          <a:p>
            <a:pPr lvl="1">
              <a:buFont typeface="Arial Black" panose="020B0A04020102020204" pitchFamily="34" charset="0"/>
              <a:buChar char="•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Elle contient les 4 cœurs au lieu d’un seul -&gt; une seule instance de QEMU pour tous les cœurs.</a:t>
            </a:r>
            <a:endParaRPr lang="fr-FR" dirty="0">
              <a:latin typeface="Arial"/>
              <a:cs typeface="Arial"/>
            </a:endParaRPr>
          </a:p>
          <a:p>
            <a:pPr lvl="1">
              <a:buFont typeface="Arial Black" panose="020B0A04020102020204" pitchFamily="34" charset="0"/>
              <a:buChar char="•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Le FPGA devient un périphérique comme les autres. </a:t>
            </a:r>
          </a:p>
          <a:p>
            <a:pPr lvl="1">
              <a:buFont typeface="Arial Black" panose="020B0A04020102020204" pitchFamily="34" charset="0"/>
              <a:buChar char="•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Elle a une topologie complexe (mémoires locales à chaque cœurs, …)</a:t>
            </a:r>
            <a:endParaRPr lang="fr-FR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fr-FR" dirty="0">
              <a:latin typeface="Arial"/>
              <a:cs typeface="Arial"/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C49C5A30-A6C3-0E0D-537B-E1E82B6151A9}"/>
              </a:ext>
            </a:extLst>
          </p:cNvPr>
          <p:cNvSpPr/>
          <p:nvPr/>
        </p:nvSpPr>
        <p:spPr>
          <a:xfrm>
            <a:off x="731548" y="3169327"/>
            <a:ext cx="594805" cy="337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454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8B1BA-D55A-5C94-AB84-362B72785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2CDE1-ED91-2B9D-E492-2E74F3DB1ABB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9877268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400" dirty="0"/>
              <a:t>Architecture NG-ULTRA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39858F-79C5-748C-1C46-BD986F29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85" y="1989139"/>
            <a:ext cx="8255403" cy="382438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013BFF-CFC1-DEEB-FCFA-B9334560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5512" y="2685638"/>
            <a:ext cx="3420863" cy="2179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latin typeface="Arial"/>
                <a:cs typeface="Arial"/>
              </a:rPr>
              <a:t>Seuls les périphériques nécessaires au boot et à la communication avec la partie PL sont implémentés dans QEMU.</a:t>
            </a:r>
          </a:p>
        </p:txBody>
      </p:sp>
    </p:spTree>
    <p:extLst>
      <p:ext uri="{BB962C8B-B14F-4D97-AF65-F5344CB8AC3E}">
        <p14:creationId xmlns:p14="http://schemas.microsoft.com/office/powerpoint/2010/main" val="3146788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B92302-FBCA-9642-CCA0-CD127B6234C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342900" indent="-342900">
              <a:spcBef>
                <a:spcPts val="1417"/>
              </a:spcBef>
              <a:buChar char="•"/>
            </a:pPr>
            <a:r>
              <a:rPr lang="fr-FR" sz="2200" b="1" dirty="0">
                <a:solidFill>
                  <a:srgbClr val="20468D"/>
                </a:solidFill>
                <a:latin typeface="Arial"/>
                <a:cs typeface="Arial"/>
              </a:rPr>
              <a:t>Support du G</a:t>
            </a:r>
            <a:r>
              <a:rPr lang="fr-FR" sz="2200" dirty="0">
                <a:latin typeface="Arial"/>
                <a:cs typeface="Arial"/>
              </a:rPr>
              <a:t>IC sur NG-ULTRA afin de bien réceptionner les interruptions générées par le FPGA</a:t>
            </a:r>
          </a:p>
          <a:p>
            <a:pPr marL="342900" indent="-342900">
              <a:spcBef>
                <a:spcPts val="1417"/>
              </a:spcBef>
              <a:buChar char="•"/>
            </a:pPr>
            <a:r>
              <a:rPr lang="fr-FR" sz="2200" dirty="0">
                <a:latin typeface="Arial"/>
                <a:cs typeface="Arial"/>
              </a:rPr>
              <a:t>Possible amélioration de la cosimulation multi RISCV avec l’utilisation d’une seule instance de QEMU pour gérer tous les </a:t>
            </a:r>
            <a:r>
              <a:rPr lang="fr-FR" sz="2200" dirty="0" err="1">
                <a:latin typeface="Arial"/>
                <a:cs typeface="Arial"/>
              </a:rPr>
              <a:t>cpus</a:t>
            </a:r>
            <a:r>
              <a:rPr lang="fr-FR" sz="22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A3B69E3-EA79-D22D-8DB3-89D340BB4B3B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4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Prochaines étapes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1C1D6-C068-AE68-3A14-27AF03D5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879F2AB-1FFD-F062-98CF-39F574F4E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C4229B99-BB06-05BB-281A-941B4AFDBBFA}"/>
              </a:ext>
            </a:extLst>
          </p:cNvPr>
          <p:cNvSpPr txBox="1">
            <a:spLocks/>
          </p:cNvSpPr>
          <p:nvPr/>
        </p:nvSpPr>
        <p:spPr>
          <a:xfrm>
            <a:off x="6173558" y="2568491"/>
            <a:ext cx="5766907" cy="17210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74190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F915A-2CCE-585D-917D-90B665963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9C6EF-FF69-78B3-46FE-0C9A94C658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1548" y="601725"/>
            <a:ext cx="10515240" cy="534600"/>
          </a:xfrm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fr-F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5E3FC5-0906-E1A3-C64D-CA38083B76AF}"/>
              </a:ext>
            </a:extLst>
          </p:cNvPr>
          <p:cNvSpPr txBox="1">
            <a:spLocks/>
          </p:cNvSpPr>
          <p:nvPr/>
        </p:nvSpPr>
        <p:spPr>
          <a:xfrm>
            <a:off x="835331" y="1797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Clr>
                <a:srgbClr val="F9B63B"/>
              </a:buClr>
              <a:buFont typeface="Arial Black" panose="020B0A04020102020204" pitchFamily="34" charset="0"/>
              <a:buBlip>
                <a:blip r:embed="rId3"/>
              </a:buBlip>
              <a:defRPr lang="fr-FR" sz="2800" b="1" kern="1200" dirty="0">
                <a:solidFill>
                  <a:srgbClr val="20468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9B63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9B63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Objectifs</a:t>
            </a:r>
            <a:endParaRPr lang="fr-FR" dirty="0"/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Environnement de test</a:t>
            </a:r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Application au projet multi RISCV</a:t>
            </a:r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Application au test d’IPs et de drivers sur NG-Ultra</a:t>
            </a:r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Prochaines étapes</a:t>
            </a: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3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85C4D-BCCC-563C-9D15-EBE6EEF41F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31548" y="601725"/>
            <a:ext cx="10515240" cy="534600"/>
          </a:xfrm>
        </p:spPr>
        <p:txBody>
          <a:bodyPr lIns="0" tIns="0" rIns="0" bIns="0"/>
          <a:lstStyle/>
          <a:p>
            <a:pPr lvl="0">
              <a:lnSpc>
                <a:spcPct val="100000"/>
              </a:lnSpc>
            </a:pPr>
            <a:r>
              <a:rPr lang="fr-F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Objectif projet R&amp;D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BFB20-B13C-B97F-347F-0E648FA331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35331" y="1797869"/>
            <a:ext cx="10758906" cy="4351338"/>
          </a:xfrm>
        </p:spPr>
        <p:txBody>
          <a:bodyPr lIns="0" tIns="0" rIns="0" bIns="0" anchor="t">
            <a:normAutofit/>
          </a:bodyPr>
          <a:lstStyle/>
          <a:p>
            <a:pPr hangingPunct="0">
              <a:buNone/>
            </a:pPr>
            <a:r>
              <a:rPr lang="fr-FR" sz="2200" dirty="0">
                <a:latin typeface="Liberation Sans"/>
                <a:cs typeface="Arial"/>
              </a:rPr>
              <a:t>Tester et débugger les fonctionnalités d'un système comprenant du HW et du SW rapidement afin d'accélérer le développement de/sur SoC.</a:t>
            </a:r>
            <a:endParaRPr lang="fr-FR" sz="2200" dirty="0">
              <a:latin typeface="Liberation Sans" pitchFamily="18"/>
            </a:endParaRPr>
          </a:p>
          <a:p>
            <a:pPr>
              <a:buNone/>
            </a:pPr>
            <a:endParaRPr lang="fr-FR" sz="2200" dirty="0">
              <a:latin typeface="Liberation Sans"/>
              <a:cs typeface="Arial"/>
            </a:endParaRPr>
          </a:p>
          <a:p>
            <a:pPr>
              <a:buNone/>
            </a:pPr>
            <a:r>
              <a:rPr lang="fr-FR" sz="2200" dirty="0">
                <a:latin typeface="Liberation Sans"/>
                <a:cs typeface="Arial"/>
              </a:rPr>
              <a:t>Caractéristiques:</a:t>
            </a:r>
          </a:p>
          <a:p>
            <a:pPr>
              <a:buFont typeface="Calibri" panose="020B0A04020102020204" pitchFamily="34" charset="0"/>
              <a:buChar char="-"/>
            </a:pPr>
            <a:r>
              <a:rPr lang="fr-FR" sz="2200" dirty="0">
                <a:latin typeface="Liberation Sans"/>
                <a:cs typeface="Arial"/>
              </a:rPr>
              <a:t>Bien plus rapide qu'une simulation HDL classique</a:t>
            </a:r>
          </a:p>
          <a:p>
            <a:pPr>
              <a:buFont typeface="Calibri" panose="020B0A04020102020204" pitchFamily="34" charset="0"/>
              <a:buChar char="-"/>
            </a:pPr>
            <a:r>
              <a:rPr lang="fr-FR" sz="2200" dirty="0">
                <a:latin typeface="Liberation Sans"/>
                <a:cs typeface="Arial"/>
              </a:rPr>
              <a:t>Offre bien plus de données qu'un test sur carte (</a:t>
            </a:r>
            <a:r>
              <a:rPr lang="fr-FR" sz="2200" dirty="0" err="1">
                <a:latin typeface="Liberation Sans"/>
                <a:cs typeface="Arial"/>
              </a:rPr>
              <a:t>waveforms</a:t>
            </a:r>
            <a:r>
              <a:rPr lang="fr-FR" sz="2200" dirty="0">
                <a:latin typeface="Liberation Sans"/>
                <a:cs typeface="Arial"/>
              </a:rPr>
              <a:t>)</a:t>
            </a:r>
            <a:endParaRPr lang="fr-FR" dirty="0"/>
          </a:p>
          <a:p>
            <a:pPr>
              <a:buFont typeface="Calibri,Sans-Serif" panose="020B0A04020102020204" pitchFamily="34" charset="0"/>
              <a:buChar char="-"/>
            </a:pPr>
            <a:r>
              <a:rPr lang="fr-FR" sz="2200" dirty="0">
                <a:latin typeface="Liberation Sans"/>
                <a:cs typeface="Arial"/>
              </a:rPr>
              <a:t>Possibilité de contrôler chaque cœur avec une instance de gdb</a:t>
            </a:r>
            <a:endParaRPr lang="fr-FR" sz="2200" b="0" dirty="0">
              <a:latin typeface="Liberation Sans"/>
              <a:cs typeface="Arial"/>
            </a:endParaRPr>
          </a:p>
          <a:p>
            <a:pPr>
              <a:buFont typeface="Calibri" panose="020B0A04020102020204" pitchFamily="34" charset="0"/>
              <a:buChar char="-"/>
            </a:pPr>
            <a:r>
              <a:rPr lang="fr-FR" sz="2200" dirty="0">
                <a:latin typeface="Liberation Sans"/>
                <a:cs typeface="Arial"/>
              </a:rPr>
              <a:t>Basé sur des logiciels et des bibliothèques open source</a:t>
            </a:r>
            <a:endParaRPr lang="fr-FR" sz="2200" dirty="0">
              <a:latin typeface="Liberation Sans" pitchFamily="18"/>
            </a:endParaRPr>
          </a:p>
          <a:p>
            <a:pPr marL="0" indent="0">
              <a:buNone/>
            </a:pPr>
            <a:r>
              <a:rPr lang="fr-FR" sz="2200" dirty="0">
                <a:latin typeface="Liberation Sans"/>
                <a:cs typeface="Arial"/>
              </a:rPr>
              <a:t>Limitations:</a:t>
            </a:r>
          </a:p>
          <a:p>
            <a:pPr>
              <a:buFont typeface="Calibri" panose="020B0A04020102020204" pitchFamily="34" charset="0"/>
              <a:buChar char="-"/>
            </a:pPr>
            <a:r>
              <a:rPr lang="fr-FR" sz="2200" dirty="0">
                <a:latin typeface="Liberation Sans"/>
                <a:cs typeface="Arial"/>
              </a:rPr>
              <a:t>Cosimulation fonctionnelle mais pas exacte dans le temps</a:t>
            </a:r>
          </a:p>
          <a:p>
            <a:pPr>
              <a:buFont typeface="Calibri" panose="020B0A04020102020204" pitchFamily="34" charset="0"/>
              <a:buChar char="-"/>
            </a:pPr>
            <a:r>
              <a:rPr lang="fr-FR" sz="2200" dirty="0">
                <a:latin typeface="Liberation Sans"/>
                <a:cs typeface="Arial"/>
              </a:rPr>
              <a:t>Implémentation du support d’une nouvelle architecture relativement complexe</a:t>
            </a:r>
            <a:endParaRPr lang="fr-FR" sz="2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7544-1A6F-C1B1-C90B-6A0B15E6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4B7FBEE-8823-4610-D407-D3B41670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46CEAC46-14C1-32C3-94D7-56E4D6410A56}"/>
              </a:ext>
            </a:extLst>
          </p:cNvPr>
          <p:cNvSpPr txBox="1">
            <a:spLocks/>
          </p:cNvSpPr>
          <p:nvPr/>
        </p:nvSpPr>
        <p:spPr>
          <a:xfrm>
            <a:off x="6280091" y="2568491"/>
            <a:ext cx="5353612" cy="172101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dirty="0"/>
              <a:t>Environnement de test</a:t>
            </a:r>
          </a:p>
        </p:txBody>
      </p:sp>
    </p:spTree>
    <p:extLst>
      <p:ext uri="{BB962C8B-B14F-4D97-AF65-F5344CB8AC3E}">
        <p14:creationId xmlns:p14="http://schemas.microsoft.com/office/powerpoint/2010/main" val="424385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D55472-9007-2304-8FD7-C4135B62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789" y="2223730"/>
            <a:ext cx="10828421" cy="3332961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7E0D8A71-AAD6-DCA8-6FA8-A3F7097F58E8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>
                <a:latin typeface="Arial"/>
                <a:cs typeface="Arial"/>
              </a:rPr>
              <a:t>Environnement de 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19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3E7E-D653-6EF0-A3DC-DBD967A03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66FC-8A15-AE21-28BB-6BCDCFD9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 Black" panose="020B0A04020102020204" pitchFamily="34" charset="0"/>
              <a:buChar char="•"/>
            </a:pPr>
            <a:r>
              <a:rPr lang="fr-FR" sz="2200" dirty="0">
                <a:latin typeface="Arial"/>
                <a:cs typeface="Arial"/>
              </a:rPr>
              <a:t>L'interface QEMU &lt;-&gt; bridge Cocotb est générique: d'autres émulateurs pourraient être utilisés</a:t>
            </a:r>
            <a:endParaRPr lang="en-US" dirty="0"/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Elle utilise plusieurs "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named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 pipes" (POSIX) et suit un protocole basique d'accès mémoires et de levée d'interruptions, facilement portable.</a:t>
            </a:r>
          </a:p>
          <a:p>
            <a:pPr>
              <a:buFont typeface="Arial Black,Sans-Serif" panose="020B0A04020102020204" pitchFamily="34" charset="0"/>
              <a:buChar char="•"/>
            </a:pPr>
            <a:r>
              <a:rPr lang="fr-FR" sz="2200" dirty="0">
                <a:latin typeface="Arial"/>
                <a:cs typeface="Arial"/>
              </a:rPr>
              <a:t>Cocotb permet d'utiliser de nombreux simulateurs sans changer le code du bridge</a:t>
            </a:r>
            <a:endParaRPr lang="en-US" sz="2200" b="0" dirty="0">
              <a:latin typeface="Arial"/>
              <a:cs typeface="Arial"/>
            </a:endParaRPr>
          </a:p>
          <a:p>
            <a:pPr>
              <a:buFont typeface="Arial Black,Sans-Serif" panose="020B0A04020102020204" pitchFamily="34" charset="0"/>
              <a:buChar char="•"/>
            </a:pPr>
            <a:endParaRPr lang="fr-FR" sz="2200" b="1" dirty="0">
              <a:solidFill>
                <a:srgbClr val="20468D"/>
              </a:solidFill>
              <a:latin typeface="Arial"/>
              <a:cs typeface="Arial"/>
            </a:endParaRPr>
          </a:p>
          <a:p>
            <a:pPr>
              <a:buFont typeface="Arial Black,Sans-Serif" panose="020B0A04020102020204" pitchFamily="34" charset="0"/>
              <a:buChar char="•"/>
            </a:pPr>
            <a:endParaRPr lang="fr-FR" sz="2200" dirty="0">
              <a:latin typeface="Arial"/>
              <a:cs typeface="Arial"/>
            </a:endParaRPr>
          </a:p>
          <a:p>
            <a:pPr>
              <a:buFont typeface="Arial Black,Sans-Serif" panose="020B0A04020102020204" pitchFamily="34" charset="0"/>
              <a:buChar char="•"/>
            </a:pPr>
            <a:endParaRPr lang="fr-FR" sz="2200" dirty="0">
              <a:latin typeface="Arial"/>
              <a:cs typeface="Arial"/>
            </a:endParaRP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endParaRPr lang="fr-FR" b="1" dirty="0">
              <a:solidFill>
                <a:srgbClr val="20468D"/>
              </a:solidFill>
              <a:latin typeface="Arial"/>
              <a:cs typeface="Arial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6D3234-6395-D4F9-FD67-C7E7A2088011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>
                <a:latin typeface="Arial"/>
                <a:cs typeface="Arial"/>
              </a:rPr>
              <a:t>Généricité de l’environnement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96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1FA4A-66D5-991A-5903-F0CDC3AA1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C5F3D-7661-5A0B-D62C-79287E13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har char="•"/>
            </a:pPr>
            <a:r>
              <a:rPr lang="fr-FR" dirty="0">
                <a:latin typeface="Arial"/>
                <a:cs typeface="Arial"/>
              </a:rPr>
              <a:t>Avantages de QEMU:</a:t>
            </a:r>
            <a:endParaRPr lang="en-US" dirty="0"/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Open source</a:t>
            </a:r>
            <a:endParaRPr lang="fr-FR" b="1" dirty="0">
              <a:solidFill>
                <a:srgbClr val="20468D"/>
              </a:solidFill>
            </a:endParaRP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En développement continu depuis plus de 15 ans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Emulateur connu</a:t>
            </a:r>
            <a:endParaRPr lang="fr-FR" b="1" dirty="0">
              <a:solidFill>
                <a:srgbClr val="20468D"/>
              </a:solidFill>
            </a:endParaRP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endParaRPr lang="fr-FR" dirty="0">
              <a:latin typeface="Arial"/>
              <a:cs typeface="Arial"/>
            </a:endParaRPr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Modifications de QEMU:</a:t>
            </a:r>
            <a:endParaRPr lang="fr-FR" b="1" dirty="0">
              <a:solidFill>
                <a:srgbClr val="20468D"/>
              </a:solidFill>
            </a:endParaRP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Ajout d'un "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device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" nommé 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hdl_bridge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 qui communique avec le bridge Cocotb à l'aide des pipes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Ajout d'une "machine" personnalisée pour chaque architecture supportée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D5EC83B-7C6B-FB42-CF36-A500DACFCAE3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>
                <a:latin typeface="Arial"/>
                <a:cs typeface="Arial"/>
              </a:rPr>
              <a:t>Emulateur (QEMU):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37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E3CF-89EE-488E-92D2-D9147391A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F73B-0B54-6D22-6A0B-8B5A9E84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Chaque cœur émulé peut être contrôlé par une instance GDB</a:t>
            </a:r>
          </a:p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Les signaux peuvent être suivis (avec </a:t>
            </a:r>
            <a:r>
              <a:rPr lang="fr-FR" dirty="0" err="1">
                <a:latin typeface="Arial"/>
                <a:cs typeface="Arial"/>
              </a:rPr>
              <a:t>ghdl</a:t>
            </a:r>
            <a:r>
              <a:rPr lang="fr-FR" dirty="0">
                <a:latin typeface="Arial"/>
                <a:cs typeface="Arial"/>
              </a:rPr>
              <a:t> + </a:t>
            </a:r>
            <a:r>
              <a:rPr lang="fr-FR" dirty="0" err="1">
                <a:latin typeface="Arial"/>
                <a:cs typeface="Arial"/>
              </a:rPr>
              <a:t>gtkwave</a:t>
            </a:r>
            <a:r>
              <a:rPr lang="fr-FR" dirty="0">
                <a:latin typeface="Arial"/>
                <a:cs typeface="Arial"/>
              </a:rPr>
              <a:t>)</a:t>
            </a:r>
          </a:p>
          <a:p>
            <a:pPr>
              <a:buFont typeface="Arial Black" panose="020B0A04020102020204" pitchFamily="34" charset="0"/>
              <a:buChar char="•"/>
            </a:pPr>
            <a:endParaRPr lang="fr-FR" dirty="0">
              <a:latin typeface="Arial"/>
              <a:cs typeface="Arial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8DAA052-C319-201D-17DF-7B37F407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2790974"/>
            <a:ext cx="11953875" cy="3362027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E221D57A-3913-F776-3152-954655F5C51C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fr-FR" dirty="0">
                <a:latin typeface="Arial"/>
                <a:cs typeface="Arial"/>
              </a:rPr>
              <a:t>Débogueur (GDB):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1092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AD267-F711-7C7D-C993-15F16F39D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C654-E328-E34A-7F98-9CBD041E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 Black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Avantages de cocotb:</a:t>
            </a:r>
            <a:endParaRPr lang="fr-FR" dirty="0"/>
          </a:p>
          <a:p>
            <a:pPr lvl="1">
              <a:buClr>
                <a:srgbClr val="8FAADC"/>
              </a:buClr>
              <a:buFont typeface="Courier New,monospace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Open source</a:t>
            </a:r>
          </a:p>
          <a:p>
            <a:pPr lvl="1">
              <a:buClr>
                <a:srgbClr val="8FAADC"/>
              </a:buClr>
              <a:buFont typeface="Courier New,monospace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Offre une interface python générique avec le simulateur HDL (</a:t>
            </a:r>
            <a:r>
              <a:rPr lang="fr-FR" sz="1600" b="1" dirty="0">
                <a:solidFill>
                  <a:srgbClr val="20468D"/>
                </a:solidFill>
                <a:latin typeface="Arial"/>
                <a:cs typeface="Arial"/>
              </a:rPr>
              <a:t>l'interface est la même pour tous les simulateurs)</a:t>
            </a:r>
            <a:endParaRPr lang="fr-FR" dirty="0"/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Supporte de nombreux simulateurs</a:t>
            </a:r>
          </a:p>
          <a:p>
            <a:pPr lvl="1">
              <a:buClr>
                <a:srgbClr val="8FAADC"/>
              </a:buClr>
              <a:buFont typeface="Courier New" panose="020B0A04020102020204" pitchFamily="34" charset="0"/>
              <a:buChar char="o"/>
            </a:pPr>
            <a:endParaRPr lang="fr-FR" b="1" dirty="0">
              <a:solidFill>
                <a:srgbClr val="20468D"/>
              </a:solidFill>
              <a:latin typeface="Arial"/>
              <a:cs typeface="Arial"/>
            </a:endParaRPr>
          </a:p>
          <a:p>
            <a:pPr>
              <a:buFont typeface="Arial Black,Sans-Serif" panose="020B0A04020102020204" pitchFamily="34" charset="0"/>
              <a:buChar char="•"/>
            </a:pPr>
            <a:r>
              <a:rPr lang="fr-FR" dirty="0">
                <a:latin typeface="Arial"/>
                <a:cs typeface="Arial"/>
              </a:rPr>
              <a:t>Le bridge implémente:</a:t>
            </a:r>
            <a:endParaRPr lang="en-US" b="0" dirty="0">
              <a:latin typeface="Arial"/>
              <a:cs typeface="Arial"/>
            </a:endParaRPr>
          </a:p>
          <a:p>
            <a:pPr lvl="1">
              <a:buClr>
                <a:srgbClr val="8FAADC"/>
              </a:buClr>
              <a:buFont typeface="Courier New,monospace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La transformation des 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load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 / store (atomiques ou non) de QEMU en requêtes sur un bus (OBI, AXI, …) dans la simulation VHDL</a:t>
            </a:r>
            <a:endParaRPr lang="fr-FR" dirty="0">
              <a:solidFill>
                <a:srgbClr val="20468D"/>
              </a:solidFill>
              <a:latin typeface="Arial"/>
              <a:cs typeface="Arial"/>
            </a:endParaRPr>
          </a:p>
          <a:p>
            <a:pPr lvl="1">
              <a:buClr>
                <a:srgbClr val="8FAADC"/>
              </a:buClr>
              <a:buFont typeface="Courier New,monospace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Le transfert de réponses aux </a:t>
            </a:r>
            <a:r>
              <a:rPr lang="fr-FR" b="1" dirty="0" err="1">
                <a:solidFill>
                  <a:srgbClr val="20468D"/>
                </a:solidFill>
                <a:latin typeface="Arial"/>
                <a:cs typeface="Arial"/>
              </a:rPr>
              <a:t>load</a:t>
            </a: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 / store reçues de la simulation VHDL à QEMU</a:t>
            </a:r>
          </a:p>
          <a:p>
            <a:pPr lvl="1">
              <a:buClr>
                <a:srgbClr val="8FAADC"/>
              </a:buClr>
              <a:buFont typeface="Courier New,monospace" panose="020B0A04020102020204" pitchFamily="34" charset="0"/>
              <a:buChar char="o"/>
            </a:pPr>
            <a:r>
              <a:rPr lang="fr-FR" b="1" dirty="0">
                <a:solidFill>
                  <a:srgbClr val="20468D"/>
                </a:solidFill>
                <a:latin typeface="Arial"/>
                <a:cs typeface="Arial"/>
              </a:rPr>
              <a:t>Le transfert de requêtes d'interruptions reçues de la simulation VHDL à QEMU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9BE5474-CEF4-ED96-D0EE-173EF3C31494}"/>
              </a:ext>
            </a:extLst>
          </p:cNvPr>
          <p:cNvSpPr txBox="1">
            <a:spLocks/>
          </p:cNvSpPr>
          <p:nvPr/>
        </p:nvSpPr>
        <p:spPr>
          <a:xfrm>
            <a:off x="731548" y="601725"/>
            <a:ext cx="10515240" cy="5346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0468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latin typeface="Arial"/>
                <a:cs typeface="Arial"/>
              </a:rPr>
              <a:t>Bridge Cocotb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2714558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Grand écran</PresentationFormat>
  <Paragraphs>103</Paragraphs>
  <Slides>19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Arial Black,Sans-Serif</vt:lpstr>
      <vt:lpstr>Calibri</vt:lpstr>
      <vt:lpstr>Calibri,Sans-Serif</vt:lpstr>
      <vt:lpstr>Courier New</vt:lpstr>
      <vt:lpstr>Courier New,monospace</vt:lpstr>
      <vt:lpstr>Liberation Sans</vt:lpstr>
      <vt:lpstr>Wingdings</vt:lpstr>
      <vt:lpstr>1_Thème Office</vt:lpstr>
      <vt:lpstr>Présentation PowerPoint</vt:lpstr>
      <vt:lpstr>Plan</vt:lpstr>
      <vt:lpstr>Objectif projet R&amp;D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Modes d’engagement</dc:title>
  <dc:creator>Arnaud Martinez</dc:creator>
  <cp:lastModifiedBy>Arnaud Daniel</cp:lastModifiedBy>
  <cp:revision>152</cp:revision>
  <dcterms:created xsi:type="dcterms:W3CDTF">2020-09-16T09:24:03Z</dcterms:created>
  <dcterms:modified xsi:type="dcterms:W3CDTF">2024-04-10T08:31:27Z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676e540c-f6eb-4c57-be25-cbe6e64b8f0a</vt:lpwstr>
  </property>
  <property fmtid="{D5CDD505-2E9C-101B-9397-08002B2CF9AE}" pid="3" name="LABEL">
    <vt:lpwstr>S</vt:lpwstr>
  </property>
  <property fmtid="{D5CDD505-2E9C-101B-9397-08002B2CF9AE}" pid="4" name="L1">
    <vt:lpwstr>C-ALL</vt:lpwstr>
  </property>
  <property fmtid="{D5CDD505-2E9C-101B-9397-08002B2CF9AE}" pid="5" name="L2">
    <vt:lpwstr>C-CS</vt:lpwstr>
  </property>
  <property fmtid="{D5CDD505-2E9C-101B-9397-08002B2CF9AE}" pid="6" name="L3">
    <vt:lpwstr>C-AD-AMB</vt:lpwstr>
  </property>
  <property fmtid="{D5CDD505-2E9C-101B-9397-08002B2CF9AE}" pid="7" name="CCAV">
    <vt:lpwstr/>
  </property>
  <property fmtid="{D5CDD505-2E9C-101B-9397-08002B2CF9AE}" pid="8" name="Visual">
    <vt:lpwstr>0</vt:lpwstr>
  </property>
</Properties>
</file>