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59" r:id="rId6"/>
    <p:sldId id="260" r:id="rId7"/>
    <p:sldId id="272" r:id="rId8"/>
    <p:sldId id="268" r:id="rId9"/>
    <p:sldId id="261" r:id="rId10"/>
    <p:sldId id="273" r:id="rId11"/>
    <p:sldId id="271" r:id="rId12"/>
    <p:sldId id="262" r:id="rId13"/>
    <p:sldId id="270" r:id="rId14"/>
    <p:sldId id="266" r:id="rId15"/>
    <p:sldId id="264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Carlos" initials="JC" lastIdx="1" clrIdx="0">
    <p:extLst>
      <p:ext uri="{19B8F6BF-5375-455C-9EA6-DF929625EA0E}">
        <p15:presenceInfo xmlns:p15="http://schemas.microsoft.com/office/powerpoint/2012/main" userId="80a20e0477708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6FFF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Uma imagem contendo placa, vermelho, desenho, branco&#10;&#10;Descrição gerada automaticamente">
            <a:extLst>
              <a:ext uri="{FF2B5EF4-FFF2-40B4-BE49-F238E27FC236}">
                <a16:creationId xmlns:a16="http://schemas.microsoft.com/office/drawing/2014/main" id="{13BBA849-A29B-4BC2-9B85-C732EEA9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0" y="2059674"/>
            <a:ext cx="4087540" cy="27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D43F-6EF3-4BB9-B02C-F38AA39F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Design</a:t>
            </a:r>
          </a:p>
        </p:txBody>
      </p:sp>
      <p:pic>
        <p:nvPicPr>
          <p:cNvPr id="5" name="Imagem 4" descr="Homem de terno e gravata em fundo branco&#10;&#10;Descrição gerada automaticamente">
            <a:extLst>
              <a:ext uri="{FF2B5EF4-FFF2-40B4-BE49-F238E27FC236}">
                <a16:creationId xmlns:a16="http://schemas.microsoft.com/office/drawing/2014/main" id="{E14E8E6A-04FC-435F-A897-246FE9EBA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33" y="1675227"/>
            <a:ext cx="56699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35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405749E-7B3F-4E93-9005-A990D89D4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8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4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19" y="0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latin typeface="Bariol Bold" panose="02000506040000020003" pitchFamily="2" charset="0"/>
              </a:rPr>
              <a:t>Análise de riscos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87ACE9-3E43-4D45-B225-B88E20C61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" b="349"/>
          <a:stretch/>
        </p:blipFill>
        <p:spPr>
          <a:xfrm>
            <a:off x="8181975" y="2219325"/>
            <a:ext cx="3889431" cy="26975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F38C5B-E63A-4239-B530-689CB326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" y="1560946"/>
            <a:ext cx="8153257" cy="35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43F2D-FDE4-444B-B931-21505B1D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51" y="238540"/>
            <a:ext cx="9997698" cy="1052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Backlog (Tabela de requisitos)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C9ABD0-F861-4774-B17A-04105EA5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13" y="1489626"/>
            <a:ext cx="9529574" cy="48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725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Site Institucional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8" y="2891159"/>
            <a:ext cx="5455917" cy="3068952"/>
          </a:xfrm>
          <a:prstGeom prst="rect">
            <a:avLst/>
          </a:prstGeom>
        </p:spPr>
      </p:pic>
      <p:pic>
        <p:nvPicPr>
          <p:cNvPr id="4" name="Imagem 3" descr="Uma imagem contendo placa, vermelho, desenho, branco&#10;&#10;Descrição gerada automaticamente">
            <a:extLst>
              <a:ext uri="{FF2B5EF4-FFF2-40B4-BE49-F238E27FC236}">
                <a16:creationId xmlns:a16="http://schemas.microsoft.com/office/drawing/2014/main" id="{F84A9B6B-0ADC-4173-9F7D-06927D25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8" y="3278522"/>
            <a:ext cx="3424219" cy="22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8EF2ED-7CCB-4ED9-A33A-343549ED2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8" t="17831" r="17384" b="12392"/>
          <a:stretch/>
        </p:blipFill>
        <p:spPr>
          <a:xfrm>
            <a:off x="0" y="800533"/>
            <a:ext cx="11895286" cy="59389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854892" y="219075"/>
            <a:ext cx="5807252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(Modelo Conceitual)</a:t>
            </a:r>
          </a:p>
        </p:txBody>
      </p:sp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D43F-6EF3-4BB9-B02C-F38AA39F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Virtual</a:t>
            </a:r>
          </a:p>
        </p:txBody>
      </p:sp>
      <p:pic>
        <p:nvPicPr>
          <p:cNvPr id="6" name="Imagem 5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36704DE5-EE71-41C2-85E2-8D22CB86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06" y="1899057"/>
            <a:ext cx="7627176" cy="4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12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2784564" y="2481938"/>
            <a:ext cx="1985555" cy="189411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600891" y="2481939"/>
            <a:ext cx="1894115" cy="189411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81937"/>
            <a:ext cx="1894115" cy="1894115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509451" y="4690251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Caio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Elton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 </a:t>
            </a:r>
            <a:r>
              <a:rPr lang="pt-BR" sz="2800" dirty="0" err="1">
                <a:latin typeface="Bariol Bold" panose="02000506040000020003" pitchFamily="2" charset="0"/>
              </a:rPr>
              <a:t>Benassi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Heric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1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Segmento/Mercado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latin typeface="Bariol Bold" panose="02000506040000020003" pitchFamily="2" charset="0"/>
              </a:rPr>
              <a:t>Nosso alvo principal é a indústria, que domina a economia de diversos países, sendo crucial no Brasil.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 indústria é o maior meio de produção de riquezas, representa 21,2% do PIB do Brasil, além de empregar 9,4 milhões de trabalhadores, 20% de empregos formais.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1905506"/>
            <a:ext cx="5995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Hoje existe a Industria 4.0 que busca otimização dos processos, redução de energia despendida e tomada de decisões mais assertivas.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/>
              </a:rPr>
              <a:t> A indústria 4.0 busca não somente aprimorar os processos de produção.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305615"/>
            <a:ext cx="5995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A indústria representou 41% do consumo de energia elétrica em 2018, segundo a CNI.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Segundo ABDEE, 2014 e 2016 foram desperdiçados R$ 61,7 bilhões.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Emissão de gases CO2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Bariol Bold" panose="02000506040000020003" pitchFamily="2" charset="0"/>
              </a:rPr>
              <a:t>Solução Proposta</a:t>
            </a:r>
            <a:endParaRPr lang="pt-BR" dirty="0">
              <a:latin typeface="Bariol Bold" panose="02000506040000020003" pitchFamily="2" charset="0"/>
            </a:endParaRPr>
          </a:p>
        </p:txBody>
      </p:sp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Brasil é o país que mais recebe irradiação solar em todo o mundo.</a:t>
            </a:r>
          </a:p>
          <a:p>
            <a:pPr>
              <a:buClr>
                <a:srgbClr val="4772FF"/>
              </a:buClr>
              <a:buSzPct val="80000"/>
            </a:pPr>
            <a:endParaRPr lang="pt-BR" sz="200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Gastos desnecessários com energia elétrica </a:t>
            </a:r>
          </a:p>
          <a:p>
            <a:pPr>
              <a:buClr>
                <a:srgbClr val="4772FF"/>
              </a:buClr>
              <a:buSzPct val="80000"/>
            </a:pPr>
            <a:endParaRPr lang="pt-BR" sz="200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Sensor de luminosidade LDR 5mm </a:t>
            </a:r>
            <a:endParaRPr lang="pt-BR" sz="20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0A325-C270-493A-B037-0D48C6F0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Design</a:t>
            </a:r>
          </a:p>
        </p:txBody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CAB32D23-097E-4E77-BF61-B02B7863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34" y="1675227"/>
            <a:ext cx="582013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10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16C560E3-3C2A-4BE0-9747-277EC1A63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15" y="101567"/>
            <a:ext cx="3448355" cy="2120348"/>
          </a:xfrm>
          <a:prstGeom prst="rect">
            <a:avLst/>
          </a:prstGeom>
        </p:spPr>
      </p:pic>
      <p:pic>
        <p:nvPicPr>
          <p:cNvPr id="29" name="Imagem 28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B471AD61-99F4-4A4E-8230-D7574B7F6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8" y="199498"/>
            <a:ext cx="3142358" cy="2279374"/>
          </a:xfrm>
          <a:prstGeom prst="rect">
            <a:avLst/>
          </a:prstGeom>
        </p:spPr>
      </p:pic>
      <p:pic>
        <p:nvPicPr>
          <p:cNvPr id="31" name="Imagem 30" descr="Uma imagem contendo homem, esqui, neve, jovem&#10;&#10;Descrição gerada automaticamente">
            <a:extLst>
              <a:ext uri="{FF2B5EF4-FFF2-40B4-BE49-F238E27FC236}">
                <a16:creationId xmlns:a16="http://schemas.microsoft.com/office/drawing/2014/main" id="{066B7361-886A-44E9-AC94-061DA875D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18" y="106017"/>
            <a:ext cx="4293373" cy="246633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F59B2D9-25F3-4703-A6EE-6270690646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22" y="3659948"/>
            <a:ext cx="3122779" cy="218871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0AE4502-29F9-489A-B9E9-C9A1080053F9}"/>
              </a:ext>
            </a:extLst>
          </p:cNvPr>
          <p:cNvSpPr txBox="1"/>
          <p:nvPr/>
        </p:nvSpPr>
        <p:spPr>
          <a:xfrm>
            <a:off x="8220375" y="5848661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determinará com esses dados, o consumo de energia e imprimirá gráficos.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8D8164-5472-4385-8FA9-175E555D7283}"/>
              </a:ext>
            </a:extLst>
          </p:cNvPr>
          <p:cNvSpPr txBox="1"/>
          <p:nvPr/>
        </p:nvSpPr>
        <p:spPr>
          <a:xfrm>
            <a:off x="8487976" y="2291819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colherá dados a partir do sensor.</a:t>
            </a:r>
          </a:p>
          <a:p>
            <a:endParaRPr lang="pt-BR" sz="16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4282C7-0382-438D-A0D3-83AFEB470C38}"/>
              </a:ext>
            </a:extLst>
          </p:cNvPr>
          <p:cNvSpPr txBox="1"/>
          <p:nvPr/>
        </p:nvSpPr>
        <p:spPr>
          <a:xfrm>
            <a:off x="3546776" y="5808447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relatório e as informações serão disponibilizada através de um website para o usuário .</a:t>
            </a:r>
          </a:p>
        </p:txBody>
      </p:sp>
      <p:pic>
        <p:nvPicPr>
          <p:cNvPr id="40" name="Imagem 39" descr="Uma imagem contendo computador&#10;&#10;Descrição gerada automaticamente">
            <a:extLst>
              <a:ext uri="{FF2B5EF4-FFF2-40B4-BE49-F238E27FC236}">
                <a16:creationId xmlns:a16="http://schemas.microsoft.com/office/drawing/2014/main" id="{39F32C32-21CB-47C2-ABE4-BF7F90E5E0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65" y="3433575"/>
            <a:ext cx="3146069" cy="2257322"/>
          </a:xfrm>
          <a:prstGeom prst="rect">
            <a:avLst/>
          </a:prstGeom>
        </p:spPr>
      </p:pic>
      <p:pic>
        <p:nvPicPr>
          <p:cNvPr id="41" name="Imagem 40" descr="Uma imagem contendo homem, mulher, neve, morro&#10;&#10;Descrição gerada automaticamente">
            <a:extLst>
              <a:ext uri="{FF2B5EF4-FFF2-40B4-BE49-F238E27FC236}">
                <a16:creationId xmlns:a16="http://schemas.microsoft.com/office/drawing/2014/main" id="{62590F82-BA73-49DE-B183-B8509AD02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" y="3535017"/>
            <a:ext cx="2982031" cy="227343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E41F30-182D-48FF-9726-B1E8D3E50E80}"/>
              </a:ext>
            </a:extLst>
          </p:cNvPr>
          <p:cNvSpPr txBox="1"/>
          <p:nvPr/>
        </p:nvSpPr>
        <p:spPr>
          <a:xfrm>
            <a:off x="4262271" y="2319507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um dimmer reduzirá a luz interna.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47A185-379E-4694-A497-D613DAB70113}"/>
              </a:ext>
            </a:extLst>
          </p:cNvPr>
          <p:cNvSpPr txBox="1"/>
          <p:nvPr/>
        </p:nvSpPr>
        <p:spPr>
          <a:xfrm>
            <a:off x="209396" y="2288974"/>
            <a:ext cx="313943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sensor captará a incidência de luz solar no local.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99D7ECA-F05C-4E4D-9741-836D8AAD9323}"/>
              </a:ext>
            </a:extLst>
          </p:cNvPr>
          <p:cNvSpPr/>
          <p:nvPr/>
        </p:nvSpPr>
        <p:spPr>
          <a:xfrm>
            <a:off x="3372174" y="1396719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</a:endParaRP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AA53960B-2247-4C3C-B389-6D271A299E3F}"/>
              </a:ext>
            </a:extLst>
          </p:cNvPr>
          <p:cNvSpPr/>
          <p:nvPr/>
        </p:nvSpPr>
        <p:spPr>
          <a:xfrm>
            <a:off x="7382935" y="1302721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98E24CED-86C6-44FE-930D-C0BB05EE5085}"/>
              </a:ext>
            </a:extLst>
          </p:cNvPr>
          <p:cNvSpPr/>
          <p:nvPr/>
        </p:nvSpPr>
        <p:spPr>
          <a:xfrm rot="5400000">
            <a:off x="9568488" y="3128847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50ABFFB6-4EAF-4C11-99FC-155E2DF117E7}"/>
              </a:ext>
            </a:extLst>
          </p:cNvPr>
          <p:cNvSpPr/>
          <p:nvPr/>
        </p:nvSpPr>
        <p:spPr>
          <a:xfrm rot="10800000">
            <a:off x="7350290" y="4429416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E7F4A71E-B5F4-4700-95C2-05988BFBCE37}"/>
              </a:ext>
            </a:extLst>
          </p:cNvPr>
          <p:cNvSpPr/>
          <p:nvPr/>
        </p:nvSpPr>
        <p:spPr>
          <a:xfrm rot="10800000">
            <a:off x="3118710" y="4511988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A0D65-7BD7-4371-9BC2-84DBDF7AF9C3}"/>
              </a:ext>
            </a:extLst>
          </p:cNvPr>
          <p:cNvSpPr txBox="1"/>
          <p:nvPr/>
        </p:nvSpPr>
        <p:spPr>
          <a:xfrm>
            <a:off x="0" y="-83099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3961020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Lumens e Watts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DE2915-CA86-450D-BE38-084EC6B769DC}"/>
              </a:ext>
            </a:extLst>
          </p:cNvPr>
          <p:cNvSpPr txBox="1"/>
          <p:nvPr/>
        </p:nvSpPr>
        <p:spPr>
          <a:xfrm>
            <a:off x="838200" y="2274838"/>
            <a:ext cx="59958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O Lúmen é a quantidade de luz emitida por uma lâmpada em todas direções, também chamada de fluxo luminoso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Os Watts, mais pelo público em geral é também chamado de potência, simplesmente diz respeito ao consumo de energia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Uma boa lâmpada irá iluminar bem consumindo pouca energia, ou seja, terá uma alta taxa de lúmens e terá um consumo de watts baixo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326</Words>
  <Application>Microsoft Office PowerPoint</Application>
  <PresentationFormat>Widescreen</PresentationFormat>
  <Paragraphs>50</Paragraphs>
  <Slides>16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High Level Design</vt:lpstr>
      <vt:lpstr>Apresentação do PowerPoint</vt:lpstr>
      <vt:lpstr>Lumens e Watts</vt:lpstr>
      <vt:lpstr>Low Level Design</vt:lpstr>
      <vt:lpstr>Apresentação do PowerPoint</vt:lpstr>
      <vt:lpstr>Análise de riscos do Projeto</vt:lpstr>
      <vt:lpstr>Backlog (Tabela de requisitos)</vt:lpstr>
      <vt:lpstr>Apresentação do PowerPoint</vt:lpstr>
      <vt:lpstr>Apresentação do PowerPoint</vt:lpstr>
      <vt:lpstr>Sensor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Pereira dos Santos</dc:creator>
  <cp:lastModifiedBy>ELTON DOS SANTOS SILVA .</cp:lastModifiedBy>
  <cp:revision>5</cp:revision>
  <dcterms:created xsi:type="dcterms:W3CDTF">2020-05-07T00:29:40Z</dcterms:created>
  <dcterms:modified xsi:type="dcterms:W3CDTF">2020-05-07T16:29:01Z</dcterms:modified>
</cp:coreProperties>
</file>