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7" r:id="rId4"/>
    <p:sldId id="258" r:id="rId5"/>
    <p:sldId id="259" r:id="rId6"/>
    <p:sldId id="260" r:id="rId7"/>
    <p:sldId id="272" r:id="rId8"/>
    <p:sldId id="268" r:id="rId9"/>
    <p:sldId id="261" r:id="rId10"/>
    <p:sldId id="273" r:id="rId11"/>
    <p:sldId id="271" r:id="rId12"/>
    <p:sldId id="262" r:id="rId13"/>
    <p:sldId id="270" r:id="rId14"/>
    <p:sldId id="266" r:id="rId15"/>
    <p:sldId id="264" r:id="rId16"/>
    <p:sldId id="274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o Carlos" initials="JC" lastIdx="1" clrIdx="0">
    <p:extLst>
      <p:ext uri="{19B8F6BF-5375-455C-9EA6-DF929625EA0E}">
        <p15:presenceInfo xmlns:p15="http://schemas.microsoft.com/office/powerpoint/2012/main" userId="80a20e0477708f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6FFF"/>
    <a:srgbClr val="47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F7DB7-5B35-44EF-86DD-30F04B6260EF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1E5D-22E1-409D-978D-51D8318BAF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400BD-9364-4542-B3B8-B20F2E3EB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873CEC-DA35-4740-8A61-A3A0188E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003D9-FBFB-4F94-945A-8ED404B0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C137A8-3B8D-41F6-8DA7-BB159C1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DD8D5-10B4-4AD2-94C0-8CC90B0E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88700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B512D-E31D-46B8-AED8-1384E012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68CE1-D804-485D-B041-C02AF289A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AE147F-246B-4A62-B614-4ED0B49C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4A1289-2A3B-43DF-A88E-856BA05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CCB1B1-B63B-4DDA-A07D-B923B4FD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443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DE9194-AAE9-4FBD-833E-196D12FF9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8BBDF-43E2-4123-B020-C0E87DFC2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496F-21A1-4867-89C8-24A1509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CB0EED-4169-4F55-AABC-83B0083B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44360-9954-4366-9DFE-37E043EC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6049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FB9CA-8817-4623-8314-43D0B042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DAE25-ECFA-4E2A-B685-2E80978C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78C1FE-4793-468C-A2A8-7A8F4CA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7C311-50C0-4D33-9B1A-D102D1E4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D55A3B-DA4F-4ADC-947B-0FDDD27B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7957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66884-7F44-49E4-9EEA-A55416F5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A4DA4A-0283-4EC2-8B1B-0DB5B539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A6812-8359-4224-AFD3-DD202A27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07B96-C07A-40BA-8064-B6C7D47D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06953-C9DB-4130-9D34-6322CC2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31538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177-D9D2-48C0-A765-9BF3A1D4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17A38-908F-4D52-97F9-1D495A13F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C7F04D-54BC-4513-BED2-CA6FC90C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995A88-A016-49DC-B3F7-2BAC3DA2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DDC362-5BA3-4E2C-B10A-3B1023C1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EB59B-44EE-42DB-BED9-4A308DB6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50053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C0DF2-1966-4DFC-B1FF-96F9412A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DAE658-40F3-4821-A1B8-764117C9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491A34-2F0D-4D6D-9733-C3B1F94E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75C506-E3B0-4B50-85D4-DC0E365DC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3BD821-C3B0-47F9-B351-C8C70F117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61AE3C-1D88-4CEE-BD2B-E84C4A66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D5C9D5-9496-4A97-ACAB-D9600D7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A2A1E3-C4CD-4A24-B431-8DC8CF74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942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55689-4581-48B4-9231-ED3FD4B6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FA9555-26C8-4611-B3FF-00B1DD1F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50DA7C-9E8E-4D55-AD08-D2FB040C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FAFD2-D30F-43F9-A178-3B98CFF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3843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4805BE4-7D8A-4F3B-AF09-B23556B1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C7962C-1C37-410B-928B-EC4394A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76CA6-5298-492B-8772-BF5C8801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71970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545D-6C7A-49E4-B78C-432C615B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90BF0F-0FF1-473E-A397-C0DC6FF6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10FB36-4B7C-4290-952D-FC6656257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40823-F553-4073-9A32-609B02EA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FDF06E-F6B4-4574-9519-79BFC3F0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5BEF34-C441-4CFF-85DB-F14BA838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8481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81DA-5305-4144-81EE-1EC66F4A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A59EB9-50A0-49C1-929E-DC1B47B79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F69533-AF43-4FDA-B36D-A92376102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AA6ADC-1FD3-4F65-BE33-4556B4D1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1ECA1-2E21-499E-B71D-B62AE429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4A49C-3E0F-4453-984C-6FA4C9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5659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8680E1-001F-4B66-B451-DECF507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609213-677B-475F-A7E1-999DAEB76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4154C-4702-4B9D-A188-D07FD799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03F1-72A3-4565-B369-F67C067E940D}" type="datetimeFigureOut">
              <a:rPr lang="pt-BR" smtClean="0"/>
              <a:t>07/05/2020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82591-8639-4794-8ACA-2716BF28C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B09B1A-0F6E-47F6-9031-DD65138F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6D547-4404-4BB1-8045-A9FDB459E5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38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 descr="Uma imagem contendo placa, vermelho, desenho, branco&#10;&#10;Descrição gerada automaticamente">
            <a:extLst>
              <a:ext uri="{FF2B5EF4-FFF2-40B4-BE49-F238E27FC236}">
                <a16:creationId xmlns:a16="http://schemas.microsoft.com/office/drawing/2014/main" id="{13BBA849-A29B-4BC2-9B85-C732EEA9E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230" y="2059674"/>
            <a:ext cx="4087540" cy="27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5505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1FD43F-6EF3-4BB9-B02C-F38AA39F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Level Design</a:t>
            </a:r>
          </a:p>
        </p:txBody>
      </p:sp>
      <p:pic>
        <p:nvPicPr>
          <p:cNvPr id="5" name="Imagem 4" descr="Homem de terno e gravata em fundo branco&#10;&#10;Descrição gerada automaticamente">
            <a:extLst>
              <a:ext uri="{FF2B5EF4-FFF2-40B4-BE49-F238E27FC236}">
                <a16:creationId xmlns:a16="http://schemas.microsoft.com/office/drawing/2014/main" id="{E14E8E6A-04FC-435F-A897-246FE9EBA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33" y="1675227"/>
            <a:ext cx="566993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2358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405749E-7B3F-4E93-9005-A990D89D4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783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149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019" y="0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latin typeface="Bariol Bold" panose="02000506040000020003" pitchFamily="2" charset="0"/>
              </a:rPr>
              <a:t>Análise de riscos do Projeto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C8B9B9-415B-4960-AFF9-3261FF8D6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" r="357"/>
          <a:stretch/>
        </p:blipFill>
        <p:spPr>
          <a:xfrm>
            <a:off x="230749" y="1541107"/>
            <a:ext cx="7951226" cy="34519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87ACE9-3E43-4D45-B225-B88E20C614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3" b="349"/>
          <a:stretch/>
        </p:blipFill>
        <p:spPr>
          <a:xfrm>
            <a:off x="8181975" y="2219325"/>
            <a:ext cx="3889431" cy="26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8627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43F2D-FDE4-444B-B931-21505B1D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151" y="238540"/>
            <a:ext cx="9997698" cy="1052970"/>
          </a:xfrm>
        </p:spPr>
        <p:txBody>
          <a:bodyPr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Backlog (Tabela de requisitos)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C9ABD0-F861-4774-B17A-04105EA53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13" y="1489626"/>
            <a:ext cx="9529574" cy="48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1725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546351" y="433545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>
                <a:solidFill>
                  <a:srgbClr val="FFFFFF"/>
                </a:solidFill>
              </a:rPr>
              <a:t>Site Institucional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Uma imagem contendo computador&#10;&#10;Descrição gerada automaticamente">
            <a:extLst>
              <a:ext uri="{FF2B5EF4-FFF2-40B4-BE49-F238E27FC236}">
                <a16:creationId xmlns:a16="http://schemas.microsoft.com/office/drawing/2014/main" id="{710AF17B-CB29-49D9-A312-DC9EB90E7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58" y="2891159"/>
            <a:ext cx="5455917" cy="3068952"/>
          </a:xfrm>
          <a:prstGeom prst="rect">
            <a:avLst/>
          </a:prstGeom>
        </p:spPr>
      </p:pic>
      <p:pic>
        <p:nvPicPr>
          <p:cNvPr id="4" name="Imagem 3" descr="Uma imagem contendo placa, vermelho, desenho, branco&#10;&#10;Descrição gerada automaticamente">
            <a:extLst>
              <a:ext uri="{FF2B5EF4-FFF2-40B4-BE49-F238E27FC236}">
                <a16:creationId xmlns:a16="http://schemas.microsoft.com/office/drawing/2014/main" id="{F84A9B6B-0ADC-4173-9F7D-06927D25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68" y="3278522"/>
            <a:ext cx="3424219" cy="229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760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B8EF2ED-7CCB-4ED9-A33A-343549ED24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8" t="17831" r="17384" b="12392"/>
          <a:stretch/>
        </p:blipFill>
        <p:spPr>
          <a:xfrm>
            <a:off x="0" y="800533"/>
            <a:ext cx="11895286" cy="59389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2854892" y="219075"/>
            <a:ext cx="5807252" cy="847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(Modelo Conceitual)</a:t>
            </a:r>
          </a:p>
        </p:txBody>
      </p:sp>
    </p:spTree>
    <p:extLst>
      <p:ext uri="{BB962C8B-B14F-4D97-AF65-F5344CB8AC3E}">
        <p14:creationId xmlns:p14="http://schemas.microsoft.com/office/powerpoint/2010/main" val="215882178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1FD43F-6EF3-4BB9-B02C-F38AA39F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 Virtual</a:t>
            </a:r>
          </a:p>
        </p:txBody>
      </p:sp>
      <p:pic>
        <p:nvPicPr>
          <p:cNvPr id="6" name="Imagem 5" descr="Uma imagem contendo homem, em pé&#10;&#10;Descrição gerada automaticamente">
            <a:extLst>
              <a:ext uri="{FF2B5EF4-FFF2-40B4-BE49-F238E27FC236}">
                <a16:creationId xmlns:a16="http://schemas.microsoft.com/office/drawing/2014/main" id="{36704DE5-EE71-41C2-85E2-8D22CB860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406" y="1899057"/>
            <a:ext cx="7627176" cy="430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312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85690BC-8C6C-4F60-80AD-CA39895D3466}"/>
              </a:ext>
            </a:extLst>
          </p:cNvPr>
          <p:cNvSpPr/>
          <p:nvPr/>
        </p:nvSpPr>
        <p:spPr>
          <a:xfrm>
            <a:off x="2784564" y="2481938"/>
            <a:ext cx="1985555" cy="189411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F7654C-5D02-48DC-8C9D-1DFC556DBA65}"/>
              </a:ext>
            </a:extLst>
          </p:cNvPr>
          <p:cNvSpPr/>
          <p:nvPr/>
        </p:nvSpPr>
        <p:spPr>
          <a:xfrm>
            <a:off x="600891" y="2481939"/>
            <a:ext cx="1894115" cy="18941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21C533-B6AD-4FE6-BF89-6B58C131F0CD}"/>
              </a:ext>
            </a:extLst>
          </p:cNvPr>
          <p:cNvSpPr/>
          <p:nvPr/>
        </p:nvSpPr>
        <p:spPr>
          <a:xfrm>
            <a:off x="7334790" y="2481941"/>
            <a:ext cx="1894115" cy="18941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933C42F-90F1-4AF3-A2FA-DCB1FC97D05E}"/>
              </a:ext>
            </a:extLst>
          </p:cNvPr>
          <p:cNvSpPr/>
          <p:nvPr/>
        </p:nvSpPr>
        <p:spPr>
          <a:xfrm>
            <a:off x="5059677" y="2481942"/>
            <a:ext cx="1894115" cy="18941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663AA05-740A-4CDE-B1D5-80249D0F45FF}"/>
              </a:ext>
            </a:extLst>
          </p:cNvPr>
          <p:cNvSpPr/>
          <p:nvPr/>
        </p:nvSpPr>
        <p:spPr>
          <a:xfrm>
            <a:off x="9609903" y="2481937"/>
            <a:ext cx="1894115" cy="18941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509451" y="4690251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Caio Martins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2784564" y="4690257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Elton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Silva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4968237" y="4690256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 </a:t>
            </a:r>
            <a:r>
              <a:rPr lang="pt-BR" sz="2800" dirty="0" err="1">
                <a:latin typeface="Bariol Bold" panose="02000506040000020003" pitchFamily="2" charset="0"/>
              </a:rPr>
              <a:t>Benassi</a:t>
            </a:r>
            <a:endParaRPr lang="pt-BR" sz="2800" dirty="0">
              <a:latin typeface="Bariol Bold" panose="02000506040000020003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7289071" y="4690255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latin typeface="Bariol Bold" panose="02000506040000020003" pitchFamily="2" charset="0"/>
              </a:rPr>
              <a:t>Heric</a:t>
            </a:r>
            <a:r>
              <a:rPr lang="pt-BR" sz="2800" dirty="0">
                <a:latin typeface="Bariol Bold" panose="02000506040000020003" pitchFamily="2" charset="0"/>
              </a:rPr>
              <a:t>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Santos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9609903" y="4690254"/>
            <a:ext cx="1985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Wellington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Pereira</a:t>
            </a:r>
          </a:p>
        </p:txBody>
      </p:sp>
    </p:spTree>
    <p:extLst>
      <p:ext uri="{BB962C8B-B14F-4D97-AF65-F5344CB8AC3E}">
        <p14:creationId xmlns:p14="http://schemas.microsoft.com/office/powerpoint/2010/main" val="2304562546"/>
      </p:ext>
    </p:extLst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621"/>
            <a:ext cx="10515600" cy="1325563"/>
          </a:xfrm>
        </p:spPr>
        <p:txBody>
          <a:bodyPr/>
          <a:lstStyle/>
          <a:p>
            <a:r>
              <a:rPr lang="pt-BR" dirty="0">
                <a:latin typeface="Bariol Bold" panose="02000506040000020003" pitchFamily="2" charset="0"/>
              </a:rPr>
              <a:t>Segmento/Mercado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274838"/>
            <a:ext cx="5995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dirty="0">
                <a:latin typeface="Bariol Bold" panose="02000506040000020003" pitchFamily="2" charset="0"/>
              </a:rPr>
              <a:t>Nosso alvo principal é a indústria, que domina a economia de diversos países, sendo crucial no Brasil. 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A indústria é o maior meio de produção de riquezas, representa 21,2% do PIB do Brasil, além de empregar 9,4 milhões de trabalhadores, 20% de empregos formais.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683723"/>
            <a:ext cx="4055556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0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pt-BR" dirty="0">
                <a:latin typeface="Bariol Bold" panose="02000506040000020003" pitchFamily="2" charset="0"/>
              </a:rPr>
              <a:t>Contexto</a:t>
            </a:r>
          </a:p>
        </p:txBody>
      </p:sp>
      <p:pic>
        <p:nvPicPr>
          <p:cNvPr id="4" name="Imagem 3" descr="Uma imagem contendo homem, atletismo, em pé, segurando&#10;&#10;Descrição gerada automaticamente">
            <a:extLst>
              <a:ext uri="{FF2B5EF4-FFF2-40B4-BE49-F238E27FC236}">
                <a16:creationId xmlns:a16="http://schemas.microsoft.com/office/drawing/2014/main" id="{8225E120-3F94-4DBE-A2CA-7A5FDD96B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31" y="3429000"/>
            <a:ext cx="4400355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1905506"/>
            <a:ext cx="5995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772FF"/>
              </a:buClr>
              <a:buSzPct val="80000"/>
            </a:pP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riol Bold" panose="02000506040000020003" pitchFamily="2" charset="0"/>
              </a:rPr>
              <a:t>Hoje existe a Industria 4.0 que busca otimização dos processos, redução de energia despendida e tomada de decisões mais assertivas.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/>
              </a:rPr>
              <a:t> A indústria 4.0 busca não somente aprimorar os processos de produção.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92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r>
              <a:rPr lang="pt-BR" dirty="0"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6" name="Imagem 5" descr="Uma imagem contendo computador, relógio&#10;&#10;Descrição gerada automaticamente">
            <a:extLst>
              <a:ext uri="{FF2B5EF4-FFF2-40B4-BE49-F238E27FC236}">
                <a16:creationId xmlns:a16="http://schemas.microsoft.com/office/drawing/2014/main" id="{DE7C8C4B-C07A-4DB4-90F8-0B5C50851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451" y="3434935"/>
            <a:ext cx="4824549" cy="34230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989C62-5914-45D9-B2FF-7FB8E76D6324}"/>
              </a:ext>
            </a:extLst>
          </p:cNvPr>
          <p:cNvSpPr txBox="1"/>
          <p:nvPr/>
        </p:nvSpPr>
        <p:spPr>
          <a:xfrm>
            <a:off x="838200" y="2305615"/>
            <a:ext cx="5995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 pitchFamily="2" charset="0"/>
              </a:rPr>
              <a:t>A indústria representou 41% do consumo de energia elétrica em 2018, segundo a CNI.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 pitchFamily="2" charset="0"/>
              </a:rPr>
              <a:t>Segundo ABDEE, 2014 e 2016 foram desperdiçados R$ 61,7 bilhões. 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 dirty="0">
                <a:latin typeface="Bariol Bold" panose="02000506040000020003" pitchFamily="2" charset="0"/>
              </a:rPr>
              <a:t>Emissão de gases CO2</a:t>
            </a:r>
          </a:p>
        </p:txBody>
      </p:sp>
    </p:spTree>
    <p:extLst>
      <p:ext uri="{BB962C8B-B14F-4D97-AF65-F5344CB8AC3E}">
        <p14:creationId xmlns:p14="http://schemas.microsoft.com/office/powerpoint/2010/main" val="14883270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Bariol Bold" panose="02000506040000020003" pitchFamily="2" charset="0"/>
              </a:rPr>
              <a:t>Solução Proposta</a:t>
            </a:r>
            <a:endParaRPr lang="pt-BR" dirty="0">
              <a:latin typeface="Bariol Bold" panose="02000506040000020003" pitchFamily="2" charset="0"/>
            </a:endParaRPr>
          </a:p>
        </p:txBody>
      </p:sp>
      <p:pic>
        <p:nvPicPr>
          <p:cNvPr id="5" name="Imagem 4" descr="Uma imagem contendo homem, atletismo, mulher, em pé&#10;&#10;Descrição gerada automaticamente">
            <a:extLst>
              <a:ext uri="{FF2B5EF4-FFF2-40B4-BE49-F238E27FC236}">
                <a16:creationId xmlns:a16="http://schemas.microsoft.com/office/drawing/2014/main" id="{135FDF74-BA6A-44A7-8374-E4D87D881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9000"/>
            <a:ext cx="504343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ACB187-7D89-4633-A76D-27ED6A650CB3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>
                <a:latin typeface="Bariol Bold" panose="02000506040000020003" pitchFamily="2" charset="0"/>
              </a:rPr>
              <a:t>Brasil é o país que mais recebe irradiação solar em todo o mundo.</a:t>
            </a:r>
          </a:p>
          <a:p>
            <a:pPr>
              <a:buClr>
                <a:srgbClr val="4772FF"/>
              </a:buClr>
              <a:buSzPct val="80000"/>
            </a:pPr>
            <a:endParaRPr lang="pt-BR" sz="200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>
                <a:latin typeface="Bariol Bold" panose="02000506040000020003" pitchFamily="2" charset="0"/>
              </a:rPr>
              <a:t>Gastos desnecessários com energia elétrica </a:t>
            </a:r>
          </a:p>
          <a:p>
            <a:pPr>
              <a:buClr>
                <a:srgbClr val="4772FF"/>
              </a:buClr>
              <a:buSzPct val="80000"/>
            </a:pPr>
            <a:endParaRPr lang="pt-BR" sz="200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sz="2000">
                <a:latin typeface="Bariol Bold" panose="02000506040000020003" pitchFamily="2" charset="0"/>
              </a:rPr>
              <a:t>Sensor de luminosidade LDR 5mm </a:t>
            </a:r>
            <a:endParaRPr lang="pt-BR" sz="20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806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60A325-C270-493A-B037-0D48C6F0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Level Design</a:t>
            </a:r>
          </a:p>
        </p:txBody>
      </p:sp>
      <p:pic>
        <p:nvPicPr>
          <p:cNvPr id="5" name="Imagem 4" descr="Uma imagem contendo relógio&#10;&#10;Descrição gerada automaticamente">
            <a:extLst>
              <a:ext uri="{FF2B5EF4-FFF2-40B4-BE49-F238E27FC236}">
                <a16:creationId xmlns:a16="http://schemas.microsoft.com/office/drawing/2014/main" id="{CAB32D23-097E-4E77-BF61-B02B78634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934" y="1675227"/>
            <a:ext cx="582013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108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 descr="Tela de computador com imagem de personagem de desenho animado&#10;&#10;Descrição gerada automaticamente">
            <a:extLst>
              <a:ext uri="{FF2B5EF4-FFF2-40B4-BE49-F238E27FC236}">
                <a16:creationId xmlns:a16="http://schemas.microsoft.com/office/drawing/2014/main" id="{16C560E3-3C2A-4BE0-9747-277EC1A639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515" y="101567"/>
            <a:ext cx="3448355" cy="2120348"/>
          </a:xfrm>
          <a:prstGeom prst="rect">
            <a:avLst/>
          </a:prstGeom>
        </p:spPr>
      </p:pic>
      <p:pic>
        <p:nvPicPr>
          <p:cNvPr id="29" name="Imagem 28" descr="Uma imagem contendo relógio, desenho, placar&#10;&#10;Descrição gerada automaticamente">
            <a:extLst>
              <a:ext uri="{FF2B5EF4-FFF2-40B4-BE49-F238E27FC236}">
                <a16:creationId xmlns:a16="http://schemas.microsoft.com/office/drawing/2014/main" id="{B471AD61-99F4-4A4E-8230-D7574B7F6F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8" y="199498"/>
            <a:ext cx="3142358" cy="2279374"/>
          </a:xfrm>
          <a:prstGeom prst="rect">
            <a:avLst/>
          </a:prstGeom>
        </p:spPr>
      </p:pic>
      <p:pic>
        <p:nvPicPr>
          <p:cNvPr id="31" name="Imagem 30" descr="Uma imagem contendo homem, esqui, neve, jovem&#10;&#10;Descrição gerada automaticamente">
            <a:extLst>
              <a:ext uri="{FF2B5EF4-FFF2-40B4-BE49-F238E27FC236}">
                <a16:creationId xmlns:a16="http://schemas.microsoft.com/office/drawing/2014/main" id="{066B7361-886A-44E9-AC94-061DA875DA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718" y="106017"/>
            <a:ext cx="4293373" cy="2466336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BF59B2D9-25F3-4703-A6EE-6270690646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022" y="3659948"/>
            <a:ext cx="3122779" cy="2188713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B0AE4502-29F9-489A-B9E9-C9A1080053F9}"/>
              </a:ext>
            </a:extLst>
          </p:cNvPr>
          <p:cNvSpPr txBox="1"/>
          <p:nvPr/>
        </p:nvSpPr>
        <p:spPr>
          <a:xfrm>
            <a:off x="8220375" y="5848661"/>
            <a:ext cx="3516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determinará com esses dados, o consumo de energia e imprimirá gráficos.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88D8164-5472-4385-8FA9-175E555D7283}"/>
              </a:ext>
            </a:extLst>
          </p:cNvPr>
          <p:cNvSpPr txBox="1"/>
          <p:nvPr/>
        </p:nvSpPr>
        <p:spPr>
          <a:xfrm>
            <a:off x="8487976" y="2291819"/>
            <a:ext cx="313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colherá dados a partir do sensor.</a:t>
            </a:r>
          </a:p>
          <a:p>
            <a:endParaRPr lang="pt-BR" sz="1600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C4282C7-0382-438D-A0D3-83AFEB470C38}"/>
              </a:ext>
            </a:extLst>
          </p:cNvPr>
          <p:cNvSpPr txBox="1"/>
          <p:nvPr/>
        </p:nvSpPr>
        <p:spPr>
          <a:xfrm>
            <a:off x="3546776" y="5808447"/>
            <a:ext cx="412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relatório e as informações serão disponibilizada através de um website para o usuário .</a:t>
            </a:r>
          </a:p>
        </p:txBody>
      </p:sp>
      <p:pic>
        <p:nvPicPr>
          <p:cNvPr id="40" name="Imagem 39" descr="Uma imagem contendo computador&#10;&#10;Descrição gerada automaticamente">
            <a:extLst>
              <a:ext uri="{FF2B5EF4-FFF2-40B4-BE49-F238E27FC236}">
                <a16:creationId xmlns:a16="http://schemas.microsoft.com/office/drawing/2014/main" id="{39F32C32-21CB-47C2-ABE4-BF7F90E5E0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465" y="3433575"/>
            <a:ext cx="3146069" cy="2257322"/>
          </a:xfrm>
          <a:prstGeom prst="rect">
            <a:avLst/>
          </a:prstGeom>
        </p:spPr>
      </p:pic>
      <p:pic>
        <p:nvPicPr>
          <p:cNvPr id="41" name="Imagem 40" descr="Uma imagem contendo homem, mulher, neve, morro&#10;&#10;Descrição gerada automaticamente">
            <a:extLst>
              <a:ext uri="{FF2B5EF4-FFF2-40B4-BE49-F238E27FC236}">
                <a16:creationId xmlns:a16="http://schemas.microsoft.com/office/drawing/2014/main" id="{62590F82-BA73-49DE-B183-B8509AD028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" y="3535017"/>
            <a:ext cx="2982031" cy="2273430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FAE41F30-182D-48FF-9726-B1E8D3E50E80}"/>
              </a:ext>
            </a:extLst>
          </p:cNvPr>
          <p:cNvSpPr txBox="1"/>
          <p:nvPr/>
        </p:nvSpPr>
        <p:spPr>
          <a:xfrm>
            <a:off x="4262271" y="2319507"/>
            <a:ext cx="3139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conjunto com um dimmer reduzirá a luz interna.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FA47A185-379E-4694-A497-D613DAB70113}"/>
              </a:ext>
            </a:extLst>
          </p:cNvPr>
          <p:cNvSpPr txBox="1"/>
          <p:nvPr/>
        </p:nvSpPr>
        <p:spPr>
          <a:xfrm>
            <a:off x="209396" y="2288974"/>
            <a:ext cx="3139434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sensor captará a incidência de luz solar no local.</a:t>
            </a:r>
          </a:p>
        </p:txBody>
      </p:sp>
      <p:sp>
        <p:nvSpPr>
          <p:cNvPr id="45" name="Seta: para a Direita 44">
            <a:extLst>
              <a:ext uri="{FF2B5EF4-FFF2-40B4-BE49-F238E27FC236}">
                <a16:creationId xmlns:a16="http://schemas.microsoft.com/office/drawing/2014/main" id="{D99D7ECA-F05C-4E4D-9741-836D8AAD9323}"/>
              </a:ext>
            </a:extLst>
          </p:cNvPr>
          <p:cNvSpPr/>
          <p:nvPr/>
        </p:nvSpPr>
        <p:spPr>
          <a:xfrm>
            <a:off x="3372174" y="1396719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</a:endParaRPr>
          </a:p>
        </p:txBody>
      </p:sp>
      <p:sp>
        <p:nvSpPr>
          <p:cNvPr id="46" name="Seta: para a Direita 45">
            <a:extLst>
              <a:ext uri="{FF2B5EF4-FFF2-40B4-BE49-F238E27FC236}">
                <a16:creationId xmlns:a16="http://schemas.microsoft.com/office/drawing/2014/main" id="{AA53960B-2247-4C3C-B389-6D271A299E3F}"/>
              </a:ext>
            </a:extLst>
          </p:cNvPr>
          <p:cNvSpPr/>
          <p:nvPr/>
        </p:nvSpPr>
        <p:spPr>
          <a:xfrm>
            <a:off x="7382935" y="1302721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Seta: para a Direita 46">
            <a:extLst>
              <a:ext uri="{FF2B5EF4-FFF2-40B4-BE49-F238E27FC236}">
                <a16:creationId xmlns:a16="http://schemas.microsoft.com/office/drawing/2014/main" id="{98E24CED-86C6-44FE-930D-C0BB05EE5085}"/>
              </a:ext>
            </a:extLst>
          </p:cNvPr>
          <p:cNvSpPr/>
          <p:nvPr/>
        </p:nvSpPr>
        <p:spPr>
          <a:xfrm rot="5400000">
            <a:off x="9568488" y="3128847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Seta: para a Direita 47">
            <a:extLst>
              <a:ext uri="{FF2B5EF4-FFF2-40B4-BE49-F238E27FC236}">
                <a16:creationId xmlns:a16="http://schemas.microsoft.com/office/drawing/2014/main" id="{50ABFFB6-4EAF-4C11-99FC-155E2DF117E7}"/>
              </a:ext>
            </a:extLst>
          </p:cNvPr>
          <p:cNvSpPr/>
          <p:nvPr/>
        </p:nvSpPr>
        <p:spPr>
          <a:xfrm rot="10800000">
            <a:off x="7350290" y="4429416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Seta: para a Direita 48">
            <a:extLst>
              <a:ext uri="{FF2B5EF4-FFF2-40B4-BE49-F238E27FC236}">
                <a16:creationId xmlns:a16="http://schemas.microsoft.com/office/drawing/2014/main" id="{E7F4A71E-B5F4-4700-95C2-05988BFBCE37}"/>
              </a:ext>
            </a:extLst>
          </p:cNvPr>
          <p:cNvSpPr/>
          <p:nvPr/>
        </p:nvSpPr>
        <p:spPr>
          <a:xfrm rot="10800000">
            <a:off x="3118710" y="4511988"/>
            <a:ext cx="978408" cy="484632"/>
          </a:xfrm>
          <a:prstGeom prst="rightArrow">
            <a:avLst/>
          </a:prstGeom>
          <a:solidFill>
            <a:srgbClr val="776FFF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FA0D65-7BD7-4371-9BC2-84DBDF7AF9C3}"/>
              </a:ext>
            </a:extLst>
          </p:cNvPr>
          <p:cNvSpPr txBox="1"/>
          <p:nvPr/>
        </p:nvSpPr>
        <p:spPr>
          <a:xfrm>
            <a:off x="0" y="-83099"/>
            <a:ext cx="97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HLD</a:t>
            </a:r>
          </a:p>
        </p:txBody>
      </p:sp>
    </p:spTree>
    <p:extLst>
      <p:ext uri="{BB962C8B-B14F-4D97-AF65-F5344CB8AC3E}">
        <p14:creationId xmlns:p14="http://schemas.microsoft.com/office/powerpoint/2010/main" val="3961020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Lumens e Watts</a:t>
            </a:r>
          </a:p>
        </p:txBody>
      </p:sp>
      <p:pic>
        <p:nvPicPr>
          <p:cNvPr id="6" name="Imagem 5" descr="Uma imagem contendo guarda-chuva&#10;&#10;Descrição gerada automaticamente">
            <a:extLst>
              <a:ext uri="{FF2B5EF4-FFF2-40B4-BE49-F238E27FC236}">
                <a16:creationId xmlns:a16="http://schemas.microsoft.com/office/drawing/2014/main" id="{D62B1CC3-60C1-4DE7-A5AA-E47DADABE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3428999"/>
            <a:ext cx="5003615" cy="34290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7DE2915-CA86-450D-BE38-084EC6B769DC}"/>
              </a:ext>
            </a:extLst>
          </p:cNvPr>
          <p:cNvSpPr txBox="1"/>
          <p:nvPr/>
        </p:nvSpPr>
        <p:spPr>
          <a:xfrm>
            <a:off x="838200" y="2274838"/>
            <a:ext cx="599585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dirty="0"/>
              <a:t>O Lúmen é a quantidade de luz emitida por uma lâmpada em todas direções, também chamada de fluxo luminoso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dirty="0"/>
              <a:t>O Watt, mais pelo público em geral é também chamado de potência, simplesmente diz respeito ao consumo de energia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latin typeface="Bariol Bold" panose="02000506040000020003" pitchFamily="2" charset="0"/>
            </a:endParaRP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r>
              <a:rPr lang="pt-BR" dirty="0"/>
              <a:t>Uma boa lâmpada irá iluminar bem consumindo pouca energia, ou seja, terá uma alta taxa de lúmens e um baixo valor de watts.</a:t>
            </a:r>
          </a:p>
          <a:p>
            <a:pPr marL="285750" indent="-285750">
              <a:buClr>
                <a:srgbClr val="4772FF"/>
              </a:buClr>
              <a:buSzPct val="80000"/>
              <a:buFont typeface="Wingdings" panose="05000000000000000000" pitchFamily="2" charset="2"/>
              <a:buChar char="Ø"/>
            </a:pPr>
            <a:endParaRPr lang="pt-BR" sz="20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67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326</Words>
  <Application>Microsoft Office PowerPoint</Application>
  <PresentationFormat>Widescreen</PresentationFormat>
  <Paragraphs>50</Paragraphs>
  <Slides>16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Bariol Bold</vt:lpstr>
      <vt:lpstr>Calibri</vt:lpstr>
      <vt:lpstr>Calibri Light</vt:lpstr>
      <vt:lpstr>Times New Roman</vt:lpstr>
      <vt:lpstr>Wingdings</vt:lpstr>
      <vt:lpstr>Tema do Office</vt:lpstr>
      <vt:lpstr>Apresentação do PowerPoint</vt:lpstr>
      <vt:lpstr>Integrantes</vt:lpstr>
      <vt:lpstr>Segmento/Mercado</vt:lpstr>
      <vt:lpstr>Contexto</vt:lpstr>
      <vt:lpstr>Problema</vt:lpstr>
      <vt:lpstr>Solução Proposta</vt:lpstr>
      <vt:lpstr>High Level Design</vt:lpstr>
      <vt:lpstr>Apresentação do PowerPoint</vt:lpstr>
      <vt:lpstr>Lumens e Watts</vt:lpstr>
      <vt:lpstr>Low Level Design</vt:lpstr>
      <vt:lpstr>Apresentação do PowerPoint</vt:lpstr>
      <vt:lpstr>Análise de riscos do Projeto</vt:lpstr>
      <vt:lpstr>Backlog (Tabela de requisitos)</vt:lpstr>
      <vt:lpstr>Apresentação do PowerPoint</vt:lpstr>
      <vt:lpstr>Apresentação do PowerPoint</vt:lpstr>
      <vt:lpstr>Sensor Virtual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Pereira dos Santos</dc:creator>
  <cp:lastModifiedBy>Pereira dos Santos</cp:lastModifiedBy>
  <cp:revision>4</cp:revision>
  <dcterms:created xsi:type="dcterms:W3CDTF">2020-05-07T00:29:40Z</dcterms:created>
  <dcterms:modified xsi:type="dcterms:W3CDTF">2020-05-07T15:01:54Z</dcterms:modified>
</cp:coreProperties>
</file>