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1" r:id="rId9"/>
    <p:sldId id="269" r:id="rId10"/>
    <p:sldId id="262" r:id="rId11"/>
    <p:sldId id="270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los" initials="JC" lastIdx="1" clrIdx="0">
    <p:extLst>
      <p:ext uri="{19B8F6BF-5375-455C-9EA6-DF929625EA0E}">
        <p15:presenceInfo xmlns:p15="http://schemas.microsoft.com/office/powerpoint/2012/main" userId="80a20e047770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E7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agem 1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41E351A-8D0F-4B23-A4C9-73DD2481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19" y="0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Análise de riscos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C8B9B9-415B-4960-AFF9-3261FF8D6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" r="357"/>
          <a:stretch/>
        </p:blipFill>
        <p:spPr>
          <a:xfrm>
            <a:off x="230749" y="1541107"/>
            <a:ext cx="7951226" cy="34519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7ACE9-3E43-4D45-B225-B88E20C61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3" b="349"/>
          <a:stretch/>
        </p:blipFill>
        <p:spPr>
          <a:xfrm>
            <a:off x="8181975" y="2219325"/>
            <a:ext cx="3889431" cy="2697513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A1F2B38-7DC9-4D1B-A632-58AA79797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43F2D-FDE4-444B-B931-21505B1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913" y="304800"/>
            <a:ext cx="9997698" cy="1052970"/>
          </a:xfrm>
        </p:spPr>
        <p:txBody>
          <a:bodyPr/>
          <a:lstStyle/>
          <a:p>
            <a:r>
              <a:rPr lang="pt-BR" dirty="0">
                <a:latin typeface="Bariol Bold" panose="02000506040000020003"/>
              </a:rPr>
              <a:t>Backlog (Tabela de requisitos)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C9ABD0-F861-4774-B17A-04105EA5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13" y="1476374"/>
            <a:ext cx="9529574" cy="4829176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17098D2-79FA-4C51-B699-F69F9086F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0"/>
            <a:ext cx="1477818" cy="14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72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Site Institucional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2E37DBF-A54E-49D3-B63D-C7FED0E2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7" y="2512543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60"/>
            <a:ext cx="5455917" cy="30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(Modelo Conceitual)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7B29577-69F0-48A2-8276-882699A6A413}"/>
              </a:ext>
            </a:extLst>
          </p:cNvPr>
          <p:cNvSpPr/>
          <p:nvPr/>
        </p:nvSpPr>
        <p:spPr>
          <a:xfrm>
            <a:off x="11122573" y="391629"/>
            <a:ext cx="46245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13885CC-24AF-4D2B-A9D0-CEDCACD4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Sensor Virtual</a:t>
            </a: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DC0A148-B568-404F-87C2-5B6421983970}"/>
              </a:ext>
            </a:extLst>
          </p:cNvPr>
          <p:cNvSpPr/>
          <p:nvPr/>
        </p:nvSpPr>
        <p:spPr>
          <a:xfrm>
            <a:off x="11156207" y="563907"/>
            <a:ext cx="59984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C3D3999-734B-4390-B183-50E5E71B6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509451" y="4690253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Elton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Caio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Heric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pic>
        <p:nvPicPr>
          <p:cNvPr id="19" name="Imagem 1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1268163-4E5F-4416-9493-3EFBB2BCA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>
                <a:latin typeface="Bariol Bold" panose="02000506040000020003" pitchFamily="2" charset="0"/>
              </a:rPr>
              <a:t>Nosso alvo principal é a indústria, que domina a economia de diversos países, sendo crucial no Brasil.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 indústria é o maior meio de produção de riquezas, representa 21,2% do PIB do Brasil, além de empregar 9,4 milhões de trabalhadores, 20% de empregos formais.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4CD594B-DB4A-4E7E-AA8B-5AE911E15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1905506"/>
            <a:ext cx="5995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240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Hoje existe a Industria 4.0 que busca otimização dos processos, redução de energia despendida e tomada de decisões mais assertivas.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/>
              </a:rPr>
              <a:t> A indústria 4.0 busca não somente aprimorar os processos de produção.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D0793B-4745-42B0-9694-040B07DF1C37}"/>
              </a:ext>
            </a:extLst>
          </p:cNvPr>
          <p:cNvSpPr/>
          <p:nvPr/>
        </p:nvSpPr>
        <p:spPr>
          <a:xfrm>
            <a:off x="11353800" y="365125"/>
            <a:ext cx="46382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logo</a:t>
            </a: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E91A6EE-48C1-46C2-8AE3-F9F3BBF4B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indústria representou 41% do consumo de energia elétrica em 2018, segundo a CNI.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Segundo ABDEE, 2014 e 2016 foram desperdiçados R$ 61,7 bilhões.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Emissão de gases CO2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0022FA2-F9D7-4A32-9BC9-1A6A3535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Brasil é o país que mais recebe irradiação solar em todo o mundo.</a:t>
            </a:r>
          </a:p>
          <a:p>
            <a:pPr>
              <a:buClr>
                <a:srgbClr val="4772FF"/>
              </a:buClr>
              <a:buSzPct val="80000"/>
            </a:pPr>
            <a:endParaRPr lang="pt-BR" sz="20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Gastos desnecessários com energia elétrica </a:t>
            </a:r>
          </a:p>
          <a:p>
            <a:pPr>
              <a:buClr>
                <a:srgbClr val="4772FF"/>
              </a:buClr>
              <a:buSzPct val="80000"/>
            </a:pPr>
            <a:endParaRPr lang="pt-BR" sz="20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Sensor de luminosidade LDR 5mm 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CAA8CC1-1A42-4594-8576-0981C9C1F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16C560E3-3C2A-4BE0-9747-277EC1A6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5" y="101567"/>
            <a:ext cx="3448355" cy="2120348"/>
          </a:xfrm>
          <a:prstGeom prst="rect">
            <a:avLst/>
          </a:prstGeom>
        </p:spPr>
      </p:pic>
      <p:pic>
        <p:nvPicPr>
          <p:cNvPr id="29" name="Imagem 28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B471AD61-99F4-4A4E-8230-D7574B7F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5" y="191487"/>
            <a:ext cx="3142358" cy="2279374"/>
          </a:xfrm>
          <a:prstGeom prst="rect">
            <a:avLst/>
          </a:prstGeom>
        </p:spPr>
      </p:pic>
      <p:pic>
        <p:nvPicPr>
          <p:cNvPr id="31" name="Imagem 30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066B7361-886A-44E9-AC94-061DA875D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18" y="106017"/>
            <a:ext cx="4293373" cy="24663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F59B2D9-25F3-4703-A6EE-627069064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2" y="3659948"/>
            <a:ext cx="3122779" cy="218871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AE4502-29F9-489A-B9E9-C9A1080053F9}"/>
              </a:ext>
            </a:extLst>
          </p:cNvPr>
          <p:cNvSpPr txBox="1"/>
          <p:nvPr/>
        </p:nvSpPr>
        <p:spPr>
          <a:xfrm>
            <a:off x="8220375" y="5848661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8D8164-5472-4385-8FA9-175E555D7283}"/>
              </a:ext>
            </a:extLst>
          </p:cNvPr>
          <p:cNvSpPr txBox="1"/>
          <p:nvPr/>
        </p:nvSpPr>
        <p:spPr>
          <a:xfrm>
            <a:off x="8487976" y="2291819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282C7-0382-438D-A0D3-83AFEB470C38}"/>
              </a:ext>
            </a:extLst>
          </p:cNvPr>
          <p:cNvSpPr txBox="1"/>
          <p:nvPr/>
        </p:nvSpPr>
        <p:spPr>
          <a:xfrm>
            <a:off x="3546776" y="5808447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pic>
        <p:nvPicPr>
          <p:cNvPr id="40" name="Imagem 3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9F32C32-21CB-47C2-ABE4-BF7F90E5E0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65" y="3433575"/>
            <a:ext cx="3146069" cy="2257322"/>
          </a:xfrm>
          <a:prstGeom prst="rect">
            <a:avLst/>
          </a:prstGeom>
        </p:spPr>
      </p:pic>
      <p:pic>
        <p:nvPicPr>
          <p:cNvPr id="41" name="Imagem 40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2590F82-BA73-49DE-B183-B8509AD02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3535017"/>
            <a:ext cx="2982031" cy="227343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E41F30-182D-48FF-9726-B1E8D3E50E80}"/>
              </a:ext>
            </a:extLst>
          </p:cNvPr>
          <p:cNvSpPr txBox="1"/>
          <p:nvPr/>
        </p:nvSpPr>
        <p:spPr>
          <a:xfrm>
            <a:off x="4417849" y="2270946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47A185-379E-4694-A497-D613DAB70113}"/>
              </a:ext>
            </a:extLst>
          </p:cNvPr>
          <p:cNvSpPr txBox="1"/>
          <p:nvPr/>
        </p:nvSpPr>
        <p:spPr>
          <a:xfrm>
            <a:off x="78427" y="2221915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99D7ECA-F05C-4E4D-9741-836D8AAD9323}"/>
              </a:ext>
            </a:extLst>
          </p:cNvPr>
          <p:cNvSpPr/>
          <p:nvPr/>
        </p:nvSpPr>
        <p:spPr>
          <a:xfrm>
            <a:off x="3372174" y="13967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AA53960B-2247-4C3C-B389-6D271A299E3F}"/>
              </a:ext>
            </a:extLst>
          </p:cNvPr>
          <p:cNvSpPr/>
          <p:nvPr/>
        </p:nvSpPr>
        <p:spPr>
          <a:xfrm>
            <a:off x="7382935" y="130272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98E24CED-86C6-44FE-930D-C0BB05EE5085}"/>
              </a:ext>
            </a:extLst>
          </p:cNvPr>
          <p:cNvSpPr/>
          <p:nvPr/>
        </p:nvSpPr>
        <p:spPr>
          <a:xfrm rot="5400000">
            <a:off x="9568488" y="3128847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ABFFB6-4EAF-4C11-99FC-155E2DF117E7}"/>
              </a:ext>
            </a:extLst>
          </p:cNvPr>
          <p:cNvSpPr/>
          <p:nvPr/>
        </p:nvSpPr>
        <p:spPr>
          <a:xfrm rot="10800000">
            <a:off x="7350291" y="4436136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E7F4A71E-B5F4-4700-95C2-05988BFBCE37}"/>
              </a:ext>
            </a:extLst>
          </p:cNvPr>
          <p:cNvSpPr/>
          <p:nvPr/>
        </p:nvSpPr>
        <p:spPr>
          <a:xfrm rot="10800000">
            <a:off x="3118710" y="4511988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A0D65-7BD7-4371-9BC2-84DBDF7AF9C3}"/>
              </a:ext>
            </a:extLst>
          </p:cNvPr>
          <p:cNvSpPr txBox="1"/>
          <p:nvPr/>
        </p:nvSpPr>
        <p:spPr>
          <a:xfrm>
            <a:off x="0" y="-83099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Lumens e Watts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DE2915-CA86-450D-BE38-084EC6B769DC}"/>
              </a:ext>
            </a:extLst>
          </p:cNvPr>
          <p:cNvSpPr txBox="1"/>
          <p:nvPr/>
        </p:nvSpPr>
        <p:spPr>
          <a:xfrm>
            <a:off x="838200" y="2274838"/>
            <a:ext cx="59958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Lúmen é a quantidade de luz emitida por uma lâmpada em todas direções, também chamada de fluxo luminoso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Watt, mais pelo público em geral é também chamado de potência, simplesmente diz respeito ao consumo de energia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Uma boa lâmpada irá iluminar bem consumindo pouca energia, ou seja, terá uma alta taxa de lúmens e um baixo valor de watts.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E6C9014-3ECD-4788-AD32-A4E80CF73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6C938E71-B49B-4DEF-875F-557045C5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" y="13252"/>
            <a:ext cx="11463128" cy="6844748"/>
          </a:xfrm>
          <a:prstGeom prst="rect">
            <a:avLst/>
          </a:prstGeom>
        </p:spPr>
      </p:pic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E6D657B-2A33-4C56-B996-1A1EDE649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89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318</Words>
  <Application>Microsoft Office PowerPoint</Application>
  <PresentationFormat>Widescreen</PresentationFormat>
  <Paragraphs>48</Paragraphs>
  <Slides>14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Lumens e Watts</vt:lpstr>
      <vt:lpstr>Apresentação do PowerPoint</vt:lpstr>
      <vt:lpstr>Análise de riscos do Projeto</vt:lpstr>
      <vt:lpstr>Backlog (Tabela de requisitos)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ELTON DOS SANTOS SILVA .</dc:creator>
  <cp:lastModifiedBy>ELTON DOS SANTOS SILVA .</cp:lastModifiedBy>
  <cp:revision>1</cp:revision>
  <dcterms:created xsi:type="dcterms:W3CDTF">2020-04-30T20:39:41Z</dcterms:created>
  <dcterms:modified xsi:type="dcterms:W3CDTF">2020-04-30T21:18:08Z</dcterms:modified>
</cp:coreProperties>
</file>