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0" r:id="rId2"/>
    <p:sldId id="296" r:id="rId3"/>
    <p:sldId id="305" r:id="rId4"/>
    <p:sldId id="297" r:id="rId5"/>
    <p:sldId id="298" r:id="rId6"/>
    <p:sldId id="299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7" y="91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BF694-E9CF-4D7B-A579-2229EDD0EBC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884CD-6670-445E-9BFC-EC6ECB19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5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45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7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10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4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16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43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68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1) No need to say any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2) You will need to Fill all data gaps and then attempt to minimize the data limitations with the best solution and most time/cost effective Solution.   Understand that an Excel gap filler can be quickly added or removed in contrast to typical System process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3) BIG DATA could require special processing or rule out the entire project.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4, 5, 6) No comment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55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 title="Slide Design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78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4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7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6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2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3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08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028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3/21/2020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7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6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9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6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3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0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ball-reference.com/teams/STL/2019-schedule-score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945B-BA46-4345-9E4B-6430F74A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26" y="650632"/>
            <a:ext cx="11989590" cy="5717896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Project Title: Which MLB team has the best fanbase?</a:t>
            </a: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Team Members: Matt </a:t>
            </a:r>
            <a:r>
              <a:rPr lang="en-US" sz="2400" b="1" dirty="0" err="1">
                <a:solidFill>
                  <a:schemeClr val="tx1"/>
                </a:solidFill>
              </a:rPr>
              <a:t>Galeski</a:t>
            </a:r>
            <a:r>
              <a:rPr lang="en-US" sz="2400" b="1" dirty="0">
                <a:solidFill>
                  <a:schemeClr val="tx1"/>
                </a:solidFill>
              </a:rPr>
              <a:t>, Michael Joyce, Don Mudd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b="1" dirty="0">
                <a:solidFill>
                  <a:schemeClr val="tx1"/>
                </a:solidFill>
              </a:rPr>
              <a:t>Data Used</a:t>
            </a:r>
          </a:p>
          <a:p>
            <a:pPr marL="628650" lvl="1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2400" u="sng" dirty="0">
                <a:hlinkClick r:id="rId3"/>
              </a:rPr>
              <a:t>https://www.baseball-reference.com/teams/STL/2019-schedule-scores.shtml</a:t>
            </a:r>
            <a:r>
              <a:rPr lang="en-US" sz="1100" dirty="0"/>
              <a:t> </a:t>
            </a:r>
            <a:endParaRPr lang="en-US" sz="2300" b="1" dirty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30 teams for 7 years – 210 individual seasons</a:t>
            </a:r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2004, 2008, 2011, 2014, 2016, 2018, 2019</a:t>
            </a:r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Individual game statistics.</a:t>
            </a:r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Loaded into Excel for data staging, cleansing &amp; conversion to .csv format.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US Metropolitan population – API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900" b="1" dirty="0">
                <a:solidFill>
                  <a:schemeClr val="tx1"/>
                </a:solidFill>
              </a:rPr>
              <a:t>Statistics generated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Annual game attendance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Away game draw power </a:t>
            </a:r>
          </a:p>
          <a:p>
            <a:pPr marL="1257300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Game Attendance  - Annual Game Average</a:t>
            </a:r>
            <a:r>
              <a:rPr lang="en-US" sz="2000" b="1" dirty="0">
                <a:solidFill>
                  <a:schemeClr val="tx1"/>
                </a:solidFill>
              </a:rPr>
              <a:t> (Weekend / Weekday)</a:t>
            </a:r>
          </a:p>
          <a:p>
            <a:pPr marL="1257300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Chose not to further stratify by Day / Night or Day or week.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Attendance / Metro Population</a:t>
            </a:r>
          </a:p>
          <a:p>
            <a:pPr marL="1257300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Chose not to adjust for the 3 metro areas with 2 teams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Attendance / Wins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</p:spTree>
    <p:extLst>
      <p:ext uri="{BB962C8B-B14F-4D97-AF65-F5344CB8AC3E}">
        <p14:creationId xmlns:p14="http://schemas.microsoft.com/office/powerpoint/2010/main" val="10167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945B-BA46-4345-9E4B-6430F74A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27" y="747346"/>
            <a:ext cx="11734612" cy="5547945"/>
          </a:xfrm>
        </p:spPr>
        <p:txBody>
          <a:bodyPr anchor="ctr" anchorCtr="0"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900" b="1" dirty="0">
                <a:solidFill>
                  <a:schemeClr val="tx1"/>
                </a:solidFill>
              </a:rPr>
              <a:t> Data  Analysis &amp; Visualization Process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Manual:  Data download  - min 20 second process time.</a:t>
            </a:r>
          </a:p>
          <a:p>
            <a:pPr marL="800100" lvl="1" indent="-3429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Excel:      MLB statistics data merger, cleansing &amp; conversion to .csv.</a:t>
            </a:r>
          </a:p>
          <a:p>
            <a:pPr marL="800100" lvl="1" indent="-3429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Python:  Metro population API call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                   Data merger &amp; cleansing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                   Calculations 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                   Charts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                   Tables</a:t>
            </a:r>
          </a:p>
          <a:p>
            <a:pPr marL="800100" lvl="1" indent="-3429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GitHub:    Data storage &amp; collaboration </a:t>
            </a:r>
          </a:p>
          <a:p>
            <a:pPr marL="800100" lvl="1" indent="-3429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Zoom:       Collaboration</a:t>
            </a:r>
          </a:p>
          <a:p>
            <a:pPr marL="800100" lvl="1" indent="-3429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Slack:        Collaboration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</p:spTree>
    <p:extLst>
      <p:ext uri="{BB962C8B-B14F-4D97-AF65-F5344CB8AC3E}">
        <p14:creationId xmlns:p14="http://schemas.microsoft.com/office/powerpoint/2010/main" val="28218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E851F-B76D-4D83-A281-D1E849E87000}"/>
              </a:ext>
            </a:extLst>
          </p:cNvPr>
          <p:cNvSpPr/>
          <p:nvPr/>
        </p:nvSpPr>
        <p:spPr>
          <a:xfrm>
            <a:off x="800100" y="347296"/>
            <a:ext cx="10383716" cy="453465"/>
          </a:xfrm>
          <a:prstGeom prst="rect">
            <a:avLst/>
          </a:prstGeom>
          <a:gradFill>
            <a:gsLst>
              <a:gs pos="0">
                <a:schemeClr val="tx1"/>
              </a:gs>
              <a:gs pos="12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Annual Attendance per Team</a:t>
            </a:r>
          </a:p>
        </p:txBody>
      </p:sp>
      <p:pic>
        <p:nvPicPr>
          <p:cNvPr id="1026" name="Picture 2" descr="figure1.png">
            <a:extLst>
              <a:ext uri="{FF2B5EF4-FFF2-40B4-BE49-F238E27FC236}">
                <a16:creationId xmlns:a16="http://schemas.microsoft.com/office/drawing/2014/main" id="{4C0C18C0-2E33-4349-85C0-AE96101D0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1" y="893185"/>
            <a:ext cx="11913577" cy="53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AC7A7-B03A-4B41-B8B4-F4BA0D2173EC}"/>
              </a:ext>
            </a:extLst>
          </p:cNvPr>
          <p:cNvSpPr/>
          <p:nvPr/>
        </p:nvSpPr>
        <p:spPr>
          <a:xfrm>
            <a:off x="1978269" y="5142167"/>
            <a:ext cx="9020907" cy="430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 1   2   3    4    5    6    7    8    9  10  11  12   13 14  15 16  17 18 19  20  21 22  23 24  25  26  27 28  29  30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402497-41EF-4635-88A8-2A6C4783FDBC}"/>
              </a:ext>
            </a:extLst>
          </p:cNvPr>
          <p:cNvSpPr/>
          <p:nvPr/>
        </p:nvSpPr>
        <p:spPr>
          <a:xfrm>
            <a:off x="2362226" y="5119421"/>
            <a:ext cx="572256" cy="8469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945B-BA46-4345-9E4B-6430F74A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26" y="2319742"/>
            <a:ext cx="11162423" cy="5156615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</a:pP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E851F-B76D-4D83-A281-D1E849E87000}"/>
              </a:ext>
            </a:extLst>
          </p:cNvPr>
          <p:cNvSpPr/>
          <p:nvPr/>
        </p:nvSpPr>
        <p:spPr>
          <a:xfrm>
            <a:off x="314632" y="460934"/>
            <a:ext cx="11661058" cy="518463"/>
          </a:xfrm>
          <a:prstGeom prst="rect">
            <a:avLst/>
          </a:prstGeom>
          <a:gradFill>
            <a:gsLst>
              <a:gs pos="0">
                <a:schemeClr val="tx1"/>
              </a:gs>
              <a:gs pos="12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Away game draw power</a:t>
            </a:r>
          </a:p>
        </p:txBody>
      </p:sp>
      <p:pic>
        <p:nvPicPr>
          <p:cNvPr id="3074" name="Picture 2" descr="figure3.png">
            <a:extLst>
              <a:ext uri="{FF2B5EF4-FFF2-40B4-BE49-F238E27FC236}">
                <a16:creationId xmlns:a16="http://schemas.microsoft.com/office/drawing/2014/main" id="{B2251410-969F-4ADF-B5B1-BD0F3E34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0" y="979397"/>
            <a:ext cx="12121662" cy="56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FF31DC-2455-4E32-81A8-29A4FB3F3B3D}"/>
              </a:ext>
            </a:extLst>
          </p:cNvPr>
          <p:cNvSpPr/>
          <p:nvPr/>
        </p:nvSpPr>
        <p:spPr>
          <a:xfrm>
            <a:off x="1919467" y="6224010"/>
            <a:ext cx="9020907" cy="430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 1   2   3    4    5    6    7    8    9   10  11  12   13 14 15 16  17  18 19  20   21 22  23 24  25  26  27 28  29  30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821E17-CAE8-41A8-A0E9-D9B8E51490CB}"/>
              </a:ext>
            </a:extLst>
          </p:cNvPr>
          <p:cNvSpPr/>
          <p:nvPr/>
        </p:nvSpPr>
        <p:spPr>
          <a:xfrm>
            <a:off x="3830542" y="5769287"/>
            <a:ext cx="572256" cy="8469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945B-BA46-4345-9E4B-6430F74A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26" y="650632"/>
            <a:ext cx="11989590" cy="5717896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</a:pP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E851F-B76D-4D83-A281-D1E849E87000}"/>
              </a:ext>
            </a:extLst>
          </p:cNvPr>
          <p:cNvSpPr/>
          <p:nvPr/>
        </p:nvSpPr>
        <p:spPr>
          <a:xfrm>
            <a:off x="782515" y="384735"/>
            <a:ext cx="10383716" cy="513638"/>
          </a:xfrm>
          <a:prstGeom prst="rect">
            <a:avLst/>
          </a:prstGeom>
          <a:gradFill>
            <a:gsLst>
              <a:gs pos="0">
                <a:schemeClr val="tx1"/>
              </a:gs>
              <a:gs pos="12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Attendance / Metro Population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F6A1A4E-2FA6-4F1E-A62B-6EE15D59EA84}"/>
              </a:ext>
            </a:extLst>
          </p:cNvPr>
          <p:cNvSpPr txBox="1">
            <a:spLocks/>
          </p:cNvSpPr>
          <p:nvPr/>
        </p:nvSpPr>
        <p:spPr>
          <a:xfrm>
            <a:off x="108625" y="650632"/>
            <a:ext cx="12675533" cy="5717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</a:pPr>
            <a:endParaRPr lang="en-US" sz="2200" b="1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/>
          </a:p>
          <a:p>
            <a:pPr>
              <a:lnSpc>
                <a:spcPct val="100000"/>
              </a:lnSpc>
            </a:pPr>
            <a:endParaRPr lang="en-US" sz="2800"/>
          </a:p>
          <a:p>
            <a:pPr>
              <a:lnSpc>
                <a:spcPct val="100000"/>
              </a:lnSpc>
            </a:pPr>
            <a:endParaRPr lang="en-US" sz="280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/>
          </a:p>
          <a:p>
            <a:pPr algn="l">
              <a:lnSpc>
                <a:spcPct val="120000"/>
              </a:lnSpc>
            </a:pPr>
            <a:endParaRPr lang="en-US" sz="2600" b="1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600" b="1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1400" b="1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8" name="Picture 2" descr="figure4.png">
            <a:extLst>
              <a:ext uri="{FF2B5EF4-FFF2-40B4-BE49-F238E27FC236}">
                <a16:creationId xmlns:a16="http://schemas.microsoft.com/office/drawing/2014/main" id="{947B2087-1EA4-46DC-A0A8-CA88E8AB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8" y="898373"/>
            <a:ext cx="11837378" cy="54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BDDC70-85D6-49D1-9105-A80BD81D08A8}"/>
              </a:ext>
            </a:extLst>
          </p:cNvPr>
          <p:cNvSpPr/>
          <p:nvPr/>
        </p:nvSpPr>
        <p:spPr>
          <a:xfrm>
            <a:off x="1935937" y="5195310"/>
            <a:ext cx="9020907" cy="430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 1   2   3    4    5    6    7    8    9   10  11  12   13 14 15 16  17  18 19  20   21 22  23 24  25  26  27 28  29  30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094F6F-3B02-4B9B-92D2-AAFE0C68B9F8}"/>
              </a:ext>
            </a:extLst>
          </p:cNvPr>
          <p:cNvSpPr/>
          <p:nvPr/>
        </p:nvSpPr>
        <p:spPr>
          <a:xfrm>
            <a:off x="2285999" y="5202669"/>
            <a:ext cx="467862" cy="8469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945B-BA46-4345-9E4B-6430F74A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468" y="1334182"/>
            <a:ext cx="11110546" cy="5169963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</a:pP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E851F-B76D-4D83-A281-D1E849E87000}"/>
              </a:ext>
            </a:extLst>
          </p:cNvPr>
          <p:cNvSpPr/>
          <p:nvPr/>
        </p:nvSpPr>
        <p:spPr>
          <a:xfrm>
            <a:off x="720969" y="489471"/>
            <a:ext cx="10383716" cy="474089"/>
          </a:xfrm>
          <a:prstGeom prst="rect">
            <a:avLst/>
          </a:prstGeom>
          <a:gradFill>
            <a:gsLst>
              <a:gs pos="0">
                <a:schemeClr val="tx1"/>
              </a:gs>
              <a:gs pos="12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Attendance / Wins - Plot</a:t>
            </a:r>
          </a:p>
        </p:txBody>
      </p:sp>
      <p:pic>
        <p:nvPicPr>
          <p:cNvPr id="2050" name="Picture 2" descr="figure2.png">
            <a:extLst>
              <a:ext uri="{FF2B5EF4-FFF2-40B4-BE49-F238E27FC236}">
                <a16:creationId xmlns:a16="http://schemas.microsoft.com/office/drawing/2014/main" id="{2280C5F1-E714-4F74-9F01-3EDB527A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2" y="963560"/>
            <a:ext cx="11298116" cy="564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E851F-B76D-4D83-A281-D1E849E87000}"/>
              </a:ext>
            </a:extLst>
          </p:cNvPr>
          <p:cNvSpPr/>
          <p:nvPr/>
        </p:nvSpPr>
        <p:spPr>
          <a:xfrm>
            <a:off x="720969" y="492879"/>
            <a:ext cx="10383716" cy="379394"/>
          </a:xfrm>
          <a:prstGeom prst="rect">
            <a:avLst/>
          </a:prstGeom>
          <a:gradFill>
            <a:gsLst>
              <a:gs pos="0">
                <a:schemeClr val="tx1"/>
              </a:gs>
              <a:gs pos="12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Attendance / Wins</a:t>
            </a:r>
          </a:p>
        </p:txBody>
      </p:sp>
      <p:pic>
        <p:nvPicPr>
          <p:cNvPr id="4100" name="Picture 4" descr="figure5.png">
            <a:extLst>
              <a:ext uri="{FF2B5EF4-FFF2-40B4-BE49-F238E27FC236}">
                <a16:creationId xmlns:a16="http://schemas.microsoft.com/office/drawing/2014/main" id="{4D4CAD37-A577-43CF-8839-0CD44938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9" y="985758"/>
            <a:ext cx="11648342" cy="55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66B029-ABB3-445A-9244-678A9293AF2E}"/>
              </a:ext>
            </a:extLst>
          </p:cNvPr>
          <p:cNvSpPr/>
          <p:nvPr/>
        </p:nvSpPr>
        <p:spPr>
          <a:xfrm>
            <a:off x="1953522" y="5344779"/>
            <a:ext cx="9020907" cy="430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 1    2   3    4    5    6    7    8    9   10 11 12  13 14 15 16  17  18 19  20  21 22  23 24  25 26  27 28  29  30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6887B5-3795-4201-933D-C0E04457FFE2}"/>
              </a:ext>
            </a:extLst>
          </p:cNvPr>
          <p:cNvSpPr/>
          <p:nvPr/>
        </p:nvSpPr>
        <p:spPr>
          <a:xfrm>
            <a:off x="1929014" y="5289648"/>
            <a:ext cx="545124" cy="890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945B-BA46-4345-9E4B-6430F74A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26" y="650632"/>
            <a:ext cx="11989590" cy="5717896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</a:pP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E851F-B76D-4D83-A281-D1E849E87000}"/>
              </a:ext>
            </a:extLst>
          </p:cNvPr>
          <p:cNvSpPr/>
          <p:nvPr/>
        </p:nvSpPr>
        <p:spPr>
          <a:xfrm>
            <a:off x="754531" y="489472"/>
            <a:ext cx="10350154" cy="529677"/>
          </a:xfrm>
          <a:prstGeom prst="rect">
            <a:avLst/>
          </a:prstGeom>
          <a:gradFill>
            <a:gsLst>
              <a:gs pos="0">
                <a:schemeClr val="tx1"/>
              </a:gs>
              <a:gs pos="12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Final Fanbase Ranking</a:t>
            </a:r>
          </a:p>
        </p:txBody>
      </p:sp>
      <p:pic>
        <p:nvPicPr>
          <p:cNvPr id="7" name="Picture 4" descr="figure5.png">
            <a:extLst>
              <a:ext uri="{FF2B5EF4-FFF2-40B4-BE49-F238E27FC236}">
                <a16:creationId xmlns:a16="http://schemas.microsoft.com/office/drawing/2014/main" id="{6637D4F4-27BD-48AC-9F9C-102F80E4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3" y="1095639"/>
            <a:ext cx="11412416" cy="54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9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945B-BA46-4345-9E4B-6430F74A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26" y="1129226"/>
            <a:ext cx="12083374" cy="5239301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00000"/>
              </a:lnSpc>
            </a:pP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The New York Yankees have consistently been at the top of fan attendance with the L. A. Dodgers &amp; St. Louis Cardinals consistently in the top 3 in annual attendance.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The New York Yankees clearly have the best fans when it comes to “Away Game draw      power</a:t>
            </a:r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Larger metropolitan areas were found to consistently rank ahead of smaller metro areas!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The St. Louis Cardinals clearly show as the best fans when adjusting the attendance for the metropolitan area.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When using the attendance / win statistic, the Yankees, Dodgers and Cardinals drop significantly compared previous rankings due to their winning history.</a:t>
            </a:r>
          </a:p>
          <a:p>
            <a:pPr lvl="1">
              <a:lnSpc>
                <a:spcPct val="100000"/>
              </a:lnSpc>
            </a:pP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1"/>
                </a:solidFill>
              </a:rPr>
              <a:t>Xxxxx</a:t>
            </a:r>
            <a:r>
              <a:rPr lang="en-US" sz="2200" b="1" dirty="0">
                <a:solidFill>
                  <a:schemeClr val="tx1"/>
                </a:solidFill>
              </a:rPr>
              <a:t> have the best fans in baseball.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28582-3130-4C73-A71A-57C9BD2C34CF}"/>
              </a:ext>
            </a:extLst>
          </p:cNvPr>
          <p:cNvSpPr/>
          <p:nvPr/>
        </p:nvSpPr>
        <p:spPr>
          <a:xfrm>
            <a:off x="2648354" y="0"/>
            <a:ext cx="7003915" cy="3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C8389-9ADC-49DD-9088-F1121FE505C8}"/>
              </a:ext>
            </a:extLst>
          </p:cNvPr>
          <p:cNvSpPr/>
          <p:nvPr/>
        </p:nvSpPr>
        <p:spPr>
          <a:xfrm>
            <a:off x="720969" y="0"/>
            <a:ext cx="10383716" cy="37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Which MLB team has the best fans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E851F-B76D-4D83-A281-D1E849E87000}"/>
              </a:ext>
            </a:extLst>
          </p:cNvPr>
          <p:cNvSpPr/>
          <p:nvPr/>
        </p:nvSpPr>
        <p:spPr>
          <a:xfrm>
            <a:off x="754531" y="489472"/>
            <a:ext cx="10350154" cy="529677"/>
          </a:xfrm>
          <a:prstGeom prst="rect">
            <a:avLst/>
          </a:prstGeom>
          <a:gradFill>
            <a:gsLst>
              <a:gs pos="0">
                <a:schemeClr val="tx1"/>
              </a:gs>
              <a:gs pos="12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Final Conclusions</a:t>
            </a:r>
          </a:p>
        </p:txBody>
      </p:sp>
    </p:spTree>
    <p:extLst>
      <p:ext uri="{BB962C8B-B14F-4D97-AF65-F5344CB8AC3E}">
        <p14:creationId xmlns:p14="http://schemas.microsoft.com/office/powerpoint/2010/main" val="13461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1286</Words>
  <Application>Microsoft Office PowerPoint</Application>
  <PresentationFormat>Widescreen</PresentationFormat>
  <Paragraphs>179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Euphemia</vt:lpstr>
      <vt:lpstr>Wingdings</vt:lpstr>
      <vt:lpstr>Banded Design Blue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Mudd</dc:creator>
  <cp:lastModifiedBy>Don Mudd</cp:lastModifiedBy>
  <cp:revision>35</cp:revision>
  <dcterms:created xsi:type="dcterms:W3CDTF">2020-03-19T15:38:45Z</dcterms:created>
  <dcterms:modified xsi:type="dcterms:W3CDTF">2020-03-21T15:33:30Z</dcterms:modified>
</cp:coreProperties>
</file>