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23"/>
  </p:notesMasterIdLst>
  <p:sldIdLst>
    <p:sldId id="256" r:id="rId3"/>
    <p:sldId id="258" r:id="rId4"/>
    <p:sldId id="257" r:id="rId5"/>
    <p:sldId id="270" r:id="rId6"/>
    <p:sldId id="312" r:id="rId7"/>
    <p:sldId id="313" r:id="rId8"/>
    <p:sldId id="318" r:id="rId9"/>
    <p:sldId id="314" r:id="rId10"/>
    <p:sldId id="305" r:id="rId11"/>
    <p:sldId id="307" r:id="rId12"/>
    <p:sldId id="306" r:id="rId13"/>
    <p:sldId id="303" r:id="rId14"/>
    <p:sldId id="304" r:id="rId15"/>
    <p:sldId id="262" r:id="rId16"/>
    <p:sldId id="283" r:id="rId17"/>
    <p:sldId id="291" r:id="rId18"/>
    <p:sldId id="286" r:id="rId19"/>
    <p:sldId id="269" r:id="rId20"/>
    <p:sldId id="311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>
      <p:cViewPr varScale="1">
        <p:scale>
          <a:sx n="72" d="100"/>
          <a:sy n="72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28287AA-0D99-42CE-A71B-10FA9908BBF8}" type="datetimeFigureOut">
              <a:rPr lang="pt-BR"/>
              <a:pPr/>
              <a:t>03/12/2016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D7C167DB-EFF0-400D-96A1-6799F871DE5B}" type="slidenum">
              <a:rPr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7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0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68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75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03/12/2016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03/12/2016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03/12/2016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03/12/2016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8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03/12/2016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4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03/12/2016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83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03/12/2016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83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03/12/2016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0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03/12/2016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2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03/12/2016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03/12/2016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35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03/12/2016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Desenvolvimento ágil de Startups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Elton Garbin &amp; Gabriel Silva</a:t>
            </a:r>
          </a:p>
          <a:p>
            <a:r>
              <a:rPr lang="en-US" i="1" dirty="0"/>
              <a:t>Orientador</a:t>
            </a:r>
            <a:r>
              <a:rPr lang="pt-BR" i="1" dirty="0"/>
              <a:t>: Guilherme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- Princípios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2947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Indivíduos e interação entre eles</a:t>
            </a:r>
            <a:r>
              <a:rPr lang="pt-BR" dirty="0"/>
              <a:t> mais que processos e ferramentas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Software em funcionamento</a:t>
            </a:r>
            <a:r>
              <a:rPr lang="pt-BR" dirty="0"/>
              <a:t> mais que documentação abrangente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Colaboração com o cliente</a:t>
            </a:r>
            <a:r>
              <a:rPr lang="pt-BR" dirty="0"/>
              <a:t> mais que negociação de contratos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Responder a mudanças</a:t>
            </a:r>
            <a:r>
              <a:rPr lang="pt-BR" dirty="0"/>
              <a:t> mais que seguir um plano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5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framework dentro do qual pessoas podem tratar e resolver problemas complexos e adaptativos, enquanto produtiva e criativamente entregam produtos com o mais alto valor possível;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Quando Jeff Sutherland criou o Scrum em 1993, ele emprestou o termo de uma analogia apresentada em um estudo de 1986 por Takeuchi e Nonaka, publicado na Harvard Business Review. Nesse estudo, Takeuchi e Nonaka comparam equipes multifuncionais, alto desempenho para a formação de Scrum usado pelas equipes de Rugby.</a:t>
            </a:r>
          </a:p>
        </p:txBody>
      </p:sp>
    </p:spTree>
    <p:extLst>
      <p:ext uri="{BB962C8B-B14F-4D97-AF65-F5344CB8AC3E}">
        <p14:creationId xmlns:p14="http://schemas.microsoft.com/office/powerpoint/2010/main" val="229370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Scrum é fundamentado nas teorias empíricas de controle de processo, ou empirismo;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empirismo afirma que o conhecimento vem da experiência e de tomada de decisões baseadas no que é conhecido;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emprega uma abordagem iterativa e incremental para aperfeiçoar a previsibilidade e o controle de riscos;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Três pilares apoiam a implementação de controle de processo empírico: transparência, inspeção e adaptação.</a:t>
            </a:r>
          </a:p>
        </p:txBody>
      </p:sp>
    </p:spTree>
    <p:extLst>
      <p:ext uri="{BB962C8B-B14F-4D97-AF65-F5344CB8AC3E}">
        <p14:creationId xmlns:p14="http://schemas.microsoft.com/office/powerpoint/2010/main" val="322010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Como um framework para desenvolvimento ágil o Scrum é consistente com os valores do manifesto ágil;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Foco, coragem, franqueza, comprometimento e respeito é essencial para a saúde e o sucesso de todo processo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Baseia-se no sistema Toyota de produção desenvolvido por Taiichi Ohno e no ciclo OODA (Observe, Orient, Decide, Act) da aviação de combate.</a:t>
            </a:r>
          </a:p>
        </p:txBody>
      </p:sp>
    </p:spTree>
    <p:extLst>
      <p:ext uri="{BB962C8B-B14F-4D97-AF65-F5344CB8AC3E}">
        <p14:creationId xmlns:p14="http://schemas.microsoft.com/office/powerpoint/2010/main" val="178506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Entrega o produto de forma iterativa e incremental, maximizando as oportunidades de realimentação;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por: Product Owner, Time de Desenvolvimento e Scrum Master.</a:t>
            </a:r>
          </a:p>
        </p:txBody>
      </p:sp>
    </p:spTree>
    <p:extLst>
      <p:ext uri="{BB962C8B-B14F-4D97-AF65-F5344CB8AC3E}">
        <p14:creationId xmlns:p14="http://schemas.microsoft.com/office/powerpoint/2010/main" val="350928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Eventos 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usados no Scrum para criar uma rotina;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Todos os eventos possuem um tempo máximo pré-determinado para sua realização (time-boxed);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eventos: Sprint, Reunião de Planejamento da Sprint, Reunião Diária, Revisão da Sprint e Retrospectiva 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não inclusão de qualquer um dos eventos resultará na redução da transparência e da perda de oportunidade para inspecionar e adaptar.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37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Representam o trabalho ou o valor para o fornecimento de transparência e oportunidades para inspeção e adaptação;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artefatos: Backlog do Produto, Backlog da Sprint e Incremento.</a:t>
            </a:r>
          </a:p>
        </p:txBody>
      </p:sp>
    </p:spTree>
    <p:extLst>
      <p:ext uri="{BB962C8B-B14F-4D97-AF65-F5344CB8AC3E}">
        <p14:creationId xmlns:p14="http://schemas.microsoft.com/office/powerpoint/2010/main" val="302351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778176" cy="601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0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697219"/>
          </a:xfrm>
        </p:spPr>
        <p:txBody>
          <a:bodyPr>
            <a:normAutofit fontScale="90000"/>
          </a:bodyPr>
          <a:lstStyle/>
          <a:p>
            <a:r>
              <a:rPr lang="pt-BR" dirty="0"/>
              <a:t>Startup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196752"/>
            <a:ext cx="8065294" cy="53285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instituição humana projetada para criar novos produtos e serviços sob condições de extrema incerteza;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dispõe de muitos recursos para investimento;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acesso a investimentos é um dos principais obstáculos das startups;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 err="1"/>
              <a:t>Bootstrapping</a:t>
            </a:r>
            <a:endParaRPr lang="pt-B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Investimento-Anjo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Capital semente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Incubadoras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Principais Características: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Inovação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Escalabilidade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Ter potencial para atingir grandes mercados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Ser enxuta e flexível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12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Enxuta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Empreendedores estão por toda parte;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Empreender é administrar;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Aprendizado validado;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Construir-medir-aprender;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Contabilidade para inovação.</a:t>
            </a:r>
          </a:p>
        </p:txBody>
      </p:sp>
    </p:spTree>
    <p:extLst>
      <p:ext uri="{BB962C8B-B14F-4D97-AF65-F5344CB8AC3E}">
        <p14:creationId xmlns:p14="http://schemas.microsoft.com/office/powerpoint/2010/main" val="58998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Projeto;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Gerenciamento de Projetos de Software;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Sistema Toyota de Produção;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Startup;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Processo de desenvolvimento ágil.</a:t>
            </a:r>
          </a:p>
          <a:p>
            <a:pPr marL="617220" lvl="2">
              <a:buFont typeface="Wingdings" panose="05000000000000000000" pitchFamily="2" charset="2"/>
              <a:buChar char="ü"/>
            </a:pPr>
            <a:r>
              <a:rPr lang="pt-BR" dirty="0"/>
              <a:t>Manifesto</a:t>
            </a:r>
          </a:p>
          <a:p>
            <a:pPr marL="617220" lvl="2">
              <a:buFont typeface="Wingdings" panose="05000000000000000000" pitchFamily="2" charset="2"/>
              <a:buChar char="ü"/>
            </a:pPr>
            <a:r>
              <a:rPr lang="pt-BR" dirty="0"/>
              <a:t>Scrum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332657"/>
            <a:ext cx="8079581" cy="864096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196752"/>
            <a:ext cx="8065294" cy="53285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desenvolvimento tradicional de software está muito burocrático e pouco flexível com as mudanças recorrentes no mercado;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Através dos ensinamentos do TPS podemos perceber que a produção enxuta fornece mais vantagens competitivas, e com a melhoria contínua o valor do produto tende a ser o melhor possível;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manifesto ágil contribuiu na definição dos princípios para o desenvolvimento ágil de software com base nos conceitos de produção enxuta.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 agilidade do Scrum é responsável, em grande parte, pela inovação apresentada. Tudo é feito a partir das necessidades dos clientes e não a partir de soluções pré-programadas;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Startups são frutos de empreendedores que enxergarão oportunidades de negócio em um ambiente de extrema incerteza;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plano para realização de um ato, desígnio, intenção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de Projetos de Software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5732" y="2157731"/>
            <a:ext cx="8065294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Conjunto de práticas que serve de guia a um grupo para trabalhar de maneira produtiva;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 métodos e ferramentas que organizam as tarefas, identificam sua sequência e dependências;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Apoia a alocação de recursos e tempo, além de permitir o rastreamento da execução das atividades e medição do progresso relativo ao que foi definido no plano de projeto.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63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04665"/>
            <a:ext cx="8079581" cy="1512168"/>
          </a:xfrm>
        </p:spPr>
        <p:txBody>
          <a:bodyPr/>
          <a:lstStyle/>
          <a:p>
            <a:r>
              <a:rPr lang="pt-BR" dirty="0"/>
              <a:t>Padrões Tradicionais de Gerenciamento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16833"/>
            <a:ext cx="8241258" cy="4608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Desenvolvimento em cascata;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Estrutura mais rígida, pouco flexível a modificações e com grande exaltação da figura do gerente de projetos;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Dificuldades em responder com rapidez as mudanças impostas pelos clientes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Monitoramento do andamento do projeto através das entregas.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53" y="4459399"/>
            <a:ext cx="2808312" cy="2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Toyota de Produção (TPS)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combinação dos princípios e técnicas de qualidade total, da administração científica e das tradições culturais japonesas;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Concebido na década de 1950, quando Toyoda e Ohno, visitando os Estados Unidos, concluíram que o principal problema do modelo de Ford era o desperdício de recursos. Dessa observação nasceram os elementos básicos do Sistema Toyota de Produção, sendo também seus dois princípios mais importantes: </a:t>
            </a:r>
            <a:r>
              <a:rPr lang="pt-BR" b="1" dirty="0"/>
              <a:t>a eliminação de desperdícios e a fabricação com qualidade.</a:t>
            </a:r>
          </a:p>
        </p:txBody>
      </p:sp>
    </p:spTree>
    <p:extLst>
      <p:ext uri="{BB962C8B-B14F-4D97-AF65-F5344CB8AC3E}">
        <p14:creationId xmlns:p14="http://schemas.microsoft.com/office/powerpoint/2010/main" val="98176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5" y="1556792"/>
            <a:ext cx="4858247" cy="485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69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493860"/>
          </a:xfrm>
        </p:spPr>
        <p:txBody>
          <a:bodyPr/>
          <a:lstStyle/>
          <a:p>
            <a:r>
              <a:rPr lang="pt-BR" dirty="0"/>
              <a:t>Desenvolvimento Ágil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844825"/>
            <a:ext cx="8065294" cy="3914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Surgiu com a necessidade de introduzir no mercado produtos com mais rapidez e níveis elevados de satisfação;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Divide o problema em produtos menores e que visa entregar software funcionando regularmente;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existe nenhuma necessidade especificar detalhadamente tudo que ocorrerá durante a implementação do sistema.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365104"/>
            <a:ext cx="3165749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171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declaração de princípios que fundamentam o desenvolvimento ágil de softwares;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 Em fevereiro de 2001, em reunião onde compareceram os 17 criadores iniciais;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Criadores: Kent Beck, Mike Beedle, Arie van Bennekum, Alistair Cockburn, Ward Cunningham, Martin Fowler, James Grenning, Jim Highsmith, Andrew Hunt, Ron Jeffries, Jon Kern, Brian Marick, Robert C. Martin, Steve Mellor, </a:t>
            </a:r>
            <a:r>
              <a:rPr lang="pt-BR" b="1" dirty="0"/>
              <a:t>Ken Schwaber, Jeff Sutherland</a:t>
            </a:r>
            <a:r>
              <a:rPr lang="pt-BR" dirty="0"/>
              <a:t> e Dave Thomas;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Criado com o objetivo de estabelecer parâmetros para criação de metodologias ágeis para desenvolvimento de software.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8223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7F4D34-D095-4AE9-BCBD-4FD9B6912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0</TotalTime>
  <Words>1013</Words>
  <Application>Microsoft Office PowerPoint</Application>
  <PresentationFormat>Apresentação na tela (4:3)</PresentationFormat>
  <Paragraphs>92</Paragraphs>
  <Slides>20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Metropolitano</vt:lpstr>
      <vt:lpstr>Desenvolvimento ágil de Startups</vt:lpstr>
      <vt:lpstr>Introdução</vt:lpstr>
      <vt:lpstr>Projeto</vt:lpstr>
      <vt:lpstr>Gerenciamento de Projetos de Software</vt:lpstr>
      <vt:lpstr>Padrões Tradicionais de Gerenciamento</vt:lpstr>
      <vt:lpstr>Sistema Toyota de Produção (TPS)</vt:lpstr>
      <vt:lpstr>Pilares do TPS</vt:lpstr>
      <vt:lpstr>Desenvolvimento Ágil</vt:lpstr>
      <vt:lpstr>Manifesto ágil</vt:lpstr>
      <vt:lpstr>Manifesto ágil - Princípios</vt:lpstr>
      <vt:lpstr>Definição do Scrum</vt:lpstr>
      <vt:lpstr>Teoria do Scrum</vt:lpstr>
      <vt:lpstr>Valores do Scrum</vt:lpstr>
      <vt:lpstr>Time Scrum</vt:lpstr>
      <vt:lpstr>Eventos Scrum</vt:lpstr>
      <vt:lpstr>Artefatos Scrum</vt:lpstr>
      <vt:lpstr>Apresentação do PowerPoint</vt:lpstr>
      <vt:lpstr>Startup</vt:lpstr>
      <vt:lpstr>Startup Enxuta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2016-04-20T00:12:10Z</dcterms:created>
  <dcterms:modified xsi:type="dcterms:W3CDTF">2016-12-03T16:26:19Z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