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38"/>
  </p:notesMasterIdLst>
  <p:sldIdLst>
    <p:sldId id="256" r:id="rId3"/>
    <p:sldId id="258" r:id="rId4"/>
    <p:sldId id="257" r:id="rId5"/>
    <p:sldId id="270" r:id="rId6"/>
    <p:sldId id="312" r:id="rId7"/>
    <p:sldId id="313" r:id="rId8"/>
    <p:sldId id="318" r:id="rId9"/>
    <p:sldId id="314" r:id="rId10"/>
    <p:sldId id="305" r:id="rId11"/>
    <p:sldId id="307" r:id="rId12"/>
    <p:sldId id="306" r:id="rId13"/>
    <p:sldId id="303" r:id="rId14"/>
    <p:sldId id="304" r:id="rId15"/>
    <p:sldId id="262" r:id="rId16"/>
    <p:sldId id="280" r:id="rId17"/>
    <p:sldId id="282" r:id="rId18"/>
    <p:sldId id="281" r:id="rId19"/>
    <p:sldId id="283" r:id="rId20"/>
    <p:sldId id="287" r:id="rId21"/>
    <p:sldId id="285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86" r:id="rId32"/>
    <p:sldId id="269" r:id="rId33"/>
    <p:sldId id="308" r:id="rId34"/>
    <p:sldId id="316" r:id="rId35"/>
    <p:sldId id="311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>
      <p:cViewPr varScale="1">
        <p:scale>
          <a:sx n="72" d="100"/>
          <a:sy n="72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01/12/2016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01/12/2016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01/12/2016</a:t>
            </a:fld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Garbin &amp; Gabriel Silva</a:t>
            </a:r>
          </a:p>
          <a:p>
            <a:r>
              <a:rPr lang="en-US" i="1" dirty="0"/>
              <a:t>Orientador</a:t>
            </a:r>
            <a:r>
              <a:rPr lang="pt-BR" i="1" dirty="0"/>
              <a:t>: Guilherme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- Princípios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2947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5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framework dentro do qual pessoas podem tratar e resolver problemas complexos e adaptativos, enquanto produtiva e criativamente entregam produtos com o mais alto valor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Quando Jeff Sutherland criou o Scrum em 1993, ele emprestou o termo de uma analogia apresentada em um estudo de 1986 por Takeuchi e Nonaka, publicado na Harvard Business Review. Nesse estudo, Takeuchi e Nonaka comparam equipes multifuncionais, alto desempenho para a formação de Scrum usado pelas equipes de Rugby.</a:t>
            </a:r>
          </a:p>
        </p:txBody>
      </p:sp>
    </p:spTree>
    <p:extLst>
      <p:ext uri="{BB962C8B-B14F-4D97-AF65-F5344CB8AC3E}">
        <p14:creationId xmlns:p14="http://schemas.microsoft.com/office/powerpoint/2010/main" val="229370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Scrum é fundamentado nas teorias empíricas de controle de processo, ou empirismo;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empirismo afirma que o conhecimento vem da experiência e de tomada de decisões baseadas no que é conhecido;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emprega uma abordagem iterativa e incremental para aperfeiçoar a previsibilidade e o controle de riscos;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Três pilares apoiam a implementação de controle de processo empírico: transparência, inspeção e adaptação.</a:t>
            </a:r>
          </a:p>
        </p:txBody>
      </p:sp>
    </p:spTree>
    <p:extLst>
      <p:ext uri="{BB962C8B-B14F-4D97-AF65-F5344CB8AC3E}">
        <p14:creationId xmlns:p14="http://schemas.microsoft.com/office/powerpoint/2010/main" val="322010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do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um framework para desenvolvimento ágil o Scrum é consistente com os valores do manifesto ágil;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Foco, coragem, franqueza, comprometimento e respeito é essencial para a saúde e o sucesso de todo processo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Baseia-se no sistema Toyota de produção desenvolvido por Taiichi Ohno e no ciclo OODA (Observe, Orient, Decide, Act) da aviação de combate.</a:t>
            </a:r>
          </a:p>
        </p:txBody>
      </p:sp>
    </p:spTree>
    <p:extLst>
      <p:ext uri="{BB962C8B-B14F-4D97-AF65-F5344CB8AC3E}">
        <p14:creationId xmlns:p14="http://schemas.microsoft.com/office/powerpoint/2010/main" val="178506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Scrum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Product Owner, Time de Desenvolvimento e Scrum Master.</a:t>
            </a:r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4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gerenciar o Backlog do Produto a fim de maximizar o valor do projeto;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Ordena por prioridade e esclarece os itens do Backlog do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Pode cancelar uma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 todos os Stakeholders no projeto.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Stakeholder</a:t>
            </a:r>
            <a:r>
              <a:rPr lang="en-US" i="1" dirty="0"/>
              <a:t>: </a:t>
            </a:r>
            <a:r>
              <a:rPr lang="pt-BR" i="1" dirty="0"/>
              <a:t>Alguém interessado no projeto, porém não está comprometido diretamente com ele (Ex: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 de profissionais responsáveis pelo desenvolvimento do potencial incremento que será entregue a cada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auto organizáveis e multifuncionais;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entre 3 a 9 integrantes.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garantir que o Scrum seja compreendido por todos, fazendo com que aderem a teoria, praticas e regras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Facilitador e potencializador do trabalho do Time Scrum;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Remove quaisquer impedimentos para o progresso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Agenda e conduz reuniões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Protege o Time Scrum.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Ajuda aqueles que estão fora a entender quais as interações com o Time Scrum são úteis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Eventos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usados no Scrum para criar uma rotina;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Todos os eventos possuem um tempo máximo pré-determinado para sua realização (time-boxed);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eventos: Sprint, Reunião de Planejamento da Sprint, Reunião Diária, Revisão da Sprint e Retrospectiva 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não inclusão de qualquer um dos eventos resultará na redução da transparência e da perda de oportunidade para inspecionar e adaptar.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37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Coração do Scrum, ou seja, contém todos os elementos do Scrum;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objetivo é ter uma interação curta o suficiente para manter o time focado, mas tempo suficiente para entregar um incremento significativo do trabalho;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Duração de máxima de um mês, e hoje comumente usada pelos times entre uma ou duas semanas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Cancelamento só pode ser feito pelo Product Owner.</a:t>
            </a:r>
          </a:p>
        </p:txBody>
      </p:sp>
    </p:spTree>
    <p:extLst>
      <p:ext uri="{BB962C8B-B14F-4D97-AF65-F5344CB8AC3E}">
        <p14:creationId xmlns:p14="http://schemas.microsoft.com/office/powerpoint/2010/main" val="256134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Projeto;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Gerenciamento de Projetos de Software;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Sistema Toyota de Produção;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Startup;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Processo de desenvolvimento ágil.</a:t>
            </a:r>
          </a:p>
          <a:p>
            <a:pPr marL="617220" lvl="2">
              <a:buFont typeface="Wingdings" panose="05000000000000000000" pitchFamily="2" charset="2"/>
              <a:buChar char="ü"/>
            </a:pPr>
            <a:r>
              <a:rPr lang="pt-BR" dirty="0"/>
              <a:t>Manifesto</a:t>
            </a:r>
          </a:p>
          <a:p>
            <a:pPr marL="617220" lvl="2">
              <a:buFont typeface="Wingdings" panose="05000000000000000000" pitchFamily="2" charset="2"/>
              <a:buChar char="ü"/>
            </a:pPr>
            <a:r>
              <a:rPr lang="pt-BR" dirty="0"/>
              <a:t>Scrum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913243"/>
          </a:xfrm>
        </p:spPr>
        <p:txBody>
          <a:bodyPr/>
          <a:lstStyle/>
          <a:p>
            <a:r>
              <a:rPr lang="pt-BR" dirty="0"/>
              <a:t>Reunião de Planejamento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24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Reunião na qual estão presentes 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8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Scrum Master garante que o evento ocorra e que os participantes entendam seu propósito;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Normalmente dividida em 2 partes: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1ª parte: O Product Owner apresenta o Backlog do Produto, descreve o que ele deseja ver construído e esclarece dúvidas. Ao final o time seleciona os itens do Backlog do Produto e define o Sprint Goal (Objetivo) juntamente com o Product Owner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2ª parte: O Time de Desenvolvimento decide como irá construir essas funcionalidades durante a Sprint e transformá-las em um incremento de produto “Pronto”. Os itens de Backlog do Produto selecionados para a Sprint, junto com o plano de entrega destes itens é chamado de Backlog da Sprint</a:t>
            </a:r>
          </a:p>
        </p:txBody>
      </p:sp>
    </p:spTree>
    <p:extLst>
      <p:ext uri="{BB962C8B-B14F-4D97-AF65-F5344CB8AC3E}">
        <p14:creationId xmlns:p14="http://schemas.microsoft.com/office/powerpoint/2010/main" val="189774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Reunião Diária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8965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Chamada também de “Daily Scrum” é composta pelo Scrum Master e o Time de Desenvolvimento;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realizadas sempre no mesmo lugar e na mesma hora definida, com duração máxima de 15 minutos;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Cada integrante do time deverá responder três perguntas: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fiz ontem que ajudou o Time de Desenvolvimento a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eu farei hoje para ajudar o Time de Desenvolvimento atender a meta da Sprint?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Eu vejo algum obstáculo que impeça a mim ou o Time de Desenvolvimento no atendimento da meta da Sprint?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Os impedimentos identificados no Daily Scrum devem ser tratados pelo Scrum Master o mais rapidamente possível.</a:t>
            </a:r>
          </a:p>
        </p:txBody>
      </p:sp>
    </p:spTree>
    <p:extLst>
      <p:ext uri="{BB962C8B-B14F-4D97-AF65-F5344CB8AC3E}">
        <p14:creationId xmlns:p14="http://schemas.microsoft.com/office/powerpoint/2010/main" val="184216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315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reunião informal composta pelo Time Scrum e Stakeholders convidados;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Realizada no final da Sprint com duração de acordo com o tamanho da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Time-box com no máximo 4 horas para uma Sprint de um mês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Tem como objetivo inspecionar o incremento e adaptar o Backlog do Produto se necessário;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essa reunião o Time de Desenvolvimento mostra quais itens do Backlog do Produto que eles concluíram durante a Sprint. Isso pode ocorrer sob a forma uma demo das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48091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Retrospectiva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Composta apenas pelo Time Scrum deve ser time-boxed (por exemplo, 3 horas);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Realizada após a reunião de revisão.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oportunidade para o Time Scrum inspecionar a si próprio e criar um plano para melhorias a serem aplicadas na próxima Sprint;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que ocorreu bem durante a Sprint, o que não e que melhorias poderiam ser feitas na próxima Sprint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285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Artefatos Scrum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Representam o trabalho ou o valor para o fornecimento de transparência e oportunidades para inspeção e adaptação;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artefatos: Backlog do Produto, Backlog da Sprint e Incremento.</a:t>
            </a:r>
          </a:p>
        </p:txBody>
      </p:sp>
    </p:spTree>
    <p:extLst>
      <p:ext uri="{BB962C8B-B14F-4D97-AF65-F5344CB8AC3E}">
        <p14:creationId xmlns:p14="http://schemas.microsoft.com/office/powerpoint/2010/main" val="302351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Backlog do Produto lista todas as características, funções, requisitos, melhorias e correções que formam as mudanças que devem ser feitas no produto nas futuras versões;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 melhor forma de expressar um item do backlog é na forma de user story, exemplo: “Como um cliente da loja online eu gostaria de procurar por itens para adicionar ao meu pedido”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Product Owner é responsável pelo Backlog do Produto, incluindo seu conteúdo, disponibilidade e ordenação;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ordenado pela prioridade;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Prioridade do cliente, urgência em receber feedback, dificuldade de implementação e relações simbióticas entre os itens (B é mais fácil se fizer o A primeiro) podem influenciar na priorização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 Time de Desenvolvimento é responsável por todas as estimativas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629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Backlog do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3" y="2132856"/>
            <a:ext cx="5868740" cy="38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59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Itens do Backlog do Produto adicionados na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Durante a reunião de planejamento, o Time de Desenvolvimento seleciona alguns itens do Backlog do Produto e identifica as tarefas necessárias para resolver cada item;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 qualquer ponto do tempo na Sprint, o total do trabalho remanescente dos itens do Backlog da Sprint pode ser somado.</a:t>
            </a:r>
          </a:p>
        </p:txBody>
      </p:sp>
    </p:spTree>
    <p:extLst>
      <p:ext uri="{BB962C8B-B14F-4D97-AF65-F5344CB8AC3E}">
        <p14:creationId xmlns:p14="http://schemas.microsoft.com/office/powerpoint/2010/main" val="178235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Exemplo: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8" y="2456671"/>
            <a:ext cx="5898049" cy="33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incremento é a soma de todos os itens completados do Backlog do Produto;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Esse incremento deve ser entregável e utilizável, de maneira que o cliente perceba valor no produto a cada final de Sprint</a:t>
            </a:r>
          </a:p>
        </p:txBody>
      </p:sp>
    </p:spTree>
    <p:extLst>
      <p:ext uri="{BB962C8B-B14F-4D97-AF65-F5344CB8AC3E}">
        <p14:creationId xmlns:p14="http://schemas.microsoft.com/office/powerpoint/2010/main" val="196662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 plano para realização de um ato, desígnio, intenção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8176" cy="601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05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instituição humana projetada para criar novos produtos e serviços sob condições de extrema incerteza;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Principais Características: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Inovação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Escalabilidade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Ter potencial para atingir grandes mercados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Ser enxuta e flexível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201276"/>
          </a:xfrm>
        </p:spPr>
        <p:txBody>
          <a:bodyPr/>
          <a:lstStyle/>
          <a:p>
            <a:r>
              <a:rPr lang="pt-BR" dirty="0"/>
              <a:t>Startup - 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2"/>
            <a:ext cx="8065294" cy="42027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dispõe de muitos recursos para investimento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acesso a investimentos é um dos principais obstáculos das startups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6664796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7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Startup – Tipos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556793"/>
            <a:ext cx="8065294" cy="48245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err="1"/>
              <a:t>Bootstrapping</a:t>
            </a:r>
            <a:r>
              <a:rPr lang="pt-BR" dirty="0"/>
              <a:t>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Criar sua startup usando somente recursos próprios e não recorrendo a investidores externos.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Investimento-Anjo;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 investidor recebe, por seu investimento, uma participação societária minoritária no negócio, e não assume posição executiva na empresa, mas atua como um conselheiro.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Capital semente;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É um modelo de financiamento dirigido a projetos empresariais em estágio inicial ou estágio zero, em fase de projeto e desenvolvimento, antes da instalação do negócio.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Incubadoras.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Elas oferecem suporte técnico, gerencial e formação complementar ao empreendedor e facilitam o processo de inovação e acesso a novas tecnologias nos pequenos negócios.</a:t>
            </a:r>
          </a:p>
        </p:txBody>
      </p:sp>
    </p:spTree>
    <p:extLst>
      <p:ext uri="{BB962C8B-B14F-4D97-AF65-F5344CB8AC3E}">
        <p14:creationId xmlns:p14="http://schemas.microsoft.com/office/powerpoint/2010/main" val="2244996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 Enxuta –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Empreendedores estão por toda parte;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Empreender é administrar;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Aprendizado validado;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Construir-medir-aprender;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Contabilidade para inovação.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983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332657"/>
            <a:ext cx="8079581" cy="86409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196752"/>
            <a:ext cx="8065294" cy="53285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desenvolvimento tradicional de software está muito burocrático e pouco flexível com as mudanças recorrentes no mercado;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Através dos ensinamentos do TPS podemos perceber que a produção enxuta fornece mais vantagens competitivas, e com a melhoria contínua o valor do produto tende a ser o melhor possível;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O manifesto ágil contribuiu na definição dos princípios para o desenvolvimento ágil de software com base nos conceitos de produção enxuta.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  agilidade do Scrum é responsável, em grande parte, pela inovação apresentada. Tudo é feito a partir das necessidades dos clientes e não a partir de soluções pré-programadas;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Startups são frutos de empreendedores que enxergarão oportunidades de negócio em um ambiente de extrema incerteza;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5732" y="2157731"/>
            <a:ext cx="80652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Conjunto de práticas que serve de guia a um grupo para trabalhar de maneira produtiva;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 métodos e ferramentas que organizam as tarefas, identificam sua sequência e dependências;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04665"/>
            <a:ext cx="8079581" cy="1512168"/>
          </a:xfrm>
        </p:spPr>
        <p:txBody>
          <a:bodyPr/>
          <a:lstStyle/>
          <a:p>
            <a:r>
              <a:rPr lang="pt-BR" dirty="0"/>
              <a:t>Padrões Tradicionais de Gerenciamento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16833"/>
            <a:ext cx="8241258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Desenvolvimento em cascata;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Estrutura mais rígida, pouco flexível a modificações e com grande exaltação da figura do gerente de projetos;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Dificuldades em responder com rapidez as mudanças impostas pelos clientes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Monitoramento do andamento do projeto através das entregas.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53" y="4459399"/>
            <a:ext cx="2808312" cy="2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Toyota de Produção (TPS)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É uma combinação dos princípios e técnicas de qualidade total, da administração científica e das tradições culturais japonesas;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Concebido na década de 1950, quando Toyoda e Ohno, visitando os Estados Unidos, concluíram que o principal problema do modelo de Ford era o desperdício de recursos. Dessa observação nasceram os elementos básicos do Sistema Toyota de Produção, sendo também seus dois princípios mais importantes: </a:t>
            </a:r>
            <a:r>
              <a:rPr lang="pt-BR" b="1" dirty="0"/>
              <a:t>a eliminação de desperdícios e a fabricação com qualidade.</a:t>
            </a:r>
          </a:p>
        </p:txBody>
      </p:sp>
    </p:spTree>
    <p:extLst>
      <p:ext uri="{BB962C8B-B14F-4D97-AF65-F5344CB8AC3E}">
        <p14:creationId xmlns:p14="http://schemas.microsoft.com/office/powerpoint/2010/main" val="9817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57259"/>
          </a:xfrm>
        </p:spPr>
        <p:txBody>
          <a:bodyPr/>
          <a:lstStyle/>
          <a:p>
            <a:r>
              <a:rPr lang="pt-BR" dirty="0"/>
              <a:t>Pilares do TPS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1556792"/>
            <a:ext cx="4858247" cy="4858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69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493860"/>
          </a:xfrm>
        </p:spPr>
        <p:txBody>
          <a:bodyPr/>
          <a:lstStyle/>
          <a:p>
            <a:r>
              <a:rPr lang="pt-BR" dirty="0"/>
              <a:t>Desenvolvimento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844825"/>
            <a:ext cx="8065294" cy="3914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Surgiu com a necessidade de introduzir no mercado produtos com mais rapidez e níveis elevados de satisfação;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Divide o problema em produtos menores e que visa entregar software funcionando regularmente;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Não existe nenhuma necessidade especificar detalhadamente tudo que ocorrerá durante a implementação do sistema.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365104"/>
            <a:ext cx="3165749" cy="18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171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declaração de princípios que fundamentam o desenvolvimento ágil de softwares;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 Em fevereiro de 2001, em reunião onde compareceram os 17 criadores iniciais;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Criadores: Kent Beck, Mike Beedle, Arie van Bennekum, Alistair Cockburn, Ward Cunningham, Martin Fowler, James Grenning, Jim Highsmith, Andrew Hunt, Ron Jeffries, Jon Kern, Brian Marick, Robert C. Martin, Steve Mellor, </a:t>
            </a:r>
            <a:r>
              <a:rPr lang="pt-BR" b="1" dirty="0"/>
              <a:t>Ken Schwaber, Jeff Sutherland</a:t>
            </a:r>
            <a:r>
              <a:rPr lang="pt-BR" dirty="0"/>
              <a:t> e Dave Thomas;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Criado com o objetivo de estabelecer parâmetros para criação de metodologias ágeis para desenvolvimento de software.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223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2039</Words>
  <Application>Microsoft Office PowerPoint</Application>
  <PresentationFormat>Apresentação na tela (4:3)</PresentationFormat>
  <Paragraphs>173</Paragraphs>
  <Slides>35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Metropolitano</vt:lpstr>
      <vt:lpstr>Desenvolvimento ágil de Startups</vt:lpstr>
      <vt:lpstr>Introdução</vt:lpstr>
      <vt:lpstr>Projeto</vt:lpstr>
      <vt:lpstr>Gerenciamento de Projetos de Software</vt:lpstr>
      <vt:lpstr>Padrões Tradicionais de Gerenciamento</vt:lpstr>
      <vt:lpstr>Sistema Toyota de Produção (TPS)</vt:lpstr>
      <vt:lpstr>Pilares do TPS</vt:lpstr>
      <vt:lpstr>Desenvolvimento Ágil</vt:lpstr>
      <vt:lpstr>Manifesto ágil</vt:lpstr>
      <vt:lpstr>Manifesto ágil - Princípios</vt:lpstr>
      <vt:lpstr>Definição do Scrum</vt:lpstr>
      <vt:lpstr>Teoria do Scrum</vt:lpstr>
      <vt:lpstr>Valores do Scrum</vt:lpstr>
      <vt:lpstr>Time Scrum</vt:lpstr>
      <vt:lpstr>Product Owner</vt:lpstr>
      <vt:lpstr>Time de Desenvolvimento</vt:lpstr>
      <vt:lpstr>Scrum Master</vt:lpstr>
      <vt:lpstr>Eventos Scrum</vt:lpstr>
      <vt:lpstr>Sprint</vt:lpstr>
      <vt:lpstr>Reunião de Planejamento</vt:lpstr>
      <vt:lpstr>Reunião Diária</vt:lpstr>
      <vt:lpstr>Reunião de Revisão</vt:lpstr>
      <vt:lpstr>Reunião de Retrospectiva</vt:lpstr>
      <vt:lpstr>Artefatos Scrum</vt:lpstr>
      <vt:lpstr>Backlog do Produto</vt:lpstr>
      <vt:lpstr>Backlog do Produto</vt:lpstr>
      <vt:lpstr>Backlog da Sprint</vt:lpstr>
      <vt:lpstr>Backlog da Sprint</vt:lpstr>
      <vt:lpstr>Incremento</vt:lpstr>
      <vt:lpstr>Apresentação do PowerPoint</vt:lpstr>
      <vt:lpstr>Definição de Startup</vt:lpstr>
      <vt:lpstr>Startup - Recursos</vt:lpstr>
      <vt:lpstr>Startup – Tipos de Investimento</vt:lpstr>
      <vt:lpstr>Startup Enxuta – Características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2016-12-01T22:54:06Z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