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2"/>
  </p:sldMasterIdLst>
  <p:notesMasterIdLst>
    <p:notesMasterId r:id="rId29"/>
  </p:notesMasterIdLst>
  <p:sldIdLst>
    <p:sldId id="256" r:id="rId3"/>
    <p:sldId id="278" r:id="rId4"/>
    <p:sldId id="257" r:id="rId5"/>
    <p:sldId id="258" r:id="rId6"/>
    <p:sldId id="277" r:id="rId7"/>
    <p:sldId id="270" r:id="rId8"/>
    <p:sldId id="271" r:id="rId9"/>
    <p:sldId id="269" r:id="rId10"/>
    <p:sldId id="265" r:id="rId11"/>
    <p:sldId id="266" r:id="rId12"/>
    <p:sldId id="267" r:id="rId13"/>
    <p:sldId id="268" r:id="rId14"/>
    <p:sldId id="274" r:id="rId15"/>
    <p:sldId id="275" r:id="rId16"/>
    <p:sldId id="264" r:id="rId17"/>
    <p:sldId id="262" r:id="rId18"/>
    <p:sldId id="280" r:id="rId19"/>
    <p:sldId id="282" r:id="rId20"/>
    <p:sldId id="281" r:id="rId21"/>
    <p:sldId id="283" r:id="rId22"/>
    <p:sldId id="287" r:id="rId23"/>
    <p:sldId id="285" r:id="rId24"/>
    <p:sldId id="288" r:id="rId25"/>
    <p:sldId id="289" r:id="rId26"/>
    <p:sldId id="290"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pt-BR" sz="1200"/>
            </a:lvl1pPr>
          </a:lstStyle>
          <a:p>
            <a:endParaRPr lang="pt-B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pt-BR" sz="1200"/>
            </a:lvl1pPr>
          </a:lstStyle>
          <a:p>
            <a:fld id="{E28287AA-0D99-42CE-A71B-10FA9908BBF8}" type="datetimeFigureOut">
              <a:rPr lang="pt-BR"/>
              <a:pPr/>
              <a:t>19/11/2016</a:t>
            </a:fld>
            <a:endParaRPr lang="pt-B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pt-BR" sz="1200"/>
            </a:lvl1pPr>
          </a:lstStyle>
          <a:p>
            <a:endParaRPr lang="pt-B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pt-BR" sz="1200"/>
            </a:lvl1pPr>
          </a:lstStyle>
          <a:p>
            <a:fld id="{D7C167DB-EFF0-400D-96A1-6799F871DE5B}" type="slidenum">
              <a:rPr/>
              <a:pPr/>
              <a:t>‹nº›</a:t>
            </a:fld>
            <a:endParaRPr lang="pt-BR" dirty="0"/>
          </a:p>
        </p:txBody>
      </p:sp>
    </p:spTree>
    <p:extLst>
      <p:ext uri="{BB962C8B-B14F-4D97-AF65-F5344CB8AC3E}">
        <p14:creationId xmlns:p14="http://schemas.microsoft.com/office/powerpoint/2010/main" val="1831720668"/>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1</a:t>
            </a:fld>
            <a:endParaRPr lang="pt-BR" dirty="0"/>
          </a:p>
        </p:txBody>
      </p:sp>
    </p:spTree>
    <p:extLst>
      <p:ext uri="{BB962C8B-B14F-4D97-AF65-F5344CB8AC3E}">
        <p14:creationId xmlns:p14="http://schemas.microsoft.com/office/powerpoint/2010/main" val="196802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3</a:t>
            </a:fld>
            <a:endParaRPr lang="pt-BR" dirty="0"/>
          </a:p>
        </p:txBody>
      </p:sp>
    </p:spTree>
    <p:extLst>
      <p:ext uri="{BB962C8B-B14F-4D97-AF65-F5344CB8AC3E}">
        <p14:creationId xmlns:p14="http://schemas.microsoft.com/office/powerpoint/2010/main" val="412475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D7C167DB-EFF0-400D-96A1-6799F871DE5B}" type="slidenum">
              <a:rPr lang="pt-BR" smtClean="0"/>
              <a:pPr/>
              <a:t>4</a:t>
            </a:fld>
            <a:endParaRPr lang="pt-BR" dirty="0"/>
          </a:p>
        </p:txBody>
      </p:sp>
    </p:spTree>
    <p:extLst>
      <p:ext uri="{BB962C8B-B14F-4D97-AF65-F5344CB8AC3E}">
        <p14:creationId xmlns:p14="http://schemas.microsoft.com/office/powerpoint/2010/main" val="316568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19/11/2016</a:t>
            </a:fld>
            <a:endParaRPr lang="pt-BR"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31331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8013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11"/>
          </p:nvPr>
        </p:nvSpPr>
        <p:spPr/>
        <p:txBody>
          <a:bodyPr/>
          <a:lstStyle/>
          <a:p>
            <a:pPr algn="r"/>
            <a:endParaRPr lang="pt-BR" sz="1200" dirty="0">
              <a:solidFill>
                <a:schemeClr val="tx2"/>
              </a:solidFill>
            </a:endParaRPr>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145064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141083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290349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728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340883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CEAB1635-7AB6-4A02-8F63-2344453D2D84}" type="slidenum">
              <a:rPr lang="pt-BR" smtClean="0"/>
              <a:pPr/>
              <a:t>‹nº›</a:t>
            </a:fld>
            <a:endParaRPr lang="pt-BR" dirty="0"/>
          </a:p>
        </p:txBody>
      </p:sp>
    </p:spTree>
    <p:extLst>
      <p:ext uri="{BB962C8B-B14F-4D97-AF65-F5344CB8AC3E}">
        <p14:creationId xmlns:p14="http://schemas.microsoft.com/office/powerpoint/2010/main" val="120609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pt-BR" smtClean="0"/>
              <a:pPr/>
              <a:t>19/11/2016</a:t>
            </a:fld>
            <a:endParaRPr lang="pt-BR" sz="1200" dirty="0">
              <a:solidFill>
                <a:schemeClr val="tx2"/>
              </a:solidFill>
            </a:endParaRPr>
          </a:p>
        </p:txBody>
      </p:sp>
      <p:sp>
        <p:nvSpPr>
          <p:cNvPr id="3" name="Footer Placeholder 2"/>
          <p:cNvSpPr>
            <a:spLocks noGrp="1"/>
          </p:cNvSpPr>
          <p:nvPr>
            <p:ph type="ftr" sz="quarter" idx="11"/>
          </p:nvPr>
        </p:nvSpPr>
        <p:spPr/>
        <p:txBody>
          <a:bodyPr/>
          <a:lstStyle/>
          <a:p>
            <a:pPr algn="r"/>
            <a:endParaRPr lang="pt-BR" sz="1200" dirty="0">
              <a:solidFill>
                <a:schemeClr val="tx2"/>
              </a:solidFill>
            </a:endParaRPr>
          </a:p>
        </p:txBody>
      </p:sp>
      <p:sp>
        <p:nvSpPr>
          <p:cNvPr id="4" name="Slide Number Placeholder 3"/>
          <p:cNvSpPr>
            <a:spLocks noGrp="1"/>
          </p:cNvSpPr>
          <p:nvPr>
            <p:ph type="sldNum" sz="quarter" idx="12"/>
          </p:nvPr>
        </p:nvSpPr>
        <p:spPr/>
        <p:txBody>
          <a:body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296302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pt-BR"/>
              <a:t>Editar estilos de texto Mestre</a:t>
            </a:r>
          </a:p>
        </p:txBody>
      </p:sp>
      <p:sp>
        <p:nvSpPr>
          <p:cNvPr id="5" name="Date Placeholder 4"/>
          <p:cNvSpPr>
            <a:spLocks noGrp="1"/>
          </p:cNvSpPr>
          <p:nvPr>
            <p:ph type="dt" sz="half" idx="10"/>
          </p:nvPr>
        </p:nvSpPr>
        <p:spPr/>
        <p:txBody>
          <a:body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4651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DCFA480D-CB17-4C49-BB2A-C7514E1C7CEA}" type="datetimeFigureOut">
              <a:rPr lang="pt-BR" smtClean="0"/>
              <a:pPr/>
              <a:t>19/11/2016</a:t>
            </a:fld>
            <a:endParaRPr lang="pt-BR"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pt-BR"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lgn="ctr"/>
            <a:fld id="{CEAB1635-7AB6-4A02-8F63-2344453D2D84}" type="slidenum">
              <a:rPr lang="pt-BR" smtClean="0"/>
              <a:pPr algn="ctr"/>
              <a:t>‹nº›</a:t>
            </a:fld>
            <a:endParaRPr lang="pt-BR" dirty="0"/>
          </a:p>
        </p:txBody>
      </p:sp>
    </p:spTree>
    <p:extLst>
      <p:ext uri="{BB962C8B-B14F-4D97-AF65-F5344CB8AC3E}">
        <p14:creationId xmlns:p14="http://schemas.microsoft.com/office/powerpoint/2010/main" val="40393539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DCFA480D-CB17-4C49-BB2A-C7514E1C7CEA}" type="datetimeFigureOut">
              <a:rPr lang="pt-BR" smtClean="0"/>
              <a:pPr/>
              <a:t>19/11/2016</a:t>
            </a:fld>
            <a:endParaRPr lang="pt-BR" sz="1200" dirty="0">
              <a:solidFill>
                <a:schemeClr val="tx2"/>
              </a:solidFill>
            </a:endParaRPr>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algn="r"/>
            <a:endParaRPr lang="pt-BR" sz="1200" dirty="0">
              <a:solidFill>
                <a:schemeClr val="tx2"/>
              </a:solidFill>
            </a:endParaRPr>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pPr algn="ctr"/>
            <a:fld id="{CEAB1635-7AB6-4A02-8F63-2344453D2D84}" type="slidenum">
              <a:rPr lang="pt-BR" smtClean="0"/>
              <a:pPr algn="ctr"/>
              <a:t>‹nº›</a:t>
            </a:fld>
            <a:endParaRPr lang="pt-BR" sz="1600" baseline="0" dirty="0">
              <a:solidFill>
                <a:schemeClr val="tx2"/>
              </a:solidFill>
            </a:endParaRPr>
          </a:p>
        </p:txBody>
      </p:sp>
    </p:spTree>
    <p:extLst>
      <p:ext uri="{BB962C8B-B14F-4D97-AF65-F5344CB8AC3E}">
        <p14:creationId xmlns:p14="http://schemas.microsoft.com/office/powerpoint/2010/main" val="6077521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sz="7200" dirty="0"/>
              <a:t>Desenvolvimento ágil de Startups</a:t>
            </a:r>
          </a:p>
        </p:txBody>
      </p:sp>
      <p:sp>
        <p:nvSpPr>
          <p:cNvPr id="3" name="Subtitle 2"/>
          <p:cNvSpPr>
            <a:spLocks noGrp="1"/>
          </p:cNvSpPr>
          <p:nvPr>
            <p:ph type="subTitle" idx="1"/>
          </p:nvPr>
        </p:nvSpPr>
        <p:spPr/>
        <p:txBody>
          <a:bodyPr/>
          <a:lstStyle/>
          <a:p>
            <a:r>
              <a:rPr lang="pt-BR" dirty="0"/>
              <a:t>Elton Nascimento &amp; Gabriel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67544" y="1268760"/>
            <a:ext cx="8229600" cy="894928"/>
          </a:xfrm>
        </p:spPr>
        <p:txBody>
          <a:bodyPr/>
          <a:lstStyle/>
          <a:p>
            <a:r>
              <a:rPr lang="pt-BR" dirty="0"/>
              <a:t>Quando foi criado?</a:t>
            </a:r>
          </a:p>
        </p:txBody>
      </p:sp>
      <p:sp>
        <p:nvSpPr>
          <p:cNvPr id="2" name="Espaço Reservado para Conteúdo 1"/>
          <p:cNvSpPr>
            <a:spLocks noGrp="1"/>
          </p:cNvSpPr>
          <p:nvPr>
            <p:ph idx="1"/>
          </p:nvPr>
        </p:nvSpPr>
        <p:spPr>
          <a:xfrm>
            <a:off x="467544" y="2316088"/>
            <a:ext cx="8229600" cy="608856"/>
          </a:xfrm>
        </p:spPr>
        <p:txBody>
          <a:bodyPr>
            <a:normAutofit/>
          </a:bodyPr>
          <a:lstStyle/>
          <a:p>
            <a:r>
              <a:rPr lang="pt-BR" dirty="0"/>
              <a:t>Em fevereiro de 2001</a:t>
            </a:r>
          </a:p>
        </p:txBody>
      </p:sp>
      <p:sp>
        <p:nvSpPr>
          <p:cNvPr id="4" name="Espaço Reservado para Conteúdo 1"/>
          <p:cNvSpPr txBox="1">
            <a:spLocks/>
          </p:cNvSpPr>
          <p:nvPr/>
        </p:nvSpPr>
        <p:spPr>
          <a:xfrm>
            <a:off x="463632" y="3864496"/>
            <a:ext cx="8229600" cy="608856"/>
          </a:xfrm>
          <a:prstGeom prst="rect">
            <a:avLst/>
          </a:prstGeom>
        </p:spPr>
        <p:txBody>
          <a:bodyPr vert="horz">
            <a:normAutofit fontScale="775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Montanhas nevadas do estado norte-americano de Utah no resort de inverno e verão Snowbird</a:t>
            </a:r>
          </a:p>
        </p:txBody>
      </p:sp>
      <p:sp>
        <p:nvSpPr>
          <p:cNvPr id="5" name="Título 2"/>
          <p:cNvSpPr txBox="1">
            <a:spLocks/>
          </p:cNvSpPr>
          <p:nvPr/>
        </p:nvSpPr>
        <p:spPr>
          <a:xfrm>
            <a:off x="463632" y="2924944"/>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Aonde foi criado?</a:t>
            </a:r>
          </a:p>
        </p:txBody>
      </p:sp>
      <p:sp>
        <p:nvSpPr>
          <p:cNvPr id="6" name="Espaço Reservado para Conteúdo 1"/>
          <p:cNvSpPr txBox="1">
            <a:spLocks/>
          </p:cNvSpPr>
          <p:nvPr/>
        </p:nvSpPr>
        <p:spPr>
          <a:xfrm>
            <a:off x="463632" y="5565304"/>
            <a:ext cx="8229600" cy="744016"/>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Uma reunião onde compareceram os 17 criadores iniciais marcava o surgimento e propagação do paradigma de desenvolvimento de softwares ágeis.</a:t>
            </a:r>
          </a:p>
        </p:txBody>
      </p:sp>
      <p:sp>
        <p:nvSpPr>
          <p:cNvPr id="7" name="Título 2"/>
          <p:cNvSpPr txBox="1">
            <a:spLocks/>
          </p:cNvSpPr>
          <p:nvPr/>
        </p:nvSpPr>
        <p:spPr>
          <a:xfrm>
            <a:off x="463632" y="4625752"/>
            <a:ext cx="8229600" cy="787152"/>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Como foi criado?</a:t>
            </a:r>
          </a:p>
        </p:txBody>
      </p:sp>
      <p:sp>
        <p:nvSpPr>
          <p:cNvPr id="8"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19553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1556792"/>
            <a:ext cx="8229600" cy="787152"/>
          </a:xfrm>
        </p:spPr>
        <p:txBody>
          <a:bodyPr/>
          <a:lstStyle/>
          <a:p>
            <a:r>
              <a:rPr lang="pt-BR" dirty="0"/>
              <a:t>Porque foi criado?</a:t>
            </a:r>
          </a:p>
        </p:txBody>
      </p:sp>
      <p:sp>
        <p:nvSpPr>
          <p:cNvPr id="2" name="Espaço Reservado para Conteúdo 1"/>
          <p:cNvSpPr>
            <a:spLocks noGrp="1"/>
          </p:cNvSpPr>
          <p:nvPr>
            <p:ph idx="1"/>
          </p:nvPr>
        </p:nvSpPr>
        <p:spPr>
          <a:xfrm>
            <a:off x="457200" y="2496344"/>
            <a:ext cx="8229600" cy="1040904"/>
          </a:xfrm>
        </p:spPr>
        <p:txBody>
          <a:bodyPr/>
          <a:lstStyle/>
          <a:p>
            <a:r>
              <a:rPr lang="en-US" dirty="0"/>
              <a:t>Para estabelecer parâmetros para criação de metodologias ágeis para desenvolvimento de software.</a:t>
            </a:r>
            <a:endParaRPr lang="pt-BR" dirty="0"/>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72011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12776"/>
            <a:ext cx="8229600" cy="4032448"/>
          </a:xfrm>
        </p:spPr>
        <p:txBody>
          <a:bodyPr>
            <a:normAutofit/>
          </a:bodyPr>
          <a:lstStyle/>
          <a:p>
            <a:r>
              <a:rPr lang="pt-BR" b="1" dirty="0"/>
              <a:t>Indivíduos e interação entre eles</a:t>
            </a:r>
            <a:r>
              <a:rPr lang="pt-BR" dirty="0"/>
              <a:t> mais que processos e ferramentas</a:t>
            </a:r>
          </a:p>
          <a:p>
            <a:r>
              <a:rPr lang="pt-BR" b="1" dirty="0"/>
              <a:t>Software em funcionamento</a:t>
            </a:r>
            <a:r>
              <a:rPr lang="pt-BR" dirty="0"/>
              <a:t> mais que documentação abrangente</a:t>
            </a:r>
          </a:p>
          <a:p>
            <a:r>
              <a:rPr lang="pt-BR" b="1" dirty="0"/>
              <a:t>Colaboração com o cliente</a:t>
            </a:r>
            <a:r>
              <a:rPr lang="pt-BR" dirty="0"/>
              <a:t> mais que negociação de contratos</a:t>
            </a:r>
          </a:p>
          <a:p>
            <a:r>
              <a:rPr lang="pt-BR" b="1" dirty="0"/>
              <a:t>Responder a mudanças</a:t>
            </a:r>
            <a:r>
              <a:rPr lang="pt-BR" dirty="0"/>
              <a:t> mais que seguir um plano</a:t>
            </a:r>
          </a:p>
        </p:txBody>
      </p:sp>
      <p:sp>
        <p:nvSpPr>
          <p:cNvPr id="4"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 (Objetivos)</a:t>
            </a:r>
          </a:p>
        </p:txBody>
      </p:sp>
    </p:spTree>
    <p:extLst>
      <p:ext uri="{BB962C8B-B14F-4D97-AF65-F5344CB8AC3E}">
        <p14:creationId xmlns:p14="http://schemas.microsoft.com/office/powerpoint/2010/main" val="316352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Nossa maior prioridade é satisfazer o cliente;</a:t>
            </a:r>
          </a:p>
          <a:p>
            <a:r>
              <a:rPr lang="pt-BR" dirty="0"/>
              <a:t>Aceitar mudanças de requisitos;</a:t>
            </a:r>
          </a:p>
          <a:p>
            <a:r>
              <a:rPr lang="pt-BR" dirty="0"/>
              <a:t>Entregar software funcionando com frequência;</a:t>
            </a:r>
          </a:p>
          <a:p>
            <a:r>
              <a:rPr lang="pt-BR" dirty="0"/>
              <a:t>Pessoas relacionadas à negócios e desenvolvedores devem trabalhar em conjunto e diariamente;</a:t>
            </a:r>
          </a:p>
          <a:p>
            <a:r>
              <a:rPr lang="pt-BR" dirty="0"/>
              <a:t>Construir projetos ao redor de indivíduos motivados.</a:t>
            </a:r>
          </a:p>
          <a:p>
            <a:r>
              <a:rPr lang="pt-BR" dirty="0"/>
              <a:t>O Método mais eficiente e eficaz de transmitir informações para, e por dentro de um time de desenvolvimento, é através de uma conversa cara a cara.</a:t>
            </a:r>
          </a:p>
        </p:txBody>
      </p:sp>
    </p:spTree>
    <p:extLst>
      <p:ext uri="{BB962C8B-B14F-4D97-AF65-F5344CB8AC3E}">
        <p14:creationId xmlns:p14="http://schemas.microsoft.com/office/powerpoint/2010/main" val="316066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Manifesto ágil (Princípios)</a:t>
            </a:r>
          </a:p>
        </p:txBody>
      </p:sp>
      <p:sp>
        <p:nvSpPr>
          <p:cNvPr id="2" name="Espaço Reservado para Conteúdo 1"/>
          <p:cNvSpPr>
            <a:spLocks noGrp="1"/>
          </p:cNvSpPr>
          <p:nvPr>
            <p:ph idx="1"/>
          </p:nvPr>
        </p:nvSpPr>
        <p:spPr/>
        <p:txBody>
          <a:bodyPr>
            <a:normAutofit/>
          </a:bodyPr>
          <a:lstStyle/>
          <a:p>
            <a:r>
              <a:rPr lang="pt-BR" dirty="0"/>
              <a:t>Software funcional é a medida primária de progresso.</a:t>
            </a:r>
          </a:p>
          <a:p>
            <a:r>
              <a:rPr lang="pt-BR" dirty="0"/>
              <a:t>Processos ágeis promovem um ambiente sustentável. </a:t>
            </a:r>
          </a:p>
          <a:p>
            <a:r>
              <a:rPr lang="pt-BR" dirty="0"/>
              <a:t>Contínua atenção à excelência técnica e bom design, aumenta a agilidade.</a:t>
            </a:r>
          </a:p>
          <a:p>
            <a:r>
              <a:rPr lang="pt-BR" dirty="0"/>
              <a:t>Simplicidade.</a:t>
            </a:r>
          </a:p>
          <a:p>
            <a:r>
              <a:rPr lang="pt-BR" dirty="0"/>
              <a:t>As melhores arquiteturas.</a:t>
            </a:r>
          </a:p>
          <a:p>
            <a:r>
              <a:rPr lang="pt-BR" dirty="0"/>
              <a:t>Em intervalos regulares, o time reflete em como ficar mais efetivo, então, se ajustam e otimizam seu comportamento de acordo.</a:t>
            </a:r>
          </a:p>
          <a:p>
            <a:endParaRPr lang="pt-BR" dirty="0"/>
          </a:p>
        </p:txBody>
      </p:sp>
    </p:spTree>
    <p:extLst>
      <p:ext uri="{BB962C8B-B14F-4D97-AF65-F5344CB8AC3E}">
        <p14:creationId xmlns:p14="http://schemas.microsoft.com/office/powerpoint/2010/main" val="192778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Scrum</a:t>
            </a:r>
          </a:p>
        </p:txBody>
      </p:sp>
      <p:sp>
        <p:nvSpPr>
          <p:cNvPr id="2" name="Espaço Reservado para Conteúdo 1"/>
          <p:cNvSpPr>
            <a:spLocks noGrp="1"/>
          </p:cNvSpPr>
          <p:nvPr>
            <p:ph idx="1"/>
          </p:nvPr>
        </p:nvSpPr>
        <p:spPr/>
        <p:txBody>
          <a:bodyPr>
            <a:normAutofit/>
          </a:bodyPr>
          <a:lstStyle/>
          <a:p>
            <a:pPr marL="0" indent="0">
              <a:buNone/>
            </a:pPr>
            <a:r>
              <a:rPr lang="pt-BR" dirty="0"/>
              <a:t>Conjunto de conceitos baseados no manifesto ágil com uma estrutura pré-definida para guiar os envolvidos e comprometidos do projeto melhorando o desempenho com base na adaptação e inspeção.</a:t>
            </a:r>
          </a:p>
          <a:p>
            <a:pPr marL="0" indent="0">
              <a:buNone/>
            </a:pPr>
            <a:endParaRPr lang="pt-BR" dirty="0"/>
          </a:p>
        </p:txBody>
      </p:sp>
    </p:spTree>
    <p:extLst>
      <p:ext uri="{BB962C8B-B14F-4D97-AF65-F5344CB8AC3E}">
        <p14:creationId xmlns:p14="http://schemas.microsoft.com/office/powerpoint/2010/main" val="165035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Time Scrum</a:t>
            </a:r>
          </a:p>
        </p:txBody>
      </p:sp>
      <p:sp>
        <p:nvSpPr>
          <p:cNvPr id="2" name="Espaço Reservado para Conteúdo 1"/>
          <p:cNvSpPr>
            <a:spLocks noGrp="1"/>
          </p:cNvSpPr>
          <p:nvPr>
            <p:ph idx="1"/>
          </p:nvPr>
        </p:nvSpPr>
        <p:spPr/>
        <p:txBody>
          <a:bodyPr>
            <a:normAutofit/>
          </a:bodyPr>
          <a:lstStyle/>
          <a:p>
            <a:pPr>
              <a:buFont typeface="Wingdings" panose="05000000000000000000" pitchFamily="2" charset="2"/>
              <a:buChar char="ü"/>
            </a:pPr>
            <a:r>
              <a:rPr lang="pt-BR" dirty="0"/>
              <a:t>Entrega o produto de forma iterativa e incremental, maximizando as oportunidades de realimentação;</a:t>
            </a:r>
          </a:p>
          <a:p>
            <a:pPr>
              <a:buFont typeface="Wingdings" panose="05000000000000000000" pitchFamily="2" charset="2"/>
              <a:buChar char="ü"/>
            </a:pPr>
            <a:r>
              <a:rPr lang="pt-BR" dirty="0"/>
              <a:t>Composto por: Product Owner, Time de Desenvolvimento e Scrum Master.</a:t>
            </a:r>
          </a:p>
        </p:txBody>
      </p:sp>
    </p:spTree>
    <p:extLst>
      <p:ext uri="{BB962C8B-B14F-4D97-AF65-F5344CB8AC3E}">
        <p14:creationId xmlns:p14="http://schemas.microsoft.com/office/powerpoint/2010/main" val="350928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Product Owner</a:t>
            </a:r>
            <a:endParaRPr lang="pt-BR" dirty="0"/>
          </a:p>
        </p:txBody>
      </p:sp>
      <p:sp>
        <p:nvSpPr>
          <p:cNvPr id="3" name="Espaço Reservado para Conteúdo 2"/>
          <p:cNvSpPr>
            <a:spLocks noGrp="1"/>
          </p:cNvSpPr>
          <p:nvPr>
            <p:ph idx="1"/>
          </p:nvPr>
        </p:nvSpPr>
        <p:spPr>
          <a:xfrm>
            <a:off x="507206" y="1993393"/>
            <a:ext cx="8065294" cy="4243919"/>
          </a:xfrm>
        </p:spPr>
        <p:txBody>
          <a:bodyPr>
            <a:normAutofit/>
          </a:bodyPr>
          <a:lstStyle/>
          <a:p>
            <a:pPr>
              <a:buFont typeface="Wingdings" panose="05000000000000000000" pitchFamily="2" charset="2"/>
              <a:buChar char="ü"/>
            </a:pPr>
            <a:r>
              <a:rPr lang="pt-BR" dirty="0"/>
              <a:t>Pessoa responsável por gerenciar o Backlog do Produto a fim de maximizar o valor do projeto;</a:t>
            </a:r>
          </a:p>
          <a:p>
            <a:pPr lvl="2">
              <a:buFont typeface="Wingdings" panose="05000000000000000000" pitchFamily="2" charset="2"/>
              <a:buChar char="ü"/>
            </a:pPr>
            <a:r>
              <a:rPr lang="pt-BR" dirty="0"/>
              <a:t>Ordena por prioridade e esclarece os itens do Backlog do Produto</a:t>
            </a:r>
          </a:p>
          <a:p>
            <a:pPr>
              <a:buFont typeface="Wingdings" panose="05000000000000000000" pitchFamily="2" charset="2"/>
              <a:buChar char="ü"/>
            </a:pPr>
            <a:r>
              <a:rPr lang="pt-BR" dirty="0"/>
              <a:t>Pode cancelar uma Sprint;</a:t>
            </a:r>
          </a:p>
          <a:p>
            <a:pPr>
              <a:buFont typeface="Wingdings" panose="05000000000000000000" pitchFamily="2" charset="2"/>
              <a:buChar char="ü"/>
            </a:pPr>
            <a:r>
              <a:rPr lang="pt-BR" dirty="0"/>
              <a:t>Representa todos os Stakeholders no projeto.</a:t>
            </a:r>
          </a:p>
          <a:p>
            <a:pPr marL="0" indent="0">
              <a:buNone/>
            </a:pPr>
            <a:endParaRPr lang="en-US" dirty="0"/>
          </a:p>
          <a:p>
            <a:pPr marL="0" indent="0">
              <a:buNone/>
            </a:pPr>
            <a:endParaRPr lang="en-US" dirty="0"/>
          </a:p>
          <a:p>
            <a:pPr marL="0" indent="0">
              <a:buNone/>
            </a:pPr>
            <a:r>
              <a:rPr lang="en-US" b="1" i="1" dirty="0"/>
              <a:t>Stakeholder</a:t>
            </a:r>
            <a:r>
              <a:rPr lang="en-US" i="1" dirty="0"/>
              <a:t>: </a:t>
            </a:r>
            <a:r>
              <a:rPr lang="pt-BR" i="1" dirty="0"/>
              <a:t>Alguém interessado no projeto, porém não está comprometido diretamente com ele (Ex: Cliente, Acionista, Diretor).</a:t>
            </a:r>
          </a:p>
        </p:txBody>
      </p:sp>
    </p:spTree>
    <p:extLst>
      <p:ext uri="{BB962C8B-B14F-4D97-AF65-F5344CB8AC3E}">
        <p14:creationId xmlns:p14="http://schemas.microsoft.com/office/powerpoint/2010/main" val="220623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Time de Desenvolvimento</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Grupo de profissionais responsáveis pelo desenvolvimento do potencial incremento que será entregue a cada Sprint;</a:t>
            </a:r>
          </a:p>
          <a:p>
            <a:pPr>
              <a:buFont typeface="Wingdings" panose="05000000000000000000" pitchFamily="2" charset="2"/>
              <a:buChar char="ü"/>
            </a:pPr>
            <a:r>
              <a:rPr lang="pt-BR" dirty="0"/>
              <a:t>São auto organizáveis e multifuncionais;</a:t>
            </a:r>
          </a:p>
          <a:p>
            <a:pPr>
              <a:buFont typeface="Wingdings" panose="05000000000000000000" pitchFamily="2" charset="2"/>
              <a:buChar char="ü"/>
            </a:pPr>
            <a:r>
              <a:rPr lang="pt-BR" dirty="0"/>
              <a:t>Composto entre 3 a 9 integrantes.</a:t>
            </a:r>
          </a:p>
        </p:txBody>
      </p:sp>
    </p:spTree>
    <p:extLst>
      <p:ext uri="{BB962C8B-B14F-4D97-AF65-F5344CB8AC3E}">
        <p14:creationId xmlns:p14="http://schemas.microsoft.com/office/powerpoint/2010/main" val="300802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Scrum Master</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Pessoa responsável por garantir que o Scrum seja compreendido por todos, fazendo com que aderem a teoria, praticas e regras do Scrum;</a:t>
            </a:r>
          </a:p>
          <a:p>
            <a:pPr>
              <a:buFont typeface="Wingdings" panose="05000000000000000000" pitchFamily="2" charset="2"/>
              <a:buChar char="ü"/>
            </a:pPr>
            <a:r>
              <a:rPr lang="pt-BR" dirty="0"/>
              <a:t>Facilitador e potencializador do trabalho do Time Scrum;</a:t>
            </a:r>
          </a:p>
          <a:p>
            <a:pPr lvl="2">
              <a:buFont typeface="Wingdings" panose="05000000000000000000" pitchFamily="2" charset="2"/>
              <a:buChar char="ü"/>
            </a:pPr>
            <a:r>
              <a:rPr lang="pt-BR" dirty="0"/>
              <a:t>Remove quaisquer impedimentos para o progresso</a:t>
            </a:r>
          </a:p>
          <a:p>
            <a:pPr lvl="2">
              <a:buFont typeface="Wingdings" panose="05000000000000000000" pitchFamily="2" charset="2"/>
              <a:buChar char="ü"/>
            </a:pPr>
            <a:r>
              <a:rPr lang="pt-BR" dirty="0"/>
              <a:t>Agenda e conduz reuniões</a:t>
            </a:r>
          </a:p>
          <a:p>
            <a:pPr>
              <a:buFont typeface="Wingdings" panose="05000000000000000000" pitchFamily="2" charset="2"/>
              <a:buChar char="ü"/>
            </a:pPr>
            <a:r>
              <a:rPr lang="pt-BR" dirty="0"/>
              <a:t>Protege o Time Scrum.</a:t>
            </a:r>
          </a:p>
          <a:p>
            <a:pPr lvl="2">
              <a:buFont typeface="Wingdings" panose="05000000000000000000" pitchFamily="2" charset="2"/>
              <a:buChar char="ü"/>
            </a:pPr>
            <a:r>
              <a:rPr lang="pt-BR" dirty="0"/>
              <a:t>Ajuda aqueles que estão fora a entender quais as interações com o Time Scrum são úteis</a:t>
            </a:r>
          </a:p>
          <a:p>
            <a:pPr lvl="2">
              <a:buFont typeface="Wingdings" panose="05000000000000000000" pitchFamily="2" charset="2"/>
              <a:buChar char="ü"/>
            </a:pPr>
            <a:endParaRPr lang="pt-BR" dirty="0"/>
          </a:p>
        </p:txBody>
      </p:sp>
    </p:spTree>
    <p:extLst>
      <p:ext uri="{BB962C8B-B14F-4D97-AF65-F5344CB8AC3E}">
        <p14:creationId xmlns:p14="http://schemas.microsoft.com/office/powerpoint/2010/main" val="415515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Introdução</a:t>
            </a:r>
          </a:p>
        </p:txBody>
      </p:sp>
      <p:sp>
        <p:nvSpPr>
          <p:cNvPr id="2" name="Espaço Reservado para Conteúdo 1"/>
          <p:cNvSpPr>
            <a:spLocks noGrp="1"/>
          </p:cNvSpPr>
          <p:nvPr>
            <p:ph idx="1"/>
          </p:nvPr>
        </p:nvSpPr>
        <p:spPr/>
        <p:txBody>
          <a:bodyPr/>
          <a:lstStyle/>
          <a:p>
            <a:endParaRPr lang="pt-BR" dirty="0"/>
          </a:p>
        </p:txBody>
      </p:sp>
    </p:spTree>
    <p:extLst>
      <p:ext uri="{BB962C8B-B14F-4D97-AF65-F5344CB8AC3E}">
        <p14:creationId xmlns:p14="http://schemas.microsoft.com/office/powerpoint/2010/main" val="75905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Eventos Scrum</a:t>
            </a:r>
            <a:endParaRPr lang="pt-BR" dirty="0"/>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São usados no Scrum para criar uma rotina;</a:t>
            </a:r>
          </a:p>
          <a:p>
            <a:pPr>
              <a:buFont typeface="Wingdings" panose="05000000000000000000" pitchFamily="2" charset="2"/>
              <a:buChar char="ü"/>
            </a:pPr>
            <a:r>
              <a:rPr lang="pt-BR" dirty="0"/>
              <a:t>Todos os eventos possuem um tempo máximo pré-determinado para sua realização (time-boxed);</a:t>
            </a:r>
          </a:p>
          <a:p>
            <a:pPr>
              <a:buFont typeface="Wingdings" panose="05000000000000000000" pitchFamily="2" charset="2"/>
              <a:buChar char="ü"/>
            </a:pPr>
            <a:r>
              <a:rPr lang="pt-BR" dirty="0"/>
              <a:t>São eventos: Sprint, Reunião de Planejamento da Sprint, Reunião Diária, Revisão da Sprint e Retrospectiva da Sprint;</a:t>
            </a:r>
          </a:p>
          <a:p>
            <a:pPr>
              <a:buFont typeface="Wingdings" panose="05000000000000000000" pitchFamily="2" charset="2"/>
              <a:buChar char="ü"/>
            </a:pPr>
            <a:r>
              <a:rPr lang="pt-BR" dirty="0"/>
              <a:t>A não inclusão de qualquer um dos eventos resultará na redução da transparência e da perda de oportunidade para inspecionar e adaptar.</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246037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Sprint</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Coração do Scrum, </a:t>
            </a:r>
            <a:r>
              <a:rPr lang="pt-BR" dirty="0"/>
              <a:t>ou seja, contém todos os elementos do Scrum;</a:t>
            </a:r>
          </a:p>
          <a:p>
            <a:pPr>
              <a:buFont typeface="Wingdings" panose="05000000000000000000" pitchFamily="2" charset="2"/>
              <a:buChar char="ü"/>
            </a:pPr>
            <a:r>
              <a:rPr lang="pt-BR" dirty="0"/>
              <a:t>O objetivo é ter uma interação curta o suficiente para manter o time focado, mas tempo suficiente para entregar um incremento significativo do trabalho;</a:t>
            </a:r>
          </a:p>
          <a:p>
            <a:pPr lvl="2">
              <a:buFont typeface="Wingdings" panose="05000000000000000000" pitchFamily="2" charset="2"/>
              <a:buChar char="ü"/>
            </a:pPr>
            <a:r>
              <a:rPr lang="pt-BR" dirty="0"/>
              <a:t>Duração de máxima de um mês, e hoje comumente usada pelos times entre uma ou duas semanas</a:t>
            </a:r>
          </a:p>
          <a:p>
            <a:pPr>
              <a:buFont typeface="Wingdings" panose="05000000000000000000" pitchFamily="2" charset="2"/>
              <a:buChar char="ü"/>
            </a:pPr>
            <a:r>
              <a:rPr lang="pt-BR" dirty="0"/>
              <a:t>Cancelamento só pode ser feito pelo Product Owner.</a:t>
            </a:r>
            <a:endParaRPr lang="pt-BR" dirty="0"/>
          </a:p>
        </p:txBody>
      </p:sp>
    </p:spTree>
    <p:extLst>
      <p:ext uri="{BB962C8B-B14F-4D97-AF65-F5344CB8AC3E}">
        <p14:creationId xmlns:p14="http://schemas.microsoft.com/office/powerpoint/2010/main" val="2561348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913243"/>
          </a:xfrm>
        </p:spPr>
        <p:txBody>
          <a:bodyPr/>
          <a:lstStyle/>
          <a:p>
            <a:r>
              <a:rPr lang="pt-BR" dirty="0"/>
              <a:t>Reunião de Planejamento</a:t>
            </a:r>
          </a:p>
        </p:txBody>
      </p:sp>
      <p:sp>
        <p:nvSpPr>
          <p:cNvPr id="3" name="Espaço Reservado para Conteúdo 2"/>
          <p:cNvSpPr>
            <a:spLocks noGrp="1"/>
          </p:cNvSpPr>
          <p:nvPr>
            <p:ph idx="1"/>
          </p:nvPr>
        </p:nvSpPr>
        <p:spPr>
          <a:xfrm>
            <a:off x="507206" y="1556792"/>
            <a:ext cx="8065294" cy="4824536"/>
          </a:xfrm>
        </p:spPr>
        <p:txBody>
          <a:bodyPr>
            <a:normAutofit fontScale="92500" lnSpcReduction="10000"/>
          </a:bodyPr>
          <a:lstStyle/>
          <a:p>
            <a:pPr>
              <a:buFont typeface="Wingdings" panose="05000000000000000000" pitchFamily="2" charset="2"/>
              <a:buChar char="ü"/>
            </a:pPr>
            <a:r>
              <a:rPr lang="pt-BR" dirty="0"/>
              <a:t>Reunião na qual estão presentes o Time Scrum e Stakeholders convidados;</a:t>
            </a:r>
          </a:p>
          <a:p>
            <a:pPr>
              <a:buFont typeface="Wingdings" panose="05000000000000000000" pitchFamily="2" charset="2"/>
              <a:buChar char="ü"/>
            </a:pPr>
            <a:r>
              <a:rPr lang="pt-BR" dirty="0"/>
              <a:t>Duração de acordo com o tamanho da Sprint;</a:t>
            </a:r>
          </a:p>
          <a:p>
            <a:pPr lvl="2">
              <a:buFont typeface="Wingdings" panose="05000000000000000000" pitchFamily="2" charset="2"/>
              <a:buChar char="ü"/>
            </a:pPr>
            <a:r>
              <a:rPr lang="pt-BR" dirty="0"/>
              <a:t>Time-box com no máximo 8 horas para uma Sprint de um mês</a:t>
            </a:r>
          </a:p>
          <a:p>
            <a:pPr>
              <a:buFont typeface="Wingdings" panose="05000000000000000000" pitchFamily="2" charset="2"/>
              <a:buChar char="ü"/>
            </a:pPr>
            <a:r>
              <a:rPr lang="pt-BR" dirty="0"/>
              <a:t>O Scrum Master garante que o evento ocorra e que os participantes entendam seu propósito;</a:t>
            </a:r>
          </a:p>
          <a:p>
            <a:pPr>
              <a:buFont typeface="Wingdings" panose="05000000000000000000" pitchFamily="2" charset="2"/>
              <a:buChar char="ü"/>
            </a:pPr>
            <a:r>
              <a:rPr lang="pt-BR" dirty="0"/>
              <a:t>Normalmente dividida em 2 partes:</a:t>
            </a:r>
          </a:p>
          <a:p>
            <a:pPr lvl="2">
              <a:buFont typeface="Wingdings" panose="05000000000000000000" pitchFamily="2" charset="2"/>
              <a:buChar char="ü"/>
            </a:pPr>
            <a:r>
              <a:rPr lang="pt-BR" dirty="0"/>
              <a:t>1ª parte: </a:t>
            </a:r>
            <a:r>
              <a:rPr lang="pt-BR" dirty="0"/>
              <a:t>O Product Owner apresenta o Backlog do Produto, descreve o que ele deseja ver construído e esclarece dúvidas. Ao final o time seleciona os itens do Backlog do Produto e define o Sprint Goal (Objetivo) juntamente com o Product Owner</a:t>
            </a:r>
          </a:p>
          <a:p>
            <a:pPr lvl="2">
              <a:buFont typeface="Wingdings" panose="05000000000000000000" pitchFamily="2" charset="2"/>
              <a:buChar char="ü"/>
            </a:pPr>
            <a:r>
              <a:rPr lang="pt-BR" dirty="0"/>
              <a:t>2ª parte: </a:t>
            </a:r>
            <a:r>
              <a:rPr lang="pt-BR" dirty="0"/>
              <a:t>O Time de Desenvolvimento decide como irá construir essas funcionalidades durante a Sprint e transformá-las em um incremento de produto “Pronto”. Os itens de Backlog do Produto selecionados para a Sprint, junto com o plano de entrega destes itens é chamado de Backlog da Sprint</a:t>
            </a:r>
            <a:endParaRPr lang="pt-BR" dirty="0"/>
          </a:p>
        </p:txBody>
      </p:sp>
    </p:spTree>
    <p:extLst>
      <p:ext uri="{BB962C8B-B14F-4D97-AF65-F5344CB8AC3E}">
        <p14:creationId xmlns:p14="http://schemas.microsoft.com/office/powerpoint/2010/main" val="189774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19" y="499533"/>
            <a:ext cx="8079581" cy="1057259"/>
          </a:xfrm>
        </p:spPr>
        <p:txBody>
          <a:bodyPr/>
          <a:lstStyle/>
          <a:p>
            <a:r>
              <a:rPr lang="pt-BR" dirty="0"/>
              <a:t>Reunião Diária</a:t>
            </a:r>
          </a:p>
        </p:txBody>
      </p:sp>
      <p:sp>
        <p:nvSpPr>
          <p:cNvPr id="3" name="Espaço Reservado para Conteúdo 2"/>
          <p:cNvSpPr>
            <a:spLocks noGrp="1"/>
          </p:cNvSpPr>
          <p:nvPr>
            <p:ph idx="1"/>
          </p:nvPr>
        </p:nvSpPr>
        <p:spPr>
          <a:xfrm>
            <a:off x="507206" y="1556792"/>
            <a:ext cx="8065294" cy="4896545"/>
          </a:xfrm>
        </p:spPr>
        <p:txBody>
          <a:bodyPr>
            <a:normAutofit/>
          </a:bodyPr>
          <a:lstStyle/>
          <a:p>
            <a:pPr>
              <a:buFont typeface="Wingdings" panose="05000000000000000000" pitchFamily="2" charset="2"/>
              <a:buChar char="ü"/>
            </a:pPr>
            <a:r>
              <a:rPr lang="pt-BR" dirty="0"/>
              <a:t>Chamada também de “Daily Scrum” é composta pelo Scrum Master e o Time de Desenvolvimento;</a:t>
            </a:r>
          </a:p>
          <a:p>
            <a:pPr>
              <a:buFont typeface="Wingdings" panose="05000000000000000000" pitchFamily="2" charset="2"/>
              <a:buChar char="ü"/>
            </a:pPr>
            <a:r>
              <a:rPr lang="pt-BR" dirty="0"/>
              <a:t>São realizadas sempre no mesmo lugar e na mesma hora definida, com duração máxima de 15 minutos;</a:t>
            </a:r>
          </a:p>
          <a:p>
            <a:pPr>
              <a:buFont typeface="Wingdings" panose="05000000000000000000" pitchFamily="2" charset="2"/>
              <a:buChar char="ü"/>
            </a:pPr>
            <a:r>
              <a:rPr lang="pt-BR" dirty="0"/>
              <a:t>Cada integrante do time deverá responder três perguntas:</a:t>
            </a:r>
          </a:p>
          <a:p>
            <a:pPr lvl="2">
              <a:buFont typeface="Wingdings" panose="05000000000000000000" pitchFamily="2" charset="2"/>
              <a:buChar char="ü"/>
            </a:pPr>
            <a:r>
              <a:rPr lang="pt-BR" dirty="0"/>
              <a:t>O que eu fiz ontem que ajudou o Time de Desenvolvimento a atender a meta da Sprint?</a:t>
            </a:r>
          </a:p>
          <a:p>
            <a:pPr lvl="2">
              <a:buFont typeface="Wingdings" panose="05000000000000000000" pitchFamily="2" charset="2"/>
              <a:buChar char="ü"/>
            </a:pPr>
            <a:r>
              <a:rPr lang="pt-BR" dirty="0"/>
              <a:t>O que eu farei hoje para ajudar o Time de Desenvolvimento atender a meta da Sprint?</a:t>
            </a:r>
          </a:p>
          <a:p>
            <a:pPr lvl="2">
              <a:buFont typeface="Wingdings" panose="05000000000000000000" pitchFamily="2" charset="2"/>
              <a:buChar char="ü"/>
            </a:pPr>
            <a:r>
              <a:rPr lang="pt-BR" dirty="0"/>
              <a:t>Eu vejo algum obstáculo que impeça a mim ou o Time de Desenvolvimento no atendimento da meta da Sprint?</a:t>
            </a:r>
          </a:p>
          <a:p>
            <a:pPr>
              <a:buFont typeface="Wingdings" panose="05000000000000000000" pitchFamily="2" charset="2"/>
              <a:buChar char="ü"/>
            </a:pPr>
            <a:r>
              <a:rPr lang="pt-BR" dirty="0"/>
              <a:t>Os impedimentos identificados no Daily Scrum devem ser tratados pelo Scrum Master o mais rapidamente possível.</a:t>
            </a:r>
          </a:p>
        </p:txBody>
      </p:sp>
    </p:spTree>
    <p:extLst>
      <p:ext uri="{BB962C8B-B14F-4D97-AF65-F5344CB8AC3E}">
        <p14:creationId xmlns:p14="http://schemas.microsoft.com/office/powerpoint/2010/main" val="184216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Revisão</a:t>
            </a:r>
          </a:p>
        </p:txBody>
      </p:sp>
      <p:sp>
        <p:nvSpPr>
          <p:cNvPr id="3" name="Espaço Reservado para Conteúdo 2"/>
          <p:cNvSpPr>
            <a:spLocks noGrp="1"/>
          </p:cNvSpPr>
          <p:nvPr>
            <p:ph idx="1"/>
          </p:nvPr>
        </p:nvSpPr>
        <p:spPr>
          <a:xfrm>
            <a:off x="507206" y="1993393"/>
            <a:ext cx="8065294" cy="4315927"/>
          </a:xfrm>
        </p:spPr>
        <p:txBody>
          <a:bodyPr>
            <a:normAutofit/>
          </a:bodyPr>
          <a:lstStyle/>
          <a:p>
            <a:pPr>
              <a:buFont typeface="Wingdings" panose="05000000000000000000" pitchFamily="2" charset="2"/>
              <a:buChar char="ü"/>
            </a:pPr>
            <a:r>
              <a:rPr lang="pt-BR" dirty="0"/>
              <a:t>É uma reunião informal composta pelo Time Scrum e Stakeholders convidados;</a:t>
            </a:r>
          </a:p>
          <a:p>
            <a:pPr>
              <a:buFont typeface="Wingdings" panose="05000000000000000000" pitchFamily="2" charset="2"/>
              <a:buChar char="ü"/>
            </a:pPr>
            <a:r>
              <a:rPr lang="pt-BR" dirty="0"/>
              <a:t>Realizada no final da Sprint com duração de acordo com o tamanho da Sprint;</a:t>
            </a:r>
          </a:p>
          <a:p>
            <a:pPr lvl="2">
              <a:buFont typeface="Wingdings" panose="05000000000000000000" pitchFamily="2" charset="2"/>
              <a:buChar char="ü"/>
            </a:pPr>
            <a:r>
              <a:rPr lang="pt-BR" dirty="0"/>
              <a:t>Time-box com no máximo 4 horas para uma Sprint de um mês</a:t>
            </a:r>
          </a:p>
          <a:p>
            <a:pPr>
              <a:buFont typeface="Wingdings" panose="05000000000000000000" pitchFamily="2" charset="2"/>
              <a:buChar char="ü"/>
            </a:pPr>
            <a:r>
              <a:rPr lang="pt-BR" dirty="0"/>
              <a:t> Tem como objetivo inspecionar o incremento e adaptar o Backlog do Produto se necessário;</a:t>
            </a:r>
          </a:p>
          <a:p>
            <a:pPr>
              <a:buFont typeface="Wingdings" panose="05000000000000000000" pitchFamily="2" charset="2"/>
              <a:buChar char="ü"/>
            </a:pPr>
            <a:r>
              <a:rPr lang="pt-BR" dirty="0"/>
              <a:t>Durante essa reunião o Time de Desenvolvimento mostra quais itens do Backlog do Produto que eles concluíram durante a Sprint. Isso pode ocorrer sob a forma uma demo das novas funcionalidades.</a:t>
            </a:r>
          </a:p>
        </p:txBody>
      </p:sp>
    </p:spTree>
    <p:extLst>
      <p:ext uri="{BB962C8B-B14F-4D97-AF65-F5344CB8AC3E}">
        <p14:creationId xmlns:p14="http://schemas.microsoft.com/office/powerpoint/2010/main" val="348091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Reunião de Retrospectiva</a:t>
            </a:r>
          </a:p>
        </p:txBody>
      </p:sp>
      <p:sp>
        <p:nvSpPr>
          <p:cNvPr id="3" name="Espaço Reservado para Conteúdo 2"/>
          <p:cNvSpPr>
            <a:spLocks noGrp="1"/>
          </p:cNvSpPr>
          <p:nvPr>
            <p:ph idx="1"/>
          </p:nvPr>
        </p:nvSpPr>
        <p:spPr/>
        <p:txBody>
          <a:bodyPr/>
          <a:lstStyle/>
          <a:p>
            <a:pPr>
              <a:buFont typeface="Wingdings" panose="05000000000000000000" pitchFamily="2" charset="2"/>
              <a:buChar char="ü"/>
            </a:pPr>
            <a:r>
              <a:rPr lang="pt-BR" dirty="0"/>
              <a:t>Composta apenas pelo Time Scrum deve ser time-boxed (por exemplo, 3 horas);</a:t>
            </a:r>
          </a:p>
          <a:p>
            <a:pPr lvl="2">
              <a:buFont typeface="Wingdings" panose="05000000000000000000" pitchFamily="2" charset="2"/>
              <a:buChar char="ü"/>
            </a:pPr>
            <a:r>
              <a:rPr lang="pt-BR" dirty="0"/>
              <a:t>Realizada após a reunião de revisão.</a:t>
            </a:r>
          </a:p>
          <a:p>
            <a:pPr>
              <a:buFont typeface="Wingdings" panose="05000000000000000000" pitchFamily="2" charset="2"/>
              <a:buChar char="ü"/>
            </a:pPr>
            <a:r>
              <a:rPr lang="pt-BR" dirty="0"/>
              <a:t>É uma oportunidade para o Time Scrum inspecionar a si próprio e criar um plano para melhorias a serem aplicadas na próxima Sprint;</a:t>
            </a:r>
          </a:p>
          <a:p>
            <a:pPr lvl="2">
              <a:buFont typeface="Wingdings" panose="05000000000000000000" pitchFamily="2" charset="2"/>
              <a:buChar char="ü"/>
            </a:pPr>
            <a:r>
              <a:rPr lang="pt-BR" dirty="0"/>
              <a:t>O que ocorreu bem durante a Sprint, o que não e que melhorias poderiam ser feitas na próxima Sprint</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312728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mp535528547733733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32" y="188640"/>
            <a:ext cx="8282231" cy="640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0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Projeto</a:t>
            </a:r>
          </a:p>
        </p:txBody>
      </p:sp>
      <p:sp>
        <p:nvSpPr>
          <p:cNvPr id="3" name="Content Placeholder 2"/>
          <p:cNvSpPr>
            <a:spLocks noGrp="1"/>
          </p:cNvSpPr>
          <p:nvPr>
            <p:ph idx="1"/>
          </p:nvPr>
        </p:nvSpPr>
        <p:spPr/>
        <p:txBody>
          <a:bodyPr>
            <a:normAutofit/>
          </a:bodyPr>
          <a:lstStyle/>
          <a:p>
            <a:pPr marL="0" indent="0">
              <a:buNone/>
            </a:pPr>
            <a:r>
              <a:rPr lang="pt-BR" dirty="0"/>
              <a:t>Refere-se a um “Plano para realização de um ato; desígnio, intenção.”. </a:t>
            </a:r>
          </a:p>
          <a:p>
            <a:pPr marL="0" indent="0">
              <a:buNone/>
            </a:pPr>
            <a:r>
              <a:rPr lang="pt-BR" dirty="0"/>
              <a:t>Para que consigamos atingir um determinado objetivo com eficácia é necessário frequentemente conhecer as alternativas, adaptar a que talvez possa ser a mais condizente e inspecionar para certificar-se que está trilhando a melhor rota.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Tópicos de discussão</a:t>
            </a:r>
          </a:p>
        </p:txBody>
      </p:sp>
      <p:sp>
        <p:nvSpPr>
          <p:cNvPr id="3" name="Content Placeholder 2"/>
          <p:cNvSpPr>
            <a:spLocks noGrp="1"/>
          </p:cNvSpPr>
          <p:nvPr>
            <p:ph idx="1"/>
          </p:nvPr>
        </p:nvSpPr>
        <p:spPr/>
        <p:txBody>
          <a:bodyPr>
            <a:normAutofit/>
          </a:bodyPr>
          <a:lstStyle/>
          <a:p>
            <a:r>
              <a:rPr lang="pt-BR" dirty="0"/>
              <a:t>Gestão de Projetos de Software</a:t>
            </a:r>
          </a:p>
          <a:p>
            <a:r>
              <a:rPr lang="pt-BR" dirty="0"/>
              <a:t>Startup</a:t>
            </a:r>
          </a:p>
          <a:p>
            <a:r>
              <a:rPr lang="pt-BR" dirty="0"/>
              <a:t>Processo de desenvolvimento ágil</a:t>
            </a:r>
          </a:p>
          <a:p>
            <a:pPr lvl="1"/>
            <a:r>
              <a:rPr lang="pt-BR" dirty="0"/>
              <a:t>Manifesto</a:t>
            </a:r>
          </a:p>
          <a:p>
            <a:pPr lvl="1"/>
            <a:r>
              <a:rPr lang="pt-BR" dirty="0"/>
              <a:t>Scrum</a:t>
            </a:r>
          </a:p>
          <a:p>
            <a:pPr lvl="2"/>
            <a:r>
              <a:rPr lang="pt-BR" dirty="0"/>
              <a:t>Definição</a:t>
            </a:r>
          </a:p>
          <a:p>
            <a:pPr lvl="2"/>
            <a:r>
              <a:rPr lang="pt-BR" dirty="0"/>
              <a:t>Estruturação</a:t>
            </a:r>
          </a:p>
          <a:p>
            <a:pPr lvl="3"/>
            <a:r>
              <a:rPr lang="pt-BR" dirty="0"/>
              <a:t>Perfil</a:t>
            </a:r>
          </a:p>
          <a:p>
            <a:pPr lvl="3"/>
            <a:r>
              <a:rPr lang="pt-BR" dirty="0"/>
              <a:t>Regras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a:t>Startup</a:t>
            </a:r>
            <a:endParaRPr lang="pt-BR" dirty="0"/>
          </a:p>
        </p:txBody>
      </p:sp>
      <p:sp>
        <p:nvSpPr>
          <p:cNvPr id="2" name="Espaço Reservado para Conteúdo 1"/>
          <p:cNvSpPr>
            <a:spLocks noGrp="1"/>
          </p:cNvSpPr>
          <p:nvPr>
            <p:ph idx="1"/>
          </p:nvPr>
        </p:nvSpPr>
        <p:spPr/>
        <p:txBody>
          <a:bodyPr/>
          <a:lstStyle/>
          <a:p>
            <a:r>
              <a:rPr lang="pt-BR" b="1" dirty="0"/>
              <a:t>Startup</a:t>
            </a:r>
            <a:r>
              <a:rPr lang="pt-BR" dirty="0"/>
              <a:t> significa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173487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sp>
        <p:nvSpPr>
          <p:cNvPr id="2" name="Espaço Reservado para Conteúdo 1"/>
          <p:cNvSpPr>
            <a:spLocks noGrp="1"/>
          </p:cNvSpPr>
          <p:nvPr>
            <p:ph idx="1"/>
          </p:nvPr>
        </p:nvSpPr>
        <p:spPr/>
        <p:txBody>
          <a:bodyPr>
            <a:normAutofit/>
          </a:bodyPr>
          <a:lstStyle/>
          <a:p>
            <a:r>
              <a:rPr lang="pt-BR" dirty="0"/>
              <a:t>Gestão de projetos é um conjunto de práticas que serve de guia a um grupo para trabalhar de maneira produtiva. Ela compreende métodos e ferramentas que organizam as tarefas, identificam sua sequência de execução e dependências existentes, apoia a alocação de recursos e tempo, além de permitir o rastreamento da execução das atividades e medição do progresso relativo ao que foi definido no plano de projeto.</a:t>
            </a:r>
            <a:br>
              <a:rPr lang="pt-BR" dirty="0"/>
            </a:br>
            <a:endParaRPr lang="pt-BR" dirty="0"/>
          </a:p>
        </p:txBody>
      </p:sp>
    </p:spTree>
    <p:extLst>
      <p:ext uri="{BB962C8B-B14F-4D97-AF65-F5344CB8AC3E}">
        <p14:creationId xmlns:p14="http://schemas.microsoft.com/office/powerpoint/2010/main" val="161963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pt-BR" dirty="0"/>
              <a:t>Gestão de Projetos de Software</a:t>
            </a:r>
          </a:p>
        </p:txBody>
      </p:sp>
      <p:pic>
        <p:nvPicPr>
          <p:cNvPr id="1026" name="Picture 2" descr="http://www.devmedia.com.br/Imagens/engsoft/ed02/artigo1/image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1519" y="2609850"/>
            <a:ext cx="509587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3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Startup</a:t>
            </a:r>
          </a:p>
        </p:txBody>
      </p:sp>
      <p:sp>
        <p:nvSpPr>
          <p:cNvPr id="2" name="Espaço Reservado para Conteúdo 1"/>
          <p:cNvSpPr>
            <a:spLocks noGrp="1"/>
          </p:cNvSpPr>
          <p:nvPr>
            <p:ph idx="1"/>
          </p:nvPr>
        </p:nvSpPr>
        <p:spPr/>
        <p:txBody>
          <a:bodyPr/>
          <a:lstStyle/>
          <a:p>
            <a:r>
              <a:rPr lang="pt-BR" b="1" dirty="0"/>
              <a:t>S</a:t>
            </a:r>
            <a:r>
              <a:rPr lang="pt-BR" dirty="0"/>
              <a:t>ignifica o ato de começar algo, normalmente relacionado com companhias e empresas que estão no início de suas atividades e que buscam explorar atividades inovadoras no mercado.</a:t>
            </a:r>
          </a:p>
        </p:txBody>
      </p:sp>
    </p:spTree>
    <p:extLst>
      <p:ext uri="{BB962C8B-B14F-4D97-AF65-F5344CB8AC3E}">
        <p14:creationId xmlns:p14="http://schemas.microsoft.com/office/powerpoint/2010/main" val="203012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5600" y="1556792"/>
            <a:ext cx="8229600" cy="787152"/>
          </a:xfrm>
        </p:spPr>
        <p:txBody>
          <a:bodyPr>
            <a:normAutofit/>
          </a:bodyPr>
          <a:lstStyle/>
          <a:p>
            <a:r>
              <a:rPr lang="pt-BR" dirty="0"/>
              <a:t>O que é?</a:t>
            </a:r>
          </a:p>
        </p:txBody>
      </p:sp>
      <p:sp>
        <p:nvSpPr>
          <p:cNvPr id="2" name="Espaço Reservado para Conteúdo 1"/>
          <p:cNvSpPr>
            <a:spLocks noGrp="1"/>
          </p:cNvSpPr>
          <p:nvPr>
            <p:ph idx="1"/>
          </p:nvPr>
        </p:nvSpPr>
        <p:spPr>
          <a:xfrm>
            <a:off x="455600" y="2496344"/>
            <a:ext cx="8229600" cy="1040904"/>
          </a:xfrm>
        </p:spPr>
        <p:txBody>
          <a:bodyPr/>
          <a:lstStyle/>
          <a:p>
            <a:r>
              <a:rPr lang="pt-BR" dirty="0"/>
              <a:t>O Manifesto Ágil é uma declaração de princípios que fundamentam o desenvolvimento ágil de softwares.</a:t>
            </a:r>
          </a:p>
        </p:txBody>
      </p:sp>
      <p:sp>
        <p:nvSpPr>
          <p:cNvPr id="4" name="Título 2"/>
          <p:cNvSpPr txBox="1">
            <a:spLocks/>
          </p:cNvSpPr>
          <p:nvPr/>
        </p:nvSpPr>
        <p:spPr>
          <a:xfrm>
            <a:off x="455600" y="3861048"/>
            <a:ext cx="8229600" cy="79208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Quem criou?</a:t>
            </a:r>
          </a:p>
        </p:txBody>
      </p:sp>
      <p:sp>
        <p:nvSpPr>
          <p:cNvPr id="5" name="Espaço Reservado para Conteúdo 1"/>
          <p:cNvSpPr txBox="1">
            <a:spLocks/>
          </p:cNvSpPr>
          <p:nvPr/>
        </p:nvSpPr>
        <p:spPr>
          <a:xfrm>
            <a:off x="393936" y="4653136"/>
            <a:ext cx="8229600" cy="1296144"/>
          </a:xfrm>
          <a:prstGeom prst="rect">
            <a:avLst/>
          </a:prstGeom>
        </p:spPr>
        <p:txBody>
          <a:bodyPr vert="horz">
            <a:normAutofit fontScale="70000" lnSpcReduction="20000"/>
          </a:bodyPr>
          <a:lstStyle>
            <a:lvl1pPr marL="274320" indent="-274320" algn="l" rtl="0" eaLnBrk="1" latinLnBrk="0" hangingPunct="1">
              <a:spcBef>
                <a:spcPts val="600"/>
              </a:spcBef>
              <a:buClr>
                <a:schemeClr val="accent2"/>
              </a:buClr>
              <a:buSzPct val="85000"/>
              <a:buFont typeface="Wingdings 2"/>
              <a:buChar char=""/>
              <a:defRPr lang="pt-B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lang="pt-B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lang="pt-B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lang="pt-B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lang="pt-B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lang="pt-B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lang="pt-B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lang="pt-BR" sz="1500" kern="1200">
                <a:solidFill>
                  <a:schemeClr val="tx1"/>
                </a:solidFill>
                <a:latin typeface="+mn-lt"/>
                <a:ea typeface="+mn-ea"/>
                <a:cs typeface="+mn-cs"/>
              </a:defRPr>
            </a:lvl9pPr>
          </a:lstStyle>
          <a:p>
            <a:r>
              <a:rPr lang="pt-BR" dirty="0"/>
              <a:t>A criação do Manifesto Ágil Inicialmente, contou com 17 signatários: Kent Beck, Mike Beedle, Arie van Bennekum, Alistair Cockburn, Ward Cunningham, Martin Fowler, James Grenning, Jim Highsmith, Andrew Hunt, Ron Jeffries, Jon Kern, Brian Marick, Robert C. Martin, Steve Mellor, Ken Schwaber, Jeff Sutherland e Dave Thomas</a:t>
            </a:r>
          </a:p>
        </p:txBody>
      </p:sp>
      <p:sp>
        <p:nvSpPr>
          <p:cNvPr id="6" name="Título 2"/>
          <p:cNvSpPr txBox="1">
            <a:spLocks/>
          </p:cNvSpPr>
          <p:nvPr/>
        </p:nvSpPr>
        <p:spPr>
          <a:xfrm>
            <a:off x="457200" y="158552"/>
            <a:ext cx="8229600" cy="931168"/>
          </a:xfrm>
          <a:prstGeom prst="rect">
            <a:avLst/>
          </a:prstGeom>
          <a:ln w="6350" cap="rnd">
            <a:noFill/>
          </a:ln>
        </p:spPr>
        <p:txBody>
          <a:bodyPr vert="horz" rtlCol="0" anchor="b" anchorCtr="0">
            <a:normAutofit/>
          </a:bodyPr>
          <a:lstStyle>
            <a:lvl1pPr algn="l" rtl="0" eaLnBrk="1" latinLnBrk="0" hangingPunct="1">
              <a:spcBef>
                <a:spcPct val="0"/>
              </a:spcBef>
              <a:buNone/>
              <a:defRPr lang="pt-BR" sz="4200" b="0" kern="1200" spc="-100" baseline="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a:lstStyle>
          <a:p>
            <a:r>
              <a:rPr lang="pt-BR" dirty="0"/>
              <a:t>Manifesto ágil</a:t>
            </a:r>
          </a:p>
        </p:txBody>
      </p:sp>
    </p:spTree>
    <p:extLst>
      <p:ext uri="{BB962C8B-B14F-4D97-AF65-F5344CB8AC3E}">
        <p14:creationId xmlns:p14="http://schemas.microsoft.com/office/powerpoint/2010/main" val="88700873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7F4D34-D095-4AE9-BCBD-4FD9B6912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TM04033923[[fn=Profundidade]]</Template>
  <TotalTime>0</TotalTime>
  <Words>1301</Words>
  <Application>Microsoft Office PowerPoint</Application>
  <PresentationFormat>Apresentação na tela (4:3)</PresentationFormat>
  <Paragraphs>121</Paragraphs>
  <Slides>26</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Wingdings</vt:lpstr>
      <vt:lpstr>Wingdings 2</vt:lpstr>
      <vt:lpstr>Metropolitano</vt:lpstr>
      <vt:lpstr>Desenvolvimento ágil de Startups</vt:lpstr>
      <vt:lpstr>Introdução</vt:lpstr>
      <vt:lpstr>Projeto</vt:lpstr>
      <vt:lpstr>Tópicos de discussão</vt:lpstr>
      <vt:lpstr>Startup</vt:lpstr>
      <vt:lpstr>Gestão de Projetos de Software</vt:lpstr>
      <vt:lpstr>Gestão de Projetos de Software</vt:lpstr>
      <vt:lpstr>Startup</vt:lpstr>
      <vt:lpstr>O que é?</vt:lpstr>
      <vt:lpstr>Quando foi criado?</vt:lpstr>
      <vt:lpstr>Porque foi criado?</vt:lpstr>
      <vt:lpstr>Apresentação do PowerPoint</vt:lpstr>
      <vt:lpstr>Manifesto ágil (Princípios)</vt:lpstr>
      <vt:lpstr>Manifesto ágil (Princípios)</vt:lpstr>
      <vt:lpstr>Scrum</vt:lpstr>
      <vt:lpstr>Time Scrum</vt:lpstr>
      <vt:lpstr>Product Owner</vt:lpstr>
      <vt:lpstr>Time de Desenvolvimento</vt:lpstr>
      <vt:lpstr>Scrum Master</vt:lpstr>
      <vt:lpstr>Eventos Scrum</vt:lpstr>
      <vt:lpstr>Sprint</vt:lpstr>
      <vt:lpstr>Reunião de Planejamento</vt:lpstr>
      <vt:lpstr>Reunião Diária</vt:lpstr>
      <vt:lpstr>Reunião de Revisão</vt:lpstr>
      <vt:lpstr>Reunião de Retrospectiva</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2016-04-20T00:12:10Z</dcterms:created>
  <dcterms:modified xsi:type="dcterms:W3CDTF">2016-11-19T17:54:27Z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