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1"/>
  </p:notesMasterIdLst>
  <p:sldIdLst>
    <p:sldId id="256" r:id="rId3"/>
    <p:sldId id="278" r:id="rId4"/>
    <p:sldId id="257" r:id="rId5"/>
    <p:sldId id="258" r:id="rId6"/>
    <p:sldId id="277" r:id="rId7"/>
    <p:sldId id="270" r:id="rId8"/>
    <p:sldId id="271" r:id="rId9"/>
    <p:sldId id="269" r:id="rId10"/>
    <p:sldId id="265" r:id="rId11"/>
    <p:sldId id="266" r:id="rId12"/>
    <p:sldId id="267" r:id="rId13"/>
    <p:sldId id="268" r:id="rId14"/>
    <p:sldId id="274" r:id="rId15"/>
    <p:sldId id="275" r:id="rId16"/>
    <p:sldId id="264" r:id="rId17"/>
    <p:sldId id="262" r:id="rId18"/>
    <p:sldId id="263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E28287AA-0D99-42CE-A71B-10FA9908BBF8}" type="datetimeFigureOut">
              <a:rPr lang="pt-BR"/>
              <a:pPr/>
              <a:t>12/08/2016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D7C167DB-EFF0-400D-96A1-6799F871DE5B}" type="slidenum">
              <a:rPr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720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022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750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683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 latinLnBrk="0">
              <a:buNone/>
              <a:defRPr lang="pt-BR"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 latinLnBrk="0">
              <a:defRPr lang="pt-BR" sz="4800" b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/>
              <a:pPr/>
              <a:t>12/08/2016</a:t>
            </a:fld>
            <a:endParaRPr lang="pt-B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CEAB1635-7AB6-4A02-8F63-2344453D2D84}" type="slidenum">
              <a:rPr/>
              <a:pPr algn="ctr"/>
              <a:t>‹nº›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/>
              <a:pPr/>
              <a:t>12/08/2016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/>
              <a:pPr/>
              <a:t>12/08/2016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A480D-CB17-4C49-BB2A-C7514E1C7CEA}" type="datetimeFigureOut">
              <a:rPr lang="pt-BR"/>
              <a:pPr/>
              <a:t>12/08/2016</a:t>
            </a:fld>
            <a:endParaRPr lang="pt-B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 latinLnBrk="0">
              <a:defRPr lang="pt-BR"/>
            </a:lvl1pPr>
          </a:lstStyle>
          <a:p>
            <a:pPr algn="ctr"/>
            <a:fld id="{CEAB1635-7AB6-4A02-8F63-2344453D2D84}" type="slidenum">
              <a:rPr/>
              <a:pPr algn="ctr"/>
              <a:t>‹nº›</a:t>
            </a:fld>
            <a:endParaRPr lang="pt-B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/>
              <a:pPr/>
              <a:t>12/08/2016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/>
              <a:pPr/>
              <a:t>‹nº›</a:t>
            </a:fld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 latinLnBrk="0">
              <a:spcBef>
                <a:spcPct val="0"/>
              </a:spcBef>
              <a:buNone/>
              <a:defRPr lang="pt-BR" sz="4800" b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latinLnBrk="0">
              <a:buNone/>
              <a:defRPr lang="pt-BR" sz="2000" spc="100" baseline="0">
                <a:solidFill>
                  <a:schemeClr val="tx2"/>
                </a:solidFill>
              </a:defRPr>
            </a:lvl1pPr>
            <a:lvl2pPr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/>
              <a:pPr/>
              <a:t>12/08/2016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/>
              <a:pPr/>
              <a:t>‹nº›</a:t>
            </a:fld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/>
              <a:pPr/>
              <a:t>‹nº›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/>
              <a:pPr/>
              <a:t>12/08/2016</a:t>
            </a:fld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 latinLnBrk="0">
              <a:spcBef>
                <a:spcPts val="0"/>
              </a:spcBef>
              <a:buNone/>
              <a:defRPr lang="pt-BR" sz="2600" b="1">
                <a:solidFill>
                  <a:schemeClr val="tx2"/>
                </a:solidFill>
              </a:defRPr>
            </a:lvl1pPr>
            <a:lvl2pPr>
              <a:buNone/>
              <a:defRPr lang="pt-BR" sz="2000" b="1"/>
            </a:lvl2pPr>
            <a:lvl3pPr>
              <a:buNone/>
              <a:defRPr lang="pt-BR" sz="1800" b="1"/>
            </a:lvl3pPr>
            <a:lvl4pPr>
              <a:buNone/>
              <a:defRPr lang="pt-BR" sz="1600" b="1"/>
            </a:lvl4pPr>
            <a:lvl5pPr>
              <a:buNone/>
              <a:defRPr lang="pt-BR" sz="1600" b="1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 latinLnBrk="0">
              <a:defRPr lang="pt-BR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 latinLnBrk="0">
              <a:spcBef>
                <a:spcPts val="0"/>
              </a:spcBef>
              <a:buNone/>
              <a:defRPr lang="pt-BR" sz="2600" b="1" baseline="0">
                <a:solidFill>
                  <a:schemeClr val="tx2"/>
                </a:solidFill>
              </a:defRPr>
            </a:lvl1pPr>
            <a:lvl2pPr>
              <a:buNone/>
              <a:defRPr lang="pt-BR" sz="2000" b="1"/>
            </a:lvl2pPr>
            <a:lvl3pPr>
              <a:buNone/>
              <a:defRPr lang="pt-BR" sz="1800" b="1"/>
            </a:lvl3pPr>
            <a:lvl4pPr>
              <a:buNone/>
              <a:defRPr lang="pt-BR" sz="1600" b="1"/>
            </a:lvl4pPr>
            <a:lvl5pPr>
              <a:buNone/>
              <a:defRPr lang="pt-BR" sz="1600" b="1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/>
              <a:pPr/>
              <a:t>12/08/2016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/>
              <a:pPr/>
              <a:t>‹nº›</a:t>
            </a:fld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/>
              <a:pPr/>
              <a:t>12/08/2016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 latinLnBrk="0">
              <a:lnSpc>
                <a:spcPts val="2400"/>
              </a:lnSpc>
              <a:spcAft>
                <a:spcPts val="1000"/>
              </a:spcAft>
              <a:buNone/>
              <a:defRPr lang="pt-BR" sz="1600">
                <a:solidFill>
                  <a:schemeClr val="tx2"/>
                </a:solidFill>
              </a:defRPr>
            </a:lvl1pPr>
            <a:lvl2pPr>
              <a:buNone/>
              <a:defRPr lang="pt-BR" sz="1200"/>
            </a:lvl2pPr>
            <a:lvl3pPr>
              <a:buNone/>
              <a:defRPr lang="pt-BR" sz="1000"/>
            </a:lvl3pPr>
            <a:lvl4pPr>
              <a:buNone/>
              <a:defRPr lang="pt-BR" sz="900"/>
            </a:lvl4pPr>
            <a:lvl5pPr>
              <a:buNone/>
              <a:defRPr lang="pt-BR"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 latinLnBrk="0">
              <a:buNone/>
              <a:defRPr lang="pt-BR"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lt"/>
                <a:cs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A480D-CB17-4C49-BB2A-C7514E1C7CEA}" type="datetimeFigureOut">
              <a:rPr lang="pt-BR"/>
              <a:pPr/>
              <a:t>12/08/2016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CEAB1635-7AB6-4A02-8F63-2344453D2D84}" type="slidenum">
              <a:rPr/>
              <a:pPr algn="ctr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 latinLnBrk="0">
              <a:buNone/>
              <a:defRPr lang="pt-BR"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lt"/>
                <a:cs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 latinLnBrk="0">
              <a:buNone/>
              <a:defRPr lang="pt-BR" sz="32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 latinLnBrk="0">
              <a:lnSpc>
                <a:spcPts val="2400"/>
              </a:lnSpc>
              <a:spcAft>
                <a:spcPts val="1000"/>
              </a:spcAft>
              <a:buFontTx/>
              <a:buNone/>
              <a:defRPr lang="pt-BR" sz="1600" b="0">
                <a:solidFill>
                  <a:schemeClr val="tx2"/>
                </a:solidFill>
              </a:defRPr>
            </a:lvl1pPr>
            <a:lvl2pPr>
              <a:defRPr lang="pt-BR" sz="1200"/>
            </a:lvl2pPr>
            <a:lvl3pPr>
              <a:defRPr lang="pt-BR" sz="1000"/>
            </a:lvl3pPr>
            <a:lvl4pPr>
              <a:defRPr lang="pt-BR" sz="900"/>
            </a:lvl4pPr>
            <a:lvl5pPr>
              <a:defRPr lang="pt-BR"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/>
              <a:pPr/>
              <a:t>12/08/2016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CEAB1635-7AB6-4A02-8F63-2344453D2D84}" type="slidenum">
              <a:rPr/>
              <a:pPr algn="ctr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latinLnBrk="0">
              <a:defRPr lang="pt-BR" sz="1200">
                <a:solidFill>
                  <a:schemeClr val="tx2"/>
                </a:solidFill>
              </a:defRPr>
            </a:lvl1pPr>
          </a:lstStyle>
          <a:p>
            <a:fld id="{DCFA480D-CB17-4C49-BB2A-C7514E1C7CEA}" type="datetimeFigureOut">
              <a:rPr lang="pt-BR"/>
              <a:pPr/>
              <a:t>12/08/2016</a:t>
            </a:fld>
            <a:endParaRPr lang="pt-BR" sz="1200">
              <a:solidFill>
                <a:schemeClr val="tx2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latinLnBrk="0">
              <a:defRPr lang="pt-BR" sz="1200">
                <a:solidFill>
                  <a:schemeClr val="tx2"/>
                </a:solidFill>
              </a:defRPr>
            </a:lvl1pPr>
          </a:lstStyle>
          <a:p>
            <a:pPr algn="r"/>
            <a:endParaRPr lang="pt-BR" sz="1200">
              <a:solidFill>
                <a:schemeClr val="tx2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latinLnBrk="0">
              <a:defRPr lang="pt-BR" sz="1600" baseline="0">
                <a:solidFill>
                  <a:schemeClr val="tx2"/>
                </a:solidFill>
              </a:defRPr>
            </a:lvl1pPr>
          </a:lstStyle>
          <a:p>
            <a:pPr algn="ctr"/>
            <a:fld id="{CEAB1635-7AB6-4A02-8F63-2344453D2D84}" type="slidenum">
              <a:rPr/>
              <a:pPr algn="ctr"/>
              <a:t>‹nº›</a:t>
            </a:fld>
            <a:endParaRPr lang="pt-BR" sz="1600" baseline="0">
              <a:solidFill>
                <a:schemeClr val="tx2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lang="pt-BR" sz="4200" b="0" kern="1200" spc="-100" baseline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lang="pt-BR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lang="pt-BR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lang="pt-BR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lang="pt-BR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lang="pt-BR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lang="pt-BR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lang="pt-BR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lang="pt-BR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Desenvolvimento ágil de Startups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Elton Nascimento &amp; Gabriel Silva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2316088"/>
            <a:ext cx="8229600" cy="608856"/>
          </a:xfrm>
        </p:spPr>
        <p:txBody>
          <a:bodyPr>
            <a:normAutofit/>
          </a:bodyPr>
          <a:lstStyle/>
          <a:p>
            <a:r>
              <a:rPr lang="pt-BR" dirty="0"/>
              <a:t>Em fevereiro de </a:t>
            </a:r>
            <a:r>
              <a:rPr lang="pt-BR" dirty="0" smtClean="0"/>
              <a:t>2001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894928"/>
          </a:xfrm>
        </p:spPr>
        <p:txBody>
          <a:bodyPr/>
          <a:lstStyle/>
          <a:p>
            <a:r>
              <a:rPr lang="pt-BR" dirty="0" smtClean="0"/>
              <a:t>Quando foi criado?</a:t>
            </a:r>
            <a:endParaRPr lang="pt-BR" dirty="0"/>
          </a:p>
        </p:txBody>
      </p:sp>
      <p:sp>
        <p:nvSpPr>
          <p:cNvPr id="4" name="Espaço Reservado para Conteúdo 1"/>
          <p:cNvSpPr txBox="1">
            <a:spLocks/>
          </p:cNvSpPr>
          <p:nvPr/>
        </p:nvSpPr>
        <p:spPr>
          <a:xfrm>
            <a:off x="463632" y="3864496"/>
            <a:ext cx="8229600" cy="608856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 lang="pt-BR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Char char=""/>
              <a:defRPr lang="pt-BR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Char char=""/>
              <a:defRPr lang="pt-BR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lang="pt-BR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lang="pt-BR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lang="pt-BR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lang="pt-BR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lang="pt-BR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</a:t>
            </a:r>
            <a:r>
              <a:rPr lang="pt-BR" dirty="0" smtClean="0"/>
              <a:t>ontanhas </a:t>
            </a:r>
            <a:r>
              <a:rPr lang="pt-BR" dirty="0"/>
              <a:t>nevadas do estado norte-americano de Utah no resort de inverno e verão </a:t>
            </a:r>
            <a:r>
              <a:rPr lang="pt-BR" dirty="0" err="1"/>
              <a:t>Snowbird</a:t>
            </a:r>
            <a:endParaRPr lang="pt-BR" dirty="0"/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463632" y="2924944"/>
            <a:ext cx="8229600" cy="787152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lang="pt-BR" sz="4200" b="0" kern="1200" spc="-100" baseline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Aonde foi criado?</a:t>
            </a:r>
            <a:endParaRPr lang="pt-BR" dirty="0"/>
          </a:p>
        </p:txBody>
      </p:sp>
      <p:sp>
        <p:nvSpPr>
          <p:cNvPr id="6" name="Espaço Reservado para Conteúdo 1"/>
          <p:cNvSpPr txBox="1">
            <a:spLocks/>
          </p:cNvSpPr>
          <p:nvPr/>
        </p:nvSpPr>
        <p:spPr>
          <a:xfrm>
            <a:off x="463632" y="5565304"/>
            <a:ext cx="8229600" cy="744016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 lang="pt-BR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Char char=""/>
              <a:defRPr lang="pt-BR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Char char=""/>
              <a:defRPr lang="pt-BR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lang="pt-BR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lang="pt-BR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lang="pt-BR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lang="pt-BR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lang="pt-BR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Uma reunião onde compareceram os 17 criadores iniciais </a:t>
            </a:r>
            <a:r>
              <a:rPr lang="pt-BR" dirty="0"/>
              <a:t>marcava o surgimento e propagação do paradigma de desenvolvimento de softwares ágeis.</a:t>
            </a:r>
          </a:p>
        </p:txBody>
      </p:sp>
      <p:sp>
        <p:nvSpPr>
          <p:cNvPr id="7" name="Título 2"/>
          <p:cNvSpPr txBox="1">
            <a:spLocks/>
          </p:cNvSpPr>
          <p:nvPr/>
        </p:nvSpPr>
        <p:spPr>
          <a:xfrm>
            <a:off x="463632" y="4625752"/>
            <a:ext cx="8229600" cy="787152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lang="pt-BR" sz="4200" b="0" kern="1200" spc="-100" baseline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Como foi criado?</a:t>
            </a:r>
            <a:endParaRPr lang="pt-BR" dirty="0"/>
          </a:p>
        </p:txBody>
      </p:sp>
      <p:sp>
        <p:nvSpPr>
          <p:cNvPr id="8" name="Título 2"/>
          <p:cNvSpPr txBox="1">
            <a:spLocks/>
          </p:cNvSpPr>
          <p:nvPr/>
        </p:nvSpPr>
        <p:spPr>
          <a:xfrm>
            <a:off x="457200" y="158552"/>
            <a:ext cx="8229600" cy="931168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lang="pt-BR" sz="4200" b="0" kern="1200" spc="-100" baseline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Manifesto ágil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537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2496344"/>
            <a:ext cx="8229600" cy="1040904"/>
          </a:xfrm>
        </p:spPr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estabelecer</a:t>
            </a:r>
            <a:r>
              <a:rPr lang="en-US" dirty="0" smtClean="0"/>
              <a:t> </a:t>
            </a:r>
            <a:r>
              <a:rPr lang="en-US" dirty="0" err="1" smtClean="0"/>
              <a:t>parâmetros</a:t>
            </a:r>
            <a:r>
              <a:rPr lang="en-US" dirty="0" smtClean="0"/>
              <a:t> para </a:t>
            </a:r>
            <a:r>
              <a:rPr lang="en-US" dirty="0" err="1" smtClean="0"/>
              <a:t>criação</a:t>
            </a:r>
            <a:r>
              <a:rPr lang="en-US" dirty="0" smtClean="0"/>
              <a:t> de </a:t>
            </a:r>
            <a:r>
              <a:rPr lang="en-US" dirty="0" err="1" smtClean="0"/>
              <a:t>metodologias</a:t>
            </a:r>
            <a:r>
              <a:rPr lang="en-US" dirty="0" smtClean="0"/>
              <a:t> </a:t>
            </a:r>
            <a:r>
              <a:rPr lang="en-US" dirty="0" err="1" smtClean="0"/>
              <a:t>ágeis</a:t>
            </a:r>
            <a:r>
              <a:rPr lang="en-US" dirty="0"/>
              <a:t> </a:t>
            </a:r>
            <a:r>
              <a:rPr lang="en-US" dirty="0" smtClean="0"/>
              <a:t>para </a:t>
            </a:r>
            <a:r>
              <a:rPr lang="en-US" dirty="0" err="1" smtClean="0"/>
              <a:t>desenvolvimento</a:t>
            </a:r>
            <a:r>
              <a:rPr lang="en-US" dirty="0" smtClean="0"/>
              <a:t> de software.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1556792"/>
            <a:ext cx="8229600" cy="787152"/>
          </a:xfrm>
        </p:spPr>
        <p:txBody>
          <a:bodyPr/>
          <a:lstStyle/>
          <a:p>
            <a:r>
              <a:rPr lang="pt-BR" dirty="0" smtClean="0"/>
              <a:t>Porque foi criado?</a:t>
            </a:r>
            <a:endParaRPr lang="pt-BR" dirty="0"/>
          </a:p>
        </p:txBody>
      </p:sp>
      <p:sp>
        <p:nvSpPr>
          <p:cNvPr id="4" name="Título 2"/>
          <p:cNvSpPr txBox="1">
            <a:spLocks/>
          </p:cNvSpPr>
          <p:nvPr/>
        </p:nvSpPr>
        <p:spPr>
          <a:xfrm>
            <a:off x="457200" y="158552"/>
            <a:ext cx="8229600" cy="931168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lang="pt-BR" sz="4200" b="0" kern="1200" spc="-100" baseline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Manifesto ágil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11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032448"/>
          </a:xfrm>
        </p:spPr>
        <p:txBody>
          <a:bodyPr>
            <a:normAutofit/>
          </a:bodyPr>
          <a:lstStyle/>
          <a:p>
            <a:r>
              <a:rPr lang="pt-BR" b="1" dirty="0"/>
              <a:t>Indivíduos e interação entre eles</a:t>
            </a:r>
            <a:r>
              <a:rPr lang="pt-BR" dirty="0"/>
              <a:t> mais que processos e ferramentas</a:t>
            </a:r>
          </a:p>
          <a:p>
            <a:r>
              <a:rPr lang="pt-BR" b="1" dirty="0"/>
              <a:t>Software em funcionamento</a:t>
            </a:r>
            <a:r>
              <a:rPr lang="pt-BR" dirty="0"/>
              <a:t> mais que documentação abrangente</a:t>
            </a:r>
          </a:p>
          <a:p>
            <a:r>
              <a:rPr lang="pt-BR" b="1" dirty="0"/>
              <a:t>Colaboração com o cliente</a:t>
            </a:r>
            <a:r>
              <a:rPr lang="pt-BR" dirty="0"/>
              <a:t> mais que negociação de contratos</a:t>
            </a:r>
          </a:p>
          <a:p>
            <a:r>
              <a:rPr lang="pt-BR" b="1" dirty="0"/>
              <a:t>Responder a mudanças</a:t>
            </a:r>
            <a:r>
              <a:rPr lang="pt-BR" dirty="0"/>
              <a:t> mais que seguir um plano</a:t>
            </a:r>
          </a:p>
        </p:txBody>
      </p:sp>
      <p:sp>
        <p:nvSpPr>
          <p:cNvPr id="4" name="Título 2"/>
          <p:cNvSpPr txBox="1">
            <a:spLocks/>
          </p:cNvSpPr>
          <p:nvPr/>
        </p:nvSpPr>
        <p:spPr>
          <a:xfrm>
            <a:off x="457200" y="158552"/>
            <a:ext cx="8229600" cy="931168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lang="pt-BR" sz="4200" b="0" kern="1200" spc="-100" baseline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Manifesto ágil (Objetivos)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352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b="1" dirty="0"/>
              <a:t>Nossa maior prioridade é satisfazer o </a:t>
            </a:r>
            <a:r>
              <a:rPr lang="pt-BR" b="1" dirty="0" smtClean="0"/>
              <a:t>cliente;</a:t>
            </a:r>
            <a:endParaRPr lang="pt-BR" b="1" dirty="0"/>
          </a:p>
          <a:p>
            <a:r>
              <a:rPr lang="pt-BR" b="1" dirty="0" smtClean="0"/>
              <a:t>Aceitar mudanças de requisitos;</a:t>
            </a:r>
          </a:p>
          <a:p>
            <a:r>
              <a:rPr lang="pt-BR" b="1" dirty="0" smtClean="0"/>
              <a:t>Entregar </a:t>
            </a:r>
            <a:r>
              <a:rPr lang="pt-BR" b="1" dirty="0"/>
              <a:t>software funcionando com </a:t>
            </a:r>
            <a:r>
              <a:rPr lang="pt-BR" b="1" dirty="0" smtClean="0"/>
              <a:t>frequência</a:t>
            </a:r>
            <a:r>
              <a:rPr lang="pt-BR" b="1" dirty="0"/>
              <a:t>;</a:t>
            </a:r>
          </a:p>
          <a:p>
            <a:r>
              <a:rPr lang="pt-BR" b="1" dirty="0"/>
              <a:t>Pessoas relacionadas à negócios e desenvolvedores devem trabalhar em conjunto e </a:t>
            </a:r>
            <a:r>
              <a:rPr lang="pt-BR" b="1" dirty="0" smtClean="0"/>
              <a:t>diariamente;</a:t>
            </a:r>
            <a:endParaRPr lang="pt-BR" b="1" dirty="0"/>
          </a:p>
          <a:p>
            <a:r>
              <a:rPr lang="pt-BR" b="1" dirty="0"/>
              <a:t>Construir projetos ao redor de indivíduos motivados</a:t>
            </a:r>
            <a:r>
              <a:rPr lang="pt-BR" b="1" dirty="0" smtClean="0"/>
              <a:t>.</a:t>
            </a:r>
            <a:endParaRPr lang="pt-BR" b="1" dirty="0"/>
          </a:p>
          <a:p>
            <a:r>
              <a:rPr lang="pt-BR" b="1" dirty="0"/>
              <a:t>O Método mais eficiente e eficaz de transmitir informações para, e por dentro de um time de desenvolvimento, é através de uma conversa cara a cara</a:t>
            </a:r>
            <a:r>
              <a:rPr lang="pt-BR" b="1" dirty="0" smtClean="0"/>
              <a:t>.</a:t>
            </a:r>
            <a:endParaRPr lang="pt-BR" b="1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Manifesto ágil (Princípios)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0660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 smtClean="0"/>
              <a:t>Software </a:t>
            </a:r>
            <a:r>
              <a:rPr lang="pt-BR" b="1" dirty="0"/>
              <a:t>funcional é a medida primária de progresso.</a:t>
            </a:r>
          </a:p>
          <a:p>
            <a:r>
              <a:rPr lang="pt-BR" b="1" dirty="0"/>
              <a:t>Processos ágeis promovem um ambiente sustentável. </a:t>
            </a:r>
          </a:p>
          <a:p>
            <a:r>
              <a:rPr lang="pt-BR" b="1" dirty="0"/>
              <a:t>Contínua atenção à excelência técnica e bom design, aumenta a agilidade.</a:t>
            </a:r>
          </a:p>
          <a:p>
            <a:r>
              <a:rPr lang="pt-BR" b="1" dirty="0" smtClean="0"/>
              <a:t>Simplicidade.</a:t>
            </a:r>
            <a:endParaRPr lang="pt-BR" b="1" dirty="0"/>
          </a:p>
          <a:p>
            <a:r>
              <a:rPr lang="pt-BR" b="1" dirty="0"/>
              <a:t>As melhores </a:t>
            </a:r>
            <a:r>
              <a:rPr lang="pt-BR" b="1" dirty="0" smtClean="0"/>
              <a:t>arquiteturas.</a:t>
            </a:r>
            <a:endParaRPr lang="pt-BR" b="1" dirty="0"/>
          </a:p>
          <a:p>
            <a:r>
              <a:rPr lang="pt-BR" b="1" dirty="0"/>
              <a:t>Em intervalos regulares, o time reflete em como ficar mais efetivo, então, se ajustam e otimizam seu comportamento de acordo.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Manifesto ágil (Princípios)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7780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Definição</a:t>
            </a:r>
          </a:p>
          <a:p>
            <a:pPr marL="0" indent="0">
              <a:buNone/>
            </a:pPr>
            <a:r>
              <a:rPr lang="pt-BR" dirty="0" smtClean="0"/>
              <a:t>Conjunto de conceitos baseados no manifesto ágil com uma estrutura pré-definida para guiar os envolvidos e comprometidos do projeto melhorando o desempenho com base na adaptação e inspeção.</a:t>
            </a: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Scrum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03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 smtClean="0"/>
              <a:t>Stackholder</a:t>
            </a:r>
            <a:r>
              <a:rPr lang="pt-BR" dirty="0" smtClean="0"/>
              <a:t> </a:t>
            </a:r>
          </a:p>
          <a:p>
            <a:pPr marL="411480" lvl="1" indent="0">
              <a:buNone/>
            </a:pPr>
            <a:r>
              <a:rPr lang="pt-BR" i="1" dirty="0" smtClean="0"/>
              <a:t>Alguém interessado no projeto, porém não está comprometido diretamente com ele (</a:t>
            </a:r>
            <a:r>
              <a:rPr lang="pt-BR" i="1" dirty="0" err="1" smtClean="0"/>
              <a:t>Ex</a:t>
            </a:r>
            <a:r>
              <a:rPr lang="pt-BR" i="1" dirty="0" smtClean="0"/>
              <a:t>: Cliente, Acionista, Diretor).</a:t>
            </a:r>
          </a:p>
          <a:p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Owner</a:t>
            </a:r>
            <a:endParaRPr lang="pt-BR" dirty="0" smtClean="0"/>
          </a:p>
          <a:p>
            <a:pPr marL="411480" lvl="1" indent="0">
              <a:buNone/>
            </a:pPr>
            <a:r>
              <a:rPr lang="pt-BR" i="1" dirty="0" smtClean="0"/>
              <a:t>Pessoa responsável por gerenciar o </a:t>
            </a:r>
            <a:r>
              <a:rPr lang="pt-BR" i="1" dirty="0" err="1" smtClean="0"/>
              <a:t>Product</a:t>
            </a:r>
            <a:r>
              <a:rPr lang="pt-BR" i="1" dirty="0" smtClean="0"/>
              <a:t> </a:t>
            </a:r>
            <a:r>
              <a:rPr lang="pt-BR" i="1" dirty="0" err="1" smtClean="0"/>
              <a:t>Backlog</a:t>
            </a:r>
            <a:r>
              <a:rPr lang="pt-BR" i="1" dirty="0" smtClean="0"/>
              <a:t> a fim de maximizar o valor do projeto; Representa todos os </a:t>
            </a:r>
            <a:r>
              <a:rPr lang="pt-BR" i="1" dirty="0" err="1" smtClean="0"/>
              <a:t>stakeholders</a:t>
            </a:r>
            <a:r>
              <a:rPr lang="pt-BR" i="1" dirty="0" smtClean="0"/>
              <a:t> no projeto.</a:t>
            </a:r>
          </a:p>
          <a:p>
            <a:r>
              <a:rPr lang="pt-BR" dirty="0" err="1" smtClean="0"/>
              <a:t>ScrumMaster</a:t>
            </a:r>
            <a:endParaRPr lang="pt-BR" dirty="0" smtClean="0"/>
          </a:p>
          <a:p>
            <a:pPr marL="411480" lvl="1" indent="0">
              <a:buNone/>
            </a:pPr>
            <a:r>
              <a:rPr lang="pt-BR" i="1" dirty="0" smtClean="0"/>
              <a:t>Pessoa responsável por manter o processo </a:t>
            </a:r>
            <a:r>
              <a:rPr lang="pt-BR" i="1" dirty="0" err="1" smtClean="0"/>
              <a:t>Scrum</a:t>
            </a:r>
            <a:r>
              <a:rPr lang="pt-BR" i="1" dirty="0" smtClean="0"/>
              <a:t>.</a:t>
            </a:r>
          </a:p>
          <a:p>
            <a:r>
              <a:rPr lang="pt-BR" dirty="0" smtClean="0"/>
              <a:t>Team</a:t>
            </a:r>
          </a:p>
          <a:p>
            <a:pPr marL="411480" lvl="1" indent="0">
              <a:buNone/>
            </a:pPr>
            <a:r>
              <a:rPr lang="pt-BR" i="1" dirty="0" smtClean="0"/>
              <a:t>Grupo de pessoas responsáveis pelo desenvolvimento do potencial incremento que será entregue cada Sprint.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Scrum</a:t>
            </a:r>
            <a:r>
              <a:rPr lang="pt-BR" dirty="0" smtClean="0"/>
              <a:t> (Estruturação - Perfis)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92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/>
              <a:t>Backlog</a:t>
            </a:r>
            <a:endParaRPr lang="pt-BR" dirty="0"/>
          </a:p>
          <a:p>
            <a:r>
              <a:rPr lang="pt-BR" dirty="0"/>
              <a:t>Sprint</a:t>
            </a:r>
          </a:p>
          <a:p>
            <a:pPr lvl="1"/>
            <a:r>
              <a:rPr lang="pt-BR" dirty="0"/>
              <a:t>Sprint Planning </a:t>
            </a:r>
            <a:r>
              <a:rPr lang="pt-BR" dirty="0" smtClean="0"/>
              <a:t>Meeting</a:t>
            </a:r>
            <a:endParaRPr lang="pt-BR" dirty="0"/>
          </a:p>
          <a:p>
            <a:pPr lvl="1"/>
            <a:r>
              <a:rPr lang="pt-BR" dirty="0"/>
              <a:t>Sprint </a:t>
            </a:r>
            <a:r>
              <a:rPr lang="pt-BR" dirty="0" err="1"/>
              <a:t>Backlog</a:t>
            </a:r>
            <a:endParaRPr lang="pt-BR" dirty="0"/>
          </a:p>
          <a:p>
            <a:pPr lvl="1"/>
            <a:r>
              <a:rPr lang="pt-BR" dirty="0"/>
              <a:t>Sprint </a:t>
            </a:r>
            <a:r>
              <a:rPr lang="pt-BR" dirty="0" err="1"/>
              <a:t>Retrospective</a:t>
            </a:r>
            <a:r>
              <a:rPr lang="pt-BR" dirty="0"/>
              <a:t> Meeting</a:t>
            </a:r>
          </a:p>
          <a:p>
            <a:pPr lvl="1"/>
            <a:r>
              <a:rPr lang="pt-BR" dirty="0"/>
              <a:t>Sprint </a:t>
            </a:r>
            <a:r>
              <a:rPr lang="pt-BR" dirty="0" err="1"/>
              <a:t>Review</a:t>
            </a:r>
            <a:r>
              <a:rPr lang="pt-BR" dirty="0"/>
              <a:t> Meeting</a:t>
            </a:r>
          </a:p>
          <a:p>
            <a:r>
              <a:rPr lang="pt-BR" dirty="0"/>
              <a:t>Daily </a:t>
            </a:r>
            <a:r>
              <a:rPr lang="pt-BR" dirty="0" err="1"/>
              <a:t>Scrum</a:t>
            </a:r>
            <a:r>
              <a:rPr lang="pt-BR" dirty="0"/>
              <a:t> Meeting</a:t>
            </a:r>
          </a:p>
          <a:p>
            <a:r>
              <a:rPr lang="pt-BR" dirty="0" err="1"/>
              <a:t>Burndown</a:t>
            </a:r>
            <a:r>
              <a:rPr lang="pt-BR" dirty="0"/>
              <a:t> </a:t>
            </a:r>
            <a:r>
              <a:rPr lang="pt-BR" dirty="0" err="1"/>
              <a:t>graph</a:t>
            </a:r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Scrum</a:t>
            </a:r>
            <a:r>
              <a:rPr lang="pt-BR" dirty="0" smtClean="0"/>
              <a:t> (Estruturação - Regras)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831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858520" y="2808102"/>
            <a:ext cx="8515198" cy="4767919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1026" name="Picture 2" descr="tmp5355285477337333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32" y="188640"/>
            <a:ext cx="8282231" cy="6409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13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905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Refere-se a um “Plano para realização de um ato; desígnio, intenção.”. </a:t>
            </a:r>
          </a:p>
          <a:p>
            <a:pPr marL="0" indent="0">
              <a:buNone/>
            </a:pPr>
            <a:r>
              <a:rPr lang="pt-BR" dirty="0" smtClean="0"/>
              <a:t>Para que consigamos atingir um determinado objetivo com eficácia é necessário frequentemente conhecer as alternativas, adaptar a que talvez possa ser a mais condizente e inspecionar para certificar-se que está trilhando a melhor rota.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Tópicos de discussão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Gestão de Projetos de Software</a:t>
            </a:r>
          </a:p>
          <a:p>
            <a:r>
              <a:rPr lang="pt-BR" dirty="0" smtClean="0"/>
              <a:t>Startup</a:t>
            </a:r>
          </a:p>
          <a:p>
            <a:r>
              <a:rPr lang="pt-BR" dirty="0" smtClean="0"/>
              <a:t>Processo de desenvolvimento ágil</a:t>
            </a:r>
          </a:p>
          <a:p>
            <a:pPr lvl="1"/>
            <a:r>
              <a:rPr lang="pt-BR" dirty="0" smtClean="0"/>
              <a:t>Manifesto</a:t>
            </a:r>
          </a:p>
          <a:p>
            <a:pPr lvl="1"/>
            <a:r>
              <a:rPr lang="pt-BR" dirty="0" err="1" smtClean="0"/>
              <a:t>Scrum</a:t>
            </a:r>
            <a:endParaRPr lang="pt-BR" dirty="0" smtClean="0"/>
          </a:p>
          <a:p>
            <a:pPr lvl="2"/>
            <a:r>
              <a:rPr lang="pt-BR" dirty="0" smtClean="0"/>
              <a:t>Definição</a:t>
            </a:r>
          </a:p>
          <a:p>
            <a:pPr lvl="2"/>
            <a:r>
              <a:rPr lang="pt-BR" dirty="0" smtClean="0"/>
              <a:t>Estruturação</a:t>
            </a:r>
          </a:p>
          <a:p>
            <a:pPr lvl="3"/>
            <a:r>
              <a:rPr lang="pt-BR" dirty="0" smtClean="0"/>
              <a:t>Perfil</a:t>
            </a:r>
          </a:p>
          <a:p>
            <a:pPr lvl="3"/>
            <a:r>
              <a:rPr lang="pt-BR" dirty="0" smtClean="0"/>
              <a:t>Regras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Startup</a:t>
            </a:r>
            <a:r>
              <a:rPr lang="pt-BR" dirty="0"/>
              <a:t> significa o ato de começar algo, normalmente relacionado com companhias e empresas que estão no início de suas atividades e que buscam explorar atividades inovadoras no mercado.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87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Gestão </a:t>
            </a:r>
            <a:r>
              <a:rPr lang="pt-BR" dirty="0"/>
              <a:t>de projetos é um conjunto de práticas que serve de guia a um grupo para trabalhar de maneira produtiva. Ela compreende métodos e ferramentas que organizam as tarefas, identificam sua </a:t>
            </a:r>
            <a:r>
              <a:rPr lang="pt-BR" dirty="0" smtClean="0"/>
              <a:t>sequência </a:t>
            </a:r>
            <a:r>
              <a:rPr lang="pt-BR" dirty="0"/>
              <a:t>de execução e dependências existentes, </a:t>
            </a:r>
            <a:r>
              <a:rPr lang="pt-BR" dirty="0" smtClean="0"/>
              <a:t>apoia </a:t>
            </a:r>
            <a:r>
              <a:rPr lang="pt-BR" dirty="0"/>
              <a:t>a alocação de recursos e tempo, além de permitir o rastreamento da execução das atividades e medição do progresso relativo ao que foi definido no plano de projeto.</a:t>
            </a:r>
            <a:br>
              <a:rPr lang="pt-BR" dirty="0"/>
            </a:b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Gestão de Projetos de Software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963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Gestão </a:t>
            </a:r>
            <a:r>
              <a:rPr lang="pt-BR" dirty="0"/>
              <a:t>de Projetos de Software</a:t>
            </a:r>
          </a:p>
        </p:txBody>
      </p:sp>
      <p:pic>
        <p:nvPicPr>
          <p:cNvPr id="1026" name="Picture 2" descr="http://www.devmedia.com.br/Imagens/engsoft/ed02/artigo1/image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20" y="1868810"/>
            <a:ext cx="8206958" cy="408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3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S</a:t>
            </a:r>
            <a:r>
              <a:rPr lang="pt-BR" dirty="0" smtClean="0"/>
              <a:t>ignifica </a:t>
            </a:r>
            <a:r>
              <a:rPr lang="pt-BR" dirty="0"/>
              <a:t>o ato de começar algo, normalmente relacionado com companhias e empresas que estão no início de suas atividades e que buscam explorar atividades inovadoras no mercado.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Startup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12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5600" y="2496344"/>
            <a:ext cx="8229600" cy="1040904"/>
          </a:xfrm>
        </p:spPr>
        <p:txBody>
          <a:bodyPr/>
          <a:lstStyle/>
          <a:p>
            <a:r>
              <a:rPr lang="pt-BR" dirty="0"/>
              <a:t>O Manifesto Ágil é uma declaração de princípios que fundamentam o desenvolvimento ágil de </a:t>
            </a:r>
            <a:r>
              <a:rPr lang="pt-BR" dirty="0" smtClean="0"/>
              <a:t>softwares.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5600" y="1556792"/>
            <a:ext cx="8229600" cy="787152"/>
          </a:xfrm>
        </p:spPr>
        <p:txBody>
          <a:bodyPr>
            <a:normAutofit/>
          </a:bodyPr>
          <a:lstStyle/>
          <a:p>
            <a:r>
              <a:rPr lang="pt-BR" dirty="0" smtClean="0"/>
              <a:t>O que é?</a:t>
            </a:r>
            <a:endParaRPr lang="pt-BR" dirty="0"/>
          </a:p>
        </p:txBody>
      </p:sp>
      <p:sp>
        <p:nvSpPr>
          <p:cNvPr id="4" name="Título 2"/>
          <p:cNvSpPr txBox="1">
            <a:spLocks/>
          </p:cNvSpPr>
          <p:nvPr/>
        </p:nvSpPr>
        <p:spPr>
          <a:xfrm>
            <a:off x="455600" y="3861048"/>
            <a:ext cx="8229600" cy="792088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lang="pt-BR" sz="4200" b="0" kern="1200" spc="-100" baseline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Quem criou?</a:t>
            </a:r>
            <a:endParaRPr lang="pt-BR" dirty="0"/>
          </a:p>
        </p:txBody>
      </p:sp>
      <p:sp>
        <p:nvSpPr>
          <p:cNvPr id="5" name="Espaço Reservado para Conteúdo 1"/>
          <p:cNvSpPr txBox="1">
            <a:spLocks/>
          </p:cNvSpPr>
          <p:nvPr/>
        </p:nvSpPr>
        <p:spPr>
          <a:xfrm>
            <a:off x="393936" y="4653136"/>
            <a:ext cx="8229600" cy="1296144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 lang="pt-BR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Char char=""/>
              <a:defRPr lang="pt-BR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Char char=""/>
              <a:defRPr lang="pt-BR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lang="pt-BR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lang="pt-BR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lang="pt-BR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lang="pt-BR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lang="pt-BR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A criação do </a:t>
            </a:r>
            <a:r>
              <a:rPr lang="pt-BR" dirty="0"/>
              <a:t>Manifesto Ágil Inicialmente, contou com 17 signatários: Kent Beck, </a:t>
            </a:r>
            <a:r>
              <a:rPr lang="pt-BR" dirty="0" smtClean="0"/>
              <a:t>Mike </a:t>
            </a:r>
            <a:r>
              <a:rPr lang="pt-BR" dirty="0" err="1"/>
              <a:t>Beedle</a:t>
            </a:r>
            <a:r>
              <a:rPr lang="pt-BR" dirty="0"/>
              <a:t>, </a:t>
            </a:r>
            <a:r>
              <a:rPr lang="pt-BR" dirty="0" smtClean="0"/>
              <a:t>Arie </a:t>
            </a:r>
            <a:r>
              <a:rPr lang="pt-BR" dirty="0"/>
              <a:t>van </a:t>
            </a:r>
            <a:r>
              <a:rPr lang="pt-BR" dirty="0" err="1"/>
              <a:t>Bennekum</a:t>
            </a:r>
            <a:r>
              <a:rPr lang="pt-BR" dirty="0"/>
              <a:t>, </a:t>
            </a:r>
            <a:r>
              <a:rPr lang="pt-BR" dirty="0" err="1" smtClean="0"/>
              <a:t>Alistair</a:t>
            </a:r>
            <a:r>
              <a:rPr lang="pt-BR" dirty="0" smtClean="0"/>
              <a:t> </a:t>
            </a:r>
            <a:r>
              <a:rPr lang="pt-BR" dirty="0"/>
              <a:t>Cockburn, </a:t>
            </a:r>
            <a:r>
              <a:rPr lang="pt-BR" dirty="0" smtClean="0"/>
              <a:t>Ward </a:t>
            </a:r>
            <a:r>
              <a:rPr lang="pt-BR" dirty="0"/>
              <a:t>Cunningham, </a:t>
            </a:r>
            <a:r>
              <a:rPr lang="pt-BR" dirty="0" smtClean="0"/>
              <a:t>Martin </a:t>
            </a:r>
            <a:r>
              <a:rPr lang="pt-BR" dirty="0"/>
              <a:t>Fowler</a:t>
            </a:r>
            <a:r>
              <a:rPr lang="pt-BR" dirty="0" smtClean="0"/>
              <a:t>, James </a:t>
            </a:r>
            <a:r>
              <a:rPr lang="pt-BR" dirty="0" err="1"/>
              <a:t>Grenning</a:t>
            </a:r>
            <a:r>
              <a:rPr lang="pt-BR" dirty="0"/>
              <a:t>, </a:t>
            </a:r>
            <a:r>
              <a:rPr lang="pt-BR" dirty="0" smtClean="0"/>
              <a:t>Jim </a:t>
            </a:r>
            <a:r>
              <a:rPr lang="pt-BR" dirty="0" err="1"/>
              <a:t>Highsmith</a:t>
            </a:r>
            <a:r>
              <a:rPr lang="pt-BR" dirty="0"/>
              <a:t>, </a:t>
            </a:r>
            <a:r>
              <a:rPr lang="pt-BR" dirty="0" smtClean="0"/>
              <a:t>Andrew </a:t>
            </a:r>
            <a:r>
              <a:rPr lang="pt-BR" dirty="0"/>
              <a:t>Hunt, </a:t>
            </a:r>
            <a:r>
              <a:rPr lang="pt-BR" dirty="0" smtClean="0"/>
              <a:t>Ron </a:t>
            </a:r>
            <a:r>
              <a:rPr lang="pt-BR" dirty="0" err="1"/>
              <a:t>Jeffries</a:t>
            </a:r>
            <a:r>
              <a:rPr lang="pt-BR" dirty="0"/>
              <a:t>, </a:t>
            </a:r>
            <a:r>
              <a:rPr lang="pt-BR" dirty="0" smtClean="0"/>
              <a:t>Jon </a:t>
            </a:r>
            <a:r>
              <a:rPr lang="pt-BR" dirty="0" err="1"/>
              <a:t>Kern</a:t>
            </a:r>
            <a:r>
              <a:rPr lang="pt-BR" dirty="0"/>
              <a:t>, </a:t>
            </a:r>
            <a:r>
              <a:rPr lang="pt-BR" dirty="0" smtClean="0"/>
              <a:t>Brian </a:t>
            </a:r>
            <a:r>
              <a:rPr lang="pt-BR" dirty="0" err="1"/>
              <a:t>Marick</a:t>
            </a:r>
            <a:r>
              <a:rPr lang="pt-BR" dirty="0"/>
              <a:t>, </a:t>
            </a:r>
            <a:r>
              <a:rPr lang="pt-BR" dirty="0" smtClean="0"/>
              <a:t>Robert </a:t>
            </a:r>
            <a:r>
              <a:rPr lang="pt-BR" dirty="0"/>
              <a:t>C. Martin, </a:t>
            </a:r>
            <a:r>
              <a:rPr lang="pt-BR" dirty="0" smtClean="0"/>
              <a:t>Steve </a:t>
            </a:r>
            <a:r>
              <a:rPr lang="pt-BR" dirty="0" err="1"/>
              <a:t>Mellor</a:t>
            </a:r>
            <a:r>
              <a:rPr lang="pt-BR" dirty="0"/>
              <a:t>, </a:t>
            </a:r>
            <a:r>
              <a:rPr lang="pt-BR" dirty="0" smtClean="0"/>
              <a:t>Ken </a:t>
            </a:r>
            <a:r>
              <a:rPr lang="pt-BR" dirty="0" err="1"/>
              <a:t>Schwaber</a:t>
            </a:r>
            <a:r>
              <a:rPr lang="pt-BR" dirty="0"/>
              <a:t>, </a:t>
            </a:r>
            <a:r>
              <a:rPr lang="pt-BR" dirty="0" smtClean="0"/>
              <a:t>Jeff </a:t>
            </a:r>
            <a:r>
              <a:rPr lang="pt-BR" dirty="0"/>
              <a:t>Sutherland e </a:t>
            </a:r>
            <a:r>
              <a:rPr lang="pt-BR" dirty="0" smtClean="0"/>
              <a:t>Dave </a:t>
            </a:r>
            <a:r>
              <a:rPr lang="pt-BR" dirty="0"/>
              <a:t>Thomas</a:t>
            </a:r>
          </a:p>
        </p:txBody>
      </p:sp>
      <p:sp>
        <p:nvSpPr>
          <p:cNvPr id="6" name="Título 2"/>
          <p:cNvSpPr txBox="1">
            <a:spLocks/>
          </p:cNvSpPr>
          <p:nvPr/>
        </p:nvSpPr>
        <p:spPr>
          <a:xfrm>
            <a:off x="457200" y="158552"/>
            <a:ext cx="8229600" cy="931168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lang="pt-BR" sz="4200" b="0" kern="1200" spc="-100" baseline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Manifesto ágil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700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l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tint val="100000"/>
                <a:shade val="42000"/>
                <a:hueMod val="100000"/>
                <a:satMod val="100000"/>
              </a:schemeClr>
              <a:schemeClr val="phClr">
                <a:tint val="4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37F4D34-D095-4AE9-BCBD-4FD9B6912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geral</Template>
  <TotalTime>0</TotalTime>
  <Words>637</Words>
  <Application>Microsoft Office PowerPoint</Application>
  <PresentationFormat>Apresentação na tela (4:3)</PresentationFormat>
  <Paragraphs>81</Paragraphs>
  <Slides>18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Calibri</vt:lpstr>
      <vt:lpstr>Constantia</vt:lpstr>
      <vt:lpstr>Wingdings 2</vt:lpstr>
      <vt:lpstr>Papel</vt:lpstr>
      <vt:lpstr>Desenvolvimento ágil de Startups</vt:lpstr>
      <vt:lpstr>Introdução</vt:lpstr>
      <vt:lpstr>Projeto</vt:lpstr>
      <vt:lpstr>Tópicos de discussão</vt:lpstr>
      <vt:lpstr>Startup</vt:lpstr>
      <vt:lpstr>Gestão de Projetos de Software</vt:lpstr>
      <vt:lpstr>Gestão de Projetos de Software</vt:lpstr>
      <vt:lpstr>Startup</vt:lpstr>
      <vt:lpstr>O que é?</vt:lpstr>
      <vt:lpstr>Quando foi criado?</vt:lpstr>
      <vt:lpstr>Porque foi criado?</vt:lpstr>
      <vt:lpstr>Apresentação do PowerPoint</vt:lpstr>
      <vt:lpstr>Manifesto ágil (Princípios)</vt:lpstr>
      <vt:lpstr>Manifesto ágil (Princípios)</vt:lpstr>
      <vt:lpstr>Scrum</vt:lpstr>
      <vt:lpstr>Scrum (Estruturação - Perfis)</vt:lpstr>
      <vt:lpstr>Scrum (Estruturação - Regras)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2016-04-20T00:12:10Z</dcterms:created>
  <dcterms:modified xsi:type="dcterms:W3CDTF">2016-08-12T23:47:32Z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TC101079719990</vt:lpwstr>
  </property>
</Properties>
</file>