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56"/>
  </p:notesMasterIdLst>
  <p:sldIdLst>
    <p:sldId id="256" r:id="rId3"/>
    <p:sldId id="258" r:id="rId4"/>
    <p:sldId id="257" r:id="rId5"/>
    <p:sldId id="270" r:id="rId6"/>
    <p:sldId id="312" r:id="rId7"/>
    <p:sldId id="315" r:id="rId8"/>
    <p:sldId id="313" r:id="rId9"/>
    <p:sldId id="318" r:id="rId10"/>
    <p:sldId id="319" r:id="rId11"/>
    <p:sldId id="320" r:id="rId12"/>
    <p:sldId id="321" r:id="rId13"/>
    <p:sldId id="323" r:id="rId14"/>
    <p:sldId id="322" r:id="rId15"/>
    <p:sldId id="324" r:id="rId16"/>
    <p:sldId id="325" r:id="rId17"/>
    <p:sldId id="326" r:id="rId18"/>
    <p:sldId id="328" r:id="rId19"/>
    <p:sldId id="327" r:id="rId20"/>
    <p:sldId id="329" r:id="rId21"/>
    <p:sldId id="330" r:id="rId22"/>
    <p:sldId id="269" r:id="rId23"/>
    <p:sldId id="308" r:id="rId24"/>
    <p:sldId id="316" r:id="rId25"/>
    <p:sldId id="311" r:id="rId26"/>
    <p:sldId id="310" r:id="rId27"/>
    <p:sldId id="314" r:id="rId28"/>
    <p:sldId id="305" r:id="rId29"/>
    <p:sldId id="307" r:id="rId30"/>
    <p:sldId id="306" r:id="rId31"/>
    <p:sldId id="303" r:id="rId32"/>
    <p:sldId id="300" r:id="rId33"/>
    <p:sldId id="301" r:id="rId34"/>
    <p:sldId id="302" r:id="rId35"/>
    <p:sldId id="304" r:id="rId36"/>
    <p:sldId id="262" r:id="rId37"/>
    <p:sldId id="280" r:id="rId38"/>
    <p:sldId id="282" r:id="rId39"/>
    <p:sldId id="281" r:id="rId40"/>
    <p:sldId id="283" r:id="rId41"/>
    <p:sldId id="287" r:id="rId42"/>
    <p:sldId id="285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86" r:id="rId53"/>
    <p:sldId id="317" r:id="rId54"/>
    <p:sldId id="29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24/11/2016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24/11/2016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24/11/2016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Kaizen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Constituída de dois ideogramas: O primeiro (Kai) representa mudança e o Zen, bondade ou virtude;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Melhoria contínua;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Na prática o </a:t>
            </a:r>
            <a:r>
              <a:rPr lang="pt-BR" dirty="0" err="1"/>
              <a:t>Kaizen</a:t>
            </a:r>
            <a:r>
              <a:rPr lang="pt-BR" dirty="0"/>
              <a:t> significa que todos os colaboradores em todas as partes da organização estão continuamente à procura de maneiras para melhorar as operações.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9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desenvolvimento com base em tarefas normalizadas assegura não só a consistência de elevados níveis de qualidade, mas também mantém o ritmo de produção e fornece termos de comparação para implementar uma estratégia de melhoria contínua;</a:t>
            </a:r>
          </a:p>
        </p:txBody>
      </p:sp>
    </p:spTree>
    <p:extLst>
      <p:ext uri="{BB962C8B-B14F-4D97-AF65-F5344CB8AC3E}">
        <p14:creationId xmlns:p14="http://schemas.microsoft.com/office/powerpoint/2010/main" val="222475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Jidoka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Significa </a:t>
            </a:r>
            <a:r>
              <a:rPr lang="pt-BR" dirty="0" err="1"/>
              <a:t>autonomação</a:t>
            </a:r>
            <a:r>
              <a:rPr lang="pt-BR" dirty="0"/>
              <a:t> (automação com um toque humano);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Aplicar </a:t>
            </a:r>
            <a:r>
              <a:rPr lang="pt-BR" dirty="0" err="1"/>
              <a:t>Jidoka</a:t>
            </a:r>
            <a:r>
              <a:rPr lang="pt-BR" dirty="0"/>
              <a:t> evita que os defeitos de produção gerem retrabalhos, refugos, ou até mesmo que cheguem junto com o produto acabado às mãos do cliente;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constituído por elementos importantes tais como: </a:t>
            </a:r>
            <a:r>
              <a:rPr lang="pt-BR" dirty="0" err="1"/>
              <a:t>Genchi</a:t>
            </a:r>
            <a:r>
              <a:rPr lang="pt-BR" dirty="0"/>
              <a:t> </a:t>
            </a:r>
            <a:r>
              <a:rPr lang="pt-BR" dirty="0" err="1"/>
              <a:t>Genbutsu</a:t>
            </a:r>
            <a:r>
              <a:rPr lang="pt-BR" dirty="0"/>
              <a:t>, Painel </a:t>
            </a:r>
            <a:r>
              <a:rPr lang="pt-BR" dirty="0" err="1"/>
              <a:t>Andon</a:t>
            </a:r>
            <a:r>
              <a:rPr lang="pt-BR" dirty="0"/>
              <a:t> e </a:t>
            </a:r>
            <a:r>
              <a:rPr lang="pt-BR" dirty="0" err="1"/>
              <a:t>Poka-Yoke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52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Genchi</a:t>
            </a:r>
            <a:r>
              <a:rPr lang="pt-BR" dirty="0"/>
              <a:t> </a:t>
            </a:r>
            <a:r>
              <a:rPr lang="pt-BR" dirty="0" err="1"/>
              <a:t>Genbutsu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Expressão japonesa que significa “vai e veja você mesmo” não distante da ideia do conceito MBWA (Management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Walking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muito mais do que uma atividade adicional nas empresas. É mais que uma simples questão de caminhar e conversar.</a:t>
            </a:r>
          </a:p>
        </p:txBody>
      </p:sp>
    </p:spTree>
    <p:extLst>
      <p:ext uri="{BB962C8B-B14F-4D97-AF65-F5344CB8AC3E}">
        <p14:creationId xmlns:p14="http://schemas.microsoft.com/office/powerpoint/2010/main" val="23308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Painel </a:t>
            </a:r>
            <a:r>
              <a:rPr lang="pt-BR" dirty="0" err="1"/>
              <a:t>Andon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 simples quadro electrónico altamente visível que mostra o estado de cada linha de produção. Caso um operador detecte uma falha o quadro notifica imediatamente a gestão, indicando a sua localização precisa.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29000"/>
            <a:ext cx="3655616" cy="2741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09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Poka-Yoke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Expressão japonesa que significa “à prova de erros”;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itens usados com frequência estão claramente identificados para que possam ser usados e encontrados por qualquer pessoa.</a:t>
            </a:r>
          </a:p>
        </p:txBody>
      </p:sp>
    </p:spTree>
    <p:extLst>
      <p:ext uri="{BB962C8B-B14F-4D97-AF65-F5344CB8AC3E}">
        <p14:creationId xmlns:p14="http://schemas.microsoft.com/office/powerpoint/2010/main" val="83327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5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b="1" dirty="0"/>
              <a:t>Just-in-time (JIT)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412776"/>
            <a:ext cx="8065294" cy="4346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Assegura fluxos de trabalho suaves, contínuos e optimizados, com tempos de ciclo de trabalho planeados e medidos cuidadosamente, e movimentos de produtos de acordo com a procura, reduzem custos com desperdícios de tempo, materiais e capacidade;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constituído por princípios chaves tais como: Eliminação do desperdiço (muda), </a:t>
            </a:r>
            <a:r>
              <a:rPr lang="pt-BR" dirty="0" err="1"/>
              <a:t>Takt</a:t>
            </a:r>
            <a:r>
              <a:rPr lang="pt-BR" dirty="0"/>
              <a:t> time e </a:t>
            </a:r>
            <a:r>
              <a:rPr lang="pt-BR" dirty="0" err="1"/>
              <a:t>Kanban</a:t>
            </a:r>
            <a:r>
              <a:rPr lang="pt-BR" dirty="0"/>
              <a:t>.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8" y="3861048"/>
            <a:ext cx="3551632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39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103444"/>
          </a:xfrm>
        </p:spPr>
        <p:txBody>
          <a:bodyPr/>
          <a:lstStyle/>
          <a:p>
            <a:r>
              <a:rPr lang="pt-BR" dirty="0"/>
              <a:t>Eliminação do desperdiço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5" y="1571739"/>
            <a:ext cx="8065294" cy="19292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Desperdício (muda) é definido como qualquer coisa que não adiciona valor.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Isto inclui áreas que normalmente não são consideradas como desperdício, tais como sobre produção, stocks, movimentos e processamentos em excesso e tempo de espera desnecessário.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07205" y="3501008"/>
            <a:ext cx="8079581" cy="921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Takt</a:t>
            </a:r>
            <a:r>
              <a:rPr lang="pt-BR" dirty="0"/>
              <a:t> time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92919" y="4422631"/>
            <a:ext cx="8065294" cy="15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Vem da palavra alemã </a:t>
            </a:r>
            <a:r>
              <a:rPr lang="pt-BR" dirty="0" err="1"/>
              <a:t>taktzeit</a:t>
            </a:r>
            <a:r>
              <a:rPr lang="pt-BR" dirty="0"/>
              <a:t>, que pode ser traduzida como tempo de ciclo;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Considerada como a taxa de procura dos clientes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3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Projeto;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Gerenciamento de Projetos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Sistema Toyota de Produção;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Startup;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Processo de desenvolvimento ágil.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/>
              <a:t>Manifesto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 err="1"/>
              <a:t>Scrum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Palavra de origem japonesa que pode ser traduzida como cartas (ou cartão);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Esses quadros e cartões visuais integram o sistema </a:t>
            </a:r>
            <a:r>
              <a:rPr lang="pt-BR" dirty="0" err="1"/>
              <a:t>Kanban</a:t>
            </a:r>
            <a:r>
              <a:rPr lang="pt-BR" dirty="0"/>
              <a:t>, que ajudam os trabalhadores a planejarem a produção na indústria e a controlar o estoque. Assim, conforme a quantidade de cartões disponíveis nos quadros são tomadas decisões, priorizando o que é mais importante, realizando setup de máquinas e até mesmo as paradas para manutenção</a:t>
            </a:r>
          </a:p>
        </p:txBody>
      </p:sp>
    </p:spTree>
    <p:extLst>
      <p:ext uri="{BB962C8B-B14F-4D97-AF65-F5344CB8AC3E}">
        <p14:creationId xmlns:p14="http://schemas.microsoft.com/office/powerpoint/2010/main" val="195335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6"/>
          </a:xfrm>
        </p:spPr>
        <p:txBody>
          <a:bodyPr/>
          <a:lstStyle/>
          <a:p>
            <a:r>
              <a:rPr lang="pt-BR" dirty="0"/>
              <a:t>Startup - 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202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Startup – Tipos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245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Criar sua startup usando somente recursos próprios e não recorrendo a investidores externos.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Investimento-Anjo;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Capital semente;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Incubadoras.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Elas oferecem suporte técnico, gerencial e formação complementar ao empreendedor e facilitam o processo de inovação e acesso a novas tecnologias nos pequenos negócios.</a:t>
            </a:r>
          </a:p>
        </p:txBody>
      </p:sp>
    </p:spTree>
    <p:extLst>
      <p:ext uri="{BB962C8B-B14F-4D97-AF65-F5344CB8AC3E}">
        <p14:creationId xmlns:p14="http://schemas.microsoft.com/office/powerpoint/2010/main" val="224499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Fazer experimentos lançando "produto mínimo viável“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Confirmação que os clientes pagariam para ter 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chegar ao conceito certo do produto, identificar quem são os clientes dispostos a pagar por ele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Startups de sucesso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NuBank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PayPal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Airbnb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LinkedIn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73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</a:t>
            </a:r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Transpar</a:t>
            </a:r>
            <a:r>
              <a:rPr lang="pt-BR" dirty="0"/>
              <a:t>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Aspectos significativos do processo devem estar visíveis aos responsáveis pelos resultados;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Esta transparência requer aspectos definidos por um padrão comum para que os observadores compartilharem um mesmo entendimento do que está sendo visto.</a:t>
            </a:r>
          </a:p>
        </p:txBody>
      </p:sp>
    </p:spTree>
    <p:extLst>
      <p:ext uri="{BB962C8B-B14F-4D97-AF65-F5344CB8AC3E}">
        <p14:creationId xmlns:p14="http://schemas.microsoft.com/office/powerpoint/2010/main" val="1452054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Devem ser inspecionados frequentemente os vários aspectos do processo para identificar variações inaceitáveis;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frequência da inspeção deve levar em consideração que os processos são alterados pelo próprio ato de inspeção, por isso deve ficar atento para que não exceda o limite e chega a atrapalhar a própria execução do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inspetor deve possuir as competências para avaliar o que ele ou ela está inspecionando.</a:t>
            </a:r>
          </a:p>
        </p:txBody>
      </p:sp>
    </p:spTree>
    <p:extLst>
      <p:ext uri="{BB962C8B-B14F-4D97-AF65-F5344CB8AC3E}">
        <p14:creationId xmlns:p14="http://schemas.microsoft.com/office/powerpoint/2010/main" val="367209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vez passado pelo processo de inspeção o consequentemente o resultado levará a uma adaptação visando melhorar o processo;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ajuste deve ser realizado o mais breve possível para minimizar mais desvios.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32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157731"/>
            <a:ext cx="8065294" cy="40795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método mais utilizado no desenvolvimento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software é construído seguindo uma sequência de fases, sendo que cada fase, com exceção da primeira, depende da conclusão da fase anterior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partir das informações históricas e da repetição obtém-se a melhoria da capacidade do processo através da padronização, medição e controle.</a:t>
            </a:r>
          </a:p>
        </p:txBody>
      </p:sp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utilizam o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Google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Bosch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Globo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Locaweb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Abril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Caelum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DB1 Informática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379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fundamental a utilização das metodologias ágeis de desenvolvimento de projetos em startups.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1315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2060847"/>
            <a:ext cx="8065294" cy="3698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65104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Toyota de Produção (TPS)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combinação dos princípios e técnicas de qualidade total, da administração científica e das tradições culturais japonesas;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24770"/>
          </a:xfrm>
        </p:spPr>
        <p:txBody>
          <a:bodyPr/>
          <a:lstStyle/>
          <a:p>
            <a:r>
              <a:rPr lang="pt-BR" dirty="0" err="1"/>
              <a:t>Heijunka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424303"/>
            <a:ext cx="8065294" cy="4335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Consiste na eliminação da variação da carga de trabalho (mura). Isto é feito através do nivelamento dos volumes de produção de forma a conseguir um fluxo suave, contínuo e eficiente.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7" y="2636912"/>
            <a:ext cx="5215072" cy="373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6167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2657</Words>
  <Application>Microsoft Office PowerPoint</Application>
  <PresentationFormat>Apresentação na tela (4:3)</PresentationFormat>
  <Paragraphs>228</Paragraphs>
  <Slides>53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Padrões Tradicionais de Gerenciamento</vt:lpstr>
      <vt:lpstr>Sistema Toyota de Produção (TPS)</vt:lpstr>
      <vt:lpstr>Pilares do TPS</vt:lpstr>
      <vt:lpstr>Heijunka</vt:lpstr>
      <vt:lpstr>Kaizen</vt:lpstr>
      <vt:lpstr>Normalização</vt:lpstr>
      <vt:lpstr>Pilares do TPS</vt:lpstr>
      <vt:lpstr>Jidoka</vt:lpstr>
      <vt:lpstr>Genchi Genbutsu</vt:lpstr>
      <vt:lpstr>Painel Andon</vt:lpstr>
      <vt:lpstr>Poka-Yoke</vt:lpstr>
      <vt:lpstr>Pilares do TPS</vt:lpstr>
      <vt:lpstr>Just-in-time (JIT)</vt:lpstr>
      <vt:lpstr>Eliminação do desperdiço</vt:lpstr>
      <vt:lpstr>Kanban</vt:lpstr>
      <vt:lpstr>Definição de Startup</vt:lpstr>
      <vt:lpstr>Startup - Recursos</vt:lpstr>
      <vt:lpstr>Startup – Tipos de Investimento</vt:lpstr>
      <vt:lpstr>Startup Enxuta</vt:lpstr>
      <vt:lpstr>Startups de sucesso</vt:lpstr>
      <vt:lpstr>Desenvolvimento Ágil</vt:lpstr>
      <vt:lpstr>Manifesto ágil</vt:lpstr>
      <vt:lpstr>Manifesto ágil - Princípios</vt:lpstr>
      <vt:lpstr>Definição do Scrum</vt:lpstr>
      <vt:lpstr>Teoria do Scrum</vt:lpstr>
      <vt:lpstr>Transparência</vt:lpstr>
      <vt:lpstr>Inspeção</vt:lpstr>
      <vt:lpstr>Adaptação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Empresas que utilizam o Scrum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2016-11-24T02:22:59Z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