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2"/>
  </p:sldMasterIdLst>
  <p:notesMasterIdLst>
    <p:notesMasterId r:id="rId56"/>
  </p:notesMasterIdLst>
  <p:sldIdLst>
    <p:sldId id="256" r:id="rId3"/>
    <p:sldId id="258" r:id="rId4"/>
    <p:sldId id="257" r:id="rId5"/>
    <p:sldId id="270" r:id="rId6"/>
    <p:sldId id="312" r:id="rId7"/>
    <p:sldId id="315" r:id="rId8"/>
    <p:sldId id="313" r:id="rId9"/>
    <p:sldId id="318" r:id="rId10"/>
    <p:sldId id="319" r:id="rId11"/>
    <p:sldId id="320" r:id="rId12"/>
    <p:sldId id="321" r:id="rId13"/>
    <p:sldId id="323" r:id="rId14"/>
    <p:sldId id="322" r:id="rId15"/>
    <p:sldId id="324" r:id="rId16"/>
    <p:sldId id="325" r:id="rId17"/>
    <p:sldId id="326" r:id="rId18"/>
    <p:sldId id="328" r:id="rId19"/>
    <p:sldId id="327" r:id="rId20"/>
    <p:sldId id="329" r:id="rId21"/>
    <p:sldId id="330" r:id="rId22"/>
    <p:sldId id="269" r:id="rId23"/>
    <p:sldId id="308" r:id="rId24"/>
    <p:sldId id="316" r:id="rId25"/>
    <p:sldId id="311" r:id="rId26"/>
    <p:sldId id="310" r:id="rId27"/>
    <p:sldId id="314" r:id="rId28"/>
    <p:sldId id="305" r:id="rId29"/>
    <p:sldId id="307" r:id="rId30"/>
    <p:sldId id="306" r:id="rId31"/>
    <p:sldId id="303" r:id="rId32"/>
    <p:sldId id="300" r:id="rId33"/>
    <p:sldId id="301" r:id="rId34"/>
    <p:sldId id="302" r:id="rId35"/>
    <p:sldId id="304" r:id="rId36"/>
    <p:sldId id="262" r:id="rId37"/>
    <p:sldId id="280" r:id="rId38"/>
    <p:sldId id="282" r:id="rId39"/>
    <p:sldId id="281" r:id="rId40"/>
    <p:sldId id="283" r:id="rId41"/>
    <p:sldId id="287" r:id="rId42"/>
    <p:sldId id="285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86" r:id="rId53"/>
    <p:sldId id="317" r:id="rId54"/>
    <p:sldId id="299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E28287AA-0D99-42CE-A71B-10FA9908BBF8}" type="datetimeFigureOut">
              <a:rPr lang="pt-BR"/>
              <a:pPr/>
              <a:t>23/11/2016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D7C167DB-EFF0-400D-96A1-6799F871DE5B}" type="slidenum">
              <a:rPr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1720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8022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683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475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DCFA480D-CB17-4C49-BB2A-C7514E1C7CEA}" type="datetimeFigureOut">
              <a:rPr lang="pt-BR" smtClean="0"/>
              <a:pPr/>
              <a:t>23/11/2016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31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23/11/2016</a:t>
            </a:fld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sz="1600" baseline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3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23/11/2016</a:t>
            </a:fld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sz="1600" baseline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64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23/11/2016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083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23/11/2016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349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23/11/2016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283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23/11/2016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883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23/11/2016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609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23/11/2016</a:t>
            </a:fld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sz="1600" baseline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02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23/11/2016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51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DCFA480D-CB17-4C49-BB2A-C7514E1C7CEA}" type="datetimeFigureOut">
              <a:rPr lang="pt-BR" smtClean="0"/>
              <a:pPr/>
              <a:t>23/11/2016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9353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DCFA480D-CB17-4C49-BB2A-C7514E1C7CEA}" type="datetimeFigureOut">
              <a:rPr lang="pt-BR" smtClean="0"/>
              <a:pPr/>
              <a:t>23/11/2016</a:t>
            </a:fld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/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sz="1600" baseline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5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7200" dirty="0"/>
              <a:t>Desenvolvimento ágil de Startups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Elton Garbin &amp; Gabriel Silva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Kaizen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Constituída de dois ideogramas: O primeiro (Kai) representa mudança e o Zen, bondade ou virtude;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Melhoria contínua;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Na prática o </a:t>
            </a:r>
            <a:r>
              <a:rPr lang="pt-BR" dirty="0" err="1"/>
              <a:t>Kaizen</a:t>
            </a:r>
            <a:r>
              <a:rPr lang="pt-BR" dirty="0"/>
              <a:t> significa que todos os colaboradores em todas as partes da organização estão continuamente à procura de maneiras para melhorar as operações.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492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desenvolvimento com base em tarefas normalizadas assegura não só a consistência de elevados níveis de qualidade, mas também mantém o ritmo de produção e fornece termos de comparação para implementar uma estratégia de melhoria contínua;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4756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057259"/>
          </a:xfrm>
        </p:spPr>
        <p:txBody>
          <a:bodyPr/>
          <a:lstStyle/>
          <a:p>
            <a:r>
              <a:rPr lang="pt-BR" dirty="0"/>
              <a:t>Pilares do TPS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85" y="1556792"/>
            <a:ext cx="4858247" cy="4858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612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Jidoka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Significa </a:t>
            </a:r>
            <a:r>
              <a:rPr lang="pt-BR" dirty="0" err="1"/>
              <a:t>autonomação</a:t>
            </a:r>
            <a:r>
              <a:rPr lang="pt-BR" dirty="0"/>
              <a:t> (automação com um toque humano);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Aplicar </a:t>
            </a:r>
            <a:r>
              <a:rPr lang="pt-BR" dirty="0" err="1"/>
              <a:t>Jidoka</a:t>
            </a:r>
            <a:r>
              <a:rPr lang="pt-BR" dirty="0"/>
              <a:t> evita que os defeitos de produção gerem retrabalhos, refugos, ou até mesmo que cheguem junto com o produto acabado às mãos do cliente;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É constituído por elementos importantes tais como: </a:t>
            </a:r>
            <a:r>
              <a:rPr lang="pt-BR" dirty="0" err="1"/>
              <a:t>Genchi</a:t>
            </a:r>
            <a:r>
              <a:rPr lang="pt-BR" dirty="0"/>
              <a:t> </a:t>
            </a:r>
            <a:r>
              <a:rPr lang="pt-BR" dirty="0" err="1"/>
              <a:t>Genbutsu</a:t>
            </a:r>
            <a:r>
              <a:rPr lang="pt-BR" dirty="0"/>
              <a:t>, Painel </a:t>
            </a:r>
            <a:r>
              <a:rPr lang="pt-BR" dirty="0" err="1"/>
              <a:t>Andon</a:t>
            </a:r>
            <a:r>
              <a:rPr lang="pt-BR" dirty="0"/>
              <a:t> e </a:t>
            </a:r>
            <a:r>
              <a:rPr lang="pt-BR" dirty="0" err="1"/>
              <a:t>Poka-Yoke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0521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Genchi</a:t>
            </a:r>
            <a:r>
              <a:rPr lang="pt-BR" dirty="0"/>
              <a:t> </a:t>
            </a:r>
            <a:r>
              <a:rPr lang="pt-BR" dirty="0" err="1"/>
              <a:t>Genbutsu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Expressão japonesa que significa “vai e veja você mesmo” não distante da ideia do conceito MBWA (Management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Walking</a:t>
            </a:r>
            <a:r>
              <a:rPr lang="pt-BR" dirty="0"/>
              <a:t> </a:t>
            </a:r>
            <a:r>
              <a:rPr lang="pt-BR" dirty="0" err="1"/>
              <a:t>Around</a:t>
            </a:r>
            <a:r>
              <a:rPr lang="pt-BR" dirty="0"/>
              <a:t>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É muito mais do que uma atividade adicional nas empresas. É mais que uma simples questão de caminhar e conversar.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899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493860"/>
          </a:xfrm>
        </p:spPr>
        <p:txBody>
          <a:bodyPr/>
          <a:lstStyle/>
          <a:p>
            <a:r>
              <a:rPr lang="pt-BR" dirty="0"/>
              <a:t>Painel </a:t>
            </a:r>
            <a:r>
              <a:rPr lang="pt-BR" dirty="0" err="1"/>
              <a:t>Andon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37661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É um simples quadro electrónico altamente visível que mostra o estado de cada linha de produção. Caso um operador detecte uma falha o quadro notifica imediatamente a gestão, indicando a sua localização precisa.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429000"/>
            <a:ext cx="3655616" cy="27414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2098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Poka-Yoke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Expressão japonesa que significa “à prova de erros”;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Todos os itens usados com frequência estão claramente identificados para que possam ser usados e encontrados por qualquer pessoa.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327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057259"/>
          </a:xfrm>
        </p:spPr>
        <p:txBody>
          <a:bodyPr/>
          <a:lstStyle/>
          <a:p>
            <a:r>
              <a:rPr lang="pt-BR" dirty="0"/>
              <a:t>Pilares do TPS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85" y="1556792"/>
            <a:ext cx="4858247" cy="4858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0359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913243"/>
          </a:xfrm>
        </p:spPr>
        <p:txBody>
          <a:bodyPr/>
          <a:lstStyle/>
          <a:p>
            <a:r>
              <a:rPr lang="pt-BR" b="1" dirty="0"/>
              <a:t>Just-in-time (JIT)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412776"/>
            <a:ext cx="8065294" cy="43468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Assegura fluxos de trabalho suaves, contínuos e optimizados, com tempos de ciclo de trabalho planeados e medidos cuidadosamente, e movimentos de produtos de acordo com a procura, reduzem custos com desperdícios de tempo, materiais e capacidade;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É constituído por princípios chaves tais como: Eliminação do desperdiço (muda), </a:t>
            </a:r>
            <a:r>
              <a:rPr lang="pt-BR" dirty="0" err="1"/>
              <a:t>Takt</a:t>
            </a:r>
            <a:r>
              <a:rPr lang="pt-BR" dirty="0"/>
              <a:t> time e </a:t>
            </a:r>
            <a:r>
              <a:rPr lang="pt-BR" dirty="0" err="1"/>
              <a:t>Kanban</a:t>
            </a:r>
            <a:r>
              <a:rPr lang="pt-BR" dirty="0"/>
              <a:t>.</a:t>
            </a:r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98" y="3861048"/>
            <a:ext cx="3551632" cy="2664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9392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103444"/>
          </a:xfrm>
        </p:spPr>
        <p:txBody>
          <a:bodyPr/>
          <a:lstStyle/>
          <a:p>
            <a:r>
              <a:rPr lang="pt-BR" dirty="0"/>
              <a:t>Eliminação do desperdiço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5" y="1571739"/>
            <a:ext cx="8065294" cy="192926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Desperdício (muda) é definido como qualquer coisa que não adiciona valor.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Isto inclui áreas que normalmente não são consideradas como desperdício, tais como sobre produção, stocks, movimentos e processamentos em excesso e tempo de espera desnecessário.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07205" y="3501008"/>
            <a:ext cx="8079581" cy="921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/>
              <a:t>Takt</a:t>
            </a:r>
            <a:r>
              <a:rPr lang="pt-BR" dirty="0"/>
              <a:t> time</a:t>
            </a: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92919" y="4422631"/>
            <a:ext cx="8065294" cy="1526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Vem da palavra alemã </a:t>
            </a:r>
            <a:r>
              <a:rPr lang="pt-BR" dirty="0" err="1"/>
              <a:t>taktzeit</a:t>
            </a:r>
            <a:r>
              <a:rPr lang="pt-BR" dirty="0"/>
              <a:t>, que pode ser traduzida como tempo de ciclo;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Considerada como a taxa de procura dos clientes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232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Gestão de Projetos de Software</a:t>
            </a:r>
          </a:p>
          <a:p>
            <a:r>
              <a:rPr lang="pt-BR" dirty="0"/>
              <a:t>Startup</a:t>
            </a:r>
          </a:p>
          <a:p>
            <a:r>
              <a:rPr lang="pt-BR" dirty="0"/>
              <a:t>Processo de desenvolvimento ágil</a:t>
            </a:r>
          </a:p>
          <a:p>
            <a:pPr lvl="1"/>
            <a:r>
              <a:rPr lang="pt-BR" dirty="0"/>
              <a:t>Manifesto</a:t>
            </a:r>
          </a:p>
          <a:p>
            <a:pPr lvl="1"/>
            <a:r>
              <a:rPr lang="pt-BR" dirty="0"/>
              <a:t>Scrum</a:t>
            </a:r>
          </a:p>
          <a:p>
            <a:pPr lvl="2"/>
            <a:r>
              <a:rPr lang="pt-BR" dirty="0"/>
              <a:t>Definição</a:t>
            </a:r>
          </a:p>
          <a:p>
            <a:pPr lvl="2"/>
            <a:r>
              <a:rPr lang="pt-BR" dirty="0"/>
              <a:t>Estruturação</a:t>
            </a:r>
          </a:p>
          <a:p>
            <a:pPr lvl="3"/>
            <a:r>
              <a:rPr lang="pt-BR" dirty="0"/>
              <a:t>Perfil</a:t>
            </a:r>
          </a:p>
          <a:p>
            <a:pPr lvl="3"/>
            <a:r>
              <a:rPr lang="pt-BR" dirty="0"/>
              <a:t>Regras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Kanban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Palavra de origem japonesa que pode ser traduzida como cartas (ou cartão);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Esses quadros e cartões visuais integram o sistema </a:t>
            </a:r>
            <a:r>
              <a:rPr lang="pt-BR" dirty="0" err="1"/>
              <a:t>Kanban</a:t>
            </a:r>
            <a:r>
              <a:rPr lang="pt-BR" dirty="0"/>
              <a:t>, que ajudam os trabalhadores a planejarem a produção na indústria e a controlar o estoque. Assim, conforme a quantidade de cartões disponíveis nos quadros são tomadas decisões, priorizando o que é mais importante, realizando setup de máquinas e até mesmo as paradas para manutenção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3355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Startup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Uma instituição humana projetada para criar novos produtos e serviços sob condições de extrema incerteza;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Principais Características: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Inovação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Escalabilidade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Ter potencial para atingir grandes mercados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Ser enxuta e flexível</a:t>
            </a:r>
          </a:p>
        </p:txBody>
      </p:sp>
    </p:spTree>
    <p:extLst>
      <p:ext uri="{BB962C8B-B14F-4D97-AF65-F5344CB8AC3E}">
        <p14:creationId xmlns:p14="http://schemas.microsoft.com/office/powerpoint/2010/main" val="2030121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201276"/>
          </a:xfrm>
        </p:spPr>
        <p:txBody>
          <a:bodyPr/>
          <a:lstStyle/>
          <a:p>
            <a:r>
              <a:rPr lang="pt-BR" dirty="0"/>
              <a:t>Startup - Recursos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556792"/>
            <a:ext cx="8065294" cy="42027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Não dispõe de muitos recursos para investimento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acesso a investimentos é um dos principais obstáculos das startups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420888"/>
            <a:ext cx="6664796" cy="4032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9771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057259"/>
          </a:xfrm>
        </p:spPr>
        <p:txBody>
          <a:bodyPr/>
          <a:lstStyle/>
          <a:p>
            <a:r>
              <a:rPr lang="pt-BR" dirty="0"/>
              <a:t>Startup – Tipos de Investimento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556793"/>
            <a:ext cx="8065294" cy="482453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 err="1"/>
              <a:t>Bootstrapping</a:t>
            </a:r>
            <a:r>
              <a:rPr lang="pt-BR" dirty="0"/>
              <a:t>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Criar sua startup usando somente recursos próprios e não recorrendo a investidores externos.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Investimento-Anjo;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 investidor recebe, por seu investimento, uma participação societária minoritária no negócio, e não assume posição executiva na empresa, mas atua como um conselheiro.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Capital semente;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É um modelo de financiamento dirigido a projetos empresariais em estágio inicial ou estágio zero, em fase de projeto e desenvolvimento, antes da instalação do negócio.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Incubadoras.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Elas oferecem suporte técnico, gerencial e formação complementar ao empreendedor e facilitam o processo de inovação e acesso a novas tecnologias nos pequenos negócios.</a:t>
            </a:r>
          </a:p>
        </p:txBody>
      </p:sp>
    </p:spTree>
    <p:extLst>
      <p:ext uri="{BB962C8B-B14F-4D97-AF65-F5344CB8AC3E}">
        <p14:creationId xmlns:p14="http://schemas.microsoft.com/office/powerpoint/2010/main" val="2244996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Startup Enxuta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Fazer experimentos lançando "produto mínimo viável“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Confirmação que os clientes pagariam para ter o produto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objetivo é chegar ao conceito certo do produto, identificar quem são os clientes dispostos a pagar por ele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983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Startups de sucesso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 err="1"/>
              <a:t>NuBank</a:t>
            </a: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Uber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err="1"/>
              <a:t>PayPal</a:t>
            </a: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 err="1"/>
              <a:t>Airbnb</a:t>
            </a: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 err="1"/>
              <a:t>LinkedIn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739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493860"/>
          </a:xfrm>
        </p:spPr>
        <p:txBody>
          <a:bodyPr/>
          <a:lstStyle/>
          <a:p>
            <a:r>
              <a:rPr lang="pt-BR" dirty="0"/>
              <a:t>Desenvolvimento Ágil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844825"/>
            <a:ext cx="8065294" cy="39147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Surgiu com a necessidade de introduzir no mercado produtos com mais rapidez e níveis elevados de satisfação;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Divide o problema em produtos menores e que visa entregar software funcionando regularmente;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Não existe nenhuma necessidade especificar detalhadamente tudo que ocorrerá durante a implementação do sistema.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4365104"/>
            <a:ext cx="3165749" cy="182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39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Manifesto ágil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41719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Uma declaração de princípios que fundamentam o desenvolvimento ágil de softwares;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Criado Em fevereiro de 2001, em reunião onde compareceram os 17 criadores iniciais;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Criadores: Kent Beck, Mike </a:t>
            </a:r>
            <a:r>
              <a:rPr lang="pt-BR" dirty="0" err="1"/>
              <a:t>Beedle</a:t>
            </a:r>
            <a:r>
              <a:rPr lang="pt-BR" dirty="0"/>
              <a:t>, Arie van </a:t>
            </a:r>
            <a:r>
              <a:rPr lang="pt-BR" dirty="0" err="1"/>
              <a:t>Bennekum</a:t>
            </a:r>
            <a:r>
              <a:rPr lang="pt-BR" dirty="0"/>
              <a:t>, </a:t>
            </a:r>
            <a:r>
              <a:rPr lang="pt-BR" dirty="0" err="1"/>
              <a:t>Alistair</a:t>
            </a:r>
            <a:r>
              <a:rPr lang="pt-BR" dirty="0"/>
              <a:t> Cockburn, Ward Cunningham, Martin Fowler, James </a:t>
            </a:r>
            <a:r>
              <a:rPr lang="pt-BR" dirty="0" err="1"/>
              <a:t>Grenning</a:t>
            </a:r>
            <a:r>
              <a:rPr lang="pt-BR" dirty="0"/>
              <a:t>, Jim </a:t>
            </a:r>
            <a:r>
              <a:rPr lang="pt-BR" dirty="0" err="1"/>
              <a:t>Highsmith</a:t>
            </a:r>
            <a:r>
              <a:rPr lang="pt-BR" dirty="0"/>
              <a:t>, Andrew Hunt, Ron </a:t>
            </a:r>
            <a:r>
              <a:rPr lang="pt-BR" dirty="0" err="1"/>
              <a:t>Jeffries</a:t>
            </a:r>
            <a:r>
              <a:rPr lang="pt-BR" dirty="0"/>
              <a:t>, Jon </a:t>
            </a:r>
            <a:r>
              <a:rPr lang="pt-BR" dirty="0" err="1"/>
              <a:t>Kern</a:t>
            </a:r>
            <a:r>
              <a:rPr lang="pt-BR" dirty="0"/>
              <a:t>, Brian </a:t>
            </a:r>
            <a:r>
              <a:rPr lang="pt-BR" dirty="0" err="1"/>
              <a:t>Marick</a:t>
            </a:r>
            <a:r>
              <a:rPr lang="pt-BR" dirty="0"/>
              <a:t>, Robert C. Martin, Steve </a:t>
            </a:r>
            <a:r>
              <a:rPr lang="pt-BR" dirty="0" err="1"/>
              <a:t>Mellor</a:t>
            </a:r>
            <a:r>
              <a:rPr lang="pt-BR" dirty="0"/>
              <a:t>, </a:t>
            </a:r>
            <a:r>
              <a:rPr lang="pt-BR" b="1" dirty="0"/>
              <a:t>Ken </a:t>
            </a:r>
            <a:r>
              <a:rPr lang="pt-BR" b="1" dirty="0" err="1"/>
              <a:t>Schwaber</a:t>
            </a:r>
            <a:r>
              <a:rPr lang="pt-BR" b="1" dirty="0"/>
              <a:t>, Jeff Sutherland</a:t>
            </a:r>
            <a:r>
              <a:rPr lang="pt-BR" dirty="0"/>
              <a:t> e Dave Thomas;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/>
              <a:t>Criado</a:t>
            </a:r>
            <a:r>
              <a:rPr lang="en-US" dirty="0"/>
              <a:t> com o </a:t>
            </a:r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estabelecer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para </a:t>
            </a:r>
            <a:r>
              <a:rPr lang="en-US" dirty="0" err="1"/>
              <a:t>criação</a:t>
            </a:r>
            <a:r>
              <a:rPr lang="en-US" dirty="0"/>
              <a:t> de </a:t>
            </a:r>
            <a:r>
              <a:rPr lang="en-US" dirty="0" err="1"/>
              <a:t>metodologias</a:t>
            </a:r>
            <a:r>
              <a:rPr lang="en-US" dirty="0"/>
              <a:t> </a:t>
            </a:r>
            <a:r>
              <a:rPr lang="en-US" dirty="0" err="1"/>
              <a:t>ágeis</a:t>
            </a:r>
            <a:r>
              <a:rPr lang="en-US" dirty="0"/>
              <a:t> para </a:t>
            </a:r>
            <a:r>
              <a:rPr lang="en-US" dirty="0" err="1"/>
              <a:t>desenvolvimento</a:t>
            </a:r>
            <a:r>
              <a:rPr lang="en-US" dirty="0"/>
              <a:t> de software.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5822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Manifesto ágil - Princípios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29477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b="1" dirty="0"/>
              <a:t>Indivíduos e interação entre eles</a:t>
            </a:r>
            <a:r>
              <a:rPr lang="pt-BR" dirty="0"/>
              <a:t> mais que processos e ferramentas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/>
              <a:t>Software em funcionamento</a:t>
            </a:r>
            <a:r>
              <a:rPr lang="pt-BR" dirty="0"/>
              <a:t> mais que documentação abrangente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/>
              <a:t>Colaboração com o cliente</a:t>
            </a:r>
            <a:r>
              <a:rPr lang="pt-BR" dirty="0"/>
              <a:t> mais que negociação de contratos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/>
              <a:t>Responder a mudanças</a:t>
            </a:r>
            <a:r>
              <a:rPr lang="pt-BR" dirty="0"/>
              <a:t> mais que seguir um plano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5154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Scrum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Um framework dentro do qual pessoas podem tratar e resolver problemas complexos e adaptativos, enquanto produtiva e criativamente entregam produtos com o mais alto valor possível;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Quando Jeff Sutherland criou o Scrum em 1993, ele emprestou o termo de uma analogia apresentada em um estudo de 1986 por Takeuchi e Nonaka, publicado na Harvard Business Review. Nesse estudo, Takeuchi e Nonaka comparam equipes multifuncionais, alto desempenho para a formação de Scrum usado pelas equipes de Rugby.</a:t>
            </a:r>
          </a:p>
        </p:txBody>
      </p:sp>
    </p:spTree>
    <p:extLst>
      <p:ext uri="{BB962C8B-B14F-4D97-AF65-F5344CB8AC3E}">
        <p14:creationId xmlns:p14="http://schemas.microsoft.com/office/powerpoint/2010/main" val="229370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Um plano para realização de um ato, desígnio, intenção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Para que consigamos atingir um determinado objetivo com eficácia é necessário frequentemente conhecer as alternativas, adaptar a que talvez possa ser a mais condizente e inspecionar para certificar-se que está trilhando a melhor rota.</a:t>
            </a:r>
          </a:p>
        </p:txBody>
      </p:sp>
      <p:sp>
        <p:nvSpPr>
          <p:cNvPr id="5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 Scrum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Scrum é fundamentado nas teorias empíricas de controle de processo, ou empirismo;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 empirismo afirma que o conhecimento vem da experiência e de tomada de decisões baseadas no que é conhecido;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Scrum emprega uma abordagem iterativa e incremental para aperfeiçoar a previsibilidade e o controle de riscos;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Três pilares apoiam a implementação de controle de processo empírico: transparência, inspeção e adaptação.</a:t>
            </a:r>
          </a:p>
        </p:txBody>
      </p:sp>
    </p:spTree>
    <p:extLst>
      <p:ext uri="{BB962C8B-B14F-4D97-AF65-F5344CB8AC3E}">
        <p14:creationId xmlns:p14="http://schemas.microsoft.com/office/powerpoint/2010/main" val="3220104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Transpar</a:t>
            </a:r>
            <a:r>
              <a:rPr lang="pt-BR" dirty="0"/>
              <a:t>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Aspectos significativos do processo devem estar visíveis aos responsáveis pelos resultados;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Esta transparência requer aspectos definidos por um padrão comum para que os observadores compartilharem um mesmo entendimento do que está sendo visto.</a:t>
            </a:r>
          </a:p>
        </p:txBody>
      </p:sp>
    </p:spTree>
    <p:extLst>
      <p:ext uri="{BB962C8B-B14F-4D97-AF65-F5344CB8AC3E}">
        <p14:creationId xmlns:p14="http://schemas.microsoft.com/office/powerpoint/2010/main" val="1452054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Inspeção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Devem ser inspecionados frequentemente os vários aspectos do processo para identificar variações inaceitáveis;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 frequência da inspeção deve levar em consideração que os processos são alterados pelo próprio ato de inspeção, por isso deve ficar atento para que não exceda o limite e chega a atrapalhar a própria execução do processo;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inspetor deve possuir as competências para avaliar o que ele ou ela está inspecionando.</a:t>
            </a:r>
          </a:p>
        </p:txBody>
      </p:sp>
    </p:spTree>
    <p:extLst>
      <p:ext uri="{BB962C8B-B14F-4D97-AF65-F5344CB8AC3E}">
        <p14:creationId xmlns:p14="http://schemas.microsoft.com/office/powerpoint/2010/main" val="3672092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Adaptação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Uma vez passado pelo processo de inspeção o consequentemente o resultado levará a uma adaptação visando melhorar o processo;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ajuste deve ser realizado o mais breve possível para minimizar mais desvios.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0532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 do Scrum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Como um framework para desenvolvimento ágil o Scrum é consistente com os valores do manifesto ágil;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Foco, coragem, franqueza, comprometimento e respeito é essencial para a saúde e o sucesso de todo processo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Baseia-se no sistema Toyota de produção desenvolvido por </a:t>
            </a:r>
            <a:r>
              <a:rPr lang="pt-BR" dirty="0" err="1"/>
              <a:t>Taiichi</a:t>
            </a:r>
            <a:r>
              <a:rPr lang="pt-BR" dirty="0"/>
              <a:t> </a:t>
            </a:r>
            <a:r>
              <a:rPr lang="pt-BR" dirty="0" err="1"/>
              <a:t>Ohno</a:t>
            </a:r>
            <a:r>
              <a:rPr lang="pt-BR" dirty="0"/>
              <a:t> e no ciclo OODA (Observe, </a:t>
            </a:r>
            <a:r>
              <a:rPr lang="pt-BR" dirty="0" err="1"/>
              <a:t>Orient</a:t>
            </a:r>
            <a:r>
              <a:rPr lang="pt-BR" dirty="0"/>
              <a:t>, Decide, </a:t>
            </a:r>
            <a:r>
              <a:rPr lang="pt-BR" dirty="0" err="1"/>
              <a:t>Act</a:t>
            </a:r>
            <a:r>
              <a:rPr lang="pt-BR" dirty="0"/>
              <a:t>) da aviação de combate.</a:t>
            </a:r>
          </a:p>
        </p:txBody>
      </p:sp>
    </p:spTree>
    <p:extLst>
      <p:ext uri="{BB962C8B-B14F-4D97-AF65-F5344CB8AC3E}">
        <p14:creationId xmlns:p14="http://schemas.microsoft.com/office/powerpoint/2010/main" val="1785062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Time Scrum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Entrega o produto de forma iterativa e incremental, maximizando as oportunidades de realimentação;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Composto por: Product Owner, Time de Desenvolvimento e Scrum Master.</a:t>
            </a:r>
          </a:p>
        </p:txBody>
      </p:sp>
    </p:spTree>
    <p:extLst>
      <p:ext uri="{BB962C8B-B14F-4D97-AF65-F5344CB8AC3E}">
        <p14:creationId xmlns:p14="http://schemas.microsoft.com/office/powerpoint/2010/main" val="35092877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Owner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42439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Pessoa responsável por gerenciar o Backlog do Produto a fim de maximizar o valor do projeto;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Ordena por prioridade e esclarece os itens do Backlog do Produto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Pode cancelar uma Sprint;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Representa todos os Stakeholders no projeto.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Stakeholder</a:t>
            </a:r>
            <a:r>
              <a:rPr lang="en-US" i="1" dirty="0"/>
              <a:t>: </a:t>
            </a:r>
            <a:r>
              <a:rPr lang="pt-BR" i="1" dirty="0"/>
              <a:t>Alguém interessado no projeto, porém não está comprometido diretamente com ele (Ex: Cliente, Acionista, Diretor).</a:t>
            </a:r>
          </a:p>
        </p:txBody>
      </p:sp>
    </p:spTree>
    <p:extLst>
      <p:ext uri="{BB962C8B-B14F-4D97-AF65-F5344CB8AC3E}">
        <p14:creationId xmlns:p14="http://schemas.microsoft.com/office/powerpoint/2010/main" val="22062342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Grupo de profissionais responsáveis pelo desenvolvimento do potencial incremento que será entregue a cada Sprint;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São auto organizáveis e multifuncionais;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Composto entre 3 a 9 integrantes.</a:t>
            </a:r>
          </a:p>
        </p:txBody>
      </p:sp>
    </p:spTree>
    <p:extLst>
      <p:ext uri="{BB962C8B-B14F-4D97-AF65-F5344CB8AC3E}">
        <p14:creationId xmlns:p14="http://schemas.microsoft.com/office/powerpoint/2010/main" val="3008020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Master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Pessoa responsável por garantir que o Scrum seja compreendido por todos, fazendo com que aderem a teoria, praticas e regras do Scrum;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Facilitador e potencializador do trabalho do Time Scrum;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Remove quaisquer impedimentos para o progresso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Agenda e conduz reuniões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Protege o Time Scrum.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Ajuda aqueles que estão fora a entender quais as interações com o Time Scrum são úteis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51572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Eventos Scrum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São usados no Scrum para criar uma rotina;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Todos os eventos possuem um tempo máximo pré-determinado para sua realização (time-boxed);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São eventos: Sprint, Reunião de Planejamento da Sprint, Reunião Diária, Revisão da Sprint e Retrospectiva da Sprint;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 não inclusão de qualquer um dos eventos resultará na redução da transparência e da perda de oportunidade para inspecionar e adaptar.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037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Gerenciamento de Projetos de Software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25732" y="2157731"/>
            <a:ext cx="8065294" cy="37661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Conjunto de práticas que serve de guia a um grupo para trabalhar de maneira produtiva;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Compreende métodos e ferramentas que organizam as tarefas, identificam sua sequência e dependências;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Apoia a alocação de recursos e tempo, além de permitir o rastreamento da execução das atividades e medição do progresso relativo ao que foi definido no plano de projeto.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96317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Coração do Scrum, ou seja, contém todos os elementos do Scrum;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objetivo é ter uma interação curta o suficiente para manter o time focado, mas tempo suficiente para entregar um incremento significativo do trabalho;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Duração de máxima de um mês, e hoje comumente usada pelos times entre uma ou duas semanas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Cancelamento só pode ser feito pelo Product Owner.</a:t>
            </a:r>
          </a:p>
        </p:txBody>
      </p:sp>
    </p:spTree>
    <p:extLst>
      <p:ext uri="{BB962C8B-B14F-4D97-AF65-F5344CB8AC3E}">
        <p14:creationId xmlns:p14="http://schemas.microsoft.com/office/powerpoint/2010/main" val="25613482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913243"/>
          </a:xfrm>
        </p:spPr>
        <p:txBody>
          <a:bodyPr/>
          <a:lstStyle/>
          <a:p>
            <a:r>
              <a:rPr lang="pt-BR" dirty="0"/>
              <a:t>Reunião de Planejamento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556792"/>
            <a:ext cx="8065294" cy="482453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Reunião na qual estão presentes o Time Scrum e Stakeholders convidados;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Duração de acordo com o tamanho da Sprint;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Time-box com no máximo 8 horas para uma Sprint de um mês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Scrum Master garante que o evento ocorra e que os participantes entendam seu propósito;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Normalmente dividida em 2 partes: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1ª parte: O Product Owner apresenta o Backlog do Produto, descreve o que ele deseja ver construído e esclarece dúvidas. Ao final o time seleciona os itens do Backlog do Produto e define o Sprint Goal (Objetivo) juntamente com o Product Owner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2ª parte: O Time de Desenvolvimento decide como irá construir essas funcionalidades durante a Sprint e transformá-las em um incremento de produto “Pronto”. Os itens de Backlog do Produto selecionados para a Sprint, junto com o plano de entrega destes itens é chamado de Backlog da Sprint</a:t>
            </a:r>
          </a:p>
        </p:txBody>
      </p:sp>
    </p:spTree>
    <p:extLst>
      <p:ext uri="{BB962C8B-B14F-4D97-AF65-F5344CB8AC3E}">
        <p14:creationId xmlns:p14="http://schemas.microsoft.com/office/powerpoint/2010/main" val="18977468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057259"/>
          </a:xfrm>
        </p:spPr>
        <p:txBody>
          <a:bodyPr/>
          <a:lstStyle/>
          <a:p>
            <a:r>
              <a:rPr lang="pt-BR" dirty="0"/>
              <a:t>Reunião Diária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556792"/>
            <a:ext cx="8065294" cy="48965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Chamada também de “Daily Scrum” é composta pelo Scrum Master e o Time de Desenvolvimento;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São realizadas sempre no mesmo lugar e na mesma hora definida, com duração máxima de 15 minutos;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Cada integrante do time deverá responder três perguntas: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 que eu fiz ontem que ajudou o Time de Desenvolvimento a atender a meta da Sprint?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 que eu farei hoje para ajudar o Time de Desenvolvimento atender a meta da Sprint?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Eu vejo algum obstáculo que impeça a mim ou o Time de Desenvolvimento no atendimento da meta da Sprint?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Os impedimentos identificados no Daily Scrum devem ser tratados pelo Scrum Master o mais rapidamente possível.</a:t>
            </a:r>
          </a:p>
        </p:txBody>
      </p:sp>
    </p:spTree>
    <p:extLst>
      <p:ext uri="{BB962C8B-B14F-4D97-AF65-F5344CB8AC3E}">
        <p14:creationId xmlns:p14="http://schemas.microsoft.com/office/powerpoint/2010/main" val="18421619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Reunião de Revisão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43159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É uma reunião informal composta pelo Time Scrum e Stakeholders convidados;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Realizada no final da Sprint com duração de acordo com o tamanho da Sprint;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Time-box com no máximo 4 horas para uma Sprint de um mês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 Tem como objetivo inspecionar o incremento e adaptar o Backlog do Produto se necessário;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Durante essa reunião o Time de Desenvolvimento mostra quais itens do Backlog do Produto que eles concluíram durante a Sprint. Isso pode ocorrer sob a forma uma demo das novas funcionalidades.</a:t>
            </a:r>
          </a:p>
        </p:txBody>
      </p:sp>
    </p:spTree>
    <p:extLst>
      <p:ext uri="{BB962C8B-B14F-4D97-AF65-F5344CB8AC3E}">
        <p14:creationId xmlns:p14="http://schemas.microsoft.com/office/powerpoint/2010/main" val="3480910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Reunião de Retrospectiva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Composta apenas pelo Time Scrum deve ser time-boxed (por exemplo, 3 horas);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Realizada após a reunião de revisão.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É uma oportunidade para o Time Scrum inspecionar a si próprio e criar um plano para melhorias a serem aplicadas na próxima Sprint;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 que ocorreu bem durante a Sprint, o que não e que melhorias poderiam ser feitas na próxima Sprint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72858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Artefatos Scrum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Representam o trabalho ou o valor para o fornecimento de transparência e oportunidades para inspeção e adaptação;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São artefatos: Backlog do Produto, Backlog da Sprint e Incremento.</a:t>
            </a:r>
          </a:p>
        </p:txBody>
      </p:sp>
    </p:spTree>
    <p:extLst>
      <p:ext uri="{BB962C8B-B14F-4D97-AF65-F5344CB8AC3E}">
        <p14:creationId xmlns:p14="http://schemas.microsoft.com/office/powerpoint/2010/main" val="30235156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057259"/>
          </a:xfrm>
        </p:spPr>
        <p:txBody>
          <a:bodyPr/>
          <a:lstStyle/>
          <a:p>
            <a:r>
              <a:rPr lang="pt-BR" dirty="0"/>
              <a:t>Backlog do Produto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556793"/>
            <a:ext cx="8065294" cy="48965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Backlog do Produto lista todas as características, funções, requisitos, melhorias e correções que formam as mudanças que devem ser feitas no produto nas futuras versões;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A melhor forma de expressar um item do backlog é na forma de user story, exemplo: “Como um cliente da loja online eu gostaria de procurar por itens para adicionar ao meu pedido”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Product Owner é responsável pelo Backlog do Produto, incluindo seu conteúdo, disponibilidade e ordenação;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É ordenado pela prioridade;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Prioridade do cliente, urgência em receber feedback, dificuldade de implementação e relações simbióticas entre os itens (B é mais fácil se fizer o A primeiro) podem influenciar na priorização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O Time de Desenvolvimento é responsável por todas as estimativas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96292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057259"/>
          </a:xfrm>
        </p:spPr>
        <p:txBody>
          <a:bodyPr/>
          <a:lstStyle/>
          <a:p>
            <a:r>
              <a:rPr lang="pt-BR" dirty="0"/>
              <a:t>Backlog do Produto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556793"/>
            <a:ext cx="8065294" cy="48965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Exemplo: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483" y="2132856"/>
            <a:ext cx="5868740" cy="38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591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Backlog da Sprint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Itens do Backlog do Produto adicionados na Sprint;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Durante a reunião de planejamento, o Time de Desenvolvimento seleciona alguns itens do Backlog do Produto e identifica as tarefas necessárias para resolver cada item;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Em qualquer ponto do tempo na Sprint, o total do trabalho remanescente dos itens do Backlog da Sprint pode ser somado.</a:t>
            </a:r>
          </a:p>
        </p:txBody>
      </p:sp>
    </p:spTree>
    <p:extLst>
      <p:ext uri="{BB962C8B-B14F-4D97-AF65-F5344CB8AC3E}">
        <p14:creationId xmlns:p14="http://schemas.microsoft.com/office/powerpoint/2010/main" val="17823503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Backlog da Sprint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Exemplo: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28" y="2456671"/>
            <a:ext cx="5898049" cy="330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0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Padrões Tradicionais de Gerenciamento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2157731"/>
            <a:ext cx="8065294" cy="40795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método mais utilizado no desenvolvimento de software;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Desenvolvimento em cascata;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 software é construído seguindo uma sequência de fases, sendo que cada fase, com exceção da primeira, depende da conclusão da fase anterior 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 partir das informações históricas e da repetição obtém-se a melhoria da capacidade do processo através da padronização, medição e controle.</a:t>
            </a:r>
          </a:p>
        </p:txBody>
      </p:sp>
    </p:spTree>
    <p:extLst>
      <p:ext uri="{BB962C8B-B14F-4D97-AF65-F5344CB8AC3E}">
        <p14:creationId xmlns:p14="http://schemas.microsoft.com/office/powerpoint/2010/main" val="24045416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Incremento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incremento é a soma de todos os itens completados do Backlog do Produto;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Esse incremento deve ser entregável e utilizável, de maneira que o cliente perceba valor no produto a cada final de Sprint</a:t>
            </a:r>
          </a:p>
        </p:txBody>
      </p:sp>
    </p:spTree>
    <p:extLst>
      <p:ext uri="{BB962C8B-B14F-4D97-AF65-F5344CB8AC3E}">
        <p14:creationId xmlns:p14="http://schemas.microsoft.com/office/powerpoint/2010/main" val="19666272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mp5355285477337333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7778176" cy="601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050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Empresas que utilizam o </a:t>
            </a:r>
            <a:r>
              <a:rPr lang="pt-BR" dirty="0" err="1"/>
              <a:t>Scrum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Google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Bosch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Globo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err="1"/>
              <a:t>Locaweb</a:t>
            </a: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Abril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err="1"/>
              <a:t>Caelum</a:t>
            </a: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DB1 Informática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93791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É fundamental a utilização das metodologias ágeis de desenvolvimento de projetos em startups.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754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561315"/>
          </a:xfrm>
        </p:spPr>
        <p:txBody>
          <a:bodyPr/>
          <a:lstStyle/>
          <a:p>
            <a:r>
              <a:rPr lang="pt-BR" dirty="0"/>
              <a:t>Padrões Tradicionais de Gerenciamento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2060847"/>
            <a:ext cx="8065294" cy="36987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Estrutura mais rígida, pouco flexível a modificações e com grande exaltação da figura do gerente de projetos;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dificuldades em responder com rapidez as mudanças impostas pelos clientes 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Monitoramento do andamento do projeto através das entregas.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4365104"/>
            <a:ext cx="2808312" cy="206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Toyota de Produção (TPS)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É uma combinação dos princípios e técnicas de qualidade total, da administração científica e das tradições culturais japonesas;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Concebido na década de 1950, quando </a:t>
            </a:r>
            <a:r>
              <a:rPr lang="pt-BR" dirty="0" err="1"/>
              <a:t>Toyoda</a:t>
            </a:r>
            <a:r>
              <a:rPr lang="pt-BR" dirty="0"/>
              <a:t> e </a:t>
            </a:r>
            <a:r>
              <a:rPr lang="pt-BR" dirty="0" err="1"/>
              <a:t>Ohno</a:t>
            </a:r>
            <a:r>
              <a:rPr lang="pt-BR" dirty="0"/>
              <a:t>, visitando os Estados Unidos, concluíram que o principal problema do modelo de Ford era o desperdício de recursos. Dessa observação nasceram os elementos básicos do Sistema Toyota de Produção, sendo também seus dois princípios mais importantes: </a:t>
            </a:r>
            <a:r>
              <a:rPr lang="pt-BR" b="1" dirty="0"/>
              <a:t>a eliminação de desperdícios e a fabricação com qualidade.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8176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057259"/>
          </a:xfrm>
        </p:spPr>
        <p:txBody>
          <a:bodyPr/>
          <a:lstStyle/>
          <a:p>
            <a:r>
              <a:rPr lang="pt-BR" dirty="0"/>
              <a:t>Pilares do TPS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85" y="1556792"/>
            <a:ext cx="4858247" cy="4858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969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924770"/>
          </a:xfrm>
        </p:spPr>
        <p:txBody>
          <a:bodyPr/>
          <a:lstStyle/>
          <a:p>
            <a:r>
              <a:rPr lang="pt-BR" dirty="0" err="1"/>
              <a:t>Heijunka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424303"/>
            <a:ext cx="8065294" cy="43352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Consiste na eliminação da variação da carga de trabalho (mura). Isto é feito através do nivelamento dos volumes de produção de forma a conseguir um fluxo suave, contínuo e eficiente.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317" y="2636912"/>
            <a:ext cx="5215072" cy="37383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961672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37F4D34-D095-4AE9-BCBD-4FD9B6912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0</TotalTime>
  <Words>2651</Words>
  <Application>Microsoft Office PowerPoint</Application>
  <PresentationFormat>Apresentação na tela (4:3)</PresentationFormat>
  <Paragraphs>230</Paragraphs>
  <Slides>53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Wingdings</vt:lpstr>
      <vt:lpstr>Metropolitano</vt:lpstr>
      <vt:lpstr>Desenvolvimento ágil de Startups</vt:lpstr>
      <vt:lpstr>Introdução</vt:lpstr>
      <vt:lpstr>Projeto</vt:lpstr>
      <vt:lpstr>Gerenciamento de Projetos de Software</vt:lpstr>
      <vt:lpstr>Padrões Tradicionais de Gerenciamento</vt:lpstr>
      <vt:lpstr>Padrões Tradicionais de Gerenciamento</vt:lpstr>
      <vt:lpstr>Sistema Toyota de Produção (TPS)</vt:lpstr>
      <vt:lpstr>Pilares do TPS</vt:lpstr>
      <vt:lpstr>Heijunka</vt:lpstr>
      <vt:lpstr>Kaizen</vt:lpstr>
      <vt:lpstr>Normalização</vt:lpstr>
      <vt:lpstr>Pilares do TPS</vt:lpstr>
      <vt:lpstr>Jidoka</vt:lpstr>
      <vt:lpstr>Genchi Genbutsu</vt:lpstr>
      <vt:lpstr>Painel Andon</vt:lpstr>
      <vt:lpstr>Poka-Yoke</vt:lpstr>
      <vt:lpstr>Pilares do TPS</vt:lpstr>
      <vt:lpstr>Just-in-time (JIT)</vt:lpstr>
      <vt:lpstr>Eliminação do desperdiço</vt:lpstr>
      <vt:lpstr>Kanban</vt:lpstr>
      <vt:lpstr>Definição de Startup</vt:lpstr>
      <vt:lpstr>Startup - Recursos</vt:lpstr>
      <vt:lpstr>Startup – Tipos de Investimento</vt:lpstr>
      <vt:lpstr>Startup Enxuta</vt:lpstr>
      <vt:lpstr>Startups de sucesso</vt:lpstr>
      <vt:lpstr>Desenvolvimento Ágil</vt:lpstr>
      <vt:lpstr>Manifesto ágil</vt:lpstr>
      <vt:lpstr>Manifesto ágil - Princípios</vt:lpstr>
      <vt:lpstr>Definição do Scrum</vt:lpstr>
      <vt:lpstr>Teoria do Scrum</vt:lpstr>
      <vt:lpstr>Transparência</vt:lpstr>
      <vt:lpstr>Inspeção</vt:lpstr>
      <vt:lpstr>Adaptação</vt:lpstr>
      <vt:lpstr>Valores do Scrum</vt:lpstr>
      <vt:lpstr>Time Scrum</vt:lpstr>
      <vt:lpstr>Product Owner</vt:lpstr>
      <vt:lpstr>Time de Desenvolvimento</vt:lpstr>
      <vt:lpstr>Scrum Master</vt:lpstr>
      <vt:lpstr>Eventos Scrum</vt:lpstr>
      <vt:lpstr>Sprint</vt:lpstr>
      <vt:lpstr>Reunião de Planejamento</vt:lpstr>
      <vt:lpstr>Reunião Diária</vt:lpstr>
      <vt:lpstr>Reunião de Revisão</vt:lpstr>
      <vt:lpstr>Reunião de Retrospectiva</vt:lpstr>
      <vt:lpstr>Artefatos Scrum</vt:lpstr>
      <vt:lpstr>Backlog do Produto</vt:lpstr>
      <vt:lpstr>Backlog do Produto</vt:lpstr>
      <vt:lpstr>Backlog da Sprint</vt:lpstr>
      <vt:lpstr>Backlog da Sprint</vt:lpstr>
      <vt:lpstr>Incremento</vt:lpstr>
      <vt:lpstr>Apresentação do PowerPoint</vt:lpstr>
      <vt:lpstr>Empresas que utilizam o Scrum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2016-04-20T00:12:10Z</dcterms:created>
  <dcterms:modified xsi:type="dcterms:W3CDTF">2016-11-24T02:13:58Z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TC101079719990</vt:lpwstr>
  </property>
</Properties>
</file>