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6" r:id="rId16"/>
    <p:sldId id="277" r:id="rId17"/>
    <p:sldId id="274" r:id="rId18"/>
    <p:sldId id="275" r:id="rId19"/>
    <p:sldId id="278" r:id="rId20"/>
    <p:sldId id="258" r:id="rId21"/>
    <p:sldId id="290" r:id="rId22"/>
    <p:sldId id="291" r:id="rId23"/>
    <p:sldId id="292" r:id="rId24"/>
    <p:sldId id="293" r:id="rId25"/>
    <p:sldId id="294" r:id="rId26"/>
    <p:sldId id="279" r:id="rId27"/>
    <p:sldId id="289" r:id="rId28"/>
    <p:sldId id="282" r:id="rId29"/>
    <p:sldId id="281" r:id="rId30"/>
    <p:sldId id="288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20" r:id="rId57"/>
    <p:sldId id="321" r:id="rId58"/>
    <p:sldId id="259" r:id="rId59"/>
    <p:sldId id="260" r:id="rId60"/>
    <p:sldId id="261" r:id="rId6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C51B206-AAD3-4665-BE43-4D56D27DEF0F}" type="datetimeFigureOut">
              <a:rPr lang="pt-BR" smtClean="0"/>
              <a:t>04/12/2016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547DB5-2315-4F26-B7D1-D6DF19226A8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B206-AAD3-4665-BE43-4D56D27DEF0F}" type="datetimeFigureOut">
              <a:rPr lang="pt-BR" smtClean="0"/>
              <a:t>04/12/2016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7DB5-2315-4F26-B7D1-D6DF19226A8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B206-AAD3-4665-BE43-4D56D27DEF0F}" type="datetimeFigureOut">
              <a:rPr lang="pt-BR" smtClean="0"/>
              <a:t>04/12/2016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7DB5-2315-4F26-B7D1-D6DF19226A8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B206-AAD3-4665-BE43-4D56D27DEF0F}" type="datetimeFigureOut">
              <a:rPr lang="pt-BR" smtClean="0"/>
              <a:t>04/12/2016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7DB5-2315-4F26-B7D1-D6DF19226A82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B206-AAD3-4665-BE43-4D56D27DEF0F}" type="datetimeFigureOut">
              <a:rPr lang="pt-BR" smtClean="0"/>
              <a:t>04/12/2016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7DB5-2315-4F26-B7D1-D6DF19226A82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B206-AAD3-4665-BE43-4D56D27DEF0F}" type="datetimeFigureOut">
              <a:rPr lang="pt-BR" smtClean="0"/>
              <a:t>04/12/2016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7DB5-2315-4F26-B7D1-D6DF19226A82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B206-AAD3-4665-BE43-4D56D27DEF0F}" type="datetimeFigureOut">
              <a:rPr lang="pt-BR" smtClean="0"/>
              <a:t>04/12/2016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7DB5-2315-4F26-B7D1-D6DF19226A82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B206-AAD3-4665-BE43-4D56D27DEF0F}" type="datetimeFigureOut">
              <a:rPr lang="pt-BR" smtClean="0"/>
              <a:t>04/12/2016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7DB5-2315-4F26-B7D1-D6DF19226A82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B206-AAD3-4665-BE43-4D56D27DEF0F}" type="datetimeFigureOut">
              <a:rPr lang="pt-BR" smtClean="0"/>
              <a:t>04/12/2016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7DB5-2315-4F26-B7D1-D6DF19226A8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C51B206-AAD3-4665-BE43-4D56D27DEF0F}" type="datetimeFigureOut">
              <a:rPr lang="pt-BR" smtClean="0"/>
              <a:t>04/12/2016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7DB5-2315-4F26-B7D1-D6DF19226A82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C51B206-AAD3-4665-BE43-4D56D27DEF0F}" type="datetimeFigureOut">
              <a:rPr lang="pt-BR" smtClean="0"/>
              <a:t>04/12/2016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547DB5-2315-4F26-B7D1-D6DF19226A82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C51B206-AAD3-4665-BE43-4D56D27DEF0F}" type="datetimeFigureOut">
              <a:rPr lang="pt-BR" smtClean="0"/>
              <a:t>04/12/2016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547DB5-2315-4F26-B7D1-D6DF19226A82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dirty="0"/>
              <a:t>DESENVOLVIMENTO ÁGIL DE STARTUPS</a:t>
            </a:r>
            <a:br>
              <a:rPr lang="pt-BR" sz="3200" dirty="0"/>
            </a:br>
            <a:endParaRPr lang="pt-BR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sz="1600" dirty="0"/>
              <a:t>ELTON DIEGO GARBIN DO NASCIMENTO</a:t>
            </a:r>
          </a:p>
          <a:p>
            <a:r>
              <a:rPr lang="pt-BR" sz="1600" dirty="0"/>
              <a:t>GABRIEL FERNANDES DA SILVA</a:t>
            </a:r>
          </a:p>
          <a:p>
            <a:endParaRPr lang="pt-BR" sz="1600" dirty="0"/>
          </a:p>
          <a:p>
            <a:r>
              <a:rPr lang="pt-BR" sz="1600" dirty="0"/>
              <a:t>PROF. GUILHERME SANTOS (ORIENTADOR)</a:t>
            </a:r>
          </a:p>
        </p:txBody>
      </p:sp>
      <p:pic>
        <p:nvPicPr>
          <p:cNvPr id="4" name="Imagem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2170904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0" y="638132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406975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Indivíduos e interação entre eles</a:t>
            </a:r>
            <a:r>
              <a:rPr lang="pt-BR" dirty="0"/>
              <a:t> mais que processos e ferramentas;</a:t>
            </a:r>
          </a:p>
          <a:p>
            <a:r>
              <a:rPr lang="pt-BR" b="1" dirty="0"/>
              <a:t>Software em funcionamento</a:t>
            </a:r>
            <a:r>
              <a:rPr lang="pt-BR" dirty="0"/>
              <a:t> mais que documentação abrangente;</a:t>
            </a:r>
          </a:p>
          <a:p>
            <a:r>
              <a:rPr lang="pt-BR" b="1" dirty="0"/>
              <a:t>Colaboração com o cliente</a:t>
            </a:r>
            <a:r>
              <a:rPr lang="pt-BR" dirty="0"/>
              <a:t> mais que negociação de contratos;</a:t>
            </a:r>
          </a:p>
          <a:p>
            <a:r>
              <a:rPr lang="pt-BR" b="1" dirty="0"/>
              <a:t>Responder a mudanças</a:t>
            </a:r>
            <a:r>
              <a:rPr lang="pt-BR" dirty="0"/>
              <a:t> mais que seguir um plano.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Manifesto ágil - Princípios</a:t>
            </a:r>
          </a:p>
        </p:txBody>
      </p:sp>
    </p:spTree>
    <p:extLst>
      <p:ext uri="{BB962C8B-B14F-4D97-AF65-F5344CB8AC3E}">
        <p14:creationId xmlns:p14="http://schemas.microsoft.com/office/powerpoint/2010/main" val="3572406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Framework dentro do qual pessoas podem tratar e resolver problemas complexos e adaptativos, enquanto produtiva e criativamente entregam produtos com o mais alto valor possível;</a:t>
            </a:r>
          </a:p>
          <a:p>
            <a:r>
              <a:rPr lang="pt-BR" dirty="0"/>
              <a:t>Quando Jeff Sutherland criou o </a:t>
            </a:r>
            <a:r>
              <a:rPr lang="pt-BR" dirty="0" err="1"/>
              <a:t>Scrum</a:t>
            </a:r>
            <a:r>
              <a:rPr lang="pt-BR" dirty="0"/>
              <a:t> em 1993, ele emprestou o termo de uma analogia apresentada em um estudo de 1986 por </a:t>
            </a:r>
            <a:r>
              <a:rPr lang="pt-BR" dirty="0" err="1"/>
              <a:t>Takeuchi</a:t>
            </a:r>
            <a:r>
              <a:rPr lang="pt-BR" dirty="0"/>
              <a:t> e </a:t>
            </a:r>
            <a:r>
              <a:rPr lang="pt-BR" dirty="0" err="1"/>
              <a:t>Nonaka</a:t>
            </a:r>
            <a:r>
              <a:rPr lang="pt-BR" dirty="0"/>
              <a:t>, publicado na Harvard Business </a:t>
            </a:r>
            <a:r>
              <a:rPr lang="pt-BR" dirty="0" err="1"/>
              <a:t>Review</a:t>
            </a:r>
            <a:r>
              <a:rPr lang="pt-BR" dirty="0"/>
              <a:t>. Nesse estudo, eles comparam equipes multifuncionais, alto desempenho para a formação de </a:t>
            </a:r>
            <a:r>
              <a:rPr lang="pt-BR" dirty="0" err="1"/>
              <a:t>Scrum</a:t>
            </a:r>
            <a:r>
              <a:rPr lang="pt-BR" dirty="0"/>
              <a:t> usado pelas equipes de </a:t>
            </a:r>
            <a:r>
              <a:rPr lang="pt-BR" dirty="0" err="1"/>
              <a:t>Rugby</a:t>
            </a:r>
            <a:r>
              <a:rPr lang="pt-BR" dirty="0"/>
              <a:t>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Scrum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0590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Scrum</a:t>
            </a:r>
            <a:r>
              <a:rPr lang="pt-BR" dirty="0"/>
              <a:t> é fundamentado nas teorias empíricas de controle de processo, ou empirismo;</a:t>
            </a:r>
          </a:p>
          <a:p>
            <a:pPr lvl="1"/>
            <a:r>
              <a:rPr lang="pt-BR" dirty="0"/>
              <a:t>O empirismo afirma que o conhecimento vem da experiência e de tomada de decisões baseadas no que é conhecido;</a:t>
            </a:r>
          </a:p>
          <a:p>
            <a:r>
              <a:rPr lang="pt-BR" dirty="0"/>
              <a:t>O </a:t>
            </a:r>
            <a:r>
              <a:rPr lang="pt-BR" dirty="0" err="1"/>
              <a:t>Scrum</a:t>
            </a:r>
            <a:r>
              <a:rPr lang="pt-BR" dirty="0"/>
              <a:t> emprega uma abordagem iterativa e incremental para aperfeiçoar a previsibilidade e o controle de riscos;</a:t>
            </a:r>
          </a:p>
          <a:p>
            <a:r>
              <a:rPr lang="pt-BR" dirty="0"/>
              <a:t>Três pilares apoiam a implementação de controle de processo empírico: </a:t>
            </a:r>
            <a:r>
              <a:rPr lang="pt-BR" b="1" dirty="0"/>
              <a:t>transparência, inspeção e adaptação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do </a:t>
            </a:r>
            <a:r>
              <a:rPr lang="pt-BR" dirty="0" err="1"/>
              <a:t>Scrum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0280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um framework para desenvolvimento ágil o </a:t>
            </a:r>
            <a:r>
              <a:rPr lang="pt-BR" dirty="0" err="1"/>
              <a:t>Scrum</a:t>
            </a:r>
            <a:r>
              <a:rPr lang="pt-BR" dirty="0"/>
              <a:t> é </a:t>
            </a:r>
            <a:r>
              <a:rPr lang="pt-BR" b="1" dirty="0"/>
              <a:t>consistente com os valores do manifesto ágil</a:t>
            </a:r>
            <a:r>
              <a:rPr lang="pt-BR" dirty="0"/>
              <a:t>;</a:t>
            </a:r>
          </a:p>
          <a:p>
            <a:r>
              <a:rPr lang="pt-BR" dirty="0"/>
              <a:t>Foco, coragem, franqueza, comprometimento e respeito é essencial para a saúde e o sucesso de todo processo</a:t>
            </a:r>
          </a:p>
          <a:p>
            <a:r>
              <a:rPr lang="pt-BR" dirty="0"/>
              <a:t>Baseia-se no sistema Toyota de produção desenvolvido por </a:t>
            </a:r>
            <a:r>
              <a:rPr lang="pt-BR" dirty="0" err="1"/>
              <a:t>Taiichi</a:t>
            </a:r>
            <a:r>
              <a:rPr lang="pt-BR" dirty="0"/>
              <a:t> </a:t>
            </a:r>
            <a:r>
              <a:rPr lang="pt-BR" dirty="0" err="1"/>
              <a:t>Ohno</a:t>
            </a:r>
            <a:r>
              <a:rPr lang="pt-BR" dirty="0"/>
              <a:t> e no ciclo OODA (Observe, </a:t>
            </a:r>
            <a:r>
              <a:rPr lang="pt-BR" dirty="0" err="1"/>
              <a:t>Orient</a:t>
            </a:r>
            <a:r>
              <a:rPr lang="pt-BR" dirty="0"/>
              <a:t>, Decide, </a:t>
            </a:r>
            <a:r>
              <a:rPr lang="pt-BR" dirty="0" err="1"/>
              <a:t>Act</a:t>
            </a:r>
            <a:r>
              <a:rPr lang="pt-BR" dirty="0"/>
              <a:t>) da aviação de combate.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Valores do </a:t>
            </a:r>
            <a:r>
              <a:rPr lang="pt-BR" dirty="0" err="1"/>
              <a:t>Scrum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8969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Entrega o produto de forma iterativa e incremental, maximizando as oportunidades de realimentação;</a:t>
            </a:r>
          </a:p>
          <a:p>
            <a:r>
              <a:rPr lang="pt-BR" dirty="0"/>
              <a:t>Composto por: </a:t>
            </a:r>
            <a:r>
              <a:rPr lang="pt-BR" b="1" dirty="0" err="1"/>
              <a:t>Product</a:t>
            </a:r>
            <a:r>
              <a:rPr lang="pt-BR" b="1" dirty="0"/>
              <a:t> </a:t>
            </a:r>
            <a:r>
              <a:rPr lang="pt-BR" b="1" dirty="0" err="1"/>
              <a:t>Owner</a:t>
            </a:r>
            <a:r>
              <a:rPr lang="pt-BR" b="1" dirty="0"/>
              <a:t>, Time de Desenvolvimento e </a:t>
            </a:r>
            <a:r>
              <a:rPr lang="pt-BR" b="1" dirty="0" err="1"/>
              <a:t>Scrum</a:t>
            </a:r>
            <a:r>
              <a:rPr lang="pt-BR" b="1" dirty="0"/>
              <a:t> Master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Time </a:t>
            </a:r>
            <a:r>
              <a:rPr lang="pt-BR" dirty="0" err="1"/>
              <a:t>Scrum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3293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São usados no </a:t>
            </a:r>
            <a:r>
              <a:rPr lang="pt-BR" dirty="0" err="1"/>
              <a:t>Scrum</a:t>
            </a:r>
            <a:r>
              <a:rPr lang="pt-BR" dirty="0"/>
              <a:t> para criar uma rotina;</a:t>
            </a:r>
          </a:p>
          <a:p>
            <a:r>
              <a:rPr lang="pt-BR" dirty="0"/>
              <a:t>Todos os eventos possuem um tempo máximo pré-determinado para sua realização (time-</a:t>
            </a:r>
            <a:r>
              <a:rPr lang="pt-BR" dirty="0" err="1"/>
              <a:t>boxed</a:t>
            </a:r>
            <a:r>
              <a:rPr lang="pt-BR" dirty="0"/>
              <a:t>);</a:t>
            </a:r>
          </a:p>
          <a:p>
            <a:pPr lvl="1"/>
            <a:r>
              <a:rPr lang="pt-BR" b="1" dirty="0"/>
              <a:t>Sprint, Reunião de Planejamento da Sprint, Reunião Diária, Revisão da Sprint e Retrospectiva da Sprint</a:t>
            </a:r>
            <a:r>
              <a:rPr lang="pt-BR" dirty="0"/>
              <a:t>;</a:t>
            </a:r>
          </a:p>
          <a:p>
            <a:r>
              <a:rPr lang="pt-BR" dirty="0"/>
              <a:t>A não inclusão de qualquer um dos eventos resultará na redução da transparência e da perda de oportunidade para inspecionar e adaptar.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Eventos </a:t>
            </a:r>
            <a:r>
              <a:rPr lang="pt-BR" dirty="0" err="1"/>
              <a:t>Scrum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1973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Representam o trabalho ou o valor para o fornecimento de transparência e oportunidades para inspeção e adaptação;</a:t>
            </a:r>
          </a:p>
          <a:p>
            <a:r>
              <a:rPr lang="pt-BR" dirty="0"/>
              <a:t>São artefatos: </a:t>
            </a:r>
            <a:r>
              <a:rPr lang="pt-BR" b="1" dirty="0" err="1"/>
              <a:t>Backlog</a:t>
            </a:r>
            <a:r>
              <a:rPr lang="pt-BR" b="1" dirty="0"/>
              <a:t> do Produto, </a:t>
            </a:r>
            <a:r>
              <a:rPr lang="pt-BR" b="1" dirty="0" err="1"/>
              <a:t>Backlog</a:t>
            </a:r>
            <a:r>
              <a:rPr lang="pt-BR" b="1" dirty="0"/>
              <a:t> da Sprint e Incremento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Artefatos </a:t>
            </a:r>
            <a:r>
              <a:rPr lang="pt-BR" dirty="0" err="1"/>
              <a:t>Scrum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738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tmp5355285477337333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48680"/>
            <a:ext cx="6912768" cy="5349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5194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Uma instituição humana projetada para criar novos produtos e serviços sob condições de extrema incerteza;</a:t>
            </a:r>
          </a:p>
          <a:p>
            <a:r>
              <a:rPr lang="pt-BR" dirty="0"/>
              <a:t>Não dispõe de muitos recursos para investimento;</a:t>
            </a:r>
          </a:p>
          <a:p>
            <a:r>
              <a:rPr lang="pt-BR" dirty="0"/>
              <a:t>O acesso a investimentos é um dos principais obstáculos das startups;</a:t>
            </a:r>
          </a:p>
          <a:p>
            <a:pPr lvl="1"/>
            <a:r>
              <a:rPr lang="pt-BR" dirty="0" err="1"/>
              <a:t>Bootstrapping</a:t>
            </a:r>
            <a:r>
              <a:rPr lang="pt-BR" dirty="0"/>
              <a:t>, Investimento-Anjo, Capital semente, Incubadoras</a:t>
            </a:r>
          </a:p>
          <a:p>
            <a:r>
              <a:rPr lang="pt-BR" dirty="0"/>
              <a:t>Principais Características: </a:t>
            </a:r>
            <a:r>
              <a:rPr lang="pt-BR" b="1" dirty="0"/>
              <a:t>Inovação, Escalabilidade, Enxuta e Flexível.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Startup</a:t>
            </a:r>
          </a:p>
        </p:txBody>
      </p:sp>
    </p:spTree>
    <p:extLst>
      <p:ext uri="{BB962C8B-B14F-4D97-AF65-F5344CB8AC3E}">
        <p14:creationId xmlns:p14="http://schemas.microsoft.com/office/powerpoint/2010/main" val="1543260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Empreendedores estão por toda parte; </a:t>
            </a:r>
          </a:p>
          <a:p>
            <a:r>
              <a:rPr lang="pt-BR" dirty="0"/>
              <a:t>Empreender é administrar; </a:t>
            </a:r>
          </a:p>
          <a:p>
            <a:r>
              <a:rPr lang="pt-BR" dirty="0"/>
              <a:t>Aprendizado validado; </a:t>
            </a:r>
          </a:p>
          <a:p>
            <a:r>
              <a:rPr lang="pt-BR" dirty="0"/>
              <a:t>Construir-medir-aprender; </a:t>
            </a:r>
          </a:p>
          <a:p>
            <a:r>
              <a:rPr lang="pt-BR" dirty="0"/>
              <a:t>Contabilidade para inovação.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Startup Enxuta</a:t>
            </a:r>
          </a:p>
        </p:txBody>
      </p:sp>
    </p:spTree>
    <p:extLst>
      <p:ext uri="{BB962C8B-B14F-4D97-AF65-F5344CB8AC3E}">
        <p14:creationId xmlns:p14="http://schemas.microsoft.com/office/powerpoint/2010/main" val="1298130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Projeto;</a:t>
            </a:r>
          </a:p>
          <a:p>
            <a:r>
              <a:rPr lang="pt-BR" dirty="0"/>
              <a:t>Gerenciamento de Projetos de Software;</a:t>
            </a:r>
          </a:p>
          <a:p>
            <a:r>
              <a:rPr lang="pt-BR" dirty="0"/>
              <a:t>Sistema Toyota de Produção;</a:t>
            </a:r>
          </a:p>
          <a:p>
            <a:r>
              <a:rPr lang="pt-BR" dirty="0"/>
              <a:t>Startup;</a:t>
            </a:r>
          </a:p>
          <a:p>
            <a:r>
              <a:rPr lang="pt-BR" dirty="0"/>
              <a:t>Processo de desenvolvimento ágil.</a:t>
            </a:r>
          </a:p>
          <a:p>
            <a:pPr lvl="1"/>
            <a:r>
              <a:rPr lang="pt-BR" dirty="0"/>
              <a:t>Manifesto</a:t>
            </a:r>
          </a:p>
          <a:p>
            <a:pPr lvl="1"/>
            <a:r>
              <a:rPr lang="pt-BR" dirty="0" err="1"/>
              <a:t>Scrum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906740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Proposto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58461"/>
            <a:ext cx="8229600" cy="27713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2179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27150"/>
            <a:ext cx="8229600" cy="24339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Não </a:t>
            </a:r>
            <a:r>
              <a:rPr lang="pt-BR" dirty="0" err="1"/>
              <a:t>logados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3805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809" y="2058404"/>
            <a:ext cx="6352381" cy="33714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Não </a:t>
            </a:r>
            <a:r>
              <a:rPr lang="pt-BR" dirty="0" err="1"/>
              <a:t>logados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9385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82560"/>
            <a:ext cx="8229600" cy="27231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Não </a:t>
            </a:r>
            <a:r>
              <a:rPr lang="pt-BR" dirty="0" err="1"/>
              <a:t>logados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4433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8840"/>
            <a:ext cx="8229600" cy="1482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Logados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93214"/>
            <a:ext cx="8229600" cy="12049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6028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35551"/>
            <a:ext cx="8229600" cy="32171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Logados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58856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 do </a:t>
            </a:r>
            <a:r>
              <a:rPr lang="pt-BR" dirty="0" err="1"/>
              <a:t>Admin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7232"/>
            <a:ext cx="8229600" cy="33737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1996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10265"/>
            <a:ext cx="8229600" cy="28677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 do </a:t>
            </a:r>
            <a:r>
              <a:rPr lang="pt-BR" dirty="0" err="1"/>
              <a:t>Admin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1687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77129"/>
            <a:ext cx="8229600" cy="29339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Área do </a:t>
            </a:r>
            <a:r>
              <a:rPr lang="pt-BR" dirty="0" err="1"/>
              <a:t>Admin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5064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495" y="2053195"/>
            <a:ext cx="6335009" cy="33818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Área do </a:t>
            </a:r>
            <a:r>
              <a:rPr lang="pt-BR" dirty="0" err="1"/>
              <a:t>Admin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6538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plano para realização de um ato, desígnio, intenção </a:t>
            </a:r>
          </a:p>
          <a:p>
            <a:r>
              <a:rPr lang="pt-BR" dirty="0"/>
              <a:t>Para que consigamos atingir um determinado objetivo com eficácia é necessário frequentemente conhecer as alternativas, adaptar a que talvez possa ser a mais condizente e inspecionar para certificar-se que está trilhando a melhor rota.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54147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94609"/>
            <a:ext cx="8229600" cy="26990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Área do </a:t>
            </a:r>
            <a:r>
              <a:rPr lang="pt-BR" dirty="0" err="1"/>
              <a:t>Product</a:t>
            </a:r>
            <a:r>
              <a:rPr lang="pt-BR" dirty="0"/>
              <a:t> </a:t>
            </a:r>
            <a:r>
              <a:rPr lang="pt-BR" dirty="0" err="1"/>
              <a:t>Owner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74053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10306"/>
            <a:ext cx="8229600" cy="1867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Área do </a:t>
            </a:r>
            <a:r>
              <a:rPr lang="pt-BR" dirty="0" err="1"/>
              <a:t>Product</a:t>
            </a:r>
            <a:r>
              <a:rPr lang="pt-BR" dirty="0"/>
              <a:t> </a:t>
            </a:r>
            <a:r>
              <a:rPr lang="pt-BR" dirty="0" err="1"/>
              <a:t>Owner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2115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95839"/>
            <a:ext cx="8229600" cy="20965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Área do </a:t>
            </a:r>
            <a:r>
              <a:rPr lang="pt-BR" dirty="0" err="1"/>
              <a:t>Product</a:t>
            </a:r>
            <a:r>
              <a:rPr lang="pt-BR" dirty="0"/>
              <a:t> </a:t>
            </a:r>
            <a:r>
              <a:rPr lang="pt-BR" dirty="0" err="1"/>
              <a:t>Owner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46608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25920"/>
            <a:ext cx="8229600" cy="30363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Área do </a:t>
            </a:r>
            <a:r>
              <a:rPr lang="pt-BR" dirty="0" err="1"/>
              <a:t>Product</a:t>
            </a:r>
            <a:r>
              <a:rPr lang="pt-BR" dirty="0"/>
              <a:t> </a:t>
            </a:r>
            <a:r>
              <a:rPr lang="pt-BR" dirty="0" err="1"/>
              <a:t>Owner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08386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 do </a:t>
            </a:r>
            <a:r>
              <a:rPr lang="pt-BR" dirty="0" err="1"/>
              <a:t>Scrum</a:t>
            </a:r>
            <a:r>
              <a:rPr lang="pt-BR" dirty="0"/>
              <a:t> Master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61063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 do </a:t>
            </a:r>
            <a:r>
              <a:rPr lang="pt-BR" dirty="0" err="1"/>
              <a:t>Scrum</a:t>
            </a:r>
            <a:r>
              <a:rPr lang="pt-BR" dirty="0"/>
              <a:t> Master</a:t>
            </a:r>
          </a:p>
        </p:txBody>
      </p:sp>
    </p:spTree>
    <p:extLst>
      <p:ext uri="{BB962C8B-B14F-4D97-AF65-F5344CB8AC3E}">
        <p14:creationId xmlns:p14="http://schemas.microsoft.com/office/powerpoint/2010/main" val="33705616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 do </a:t>
            </a:r>
            <a:r>
              <a:rPr lang="pt-BR" dirty="0" err="1"/>
              <a:t>Scrum</a:t>
            </a:r>
            <a:r>
              <a:rPr lang="pt-BR" dirty="0"/>
              <a:t> Master</a:t>
            </a:r>
          </a:p>
        </p:txBody>
      </p:sp>
    </p:spTree>
    <p:extLst>
      <p:ext uri="{BB962C8B-B14F-4D97-AF65-F5344CB8AC3E}">
        <p14:creationId xmlns:p14="http://schemas.microsoft.com/office/powerpoint/2010/main" val="36671335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 do </a:t>
            </a:r>
            <a:r>
              <a:rPr lang="pt-BR" dirty="0" err="1"/>
              <a:t>Scrum</a:t>
            </a:r>
            <a:r>
              <a:rPr lang="pt-BR" dirty="0"/>
              <a:t> Master</a:t>
            </a:r>
          </a:p>
        </p:txBody>
      </p:sp>
    </p:spTree>
    <p:extLst>
      <p:ext uri="{BB962C8B-B14F-4D97-AF65-F5344CB8AC3E}">
        <p14:creationId xmlns:p14="http://schemas.microsoft.com/office/powerpoint/2010/main" val="7125066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 do </a:t>
            </a:r>
            <a:r>
              <a:rPr lang="pt-BR" dirty="0" err="1"/>
              <a:t>Scrum</a:t>
            </a:r>
            <a:r>
              <a:rPr lang="pt-BR" dirty="0"/>
              <a:t> Master</a:t>
            </a:r>
          </a:p>
        </p:txBody>
      </p:sp>
    </p:spTree>
    <p:extLst>
      <p:ext uri="{BB962C8B-B14F-4D97-AF65-F5344CB8AC3E}">
        <p14:creationId xmlns:p14="http://schemas.microsoft.com/office/powerpoint/2010/main" val="27542138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 do </a:t>
            </a:r>
            <a:r>
              <a:rPr lang="pt-BR" dirty="0" err="1"/>
              <a:t>Scrum</a:t>
            </a:r>
            <a:r>
              <a:rPr lang="pt-BR" dirty="0"/>
              <a:t> Master</a:t>
            </a:r>
          </a:p>
        </p:txBody>
      </p:sp>
    </p:spTree>
    <p:extLst>
      <p:ext uri="{BB962C8B-B14F-4D97-AF65-F5344CB8AC3E}">
        <p14:creationId xmlns:p14="http://schemas.microsoft.com/office/powerpoint/2010/main" val="2533674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Conjunto de práticas que serve de guia a um grupo para trabalhar de maneira produtiva;</a:t>
            </a:r>
          </a:p>
          <a:p>
            <a:r>
              <a:rPr lang="pt-BR" dirty="0"/>
              <a:t>Compreende métodos e ferramentas que organizam as tarefas, identificam sua sequência e dependências;</a:t>
            </a:r>
          </a:p>
          <a:p>
            <a:r>
              <a:rPr lang="pt-BR" dirty="0"/>
              <a:t>Apoia a alocação de recursos e tempo, além de permitir o rastreamento da execução das atividades e medição do progresso relativo ao que foi definido no plano de projeto.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Gerenciamento de Projetos de Software</a:t>
            </a:r>
          </a:p>
        </p:txBody>
      </p:sp>
    </p:spTree>
    <p:extLst>
      <p:ext uri="{BB962C8B-B14F-4D97-AF65-F5344CB8AC3E}">
        <p14:creationId xmlns:p14="http://schemas.microsoft.com/office/powerpoint/2010/main" val="37132616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 do </a:t>
            </a:r>
            <a:r>
              <a:rPr lang="pt-BR" dirty="0" err="1"/>
              <a:t>Scrum</a:t>
            </a:r>
            <a:r>
              <a:rPr lang="pt-BR" dirty="0"/>
              <a:t> Master</a:t>
            </a:r>
          </a:p>
        </p:txBody>
      </p:sp>
    </p:spTree>
    <p:extLst>
      <p:ext uri="{BB962C8B-B14F-4D97-AF65-F5344CB8AC3E}">
        <p14:creationId xmlns:p14="http://schemas.microsoft.com/office/powerpoint/2010/main" val="41186548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 do </a:t>
            </a:r>
            <a:r>
              <a:rPr lang="pt-BR" dirty="0" err="1"/>
              <a:t>Scrum</a:t>
            </a:r>
            <a:r>
              <a:rPr lang="pt-BR" dirty="0"/>
              <a:t> Master</a:t>
            </a:r>
          </a:p>
        </p:txBody>
      </p:sp>
    </p:spTree>
    <p:extLst>
      <p:ext uri="{BB962C8B-B14F-4D97-AF65-F5344CB8AC3E}">
        <p14:creationId xmlns:p14="http://schemas.microsoft.com/office/powerpoint/2010/main" val="19223177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24732"/>
            <a:ext cx="8229600" cy="26387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 do Membro do Time</a:t>
            </a:r>
          </a:p>
        </p:txBody>
      </p:sp>
    </p:spTree>
    <p:extLst>
      <p:ext uri="{BB962C8B-B14F-4D97-AF65-F5344CB8AC3E}">
        <p14:creationId xmlns:p14="http://schemas.microsoft.com/office/powerpoint/2010/main" val="22724118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52437"/>
            <a:ext cx="8229600" cy="27833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 do Membro do Time</a:t>
            </a:r>
          </a:p>
        </p:txBody>
      </p:sp>
    </p:spTree>
    <p:extLst>
      <p:ext uri="{BB962C8B-B14F-4D97-AF65-F5344CB8AC3E}">
        <p14:creationId xmlns:p14="http://schemas.microsoft.com/office/powerpoint/2010/main" val="31027786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88585"/>
            <a:ext cx="8229600" cy="27110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 do Membro do Time</a:t>
            </a:r>
          </a:p>
        </p:txBody>
      </p:sp>
    </p:spTree>
    <p:extLst>
      <p:ext uri="{BB962C8B-B14F-4D97-AF65-F5344CB8AC3E}">
        <p14:creationId xmlns:p14="http://schemas.microsoft.com/office/powerpoint/2010/main" val="38421620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64486"/>
            <a:ext cx="8229600" cy="27592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 do Membro do Time</a:t>
            </a:r>
          </a:p>
        </p:txBody>
      </p:sp>
    </p:spTree>
    <p:extLst>
      <p:ext uri="{BB962C8B-B14F-4D97-AF65-F5344CB8AC3E}">
        <p14:creationId xmlns:p14="http://schemas.microsoft.com/office/powerpoint/2010/main" val="25301294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48830"/>
            <a:ext cx="8229600" cy="25905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 do Membro do Time</a:t>
            </a:r>
          </a:p>
        </p:txBody>
      </p:sp>
    </p:spTree>
    <p:extLst>
      <p:ext uri="{BB962C8B-B14F-4D97-AF65-F5344CB8AC3E}">
        <p14:creationId xmlns:p14="http://schemas.microsoft.com/office/powerpoint/2010/main" val="10684879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7232"/>
            <a:ext cx="8229600" cy="33737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 do Membro do Time</a:t>
            </a:r>
          </a:p>
        </p:txBody>
      </p:sp>
    </p:spTree>
    <p:extLst>
      <p:ext uri="{BB962C8B-B14F-4D97-AF65-F5344CB8AC3E}">
        <p14:creationId xmlns:p14="http://schemas.microsoft.com/office/powerpoint/2010/main" val="31514889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31694"/>
            <a:ext cx="8229600" cy="43015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Todos</a:t>
            </a:r>
          </a:p>
        </p:txBody>
      </p:sp>
    </p:spTree>
    <p:extLst>
      <p:ext uri="{BB962C8B-B14F-4D97-AF65-F5344CB8AC3E}">
        <p14:creationId xmlns:p14="http://schemas.microsoft.com/office/powerpoint/2010/main" val="22885448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Todos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65716"/>
            <a:ext cx="8229600" cy="21568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8249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Desenvolvimento em cascata;</a:t>
            </a:r>
          </a:p>
          <a:p>
            <a:r>
              <a:rPr lang="pt-BR" dirty="0"/>
              <a:t>Estrutura mais rígida, pouco flexível a modificações e com grande exaltação da figura do gerente de projetos;</a:t>
            </a:r>
          </a:p>
          <a:p>
            <a:r>
              <a:rPr lang="pt-BR" dirty="0"/>
              <a:t>Dificuldades em responder com rapidez as mudanças impostas pelos clientes ;</a:t>
            </a:r>
          </a:p>
          <a:p>
            <a:r>
              <a:rPr lang="pt-BR" dirty="0"/>
              <a:t>Monitoramento do andamento do projeto através das entregas.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Padrões Tradicionais de Gerenciamento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4581128"/>
            <a:ext cx="2808312" cy="206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7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Todos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59691"/>
            <a:ext cx="8229600" cy="21688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94824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Todos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16289"/>
            <a:ext cx="8229600" cy="28556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75394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Todos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68093"/>
            <a:ext cx="8229600" cy="29520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26108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Todos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8" y="1340768"/>
            <a:ext cx="8050083" cy="45259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3651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Todos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56043"/>
            <a:ext cx="8229600" cy="29761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75109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Todos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1657"/>
            <a:ext cx="8229600" cy="41449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94603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Todos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8" y="1340768"/>
            <a:ext cx="8050083" cy="45259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43649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95756"/>
            <a:ext cx="8229600" cy="40967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Todos</a:t>
            </a:r>
          </a:p>
        </p:txBody>
      </p:sp>
    </p:spTree>
    <p:extLst>
      <p:ext uri="{BB962C8B-B14F-4D97-AF65-F5344CB8AC3E}">
        <p14:creationId xmlns:p14="http://schemas.microsoft.com/office/powerpoint/2010/main" val="4823224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O desenvolvimento tradicional de software está muito burocrático e pouco flexível com as mudanças recorrentes no mercado;</a:t>
            </a:r>
          </a:p>
          <a:p>
            <a:r>
              <a:rPr lang="pt-BR" dirty="0"/>
              <a:t>Através dos ensinamentos do TPS podemos perceber que a produção enxuta fornece mais vantagens competitivas, e com a melhoria contínua o valor do produto tende a ser o melhor possível;</a:t>
            </a:r>
          </a:p>
          <a:p>
            <a:r>
              <a:rPr lang="pt-BR" dirty="0"/>
              <a:t>O manifesto ágil contribuiu na definição dos princípios para o desenvolvimento ágil de software com base nos conceitos de produção enxuta.</a:t>
            </a:r>
          </a:p>
          <a:p>
            <a:r>
              <a:rPr lang="pt-BR" dirty="0"/>
              <a:t>A  agilidade do </a:t>
            </a:r>
            <a:r>
              <a:rPr lang="pt-BR" dirty="0" err="1"/>
              <a:t>Scrum</a:t>
            </a:r>
            <a:r>
              <a:rPr lang="pt-BR" dirty="0"/>
              <a:t> é responsável, em grande parte, pela inovação apresentada. Tudo é feito a partir das necessidades dos clientes e não a partir de soluções pré-programadas;</a:t>
            </a:r>
          </a:p>
          <a:p>
            <a:r>
              <a:rPr lang="pt-BR" dirty="0"/>
              <a:t>Startups são frutos de empreendedores que enxergarão oportunidades de negócio em um ambiente de extrema incerteza;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3386160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Futuros</a:t>
            </a:r>
          </a:p>
        </p:txBody>
      </p:sp>
    </p:spTree>
    <p:extLst>
      <p:ext uri="{BB962C8B-B14F-4D97-AF65-F5344CB8AC3E}">
        <p14:creationId xmlns:p14="http://schemas.microsoft.com/office/powerpoint/2010/main" val="4288695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Combinação dos princípios e técnicas de qualidade total, da administração científica e das tradições culturais japonesas;</a:t>
            </a:r>
          </a:p>
          <a:p>
            <a:r>
              <a:rPr lang="pt-BR" dirty="0"/>
              <a:t>Concebido na década de 1950, quando </a:t>
            </a:r>
            <a:r>
              <a:rPr lang="pt-BR" dirty="0" err="1"/>
              <a:t>Toyoda</a:t>
            </a:r>
            <a:r>
              <a:rPr lang="pt-BR" dirty="0"/>
              <a:t> e </a:t>
            </a:r>
            <a:r>
              <a:rPr lang="pt-BR" dirty="0" err="1"/>
              <a:t>Ohno</a:t>
            </a:r>
            <a:r>
              <a:rPr lang="pt-BR" dirty="0"/>
              <a:t>, visitando os Estados Unidos, concluíram que o principal problema do modelo de Ford era o desperdício de recursos. Dessa observação nasceram os elementos básicos do Sistema Toyota de Produção, sendo também seus dois princípios mais importantes: </a:t>
            </a:r>
            <a:r>
              <a:rPr lang="pt-BR" b="1" dirty="0"/>
              <a:t>a eliminação de desperdícios e a fabricação com qualidade.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 Toyota de Produção (TPS)</a:t>
            </a:r>
          </a:p>
        </p:txBody>
      </p:sp>
    </p:spTree>
    <p:extLst>
      <p:ext uri="{BB962C8B-B14F-4D97-AF65-F5344CB8AC3E}">
        <p14:creationId xmlns:p14="http://schemas.microsoft.com/office/powerpoint/2010/main" val="15570177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Bibliográficas</a:t>
            </a:r>
          </a:p>
        </p:txBody>
      </p:sp>
    </p:spTree>
    <p:extLst>
      <p:ext uri="{BB962C8B-B14F-4D97-AF65-F5344CB8AC3E}">
        <p14:creationId xmlns:p14="http://schemas.microsoft.com/office/powerpoint/2010/main" val="1273048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Pilares do TPS</a:t>
            </a:r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25" y="1581944"/>
            <a:ext cx="4324350" cy="4324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5306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Surgiu com a necessidade de introduzir no mercado produtos com mais rapidez e níveis elevados de satisfação;</a:t>
            </a:r>
          </a:p>
          <a:p>
            <a:r>
              <a:rPr lang="pt-BR" dirty="0"/>
              <a:t>Divide o problema em produtos menores e que visa entregar software funcionando regularmente;</a:t>
            </a:r>
          </a:p>
          <a:p>
            <a:r>
              <a:rPr lang="pt-BR" dirty="0"/>
              <a:t>Não existe nenhuma necessidade especificar detalhadamente tudo que ocorrerá durante a implementação do sistema.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 Ágil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051" y="4869160"/>
            <a:ext cx="3165749" cy="182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190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Declaração de princípios que fundamentam o desenvolvimento ágil de softwares;</a:t>
            </a:r>
          </a:p>
          <a:p>
            <a:r>
              <a:rPr lang="pt-BR" dirty="0"/>
              <a:t>Criado Em fevereiro de 2001, em reunião onde compareceram os 17 criadores iniciais;</a:t>
            </a:r>
          </a:p>
          <a:p>
            <a:pPr lvl="1"/>
            <a:r>
              <a:rPr lang="pt-BR" b="1" dirty="0"/>
              <a:t>Ken </a:t>
            </a:r>
            <a:r>
              <a:rPr lang="pt-BR" b="1" dirty="0" err="1"/>
              <a:t>Schwaber</a:t>
            </a:r>
            <a:r>
              <a:rPr lang="pt-BR" b="1" dirty="0"/>
              <a:t>, Jeff Sutherland, etc...</a:t>
            </a:r>
            <a:endParaRPr lang="pt-BR" dirty="0"/>
          </a:p>
          <a:p>
            <a:r>
              <a:rPr lang="pt-BR" dirty="0"/>
              <a:t> Criado com o objetivo de estabelecer parâmetros para criação de metodologias ágeis para desenvolvimento de software.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Manifesto ágil</a:t>
            </a:r>
          </a:p>
        </p:txBody>
      </p:sp>
    </p:spTree>
    <p:extLst>
      <p:ext uri="{BB962C8B-B14F-4D97-AF65-F5344CB8AC3E}">
        <p14:creationId xmlns:p14="http://schemas.microsoft.com/office/powerpoint/2010/main" val="20186952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86</TotalTime>
  <Words>1072</Words>
  <Application>Microsoft Office PowerPoint</Application>
  <PresentationFormat>Apresentação na tela (4:3)</PresentationFormat>
  <Paragraphs>125</Paragraphs>
  <Slides>60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60</vt:i4>
      </vt:variant>
    </vt:vector>
  </HeadingPairs>
  <TitlesOfParts>
    <vt:vector size="65" baseType="lpstr">
      <vt:lpstr>Lucida Sans Unicode</vt:lpstr>
      <vt:lpstr>Verdana</vt:lpstr>
      <vt:lpstr>Wingdings 2</vt:lpstr>
      <vt:lpstr>Wingdings 3</vt:lpstr>
      <vt:lpstr>Concurso</vt:lpstr>
      <vt:lpstr>DESENVOLVIMENTO ÁGIL DE STARTUPS </vt:lpstr>
      <vt:lpstr>Introdução</vt:lpstr>
      <vt:lpstr>Projeto</vt:lpstr>
      <vt:lpstr>Gerenciamento de Projetos de Software</vt:lpstr>
      <vt:lpstr>Padrões Tradicionais de Gerenciamento</vt:lpstr>
      <vt:lpstr>Sistema Toyota de Produção (TPS)</vt:lpstr>
      <vt:lpstr>Pilares do TPS</vt:lpstr>
      <vt:lpstr>Desenvolvimento Ágil</vt:lpstr>
      <vt:lpstr>Manifesto ágil</vt:lpstr>
      <vt:lpstr>Manifesto ágil - Princípios</vt:lpstr>
      <vt:lpstr>Scrum</vt:lpstr>
      <vt:lpstr>Teoria do Scrum</vt:lpstr>
      <vt:lpstr>Valores do Scrum</vt:lpstr>
      <vt:lpstr>Time Scrum</vt:lpstr>
      <vt:lpstr>Eventos Scrum</vt:lpstr>
      <vt:lpstr>Artefatos Scrum</vt:lpstr>
      <vt:lpstr>Apresentação do PowerPoint</vt:lpstr>
      <vt:lpstr>Startup</vt:lpstr>
      <vt:lpstr>Startup Enxuta</vt:lpstr>
      <vt:lpstr>Sistema Proposto</vt:lpstr>
      <vt:lpstr>Não logados</vt:lpstr>
      <vt:lpstr>Não logados</vt:lpstr>
      <vt:lpstr>Não logados</vt:lpstr>
      <vt:lpstr>Logados</vt:lpstr>
      <vt:lpstr>Logados</vt:lpstr>
      <vt:lpstr>Área do Admin</vt:lpstr>
      <vt:lpstr>Área do Admin</vt:lpstr>
      <vt:lpstr>Área do Admin</vt:lpstr>
      <vt:lpstr>Área do Admin</vt:lpstr>
      <vt:lpstr>Área do Product Owner</vt:lpstr>
      <vt:lpstr>Área do Product Owner</vt:lpstr>
      <vt:lpstr>Área do Product Owner</vt:lpstr>
      <vt:lpstr>Área do Product Owner</vt:lpstr>
      <vt:lpstr>Área do Scrum Master</vt:lpstr>
      <vt:lpstr>Área do Scrum Master</vt:lpstr>
      <vt:lpstr>Área do Scrum Master</vt:lpstr>
      <vt:lpstr>Área do Scrum Master</vt:lpstr>
      <vt:lpstr>Área do Scrum Master</vt:lpstr>
      <vt:lpstr>Área do Scrum Master</vt:lpstr>
      <vt:lpstr>Área do Scrum Master</vt:lpstr>
      <vt:lpstr>Área do Scrum Master</vt:lpstr>
      <vt:lpstr>Área do Membro do Time</vt:lpstr>
      <vt:lpstr>Área do Membro do Time</vt:lpstr>
      <vt:lpstr>Área do Membro do Time</vt:lpstr>
      <vt:lpstr>Área do Membro do Time</vt:lpstr>
      <vt:lpstr>Área do Membro do Time</vt:lpstr>
      <vt:lpstr>Área do Membro do Time</vt:lpstr>
      <vt:lpstr>Todos</vt:lpstr>
      <vt:lpstr>Todos</vt:lpstr>
      <vt:lpstr>Todos</vt:lpstr>
      <vt:lpstr>Todos</vt:lpstr>
      <vt:lpstr>Todos</vt:lpstr>
      <vt:lpstr>Todos</vt:lpstr>
      <vt:lpstr>Todos</vt:lpstr>
      <vt:lpstr>Todos</vt:lpstr>
      <vt:lpstr>Todos</vt:lpstr>
      <vt:lpstr>Todos</vt:lpstr>
      <vt:lpstr>Conclusão</vt:lpstr>
      <vt:lpstr>Trabalhos Futuros</vt:lpstr>
      <vt:lpstr>Referências Bibliográficas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Proprietario</dc:creator>
  <cp:lastModifiedBy>Elton Garbin</cp:lastModifiedBy>
  <cp:revision>54</cp:revision>
  <dcterms:created xsi:type="dcterms:W3CDTF">2016-11-25T22:56:48Z</dcterms:created>
  <dcterms:modified xsi:type="dcterms:W3CDTF">2016-12-05T00:21:11Z</dcterms:modified>
</cp:coreProperties>
</file>