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2"/>
  </p:sldMasterIdLst>
  <p:notesMasterIdLst>
    <p:notesMasterId r:id="rId41"/>
  </p:notesMasterIdLst>
  <p:sldIdLst>
    <p:sldId id="256" r:id="rId3"/>
    <p:sldId id="278" r:id="rId4"/>
    <p:sldId id="257" r:id="rId5"/>
    <p:sldId id="258" r:id="rId6"/>
    <p:sldId id="277" r:id="rId7"/>
    <p:sldId id="270" r:id="rId8"/>
    <p:sldId id="271" r:id="rId9"/>
    <p:sldId id="269" r:id="rId10"/>
    <p:sldId id="265" r:id="rId11"/>
    <p:sldId id="266" r:id="rId12"/>
    <p:sldId id="267" r:id="rId13"/>
    <p:sldId id="268" r:id="rId14"/>
    <p:sldId id="274" r:id="rId15"/>
    <p:sldId id="275" r:id="rId16"/>
    <p:sldId id="264" r:id="rId17"/>
    <p:sldId id="303" r:id="rId18"/>
    <p:sldId id="300" r:id="rId19"/>
    <p:sldId id="301" r:id="rId20"/>
    <p:sldId id="302" r:id="rId21"/>
    <p:sldId id="304" r:id="rId22"/>
    <p:sldId id="262" r:id="rId23"/>
    <p:sldId id="280" r:id="rId24"/>
    <p:sldId id="282" r:id="rId25"/>
    <p:sldId id="281" r:id="rId26"/>
    <p:sldId id="283" r:id="rId27"/>
    <p:sldId id="287" r:id="rId28"/>
    <p:sldId id="285" r:id="rId29"/>
    <p:sldId id="288" r:id="rId30"/>
    <p:sldId id="289" r:id="rId31"/>
    <p:sldId id="290" r:id="rId32"/>
    <p:sldId id="291" r:id="rId33"/>
    <p:sldId id="292" r:id="rId34"/>
    <p:sldId id="293" r:id="rId35"/>
    <p:sldId id="294" r:id="rId36"/>
    <p:sldId id="295" r:id="rId37"/>
    <p:sldId id="296" r:id="rId38"/>
    <p:sldId id="286" r:id="rId39"/>
    <p:sldId id="29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pt-BR" sz="1200"/>
            </a:lvl1pPr>
          </a:lstStyle>
          <a:p>
            <a:endParaRPr lang="pt-B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pt-BR" sz="1200"/>
            </a:lvl1pPr>
          </a:lstStyle>
          <a:p>
            <a:fld id="{E28287AA-0D99-42CE-A71B-10FA9908BBF8}" type="datetimeFigureOut">
              <a:rPr lang="pt-BR"/>
              <a:pPr/>
              <a:t>20/11/2016</a:t>
            </a:fld>
            <a:endParaRPr lang="pt-B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pt-BR" sz="1200"/>
            </a:lvl1pPr>
          </a:lstStyle>
          <a:p>
            <a:endParaRPr lang="pt-B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pt-BR" sz="1200"/>
            </a:lvl1pPr>
          </a:lstStyle>
          <a:p>
            <a:fld id="{D7C167DB-EFF0-400D-96A1-6799F871DE5B}" type="slidenum">
              <a:rPr/>
              <a:pPr/>
              <a:t>‹nº›</a:t>
            </a:fld>
            <a:endParaRPr lang="pt-BR" dirty="0"/>
          </a:p>
        </p:txBody>
      </p:sp>
    </p:spTree>
    <p:extLst>
      <p:ext uri="{BB962C8B-B14F-4D97-AF65-F5344CB8AC3E}">
        <p14:creationId xmlns:p14="http://schemas.microsoft.com/office/powerpoint/2010/main" val="1831720668"/>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1</a:t>
            </a:fld>
            <a:endParaRPr lang="pt-BR" dirty="0"/>
          </a:p>
        </p:txBody>
      </p:sp>
    </p:spTree>
    <p:extLst>
      <p:ext uri="{BB962C8B-B14F-4D97-AF65-F5344CB8AC3E}">
        <p14:creationId xmlns:p14="http://schemas.microsoft.com/office/powerpoint/2010/main" val="196802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3</a:t>
            </a:fld>
            <a:endParaRPr lang="pt-BR" dirty="0"/>
          </a:p>
        </p:txBody>
      </p:sp>
    </p:spTree>
    <p:extLst>
      <p:ext uri="{BB962C8B-B14F-4D97-AF65-F5344CB8AC3E}">
        <p14:creationId xmlns:p14="http://schemas.microsoft.com/office/powerpoint/2010/main" val="412475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4</a:t>
            </a:fld>
            <a:endParaRPr lang="pt-BR" dirty="0"/>
          </a:p>
        </p:txBody>
      </p:sp>
    </p:spTree>
    <p:extLst>
      <p:ext uri="{BB962C8B-B14F-4D97-AF65-F5344CB8AC3E}">
        <p14:creationId xmlns:p14="http://schemas.microsoft.com/office/powerpoint/2010/main" val="316568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DCFA480D-CB17-4C49-BB2A-C7514E1C7CEA}" type="datetimeFigureOut">
              <a:rPr lang="pt-BR" smtClean="0"/>
              <a:pPr/>
              <a:t>20/11/2016</a:t>
            </a:fld>
            <a:endParaRPr lang="pt-BR"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pt-BR"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31331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20/11/2016</a:t>
            </a:fld>
            <a:endParaRPr lang="pt-BR" sz="1200" dirty="0">
              <a:solidFill>
                <a:schemeClr val="tx2"/>
              </a:solidFill>
            </a:endParaRPr>
          </a:p>
        </p:txBody>
      </p:sp>
      <p:sp>
        <p:nvSpPr>
          <p:cNvPr id="5" name="Footer Placeholder 4"/>
          <p:cNvSpPr>
            <a:spLocks noGrp="1"/>
          </p:cNvSpPr>
          <p:nvPr>
            <p:ph type="ftr" sz="quarter" idx="11"/>
          </p:nvPr>
        </p:nvSpPr>
        <p:spPr/>
        <p:txBody>
          <a:bodyPr/>
          <a:lstStyle/>
          <a:p>
            <a:pPr algn="r"/>
            <a:endParaRPr lang="pt-BR" sz="1200" dirty="0">
              <a:solidFill>
                <a:schemeClr val="tx2"/>
              </a:solidFill>
            </a:endParaRPr>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28013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20/11/2016</a:t>
            </a:fld>
            <a:endParaRPr lang="pt-BR" sz="1200" dirty="0">
              <a:solidFill>
                <a:schemeClr val="tx2"/>
              </a:solidFill>
            </a:endParaRPr>
          </a:p>
        </p:txBody>
      </p:sp>
      <p:sp>
        <p:nvSpPr>
          <p:cNvPr id="5" name="Footer Placeholder 4"/>
          <p:cNvSpPr>
            <a:spLocks noGrp="1"/>
          </p:cNvSpPr>
          <p:nvPr>
            <p:ph type="ftr" sz="quarter" idx="11"/>
          </p:nvPr>
        </p:nvSpPr>
        <p:spPr/>
        <p:txBody>
          <a:bodyPr/>
          <a:lstStyle/>
          <a:p>
            <a:pPr algn="r"/>
            <a:endParaRPr lang="pt-BR" sz="1200" dirty="0">
              <a:solidFill>
                <a:schemeClr val="tx2"/>
              </a:solidFill>
            </a:endParaRPr>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145064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20/11/2016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141083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CFA480D-CB17-4C49-BB2A-C7514E1C7CEA}" type="datetimeFigureOut">
              <a:rPr lang="pt-BR" smtClean="0"/>
              <a:pPr/>
              <a:t>20/11/2016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290349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CFA480D-CB17-4C49-BB2A-C7514E1C7CEA}" type="datetimeFigureOut">
              <a:rPr lang="pt-BR" smtClean="0"/>
              <a:pPr/>
              <a:t>20/11/2016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127283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CFA480D-CB17-4C49-BB2A-C7514E1C7CEA}" type="datetimeFigureOut">
              <a:rPr lang="pt-BR" smtClean="0"/>
              <a:pPr/>
              <a:t>20/11/2016</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340883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CFA480D-CB17-4C49-BB2A-C7514E1C7CEA}" type="datetimeFigureOut">
              <a:rPr lang="pt-BR" smtClean="0"/>
              <a:pPr/>
              <a:t>20/11/2016</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120609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pt-BR" smtClean="0"/>
              <a:pPr/>
              <a:t>20/11/2016</a:t>
            </a:fld>
            <a:endParaRPr lang="pt-BR" sz="1200" dirty="0">
              <a:solidFill>
                <a:schemeClr val="tx2"/>
              </a:solidFill>
            </a:endParaRPr>
          </a:p>
        </p:txBody>
      </p:sp>
      <p:sp>
        <p:nvSpPr>
          <p:cNvPr id="3" name="Footer Placeholder 2"/>
          <p:cNvSpPr>
            <a:spLocks noGrp="1"/>
          </p:cNvSpPr>
          <p:nvPr>
            <p:ph type="ftr" sz="quarter" idx="11"/>
          </p:nvPr>
        </p:nvSpPr>
        <p:spPr/>
        <p:txBody>
          <a:bodyPr/>
          <a:lstStyle/>
          <a:p>
            <a:pPr algn="r"/>
            <a:endParaRPr lang="pt-BR" sz="1200" dirty="0">
              <a:solidFill>
                <a:schemeClr val="tx2"/>
              </a:solidFill>
            </a:endParaRPr>
          </a:p>
        </p:txBody>
      </p:sp>
      <p:sp>
        <p:nvSpPr>
          <p:cNvPr id="4" name="Slide Number Placeholder 3"/>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296302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pt-BR"/>
              <a:t>Editar estilos de texto Mestre</a:t>
            </a:r>
          </a:p>
        </p:txBody>
      </p:sp>
      <p:sp>
        <p:nvSpPr>
          <p:cNvPr id="5" name="Date Placeholder 4"/>
          <p:cNvSpPr>
            <a:spLocks noGrp="1"/>
          </p:cNvSpPr>
          <p:nvPr>
            <p:ph type="dt" sz="half" idx="10"/>
          </p:nvPr>
        </p:nvSpPr>
        <p:spPr/>
        <p:txBody>
          <a:bodyPr/>
          <a:lstStyle/>
          <a:p>
            <a:fld id="{DCFA480D-CB17-4C49-BB2A-C7514E1C7CEA}" type="datetimeFigureOut">
              <a:rPr lang="pt-BR" smtClean="0"/>
              <a:pPr/>
              <a:t>20/11/2016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44651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DCFA480D-CB17-4C49-BB2A-C7514E1C7CEA}" type="datetimeFigureOut">
              <a:rPr lang="pt-BR" smtClean="0"/>
              <a:pPr/>
              <a:t>20/11/2016</a:t>
            </a:fld>
            <a:endParaRPr lang="pt-BR"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pt-BR"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40393539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DCFA480D-CB17-4C49-BB2A-C7514E1C7CEA}" type="datetimeFigureOut">
              <a:rPr lang="pt-BR" smtClean="0"/>
              <a:pPr/>
              <a:t>20/11/2016</a:t>
            </a:fld>
            <a:endParaRPr lang="pt-BR" sz="1200" dirty="0">
              <a:solidFill>
                <a:schemeClr val="tx2"/>
              </a:solidFill>
            </a:endParaRPr>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pPr algn="r"/>
            <a:endParaRPr lang="pt-BR" sz="1200" dirty="0">
              <a:solidFill>
                <a:schemeClr val="tx2"/>
              </a:solidFill>
            </a:endParaRP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60775219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sz="7200" dirty="0"/>
              <a:t>Desenvolvimento ágil de Startups</a:t>
            </a:r>
          </a:p>
        </p:txBody>
      </p:sp>
      <p:sp>
        <p:nvSpPr>
          <p:cNvPr id="3" name="Subtitle 2"/>
          <p:cNvSpPr>
            <a:spLocks noGrp="1"/>
          </p:cNvSpPr>
          <p:nvPr>
            <p:ph type="subTitle" idx="1"/>
          </p:nvPr>
        </p:nvSpPr>
        <p:spPr/>
        <p:txBody>
          <a:bodyPr/>
          <a:lstStyle/>
          <a:p>
            <a:r>
              <a:rPr lang="pt-BR" dirty="0"/>
              <a:t>Elton Nascimento &amp; Gabriel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67544" y="1268760"/>
            <a:ext cx="8229600" cy="894928"/>
          </a:xfrm>
        </p:spPr>
        <p:txBody>
          <a:bodyPr/>
          <a:lstStyle/>
          <a:p>
            <a:r>
              <a:rPr lang="pt-BR" dirty="0"/>
              <a:t>Quando foi criado?</a:t>
            </a:r>
          </a:p>
        </p:txBody>
      </p:sp>
      <p:sp>
        <p:nvSpPr>
          <p:cNvPr id="2" name="Espaço Reservado para Conteúdo 1"/>
          <p:cNvSpPr>
            <a:spLocks noGrp="1"/>
          </p:cNvSpPr>
          <p:nvPr>
            <p:ph idx="1"/>
          </p:nvPr>
        </p:nvSpPr>
        <p:spPr>
          <a:xfrm>
            <a:off x="467544" y="2316088"/>
            <a:ext cx="8229600" cy="608856"/>
          </a:xfrm>
        </p:spPr>
        <p:txBody>
          <a:bodyPr>
            <a:normAutofit/>
          </a:bodyPr>
          <a:lstStyle/>
          <a:p>
            <a:r>
              <a:rPr lang="pt-BR" dirty="0"/>
              <a:t>Em fevereiro de 2001</a:t>
            </a:r>
          </a:p>
        </p:txBody>
      </p:sp>
      <p:sp>
        <p:nvSpPr>
          <p:cNvPr id="4" name="Espaço Reservado para Conteúdo 1"/>
          <p:cNvSpPr txBox="1">
            <a:spLocks/>
          </p:cNvSpPr>
          <p:nvPr/>
        </p:nvSpPr>
        <p:spPr>
          <a:xfrm>
            <a:off x="463632" y="3864496"/>
            <a:ext cx="8229600" cy="608856"/>
          </a:xfrm>
          <a:prstGeom prst="rect">
            <a:avLst/>
          </a:prstGeom>
        </p:spPr>
        <p:txBody>
          <a:bodyPr vert="horz">
            <a:normAutofit fontScale="775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Montanhas nevadas do estado norte-americano de Utah no resort de inverno e verão Snowbird</a:t>
            </a:r>
          </a:p>
        </p:txBody>
      </p:sp>
      <p:sp>
        <p:nvSpPr>
          <p:cNvPr id="5" name="Título 2"/>
          <p:cNvSpPr txBox="1">
            <a:spLocks/>
          </p:cNvSpPr>
          <p:nvPr/>
        </p:nvSpPr>
        <p:spPr>
          <a:xfrm>
            <a:off x="463632" y="2924944"/>
            <a:ext cx="8229600" cy="787152"/>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Aonde foi criado?</a:t>
            </a:r>
          </a:p>
        </p:txBody>
      </p:sp>
      <p:sp>
        <p:nvSpPr>
          <p:cNvPr id="6" name="Espaço Reservado para Conteúdo 1"/>
          <p:cNvSpPr txBox="1">
            <a:spLocks/>
          </p:cNvSpPr>
          <p:nvPr/>
        </p:nvSpPr>
        <p:spPr>
          <a:xfrm>
            <a:off x="463632" y="5565304"/>
            <a:ext cx="8229600" cy="744016"/>
          </a:xfrm>
          <a:prstGeom prst="rect">
            <a:avLst/>
          </a:prstGeom>
        </p:spPr>
        <p:txBody>
          <a:bodyPr vert="horz">
            <a:normAutofit fontScale="700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Uma reunião onde compareceram os 17 criadores iniciais marcava o surgimento e propagação do paradigma de desenvolvimento de softwares ágeis.</a:t>
            </a:r>
          </a:p>
        </p:txBody>
      </p:sp>
      <p:sp>
        <p:nvSpPr>
          <p:cNvPr id="7" name="Título 2"/>
          <p:cNvSpPr txBox="1">
            <a:spLocks/>
          </p:cNvSpPr>
          <p:nvPr/>
        </p:nvSpPr>
        <p:spPr>
          <a:xfrm>
            <a:off x="463632" y="4625752"/>
            <a:ext cx="8229600" cy="787152"/>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Como foi criado?</a:t>
            </a:r>
          </a:p>
        </p:txBody>
      </p:sp>
      <p:sp>
        <p:nvSpPr>
          <p:cNvPr id="8"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19553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1556792"/>
            <a:ext cx="8229600" cy="787152"/>
          </a:xfrm>
        </p:spPr>
        <p:txBody>
          <a:bodyPr/>
          <a:lstStyle/>
          <a:p>
            <a:r>
              <a:rPr lang="pt-BR" dirty="0"/>
              <a:t>Porque foi criado?</a:t>
            </a:r>
          </a:p>
        </p:txBody>
      </p:sp>
      <p:sp>
        <p:nvSpPr>
          <p:cNvPr id="2" name="Espaço Reservado para Conteúdo 1"/>
          <p:cNvSpPr>
            <a:spLocks noGrp="1"/>
          </p:cNvSpPr>
          <p:nvPr>
            <p:ph idx="1"/>
          </p:nvPr>
        </p:nvSpPr>
        <p:spPr>
          <a:xfrm>
            <a:off x="457200" y="2496344"/>
            <a:ext cx="8229600" cy="1040904"/>
          </a:xfrm>
        </p:spPr>
        <p:txBody>
          <a:bodyPr/>
          <a:lstStyle/>
          <a:p>
            <a:r>
              <a:rPr lang="en-US" dirty="0"/>
              <a:t>Para estabelecer parâmetros para criação de metodologias ágeis para desenvolvimento de software.</a:t>
            </a:r>
            <a:endParaRPr lang="pt-BR" dirty="0"/>
          </a:p>
        </p:txBody>
      </p:sp>
      <p:sp>
        <p:nvSpPr>
          <p:cNvPr id="4"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72011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12776"/>
            <a:ext cx="8229600" cy="4032448"/>
          </a:xfrm>
        </p:spPr>
        <p:txBody>
          <a:bodyPr>
            <a:normAutofit/>
          </a:bodyPr>
          <a:lstStyle/>
          <a:p>
            <a:r>
              <a:rPr lang="pt-BR" b="1" dirty="0"/>
              <a:t>Indivíduos e interação entre eles</a:t>
            </a:r>
            <a:r>
              <a:rPr lang="pt-BR" dirty="0"/>
              <a:t> mais que processos e ferramentas</a:t>
            </a:r>
          </a:p>
          <a:p>
            <a:r>
              <a:rPr lang="pt-BR" b="1" dirty="0"/>
              <a:t>Software em funcionamento</a:t>
            </a:r>
            <a:r>
              <a:rPr lang="pt-BR" dirty="0"/>
              <a:t> mais que documentação abrangente</a:t>
            </a:r>
          </a:p>
          <a:p>
            <a:r>
              <a:rPr lang="pt-BR" b="1" dirty="0"/>
              <a:t>Colaboração com o cliente</a:t>
            </a:r>
            <a:r>
              <a:rPr lang="pt-BR" dirty="0"/>
              <a:t> mais que negociação de contratos</a:t>
            </a:r>
          </a:p>
          <a:p>
            <a:r>
              <a:rPr lang="pt-BR" b="1" dirty="0"/>
              <a:t>Responder a mudanças</a:t>
            </a:r>
            <a:r>
              <a:rPr lang="pt-BR" dirty="0"/>
              <a:t> mais que seguir um plano</a:t>
            </a:r>
          </a:p>
        </p:txBody>
      </p:sp>
      <p:sp>
        <p:nvSpPr>
          <p:cNvPr id="4"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 (Objetivos)</a:t>
            </a:r>
          </a:p>
        </p:txBody>
      </p:sp>
    </p:spTree>
    <p:extLst>
      <p:ext uri="{BB962C8B-B14F-4D97-AF65-F5344CB8AC3E}">
        <p14:creationId xmlns:p14="http://schemas.microsoft.com/office/powerpoint/2010/main" val="316352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Manifesto ágil (Princípios)</a:t>
            </a:r>
          </a:p>
        </p:txBody>
      </p:sp>
      <p:sp>
        <p:nvSpPr>
          <p:cNvPr id="2" name="Espaço Reservado para Conteúdo 1"/>
          <p:cNvSpPr>
            <a:spLocks noGrp="1"/>
          </p:cNvSpPr>
          <p:nvPr>
            <p:ph idx="1"/>
          </p:nvPr>
        </p:nvSpPr>
        <p:spPr/>
        <p:txBody>
          <a:bodyPr>
            <a:normAutofit/>
          </a:bodyPr>
          <a:lstStyle/>
          <a:p>
            <a:r>
              <a:rPr lang="pt-BR" dirty="0"/>
              <a:t>Nossa maior prioridade é satisfazer o cliente;</a:t>
            </a:r>
          </a:p>
          <a:p>
            <a:r>
              <a:rPr lang="pt-BR" dirty="0"/>
              <a:t>Aceitar mudanças de requisitos;</a:t>
            </a:r>
          </a:p>
          <a:p>
            <a:r>
              <a:rPr lang="pt-BR" dirty="0"/>
              <a:t>Entregar software funcionando com frequência;</a:t>
            </a:r>
          </a:p>
          <a:p>
            <a:r>
              <a:rPr lang="pt-BR" dirty="0"/>
              <a:t>Pessoas relacionadas à negócios e desenvolvedores devem trabalhar em conjunto e diariamente;</a:t>
            </a:r>
          </a:p>
          <a:p>
            <a:r>
              <a:rPr lang="pt-BR" dirty="0"/>
              <a:t>Construir projetos ao redor de indivíduos motivados.</a:t>
            </a:r>
          </a:p>
          <a:p>
            <a:r>
              <a:rPr lang="pt-BR" dirty="0"/>
              <a:t>O Método mais eficiente e eficaz de transmitir informações para, e por dentro de um time de desenvolvimento, é através de uma conversa cara a cara.</a:t>
            </a:r>
          </a:p>
        </p:txBody>
      </p:sp>
    </p:spTree>
    <p:extLst>
      <p:ext uri="{BB962C8B-B14F-4D97-AF65-F5344CB8AC3E}">
        <p14:creationId xmlns:p14="http://schemas.microsoft.com/office/powerpoint/2010/main" val="316066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Manifesto ágil (Princípios)</a:t>
            </a:r>
          </a:p>
        </p:txBody>
      </p:sp>
      <p:sp>
        <p:nvSpPr>
          <p:cNvPr id="2" name="Espaço Reservado para Conteúdo 1"/>
          <p:cNvSpPr>
            <a:spLocks noGrp="1"/>
          </p:cNvSpPr>
          <p:nvPr>
            <p:ph idx="1"/>
          </p:nvPr>
        </p:nvSpPr>
        <p:spPr/>
        <p:txBody>
          <a:bodyPr>
            <a:normAutofit/>
          </a:bodyPr>
          <a:lstStyle/>
          <a:p>
            <a:r>
              <a:rPr lang="pt-BR" dirty="0"/>
              <a:t>Software funcional é a medida primária de progresso.</a:t>
            </a:r>
          </a:p>
          <a:p>
            <a:r>
              <a:rPr lang="pt-BR" dirty="0"/>
              <a:t>Processos ágeis promovem um ambiente sustentável. </a:t>
            </a:r>
          </a:p>
          <a:p>
            <a:r>
              <a:rPr lang="pt-BR" dirty="0"/>
              <a:t>Contínua atenção à excelência técnica e bom design, aumenta a agilidade.</a:t>
            </a:r>
          </a:p>
          <a:p>
            <a:r>
              <a:rPr lang="pt-BR" dirty="0"/>
              <a:t>Simplicidade.</a:t>
            </a:r>
          </a:p>
          <a:p>
            <a:r>
              <a:rPr lang="pt-BR" dirty="0"/>
              <a:t>As melhores arquiteturas.</a:t>
            </a:r>
          </a:p>
          <a:p>
            <a:r>
              <a:rPr lang="pt-BR" dirty="0"/>
              <a:t>Em intervalos regulares, o time reflete em como ficar mais efetivo, então, se ajustam e otimizam seu comportamento de acordo.</a:t>
            </a:r>
          </a:p>
          <a:p>
            <a:endParaRPr lang="pt-BR" dirty="0"/>
          </a:p>
        </p:txBody>
      </p:sp>
    </p:spTree>
    <p:extLst>
      <p:ext uri="{BB962C8B-B14F-4D97-AF65-F5344CB8AC3E}">
        <p14:creationId xmlns:p14="http://schemas.microsoft.com/office/powerpoint/2010/main" val="192778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Definição do Scrum</a:t>
            </a:r>
          </a:p>
        </p:txBody>
      </p:sp>
      <p:sp>
        <p:nvSpPr>
          <p:cNvPr id="2" name="Espaço Reservado para Conteúdo 1"/>
          <p:cNvSpPr>
            <a:spLocks noGrp="1"/>
          </p:cNvSpPr>
          <p:nvPr>
            <p:ph idx="1"/>
          </p:nvPr>
        </p:nvSpPr>
        <p:spPr/>
        <p:txBody>
          <a:bodyPr>
            <a:normAutofit/>
          </a:bodyPr>
          <a:lstStyle/>
          <a:p>
            <a:pPr>
              <a:buFont typeface="Wingdings" panose="05000000000000000000" pitchFamily="2" charset="2"/>
              <a:buChar char="ü"/>
            </a:pPr>
            <a:r>
              <a:rPr lang="pt-BR" dirty="0"/>
              <a:t>Um framework dentro do qual pessoas podem tratar e resolver problemas complexos e adaptativos, enquanto produtiva e criativamente entregam produtos com o mais alto valor possível</a:t>
            </a:r>
            <a:r>
              <a:rPr lang="pt-BR" dirty="0"/>
              <a:t>;</a:t>
            </a:r>
          </a:p>
          <a:p>
            <a:pPr>
              <a:buFont typeface="Wingdings" panose="05000000000000000000" pitchFamily="2" charset="2"/>
              <a:buChar char="ü"/>
            </a:pPr>
            <a:r>
              <a:rPr lang="pt-BR" dirty="0"/>
              <a:t>Quando Jeff Sutherland criou o Scrum em 1993, ele emprestou o termo de uma analogia apresentada em um estudo de 1986 por Takeuchi e Nonaka, publicado na Harvard Business Review. Nesse estudo, Takeuchi e Nonaka comparam equipes multifuncionais, alto desempenho para a formação de Scrum usado pelas equipes de Rugby.</a:t>
            </a:r>
            <a:endParaRPr lang="pt-BR" dirty="0"/>
          </a:p>
        </p:txBody>
      </p:sp>
    </p:spTree>
    <p:extLst>
      <p:ext uri="{BB962C8B-B14F-4D97-AF65-F5344CB8AC3E}">
        <p14:creationId xmlns:p14="http://schemas.microsoft.com/office/powerpoint/2010/main" val="165035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Teoria do Scrum</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Scrum é fundamentado nas teorias empíricas de controle de processo, ou empirismo;</a:t>
            </a:r>
          </a:p>
          <a:p>
            <a:pPr lvl="2">
              <a:buFont typeface="Wingdings" panose="05000000000000000000" pitchFamily="2" charset="2"/>
              <a:buChar char="ü"/>
            </a:pPr>
            <a:r>
              <a:rPr lang="pt-BR" dirty="0"/>
              <a:t>O empirismo afirma que o conhecimento vem da experiência e de tomada de decisões baseadas no que é conhecido;</a:t>
            </a:r>
          </a:p>
          <a:p>
            <a:pPr>
              <a:buFont typeface="Wingdings" panose="05000000000000000000" pitchFamily="2" charset="2"/>
              <a:buChar char="ü"/>
            </a:pPr>
            <a:r>
              <a:rPr lang="pt-BR" dirty="0"/>
              <a:t>O Scrum emprega uma abordagem iterativa e incremental para aperfeiçoar a previsibilidade e o controle de riscos;</a:t>
            </a:r>
          </a:p>
          <a:p>
            <a:pPr>
              <a:buFont typeface="Wingdings" panose="05000000000000000000" pitchFamily="2" charset="2"/>
              <a:buChar char="ü"/>
            </a:pPr>
            <a:r>
              <a:rPr lang="pt-BR" dirty="0"/>
              <a:t>Três pilares apoiam a implementação de controle de processo empírico: transparência, inspeção e adaptação.</a:t>
            </a:r>
            <a:endParaRPr lang="pt-BR" dirty="0"/>
          </a:p>
        </p:txBody>
      </p:sp>
    </p:spTree>
    <p:extLst>
      <p:ext uri="{BB962C8B-B14F-4D97-AF65-F5344CB8AC3E}">
        <p14:creationId xmlns:p14="http://schemas.microsoft.com/office/powerpoint/2010/main" val="322010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Transfer</a:t>
            </a:r>
            <a:r>
              <a:rPr lang="pt-BR" dirty="0"/>
              <a:t>ência</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Aspectos significativos do processo devem estar visíveis aos responsáveis pelos resultados;</a:t>
            </a:r>
          </a:p>
          <a:p>
            <a:pPr>
              <a:buFont typeface="Wingdings" panose="05000000000000000000" pitchFamily="2" charset="2"/>
              <a:buChar char="ü"/>
            </a:pPr>
            <a:r>
              <a:rPr lang="pt-BR" dirty="0"/>
              <a:t>Esta transparência requer aspectos definidos por um padrão comum para que os observadores compartilharem um mesmo entendimento do que está sendo visto.</a:t>
            </a:r>
            <a:endParaRPr lang="pt-BR" dirty="0"/>
          </a:p>
        </p:txBody>
      </p:sp>
    </p:spTree>
    <p:extLst>
      <p:ext uri="{BB962C8B-B14F-4D97-AF65-F5344CB8AC3E}">
        <p14:creationId xmlns:p14="http://schemas.microsoft.com/office/powerpoint/2010/main" val="145205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Inspeção</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Devem ser inspecionados frequentemente os vários aspectos do processo para identificar variações inaceitáveis;</a:t>
            </a:r>
          </a:p>
          <a:p>
            <a:pPr>
              <a:buFont typeface="Wingdings" panose="05000000000000000000" pitchFamily="2" charset="2"/>
              <a:buChar char="ü"/>
            </a:pPr>
            <a:r>
              <a:rPr lang="pt-BR" dirty="0"/>
              <a:t>A frequência da inspeção deve levar em consideração que os processos são alterados pelo próprio ato de inspeção, por isso deve ficar atento para que não exceda o limite e chega a atrapalhar a própria execução do processo;</a:t>
            </a:r>
          </a:p>
          <a:p>
            <a:pPr>
              <a:buFont typeface="Wingdings" panose="05000000000000000000" pitchFamily="2" charset="2"/>
              <a:buChar char="ü"/>
            </a:pPr>
            <a:r>
              <a:rPr lang="pt-BR" dirty="0"/>
              <a:t>O inspetor deve possuir as competências para avaliar o que ele ou ela está inspecionando.</a:t>
            </a:r>
            <a:endParaRPr lang="pt-BR" dirty="0"/>
          </a:p>
        </p:txBody>
      </p:sp>
    </p:spTree>
    <p:extLst>
      <p:ext uri="{BB962C8B-B14F-4D97-AF65-F5344CB8AC3E}">
        <p14:creationId xmlns:p14="http://schemas.microsoft.com/office/powerpoint/2010/main" val="367209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Adaptação</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Uma vez passado pelo processo de inspeção o consequentemente o resultado levará a uma adaptação visando melhorar o processo;</a:t>
            </a:r>
          </a:p>
          <a:p>
            <a:pPr>
              <a:buFont typeface="Wingdings" panose="05000000000000000000" pitchFamily="2" charset="2"/>
              <a:buChar char="ü"/>
            </a:pPr>
            <a:r>
              <a:rPr lang="pt-BR" dirty="0"/>
              <a:t>O ajuste deve ser realizado o mais breve possível para minimizar mais desvios.</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300053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Introdução</a:t>
            </a:r>
          </a:p>
        </p:txBody>
      </p:sp>
      <p:sp>
        <p:nvSpPr>
          <p:cNvPr id="2" name="Espaço Reservado para Conteúdo 1"/>
          <p:cNvSpPr>
            <a:spLocks noGrp="1"/>
          </p:cNvSpPr>
          <p:nvPr>
            <p:ph idx="1"/>
          </p:nvPr>
        </p:nvSpPr>
        <p:spPr/>
        <p:txBody>
          <a:bodyPr/>
          <a:lstStyle/>
          <a:p>
            <a:endParaRPr lang="pt-BR" dirty="0"/>
          </a:p>
        </p:txBody>
      </p:sp>
    </p:spTree>
    <p:extLst>
      <p:ext uri="{BB962C8B-B14F-4D97-AF65-F5344CB8AC3E}">
        <p14:creationId xmlns:p14="http://schemas.microsoft.com/office/powerpoint/2010/main" val="75905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Valores do Scrum</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Como um framework para desenvolvimento ágil o Scrum é consistente com os valores do manifesto ágil;</a:t>
            </a:r>
          </a:p>
          <a:p>
            <a:pPr>
              <a:buFont typeface="Wingdings" panose="05000000000000000000" pitchFamily="2" charset="2"/>
              <a:buChar char="ü"/>
            </a:pPr>
            <a:r>
              <a:rPr lang="pt-BR" dirty="0"/>
              <a:t>Foco, coragem, franqueza, comprometimento e respeito é essencial para a saúde e o sucesso de todo processo</a:t>
            </a:r>
          </a:p>
          <a:p>
            <a:pPr>
              <a:buFont typeface="Wingdings" panose="05000000000000000000" pitchFamily="2" charset="2"/>
              <a:buChar char="ü"/>
            </a:pPr>
            <a:r>
              <a:rPr lang="pt-BR" dirty="0"/>
              <a:t>Baseia-se no sistema Toyota de produção desenvolvido por </a:t>
            </a:r>
            <a:r>
              <a:rPr lang="pt-BR" dirty="0" err="1"/>
              <a:t>Taiichi</a:t>
            </a:r>
            <a:r>
              <a:rPr lang="pt-BR" dirty="0"/>
              <a:t> </a:t>
            </a:r>
            <a:r>
              <a:rPr lang="pt-BR" dirty="0" err="1"/>
              <a:t>Ohno</a:t>
            </a:r>
            <a:r>
              <a:rPr lang="pt-BR" dirty="0"/>
              <a:t> e no ciclo OODA (Observe, </a:t>
            </a:r>
            <a:r>
              <a:rPr lang="pt-BR" dirty="0" err="1"/>
              <a:t>Orient</a:t>
            </a:r>
            <a:r>
              <a:rPr lang="pt-BR" dirty="0"/>
              <a:t>, Decide, </a:t>
            </a:r>
            <a:r>
              <a:rPr lang="pt-BR" dirty="0" err="1"/>
              <a:t>Act</a:t>
            </a:r>
            <a:r>
              <a:rPr lang="pt-BR" dirty="0"/>
              <a:t>) da aviação de combate.</a:t>
            </a:r>
            <a:endParaRPr lang="pt-BR" dirty="0"/>
          </a:p>
        </p:txBody>
      </p:sp>
    </p:spTree>
    <p:extLst>
      <p:ext uri="{BB962C8B-B14F-4D97-AF65-F5344CB8AC3E}">
        <p14:creationId xmlns:p14="http://schemas.microsoft.com/office/powerpoint/2010/main" val="178506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Time Scrum</a:t>
            </a:r>
          </a:p>
        </p:txBody>
      </p:sp>
      <p:sp>
        <p:nvSpPr>
          <p:cNvPr id="2" name="Espaço Reservado para Conteúdo 1"/>
          <p:cNvSpPr>
            <a:spLocks noGrp="1"/>
          </p:cNvSpPr>
          <p:nvPr>
            <p:ph idx="1"/>
          </p:nvPr>
        </p:nvSpPr>
        <p:spPr/>
        <p:txBody>
          <a:bodyPr>
            <a:normAutofit/>
          </a:bodyPr>
          <a:lstStyle/>
          <a:p>
            <a:pPr>
              <a:buFont typeface="Wingdings" panose="05000000000000000000" pitchFamily="2" charset="2"/>
              <a:buChar char="ü"/>
            </a:pPr>
            <a:r>
              <a:rPr lang="pt-BR" dirty="0"/>
              <a:t>Entrega o produto de forma iterativa e incremental, maximizando as oportunidades de realimentação;</a:t>
            </a:r>
          </a:p>
          <a:p>
            <a:pPr>
              <a:buFont typeface="Wingdings" panose="05000000000000000000" pitchFamily="2" charset="2"/>
              <a:buChar char="ü"/>
            </a:pPr>
            <a:r>
              <a:rPr lang="pt-BR" dirty="0"/>
              <a:t>Composto por: Product Owner, Time de Desenvolvimento e Scrum Master.</a:t>
            </a:r>
          </a:p>
        </p:txBody>
      </p:sp>
    </p:spTree>
    <p:extLst>
      <p:ext uri="{BB962C8B-B14F-4D97-AF65-F5344CB8AC3E}">
        <p14:creationId xmlns:p14="http://schemas.microsoft.com/office/powerpoint/2010/main" val="3509287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Product Owner</a:t>
            </a:r>
            <a:endParaRPr lang="pt-BR" dirty="0"/>
          </a:p>
        </p:txBody>
      </p:sp>
      <p:sp>
        <p:nvSpPr>
          <p:cNvPr id="3" name="Espaço Reservado para Conteúdo 2"/>
          <p:cNvSpPr>
            <a:spLocks noGrp="1"/>
          </p:cNvSpPr>
          <p:nvPr>
            <p:ph idx="1"/>
          </p:nvPr>
        </p:nvSpPr>
        <p:spPr>
          <a:xfrm>
            <a:off x="507206" y="1993393"/>
            <a:ext cx="8065294" cy="4243919"/>
          </a:xfrm>
        </p:spPr>
        <p:txBody>
          <a:bodyPr>
            <a:normAutofit/>
          </a:bodyPr>
          <a:lstStyle/>
          <a:p>
            <a:pPr>
              <a:buFont typeface="Wingdings" panose="05000000000000000000" pitchFamily="2" charset="2"/>
              <a:buChar char="ü"/>
            </a:pPr>
            <a:r>
              <a:rPr lang="pt-BR" dirty="0"/>
              <a:t>Pessoa responsável por gerenciar o Backlog do Produto a fim de maximizar o valor do projeto;</a:t>
            </a:r>
          </a:p>
          <a:p>
            <a:pPr lvl="2">
              <a:buFont typeface="Wingdings" panose="05000000000000000000" pitchFamily="2" charset="2"/>
              <a:buChar char="ü"/>
            </a:pPr>
            <a:r>
              <a:rPr lang="pt-BR" dirty="0"/>
              <a:t>Ordena por prioridade e esclarece os itens do Backlog do Produto</a:t>
            </a:r>
          </a:p>
          <a:p>
            <a:pPr>
              <a:buFont typeface="Wingdings" panose="05000000000000000000" pitchFamily="2" charset="2"/>
              <a:buChar char="ü"/>
            </a:pPr>
            <a:r>
              <a:rPr lang="pt-BR" dirty="0"/>
              <a:t>Pode cancelar uma Sprint;</a:t>
            </a:r>
          </a:p>
          <a:p>
            <a:pPr>
              <a:buFont typeface="Wingdings" panose="05000000000000000000" pitchFamily="2" charset="2"/>
              <a:buChar char="ü"/>
            </a:pPr>
            <a:r>
              <a:rPr lang="pt-BR" dirty="0"/>
              <a:t>Representa todos os Stakeholders no projeto.</a:t>
            </a:r>
          </a:p>
          <a:p>
            <a:pPr marL="0" indent="0">
              <a:buNone/>
            </a:pPr>
            <a:endParaRPr lang="en-US" dirty="0"/>
          </a:p>
          <a:p>
            <a:pPr marL="0" indent="0">
              <a:buNone/>
            </a:pPr>
            <a:endParaRPr lang="en-US" dirty="0"/>
          </a:p>
          <a:p>
            <a:pPr marL="0" indent="0">
              <a:buNone/>
            </a:pPr>
            <a:r>
              <a:rPr lang="en-US" b="1" i="1" dirty="0"/>
              <a:t>Stakeholder</a:t>
            </a:r>
            <a:r>
              <a:rPr lang="en-US" i="1" dirty="0"/>
              <a:t>: </a:t>
            </a:r>
            <a:r>
              <a:rPr lang="pt-BR" i="1" dirty="0"/>
              <a:t>Alguém interessado no projeto, porém não está comprometido diretamente com ele (Ex: Cliente, Acionista, Diretor).</a:t>
            </a:r>
          </a:p>
        </p:txBody>
      </p:sp>
    </p:spTree>
    <p:extLst>
      <p:ext uri="{BB962C8B-B14F-4D97-AF65-F5344CB8AC3E}">
        <p14:creationId xmlns:p14="http://schemas.microsoft.com/office/powerpoint/2010/main" val="2206234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Time de Desenvolvimento</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Grupo de profissionais responsáveis pelo desenvolvimento do potencial incremento que será entregue a cada Sprint;</a:t>
            </a:r>
          </a:p>
          <a:p>
            <a:pPr>
              <a:buFont typeface="Wingdings" panose="05000000000000000000" pitchFamily="2" charset="2"/>
              <a:buChar char="ü"/>
            </a:pPr>
            <a:r>
              <a:rPr lang="pt-BR" dirty="0"/>
              <a:t>São auto organizáveis e multifuncionais;</a:t>
            </a:r>
          </a:p>
          <a:p>
            <a:pPr>
              <a:buFont typeface="Wingdings" panose="05000000000000000000" pitchFamily="2" charset="2"/>
              <a:buChar char="ü"/>
            </a:pPr>
            <a:r>
              <a:rPr lang="pt-BR" dirty="0"/>
              <a:t>Composto entre 3 a 9 integrantes.</a:t>
            </a:r>
          </a:p>
        </p:txBody>
      </p:sp>
    </p:spTree>
    <p:extLst>
      <p:ext uri="{BB962C8B-B14F-4D97-AF65-F5344CB8AC3E}">
        <p14:creationId xmlns:p14="http://schemas.microsoft.com/office/powerpoint/2010/main" val="3008020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Scrum Master</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Pessoa responsável por garantir que o Scrum seja compreendido por todos, fazendo com que aderem a teoria, praticas e regras do Scrum;</a:t>
            </a:r>
          </a:p>
          <a:p>
            <a:pPr>
              <a:buFont typeface="Wingdings" panose="05000000000000000000" pitchFamily="2" charset="2"/>
              <a:buChar char="ü"/>
            </a:pPr>
            <a:r>
              <a:rPr lang="pt-BR" dirty="0"/>
              <a:t>Facilitador e potencializador do trabalho do Time Scrum;</a:t>
            </a:r>
          </a:p>
          <a:p>
            <a:pPr lvl="2">
              <a:buFont typeface="Wingdings" panose="05000000000000000000" pitchFamily="2" charset="2"/>
              <a:buChar char="ü"/>
            </a:pPr>
            <a:r>
              <a:rPr lang="pt-BR" dirty="0"/>
              <a:t>Remove quaisquer impedimentos para o progresso</a:t>
            </a:r>
          </a:p>
          <a:p>
            <a:pPr lvl="2">
              <a:buFont typeface="Wingdings" panose="05000000000000000000" pitchFamily="2" charset="2"/>
              <a:buChar char="ü"/>
            </a:pPr>
            <a:r>
              <a:rPr lang="pt-BR" dirty="0"/>
              <a:t>Agenda e conduz reuniões</a:t>
            </a:r>
          </a:p>
          <a:p>
            <a:pPr>
              <a:buFont typeface="Wingdings" panose="05000000000000000000" pitchFamily="2" charset="2"/>
              <a:buChar char="ü"/>
            </a:pPr>
            <a:r>
              <a:rPr lang="pt-BR" dirty="0"/>
              <a:t>Protege o Time Scrum.</a:t>
            </a:r>
          </a:p>
          <a:p>
            <a:pPr lvl="2">
              <a:buFont typeface="Wingdings" panose="05000000000000000000" pitchFamily="2" charset="2"/>
              <a:buChar char="ü"/>
            </a:pPr>
            <a:r>
              <a:rPr lang="pt-BR" dirty="0"/>
              <a:t>Ajuda aqueles que estão fora a entender quais as interações com o Time Scrum são úteis</a:t>
            </a:r>
          </a:p>
          <a:p>
            <a:pPr lvl="2">
              <a:buFont typeface="Wingdings" panose="05000000000000000000" pitchFamily="2" charset="2"/>
              <a:buChar char="ü"/>
            </a:pPr>
            <a:endParaRPr lang="pt-BR" dirty="0"/>
          </a:p>
        </p:txBody>
      </p:sp>
    </p:spTree>
    <p:extLst>
      <p:ext uri="{BB962C8B-B14F-4D97-AF65-F5344CB8AC3E}">
        <p14:creationId xmlns:p14="http://schemas.microsoft.com/office/powerpoint/2010/main" val="415515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Eventos Scrum</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São usados no Scrum para criar uma rotina;</a:t>
            </a:r>
          </a:p>
          <a:p>
            <a:pPr>
              <a:buFont typeface="Wingdings" panose="05000000000000000000" pitchFamily="2" charset="2"/>
              <a:buChar char="ü"/>
            </a:pPr>
            <a:r>
              <a:rPr lang="pt-BR" dirty="0"/>
              <a:t>Todos os eventos possuem um tempo máximo pré-determinado para sua realização (time-boxed);</a:t>
            </a:r>
          </a:p>
          <a:p>
            <a:pPr>
              <a:buFont typeface="Wingdings" panose="05000000000000000000" pitchFamily="2" charset="2"/>
              <a:buChar char="ü"/>
            </a:pPr>
            <a:r>
              <a:rPr lang="pt-BR" dirty="0"/>
              <a:t>São eventos: Sprint, Reunião de Planejamento da Sprint, Reunião Diária, Revisão da Sprint e Retrospectiva da Sprint;</a:t>
            </a:r>
          </a:p>
          <a:p>
            <a:pPr>
              <a:buFont typeface="Wingdings" panose="05000000000000000000" pitchFamily="2" charset="2"/>
              <a:buChar char="ü"/>
            </a:pPr>
            <a:r>
              <a:rPr lang="pt-BR" dirty="0"/>
              <a:t>A não inclusão de qualquer um dos eventos resultará na redução da transparência e da perda de oportunidade para inspecionar e adaptar.</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2460374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Sprint</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Coração do Scrum, ou seja, contém todos os elementos do Scrum;</a:t>
            </a:r>
          </a:p>
          <a:p>
            <a:pPr>
              <a:buFont typeface="Wingdings" panose="05000000000000000000" pitchFamily="2" charset="2"/>
              <a:buChar char="ü"/>
            </a:pPr>
            <a:r>
              <a:rPr lang="pt-BR" dirty="0"/>
              <a:t>O objetivo é ter uma interação curta o suficiente para manter o time focado, mas tempo suficiente para entregar um incremento significativo do trabalho;</a:t>
            </a:r>
          </a:p>
          <a:p>
            <a:pPr lvl="2">
              <a:buFont typeface="Wingdings" panose="05000000000000000000" pitchFamily="2" charset="2"/>
              <a:buChar char="ü"/>
            </a:pPr>
            <a:r>
              <a:rPr lang="pt-BR" dirty="0"/>
              <a:t>Duração de máxima de um mês, e hoje comumente usada pelos times entre uma ou duas semanas</a:t>
            </a:r>
          </a:p>
          <a:p>
            <a:pPr>
              <a:buFont typeface="Wingdings" panose="05000000000000000000" pitchFamily="2" charset="2"/>
              <a:buChar char="ü"/>
            </a:pPr>
            <a:r>
              <a:rPr lang="pt-BR" dirty="0"/>
              <a:t>Cancelamento só pode ser feito pelo Product Owner.</a:t>
            </a:r>
          </a:p>
        </p:txBody>
      </p:sp>
    </p:spTree>
    <p:extLst>
      <p:ext uri="{BB962C8B-B14F-4D97-AF65-F5344CB8AC3E}">
        <p14:creationId xmlns:p14="http://schemas.microsoft.com/office/powerpoint/2010/main" val="256134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913243"/>
          </a:xfrm>
        </p:spPr>
        <p:txBody>
          <a:bodyPr/>
          <a:lstStyle/>
          <a:p>
            <a:r>
              <a:rPr lang="pt-BR" dirty="0"/>
              <a:t>Reunião de Planejamento</a:t>
            </a:r>
          </a:p>
        </p:txBody>
      </p:sp>
      <p:sp>
        <p:nvSpPr>
          <p:cNvPr id="3" name="Espaço Reservado para Conteúdo 2"/>
          <p:cNvSpPr>
            <a:spLocks noGrp="1"/>
          </p:cNvSpPr>
          <p:nvPr>
            <p:ph idx="1"/>
          </p:nvPr>
        </p:nvSpPr>
        <p:spPr>
          <a:xfrm>
            <a:off x="507206" y="1556792"/>
            <a:ext cx="8065294" cy="4824536"/>
          </a:xfrm>
        </p:spPr>
        <p:txBody>
          <a:bodyPr>
            <a:normAutofit fontScale="92500" lnSpcReduction="10000"/>
          </a:bodyPr>
          <a:lstStyle/>
          <a:p>
            <a:pPr>
              <a:buFont typeface="Wingdings" panose="05000000000000000000" pitchFamily="2" charset="2"/>
              <a:buChar char="ü"/>
            </a:pPr>
            <a:r>
              <a:rPr lang="pt-BR" dirty="0"/>
              <a:t>Reunião na qual estão presentes o Time Scrum e Stakeholders convidados;</a:t>
            </a:r>
          </a:p>
          <a:p>
            <a:pPr>
              <a:buFont typeface="Wingdings" panose="05000000000000000000" pitchFamily="2" charset="2"/>
              <a:buChar char="ü"/>
            </a:pPr>
            <a:r>
              <a:rPr lang="pt-BR" dirty="0"/>
              <a:t>Duração de acordo com o tamanho da Sprint;</a:t>
            </a:r>
          </a:p>
          <a:p>
            <a:pPr lvl="2">
              <a:buFont typeface="Wingdings" panose="05000000000000000000" pitchFamily="2" charset="2"/>
              <a:buChar char="ü"/>
            </a:pPr>
            <a:r>
              <a:rPr lang="pt-BR" dirty="0"/>
              <a:t>Time-box com no máximo 8 horas para uma Sprint de um mês</a:t>
            </a:r>
          </a:p>
          <a:p>
            <a:pPr>
              <a:buFont typeface="Wingdings" panose="05000000000000000000" pitchFamily="2" charset="2"/>
              <a:buChar char="ü"/>
            </a:pPr>
            <a:r>
              <a:rPr lang="pt-BR" dirty="0"/>
              <a:t>O Scrum Master garante que o evento ocorra e que os participantes entendam seu propósito;</a:t>
            </a:r>
          </a:p>
          <a:p>
            <a:pPr>
              <a:buFont typeface="Wingdings" panose="05000000000000000000" pitchFamily="2" charset="2"/>
              <a:buChar char="ü"/>
            </a:pPr>
            <a:r>
              <a:rPr lang="pt-BR" dirty="0"/>
              <a:t>Normalmente dividida em 2 partes:</a:t>
            </a:r>
          </a:p>
          <a:p>
            <a:pPr lvl="2">
              <a:buFont typeface="Wingdings" panose="05000000000000000000" pitchFamily="2" charset="2"/>
              <a:buChar char="ü"/>
            </a:pPr>
            <a:r>
              <a:rPr lang="pt-BR" dirty="0"/>
              <a:t>1ª parte: O Product Owner apresenta o Backlog do Produto, descreve o que ele deseja ver construído e esclarece dúvidas. Ao final o time seleciona os itens do Backlog do Produto e define o Sprint Goal (Objetivo) juntamente com o Product Owner</a:t>
            </a:r>
          </a:p>
          <a:p>
            <a:pPr lvl="2">
              <a:buFont typeface="Wingdings" panose="05000000000000000000" pitchFamily="2" charset="2"/>
              <a:buChar char="ü"/>
            </a:pPr>
            <a:r>
              <a:rPr lang="pt-BR" dirty="0"/>
              <a:t>2ª parte: O Time de Desenvolvimento decide como irá construir essas funcionalidades durante a Sprint e transformá-las em um incremento de produto “Pronto”. Os itens de Backlog do Produto selecionados para a Sprint, junto com o plano de entrega destes itens é chamado de Backlog da Sprint</a:t>
            </a:r>
          </a:p>
        </p:txBody>
      </p:sp>
    </p:spTree>
    <p:extLst>
      <p:ext uri="{BB962C8B-B14F-4D97-AF65-F5344CB8AC3E}">
        <p14:creationId xmlns:p14="http://schemas.microsoft.com/office/powerpoint/2010/main" val="1897746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1057259"/>
          </a:xfrm>
        </p:spPr>
        <p:txBody>
          <a:bodyPr/>
          <a:lstStyle/>
          <a:p>
            <a:r>
              <a:rPr lang="pt-BR" dirty="0"/>
              <a:t>Reunião Diária</a:t>
            </a:r>
          </a:p>
        </p:txBody>
      </p:sp>
      <p:sp>
        <p:nvSpPr>
          <p:cNvPr id="3" name="Espaço Reservado para Conteúdo 2"/>
          <p:cNvSpPr>
            <a:spLocks noGrp="1"/>
          </p:cNvSpPr>
          <p:nvPr>
            <p:ph idx="1"/>
          </p:nvPr>
        </p:nvSpPr>
        <p:spPr>
          <a:xfrm>
            <a:off x="507206" y="1556792"/>
            <a:ext cx="8065294" cy="4896545"/>
          </a:xfrm>
        </p:spPr>
        <p:txBody>
          <a:bodyPr>
            <a:normAutofit/>
          </a:bodyPr>
          <a:lstStyle/>
          <a:p>
            <a:pPr>
              <a:buFont typeface="Wingdings" panose="05000000000000000000" pitchFamily="2" charset="2"/>
              <a:buChar char="ü"/>
            </a:pPr>
            <a:r>
              <a:rPr lang="pt-BR" dirty="0"/>
              <a:t>Chamada também de “Daily Scrum” é composta pelo Scrum Master e o Time de Desenvolvimento;</a:t>
            </a:r>
          </a:p>
          <a:p>
            <a:pPr>
              <a:buFont typeface="Wingdings" panose="05000000000000000000" pitchFamily="2" charset="2"/>
              <a:buChar char="ü"/>
            </a:pPr>
            <a:r>
              <a:rPr lang="pt-BR" dirty="0"/>
              <a:t>São realizadas sempre no mesmo lugar e na mesma hora definida, com duração máxima de 15 minutos;</a:t>
            </a:r>
          </a:p>
          <a:p>
            <a:pPr>
              <a:buFont typeface="Wingdings" panose="05000000000000000000" pitchFamily="2" charset="2"/>
              <a:buChar char="ü"/>
            </a:pPr>
            <a:r>
              <a:rPr lang="pt-BR" dirty="0"/>
              <a:t>Cada integrante do time deverá responder três perguntas:</a:t>
            </a:r>
          </a:p>
          <a:p>
            <a:pPr lvl="2">
              <a:buFont typeface="Wingdings" panose="05000000000000000000" pitchFamily="2" charset="2"/>
              <a:buChar char="ü"/>
            </a:pPr>
            <a:r>
              <a:rPr lang="pt-BR" dirty="0"/>
              <a:t>O que eu fiz ontem que ajudou o Time de Desenvolvimento a atender a meta da Sprint?</a:t>
            </a:r>
          </a:p>
          <a:p>
            <a:pPr lvl="2">
              <a:buFont typeface="Wingdings" panose="05000000000000000000" pitchFamily="2" charset="2"/>
              <a:buChar char="ü"/>
            </a:pPr>
            <a:r>
              <a:rPr lang="pt-BR" dirty="0"/>
              <a:t>O que eu farei hoje para ajudar o Time de Desenvolvimento atender a meta da Sprint?</a:t>
            </a:r>
          </a:p>
          <a:p>
            <a:pPr lvl="2">
              <a:buFont typeface="Wingdings" panose="05000000000000000000" pitchFamily="2" charset="2"/>
              <a:buChar char="ü"/>
            </a:pPr>
            <a:r>
              <a:rPr lang="pt-BR" dirty="0"/>
              <a:t>Eu vejo algum obstáculo que impeça a mim ou o Time de Desenvolvimento no atendimento da meta da Sprint?</a:t>
            </a:r>
          </a:p>
          <a:p>
            <a:pPr>
              <a:buFont typeface="Wingdings" panose="05000000000000000000" pitchFamily="2" charset="2"/>
              <a:buChar char="ü"/>
            </a:pPr>
            <a:r>
              <a:rPr lang="pt-BR" dirty="0"/>
              <a:t>Os impedimentos identificados no Daily Scrum devem ser tratados pelo Scrum Master o mais rapidamente possível.</a:t>
            </a:r>
          </a:p>
        </p:txBody>
      </p:sp>
    </p:spTree>
    <p:extLst>
      <p:ext uri="{BB962C8B-B14F-4D97-AF65-F5344CB8AC3E}">
        <p14:creationId xmlns:p14="http://schemas.microsoft.com/office/powerpoint/2010/main" val="1842161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Reunião de Revisão</a:t>
            </a:r>
          </a:p>
        </p:txBody>
      </p:sp>
      <p:sp>
        <p:nvSpPr>
          <p:cNvPr id="3" name="Espaço Reservado para Conteúdo 2"/>
          <p:cNvSpPr>
            <a:spLocks noGrp="1"/>
          </p:cNvSpPr>
          <p:nvPr>
            <p:ph idx="1"/>
          </p:nvPr>
        </p:nvSpPr>
        <p:spPr>
          <a:xfrm>
            <a:off x="507206" y="1993393"/>
            <a:ext cx="8065294" cy="4315927"/>
          </a:xfrm>
        </p:spPr>
        <p:txBody>
          <a:bodyPr>
            <a:normAutofit/>
          </a:bodyPr>
          <a:lstStyle/>
          <a:p>
            <a:pPr>
              <a:buFont typeface="Wingdings" panose="05000000000000000000" pitchFamily="2" charset="2"/>
              <a:buChar char="ü"/>
            </a:pPr>
            <a:r>
              <a:rPr lang="pt-BR" dirty="0"/>
              <a:t>É uma reunião informal composta pelo Time Scrum e Stakeholders convidados;</a:t>
            </a:r>
          </a:p>
          <a:p>
            <a:pPr>
              <a:buFont typeface="Wingdings" panose="05000000000000000000" pitchFamily="2" charset="2"/>
              <a:buChar char="ü"/>
            </a:pPr>
            <a:r>
              <a:rPr lang="pt-BR" dirty="0"/>
              <a:t>Realizada no final da Sprint com duração de acordo com o tamanho da Sprint;</a:t>
            </a:r>
          </a:p>
          <a:p>
            <a:pPr lvl="2">
              <a:buFont typeface="Wingdings" panose="05000000000000000000" pitchFamily="2" charset="2"/>
              <a:buChar char="ü"/>
            </a:pPr>
            <a:r>
              <a:rPr lang="pt-BR" dirty="0"/>
              <a:t>Time-box com no máximo 4 horas para uma Sprint de um mês</a:t>
            </a:r>
          </a:p>
          <a:p>
            <a:pPr>
              <a:buFont typeface="Wingdings" panose="05000000000000000000" pitchFamily="2" charset="2"/>
              <a:buChar char="ü"/>
            </a:pPr>
            <a:r>
              <a:rPr lang="pt-BR" dirty="0"/>
              <a:t> Tem como objetivo inspecionar o incremento e adaptar o Backlog do Produto se necessário;</a:t>
            </a:r>
          </a:p>
          <a:p>
            <a:pPr>
              <a:buFont typeface="Wingdings" panose="05000000000000000000" pitchFamily="2" charset="2"/>
              <a:buChar char="ü"/>
            </a:pPr>
            <a:r>
              <a:rPr lang="pt-BR" dirty="0"/>
              <a:t>Durante essa reunião o Time de Desenvolvimento mostra quais itens do Backlog do Produto que eles concluíram durante a Sprint. Isso pode ocorrer sob a forma uma demo das novas funcionalidades.</a:t>
            </a:r>
          </a:p>
        </p:txBody>
      </p:sp>
    </p:spTree>
    <p:extLst>
      <p:ext uri="{BB962C8B-B14F-4D97-AF65-F5344CB8AC3E}">
        <p14:creationId xmlns:p14="http://schemas.microsoft.com/office/powerpoint/2010/main" val="348091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Projeto</a:t>
            </a:r>
          </a:p>
        </p:txBody>
      </p:sp>
      <p:sp>
        <p:nvSpPr>
          <p:cNvPr id="3" name="Content Placeholder 2"/>
          <p:cNvSpPr>
            <a:spLocks noGrp="1"/>
          </p:cNvSpPr>
          <p:nvPr>
            <p:ph idx="1"/>
          </p:nvPr>
        </p:nvSpPr>
        <p:spPr/>
        <p:txBody>
          <a:bodyPr>
            <a:normAutofit/>
          </a:bodyPr>
          <a:lstStyle/>
          <a:p>
            <a:pPr marL="0" indent="0">
              <a:buNone/>
            </a:pPr>
            <a:r>
              <a:rPr lang="pt-BR" dirty="0"/>
              <a:t>Refere-se a um “Plano para realização de um ato; desígnio, intenção.”. </a:t>
            </a:r>
          </a:p>
          <a:p>
            <a:pPr marL="0" indent="0">
              <a:buNone/>
            </a:pPr>
            <a:r>
              <a:rPr lang="pt-BR" dirty="0"/>
              <a:t>Para que consigamos atingir um determinado objetivo com eficácia é necessário frequentemente conhecer as alternativas, adaptar a que talvez possa ser a mais condizente e inspecionar para certificar-se que está trilhando a melhor rota.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Reunião de Retrospectiva</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Composta apenas pelo Time Scrum deve ser time-boxed (por exemplo, 3 horas);</a:t>
            </a:r>
          </a:p>
          <a:p>
            <a:pPr lvl="2">
              <a:buFont typeface="Wingdings" panose="05000000000000000000" pitchFamily="2" charset="2"/>
              <a:buChar char="ü"/>
            </a:pPr>
            <a:r>
              <a:rPr lang="pt-BR" dirty="0"/>
              <a:t>Realizada após a reunião de revisão.</a:t>
            </a:r>
          </a:p>
          <a:p>
            <a:pPr>
              <a:buFont typeface="Wingdings" panose="05000000000000000000" pitchFamily="2" charset="2"/>
              <a:buChar char="ü"/>
            </a:pPr>
            <a:r>
              <a:rPr lang="pt-BR" dirty="0"/>
              <a:t>É uma oportunidade para o Time Scrum inspecionar a si próprio e criar um plano para melhorias a serem aplicadas na próxima Sprint;</a:t>
            </a:r>
          </a:p>
          <a:p>
            <a:pPr lvl="2">
              <a:buFont typeface="Wingdings" panose="05000000000000000000" pitchFamily="2" charset="2"/>
              <a:buChar char="ü"/>
            </a:pPr>
            <a:r>
              <a:rPr lang="pt-BR" dirty="0"/>
              <a:t>O que ocorreu bem durante a Sprint, o que não e que melhorias poderiam ser feitas na próxima Sprint</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3127285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Artefatos Scrum</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Representam o trabalho ou o valor para o fornecimento de transparência e oportunidades para inspeção e adaptação;</a:t>
            </a:r>
          </a:p>
          <a:p>
            <a:pPr>
              <a:buFont typeface="Wingdings" panose="05000000000000000000" pitchFamily="2" charset="2"/>
              <a:buChar char="ü"/>
            </a:pPr>
            <a:r>
              <a:rPr lang="pt-BR" dirty="0"/>
              <a:t>São artefatos: Backlog do Produto, Backlog da Sprint e Incremento.</a:t>
            </a:r>
          </a:p>
        </p:txBody>
      </p:sp>
    </p:spTree>
    <p:extLst>
      <p:ext uri="{BB962C8B-B14F-4D97-AF65-F5344CB8AC3E}">
        <p14:creationId xmlns:p14="http://schemas.microsoft.com/office/powerpoint/2010/main" val="3023515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1057259"/>
          </a:xfrm>
        </p:spPr>
        <p:txBody>
          <a:bodyPr/>
          <a:lstStyle/>
          <a:p>
            <a:r>
              <a:rPr lang="pt-BR" dirty="0"/>
              <a:t>Backlog do Produto</a:t>
            </a:r>
          </a:p>
        </p:txBody>
      </p:sp>
      <p:sp>
        <p:nvSpPr>
          <p:cNvPr id="3" name="Espaço Reservado para Conteúdo 2"/>
          <p:cNvSpPr>
            <a:spLocks noGrp="1"/>
          </p:cNvSpPr>
          <p:nvPr>
            <p:ph idx="1"/>
          </p:nvPr>
        </p:nvSpPr>
        <p:spPr>
          <a:xfrm>
            <a:off x="507206" y="1556793"/>
            <a:ext cx="8065294" cy="4896544"/>
          </a:xfrm>
        </p:spPr>
        <p:txBody>
          <a:bodyPr>
            <a:normAutofit/>
          </a:bodyPr>
          <a:lstStyle/>
          <a:p>
            <a:pPr>
              <a:buFont typeface="Wingdings" panose="05000000000000000000" pitchFamily="2" charset="2"/>
              <a:buChar char="ü"/>
            </a:pPr>
            <a:r>
              <a:rPr lang="pt-BR" dirty="0"/>
              <a:t>O Backlog do Produto lista todas as características, funções, requisitos, melhorias e correções que formam as mudanças que devem ser feitas no produto nas futuras versões;</a:t>
            </a:r>
          </a:p>
          <a:p>
            <a:pPr lvl="2">
              <a:buFont typeface="Wingdings" panose="05000000000000000000" pitchFamily="2" charset="2"/>
              <a:buChar char="ü"/>
            </a:pPr>
            <a:r>
              <a:rPr lang="pt-BR" dirty="0"/>
              <a:t>A melhor forma de expressar um item do backlog é na forma de user story, exemplo: “Como um cliente da loja online eu gostaria de procurar por itens para adicionar ao meu pedido”</a:t>
            </a:r>
          </a:p>
          <a:p>
            <a:pPr>
              <a:buFont typeface="Wingdings" panose="05000000000000000000" pitchFamily="2" charset="2"/>
              <a:buChar char="ü"/>
            </a:pPr>
            <a:r>
              <a:rPr lang="pt-BR" dirty="0"/>
              <a:t>O Product Owner é responsável pelo Backlog do Produto, incluindo seu conteúdo, disponibilidade e ordenação;</a:t>
            </a:r>
          </a:p>
          <a:p>
            <a:pPr>
              <a:buFont typeface="Wingdings" panose="05000000000000000000" pitchFamily="2" charset="2"/>
              <a:buChar char="ü"/>
            </a:pPr>
            <a:r>
              <a:rPr lang="pt-BR" dirty="0"/>
              <a:t>É ordenado pela prioridade;</a:t>
            </a:r>
          </a:p>
          <a:p>
            <a:pPr lvl="2">
              <a:buFont typeface="Wingdings" panose="05000000000000000000" pitchFamily="2" charset="2"/>
              <a:buChar char="ü"/>
            </a:pPr>
            <a:r>
              <a:rPr lang="pt-BR" dirty="0"/>
              <a:t>Prioridade do cliente, urgência em receber feedback, dificuldade de implementação e relações simbióticas entre os itens (B é mais fácil se fizer o A primeiro) podem influenciar na priorização</a:t>
            </a:r>
          </a:p>
          <a:p>
            <a:pPr lvl="1">
              <a:buFont typeface="Wingdings" panose="05000000000000000000" pitchFamily="2" charset="2"/>
              <a:buChar char="ü"/>
            </a:pPr>
            <a:r>
              <a:rPr lang="pt-BR" dirty="0"/>
              <a:t>O Time de Desenvolvimento é responsável por todas as estimativas</a:t>
            </a:r>
          </a:p>
          <a:p>
            <a:pPr marL="0" indent="0">
              <a:buNone/>
            </a:pPr>
            <a:endParaRPr lang="pt-BR" dirty="0"/>
          </a:p>
        </p:txBody>
      </p:sp>
    </p:spTree>
    <p:extLst>
      <p:ext uri="{BB962C8B-B14F-4D97-AF65-F5344CB8AC3E}">
        <p14:creationId xmlns:p14="http://schemas.microsoft.com/office/powerpoint/2010/main" val="398962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1057259"/>
          </a:xfrm>
        </p:spPr>
        <p:txBody>
          <a:bodyPr/>
          <a:lstStyle/>
          <a:p>
            <a:r>
              <a:rPr lang="pt-BR" dirty="0"/>
              <a:t>Backlog do Produto</a:t>
            </a:r>
          </a:p>
        </p:txBody>
      </p:sp>
      <p:sp>
        <p:nvSpPr>
          <p:cNvPr id="3" name="Espaço Reservado para Conteúdo 2"/>
          <p:cNvSpPr>
            <a:spLocks noGrp="1"/>
          </p:cNvSpPr>
          <p:nvPr>
            <p:ph idx="1"/>
          </p:nvPr>
        </p:nvSpPr>
        <p:spPr>
          <a:xfrm>
            <a:off x="507206" y="1556793"/>
            <a:ext cx="8065294" cy="4896544"/>
          </a:xfrm>
        </p:spPr>
        <p:txBody>
          <a:bodyPr>
            <a:normAutofit/>
          </a:bodyPr>
          <a:lstStyle/>
          <a:p>
            <a:pPr>
              <a:buFont typeface="Wingdings" panose="05000000000000000000" pitchFamily="2" charset="2"/>
              <a:buChar char="ü"/>
            </a:pPr>
            <a:r>
              <a:rPr lang="pt-BR" dirty="0"/>
              <a:t>Exemplo:</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605483" y="2132856"/>
            <a:ext cx="5868740" cy="3853896"/>
          </a:xfrm>
          <a:prstGeom prst="rect">
            <a:avLst/>
          </a:prstGeom>
        </p:spPr>
      </p:pic>
    </p:spTree>
    <p:extLst>
      <p:ext uri="{BB962C8B-B14F-4D97-AF65-F5344CB8AC3E}">
        <p14:creationId xmlns:p14="http://schemas.microsoft.com/office/powerpoint/2010/main" val="634659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Backlog da Sprint</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Itens do Backlog do Produto adicionados na Sprint;</a:t>
            </a:r>
          </a:p>
          <a:p>
            <a:pPr>
              <a:buFont typeface="Wingdings" panose="05000000000000000000" pitchFamily="2" charset="2"/>
              <a:buChar char="ü"/>
            </a:pPr>
            <a:r>
              <a:rPr lang="pt-BR" dirty="0"/>
              <a:t>Durante a reunião de planejamento, o Time de Desenvolvimento seleciona alguns itens do Backlog do Produto e identifica as tarefas necessárias para resolver cada item;</a:t>
            </a:r>
          </a:p>
          <a:p>
            <a:pPr>
              <a:buFont typeface="Wingdings" panose="05000000000000000000" pitchFamily="2" charset="2"/>
              <a:buChar char="ü"/>
            </a:pPr>
            <a:r>
              <a:rPr lang="pt-BR" dirty="0"/>
              <a:t>Em qualquer ponto do tempo na Sprint, o total do trabalho remanescente dos itens do Backlog da Sprint pode ser somado.</a:t>
            </a:r>
          </a:p>
        </p:txBody>
      </p:sp>
    </p:spTree>
    <p:extLst>
      <p:ext uri="{BB962C8B-B14F-4D97-AF65-F5344CB8AC3E}">
        <p14:creationId xmlns:p14="http://schemas.microsoft.com/office/powerpoint/2010/main" val="1782350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Backlog da Sprint</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Exemplo:</a:t>
            </a:r>
          </a:p>
        </p:txBody>
      </p:sp>
      <p:pic>
        <p:nvPicPr>
          <p:cNvPr id="5" name="Imagem 4"/>
          <p:cNvPicPr>
            <a:picLocks noChangeAspect="1"/>
          </p:cNvPicPr>
          <p:nvPr/>
        </p:nvPicPr>
        <p:blipFill>
          <a:blip r:embed="rId2"/>
          <a:stretch>
            <a:fillRect/>
          </a:stretch>
        </p:blipFill>
        <p:spPr>
          <a:xfrm>
            <a:off x="1590828" y="2456671"/>
            <a:ext cx="5898049" cy="3302907"/>
          </a:xfrm>
          <a:prstGeom prst="rect">
            <a:avLst/>
          </a:prstGeom>
        </p:spPr>
      </p:pic>
    </p:spTree>
    <p:extLst>
      <p:ext uri="{BB962C8B-B14F-4D97-AF65-F5344CB8AC3E}">
        <p14:creationId xmlns:p14="http://schemas.microsoft.com/office/powerpoint/2010/main" val="2883801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Incremento</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O incremento é a soma de todos os itens completados do Backlog do Produto;</a:t>
            </a:r>
          </a:p>
          <a:p>
            <a:pPr>
              <a:buFont typeface="Wingdings" panose="05000000000000000000" pitchFamily="2" charset="2"/>
              <a:buChar char="ü"/>
            </a:pPr>
            <a:r>
              <a:rPr lang="pt-BR" dirty="0"/>
              <a:t>Esse incremento deve ser entregável e utilizável, de maneira que o cliente perceba valor no produto a cada final de Sprint</a:t>
            </a:r>
          </a:p>
        </p:txBody>
      </p:sp>
    </p:spTree>
    <p:extLst>
      <p:ext uri="{BB962C8B-B14F-4D97-AF65-F5344CB8AC3E}">
        <p14:creationId xmlns:p14="http://schemas.microsoft.com/office/powerpoint/2010/main" val="1966627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mp535528547733733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48680"/>
            <a:ext cx="7778176" cy="601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05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a:t>
            </a:r>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365754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Tópicos de discussão</a:t>
            </a:r>
          </a:p>
        </p:txBody>
      </p:sp>
      <p:sp>
        <p:nvSpPr>
          <p:cNvPr id="3" name="Content Placeholder 2"/>
          <p:cNvSpPr>
            <a:spLocks noGrp="1"/>
          </p:cNvSpPr>
          <p:nvPr>
            <p:ph idx="1"/>
          </p:nvPr>
        </p:nvSpPr>
        <p:spPr/>
        <p:txBody>
          <a:bodyPr>
            <a:normAutofit/>
          </a:bodyPr>
          <a:lstStyle/>
          <a:p>
            <a:r>
              <a:rPr lang="pt-BR" dirty="0"/>
              <a:t>Gestão de Projetos de Software</a:t>
            </a:r>
          </a:p>
          <a:p>
            <a:r>
              <a:rPr lang="pt-BR" dirty="0"/>
              <a:t>Startup</a:t>
            </a:r>
          </a:p>
          <a:p>
            <a:r>
              <a:rPr lang="pt-BR" dirty="0"/>
              <a:t>Processo de desenvolvimento ágil</a:t>
            </a:r>
          </a:p>
          <a:p>
            <a:pPr lvl="1"/>
            <a:r>
              <a:rPr lang="pt-BR" dirty="0"/>
              <a:t>Manifesto</a:t>
            </a:r>
          </a:p>
          <a:p>
            <a:pPr lvl="1"/>
            <a:r>
              <a:rPr lang="pt-BR" dirty="0"/>
              <a:t>Scrum</a:t>
            </a:r>
          </a:p>
          <a:p>
            <a:pPr lvl="2"/>
            <a:r>
              <a:rPr lang="pt-BR" dirty="0"/>
              <a:t>Definição</a:t>
            </a:r>
          </a:p>
          <a:p>
            <a:pPr lvl="2"/>
            <a:r>
              <a:rPr lang="pt-BR" dirty="0"/>
              <a:t>Estruturação</a:t>
            </a:r>
          </a:p>
          <a:p>
            <a:pPr lvl="3"/>
            <a:r>
              <a:rPr lang="pt-BR" dirty="0"/>
              <a:t>Perfil</a:t>
            </a:r>
          </a:p>
          <a:p>
            <a:pPr lvl="3"/>
            <a:r>
              <a:rPr lang="pt-BR" dirty="0"/>
              <a:t>Regras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Startup</a:t>
            </a:r>
            <a:endParaRPr lang="pt-BR" dirty="0"/>
          </a:p>
        </p:txBody>
      </p:sp>
      <p:sp>
        <p:nvSpPr>
          <p:cNvPr id="2" name="Espaço Reservado para Conteúdo 1"/>
          <p:cNvSpPr>
            <a:spLocks noGrp="1"/>
          </p:cNvSpPr>
          <p:nvPr>
            <p:ph idx="1"/>
          </p:nvPr>
        </p:nvSpPr>
        <p:spPr/>
        <p:txBody>
          <a:bodyPr/>
          <a:lstStyle/>
          <a:p>
            <a:r>
              <a:rPr lang="pt-BR" b="1" dirty="0"/>
              <a:t>Startup</a:t>
            </a:r>
            <a:r>
              <a:rPr lang="pt-BR" dirty="0"/>
              <a:t> significa o ato de começar algo, normalmente relacionado com companhias e empresas que estão no início de suas atividades e que buscam explorar atividades inovadoras no mercado.</a:t>
            </a:r>
          </a:p>
        </p:txBody>
      </p:sp>
    </p:spTree>
    <p:extLst>
      <p:ext uri="{BB962C8B-B14F-4D97-AF65-F5344CB8AC3E}">
        <p14:creationId xmlns:p14="http://schemas.microsoft.com/office/powerpoint/2010/main" val="173487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a:t>Gestão de Projetos de Software</a:t>
            </a:r>
          </a:p>
        </p:txBody>
      </p:sp>
      <p:sp>
        <p:nvSpPr>
          <p:cNvPr id="2" name="Espaço Reservado para Conteúdo 1"/>
          <p:cNvSpPr>
            <a:spLocks noGrp="1"/>
          </p:cNvSpPr>
          <p:nvPr>
            <p:ph idx="1"/>
          </p:nvPr>
        </p:nvSpPr>
        <p:spPr/>
        <p:txBody>
          <a:bodyPr>
            <a:normAutofit/>
          </a:bodyPr>
          <a:lstStyle/>
          <a:p>
            <a:r>
              <a:rPr lang="pt-BR" dirty="0"/>
              <a:t>Gestão de projetos é um conjunto de práticas que serve de guia a um grupo para trabalhar de maneira produtiva. Ela compreende métodos e ferramentas que organizam as tarefas, identificam sua sequência de execução e dependências existentes, apoia a alocação de recursos e tempo, além de permitir o rastreamento da execução das atividades e medição do progresso relativo ao que foi definido no plano de projeto.</a:t>
            </a:r>
            <a:br>
              <a:rPr lang="pt-BR" dirty="0"/>
            </a:br>
            <a:endParaRPr lang="pt-BR" dirty="0"/>
          </a:p>
        </p:txBody>
      </p:sp>
    </p:spTree>
    <p:extLst>
      <p:ext uri="{BB962C8B-B14F-4D97-AF65-F5344CB8AC3E}">
        <p14:creationId xmlns:p14="http://schemas.microsoft.com/office/powerpoint/2010/main" val="161963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a:t>Gestão de Projetos de Software</a:t>
            </a:r>
          </a:p>
        </p:txBody>
      </p:sp>
      <p:pic>
        <p:nvPicPr>
          <p:cNvPr id="1026" name="Picture 2" descr="http://www.devmedia.com.br/Imagens/engsoft/ed02/artigo1/image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1519" y="2609850"/>
            <a:ext cx="50958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3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Startup</a:t>
            </a:r>
          </a:p>
        </p:txBody>
      </p:sp>
      <p:sp>
        <p:nvSpPr>
          <p:cNvPr id="2" name="Espaço Reservado para Conteúdo 1"/>
          <p:cNvSpPr>
            <a:spLocks noGrp="1"/>
          </p:cNvSpPr>
          <p:nvPr>
            <p:ph idx="1"/>
          </p:nvPr>
        </p:nvSpPr>
        <p:spPr/>
        <p:txBody>
          <a:bodyPr/>
          <a:lstStyle/>
          <a:p>
            <a:r>
              <a:rPr lang="pt-BR" b="1" dirty="0"/>
              <a:t>S</a:t>
            </a:r>
            <a:r>
              <a:rPr lang="pt-BR" dirty="0"/>
              <a:t>ignifica o ato de começar algo, normalmente relacionado com companhias e empresas que estão no início de suas atividades e que buscam explorar atividades inovadoras no mercado.</a:t>
            </a:r>
          </a:p>
        </p:txBody>
      </p:sp>
    </p:spTree>
    <p:extLst>
      <p:ext uri="{BB962C8B-B14F-4D97-AF65-F5344CB8AC3E}">
        <p14:creationId xmlns:p14="http://schemas.microsoft.com/office/powerpoint/2010/main" val="203012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5600" y="1556792"/>
            <a:ext cx="8229600" cy="787152"/>
          </a:xfrm>
        </p:spPr>
        <p:txBody>
          <a:bodyPr>
            <a:normAutofit/>
          </a:bodyPr>
          <a:lstStyle/>
          <a:p>
            <a:r>
              <a:rPr lang="pt-BR" dirty="0"/>
              <a:t>O que é?</a:t>
            </a:r>
          </a:p>
        </p:txBody>
      </p:sp>
      <p:sp>
        <p:nvSpPr>
          <p:cNvPr id="2" name="Espaço Reservado para Conteúdo 1"/>
          <p:cNvSpPr>
            <a:spLocks noGrp="1"/>
          </p:cNvSpPr>
          <p:nvPr>
            <p:ph idx="1"/>
          </p:nvPr>
        </p:nvSpPr>
        <p:spPr>
          <a:xfrm>
            <a:off x="455600" y="2496344"/>
            <a:ext cx="8229600" cy="1040904"/>
          </a:xfrm>
        </p:spPr>
        <p:txBody>
          <a:bodyPr/>
          <a:lstStyle/>
          <a:p>
            <a:r>
              <a:rPr lang="pt-BR" dirty="0"/>
              <a:t>O Manifesto Ágil é uma declaração de princípios que fundamentam o desenvolvimento ágil de softwares.</a:t>
            </a:r>
          </a:p>
        </p:txBody>
      </p:sp>
      <p:sp>
        <p:nvSpPr>
          <p:cNvPr id="4" name="Título 2"/>
          <p:cNvSpPr txBox="1">
            <a:spLocks/>
          </p:cNvSpPr>
          <p:nvPr/>
        </p:nvSpPr>
        <p:spPr>
          <a:xfrm>
            <a:off x="455600" y="3861048"/>
            <a:ext cx="8229600" cy="79208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Quem criou?</a:t>
            </a:r>
          </a:p>
        </p:txBody>
      </p:sp>
      <p:sp>
        <p:nvSpPr>
          <p:cNvPr id="5" name="Espaço Reservado para Conteúdo 1"/>
          <p:cNvSpPr txBox="1">
            <a:spLocks/>
          </p:cNvSpPr>
          <p:nvPr/>
        </p:nvSpPr>
        <p:spPr>
          <a:xfrm>
            <a:off x="393936" y="4653136"/>
            <a:ext cx="8229600" cy="1296144"/>
          </a:xfrm>
          <a:prstGeom prst="rect">
            <a:avLst/>
          </a:prstGeom>
        </p:spPr>
        <p:txBody>
          <a:bodyPr vert="horz">
            <a:normAutofit fontScale="700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A criação do Manifesto Ágil Inicialmente, contou com 17 signatários: Kent Beck, Mike Beedle, Arie van Bennekum, Alistair Cockburn, Ward Cunningham, Martin Fowler, James Grenning, Jim Highsmith, Andrew Hunt, Ron Jeffries, Jon Kern, Brian Marick, Robert C. Martin, Steve Mellor, Ken Schwaber, Jeff Sutherland e Dave Thomas</a:t>
            </a:r>
          </a:p>
        </p:txBody>
      </p:sp>
      <p:sp>
        <p:nvSpPr>
          <p:cNvPr id="6"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88700873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7F4D34-D095-4AE9-BCBD-4FD9B6912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TM04033923[[fn=Profundidade]]</Template>
  <TotalTime>0</TotalTime>
  <Words>1921</Words>
  <Application>Microsoft Office PowerPoint</Application>
  <PresentationFormat>Apresentação na tela (4:3)</PresentationFormat>
  <Paragraphs>169</Paragraphs>
  <Slides>38</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38</vt:i4>
      </vt:variant>
    </vt:vector>
  </HeadingPairs>
  <TitlesOfParts>
    <vt:vector size="44" baseType="lpstr">
      <vt:lpstr>Arial</vt:lpstr>
      <vt:lpstr>Calibri</vt:lpstr>
      <vt:lpstr>Calibri Light</vt:lpstr>
      <vt:lpstr>Wingdings</vt:lpstr>
      <vt:lpstr>Wingdings 2</vt:lpstr>
      <vt:lpstr>Metropolitano</vt:lpstr>
      <vt:lpstr>Desenvolvimento ágil de Startups</vt:lpstr>
      <vt:lpstr>Introdução</vt:lpstr>
      <vt:lpstr>Projeto</vt:lpstr>
      <vt:lpstr>Tópicos de discussão</vt:lpstr>
      <vt:lpstr>Startup</vt:lpstr>
      <vt:lpstr>Gestão de Projetos de Software</vt:lpstr>
      <vt:lpstr>Gestão de Projetos de Software</vt:lpstr>
      <vt:lpstr>Startup</vt:lpstr>
      <vt:lpstr>O que é?</vt:lpstr>
      <vt:lpstr>Quando foi criado?</vt:lpstr>
      <vt:lpstr>Porque foi criado?</vt:lpstr>
      <vt:lpstr>Apresentação do PowerPoint</vt:lpstr>
      <vt:lpstr>Manifesto ágil (Princípios)</vt:lpstr>
      <vt:lpstr>Manifesto ágil (Princípios)</vt:lpstr>
      <vt:lpstr>Definição do Scrum</vt:lpstr>
      <vt:lpstr>Teoria do Scrum</vt:lpstr>
      <vt:lpstr>Transferência</vt:lpstr>
      <vt:lpstr>Inspeção</vt:lpstr>
      <vt:lpstr>Adaptação</vt:lpstr>
      <vt:lpstr>Valores do Scrum</vt:lpstr>
      <vt:lpstr>Time Scrum</vt:lpstr>
      <vt:lpstr>Product Owner</vt:lpstr>
      <vt:lpstr>Time de Desenvolvimento</vt:lpstr>
      <vt:lpstr>Scrum Master</vt:lpstr>
      <vt:lpstr>Eventos Scrum</vt:lpstr>
      <vt:lpstr>Sprint</vt:lpstr>
      <vt:lpstr>Reunião de Planejamento</vt:lpstr>
      <vt:lpstr>Reunião Diária</vt:lpstr>
      <vt:lpstr>Reunião de Revisão</vt:lpstr>
      <vt:lpstr>Reunião de Retrospectiva</vt:lpstr>
      <vt:lpstr>Artefatos Scrum</vt:lpstr>
      <vt:lpstr>Backlog do Produto</vt:lpstr>
      <vt:lpstr>Backlog do Produto</vt:lpstr>
      <vt:lpstr>Backlog da Sprint</vt:lpstr>
      <vt:lpstr>Backlog da Sprint</vt:lpstr>
      <vt:lpstr>Incremento</vt:lpstr>
      <vt:lpstr>Apresentação do PowerPoint</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2016-04-20T00:12:10Z</dcterms:created>
  <dcterms:modified xsi:type="dcterms:W3CDTF">2016-11-20T10:54:55Z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