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24"/>
  </p:notesMasterIdLst>
  <p:sldIdLst>
    <p:sldId id="256" r:id="rId3"/>
    <p:sldId id="278" r:id="rId4"/>
    <p:sldId id="257" r:id="rId5"/>
    <p:sldId id="258" r:id="rId6"/>
    <p:sldId id="277" r:id="rId7"/>
    <p:sldId id="270" r:id="rId8"/>
    <p:sldId id="271" r:id="rId9"/>
    <p:sldId id="269" r:id="rId10"/>
    <p:sldId id="265" r:id="rId11"/>
    <p:sldId id="266" r:id="rId12"/>
    <p:sldId id="267" r:id="rId13"/>
    <p:sldId id="268" r:id="rId14"/>
    <p:sldId id="274" r:id="rId15"/>
    <p:sldId id="275" r:id="rId16"/>
    <p:sldId id="264" r:id="rId17"/>
    <p:sldId id="262" r:id="rId18"/>
    <p:sldId id="280" r:id="rId19"/>
    <p:sldId id="282" r:id="rId20"/>
    <p:sldId id="281" r:id="rId21"/>
    <p:sldId id="263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E28287AA-0D99-42CE-A71B-10FA9908BBF8}" type="datetimeFigureOut">
              <a:rPr lang="pt-BR"/>
              <a:pPr/>
              <a:t>19/11/2016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D7C167DB-EFF0-400D-96A1-6799F871DE5B}" type="slidenum">
              <a:rPr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720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0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75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68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19/11/2016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4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83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4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83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83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09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2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pt-BR" smtClean="0"/>
              <a:pPr/>
              <a:t>19/11/2016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51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19/11/2016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353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DCFA480D-CB17-4C49-BB2A-C7514E1C7CEA}" type="datetimeFigureOut">
              <a:rPr lang="pt-BR" smtClean="0"/>
              <a:pPr/>
              <a:t>19/11/2016</a:t>
            </a:fld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/>
            <a:endParaRPr lang="pt-BR" sz="120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pPr algn="ctr"/>
            <a:fld id="{CEAB1635-7AB6-4A02-8F63-2344453D2D84}" type="slidenum">
              <a:rPr lang="pt-BR" smtClean="0"/>
              <a:pPr algn="ctr"/>
              <a:t>‹nº›</a:t>
            </a:fld>
            <a:endParaRPr lang="pt-BR" sz="1600" baseline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/>
              <a:t>Desenvolvimento ágil de Startups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Elton Nascimento &amp; Gabriel Silva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894928"/>
          </a:xfrm>
        </p:spPr>
        <p:txBody>
          <a:bodyPr/>
          <a:lstStyle/>
          <a:p>
            <a:r>
              <a:rPr lang="pt-BR" dirty="0"/>
              <a:t>Quando foi criado?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2316088"/>
            <a:ext cx="8229600" cy="608856"/>
          </a:xfrm>
        </p:spPr>
        <p:txBody>
          <a:bodyPr>
            <a:normAutofit/>
          </a:bodyPr>
          <a:lstStyle/>
          <a:p>
            <a:r>
              <a:rPr lang="pt-BR" dirty="0"/>
              <a:t>Em fevereiro de 2001</a:t>
            </a:r>
          </a:p>
        </p:txBody>
      </p:sp>
      <p:sp>
        <p:nvSpPr>
          <p:cNvPr id="4" name="Espaço Reservado para Conteúdo 1"/>
          <p:cNvSpPr txBox="1">
            <a:spLocks/>
          </p:cNvSpPr>
          <p:nvPr/>
        </p:nvSpPr>
        <p:spPr>
          <a:xfrm>
            <a:off x="463632" y="3864496"/>
            <a:ext cx="8229600" cy="60885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lang="pt-B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lang="pt-BR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Montanhas nevadas do estado norte-americano de Utah no resort de inverno e verão </a:t>
            </a:r>
            <a:r>
              <a:rPr lang="pt-BR" dirty="0" err="1"/>
              <a:t>Snowbird</a:t>
            </a:r>
            <a:endParaRPr lang="pt-BR" dirty="0"/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63632" y="2924944"/>
            <a:ext cx="8229600" cy="78715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Aonde foi criado?</a:t>
            </a:r>
          </a:p>
        </p:txBody>
      </p:sp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463632" y="5565304"/>
            <a:ext cx="8229600" cy="74401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lang="pt-B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lang="pt-BR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Uma reunião onde compareceram os 17 criadores iniciais marcava o surgimento e propagação do paradigma de desenvolvimento de softwares ágeis.</a:t>
            </a:r>
          </a:p>
        </p:txBody>
      </p:sp>
      <p:sp>
        <p:nvSpPr>
          <p:cNvPr id="7" name="Título 2"/>
          <p:cNvSpPr txBox="1">
            <a:spLocks/>
          </p:cNvSpPr>
          <p:nvPr/>
        </p:nvSpPr>
        <p:spPr>
          <a:xfrm>
            <a:off x="463632" y="4625752"/>
            <a:ext cx="8229600" cy="787152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Como foi criado?</a:t>
            </a:r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457200" y="158552"/>
            <a:ext cx="8229600" cy="931168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Manifesto ágil</a:t>
            </a:r>
          </a:p>
        </p:txBody>
      </p:sp>
    </p:spTree>
    <p:extLst>
      <p:ext uri="{BB962C8B-B14F-4D97-AF65-F5344CB8AC3E}">
        <p14:creationId xmlns:p14="http://schemas.microsoft.com/office/powerpoint/2010/main" val="19553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787152"/>
          </a:xfrm>
        </p:spPr>
        <p:txBody>
          <a:bodyPr/>
          <a:lstStyle/>
          <a:p>
            <a:r>
              <a:rPr lang="pt-BR" dirty="0"/>
              <a:t>Porque foi criado?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2496344"/>
            <a:ext cx="8229600" cy="1040904"/>
          </a:xfrm>
        </p:spPr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estabelecer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para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metodologias</a:t>
            </a:r>
            <a:r>
              <a:rPr lang="en-US" dirty="0"/>
              <a:t> </a:t>
            </a:r>
            <a:r>
              <a:rPr lang="en-US" dirty="0" err="1"/>
              <a:t>ágeis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de software.</a:t>
            </a:r>
            <a:endParaRPr lang="pt-BR" dirty="0"/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457200" y="158552"/>
            <a:ext cx="8229600" cy="931168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Manifesto ágil</a:t>
            </a:r>
          </a:p>
        </p:txBody>
      </p:sp>
    </p:spTree>
    <p:extLst>
      <p:ext uri="{BB962C8B-B14F-4D97-AF65-F5344CB8AC3E}">
        <p14:creationId xmlns:p14="http://schemas.microsoft.com/office/powerpoint/2010/main" val="72011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032448"/>
          </a:xfrm>
        </p:spPr>
        <p:txBody>
          <a:bodyPr>
            <a:normAutofit/>
          </a:bodyPr>
          <a:lstStyle/>
          <a:p>
            <a:r>
              <a:rPr lang="pt-BR" b="1" dirty="0"/>
              <a:t>Indivíduos e interação entre eles</a:t>
            </a:r>
            <a:r>
              <a:rPr lang="pt-BR" dirty="0"/>
              <a:t> mais que processos e ferramentas</a:t>
            </a:r>
          </a:p>
          <a:p>
            <a:r>
              <a:rPr lang="pt-BR" b="1" dirty="0"/>
              <a:t>Software em funcionamento</a:t>
            </a:r>
            <a:r>
              <a:rPr lang="pt-BR" dirty="0"/>
              <a:t> mais que documentação abrangente</a:t>
            </a:r>
          </a:p>
          <a:p>
            <a:r>
              <a:rPr lang="pt-BR" b="1" dirty="0"/>
              <a:t>Colaboração com o cliente</a:t>
            </a:r>
            <a:r>
              <a:rPr lang="pt-BR" dirty="0"/>
              <a:t> mais que negociação de contratos</a:t>
            </a:r>
          </a:p>
          <a:p>
            <a:r>
              <a:rPr lang="pt-BR" b="1" dirty="0"/>
              <a:t>Responder a mudanças</a:t>
            </a:r>
            <a:r>
              <a:rPr lang="pt-BR" dirty="0"/>
              <a:t> mais que seguir um plano</a:t>
            </a:r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457200" y="158552"/>
            <a:ext cx="8229600" cy="931168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Manifesto ágil (Objetivos)</a:t>
            </a:r>
          </a:p>
        </p:txBody>
      </p:sp>
    </p:spTree>
    <p:extLst>
      <p:ext uri="{BB962C8B-B14F-4D97-AF65-F5344CB8AC3E}">
        <p14:creationId xmlns:p14="http://schemas.microsoft.com/office/powerpoint/2010/main" val="316352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 (Princípios)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Nossa maior prioridade é satisfazer o cliente;</a:t>
            </a:r>
          </a:p>
          <a:p>
            <a:r>
              <a:rPr lang="pt-BR" dirty="0"/>
              <a:t>Aceitar mudanças de requisitos;</a:t>
            </a:r>
          </a:p>
          <a:p>
            <a:r>
              <a:rPr lang="pt-BR" dirty="0"/>
              <a:t>Entregar software funcionando com frequência;</a:t>
            </a:r>
          </a:p>
          <a:p>
            <a:r>
              <a:rPr lang="pt-BR" dirty="0"/>
              <a:t>Pessoas relacionadas à negócios e desenvolvedores devem trabalhar em conjunto e diariamente;</a:t>
            </a:r>
          </a:p>
          <a:p>
            <a:r>
              <a:rPr lang="pt-BR" dirty="0"/>
              <a:t>Construir projetos ao redor de indivíduos motivados.</a:t>
            </a:r>
          </a:p>
          <a:p>
            <a:r>
              <a:rPr lang="pt-BR" dirty="0"/>
              <a:t>O Método mais eficiente e eficaz de transmitir informações para, e por dentro de um time de desenvolvimento, é através de uma conversa cara a cara.</a:t>
            </a:r>
          </a:p>
        </p:txBody>
      </p:sp>
    </p:spTree>
    <p:extLst>
      <p:ext uri="{BB962C8B-B14F-4D97-AF65-F5344CB8AC3E}">
        <p14:creationId xmlns:p14="http://schemas.microsoft.com/office/powerpoint/2010/main" val="316066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 (Princípios)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 funcional é a medida primária de progresso.</a:t>
            </a:r>
          </a:p>
          <a:p>
            <a:r>
              <a:rPr lang="pt-BR" dirty="0"/>
              <a:t>Processos ágeis promovem um ambiente sustentável. </a:t>
            </a:r>
          </a:p>
          <a:p>
            <a:r>
              <a:rPr lang="pt-BR" dirty="0"/>
              <a:t>Contínua atenção à excelência técnica e bom design, aumenta a agilidade.</a:t>
            </a:r>
          </a:p>
          <a:p>
            <a:r>
              <a:rPr lang="pt-BR" dirty="0"/>
              <a:t>Simplicidade.</a:t>
            </a:r>
          </a:p>
          <a:p>
            <a:r>
              <a:rPr lang="pt-BR" dirty="0"/>
              <a:t>As melhores arquiteturas.</a:t>
            </a:r>
          </a:p>
          <a:p>
            <a:r>
              <a:rPr lang="pt-BR" dirty="0"/>
              <a:t>Em intervalos regulares, o time reflete em como ficar mais efetivo, então, se ajustam e otimizam seu comportamento de acordo.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78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Scrum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Conjunto de conceitos baseados no manifesto ágil com uma estrutura pré-definida para guiar os envolvidos e comprometidos do projeto melhorando o desempenho com base na adaptação e inspeção.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35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Time </a:t>
            </a:r>
            <a:r>
              <a:rPr lang="pt-BR" dirty="0" err="1"/>
              <a:t>Scrum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Entrega o produto de forma iterativa e incremental, maximizando as oportunidades de realimentação;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Composto por: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, Time de Desenvolvimento e </a:t>
            </a:r>
            <a:r>
              <a:rPr lang="pt-BR" dirty="0" err="1"/>
              <a:t>Scrum</a:t>
            </a:r>
            <a:r>
              <a:rPr lang="pt-BR" dirty="0"/>
              <a:t> Master.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9287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2439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Pessoa responsável por gerenciar o </a:t>
            </a:r>
            <a:r>
              <a:rPr lang="pt-BR" dirty="0" err="1"/>
              <a:t>Backlog</a:t>
            </a:r>
            <a:r>
              <a:rPr lang="pt-BR" dirty="0"/>
              <a:t> do Produto a fim de maximizar o valor do projeto;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Ordena por prioridade e </a:t>
            </a:r>
            <a:r>
              <a:rPr lang="pt-BR" dirty="0"/>
              <a:t>esclarece os itens do </a:t>
            </a:r>
            <a:r>
              <a:rPr lang="pt-BR" dirty="0" err="1"/>
              <a:t>Backlog</a:t>
            </a:r>
            <a:r>
              <a:rPr lang="pt-BR" dirty="0"/>
              <a:t> do Produto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Pode cancelar uma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Representa todos os </a:t>
            </a:r>
            <a:r>
              <a:rPr lang="pt-BR" dirty="0" err="1"/>
              <a:t>stakeholders</a:t>
            </a:r>
            <a:r>
              <a:rPr lang="pt-BR" dirty="0"/>
              <a:t> no projeto.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Stakeholder</a:t>
            </a:r>
            <a:r>
              <a:rPr lang="en-US" i="1" dirty="0"/>
              <a:t>: </a:t>
            </a:r>
            <a:r>
              <a:rPr lang="pt-BR" i="1" dirty="0"/>
              <a:t>Alguém interessado no projeto, porém não está comprometido diretamente com ele (</a:t>
            </a:r>
            <a:r>
              <a:rPr lang="pt-BR" i="1" dirty="0" err="1"/>
              <a:t>Ex</a:t>
            </a:r>
            <a:r>
              <a:rPr lang="pt-BR" i="1" dirty="0"/>
              <a:t>: Cliente, Acionista, Diretor).</a:t>
            </a:r>
          </a:p>
        </p:txBody>
      </p:sp>
    </p:spTree>
    <p:extLst>
      <p:ext uri="{BB962C8B-B14F-4D97-AF65-F5344CB8AC3E}">
        <p14:creationId xmlns:p14="http://schemas.microsoft.com/office/powerpoint/2010/main" val="220623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 </a:t>
            </a:r>
            <a:r>
              <a:rPr lang="en-US" dirty="0" err="1"/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Grupo de profissionais responsáveis pelo desenvolvimento do potencial incremento que será entregue a cada Sprint;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São auto organizáveis e multifuncionais;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Composto entre 3 a 9 integrantes.</a:t>
            </a:r>
          </a:p>
        </p:txBody>
      </p:sp>
    </p:spTree>
    <p:extLst>
      <p:ext uri="{BB962C8B-B14F-4D97-AF65-F5344CB8AC3E}">
        <p14:creationId xmlns:p14="http://schemas.microsoft.com/office/powerpoint/2010/main" val="3008020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Pessoa responsável por garantir que o </a:t>
            </a:r>
            <a:r>
              <a:rPr lang="pt-BR" dirty="0" err="1"/>
              <a:t>Scrum</a:t>
            </a:r>
            <a:r>
              <a:rPr lang="pt-BR" dirty="0"/>
              <a:t> seja compreendido por todos, fazendo com que aderem a teoria, praticas e regras do </a:t>
            </a:r>
            <a:r>
              <a:rPr lang="pt-BR" dirty="0" err="1"/>
              <a:t>Scrum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Facilitador e </a:t>
            </a:r>
            <a:r>
              <a:rPr lang="pt-BR" dirty="0" err="1"/>
              <a:t>potencializador</a:t>
            </a:r>
            <a:r>
              <a:rPr lang="pt-BR" dirty="0"/>
              <a:t> do trabalho do Time </a:t>
            </a:r>
            <a:r>
              <a:rPr lang="pt-BR" dirty="0" err="1"/>
              <a:t>Scrum</a:t>
            </a:r>
            <a:r>
              <a:rPr lang="pt-BR" dirty="0"/>
              <a:t>;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Remove quaisquer impedimentos para o progresso</a:t>
            </a:r>
            <a:endParaRPr lang="pt-B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Agenda e conduz reuniões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Protege o Time </a:t>
            </a:r>
            <a:r>
              <a:rPr lang="pt-BR" dirty="0" err="1"/>
              <a:t>Scrum</a:t>
            </a:r>
            <a:r>
              <a:rPr lang="pt-BR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Ajuda aqueles que estão fora a entender quais as interações com o Time </a:t>
            </a:r>
            <a:r>
              <a:rPr lang="pt-BR" dirty="0" err="1"/>
              <a:t>Scrum</a:t>
            </a:r>
            <a:r>
              <a:rPr lang="pt-BR" dirty="0"/>
              <a:t> são úteis</a:t>
            </a:r>
            <a:endParaRPr lang="pt-BR" dirty="0"/>
          </a:p>
          <a:p>
            <a:pPr lvl="2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15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057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Scrum</a:t>
            </a:r>
            <a:r>
              <a:rPr lang="pt-BR" dirty="0"/>
              <a:t> (Estruturação - Regras)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Backlog</a:t>
            </a:r>
            <a:endParaRPr lang="pt-BR" dirty="0"/>
          </a:p>
          <a:p>
            <a:r>
              <a:rPr lang="pt-BR" dirty="0"/>
              <a:t>Sprint</a:t>
            </a:r>
          </a:p>
          <a:p>
            <a:pPr lvl="1"/>
            <a:r>
              <a:rPr lang="pt-BR" dirty="0"/>
              <a:t>Sprint Planning Meeting</a:t>
            </a:r>
          </a:p>
          <a:p>
            <a:pPr lvl="1"/>
            <a:r>
              <a:rPr lang="pt-BR" dirty="0"/>
              <a:t>Sprint </a:t>
            </a:r>
            <a:r>
              <a:rPr lang="pt-BR" dirty="0" err="1"/>
              <a:t>Backlog</a:t>
            </a:r>
            <a:endParaRPr lang="pt-BR" dirty="0"/>
          </a:p>
          <a:p>
            <a:pPr lvl="1"/>
            <a:r>
              <a:rPr lang="pt-BR" dirty="0"/>
              <a:t>Sprint </a:t>
            </a:r>
            <a:r>
              <a:rPr lang="pt-BR" dirty="0" err="1"/>
              <a:t>Retrospective</a:t>
            </a:r>
            <a:r>
              <a:rPr lang="pt-BR" dirty="0"/>
              <a:t> Meeting</a:t>
            </a:r>
          </a:p>
          <a:p>
            <a:pPr lvl="1"/>
            <a:r>
              <a:rPr lang="pt-BR" dirty="0"/>
              <a:t>Sprint </a:t>
            </a:r>
            <a:r>
              <a:rPr lang="pt-BR" dirty="0" err="1"/>
              <a:t>Review</a:t>
            </a:r>
            <a:r>
              <a:rPr lang="pt-BR" dirty="0"/>
              <a:t> Meeting</a:t>
            </a:r>
          </a:p>
          <a:p>
            <a:r>
              <a:rPr lang="pt-BR" dirty="0"/>
              <a:t>Daily </a:t>
            </a:r>
            <a:r>
              <a:rPr lang="pt-BR" dirty="0" err="1"/>
              <a:t>Scrum</a:t>
            </a:r>
            <a:r>
              <a:rPr lang="pt-BR" dirty="0"/>
              <a:t> Meeting</a:t>
            </a:r>
          </a:p>
          <a:p>
            <a:r>
              <a:rPr lang="pt-BR" dirty="0" err="1"/>
              <a:t>Burndown</a:t>
            </a:r>
            <a:r>
              <a:rPr lang="pt-BR" dirty="0"/>
              <a:t> </a:t>
            </a:r>
            <a:r>
              <a:rPr lang="pt-BR" dirty="0" err="1"/>
              <a:t>graph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315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mp535528547733733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32" y="188640"/>
            <a:ext cx="8282231" cy="640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13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Refere-se a um “Plano para realização de um ato; desígnio, intenção.”. </a:t>
            </a:r>
          </a:p>
          <a:p>
            <a:pPr marL="0" indent="0">
              <a:buNone/>
            </a:pPr>
            <a:r>
              <a:rPr lang="pt-BR" dirty="0"/>
              <a:t>Para que consigamos atingir um determinado objetivo com eficácia é necessário frequentemente conhecer as alternativas, adaptar a que talvez possa ser a mais condizente e inspecionar para certificar-se que está trilhando a melhor rota.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Tópicos de discussão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Gestão de Projetos de Software</a:t>
            </a:r>
          </a:p>
          <a:p>
            <a:r>
              <a:rPr lang="pt-BR" dirty="0"/>
              <a:t>Startup</a:t>
            </a:r>
          </a:p>
          <a:p>
            <a:r>
              <a:rPr lang="pt-BR" dirty="0"/>
              <a:t>Processo de desenvolvimento ágil</a:t>
            </a:r>
          </a:p>
          <a:p>
            <a:pPr lvl="1"/>
            <a:r>
              <a:rPr lang="pt-BR" dirty="0"/>
              <a:t>Manifesto</a:t>
            </a:r>
          </a:p>
          <a:p>
            <a:pPr lvl="1"/>
            <a:r>
              <a:rPr lang="pt-BR" dirty="0" err="1"/>
              <a:t>Scrum</a:t>
            </a:r>
            <a:endParaRPr lang="pt-BR" dirty="0"/>
          </a:p>
          <a:p>
            <a:pPr lvl="2"/>
            <a:r>
              <a:rPr lang="pt-BR" dirty="0"/>
              <a:t>Definição</a:t>
            </a:r>
          </a:p>
          <a:p>
            <a:pPr lvl="2"/>
            <a:r>
              <a:rPr lang="pt-BR" dirty="0"/>
              <a:t>Estruturação</a:t>
            </a:r>
          </a:p>
          <a:p>
            <a:pPr lvl="3"/>
            <a:r>
              <a:rPr lang="pt-BR" dirty="0"/>
              <a:t>Perfil</a:t>
            </a:r>
          </a:p>
          <a:p>
            <a:pPr lvl="3"/>
            <a:r>
              <a:rPr lang="pt-BR" dirty="0"/>
              <a:t>Regras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Startup</a:t>
            </a:r>
            <a:r>
              <a:rPr lang="pt-BR" dirty="0"/>
              <a:t> significa o ato de começar algo, normalmente relacionado com companhias e empresas que estão no início de suas atividades e que buscam explorar atividades inovadoras no mercado.</a:t>
            </a:r>
          </a:p>
        </p:txBody>
      </p:sp>
    </p:spTree>
    <p:extLst>
      <p:ext uri="{BB962C8B-B14F-4D97-AF65-F5344CB8AC3E}">
        <p14:creationId xmlns:p14="http://schemas.microsoft.com/office/powerpoint/2010/main" val="173487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Gestão de Projetos de Software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Gestão de projetos é um conjunto de práticas que serve de guia a um grupo para trabalhar de maneira produtiva. Ela compreende métodos e ferramentas que organizam as tarefas, identificam sua sequência de execução e dependências existentes, apoia a alocação de recursos e tempo, além de permitir o rastreamento da execução das atividades e medição do progresso relativo ao que foi definido no plano de projeto.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63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Gestão de Projetos de Software</a:t>
            </a:r>
          </a:p>
        </p:txBody>
      </p:sp>
      <p:pic>
        <p:nvPicPr>
          <p:cNvPr id="1026" name="Picture 2" descr="http://www.devmedia.com.br/Imagens/engsoft/ed02/artigo1/image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1519" y="2609850"/>
            <a:ext cx="50958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3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Startup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</a:t>
            </a:r>
            <a:r>
              <a:rPr lang="pt-BR" dirty="0"/>
              <a:t>ignifica o ato de começar algo, normalmente relacionado com companhias e empresas que estão no início de suas atividades e que buscam explorar atividades inovadoras no mercado.</a:t>
            </a:r>
          </a:p>
        </p:txBody>
      </p:sp>
    </p:spTree>
    <p:extLst>
      <p:ext uri="{BB962C8B-B14F-4D97-AF65-F5344CB8AC3E}">
        <p14:creationId xmlns:p14="http://schemas.microsoft.com/office/powerpoint/2010/main" val="203012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5600" y="1556792"/>
            <a:ext cx="8229600" cy="787152"/>
          </a:xfrm>
        </p:spPr>
        <p:txBody>
          <a:bodyPr>
            <a:normAutofit/>
          </a:bodyPr>
          <a:lstStyle/>
          <a:p>
            <a:r>
              <a:rPr lang="pt-BR" dirty="0"/>
              <a:t>O que é?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5600" y="2496344"/>
            <a:ext cx="8229600" cy="1040904"/>
          </a:xfrm>
        </p:spPr>
        <p:txBody>
          <a:bodyPr/>
          <a:lstStyle/>
          <a:p>
            <a:r>
              <a:rPr lang="pt-BR" dirty="0"/>
              <a:t>O Manifesto Ágil é uma declaração de princípios que fundamentam o desenvolvimento ágil de softwares.</a:t>
            </a:r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455600" y="3861048"/>
            <a:ext cx="8229600" cy="792088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Quem criou?</a:t>
            </a:r>
          </a:p>
        </p:txBody>
      </p:sp>
      <p:sp>
        <p:nvSpPr>
          <p:cNvPr id="5" name="Espaço Reservado para Conteúdo 1"/>
          <p:cNvSpPr txBox="1">
            <a:spLocks/>
          </p:cNvSpPr>
          <p:nvPr/>
        </p:nvSpPr>
        <p:spPr>
          <a:xfrm>
            <a:off x="393936" y="4653136"/>
            <a:ext cx="8229600" cy="1296144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lang="pt-BR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lang="pt-BR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lang="pt-BR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lang="pt-B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lang="pt-BR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criação do Manifesto Ágil Inicialmente, contou com 17 signatários: Kent Beck, Mike </a:t>
            </a:r>
            <a:r>
              <a:rPr lang="pt-BR" dirty="0" err="1"/>
              <a:t>Beedle</a:t>
            </a:r>
            <a:r>
              <a:rPr lang="pt-BR" dirty="0"/>
              <a:t>, Arie van </a:t>
            </a:r>
            <a:r>
              <a:rPr lang="pt-BR" dirty="0" err="1"/>
              <a:t>Bennekum</a:t>
            </a:r>
            <a:r>
              <a:rPr lang="pt-BR" dirty="0"/>
              <a:t>, </a:t>
            </a:r>
            <a:r>
              <a:rPr lang="pt-BR" dirty="0" err="1"/>
              <a:t>Alistair</a:t>
            </a:r>
            <a:r>
              <a:rPr lang="pt-BR" dirty="0"/>
              <a:t> Cockburn, Ward Cunningham, Martin Fowler, James </a:t>
            </a:r>
            <a:r>
              <a:rPr lang="pt-BR" dirty="0" err="1"/>
              <a:t>Grenning</a:t>
            </a:r>
            <a:r>
              <a:rPr lang="pt-BR" dirty="0"/>
              <a:t>, Jim </a:t>
            </a:r>
            <a:r>
              <a:rPr lang="pt-BR" dirty="0" err="1"/>
              <a:t>Highsmith</a:t>
            </a:r>
            <a:r>
              <a:rPr lang="pt-BR" dirty="0"/>
              <a:t>, Andrew Hunt, Ron </a:t>
            </a:r>
            <a:r>
              <a:rPr lang="pt-BR" dirty="0" err="1"/>
              <a:t>Jeffries</a:t>
            </a:r>
            <a:r>
              <a:rPr lang="pt-BR" dirty="0"/>
              <a:t>, Jon </a:t>
            </a:r>
            <a:r>
              <a:rPr lang="pt-BR" dirty="0" err="1"/>
              <a:t>Kern</a:t>
            </a:r>
            <a:r>
              <a:rPr lang="pt-BR" dirty="0"/>
              <a:t>, Brian </a:t>
            </a:r>
            <a:r>
              <a:rPr lang="pt-BR" dirty="0" err="1"/>
              <a:t>Marick</a:t>
            </a:r>
            <a:r>
              <a:rPr lang="pt-BR" dirty="0"/>
              <a:t>, Robert C. Martin, Steve </a:t>
            </a:r>
            <a:r>
              <a:rPr lang="pt-BR" dirty="0" err="1"/>
              <a:t>Mellor</a:t>
            </a:r>
            <a:r>
              <a:rPr lang="pt-BR" dirty="0"/>
              <a:t>, Ken </a:t>
            </a:r>
            <a:r>
              <a:rPr lang="pt-BR" dirty="0" err="1"/>
              <a:t>Schwaber</a:t>
            </a:r>
            <a:r>
              <a:rPr lang="pt-BR" dirty="0"/>
              <a:t>, Jeff Sutherland e Dave Thomas</a:t>
            </a:r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457200" y="158552"/>
            <a:ext cx="8229600" cy="931168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pt-BR" sz="4200" b="0" kern="1200" spc="-100" baseline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Manifesto ágil</a:t>
            </a:r>
          </a:p>
        </p:txBody>
      </p:sp>
    </p:spTree>
    <p:extLst>
      <p:ext uri="{BB962C8B-B14F-4D97-AF65-F5344CB8AC3E}">
        <p14:creationId xmlns:p14="http://schemas.microsoft.com/office/powerpoint/2010/main" val="88700873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7F4D34-D095-4AE9-BCBD-4FD9B6912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0</TotalTime>
  <Words>752</Words>
  <Application>Microsoft Office PowerPoint</Application>
  <PresentationFormat>Apresentação na tela (4:3)</PresentationFormat>
  <Paragraphs>93</Paragraphs>
  <Slides>21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Wingdings 2</vt:lpstr>
      <vt:lpstr>Metropolitano</vt:lpstr>
      <vt:lpstr>Desenvolvimento ágil de Startups</vt:lpstr>
      <vt:lpstr>Introdução</vt:lpstr>
      <vt:lpstr>Projeto</vt:lpstr>
      <vt:lpstr>Tópicos de discussão</vt:lpstr>
      <vt:lpstr>Startup</vt:lpstr>
      <vt:lpstr>Gestão de Projetos de Software</vt:lpstr>
      <vt:lpstr>Gestão de Projetos de Software</vt:lpstr>
      <vt:lpstr>Startup</vt:lpstr>
      <vt:lpstr>O que é?</vt:lpstr>
      <vt:lpstr>Quando foi criado?</vt:lpstr>
      <vt:lpstr>Porque foi criado?</vt:lpstr>
      <vt:lpstr>Apresentação do PowerPoint</vt:lpstr>
      <vt:lpstr>Manifesto ágil (Princípios)</vt:lpstr>
      <vt:lpstr>Manifesto ágil (Princípios)</vt:lpstr>
      <vt:lpstr>Scrum</vt:lpstr>
      <vt:lpstr>Time Scrum</vt:lpstr>
      <vt:lpstr>Product Owner</vt:lpstr>
      <vt:lpstr>Time de Desenvolvimento</vt:lpstr>
      <vt:lpstr>Scrum Master</vt:lpstr>
      <vt:lpstr>Scrum (Estruturação - Regras)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2016-04-20T00:12:10Z</dcterms:created>
  <dcterms:modified xsi:type="dcterms:W3CDTF">2016-11-19T14:08:32Z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TC101079719990</vt:lpwstr>
  </property>
</Properties>
</file>