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43"/>
  </p:notesMasterIdLst>
  <p:sldIdLst>
    <p:sldId id="256" r:id="rId3"/>
    <p:sldId id="258" r:id="rId4"/>
    <p:sldId id="257" r:id="rId5"/>
    <p:sldId id="270" r:id="rId6"/>
    <p:sldId id="312" r:id="rId7"/>
    <p:sldId id="315" r:id="rId8"/>
    <p:sldId id="313" r:id="rId9"/>
    <p:sldId id="269" r:id="rId10"/>
    <p:sldId id="308" r:id="rId11"/>
    <p:sldId id="316" r:id="rId12"/>
    <p:sldId id="311" r:id="rId13"/>
    <p:sldId id="310" r:id="rId14"/>
    <p:sldId id="314" r:id="rId15"/>
    <p:sldId id="305" r:id="rId16"/>
    <p:sldId id="307" r:id="rId17"/>
    <p:sldId id="306" r:id="rId18"/>
    <p:sldId id="303" r:id="rId19"/>
    <p:sldId id="300" r:id="rId20"/>
    <p:sldId id="301" r:id="rId21"/>
    <p:sldId id="302" r:id="rId22"/>
    <p:sldId id="304" r:id="rId23"/>
    <p:sldId id="262" r:id="rId24"/>
    <p:sldId id="280" r:id="rId25"/>
    <p:sldId id="282" r:id="rId26"/>
    <p:sldId id="281" r:id="rId27"/>
    <p:sldId id="283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86" r:id="rId40"/>
    <p:sldId id="317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23/11/2016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3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8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35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Desenvolvimento ágil de Startups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Elton Garbin &amp; Gabriel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Startup – Tipos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245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Bootstrapping</a:t>
            </a:r>
            <a:r>
              <a:rPr lang="pt-BR" dirty="0"/>
              <a:t>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Criar sua startup usando somente recursos próprios e não recorrendo a investidores externos.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Investimento-Anjo;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investidor recebe, por seu investimento, uma participação societária minoritária no negócio, e não assume posição executiva na empresa, mas atua como um conselheiro.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Capital semente;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É um modelo de financiamento dirigido a projetos empresariais em estágio inicial ou estágio zero, em fase de projeto e desenvolvimento, antes da instalação do negócio.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Incubadoras.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Elas oferecem suporte técnico, gerencial e formação complementar ao empreendedor e facilitam o processo de inovação e acesso a novas tecnologias nos pequenos negócios.</a:t>
            </a:r>
          </a:p>
        </p:txBody>
      </p:sp>
    </p:spTree>
    <p:extLst>
      <p:ext uri="{BB962C8B-B14F-4D97-AF65-F5344CB8AC3E}">
        <p14:creationId xmlns:p14="http://schemas.microsoft.com/office/powerpoint/2010/main" val="224499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Fazer experimentos lançando "produto mínimo viável“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Confirmação que os clientes pagariam para ter 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chegar ao conceito certo do produto, identificar quem são os clientes dispostos a pagar por ele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98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Startups de sucesso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NuBank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PayPal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Airbnb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LinkedIn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73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493860"/>
          </a:xfrm>
        </p:spPr>
        <p:txBody>
          <a:bodyPr/>
          <a:lstStyle/>
          <a:p>
            <a:r>
              <a:rPr lang="pt-BR" dirty="0"/>
              <a:t>Desenvolvimento Ágil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844825"/>
            <a:ext cx="8065294" cy="3914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Surgiu com a necessidade de introduzir no mercado produtos com mais rapidez e níveis elevados de satisfação;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Divide o problema em produtos menores e que visa entregar software funcionando regularmente;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existe nenhuma necessidade especificar detalhadamente tudo que ocorrerá durante a implementação do sistema.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365104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171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declaração de princípios que fundamentam o desenvolvimento ágil de softwares;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 Em fevereiro de 2001, em reunião onde compareceram os 17 criadores iniciais;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Criadores: Kent Beck, Mike </a:t>
            </a:r>
            <a:r>
              <a:rPr lang="pt-BR" dirty="0" err="1"/>
              <a:t>Beedle</a:t>
            </a:r>
            <a:r>
              <a:rPr lang="pt-BR" dirty="0"/>
              <a:t>, Arie van </a:t>
            </a:r>
            <a:r>
              <a:rPr lang="pt-BR" dirty="0" err="1"/>
              <a:t>Bennekum</a:t>
            </a:r>
            <a:r>
              <a:rPr lang="pt-BR" dirty="0"/>
              <a:t>, </a:t>
            </a:r>
            <a:r>
              <a:rPr lang="pt-BR" dirty="0" err="1"/>
              <a:t>Alistair</a:t>
            </a:r>
            <a:r>
              <a:rPr lang="pt-BR" dirty="0"/>
              <a:t> Cockburn, Ward Cunningham, Martin Fowler, James </a:t>
            </a:r>
            <a:r>
              <a:rPr lang="pt-BR" dirty="0" err="1"/>
              <a:t>Grenning</a:t>
            </a:r>
            <a:r>
              <a:rPr lang="pt-BR" dirty="0"/>
              <a:t>, Jim </a:t>
            </a:r>
            <a:r>
              <a:rPr lang="pt-BR" dirty="0" err="1"/>
              <a:t>Highsmith</a:t>
            </a:r>
            <a:r>
              <a:rPr lang="pt-BR" dirty="0"/>
              <a:t>, Andrew Hunt, Ron </a:t>
            </a:r>
            <a:r>
              <a:rPr lang="pt-BR" dirty="0" err="1"/>
              <a:t>Jeffries</a:t>
            </a:r>
            <a:r>
              <a:rPr lang="pt-BR" dirty="0"/>
              <a:t>, Jon </a:t>
            </a:r>
            <a:r>
              <a:rPr lang="pt-BR" dirty="0" err="1"/>
              <a:t>Kern</a:t>
            </a:r>
            <a:r>
              <a:rPr lang="pt-BR" dirty="0"/>
              <a:t>, Brian </a:t>
            </a:r>
            <a:r>
              <a:rPr lang="pt-BR" dirty="0" err="1"/>
              <a:t>Marick</a:t>
            </a:r>
            <a:r>
              <a:rPr lang="pt-BR" dirty="0"/>
              <a:t>, Robert C. Martin, Steve </a:t>
            </a:r>
            <a:r>
              <a:rPr lang="pt-BR" dirty="0" err="1"/>
              <a:t>Mellor</a:t>
            </a:r>
            <a:r>
              <a:rPr lang="pt-BR" dirty="0"/>
              <a:t>, </a:t>
            </a:r>
            <a:r>
              <a:rPr lang="pt-BR" b="1" dirty="0"/>
              <a:t>Ken </a:t>
            </a:r>
            <a:r>
              <a:rPr lang="pt-BR" b="1" dirty="0" err="1"/>
              <a:t>Schwaber</a:t>
            </a:r>
            <a:r>
              <a:rPr lang="pt-BR" b="1" dirty="0"/>
              <a:t>, Jeff Sutherland</a:t>
            </a:r>
            <a:r>
              <a:rPr lang="pt-BR" dirty="0"/>
              <a:t> e Dave Thomas;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estabelecer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ágeis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software.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82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 Princípios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2947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5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framework dentro do qual pessoas podem tratar e resolver problemas complexos e adaptativos, enquanto produtiva e criativamente entregam produtos com o mais alto valor possível;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Quando Jeff Sutherland criou o Scrum em 1993, ele emprestou o termo de uma analogia apresentada em um estudo de 1986 por Takeuchi e Nonaka, publicado na Harvard Business Review. Nesse estudo, Takeuchi e Nonaka comparam equipes multifuncionais, alto desempenho para a formação de Scrum usado pelas equipes de Rugby.</a:t>
            </a:r>
          </a:p>
        </p:txBody>
      </p:sp>
    </p:spTree>
    <p:extLst>
      <p:ext uri="{BB962C8B-B14F-4D97-AF65-F5344CB8AC3E}">
        <p14:creationId xmlns:p14="http://schemas.microsoft.com/office/powerpoint/2010/main" val="22937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Scrum é fundamentado nas teorias empíricas de controle de processo, ou empirismo;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empirismo afirma que o conhecimento vem da experiência e de tomada de decisões baseadas no que é conhecido;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emprega uma abordagem iterativa e incremental para aperfeiçoar a previsibilidade e o controle de riscos;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Três pilares apoiam a implementação de controle de processo empírico: transparência, inspeção e adaptação.</a:t>
            </a:r>
          </a:p>
        </p:txBody>
      </p:sp>
    </p:spTree>
    <p:extLst>
      <p:ext uri="{BB962C8B-B14F-4D97-AF65-F5344CB8AC3E}">
        <p14:creationId xmlns:p14="http://schemas.microsoft.com/office/powerpoint/2010/main" val="322010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  <a:r>
              <a:rPr lang="pt-BR" dirty="0"/>
              <a:t>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Aspectos significativos do processo devem estar visíveis aos responsáveis pelos resultados;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Esta transparência requer aspectos definidos por um padrão comum para que os observadores compartilharem um mesmo entendimento do que está sendo visto.</a:t>
            </a:r>
          </a:p>
        </p:txBody>
      </p:sp>
    </p:spTree>
    <p:extLst>
      <p:ext uri="{BB962C8B-B14F-4D97-AF65-F5344CB8AC3E}">
        <p14:creationId xmlns:p14="http://schemas.microsoft.com/office/powerpoint/2010/main" val="145205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Devem ser inspecionados frequentemente os vários aspectos do processo para identificar variações inaceitáveis;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frequência da inspeção deve levar em consideração que os processos são alterados pelo próprio ato de inspeção, por isso deve ficar atento para que não exceda o limite e chega a atrapalhar a própria execução do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inspetor deve possuir as competências para avaliar o que ele ou ela está inspecionando.</a:t>
            </a:r>
          </a:p>
        </p:txBody>
      </p:sp>
    </p:spTree>
    <p:extLst>
      <p:ext uri="{BB962C8B-B14F-4D97-AF65-F5344CB8AC3E}">
        <p14:creationId xmlns:p14="http://schemas.microsoft.com/office/powerpoint/2010/main" val="36720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  <a:p>
            <a:r>
              <a:rPr lang="pt-BR" dirty="0"/>
              <a:t>Startup</a:t>
            </a:r>
          </a:p>
          <a:p>
            <a:r>
              <a:rPr lang="pt-BR" dirty="0"/>
              <a:t>Processo de desenvolvimento ágil</a:t>
            </a:r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/>
              <a:t>Scrum</a:t>
            </a:r>
          </a:p>
          <a:p>
            <a:pPr lvl="2"/>
            <a:r>
              <a:rPr lang="pt-BR" dirty="0"/>
              <a:t>Definição</a:t>
            </a:r>
          </a:p>
          <a:p>
            <a:pPr lvl="2"/>
            <a:r>
              <a:rPr lang="pt-BR" dirty="0"/>
              <a:t>Estruturação</a:t>
            </a:r>
          </a:p>
          <a:p>
            <a:pPr lvl="3"/>
            <a:r>
              <a:rPr lang="pt-BR" dirty="0"/>
              <a:t>Perfil</a:t>
            </a:r>
          </a:p>
          <a:p>
            <a:pPr lvl="3"/>
            <a:r>
              <a:rPr lang="pt-BR" dirty="0"/>
              <a:t>Regras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Adaptação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vez passado pelo processo de inspeção o consequentemente o resultado levará a uma adaptação visando melhorar 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ajuste deve ser realizado o mais breve possível para minimizar mais desvios.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532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Como um framework para desenvolvimento ágil o Scrum é consistente com os valores do manifesto ágil;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Foco, coragem, franqueza, comprometimento e respeito é essencial para a saúde e o sucesso de todo processo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Baseia-se no sistema Toyota de produção desenvolvido por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e no ciclo OODA (Observe, </a:t>
            </a:r>
            <a:r>
              <a:rPr lang="pt-BR" dirty="0" err="1"/>
              <a:t>Orient</a:t>
            </a:r>
            <a:r>
              <a:rPr lang="pt-BR" dirty="0"/>
              <a:t>, Decide, </a:t>
            </a:r>
            <a:r>
              <a:rPr lang="pt-BR" dirty="0" err="1"/>
              <a:t>Act</a:t>
            </a:r>
            <a:r>
              <a:rPr lang="pt-BR" dirty="0"/>
              <a:t>) da aviação de combate.</a:t>
            </a:r>
          </a:p>
        </p:txBody>
      </p:sp>
    </p:spTree>
    <p:extLst>
      <p:ext uri="{BB962C8B-B14F-4D97-AF65-F5344CB8AC3E}">
        <p14:creationId xmlns:p14="http://schemas.microsoft.com/office/powerpoint/2010/main" val="178506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Entrega o produto de forma iterativa e incremental, maximizando as oportunidades de realimentação;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por: Product Owner, Time de Desenvolvimento e Scrum Master.</a:t>
            </a:r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2439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gerenciar o Backlog do Produto a fim de maximizar o valor do projeto;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Ordena por prioridade e esclarece os itens do Backlog do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Pode cancelar uma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 todos os Stakeholders no projeto.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Stakeholder</a:t>
            </a:r>
            <a:r>
              <a:rPr lang="en-US" i="1" dirty="0"/>
              <a:t>: </a:t>
            </a:r>
            <a:r>
              <a:rPr lang="pt-BR" i="1" dirty="0"/>
              <a:t>Alguém interessado no projeto, porém não está comprometido diretamente com ele (Ex: Cliente, Acionista, Diretor).</a:t>
            </a:r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Grupo de profissionais responsáveis pelo desenvolvimento do potencial incremento que será entregue a cada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auto organizáveis e multifuncionais;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entre 3 a 9 integrantes.</a:t>
            </a:r>
          </a:p>
        </p:txBody>
      </p:sp>
    </p:spTree>
    <p:extLst>
      <p:ext uri="{BB962C8B-B14F-4D97-AF65-F5344CB8AC3E}">
        <p14:creationId xmlns:p14="http://schemas.microsoft.com/office/powerpoint/2010/main" val="300802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garantir que o Scrum seja compreendido por todos, fazendo com que aderem a teoria, praticas e regras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Facilitador e potencializador do trabalho do Time Scrum;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Remove quaisquer impedimentos para o progresso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Agenda e conduz reuniões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Protege o Time Scrum.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Ajuda aqueles que estão fora a entender quais as interações com o Time Scrum são úteis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15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Eventos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usados no Scrum para criar uma rotina;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Todos os eventos possuem um tempo máximo pré-determinado para sua realização (time-boxed);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eventos: Sprint, Reunião de Planejamento da Sprint, Reunião Diária, Revisão da Sprint e Retrospectiva 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37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Coração do Scrum, ou seja, contém todos os elementos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ter uma interação curta o suficiente para manter o time focado, mas tempo suficiente para entregar um incremento significativo do trabalho;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Duração de máxima de um mês, e hoje comumente usada pelos times entre uma ou duas semanas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Cancelamento só pode ser feito pelo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256134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13243"/>
          </a:xfrm>
        </p:spPr>
        <p:txBody>
          <a:bodyPr/>
          <a:lstStyle/>
          <a:p>
            <a:r>
              <a:rPr lang="pt-BR" dirty="0"/>
              <a:t>Reunião de 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245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Reunião na qual estão presentes 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8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Master garante que o evento ocorra e que os participantes entendam seu propósito;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Normalmente dividida em 2 partes: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1ª parte: O Product Owner apresenta o Backlog do Produto, descreve o que ele deseja ver construído e esclarece dúvidas. Ao final o time seleciona os itens do Backlog do Produto e define o Sprint Goal (Objetivo) juntamente com o Product Owner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2ª parte: O Time de Desenvolvimento decide como irá construir essas funcionalidades durante a Sprint e transformá-las em um incremento de produto “Pronto”. Os itens de Backlog do Produto selecionados para a Sprint, junto com o plano de entrega destes itens é chamado de Backlog da Sprint</a:t>
            </a:r>
          </a:p>
        </p:txBody>
      </p:sp>
    </p:spTree>
    <p:extLst>
      <p:ext uri="{BB962C8B-B14F-4D97-AF65-F5344CB8AC3E}">
        <p14:creationId xmlns:p14="http://schemas.microsoft.com/office/powerpoint/2010/main" val="1897746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Reunião Diária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96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Chamada também de “Daily Scrum” é composta pelo Scrum Master e o Time de Desenvolvimento;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realizadas sempre no mesmo lugar e na mesma hora definida, com duração máxima de 15 minutos;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Cada integrante do time deverá responder três perguntas: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fiz ontem que ajudou o Time de Desenvolvimento a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farei hoje para ajudar o Time de Desenvolvimento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Eu vejo algum obstáculo que impeça a mim ou o Time de Desenvolvimento no atendimento da meta da Sprint?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Os impedimentos identificados no Daily Scrum devem ser tratados pelo Scrum Master o mais rapidamente possível.</a:t>
            </a:r>
          </a:p>
        </p:txBody>
      </p:sp>
    </p:spTree>
    <p:extLst>
      <p:ext uri="{BB962C8B-B14F-4D97-AF65-F5344CB8AC3E}">
        <p14:creationId xmlns:p14="http://schemas.microsoft.com/office/powerpoint/2010/main" val="184216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plano para realização de um ato, desígnio, intenção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315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reunião informal composta pelo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Realizada no final da Sprint com 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4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Tem como objetivo inspecionar o incremento e adaptar o Backlog do Produto se necessário;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essa reunião o Time de Desenvolvimento mostra quais itens do Backlog do Produto que eles concluíram durante a Sprint. Isso pode ocorrer sob a forma uma demo das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48091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Retrospectiva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Composta apenas pelo Time Scrum deve ser time-boxed (por exemplo, 3 horas);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Realizada após a reunião de revisão.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oportunidade para o Time Scrum inspecionar a si próprio e criar um plano para melhorias a serem aplicadas na próxima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ocorreu bem durante a Sprint, o que não e que melhorias poderiam ser feitas na próxima Sprint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28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Representam o trabalho ou o valor para o fornecimento de transparência e oportunidades para inspeção e adaptação;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artefatos: Backlog do Produto, Backlog da Sprint e Incremento.</a:t>
            </a:r>
          </a:p>
        </p:txBody>
      </p:sp>
    </p:spTree>
    <p:extLst>
      <p:ext uri="{BB962C8B-B14F-4D97-AF65-F5344CB8AC3E}">
        <p14:creationId xmlns:p14="http://schemas.microsoft.com/office/powerpoint/2010/main" val="3023515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Backlog do Produto lista todas as características, funções, requisitos, melhorias e correções que formam as mudanças que devem ser feitas no produto nas futuras versões;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 melhor forma de expressar um item do backlog é na forma de user story, exemplo: “Como um cliente da loja online eu gostaria de procurar por itens para adicionar ao meu pedido”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Product Owner é responsável pelo Backlog do Produto, incluindo seu conteúdo, disponibilidade e ordenação;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ordenado pela prioridade;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Prioridade do cliente, urgência em receber feedback, dificuldade de implementação e relações simbióticas entre os itens (B é mais fácil se fizer o A primeiro) podem influenciar na priorização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 Time de Desenvolvimento é responsável por todas as estimativas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29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83" y="2132856"/>
            <a:ext cx="5868740" cy="38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9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Itens do Backlog do Produto adicionados na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a reunião de planejamento, o Time de Desenvolvimento seleciona alguns itens do Backlog do Produto e identifica as tarefas necessárias para resolver cada item;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 qualquer ponto do tempo na Sprint, o total do trabalho remanescente dos itens do Backlog da Sprint pode ser somado.</a:t>
            </a:r>
          </a:p>
        </p:txBody>
      </p:sp>
    </p:spTree>
    <p:extLst>
      <p:ext uri="{BB962C8B-B14F-4D97-AF65-F5344CB8AC3E}">
        <p14:creationId xmlns:p14="http://schemas.microsoft.com/office/powerpoint/2010/main" val="1782350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8" y="2456671"/>
            <a:ext cx="5898049" cy="33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1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incremento é a soma de todos os itens completados do Backlog do Produto;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Esse incremento deve ser entregável e utilizável, de maneira que o cliente perceba valor no produto a cada final de Sprint</a:t>
            </a:r>
          </a:p>
        </p:txBody>
      </p:sp>
    </p:spTree>
    <p:extLst>
      <p:ext uri="{BB962C8B-B14F-4D97-AF65-F5344CB8AC3E}">
        <p14:creationId xmlns:p14="http://schemas.microsoft.com/office/powerpoint/2010/main" val="1966627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778176" cy="601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05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que utilizam o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Google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Bosch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Globo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Locaweb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Abril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Caelum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DB1 Informática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3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Projetos de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5732" y="2157731"/>
            <a:ext cx="806529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Conjunto de práticas que serve de guia a um grupo para trabalhar de maneira produtiva;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 métodos e ferramentas que organizam as tarefas, identificam sua sequência e dependências;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fundamental a utilização das metodologias ágeis de desenvolvimento de projetos em startups.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2157731"/>
            <a:ext cx="8065294" cy="40795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método mais utilizado no desenvolvimento de software;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Desenvolvimento em cascata;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software é construído seguindo uma sequência de fases, sendo que cada fase, com exceção da primeira, depende da conclusão da fase anterior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partir das informações históricas e da repetição obtém-se a melhoria da capacidade do processo através da padronização, medição e controle.</a:t>
            </a:r>
          </a:p>
        </p:txBody>
      </p:sp>
    </p:spTree>
    <p:extLst>
      <p:ext uri="{BB962C8B-B14F-4D97-AF65-F5344CB8AC3E}">
        <p14:creationId xmlns:p14="http://schemas.microsoft.com/office/powerpoint/2010/main" val="24045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561315"/>
          </a:xfrm>
        </p:spPr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2060847"/>
            <a:ext cx="8065294" cy="3698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Estrutura mais rígida, pouco flexível a modificações e com grande exaltação da figura do gerente de projetos;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dificuldades em responder com rapidez as mudanças impostas pelos clientes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Monitoramento do andamento do projeto através das entregas.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365104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Toyota de Produção (TPS)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7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</a:t>
            </a:r>
            <a:r>
              <a:rPr lang="pt-BR" dirty="0"/>
              <a:t>Startup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instituição humana projetada para criar novos produtos e serviços sob condições de extrema incerteza;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Principais Características: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Inovação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Escalabilidade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Ter potencial para atingir grandes mercados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Ser enxuta e flexível</a:t>
            </a:r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201276"/>
          </a:xfrm>
        </p:spPr>
        <p:txBody>
          <a:bodyPr/>
          <a:lstStyle/>
          <a:p>
            <a:r>
              <a:rPr lang="pt-BR" dirty="0"/>
              <a:t>Startup - 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2027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dispõe de muitos recursos para investimento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acesso a investimentos é um dos principais obstáculos das startups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666479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713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2057</Words>
  <Application>Microsoft Office PowerPoint</Application>
  <PresentationFormat>Apresentação na tela (4:3)</PresentationFormat>
  <Paragraphs>193</Paragraphs>
  <Slides>40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Metropolitano</vt:lpstr>
      <vt:lpstr>Desenvolvimento ágil de Startups</vt:lpstr>
      <vt:lpstr>Introdução</vt:lpstr>
      <vt:lpstr>Projeto</vt:lpstr>
      <vt:lpstr>Gerenciamento de Projetos de Software</vt:lpstr>
      <vt:lpstr>Padrões Tradicionais de Gerenciamento</vt:lpstr>
      <vt:lpstr>Padrões Tradicionais de Gerenciamento</vt:lpstr>
      <vt:lpstr>Sistema Toyota de Produção (TPS)</vt:lpstr>
      <vt:lpstr>Definição de Startup</vt:lpstr>
      <vt:lpstr>Startup - Recursos</vt:lpstr>
      <vt:lpstr>Startup – Tipos de Investimento</vt:lpstr>
      <vt:lpstr>Startup Enxuta</vt:lpstr>
      <vt:lpstr>Startups de sucesso</vt:lpstr>
      <vt:lpstr>Desenvolvimento Ágil</vt:lpstr>
      <vt:lpstr>Manifesto ágil</vt:lpstr>
      <vt:lpstr>Manifesto ágil - Princípios</vt:lpstr>
      <vt:lpstr>Definição do Scrum</vt:lpstr>
      <vt:lpstr>Teoria do Scrum</vt:lpstr>
      <vt:lpstr>Transferência</vt:lpstr>
      <vt:lpstr>Inspeção</vt:lpstr>
      <vt:lpstr>Adaptação</vt:lpstr>
      <vt:lpstr>Valores do Scrum</vt:lpstr>
      <vt:lpstr>Time Scrum</vt:lpstr>
      <vt:lpstr>Product Owner</vt:lpstr>
      <vt:lpstr>Time de Desenvolvimento</vt:lpstr>
      <vt:lpstr>Scrum Master</vt:lpstr>
      <vt:lpstr>Eventos Scrum</vt:lpstr>
      <vt:lpstr>Sprint</vt:lpstr>
      <vt:lpstr>Reunião de Planejamento</vt:lpstr>
      <vt:lpstr>Reunião Diária</vt:lpstr>
      <vt:lpstr>Reunião de Revisão</vt:lpstr>
      <vt:lpstr>Reunião de Retrospectiva</vt:lpstr>
      <vt:lpstr>Artefatos Scrum</vt:lpstr>
      <vt:lpstr>Backlog do Produto</vt:lpstr>
      <vt:lpstr>Backlog do Produto</vt:lpstr>
      <vt:lpstr>Backlog da Sprint</vt:lpstr>
      <vt:lpstr>Backlog da Sprint</vt:lpstr>
      <vt:lpstr>Incremento</vt:lpstr>
      <vt:lpstr>Apresentação do PowerPoint</vt:lpstr>
      <vt:lpstr>Empresas que utilizam o Scrum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2016-11-24T01:37:54Z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