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43"/>
  </p:notesMasterIdLst>
  <p:sldIdLst>
    <p:sldId id="256" r:id="rId3"/>
    <p:sldId id="278" r:id="rId4"/>
    <p:sldId id="258" r:id="rId5"/>
    <p:sldId id="257" r:id="rId6"/>
    <p:sldId id="270" r:id="rId7"/>
    <p:sldId id="312" r:id="rId8"/>
    <p:sldId id="315" r:id="rId9"/>
    <p:sldId id="313" r:id="rId10"/>
    <p:sldId id="314" r:id="rId11"/>
    <p:sldId id="305" r:id="rId12"/>
    <p:sldId id="307" r:id="rId13"/>
    <p:sldId id="269" r:id="rId14"/>
    <p:sldId id="308" r:id="rId15"/>
    <p:sldId id="309" r:id="rId16"/>
    <p:sldId id="310" r:id="rId17"/>
    <p:sldId id="311" r:id="rId18"/>
    <p:sldId id="306" r:id="rId19"/>
    <p:sldId id="303" r:id="rId20"/>
    <p:sldId id="300" r:id="rId21"/>
    <p:sldId id="301" r:id="rId22"/>
    <p:sldId id="302" r:id="rId23"/>
    <p:sldId id="304" r:id="rId24"/>
    <p:sldId id="262" r:id="rId25"/>
    <p:sldId id="280" r:id="rId26"/>
    <p:sldId id="282" r:id="rId27"/>
    <p:sldId id="281" r:id="rId28"/>
    <p:sldId id="283" r:id="rId29"/>
    <p:sldId id="287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86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22/11/2016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22/11/2016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22/11/2016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Nascimento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</a:t>
            </a:r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</a:t>
            </a:r>
            <a:r>
              <a:rPr lang="pt-BR" dirty="0"/>
              <a:t> e Dave Thomas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Ato de começar algo, normalmente relacionado com companhias e empresas que estão no início de suas atividades e que buscam explorar atividades inovadoras no mercado.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700809"/>
            <a:ext cx="8065294" cy="40587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6912"/>
            <a:ext cx="66647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7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28800"/>
            <a:ext cx="8065294" cy="4968551"/>
          </a:xfrm>
        </p:spPr>
        <p:txBody>
          <a:bodyPr>
            <a:normAutofit lnSpcReduction="10000"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 err="1"/>
              <a:t>Bootstrapping</a:t>
            </a:r>
            <a:endParaRPr lang="pt-BR" sz="2200" i="0" dirty="0"/>
          </a:p>
          <a:p>
            <a:pPr marL="0" lvl="3" indent="0">
              <a:buNone/>
            </a:pPr>
            <a:r>
              <a:rPr lang="pt-BR" dirty="0"/>
              <a:t>Criar sua startup usando somente recursos próprios e não recorrendo a investidores externos.</a:t>
            </a:r>
          </a:p>
          <a:p>
            <a:pPr marL="0" lvl="2" indent="0">
              <a:buNone/>
            </a:pPr>
            <a:endParaRPr lang="pt-BR" sz="2200" i="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/>
              <a:t>Investimento-Anjo</a:t>
            </a:r>
          </a:p>
          <a:p>
            <a:pPr marL="0" lvl="2" indent="0">
              <a:buNone/>
            </a:pPr>
            <a:r>
              <a:rPr lang="pt-BR" sz="1800" i="0" dirty="0"/>
              <a:t>O investidor recebe, por seu investimento, uma participação societária minoritária no negócio, e não assume posição executiva na empresa, mas atua como um conselheiro.</a:t>
            </a:r>
          </a:p>
          <a:p>
            <a:pPr marL="0" lvl="2" indent="0">
              <a:buNone/>
            </a:pPr>
            <a:endParaRPr lang="pt-BR" i="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/>
              <a:t>Capital semente</a:t>
            </a:r>
          </a:p>
          <a:p>
            <a:pPr marL="0" lvl="2" indent="0">
              <a:buNone/>
            </a:pPr>
            <a:r>
              <a:rPr lang="pt-BR" sz="1800" i="0" dirty="0"/>
              <a:t>é um modelo de financiamento dirigido a projetos empresariais em estágio inicial ou estágio zero, em fase de projeto e desenvolvimento, antes da instalação do negócio.</a:t>
            </a:r>
          </a:p>
          <a:p>
            <a:pPr marL="0" lvl="2" indent="0">
              <a:buNone/>
            </a:pPr>
            <a:endParaRPr lang="pt-BR" sz="1800" i="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/>
              <a:t>Incubadoras</a:t>
            </a:r>
          </a:p>
          <a:p>
            <a:pPr marL="0" lvl="2" indent="0">
              <a:buNone/>
            </a:pPr>
            <a:r>
              <a:rPr lang="pt-BR" sz="1800" i="0" dirty="0"/>
              <a:t>Elas oferecem suporte técnico, gerencial e formação complementar ao empreendedor e facilitam o processo de inovação e acesso a novas tecnologias nos pequenos negócios.</a:t>
            </a:r>
          </a:p>
        </p:txBody>
      </p:sp>
    </p:spTree>
    <p:extLst>
      <p:ext uri="{BB962C8B-B14F-4D97-AF65-F5344CB8AC3E}">
        <p14:creationId xmlns:p14="http://schemas.microsoft.com/office/powerpoint/2010/main" val="297866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NuBank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PayPal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Airbnb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LinkedIn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73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Fazer experimentos lançando "produto mínimo viável“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Confirmação que os clientes pagariam para ter o produto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chegar ao conceito certo do produto, identificar quem são os clientes dispostos a pagar por ele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  <a:r>
              <a:rPr lang="pt-BR" dirty="0"/>
              <a:t>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Aspectos significativos do processo devem estar visíveis aos responsáveis pelos resultados;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Esta transparência requer aspectos definidos por um padrão comum para que os observadores compartilharem um mesmo entendimento do que está sendo visto.</a:t>
            </a:r>
          </a:p>
        </p:txBody>
      </p:sp>
    </p:spTree>
    <p:extLst>
      <p:ext uri="{BB962C8B-B14F-4D97-AF65-F5344CB8AC3E}">
        <p14:creationId xmlns:p14="http://schemas.microsoft.com/office/powerpoint/2010/main" val="14520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5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Devem ser inspecionados frequentemente os vários aspectos do processo para identificar variações inaceitáveis;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frequência da inspeção deve levar em consideração que os processos são alterados pelo próprio ato de inspeção, por isso deve ficar atento para que não exceda o limite e chega a atrapalhar a própria execução do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inspetor deve possuir as competências para avaliar o que ele ou ela está inspecionando.</a:t>
            </a:r>
          </a:p>
        </p:txBody>
      </p:sp>
    </p:spTree>
    <p:extLst>
      <p:ext uri="{BB962C8B-B14F-4D97-AF65-F5344CB8AC3E}">
        <p14:creationId xmlns:p14="http://schemas.microsoft.com/office/powerpoint/2010/main" val="367209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vez passado pelo processo de inspeção o consequentemente o resultado levará a uma adaptação visando melhorar 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ajuste deve ser realizado o mais breve possível para minimizar mais desvios.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3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Backlog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esclarece os itens do Backlog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Stakeholders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(Ex: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Scrum seja compreendido por todos, fazendo com que aderem a teoria, praticas e regras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potencializador do trabalho do Time Scrum;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Scrum.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Scrum são úteis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Coração do Scrum, ou seja, contém todos os elementos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ter uma interação curta o suficiente para manter o time focado, mas tempo suficiente para entregar um incremento significativo do trabalho;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Duração de máxima de um mês, e hoje comumente usada pelos times entre uma ou duas semanas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Cancelamento só pode ser feito pelo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56134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dirty="0"/>
              <a:t>Reunião de 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Reunião na qual estão presentes 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8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Master garante que o evento ocorra e que os participantes entendam seu propósito;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Normalmente dividida em 2 partes: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1ª parte: O Product Owner apresenta o Backlog do Produto, descreve o que ele deseja ver construído e esclarece dúvidas. Ao final o time seleciona os itens do Backlog do Produto e define o Sprint Goal (Objetivo) juntamente com o Product Owner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2ª parte: O Time de Desenvolvimento decide como irá construir essas funcionalidades durante a Sprint e transformá-las em um incremento de produto “Pronto”. Os itens de Backlog do Produto selecionados para a Sprint, junto com o plano de entrega destes itens é chamado de Backlog da Sprint</a:t>
            </a:r>
          </a:p>
        </p:txBody>
      </p:sp>
    </p:spTree>
    <p:extLst>
      <p:ext uri="{BB962C8B-B14F-4D97-AF65-F5344CB8AC3E}">
        <p14:creationId xmlns:p14="http://schemas.microsoft.com/office/powerpoint/2010/main" val="189774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  <a:p>
            <a:r>
              <a:rPr lang="pt-BR" dirty="0"/>
              <a:t>Startup</a:t>
            </a:r>
          </a:p>
          <a:p>
            <a:r>
              <a:rPr lang="pt-BR" dirty="0"/>
              <a:t>Processo de desenvolvimento ágil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/>
              <a:t>Scrum</a:t>
            </a:r>
          </a:p>
          <a:p>
            <a:pPr lvl="2"/>
            <a:r>
              <a:rPr lang="pt-BR" dirty="0"/>
              <a:t>Definição</a:t>
            </a:r>
          </a:p>
          <a:p>
            <a:pPr lvl="2"/>
            <a:r>
              <a:rPr lang="pt-BR" dirty="0"/>
              <a:t>Estruturação</a:t>
            </a:r>
          </a:p>
          <a:p>
            <a:pPr lvl="3"/>
            <a:r>
              <a:rPr lang="pt-BR" dirty="0"/>
              <a:t>Perfil</a:t>
            </a:r>
          </a:p>
          <a:p>
            <a:pPr lvl="3"/>
            <a:r>
              <a:rPr lang="pt-BR" dirty="0"/>
              <a:t>Regras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96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Chamada também de “Daily Scrum” é composta pelo Scrum Master e o Time de Desenvolvimento;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realizadas sempre no mesmo lugar e na mesma hora definida, com duração máxima de 15 minutos;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Cada integrante do time deverá responder três perguntas: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fiz ontem que ajudou o Time de Desenvolvimento a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farei hoje para ajudar o Time de Desenvolvimento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Eu vejo algum obstáculo que impeça a mim ou o Time de Desenvolvimento no atendimento da meta da Sprint?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impedimentos identificados no Daily Scrum devem ser tratados pelo Scrum Master o mais rapidamente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184216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15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reunião informal composta pelo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Realizada no final da Sprint com 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4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Tem como objetivo inspecionar o incremento e adaptar o Backlog do Produto se necessário;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essa reunião o Time de Desenvolvimento mostra quais itens do Backlog do Produto que eles concluíram durante a Sprint. Isso pode ocorrer sob a forma uma demo das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8091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Retrospectiva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Composta apenas pelo Time Scrum deve ser time-boxed (por exemplo, 3 horas);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Realizada após a reunião de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oportunidade para o Time Scrum inspecionar a si próprio e criar um plano para melhorias a serem aplicadas na próxima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ocorreu bem durante a Sprint, o que não e que melhorias poderiam ser feitas na próxima Sprint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28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Backlog do Produto lista todas as características, funções, requisitos, melhorias e correções que formam as mudanças que devem ser feitas no produto nas futuras versões;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 melhor forma de expressar um item do backlog é na forma de user story, exemplo: “Como um cliente da loja online eu gostaria de procurar por itens para adicionar ao meu pedido”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Product Owner é responsável pelo Backlog do Produto, incluindo seu conteúdo, disponibilidade e ordenação;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ordenado pela prioridade;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Prioridade do cliente, urgência em receber feedback, dificuldade de implementação e relações simbióticas entre os itens (B é mais fácil se fizer o A primeiro) podem influenciar na priorização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Time de Desenvolvimento é responsável por todas as estimativas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2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3" y="2132856"/>
            <a:ext cx="5868740" cy="38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9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Itens do Backlog do Produto adicionados na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a reunião de planejamento, o Time de Desenvolvimento seleciona alguns itens do Backlog do Produto e identifica as tarefas necessárias para resolver cada item;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qualquer ponto do tempo na Sprint, o total do trabalho remanescente dos itens do Backlog da Sprint pode ser somado.</a:t>
            </a:r>
          </a:p>
        </p:txBody>
      </p:sp>
    </p:spTree>
    <p:extLst>
      <p:ext uri="{BB962C8B-B14F-4D97-AF65-F5344CB8AC3E}">
        <p14:creationId xmlns:p14="http://schemas.microsoft.com/office/powerpoint/2010/main" val="1782350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8" y="2456671"/>
            <a:ext cx="5898049" cy="3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incremento é a soma de todos os itens completados do Backlog do Produto;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Esse incremento deve ser entregável e utilizável, de maneira que o cliente perceba valor no produto a cada final de Sprint</a:t>
            </a:r>
          </a:p>
        </p:txBody>
      </p:sp>
    </p:spTree>
    <p:extLst>
      <p:ext uri="{BB962C8B-B14F-4D97-AF65-F5344CB8AC3E}">
        <p14:creationId xmlns:p14="http://schemas.microsoft.com/office/powerpoint/2010/main" val="1966627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fundamental a utilização das metodologias ágeis de desenvolvimento de projetos em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157731"/>
            <a:ext cx="8065294" cy="4079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método mais utilizado no desenvolvimento de software.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software é construído seguindo uma sequência de fases, sendo que cada fase, com exceção da primeira, depende da conclusão da fase anterior 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partir das informações históricas e da repetição obtém-se a melhoria da capacidade do processo através da padronização, medição e controle.</a:t>
            </a:r>
          </a:p>
        </p:txBody>
      </p:sp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Tradicionais de Gerenciamento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09120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Slides </a:t>
            </a:r>
            <a:r>
              <a:rPr lang="pt-BR" dirty="0" err="1"/>
              <a:t>toyota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2047</Words>
  <Application>Microsoft Office PowerPoint</Application>
  <PresentationFormat>Apresentação na tela (4:3)</PresentationFormat>
  <Paragraphs>196</Paragraphs>
  <Slides>40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Tópicos de discussão</vt:lpstr>
      <vt:lpstr>Projeto</vt:lpstr>
      <vt:lpstr>Gerenciamento de Projetos de Software</vt:lpstr>
      <vt:lpstr>Padrões Tradicionais de Gerenciamento</vt:lpstr>
      <vt:lpstr>Padrões Tradicionais de Gerenciamento</vt:lpstr>
      <vt:lpstr>Slides toyota</vt:lpstr>
      <vt:lpstr>Desenvolvimento Ágil</vt:lpstr>
      <vt:lpstr>Manifesto ágil</vt:lpstr>
      <vt:lpstr>Manifesto ágil</vt:lpstr>
      <vt:lpstr>Startup</vt:lpstr>
      <vt:lpstr>Startup</vt:lpstr>
      <vt:lpstr>Startup</vt:lpstr>
      <vt:lpstr>Startups de sucesso</vt:lpstr>
      <vt:lpstr>Startup Enxuta</vt:lpstr>
      <vt:lpstr>Definição do Scrum</vt:lpstr>
      <vt:lpstr>Teoria do Scrum</vt:lpstr>
      <vt:lpstr>Transferência</vt:lpstr>
      <vt:lpstr>Inspeção</vt:lpstr>
      <vt:lpstr>Adaptação</vt:lpstr>
      <vt:lpstr>Valores do Scrum</vt:lpstr>
      <vt:lpstr>Time Scrum</vt:lpstr>
      <vt:lpstr>Product Owner</vt:lpstr>
      <vt:lpstr>Time de Desenvolvimento</vt:lpstr>
      <vt:lpstr>Scrum Master</vt:lpstr>
      <vt:lpstr>Eventos Scrum</vt:lpstr>
      <vt:lpstr>Sprint</vt:lpstr>
      <vt:lpstr>Reunião de Planejamento</vt:lpstr>
      <vt:lpstr>Reunião Diária</vt:lpstr>
      <vt:lpstr>Reunião de Revisão</vt:lpstr>
      <vt:lpstr>Reunião de Retrospectiva</vt:lpstr>
      <vt:lpstr>Artefatos Scrum</vt:lpstr>
      <vt:lpstr>Backlog do Produto</vt:lpstr>
      <vt:lpstr>Backlog do Produto</vt:lpstr>
      <vt:lpstr>Backlog da Sprint</vt:lpstr>
      <vt:lpstr>Backlog da Sprint</vt:lpstr>
      <vt:lpstr>Incremento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2016-11-23T02:17:25Z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