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sldIdLst>
    <p:sldId id="257" r:id="rId2"/>
    <p:sldId id="281" r:id="rId3"/>
    <p:sldId id="288" r:id="rId4"/>
    <p:sldId id="289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91" r:id="rId13"/>
    <p:sldId id="292" r:id="rId14"/>
    <p:sldId id="293" r:id="rId15"/>
    <p:sldId id="294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A7FE3-9A1B-4140-9D54-3C3A4EED35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D270-AA25-4206-BC2A-35B4D2689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A1ED-7FB5-4F30-9A45-B93AF3B7A22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F540-E6F5-4E3E-BD60-1C5EDDBB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4702" y="2125678"/>
            <a:ext cx="9143936" cy="1828786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fontAlgn="base">
              <a:spcBef>
                <a:spcPct val="0"/>
              </a:spcBef>
              <a:spcAft>
                <a:spcPct val="0"/>
              </a:spcAft>
              <a:defRPr sz="22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algn="l"/>
            <a:r>
              <a:rPr lang="en-US" sz="6000" dirty="0">
                <a:latin typeface="+mj-lt"/>
              </a:rPr>
              <a:t>Entity </a:t>
            </a:r>
            <a:r>
              <a:rPr lang="en-US" sz="6000" dirty="0" smtClean="0">
                <a:latin typeface="+mj-lt"/>
              </a:rPr>
              <a:t>Framework 6</a:t>
            </a:r>
            <a:endParaRPr lang="en-US" sz="6000" dirty="0">
              <a:latin typeface="+mj-lt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74701" y="3955787"/>
            <a:ext cx="4413667" cy="182334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&lt;Your Name&gt;</a:t>
            </a:r>
            <a:endParaRPr lang="en-US" sz="36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&lt;Position&gt;</a:t>
            </a:r>
            <a:endParaRPr lang="en-US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&lt;Company&gt;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68" y="3954464"/>
            <a:ext cx="4730270" cy="18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2C6"/>
          </a:solidFill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EF6 in action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35" y="4564583"/>
            <a:ext cx="3902615" cy="1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Bulk configuration for multiple entities/properties</a:t>
            </a:r>
            <a:endParaRPr lang="en-US" dirty="0"/>
          </a:p>
          <a:p>
            <a:r>
              <a:rPr lang="en-US" dirty="0"/>
              <a:t>Why did we build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Avoid repetitive, error prone configuration</a:t>
            </a:r>
            <a:endParaRPr lang="en-US" dirty="0"/>
          </a:p>
          <a:p>
            <a:r>
              <a:rPr lang="en-US" dirty="0"/>
              <a:t>When should you use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Patterns in your model don’t match Code First conventions (e.g. primary key naming)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You don’t like the default conventions (e.g. column naming, data types,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command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Log of every command/query sent to database</a:t>
            </a:r>
            <a:endParaRPr lang="en-US" dirty="0"/>
          </a:p>
          <a:p>
            <a:r>
              <a:rPr lang="en-US" dirty="0"/>
              <a:t>Why did we build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Easy way to see what’s happening ‘under the hood’</a:t>
            </a:r>
            <a:endParaRPr lang="en-US" dirty="0"/>
          </a:p>
          <a:p>
            <a:r>
              <a:rPr lang="en-US" dirty="0"/>
              <a:t>When should you use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Understanding and learning Entity Framework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Debugging unexpected behavior/results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Troubleshooting performance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stored procedure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Configuring stored procedures for insert, update &amp; delete</a:t>
            </a:r>
            <a:endParaRPr lang="en-US" dirty="0"/>
          </a:p>
          <a:p>
            <a:r>
              <a:rPr lang="en-US" dirty="0"/>
              <a:t>Why did we build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Many enterprises require the use of stored procedures</a:t>
            </a:r>
            <a:endParaRPr lang="en-US" dirty="0"/>
          </a:p>
          <a:p>
            <a:r>
              <a:rPr lang="en-US" dirty="0"/>
              <a:t>When should you use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Mapping to existing database that uses stored procedures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Business mandates the use of stored procedures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Need to run additional save logic best performed within database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EF can’t map to your database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query &amp; 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Task based async pattern for query and save</a:t>
            </a:r>
            <a:endParaRPr lang="en-US" dirty="0"/>
          </a:p>
          <a:p>
            <a:r>
              <a:rPr lang="en-US" dirty="0"/>
              <a:t>Why did we build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Appropriate use of async can improve performance and scalability</a:t>
            </a:r>
            <a:endParaRPr lang="en-US" dirty="0"/>
          </a:p>
          <a:p>
            <a:r>
              <a:rPr lang="en-US" dirty="0"/>
              <a:t>When should you use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Reduce server resource usage by freeing up blocked threads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Improve client UI responsiveness by not blocking main thread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Parallelism – but not on the same context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Code-based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Code centric alternative to &lt;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entityFramework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&gt; section in web/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app.config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r>
              <a:rPr lang="en-US" dirty="0"/>
              <a:t>Why did we build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Code is easier and more discoverable than xml</a:t>
            </a:r>
            <a:endParaRPr lang="en-US" dirty="0"/>
          </a:p>
          <a:p>
            <a:r>
              <a:rPr lang="en-US" dirty="0"/>
              <a:t>When should you use it?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Any time you want to change configuration (e.g. database providers)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Using an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IoC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container to control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Code-based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DbConfiguration</a:t>
            </a:r>
            <a:endParaRPr lang="en-US" dirty="0"/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Simple, discoverable methods to perform configuration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Automatically discovered within same assembly as your context </a:t>
            </a:r>
          </a:p>
          <a:p>
            <a:r>
              <a:rPr lang="en-US" dirty="0"/>
              <a:t>Dependency Resolver</a:t>
            </a: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Exposed from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DbConfiguration</a:t>
            </a:r>
            <a:endParaRPr lang="en-US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lvl="1"/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Flexible but more complex than simple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DbConfiguration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methods</a:t>
            </a:r>
          </a:p>
          <a:p>
            <a:r>
              <a:rPr lang="en-US" dirty="0"/>
              <a:t>Web/</a:t>
            </a:r>
            <a:r>
              <a:rPr lang="en-US" dirty="0" err="1"/>
              <a:t>App.config</a:t>
            </a:r>
            <a:r>
              <a:rPr lang="en-US" dirty="0"/>
              <a:t> wins over code-based 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10950677" cy="4741453"/>
          </a:xfrm>
        </p:spPr>
        <p:txBody>
          <a:bodyPr/>
          <a:lstStyle/>
          <a:p>
            <a:r>
              <a:rPr lang="en-US" dirty="0" smtClean="0"/>
              <a:t>Documentation – </a:t>
            </a:r>
            <a:r>
              <a:rPr lang="en-US" u="sng" dirty="0"/>
              <a:t>http://msdn.com/data/ef </a:t>
            </a:r>
            <a:endParaRPr lang="en-US" u="sng" dirty="0" smtClean="0"/>
          </a:p>
          <a:p>
            <a:r>
              <a:rPr lang="en-US" dirty="0"/>
              <a:t>Team blog – </a:t>
            </a:r>
            <a:r>
              <a:rPr lang="en-US" u="sng" dirty="0"/>
              <a:t>http://msdn.com/blogs/adonet </a:t>
            </a:r>
          </a:p>
          <a:p>
            <a:r>
              <a:rPr lang="en-US" dirty="0" smtClean="0"/>
              <a:t>Project – </a:t>
            </a:r>
            <a:r>
              <a:rPr lang="en-US" u="sng" dirty="0"/>
              <a:t>http://EntityFramework.codeplex.com </a:t>
            </a:r>
          </a:p>
          <a:p>
            <a:r>
              <a:rPr lang="en-US" dirty="0" smtClean="0"/>
              <a:t>Twitter </a:t>
            </a:r>
            <a:r>
              <a:rPr lang="en-US" dirty="0"/>
              <a:t>– @</a:t>
            </a:r>
            <a:r>
              <a:rPr lang="en-US" dirty="0" err="1"/>
              <a:t>efmagicunicorns</a:t>
            </a:r>
            <a:r>
              <a:rPr lang="en-US" dirty="0"/>
              <a:t> </a:t>
            </a:r>
          </a:p>
          <a:p>
            <a:r>
              <a:rPr lang="en-US" dirty="0"/>
              <a:t>Facebook – </a:t>
            </a:r>
            <a:r>
              <a:rPr lang="en-US" u="sng" dirty="0"/>
              <a:t>http://</a:t>
            </a:r>
            <a:r>
              <a:rPr lang="en-US" u="sng" dirty="0" smtClean="0"/>
              <a:t>facebook.com/efmagicunicorns</a:t>
            </a:r>
          </a:p>
          <a:p>
            <a:r>
              <a:rPr lang="en-US" dirty="0" smtClean="0"/>
              <a:t>Demo source code</a:t>
            </a:r>
            <a:r>
              <a:rPr lang="en-US" dirty="0"/>
              <a:t>  - </a:t>
            </a:r>
            <a:r>
              <a:rPr lang="en-US" u="sng" dirty="0"/>
              <a:t>https://github.com/rowanmiller/Demo-EF6Simple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workflows</a:t>
            </a:r>
          </a:p>
          <a:p>
            <a:r>
              <a:rPr lang="en-US" dirty="0" smtClean="0"/>
              <a:t>Out of band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What’s new in EF6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What are we working on now</a:t>
            </a:r>
          </a:p>
        </p:txBody>
      </p:sp>
    </p:spTree>
    <p:extLst>
      <p:ext uri="{BB962C8B-B14F-4D97-AF65-F5344CB8AC3E}">
        <p14:creationId xmlns:p14="http://schemas.microsoft.com/office/powerpoint/2010/main" val="42423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workflows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8048" y="3482646"/>
            <a:ext cx="10948991" cy="1520017"/>
            <a:chOff x="509933" y="2958624"/>
            <a:chExt cx="11168541" cy="1550496"/>
          </a:xfrm>
          <a:solidFill>
            <a:srgbClr val="00BCF2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509933" y="2958624"/>
              <a:ext cx="11168541" cy="1550496"/>
            </a:xfrm>
            <a:prstGeom prst="roundRect">
              <a:avLst>
                <a:gd name="adj" fmla="val 0"/>
              </a:avLst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91" fontAlgn="base">
                <a:spcBef>
                  <a:spcPct val="0"/>
                </a:spcBef>
                <a:spcAft>
                  <a:spcPct val="0"/>
                </a:spcAft>
              </a:pPr>
              <a:endParaRPr lang="en-US" sz="2157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826667" y="3068126"/>
              <a:ext cx="1814660" cy="1323439"/>
            </a:xfrm>
            <a:prstGeom prst="can">
              <a:avLst/>
            </a:prstGeom>
            <a:solidFill>
              <a:schemeClr val="tx1"/>
            </a:solidFill>
            <a:ln w="9525" cap="flat" cmpd="sng" algn="ctr">
              <a:solidFill>
                <a:srgbClr val="505050"/>
              </a:solidFill>
              <a:prstDash val="dash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89639" tIns="44819" rIns="89639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941" kern="0" dirty="0">
                  <a:solidFill>
                    <a:srgbClr val="505050"/>
                  </a:solidFill>
                  <a:latin typeface="+mj-lt"/>
                </a:rPr>
                <a:t>New</a:t>
              </a:r>
              <a:br>
                <a:rPr lang="en-US" sz="2941" kern="0" dirty="0">
                  <a:solidFill>
                    <a:srgbClr val="505050"/>
                  </a:solidFill>
                  <a:latin typeface="+mj-lt"/>
                </a:rPr>
              </a:br>
              <a:r>
                <a:rPr lang="en-US" sz="2941" kern="0" dirty="0">
                  <a:solidFill>
                    <a:srgbClr val="505050"/>
                  </a:solidFill>
                  <a:latin typeface="+mj-lt"/>
                </a:rPr>
                <a:t>Database</a:t>
              </a:r>
              <a:endParaRPr lang="en-US" sz="2941" kern="0" dirty="0">
                <a:solidFill>
                  <a:srgbClr val="50505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8047" y="5111065"/>
            <a:ext cx="10948991" cy="1551874"/>
            <a:chOff x="509932" y="4509120"/>
            <a:chExt cx="11168541" cy="1582992"/>
          </a:xfrm>
          <a:solidFill>
            <a:srgbClr val="E34A28"/>
          </a:solidFill>
        </p:grpSpPr>
        <p:sp>
          <p:nvSpPr>
            <p:cNvPr id="8" name="Rounded Rectangle 7"/>
            <p:cNvSpPr/>
            <p:nvPr/>
          </p:nvSpPr>
          <p:spPr bwMode="auto">
            <a:xfrm>
              <a:off x="509932" y="4509120"/>
              <a:ext cx="11168541" cy="1582992"/>
            </a:xfrm>
            <a:prstGeom prst="roundRect">
              <a:avLst>
                <a:gd name="adj" fmla="val 0"/>
              </a:avLst>
            </a:prstGeom>
            <a:solidFill>
              <a:srgbClr val="DC3C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268927" tIns="44819" rIns="89639" bIns="4481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091" fontAlgn="base">
                <a:spcBef>
                  <a:spcPct val="0"/>
                </a:spcBef>
                <a:spcAft>
                  <a:spcPct val="0"/>
                </a:spcAft>
              </a:pPr>
              <a:endParaRPr lang="en-US" sz="2157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826667" y="4653267"/>
              <a:ext cx="1814660" cy="1351370"/>
            </a:xfrm>
            <a:prstGeom prst="can">
              <a:avLst/>
            </a:prstGeom>
            <a:solidFill>
              <a:schemeClr val="tx1"/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89639" tIns="44819" rIns="89639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941" kern="0" dirty="0">
                  <a:solidFill>
                    <a:srgbClr val="505050"/>
                  </a:solidFill>
                  <a:latin typeface="+mj-lt"/>
                </a:rPr>
                <a:t>Existing</a:t>
              </a:r>
              <a:br>
                <a:rPr lang="en-US" sz="2941" kern="0" dirty="0">
                  <a:solidFill>
                    <a:srgbClr val="505050"/>
                  </a:solidFill>
                  <a:latin typeface="+mj-lt"/>
                </a:rPr>
              </a:br>
              <a:r>
                <a:rPr lang="en-US" sz="2941" kern="0" dirty="0">
                  <a:solidFill>
                    <a:srgbClr val="505050"/>
                  </a:solidFill>
                  <a:latin typeface="+mj-lt"/>
                </a:rPr>
                <a:t>Database</a:t>
              </a:r>
              <a:endParaRPr lang="en-US" sz="2941" kern="0" dirty="0">
                <a:solidFill>
                  <a:srgbClr val="505050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68051" y="1323443"/>
            <a:ext cx="4072100" cy="5446583"/>
            <a:chOff x="1935088" y="903283"/>
            <a:chExt cx="3429000" cy="533402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935088" y="971436"/>
              <a:ext cx="3429000" cy="526587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70585" tIns="70585" rIns="70585" bIns="70585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65">
                <a:solidFill>
                  <a:schemeClr val="tx1"/>
                </a:solidFill>
                <a:ea typeface="ＭＳ Ｐゴシック" pitchFamily="48" charset="-128"/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2424416" y="903283"/>
              <a:ext cx="2255481" cy="53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941" dirty="0">
                  <a:latin typeface="+mj-lt"/>
                </a:rPr>
                <a:t>Designer Centric</a:t>
              </a:r>
              <a:endParaRPr lang="en-US" sz="2941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61587" y="1316799"/>
            <a:ext cx="4246015" cy="5453228"/>
            <a:chOff x="5436096" y="896775"/>
            <a:chExt cx="3432338" cy="534053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5436096" y="971436"/>
              <a:ext cx="3432338" cy="526587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70585" tIns="70585" rIns="70585" bIns="70585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65">
                <a:solidFill>
                  <a:schemeClr val="tx1"/>
                </a:solidFill>
                <a:ea typeface="ＭＳ Ｐゴシック" pitchFamily="48" charset="-128"/>
              </a:endParaRPr>
            </a:p>
          </p:txBody>
        </p:sp>
        <p:sp>
          <p:nvSpPr>
            <p:cNvPr id="15" name="TextBox 40"/>
            <p:cNvSpPr txBox="1"/>
            <p:nvPr/>
          </p:nvSpPr>
          <p:spPr>
            <a:xfrm>
              <a:off x="6227508" y="896775"/>
              <a:ext cx="1719442" cy="53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941" dirty="0">
                  <a:latin typeface="+mj-lt"/>
                </a:rPr>
                <a:t>Code Centric</a:t>
              </a:r>
              <a:endParaRPr lang="en-US" sz="2941" dirty="0"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68051" y="5117556"/>
            <a:ext cx="3347070" cy="1027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latin typeface="+mj-lt"/>
              </a:rPr>
              <a:t>Database First</a:t>
            </a:r>
          </a:p>
          <a:p>
            <a:r>
              <a:rPr lang="en-US" sz="1568" dirty="0"/>
              <a:t>Reverse </a:t>
            </a:r>
            <a:r>
              <a:rPr lang="en-US" sz="1568" dirty="0"/>
              <a:t>engineer model in EF Designer</a:t>
            </a:r>
            <a:endParaRPr lang="en-US" sz="1568" dirty="0"/>
          </a:p>
          <a:p>
            <a:r>
              <a:rPr lang="en-US" sz="1568" dirty="0"/>
              <a:t>Classes auto-generated from </a:t>
            </a:r>
            <a:r>
              <a:rPr lang="en-US" sz="1568" dirty="0"/>
              <a:t>model</a:t>
            </a:r>
            <a:endParaRPr lang="en-US" sz="1568" dirty="0"/>
          </a:p>
        </p:txBody>
      </p:sp>
      <p:sp>
        <p:nvSpPr>
          <p:cNvPr id="17" name="TextBox 16"/>
          <p:cNvSpPr txBox="1"/>
          <p:nvPr/>
        </p:nvSpPr>
        <p:spPr>
          <a:xfrm>
            <a:off x="2968051" y="3482646"/>
            <a:ext cx="3079048" cy="12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latin typeface="+mj-lt"/>
              </a:rPr>
              <a:t>Model </a:t>
            </a:r>
            <a:r>
              <a:rPr lang="en-US" sz="2941" dirty="0">
                <a:latin typeface="+mj-lt"/>
              </a:rPr>
              <a:t>F</a:t>
            </a:r>
            <a:r>
              <a:rPr lang="en-US" sz="2941" dirty="0">
                <a:latin typeface="+mj-lt"/>
              </a:rPr>
              <a:t>irst</a:t>
            </a:r>
          </a:p>
          <a:p>
            <a:r>
              <a:rPr lang="en-US" sz="1568" dirty="0"/>
              <a:t>Create model in EF Designer</a:t>
            </a:r>
          </a:p>
          <a:p>
            <a:r>
              <a:rPr lang="en-US" sz="1568" dirty="0"/>
              <a:t>Generate database from model</a:t>
            </a:r>
          </a:p>
          <a:p>
            <a:r>
              <a:rPr lang="en-US" sz="1568" dirty="0"/>
              <a:t>Classes auto-generated from model</a:t>
            </a:r>
            <a:endParaRPr lang="en-US" sz="1568" dirty="0"/>
          </a:p>
        </p:txBody>
      </p:sp>
      <p:sp>
        <p:nvSpPr>
          <p:cNvPr id="18" name="TextBox 17"/>
          <p:cNvSpPr txBox="1"/>
          <p:nvPr/>
        </p:nvSpPr>
        <p:spPr>
          <a:xfrm>
            <a:off x="7182452" y="5117556"/>
            <a:ext cx="3476401" cy="1027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latin typeface="+mj-lt"/>
              </a:rPr>
              <a:t>Code First</a:t>
            </a:r>
          </a:p>
          <a:p>
            <a:r>
              <a:rPr lang="en-US" sz="1568" dirty="0"/>
              <a:t>Define classes and mapping in </a:t>
            </a:r>
            <a:r>
              <a:rPr lang="en-US" sz="1568" dirty="0"/>
              <a:t>code</a:t>
            </a:r>
          </a:p>
          <a:p>
            <a:r>
              <a:rPr lang="en-US" sz="1568" dirty="0"/>
              <a:t>EF Power Tools provide reverse engineer</a:t>
            </a:r>
            <a:endParaRPr lang="en-US" sz="1568" dirty="0"/>
          </a:p>
        </p:txBody>
      </p:sp>
      <p:sp>
        <p:nvSpPr>
          <p:cNvPr id="19" name="TextBox 18"/>
          <p:cNvSpPr txBox="1"/>
          <p:nvPr/>
        </p:nvSpPr>
        <p:spPr>
          <a:xfrm>
            <a:off x="7161587" y="3476002"/>
            <a:ext cx="3825599" cy="12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latin typeface="+mj-lt"/>
              </a:rPr>
              <a:t>Code First</a:t>
            </a:r>
          </a:p>
          <a:p>
            <a:r>
              <a:rPr lang="en-US" sz="1568" dirty="0"/>
              <a:t>Define classes and mapping in code</a:t>
            </a:r>
          </a:p>
          <a:p>
            <a:r>
              <a:rPr lang="en-US" sz="1568" dirty="0"/>
              <a:t>Database </a:t>
            </a:r>
            <a:r>
              <a:rPr lang="en-US" sz="1568" dirty="0"/>
              <a:t>created from code</a:t>
            </a:r>
          </a:p>
          <a:p>
            <a:r>
              <a:rPr lang="en-US" sz="1568" dirty="0"/>
              <a:t>Migrations apply model changes to database</a:t>
            </a:r>
            <a:endParaRPr lang="en-US" sz="1568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89" y="1852621"/>
            <a:ext cx="2182300" cy="14548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36" y="1852621"/>
            <a:ext cx="2178312" cy="14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band | Release history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21048" y="6337422"/>
            <a:ext cx="4388497" cy="487610"/>
          </a:xfrm>
          <a:prstGeom prst="roundRect">
            <a:avLst>
              <a:gd name="adj" fmla="val 0"/>
            </a:avLst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3.5 SP1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21048" y="5776906"/>
            <a:ext cx="4388497" cy="487610"/>
          </a:xfrm>
          <a:prstGeom prst="roundRect">
            <a:avLst>
              <a:gd name="adj" fmla="val 0"/>
            </a:avLst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21048" y="5216389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4.1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21048" y="4655873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4.2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21048" y="4095356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4.3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1048" y="3538693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5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1048" y="2981267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236732" y="5776906"/>
            <a:ext cx="711099" cy="10481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ight Brace 11"/>
          <p:cNvSpPr/>
          <p:nvPr/>
        </p:nvSpPr>
        <p:spPr>
          <a:xfrm>
            <a:off x="5236732" y="3532868"/>
            <a:ext cx="711099" cy="217113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5973139" y="3875181"/>
            <a:ext cx="5503494" cy="1343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6" dirty="0"/>
              <a:t>Runtime</a:t>
            </a:r>
          </a:p>
          <a:p>
            <a:pPr marL="380936" indent="-380936">
              <a:buFont typeface="Arial" panose="020B0604020202020204" pitchFamily="34" charset="0"/>
              <a:buChar char="•"/>
            </a:pPr>
            <a:r>
              <a:rPr lang="en-US" sz="1467" dirty="0"/>
              <a:t>Core components in .NET</a:t>
            </a:r>
          </a:p>
          <a:p>
            <a:pPr marL="380936" indent="-380936">
              <a:buFont typeface="Arial" panose="020B0604020202020204" pitchFamily="34" charset="0"/>
              <a:buChar char="•"/>
            </a:pPr>
            <a:r>
              <a:rPr lang="en-US" sz="1467" dirty="0" err="1"/>
              <a:t>DbContext</a:t>
            </a:r>
            <a:r>
              <a:rPr lang="en-US" sz="1467" dirty="0"/>
              <a:t> API &amp; Code First out-of-band (</a:t>
            </a:r>
            <a:r>
              <a:rPr lang="en-US" sz="1467" dirty="0" err="1"/>
              <a:t>NuGet</a:t>
            </a:r>
            <a:r>
              <a:rPr lang="en-US" sz="1467" dirty="0"/>
              <a:t>)</a:t>
            </a:r>
          </a:p>
          <a:p>
            <a:pPr marL="1002660" lvl="1" indent="-380936">
              <a:buFont typeface="Arial" panose="020B0604020202020204" pitchFamily="34" charset="0"/>
              <a:buChar char="•"/>
            </a:pPr>
            <a:r>
              <a:rPr lang="en-US" sz="1467" dirty="0"/>
              <a:t>Latest version “chained in” to new Visual Studio releases</a:t>
            </a:r>
          </a:p>
          <a:p>
            <a:r>
              <a:rPr lang="en-US" sz="1866" dirty="0"/>
              <a:t>Tooling in Visual Studio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73139" y="5952206"/>
            <a:ext cx="2899192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6" dirty="0"/>
              <a:t>Runtime in .NET Framework</a:t>
            </a:r>
          </a:p>
          <a:p>
            <a:r>
              <a:rPr lang="en-US" sz="1866" dirty="0"/>
              <a:t>Tooling in Visual Studio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3139" y="1917429"/>
            <a:ext cx="5646546" cy="953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6" dirty="0"/>
              <a:t>Runtime out-of-band (</a:t>
            </a:r>
            <a:r>
              <a:rPr lang="en-US" sz="1866" dirty="0" err="1"/>
              <a:t>NuGet</a:t>
            </a:r>
            <a:r>
              <a:rPr lang="en-US" sz="1866" dirty="0"/>
              <a:t>)</a:t>
            </a:r>
          </a:p>
          <a:p>
            <a:r>
              <a:rPr lang="en-US" sz="1866" dirty="0"/>
              <a:t>Tooling out-of-band (Microsoft Download Center)</a:t>
            </a:r>
          </a:p>
          <a:p>
            <a:r>
              <a:rPr lang="en-US" sz="1866" dirty="0"/>
              <a:t>Latest version “chained in” to new Visual Studio releases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236732" y="1864014"/>
            <a:ext cx="711099" cy="16048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721048" y="2424531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6.0.1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21048" y="1864014"/>
            <a:ext cx="4388497" cy="487610"/>
          </a:xfrm>
          <a:prstGeom prst="roundRect">
            <a:avLst>
              <a:gd name="adj" fmla="val 0"/>
            </a:avLst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</a:t>
            </a: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6.0.2</a:t>
            </a:r>
            <a:endParaRPr lang="en-US" sz="266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1048" y="1303498"/>
            <a:ext cx="4388497" cy="487610"/>
          </a:xfrm>
          <a:prstGeom prst="roundRect">
            <a:avLst>
              <a:gd name="adj" fmla="val 0"/>
            </a:avLst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365708" tIns="60949" rIns="121898" bIns="6094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94" fontAlgn="base">
              <a:spcBef>
                <a:spcPct val="0"/>
              </a:spcBef>
              <a:spcAft>
                <a:spcPct val="0"/>
              </a:spcAft>
            </a:pPr>
            <a:r>
              <a:rPr lang="en-US" sz="266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</a:t>
            </a:r>
            <a:r>
              <a:rPr lang="en-US" sz="2666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6.1</a:t>
            </a:r>
            <a:endParaRPr lang="en-US" sz="266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237139" y="1318301"/>
            <a:ext cx="711099" cy="21505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245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5" grpId="0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band | Upgrading to EF6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copied from .NET are in new namespaces</a:t>
            </a:r>
          </a:p>
          <a:p>
            <a:pPr lvl="1"/>
            <a:r>
              <a:rPr lang="en-US" sz="2353" dirty="0" err="1" smtClean="0"/>
              <a:t>DbContext</a:t>
            </a:r>
            <a:r>
              <a:rPr lang="en-US" sz="2353" dirty="0" smtClean="0"/>
              <a:t> API = no/minimal changes required</a:t>
            </a:r>
          </a:p>
          <a:p>
            <a:pPr lvl="1"/>
            <a:r>
              <a:rPr lang="en-US" sz="2353" dirty="0" err="1" smtClean="0"/>
              <a:t>ObjectContext</a:t>
            </a:r>
            <a:r>
              <a:rPr lang="en-US" sz="2353" dirty="0" smtClean="0"/>
              <a:t> API = namespace changes</a:t>
            </a:r>
          </a:p>
          <a:p>
            <a:pPr lvl="1"/>
            <a:r>
              <a:rPr lang="en-US" sz="2353" dirty="0" smtClean="0"/>
              <a:t>Detailed guidance at </a:t>
            </a:r>
            <a:r>
              <a:rPr lang="en-US" sz="2353" u="sng" dirty="0" smtClean="0"/>
              <a:t>msdn.com/data/UpgradeEF6</a:t>
            </a:r>
          </a:p>
          <a:p>
            <a:r>
              <a:rPr lang="en-US" dirty="0" smtClean="0"/>
              <a:t>Providers/tooling need to recompile</a:t>
            </a:r>
          </a:p>
          <a:p>
            <a:pPr lvl="1"/>
            <a:r>
              <a:rPr lang="en-US" sz="2353" dirty="0" smtClean="0"/>
              <a:t>We provide SQL Server &amp; SQL Compact</a:t>
            </a:r>
          </a:p>
          <a:p>
            <a:pPr lvl="1"/>
            <a:r>
              <a:rPr lang="en-US" sz="2353" dirty="0" smtClean="0"/>
              <a:t>Working with 3rd party providers</a:t>
            </a:r>
          </a:p>
          <a:p>
            <a:pPr lvl="1"/>
            <a:r>
              <a:rPr lang="en-US" sz="2353" dirty="0" smtClean="0"/>
              <a:t>Some providers already support EF6 previews </a:t>
            </a:r>
            <a:br>
              <a:rPr lang="en-US" sz="2353" dirty="0" smtClean="0"/>
            </a:br>
            <a:r>
              <a:rPr lang="en-US" sz="2353" dirty="0" smtClean="0"/>
              <a:t>(incl. </a:t>
            </a:r>
            <a:r>
              <a:rPr lang="en-US" sz="2353" dirty="0" err="1" smtClean="0"/>
              <a:t>Devart</a:t>
            </a:r>
            <a:r>
              <a:rPr lang="en-US" sz="2353" dirty="0" smtClean="0"/>
              <a:t> Oracle, SQLite, Firebird)</a:t>
            </a:r>
          </a:p>
        </p:txBody>
      </p:sp>
    </p:spTree>
    <p:extLst>
      <p:ext uri="{BB962C8B-B14F-4D97-AF65-F5344CB8AC3E}">
        <p14:creationId xmlns:p14="http://schemas.microsoft.com/office/powerpoint/2010/main" val="9318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EntityFramework.codeplex.com</a:t>
            </a:r>
          </a:p>
          <a:p>
            <a:r>
              <a:rPr lang="en-US" dirty="0"/>
              <a:t>Not just the code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Nightly builds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Feature specs</a:t>
            </a:r>
          </a:p>
          <a:p>
            <a:pPr lvl="1"/>
            <a:r>
              <a:rPr lang="en-US" dirty="0" smtClean="0"/>
              <a:t>Design meeting notes</a:t>
            </a:r>
            <a:endParaRPr lang="en-US" sz="3921" dirty="0" smtClean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Accepting contributions</a:t>
            </a:r>
          </a:p>
          <a:p>
            <a:pPr lvl="1"/>
            <a:r>
              <a:rPr lang="en-US" dirty="0" smtClean="0"/>
              <a:t>Only EF team has commit rights</a:t>
            </a:r>
          </a:p>
          <a:p>
            <a:pPr lvl="1"/>
            <a:r>
              <a:rPr lang="en-US" dirty="0" smtClean="0"/>
              <a:t>Same code review process as internal changes</a:t>
            </a:r>
          </a:p>
          <a:p>
            <a:pPr lvl="1"/>
            <a:r>
              <a:rPr lang="en-US" dirty="0" smtClean="0"/>
              <a:t>EF6 had 25 pull requests, 21 accepted</a:t>
            </a:r>
          </a:p>
          <a:p>
            <a:pPr lvl="1"/>
            <a:r>
              <a:rPr lang="en-US" dirty="0" smtClean="0"/>
              <a:t>8 contributors</a:t>
            </a:r>
          </a:p>
          <a:p>
            <a:r>
              <a:rPr lang="en-US" dirty="0"/>
              <a:t>Only affects how we develop, not how we ship</a:t>
            </a:r>
          </a:p>
          <a:p>
            <a:pPr lvl="1"/>
            <a:r>
              <a:rPr lang="en-US" dirty="0" smtClean="0"/>
              <a:t>Same license</a:t>
            </a:r>
          </a:p>
          <a:p>
            <a:pPr lvl="1"/>
            <a:r>
              <a:rPr lang="en-US" dirty="0" smtClean="0"/>
              <a:t>Same support</a:t>
            </a:r>
          </a:p>
          <a:p>
            <a:pPr lvl="1"/>
            <a:r>
              <a:rPr lang="en-US" dirty="0" smtClean="0"/>
              <a:t>Same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EF6?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 &amp; EF Designer</a:t>
            </a:r>
          </a:p>
          <a:p>
            <a:pPr lvl="1"/>
            <a:r>
              <a:rPr lang="en-US" dirty="0" smtClean="0"/>
              <a:t>Asynchronous query and save</a:t>
            </a:r>
          </a:p>
          <a:p>
            <a:pPr lvl="1"/>
            <a:r>
              <a:rPr lang="en-US" dirty="0" smtClean="0"/>
              <a:t>Connection resiliency</a:t>
            </a:r>
          </a:p>
          <a:p>
            <a:pPr lvl="1"/>
            <a:r>
              <a:rPr lang="en-US" dirty="0" smtClean="0"/>
              <a:t>Code-based configuration</a:t>
            </a:r>
          </a:p>
          <a:p>
            <a:pPr lvl="1"/>
            <a:r>
              <a:rPr lang="en-US" dirty="0" smtClean="0"/>
              <a:t>Database command interception/logging</a:t>
            </a:r>
          </a:p>
          <a:p>
            <a:r>
              <a:rPr lang="en-US" dirty="0" smtClean="0"/>
              <a:t>Code First Only</a:t>
            </a:r>
          </a:p>
          <a:p>
            <a:pPr lvl="1"/>
            <a:r>
              <a:rPr lang="en-US" dirty="0" smtClean="0"/>
              <a:t>Custom conventions</a:t>
            </a:r>
          </a:p>
          <a:p>
            <a:pPr lvl="1"/>
            <a:r>
              <a:rPr lang="en-US" dirty="0" smtClean="0"/>
              <a:t>Insert, update, &amp; delete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6106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new in EF6?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EF team</a:t>
            </a:r>
          </a:p>
          <a:p>
            <a:pPr lvl="1"/>
            <a:r>
              <a:rPr lang="en-US" dirty="0" smtClean="0"/>
              <a:t>Nested entity types</a:t>
            </a:r>
          </a:p>
          <a:p>
            <a:pPr lvl="1"/>
            <a:r>
              <a:rPr lang="en-US" dirty="0" smtClean="0"/>
              <a:t>Improved transaction Support</a:t>
            </a:r>
          </a:p>
          <a:p>
            <a:pPr lvl="1"/>
            <a:r>
              <a:rPr lang="en-US" dirty="0" smtClean="0"/>
              <a:t>Multiple contexts per database</a:t>
            </a:r>
          </a:p>
          <a:p>
            <a:pPr lvl="1"/>
            <a:r>
              <a:rPr lang="en-US" dirty="0" err="1" smtClean="0"/>
              <a:t>DbModelBuilder.HasDefaultSchema</a:t>
            </a:r>
            <a:endParaRPr lang="en-US" dirty="0" smtClean="0"/>
          </a:p>
          <a:p>
            <a:pPr lvl="1"/>
            <a:r>
              <a:rPr lang="en-US" dirty="0" smtClean="0"/>
              <a:t>Configurable migrations history table</a:t>
            </a:r>
          </a:p>
          <a:p>
            <a:pPr lvl="1"/>
            <a:r>
              <a:rPr lang="en-US" dirty="0" smtClean="0"/>
              <a:t>Creating context with an open connection</a:t>
            </a:r>
          </a:p>
          <a:p>
            <a:pPr lvl="1"/>
            <a:r>
              <a:rPr lang="en-US" dirty="0" err="1" smtClean="0"/>
              <a:t>Enums</a:t>
            </a:r>
            <a:r>
              <a:rPr lang="en-US" dirty="0" smtClean="0"/>
              <a:t>, spatial and better performance on .NET 4.0</a:t>
            </a:r>
          </a:p>
          <a:p>
            <a:pPr lvl="1"/>
            <a:r>
              <a:rPr lang="en-US" dirty="0" smtClean="0"/>
              <a:t>Default transaction isolation level changed to READ_COMMITTED_SNAPSHOT</a:t>
            </a:r>
          </a:p>
          <a:p>
            <a:r>
              <a:rPr lang="en-US" dirty="0"/>
              <a:t>From our contributors</a:t>
            </a:r>
          </a:p>
          <a:p>
            <a:pPr lvl="1"/>
            <a:r>
              <a:rPr lang="en-US" dirty="0" smtClean="0"/>
              <a:t>Custom migrations operations</a:t>
            </a:r>
          </a:p>
          <a:p>
            <a:pPr lvl="1"/>
            <a:r>
              <a:rPr lang="en-US" dirty="0" smtClean="0"/>
              <a:t>Improved warm up time for large models</a:t>
            </a:r>
          </a:p>
          <a:p>
            <a:pPr lvl="1"/>
            <a:r>
              <a:rPr lang="en-US" dirty="0" smtClean="0"/>
              <a:t>Pluggable pluralization &amp; </a:t>
            </a:r>
            <a:r>
              <a:rPr lang="en-US" dirty="0" err="1" smtClean="0"/>
              <a:t>singularization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err="1" smtClean="0"/>
              <a:t>DbModelBuilder.Configurations.AddFromAssembly</a:t>
            </a:r>
            <a:endParaRPr lang="en-US" dirty="0" smtClean="0"/>
          </a:p>
          <a:p>
            <a:pPr lvl="1"/>
            <a:r>
              <a:rPr lang="en-US" dirty="0" err="1" smtClean="0"/>
              <a:t>DbSet.AddRange</a:t>
            </a:r>
            <a:r>
              <a:rPr lang="en-US" dirty="0" smtClean="0"/>
              <a:t>/</a:t>
            </a:r>
            <a:r>
              <a:rPr lang="en-US" dirty="0" err="1" smtClean="0"/>
              <a:t>RemoveRange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790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Agenda</vt:lpstr>
      <vt:lpstr>Developer workflows</vt:lpstr>
      <vt:lpstr>Out of band | Release history</vt:lpstr>
      <vt:lpstr>Out of band | Upgrading to EF6</vt:lpstr>
      <vt:lpstr>Open Source</vt:lpstr>
      <vt:lpstr>Open Source</vt:lpstr>
      <vt:lpstr>What’s new in EF6?</vt:lpstr>
      <vt:lpstr>What else is new in EF6?</vt:lpstr>
      <vt:lpstr>Demos</vt:lpstr>
      <vt:lpstr>Custom Code First conventions</vt:lpstr>
      <vt:lpstr>Database command logging</vt:lpstr>
      <vt:lpstr>Code First stored procedure mapping</vt:lpstr>
      <vt:lpstr>Async query &amp; save</vt:lpstr>
      <vt:lpstr>Code-based configuration</vt:lpstr>
      <vt:lpstr>Code-based configuration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Miller</dc:creator>
  <cp:lastModifiedBy>Rowan Miller</cp:lastModifiedBy>
  <cp:revision>7</cp:revision>
  <dcterms:created xsi:type="dcterms:W3CDTF">2014-02-11T18:56:38Z</dcterms:created>
  <dcterms:modified xsi:type="dcterms:W3CDTF">2014-02-11T20:14:57Z</dcterms:modified>
</cp:coreProperties>
</file>