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82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9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28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9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0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70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7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9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1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9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7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5F531C4-9B60-42E6-9EFE-3E723792E19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E6F9D2-6FA7-404B-AACF-2B69A50640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4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75D8-6936-73CB-588A-218D993A8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0778"/>
            <a:ext cx="9144000" cy="140684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IHM - Stefanini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216EA-E868-09A1-C792-9D0F5AAFC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2"/>
                </a:solidFill>
                <a:effectLst/>
                <a:latin typeface="zeitung"/>
              </a:rPr>
              <a:t>Quality Prediction in a Mining Process</a:t>
            </a:r>
          </a:p>
        </p:txBody>
      </p:sp>
    </p:spTree>
    <p:extLst>
      <p:ext uri="{BB962C8B-B14F-4D97-AF65-F5344CB8AC3E}">
        <p14:creationId xmlns:p14="http://schemas.microsoft.com/office/powerpoint/2010/main" val="240664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16D33-5889-5A46-375F-633C551D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Séries temporais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C6D7F4E-FAAC-6634-B949-FF13EE079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171" y="2617696"/>
            <a:ext cx="10993658" cy="3527072"/>
          </a:xfrm>
        </p:spPr>
      </p:pic>
    </p:spTree>
    <p:extLst>
      <p:ext uri="{BB962C8B-B14F-4D97-AF65-F5344CB8AC3E}">
        <p14:creationId xmlns:p14="http://schemas.microsoft.com/office/powerpoint/2010/main" val="25871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5DB79-8D1D-FC64-E08C-243EE796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5A3388B-38C4-29A3-FF3E-16637220C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95" y="2420620"/>
            <a:ext cx="9267810" cy="4088208"/>
          </a:xfrm>
        </p:spPr>
      </p:pic>
    </p:spTree>
    <p:extLst>
      <p:ext uri="{BB962C8B-B14F-4D97-AF65-F5344CB8AC3E}">
        <p14:creationId xmlns:p14="http://schemas.microsoft.com/office/powerpoint/2010/main" val="201378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FBE85-3C65-4FA3-4902-897A6810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Sweetviz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3CF22E-C084-8265-7E29-B35745C83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594356"/>
            <a:ext cx="8825659" cy="3416300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relatório do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Sweetviz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fornece uma visão abrangente e detalhada dos dados, facilitando a identificação de padrões, correlações e possíveis problemas nos dados.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B4D7E-4888-B619-E057-7B57BA66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de avaliação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3D9A9-12DD-1113-3663-362A9A6C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557780"/>
            <a:ext cx="8825659" cy="3416300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(Erro Médio Quadrático) : Calcula a média dos erros ao quadrado, dando mais peso a erros maiores;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(R-quadrado): Mede a proporção da variância na variável dependente que é previsível a partir das variáveis independentes incluídas no modelo;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(Root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É a raiz quadrada do MSE. Mantém as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unidades que os valores de saída, o que facilita a interpretação em comparação com o MSE;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Absolute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Mede a precisão das previsões como uma porcentagem do valor real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1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99D0C-8F23-B77F-A2C5-84556425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Baseline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8D905D-DBD6-53CF-23B8-8C1649A6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640076"/>
            <a:ext cx="8825659" cy="34163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Regressão linear: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Métricas:</a:t>
            </a:r>
          </a:p>
          <a:p>
            <a:pPr lvl="2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no conjunto de teste: 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0.1655651092592647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no conjunto de teste: 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1.022971473743937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6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DCDF-8A70-48FC-2245-F4081418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err="1"/>
              <a:t>XGBoost</a:t>
            </a:r>
            <a:endParaRPr lang="en-US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F294CA-4BD8-3D2F-7C55-FD839478B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621788"/>
            <a:ext cx="8825659" cy="3416300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dos algoritmos mais populares e poderosos para problemas de aprendizado supervisionado, especialmente em competições de machine learning e ambientes de produção. A razão para sua ampla adoção se deve a uma combinação de alta performance, flexibilidade e capacidade de ajustar-se a diferentes tipos de dados e tarefas. A escolha do modelo deu-se pelos fatores: alto desempenho e precisão, regularização incorporada, feature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capacidade de lidar com outliers e dados ruidosos 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embutido.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8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BA6B-9495-1463-1161-B638B225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Métricas de avaliação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43A439-B2B0-F4C1-353B-C99EBD4E2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612644"/>
            <a:ext cx="8825659" cy="34163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Validação cruzada com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igual a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Pontuações de validação cruzada - R2:  [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0.28087141 0.27558259 0.30531054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Pontuações de validação cruzada - MSE:  [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0.8396431  0.93426058 0.95112361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médio da validação cruzada: 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0.2872548453719408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médio da validação cruzada: 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0.9083424287391831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no conjunto de teste: 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0.3565826040694079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no conjunto de teste: 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0.788794487204767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0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902693E-C3CD-D6D3-8161-6FCA3F130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513" y="2402331"/>
            <a:ext cx="5244974" cy="4073323"/>
          </a:xfrm>
        </p:spPr>
      </p:pic>
    </p:spTree>
    <p:extLst>
      <p:ext uri="{BB962C8B-B14F-4D97-AF65-F5344CB8AC3E}">
        <p14:creationId xmlns:p14="http://schemas.microsoft.com/office/powerpoint/2010/main" val="401908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5AD32-5BCD-F43F-A776-3F75C30B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 de predição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FD7B624-9BF8-EDA8-F45F-F96A423DD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652" y="2542811"/>
            <a:ext cx="5414696" cy="3802035"/>
          </a:xfrm>
        </p:spPr>
      </p:pic>
    </p:spTree>
    <p:extLst>
      <p:ext uri="{BB962C8B-B14F-4D97-AF65-F5344CB8AC3E}">
        <p14:creationId xmlns:p14="http://schemas.microsoft.com/office/powerpoint/2010/main" val="337634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7A1B-4A78-8D00-376E-1E138E1B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 x </a:t>
            </a:r>
            <a:r>
              <a:rPr lang="pt-B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C51A7E2-1970-CF68-A112-C0ECA6E51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834" y="2790726"/>
            <a:ext cx="10684331" cy="3527777"/>
          </a:xfrm>
        </p:spPr>
      </p:pic>
    </p:spTree>
    <p:extLst>
      <p:ext uri="{BB962C8B-B14F-4D97-AF65-F5344CB8AC3E}">
        <p14:creationId xmlns:p14="http://schemas.microsoft.com/office/powerpoint/2010/main" val="307590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03380-2D96-8CF2-A5E9-D097D8C1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DA0F76-C339-85D5-0BDA-42B1A120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694940"/>
            <a:ext cx="8825659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Avaliar a viabilidade da utilização de algoritmos de aprendizagem de máquina para prever em tempo real a porcentagem de concentrado de sílica da planta de processamento de flotação. Além disso, iremos sugerir parâmetros para otimizar o processo. Portanto, será possível tomar ações corretivas com antecedência (reduzir a impureza, se for o caso) e também ajudar o meio ambiente (reduzindo a quantidade de minério que vai para os rejeitos à medida que você reduz a sílica no concentrado de minério).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1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7C1BF-C377-CC56-8067-E1F4B440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3EB771D-1A4E-E792-171B-03AAC6353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990" y="2502916"/>
            <a:ext cx="8252019" cy="4073870"/>
          </a:xfrm>
        </p:spPr>
      </p:pic>
    </p:spTree>
    <p:extLst>
      <p:ext uri="{BB962C8B-B14F-4D97-AF65-F5344CB8AC3E}">
        <p14:creationId xmlns:p14="http://schemas.microsoft.com/office/powerpoint/2010/main" val="398018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2958C-B784-1031-A554-15A5319E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otimização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29021-B764-BC7F-D8C7-1B884FC7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676652"/>
            <a:ext cx="8825659" cy="3416300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realizar a sugestão das variáveis utilizamos o algoritmo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annealing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Como exemplo, pegaremos a segunda linha dos registros, com os seguintes valores: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Iron Feed = 60.18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Silica Feed = 9.34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 Pulp Flow = 402.303	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 Pulp Density = 1.524512</a:t>
            </a:r>
          </a:p>
        </p:txBody>
      </p:sp>
    </p:spTree>
    <p:extLst>
      <p:ext uri="{BB962C8B-B14F-4D97-AF65-F5344CB8AC3E}">
        <p14:creationId xmlns:p14="http://schemas.microsoft.com/office/powerpoint/2010/main" val="1189927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290F7-42DC-1CEB-8F37-9368C760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4C097C-347B-2CFA-66E8-3B0AC1C8D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68032"/>
            <a:ext cx="8825659" cy="3416300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algoritmo irá sugerir valores para que o concentrado de sílica seja o menor possível, as variáveis controladas são: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Starch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Flow', 'Amina Flow', 'Ore Pulp pH', '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Flotation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Air Flow', '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Flotation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02 Air Flow', '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Flotation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03 Air Flow', '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Flotation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04 Air Flow', '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Flotation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05 Air Flow', '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Flotation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06 Air Flow', '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Flotation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07 Air Flow', '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Flotation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Flotation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02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Flotation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03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Flotation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04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Flotation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05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Flotation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06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'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Flotation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07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8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7C9AA-D752-12D3-2A8D-F627DD3C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reais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B66E0D7-77E2-8D4B-A042-4F672484D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539" y="2438908"/>
            <a:ext cx="3160922" cy="4082858"/>
          </a:xfrm>
        </p:spPr>
      </p:pic>
    </p:spTree>
    <p:extLst>
      <p:ext uri="{BB962C8B-B14F-4D97-AF65-F5344CB8AC3E}">
        <p14:creationId xmlns:p14="http://schemas.microsoft.com/office/powerpoint/2010/main" val="4220642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09D0-FE02-B191-7B15-6D140332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sugeridos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97E99DB4-E411-5CFC-0727-D6DB73F1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47614" cy="3416300"/>
          </a:xfrm>
        </p:spPr>
        <p:txBody>
          <a:bodyPr numCol="2"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'Starch Flow': 3877.68612405895,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'Amina Flow': 323.18542988557374,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'Ore Pulp pH': 10.265524400748948,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'Flotation Column 01 Air Flow': 304.3671243973726,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'Flotation Column 02 Air Flow': 179.33653880163314,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'Flotation Column 03 Air Flow': 299.82244189802185,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'Flotation Column 04 Air Flow': 297.4528021590576,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'Flotation Column 05 Air Flow': 302.04267818841134,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'Flotation Column 06 Air Flow': 247.24028491808104,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'Flotation Column 07 Air Flow': 249.51519163972142,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'Flotation Column 01 Level': 450.7874426755759,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'Flotation Column 02 Level': 398.7218380977568,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'Flotation Column 03 Level': 146.1258039245514,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'Flotation Column 04 Level': 401.84014080316877,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'Flotation Column 05 Level': 391.3653551067099,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'Flotation Column 06 Level': 355.26212081088056,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'Flotation Column 07 Level': 402.4689908573554</a:t>
            </a:r>
          </a:p>
        </p:txBody>
      </p:sp>
    </p:spTree>
    <p:extLst>
      <p:ext uri="{BB962C8B-B14F-4D97-AF65-F5344CB8AC3E}">
        <p14:creationId xmlns:p14="http://schemas.microsoft.com/office/powerpoint/2010/main" val="3129958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9A9-2A3D-C836-5001-FC336A66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50D513-2F1A-50C2-7720-62753D5C2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68032"/>
            <a:ext cx="8825659" cy="3416300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real do concentrado de sílica: 1.43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predito pelo modelo: 1.88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com os parâmetros otimizados: 0.86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12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93890-B890-414A-567D-C98FAC6A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C969E1-EED2-E725-F386-E1FB8A31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68032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valor de R2 indica que aproximadamente 35.7% da variação nos dados de teste pode ser explicada pelo modelo. Embora positivo, este valor sugere que o modelo tem uma capacidade moderada de explicação. O MSE quantifica o erro médio ao quadrado entre os valores previstos e os valores reais. Um MSE de 0.789 indica que o modelo tem uma diferença média ao quadrado de cerca de 0.789 unidades entre as previsões e os valores reais. Esses resultados indicam que o modelo tem algum poder de previsão, mas não captura toda a variabilidade dos dados, além disso como fazemos uso um algoritmo de otimização, precisamos que o modelo seja o mais preciso possível, para que as sugestões realizadas sejam assertivas.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08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57207-2F39-92C2-0BCE-F7F477FD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 e Pontos de Melhoria para Melhores Resultados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CAF0B-1516-B32D-1534-94697D5C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68032"/>
            <a:ext cx="9125038" cy="4243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case técnico, foram aplicados algumas análises e procedimentos de ciência de dados, para demonstração de conhecimentos técnicos. Para uma modelagem real, pode-se aplicar uma grande variedades de técnicas e modelagens que demandam grande tempo de desenvolvimento e análises.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futuras oportunidades, poderia ser aplicados:</a:t>
            </a: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pt-B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enginner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Extração de novas features ou retirada de features sem valores em nossa modelagem;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Utilizam de métodos de normalização dos dados;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Testar outros algoritmos de </a:t>
            </a:r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Ajuste fino de hiperparâmetro;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Criação de novas features, como por exemplo utilizar a variável </a:t>
            </a:r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atraso;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Fazer uso de </a:t>
            </a:r>
            <a:r>
              <a:rPr lang="pt-B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Conformal</a:t>
            </a:r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é uma abordagem estatística que fornece intervalos de confiança válidos para previsões feitas por modelos de machine learning.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48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87D17-FFC3-3409-50D8-3319A397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Proposta de solução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18C74B-44D0-2877-8961-96CFE80C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exploratória de dados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Verificar valores nulos, inconsistências e quais as variáveis mais importantes para o processo;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de Machine Learning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Modelo de regressão, com o objetivo de prever o concentrado de sílica;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de otimização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irá realizar sugestões dos parâmetros controlados do processo, para melhorar o controle.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8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59168-9C3E-9B05-5ABB-0C6CED2C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5AD4F-76B7-B47D-C430-EC09D1A9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649220"/>
            <a:ext cx="8825659" cy="34163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Data da medição. (2017-03-10 1:00:00 a 2017-09-09 23:00:00)</a:t>
            </a:r>
          </a:p>
          <a:p>
            <a:pPr algn="just"/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de ferro: Porcentagem de ferro na pasta sendo alimentada às células de flotação (0-100%).</a:t>
            </a:r>
          </a:p>
          <a:p>
            <a:pPr algn="just"/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de sílica: Porcentagem de sílica na pasta sendo alimentada às células de flotação. </a:t>
            </a:r>
          </a:p>
          <a:p>
            <a:pPr algn="just"/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 de amido: Taxa de fluxo de amido (reativo) medida em m3/h. </a:t>
            </a:r>
          </a:p>
          <a:p>
            <a:pPr algn="just"/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 de amina: Taxa de fluxo de amina (reativa) medida em m3/h. </a:t>
            </a:r>
          </a:p>
          <a:p>
            <a:pPr algn="just"/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 de polpa de minério: Taxa de fluxo de alimentação de polpa medida em t/h. </a:t>
            </a:r>
          </a:p>
          <a:p>
            <a:pPr algn="just"/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da polpa de minério: pH da polpa, escala de 0 a 14. </a:t>
            </a:r>
          </a:p>
          <a:p>
            <a:pPr algn="just"/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Densidade da polpa de minério: Densidade da polpa medida em kg/cm³.</a:t>
            </a:r>
          </a:p>
          <a:p>
            <a:pPr algn="just"/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 de ar da coluna de flotação (1): Taxa de fluxo de ar entrando na célula de flotação 1, medida em Nm³/h.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8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B420C-67A3-E64C-DA53-E24AC2A3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7"/>
            <a:ext cx="10515600" cy="4297679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 de ar da coluna de flotação (2): Taxa de fluxo de ar entrando na célula de flotação 2, medida em Nm³/h.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 de ar da coluna de flotação (3): Taxa de fluxo de ar entrando na célula de flotação 3, medida em Nm³/h.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 de ar da coluna de flotação (4): Taxa de fluxo de ar entrando na célula de flotação 4, medida em Nm³/h.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 de ar da coluna de flotação (5): Taxa de fluxo de ar entrando na célula de flotação 5, medida em Nm³/h. 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 de ar da coluna de flotação (6): Taxa de fluxo de ar entrando na célula de flotação 6, medida em Nm³/h.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 de ar da coluna de flotação (7): Taxa de fluxo de ar entrando na célula de flotação 7, medida em Nm³/h.</a:t>
            </a:r>
          </a:p>
        </p:txBody>
      </p:sp>
    </p:spTree>
    <p:extLst>
      <p:ext uri="{BB962C8B-B14F-4D97-AF65-F5344CB8AC3E}">
        <p14:creationId xmlns:p14="http://schemas.microsoft.com/office/powerpoint/2010/main" val="170571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8CD8D-6967-C9D7-25CA-135982A1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59AAE-1589-0DBF-381E-DAA8DB299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645" y="2478024"/>
            <a:ext cx="9548709" cy="387705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da coluna de flotação (1): Altura da camada de bolhas no topo da célula de flotação 1, medida em mm.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da coluna de flotação (2): Altura da camada de bolhas no topo da célula de flotação 2, medida em mm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da coluna de flotação (3): Altura da camada de bolhas no topo da célula de flotação 3, medida em mm.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da coluna de flotação (4): Altura da camada de bolhas no topo da célula de flotação 4, medida em mm.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da coluna de flotação (5): Altura da camada de bolhas no topo da célula de flotação 5, medida em mm.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da coluna de flotação (6): Altura da camada de bolhas no topo da célula de flotação 6, medida em mm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0029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0667-33D7-CCCD-916D-48650AFF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E3785-283D-5830-9051-FE4564FB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68032"/>
            <a:ext cx="8825659" cy="3416300"/>
          </a:xfrm>
        </p:spPr>
        <p:txBody>
          <a:bodyPr/>
          <a:lstStyle/>
          <a:p>
            <a:pPr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da coluna de flotação (7): Altura da camada de bolhas no topo da célula de flotação 7, medida em mm. </a:t>
            </a:r>
          </a:p>
          <a:p>
            <a:pPr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de concentrado de ferro: Porcentagem de ferro no concentrado no final do processo de flotação (%), obtida por meio de análise laboratorial subsequente. </a:t>
            </a:r>
          </a:p>
          <a:p>
            <a:pPr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de concentrado de sílica: Porcentagem de sílica no concentrado no final do processo de flotação (%), obtida por meio de análise laboratorial subsequente (target).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6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28C15-0D27-5C24-AEA0-37058FEE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Pré-processamento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A4F92-2332-4D16-00EF-AE989168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548636"/>
            <a:ext cx="8825659" cy="3416300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necessário remover todos os registros anteriores a </a:t>
            </a:r>
            <a:r>
              <a:rPr lang="pt-BR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29/03/2017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12:00:00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 há uma inconsistência temporal, faltam algumas horas entre </a:t>
            </a:r>
            <a:r>
              <a:rPr lang="pt-B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16/03/2017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06:00:00 e </a:t>
            </a:r>
            <a:r>
              <a:rPr lang="pt-B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29/03/2017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11:00:00;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os dados foram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re-amostrados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1h, pois </a:t>
            </a:r>
            <a:r>
              <a:rPr lang="pt-BR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lgumas colunas foram amostradas a cada 20 segundos enquanto outras foram amostrados de hora em hora.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1157F-D32F-6BDA-177D-6C45A681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8C0F9-79C2-45FA-BDBA-C4B0D07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696" y="2585212"/>
            <a:ext cx="9436608" cy="3416300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melhor interatividade o gráficos apresentados a seguir foram transformados em arquivos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possibilitando a interação.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48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340</TotalTime>
  <Words>1723</Words>
  <Application>Microsoft Office PowerPoint</Application>
  <PresentationFormat>Widescreen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Times New Roman</vt:lpstr>
      <vt:lpstr>Wingdings 3</vt:lpstr>
      <vt:lpstr>zeitung</vt:lpstr>
      <vt:lpstr>Íon - Sala da Diretoria</vt:lpstr>
      <vt:lpstr>Case IHM - Stefanini</vt:lpstr>
      <vt:lpstr>Objetivo</vt:lpstr>
      <vt:lpstr>Proposta de solução</vt:lpstr>
      <vt:lpstr>Dataset</vt:lpstr>
      <vt:lpstr>Apresentação do PowerPoint</vt:lpstr>
      <vt:lpstr>Apresentação do PowerPoint</vt:lpstr>
      <vt:lpstr>Apresentação do PowerPoint</vt:lpstr>
      <vt:lpstr>Pré-processamento</vt:lpstr>
      <vt:lpstr>EDA</vt:lpstr>
      <vt:lpstr>Séries temporais</vt:lpstr>
      <vt:lpstr>Boxplot</vt:lpstr>
      <vt:lpstr>Sweetviz</vt:lpstr>
      <vt:lpstr>Métricas de avaliação</vt:lpstr>
      <vt:lpstr>Machine learning: Baseline</vt:lpstr>
      <vt:lpstr>XGBoost</vt:lpstr>
      <vt:lpstr>XGBoost: Métricas de avaliação</vt:lpstr>
      <vt:lpstr>Apresentação do PowerPoint</vt:lpstr>
      <vt:lpstr>Exemplos de predição</vt:lpstr>
      <vt:lpstr>Scatter plot: Real x Predict</vt:lpstr>
      <vt:lpstr>Feature importance</vt:lpstr>
      <vt:lpstr>Algoritmo de otimização</vt:lpstr>
      <vt:lpstr>Apresentação do PowerPoint</vt:lpstr>
      <vt:lpstr>Valores reais</vt:lpstr>
      <vt:lpstr>Valores sugeridos</vt:lpstr>
      <vt:lpstr>Apresentação do PowerPoint</vt:lpstr>
      <vt:lpstr>Resultados</vt:lpstr>
      <vt:lpstr>Considerações Finais e Pontos de Melhoria para Melhores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Elton Custódio Junior</dc:creator>
  <cp:lastModifiedBy>Elton Custódio Junior</cp:lastModifiedBy>
  <cp:revision>4</cp:revision>
  <dcterms:created xsi:type="dcterms:W3CDTF">2024-10-15T18:02:15Z</dcterms:created>
  <dcterms:modified xsi:type="dcterms:W3CDTF">2024-10-15T23:42:42Z</dcterms:modified>
</cp:coreProperties>
</file>