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7"/>
  </p:notesMasterIdLst>
  <p:sldIdLst>
    <p:sldId id="256" r:id="rId2"/>
    <p:sldId id="270" r:id="rId3"/>
    <p:sldId id="257" r:id="rId4"/>
    <p:sldId id="259" r:id="rId5"/>
    <p:sldId id="269" r:id="rId6"/>
    <p:sldId id="271" r:id="rId7"/>
    <p:sldId id="261" r:id="rId8"/>
    <p:sldId id="272" r:id="rId9"/>
    <p:sldId id="273" r:id="rId10"/>
    <p:sldId id="274" r:id="rId11"/>
    <p:sldId id="275" r:id="rId12"/>
    <p:sldId id="276" r:id="rId13"/>
    <p:sldId id="266" r:id="rId14"/>
    <p:sldId id="277" r:id="rId15"/>
    <p:sldId id="268" r:id="rId16"/>
  </p:sldIdLst>
  <p:sldSz cx="9144000" cy="5143500" type="screen16x9"/>
  <p:notesSz cx="51435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E7161-8780-411F-871E-A485FC855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878865-71BA-4A65-B754-0626E548C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FA542-7224-459E-A298-B57F1FE8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7AF36-3304-4770-980B-230D599C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1574B-EF07-4682-9102-2174B8AE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743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8C328-82AA-4EBC-A074-8A0CE51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8E87ED-6BCF-4403-8A91-BC2B81FA2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5D50E-54C6-4677-BC42-383BA1B3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03E30-F85E-4C24-BFA6-13E35D9B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D288D-2677-45D0-8E1F-5DDDC744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13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AFB939-A786-41A2-9A06-C9C4704CF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9ED5DA-2108-4745-AF31-B1BA46340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8BD57-AC01-4DEB-95EB-90070E3A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80ABF-6FB0-48D8-A9EF-9A94380E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B37EB-9184-4522-896E-0A2F1D9B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27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12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B0DBD-6C85-48CF-B8F6-0807799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11E04-B204-4DFE-B50A-2D54C2EA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09540-389A-4350-9C2C-29FF0D0A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7D9EE-4C86-429A-87FE-B19640D4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6E883A-E0AE-45F8-9F84-4FD9EFEC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99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1E53-E09D-4B92-9AE5-EEB0CBFF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B3EED1-55DF-4EF9-B7F7-CDBF6413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E2A4B-38D0-4F37-992E-4968D318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9D541-9E68-43D9-AFB2-FD1CEF1D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A20AB-B889-4866-A94E-5E3A9258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64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612EE-E034-4D2A-BACA-A844115A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C95D9-BC5B-44BC-81D2-997223A65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787774-7435-484C-B966-B386506F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C16F7C-7453-4EA4-93AB-18EEAF0B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26BDD3-5BB9-40FD-8457-C8999D5D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6447CC-6A45-437F-A254-F280698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0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05D86-9378-4644-A6A5-D3EF709A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1C7D7-AC27-4129-A12D-38B7FF03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53F63-65A3-4552-8734-81BEF2B7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D76AAD-4A68-4162-9DAC-E487BDFBC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1C390D-CE7B-4946-8C49-6B15D7DBF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8E565E-0043-40BE-9ED8-A27A24E8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035279-9C7B-446F-84F1-023E618E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C032F0-3E19-4EA5-A8A0-FA10524D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15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C9CA0-6F4B-4327-9B8F-657B5A99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3E74FE-889D-449F-9686-E89A932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7D3516-46F9-4958-A143-6C10142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79269E-734E-4017-BC27-F13E2E6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35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51749E-394F-417B-8D3C-95F5AB9C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B58336-E9F6-4DAA-8995-2B2B54B4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3201F-8BE7-44C5-BE6A-0493D0D5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811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315B3-1B09-43B3-BDC8-52CA1120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93D1D-02FC-448B-9B6F-43794011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BFD468-40F9-4B83-B61A-1AD09F50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4BDF42-A887-46A3-A783-490495A9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E5017-83E1-431E-A0D9-6544EA28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11EC0-2B44-4A14-ACE4-420A7D74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10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3913-A047-41BE-8E08-C916E779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0466C8-6D89-4ADF-BFCC-FA290210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D0C41-3C03-40E9-84B8-9EDCB69D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DC2EC-2F7F-44E1-BF05-95C612C4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05E3A5-D736-4E11-9D61-5749867D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F571F-7D27-41D2-A77D-AB4CF9F3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64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CE86-BC02-4597-8C26-9D04EEEB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73A2A-C84F-47AF-BA3B-95BE4641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B1B65-683F-4F1E-A361-726B00AB5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3354A-F3DF-4360-9A84-82009C10A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698D2-F255-4711-9807-F5432C4ED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330761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Анализ RFM-сегментации клиентов магазина нижнего белья</a:t>
            </a:r>
            <a:endParaRPr lang="en-US" sz="320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E28786A-5C6F-4EAD-A89F-DE1891A192F0}"/>
              </a:ext>
            </a:extLst>
          </p:cNvPr>
          <p:cNvSpPr/>
          <p:nvPr/>
        </p:nvSpPr>
        <p:spPr>
          <a:xfrm>
            <a:off x="3410350" y="4548554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dirty="0"/>
              <a:t>Москва 2024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B84DB-84EC-449C-9BCC-9866DDE6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65" y="248464"/>
            <a:ext cx="4104828" cy="30200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EFC20D-F875-48BD-A2B5-776DB869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9" y="2351401"/>
            <a:ext cx="3651206" cy="2792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57CB6-7974-4D9C-B857-DF7C4749D155}"/>
              </a:ext>
            </a:extLst>
          </p:cNvPr>
          <p:cNvSpPr txBox="1"/>
          <p:nvPr/>
        </p:nvSpPr>
        <p:spPr>
          <a:xfrm>
            <a:off x="389107" y="288254"/>
            <a:ext cx="457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EM-</a:t>
            </a:r>
            <a:r>
              <a:rPr lang="ru-RU" sz="2400" b="1" dirty="0" err="1">
                <a:solidFill>
                  <a:srgbClr val="7030A0"/>
                </a:solidFill>
              </a:rPr>
              <a:t>classterisation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DB-</a:t>
            </a:r>
            <a:r>
              <a:rPr lang="ru-RU" sz="2400" b="1" dirty="0" err="1">
                <a:solidFill>
                  <a:srgbClr val="7030A0"/>
                </a:solidFill>
              </a:rPr>
              <a:t>scan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dirty="0"/>
          </a:p>
          <a:p>
            <a:r>
              <a:rPr lang="ru-RU" dirty="0"/>
              <a:t>Как видим, их графиков, построенных по методу силуэта ,большинство методов кластеризации показывают оптимальным количеством 3 кластера</a:t>
            </a:r>
          </a:p>
        </p:txBody>
      </p:sp>
    </p:spTree>
    <p:extLst>
      <p:ext uri="{BB962C8B-B14F-4D97-AF65-F5344CB8AC3E}">
        <p14:creationId xmlns:p14="http://schemas.microsoft.com/office/powerpoint/2010/main" val="137121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E6466-ED6E-4115-AE3A-272EB9F6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04" y="0"/>
            <a:ext cx="6303523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481362-A800-43C5-B91C-7A44740008EA}"/>
              </a:ext>
            </a:extLst>
          </p:cNvPr>
          <p:cNvSpPr txBox="1"/>
          <p:nvPr/>
        </p:nvSpPr>
        <p:spPr>
          <a:xfrm>
            <a:off x="301556" y="1124662"/>
            <a:ext cx="3570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Группа НОВЫЕ КЛИЕНТЫ С НИЗКИМ ДОСТАТКОМ не дают нам особого прироста ни по одной из осей . </a:t>
            </a:r>
          </a:p>
          <a:p>
            <a:r>
              <a:rPr lang="ru-RU" dirty="0"/>
              <a:t>- Группа ЗАМОРОЖЕННЫЕ КЛИЕНТЫ С НИЗКИМ ДОСТАТКОМ делали заказы очень давно, но не часто и не принесли значительной прибыли магазину. </a:t>
            </a:r>
          </a:p>
          <a:p>
            <a:r>
              <a:rPr lang="ru-RU" dirty="0"/>
              <a:t>- Группа ВЫСОКОГО ДОСТАТКА, ЧАСТО покупающие приносят наибольший профит.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A2570-8C92-437C-8133-72EA62B3DD6E}"/>
              </a:ext>
            </a:extLst>
          </p:cNvPr>
          <p:cNvSpPr txBox="1"/>
          <p:nvPr/>
        </p:nvSpPr>
        <p:spPr>
          <a:xfrm>
            <a:off x="301556" y="156041"/>
            <a:ext cx="82782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Визуализируем результаты в виде 3D-диаграммы с осями '</a:t>
            </a:r>
            <a:r>
              <a:rPr lang="ru-RU" sz="2400" b="1" dirty="0" err="1">
                <a:solidFill>
                  <a:srgbClr val="7030A0"/>
                </a:solidFill>
              </a:rPr>
              <a:t>Recency</a:t>
            </a:r>
            <a:r>
              <a:rPr lang="ru-RU" sz="2400" b="1" dirty="0">
                <a:solidFill>
                  <a:srgbClr val="7030A0"/>
                </a:solidFill>
              </a:rPr>
              <a:t>', '</a:t>
            </a:r>
            <a:r>
              <a:rPr lang="ru-RU" sz="2400" b="1" dirty="0" err="1">
                <a:solidFill>
                  <a:srgbClr val="7030A0"/>
                </a:solidFill>
              </a:rPr>
              <a:t>Frequency</a:t>
            </a:r>
            <a:r>
              <a:rPr lang="ru-RU" sz="2400" b="1" dirty="0">
                <a:solidFill>
                  <a:srgbClr val="7030A0"/>
                </a:solidFill>
              </a:rPr>
              <a:t>' и '</a:t>
            </a:r>
            <a:r>
              <a:rPr lang="ru-RU" sz="2400" b="1" dirty="0" err="1">
                <a:solidFill>
                  <a:srgbClr val="7030A0"/>
                </a:solidFill>
              </a:rPr>
              <a:t>MonetaryValue</a:t>
            </a:r>
            <a:r>
              <a:rPr lang="ru-RU" sz="2400" b="1" dirty="0">
                <a:solidFill>
                  <a:srgbClr val="7030A0"/>
                </a:solidFill>
              </a:rPr>
              <a:t>’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54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209166-3408-4B38-A3DA-5A263037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23" y="0"/>
            <a:ext cx="5540707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444D8-ED38-402F-AED7-17D026CE9BCB}"/>
              </a:ext>
            </a:extLst>
          </p:cNvPr>
          <p:cNvSpPr txBox="1"/>
          <p:nvPr/>
        </p:nvSpPr>
        <p:spPr>
          <a:xfrm>
            <a:off x="332770" y="343180"/>
            <a:ext cx="31983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DB-</a:t>
            </a:r>
            <a:r>
              <a:rPr lang="ru-RU" sz="2400" b="1" dirty="0" err="1">
                <a:solidFill>
                  <a:srgbClr val="7030A0"/>
                </a:solidFill>
              </a:rPr>
              <a:t>scan</a:t>
            </a:r>
            <a:r>
              <a:rPr lang="ru-RU" sz="2400" b="1" dirty="0">
                <a:solidFill>
                  <a:srgbClr val="7030A0"/>
                </a:solidFill>
              </a:rPr>
              <a:t> не справился со своей задачей в данном случае, факт</a:t>
            </a:r>
          </a:p>
        </p:txBody>
      </p:sp>
    </p:spTree>
    <p:extLst>
      <p:ext uri="{BB962C8B-B14F-4D97-AF65-F5344CB8AC3E}">
        <p14:creationId xmlns:p14="http://schemas.microsoft.com/office/powerpoint/2010/main" val="427928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552" y="468473"/>
            <a:ext cx="4191532" cy="23548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400" b="1" dirty="0">
                <a:solidFill>
                  <a:srgbClr val="7030A0"/>
                </a:solidFill>
              </a:rPr>
              <a:t>Результаты кластеризации 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7030A0"/>
                </a:solidFill>
              </a:rPr>
              <a:t>на основе </a:t>
            </a:r>
            <a:r>
              <a:rPr lang="en-US" sz="2400" b="1" dirty="0">
                <a:solidFill>
                  <a:srgbClr val="7030A0"/>
                </a:solidFill>
              </a:rPr>
              <a:t>RFM</a:t>
            </a:r>
          </a:p>
          <a:p>
            <a:pPr marL="0" indent="0" algn="l">
              <a:buNone/>
            </a:pP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3468965" cy="20500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CA0AD0-BFD0-4D2E-8579-FCFB6015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01" y="282102"/>
            <a:ext cx="4722491" cy="478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A24D2-9431-4C8C-96AC-2A00F9518D7E}"/>
              </a:ext>
            </a:extLst>
          </p:cNvPr>
          <p:cNvSpPr txBox="1"/>
          <p:nvPr/>
        </p:nvSpPr>
        <p:spPr>
          <a:xfrm>
            <a:off x="515565" y="277301"/>
            <a:ext cx="824905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Решение "В ЛОБ"</a:t>
            </a:r>
          </a:p>
          <a:p>
            <a:endParaRPr lang="ru-RU" dirty="0"/>
          </a:p>
          <a:p>
            <a:r>
              <a:rPr lang="ru-RU" dirty="0"/>
              <a:t>Алгоритм помогает проанализировать ситуацию в целом. Для увеличения продаж можем выбрать наших "лучших" клиентов (клиенты, которые часто делают покупки и которые тратят больше денег в нашем магазине) для совершения рассылки с вознаграждением. Например: предложение скидки.</a:t>
            </a:r>
          </a:p>
          <a:p>
            <a:r>
              <a:rPr lang="ru-RU" dirty="0"/>
              <a:t>А так же выбрать клиентов, которые давно не  у нас совершали покупки, но потратили много денег, чтоб напомнить о нашем магазине.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  <p:pic>
        <p:nvPicPr>
          <p:cNvPr id="1028" name="Picture 4" descr="Морщины лоб - векторные изображения, Морщины лоб картинки | Depositphotos">
            <a:extLst>
              <a:ext uri="{FF2B5EF4-FFF2-40B4-BE49-F238E27FC236}">
                <a16:creationId xmlns:a16="http://schemas.microsoft.com/office/drawing/2014/main" id="{5AB3F9D6-FDD6-4261-ABED-F60E6771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63" y="2746056"/>
            <a:ext cx="5810473" cy="23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9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Заключение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RFM-анализ является мощным инструментом для сегментации клиентов и повышения эффективности маркетинговых кампаний в магазине нижнего белья.  Понимание потребностей различных сегментов клиентов позволяет разработать персонализированные стратегии, которые увеличат лояльность клиентов и, как следствие, доходность бизнеса.  Регулярное применение RFM-анализа гарантирует постоянную адаптацию к изменениям рынка и потребностям клиентов.</a:t>
            </a:r>
            <a:endParaRPr lang="en-US" sz="1600" dirty="0"/>
          </a:p>
        </p:txBody>
      </p:sp>
      <p:pic>
        <p:nvPicPr>
          <p:cNvPr id="5122" name="Picture 2" descr="RFM-анализ: руководство по сегментации базы клиентов">
            <a:extLst>
              <a:ext uri="{FF2B5EF4-FFF2-40B4-BE49-F238E27FC236}">
                <a16:creationId xmlns:a16="http://schemas.microsoft.com/office/drawing/2014/main" id="{382EC406-15DC-4866-AFD6-6D7ED3F7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60" y="2547543"/>
            <a:ext cx="3497340" cy="2138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EC961-9BC7-46A8-9901-00DE55F39D26}"/>
              </a:ext>
            </a:extLst>
          </p:cNvPr>
          <p:cNvSpPr txBox="1"/>
          <p:nvPr/>
        </p:nvSpPr>
        <p:spPr>
          <a:xfrm>
            <a:off x="476655" y="448091"/>
            <a:ext cx="78210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/>
              <a:t>Бизнес-задача</a:t>
            </a:r>
            <a:r>
              <a:rPr lang="ru-RU" dirty="0"/>
              <a:t>: </a:t>
            </a:r>
            <a:endParaRPr lang="en-US" dirty="0"/>
          </a:p>
          <a:p>
            <a:r>
              <a:rPr lang="ru-RU" dirty="0"/>
              <a:t>произвести сегментацию существующих клиентов, проинтерпретировать эти сегменты и определить стратегию взаимодействия с ними.</a:t>
            </a:r>
          </a:p>
          <a:p>
            <a:endParaRPr lang="ru-RU" dirty="0"/>
          </a:p>
          <a:p>
            <a:r>
              <a:rPr lang="ru-RU" b="1" dirty="0"/>
              <a:t>2. Команда</a:t>
            </a:r>
            <a:r>
              <a:rPr lang="ru-RU" dirty="0"/>
              <a:t> :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@fientati (Татьяна НИЯУ МИФИ)</a:t>
            </a:r>
          </a:p>
          <a:p>
            <a:r>
              <a:rPr lang="ru-RU" dirty="0"/>
              <a:t>             </a:t>
            </a:r>
            <a:r>
              <a:rPr lang="en-US" dirty="0"/>
              <a:t>	</a:t>
            </a:r>
            <a:r>
              <a:rPr lang="ru-RU" dirty="0"/>
              <a:t>@koBboy123(Константин БГТУ)</a:t>
            </a:r>
          </a:p>
          <a:p>
            <a:r>
              <a:rPr lang="ru-RU" dirty="0"/>
              <a:t>          </a:t>
            </a:r>
            <a:r>
              <a:rPr lang="en-US" dirty="0"/>
              <a:t>	</a:t>
            </a:r>
            <a:r>
              <a:rPr lang="ru-RU" dirty="0"/>
              <a:t>@scowl</a:t>
            </a:r>
          </a:p>
          <a:p>
            <a:r>
              <a:rPr lang="ru-RU" dirty="0"/>
              <a:t>           </a:t>
            </a:r>
            <a:r>
              <a:rPr lang="en-US" dirty="0"/>
              <a:t>	</a:t>
            </a:r>
            <a:r>
              <a:rPr lang="ru-RU" dirty="0"/>
              <a:t>@Eltralo (Екатерина НИЯУ МИФИ)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Варианты решения задачи.</a:t>
            </a:r>
          </a:p>
          <a:p>
            <a:r>
              <a:rPr lang="ru-RU" dirty="0"/>
              <a:t>            Предоставлены два решения:</a:t>
            </a:r>
          </a:p>
          <a:p>
            <a:r>
              <a:rPr lang="ru-RU" dirty="0"/>
              <a:t>            1.Решение сегментации посредством ML-кластеризации.</a:t>
            </a:r>
          </a:p>
          <a:p>
            <a:r>
              <a:rPr lang="ru-RU" dirty="0"/>
              <a:t>            2.Решение посредством алгоритма.</a:t>
            </a:r>
          </a:p>
          <a:p>
            <a:endParaRPr lang="ru-RU" dirty="0"/>
          </a:p>
        </p:txBody>
      </p:sp>
      <p:pic>
        <p:nvPicPr>
          <p:cNvPr id="2050" name="Picture 2" descr="одна команда вектор,вектор,мультфильм изображение_Фото номер 380563834_EPS  Формат изображения_ru.lovepik.com">
            <a:extLst>
              <a:ext uri="{FF2B5EF4-FFF2-40B4-BE49-F238E27FC236}">
                <a16:creationId xmlns:a16="http://schemas.microsoft.com/office/drawing/2014/main" id="{A1A3DEC2-13D2-4F15-8245-3FE3B40EE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33" y="1527851"/>
            <a:ext cx="2087798" cy="20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32298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400" b="1" dirty="0">
                <a:solidFill>
                  <a:srgbClr val="7030A0"/>
                </a:solidFill>
              </a:rPr>
              <a:t>Постановка проблемы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7030A0"/>
                </a:solidFill>
              </a:rPr>
              <a:t>Для чего нужен </a:t>
            </a:r>
            <a:r>
              <a:rPr lang="en-US" sz="2400" b="1" dirty="0">
                <a:solidFill>
                  <a:srgbClr val="7030A0"/>
                </a:solidFill>
              </a:rPr>
              <a:t>RFM-</a:t>
            </a:r>
            <a:r>
              <a:rPr lang="ru-RU" sz="2400" b="1" dirty="0">
                <a:solidFill>
                  <a:srgbClr val="7030A0"/>
                </a:solidFill>
              </a:rPr>
              <a:t>анализ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524341" y="1645919"/>
            <a:ext cx="4565606" cy="19029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– анализ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(Recency, Frequency, Monetary Value)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сделан для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понимани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я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поведения клиентов магазина нижнего белья. 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Мы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раздели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м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клиентов на сегменты, основанные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на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относительной давности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покупки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, частоте покупок и сумме покупок.  Это позволит определить наиболее ценных клиентов и разработать персонализированные маркетинговые стратегии для каждого сегмента.  Результат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анализа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необходим для формирования маркетинговой политики.</a:t>
            </a:r>
            <a:endParaRPr lang="en-US" sz="1600" dirty="0"/>
          </a:p>
        </p:txBody>
      </p:sp>
      <p:pic>
        <p:nvPicPr>
          <p:cNvPr id="1026" name="Picture 2" descr="одежда просто иконки носки платье вешалка вектор PNG , носки, платье,  вешалка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EC95E0DC-B5D1-4AB6-B0F0-97B7BBE8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81" y="1108032"/>
            <a:ext cx="3023210" cy="29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7030A0"/>
                </a:solidFill>
              </a:rPr>
              <a:t>Что такое RFM-</a:t>
            </a:r>
            <a:r>
              <a:rPr lang="en-US" sz="2400" b="1" dirty="0" err="1">
                <a:solidFill>
                  <a:srgbClr val="7030A0"/>
                </a:solidFill>
              </a:rPr>
              <a:t>анализ</a:t>
            </a:r>
            <a:r>
              <a:rPr lang="en-US" sz="24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3" name="Text 1"/>
          <p:cNvSpPr/>
          <p:nvPr/>
        </p:nvSpPr>
        <p:spPr>
          <a:xfrm>
            <a:off x="4354590" y="1995055"/>
            <a:ext cx="4789409" cy="1489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RFM-анализ — это метод сегментации клиентов, основанный на трех ключевых показателях: Recency (недавность покупки), Frequency (частота покупок) и Monetary Value (сумма покупок).  Он позволяет классифицировать клиентов по уровню ценности и определить наиболее перспективные группы для таргетированной рекламы и специальных предложений.  Этот анализ помогает фокусировать ресурсы на наиболее прибыльных клиентах.</a:t>
            </a:r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F3925B-978D-4A18-9A19-46C07E4A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5" y="994034"/>
            <a:ext cx="3848637" cy="3296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A0D3EA-B918-4770-8CAB-658C985E94C2}"/>
              </a:ext>
            </a:extLst>
          </p:cNvPr>
          <p:cNvSpPr txBox="1"/>
          <p:nvPr/>
        </p:nvSpPr>
        <p:spPr>
          <a:xfrm>
            <a:off x="136188" y="573933"/>
            <a:ext cx="476619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Модель</a:t>
            </a:r>
            <a:r>
              <a:rPr lang="ru-RU" b="1" dirty="0"/>
              <a:t> </a:t>
            </a:r>
            <a:r>
              <a:rPr lang="ru-RU" sz="2400" b="1" dirty="0">
                <a:solidFill>
                  <a:srgbClr val="7030A0"/>
                </a:solidFill>
              </a:rPr>
              <a:t>кластеризации данных. </a:t>
            </a:r>
          </a:p>
          <a:p>
            <a:endParaRPr lang="ru-RU" i="1" dirty="0"/>
          </a:p>
          <a:p>
            <a:r>
              <a:rPr lang="ru-RU" i="1" dirty="0"/>
              <a:t>Техническая задание : построить модель кластеризации клиентов на основе их покупательской способности, частоты заказов и срока давности последней покупки, определить профиль каждого из кластеров.</a:t>
            </a:r>
          </a:p>
          <a:p>
            <a:r>
              <a:rPr lang="ru-RU" i="1" dirty="0"/>
              <a:t> </a:t>
            </a:r>
          </a:p>
        </p:txBody>
      </p:sp>
      <p:pic>
        <p:nvPicPr>
          <p:cNvPr id="6" name="Picture 2" descr="Сегментация клиентов по лояльности или RFM-анализ | Loginom">
            <a:extLst>
              <a:ext uri="{FF2B5EF4-FFF2-40B4-BE49-F238E27FC236}">
                <a16:creationId xmlns:a16="http://schemas.microsoft.com/office/drawing/2014/main" id="{E7F1FEBF-2669-4B01-A65B-CAB9772D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79" y="290674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0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E717E-4A98-493F-9D36-2B58B69D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50" y="32831"/>
            <a:ext cx="1802556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414E61-434F-4477-8B98-404E177D1909}"/>
              </a:ext>
            </a:extLst>
          </p:cNvPr>
          <p:cNvSpPr txBox="1"/>
          <p:nvPr/>
        </p:nvSpPr>
        <p:spPr>
          <a:xfrm>
            <a:off x="68094" y="141771"/>
            <a:ext cx="90759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Этапы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1) Знакомство со структурой данных </a:t>
            </a:r>
          </a:p>
          <a:p>
            <a:r>
              <a:rPr lang="ru-RU" i="1" dirty="0"/>
              <a:t>На данном этапе мы знакомимся с данными, смотрим основные технические характеристики о них.</a:t>
            </a:r>
          </a:p>
          <a:p>
            <a:endParaRPr lang="ru-RU" dirty="0"/>
          </a:p>
          <a:p>
            <a:r>
              <a:rPr lang="ru-RU" dirty="0"/>
              <a:t>2) Преобразование и очистка данных </a:t>
            </a:r>
          </a:p>
          <a:p>
            <a:r>
              <a:rPr lang="ru-RU" i="1" dirty="0"/>
              <a:t>Здесь мы из данных удалим пропуски, займемся Future </a:t>
            </a:r>
            <a:r>
              <a:rPr lang="en-US" i="1" dirty="0"/>
              <a:t>Engineering</a:t>
            </a:r>
            <a:r>
              <a:rPr lang="ru-RU" i="1" dirty="0"/>
              <a:t> и EDA.</a:t>
            </a:r>
          </a:p>
          <a:p>
            <a:endParaRPr lang="ru-RU" dirty="0"/>
          </a:p>
          <a:p>
            <a:r>
              <a:rPr lang="ru-RU" dirty="0"/>
              <a:t>3) RFM – таблица</a:t>
            </a:r>
          </a:p>
          <a:p>
            <a:endParaRPr lang="ru-RU" dirty="0"/>
          </a:p>
          <a:p>
            <a:r>
              <a:rPr lang="ru-RU" dirty="0"/>
              <a:t>4) Моделирование и оценка качества моделей</a:t>
            </a:r>
          </a:p>
          <a:p>
            <a:r>
              <a:rPr lang="ru-RU" i="1" dirty="0"/>
              <a:t>Мы создаем несколько моделей кластеризации и происходит подбор количества кластеров на основе внутренних х пользователей.</a:t>
            </a:r>
          </a:p>
          <a:p>
            <a:endParaRPr lang="ru-RU" i="1" dirty="0"/>
          </a:p>
          <a:p>
            <a:r>
              <a:rPr lang="ru-RU" dirty="0"/>
              <a:t>5) Интерпретация получившихся кластеров и их портрет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53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7030A0"/>
                </a:solidFill>
              </a:rPr>
              <a:t>Определение </a:t>
            </a:r>
            <a:r>
              <a:rPr lang="en-US" sz="2400" b="1" dirty="0" err="1">
                <a:solidFill>
                  <a:srgbClr val="7030A0"/>
                </a:solidFill>
              </a:rPr>
              <a:t>метрик</a:t>
            </a:r>
            <a:r>
              <a:rPr lang="en-US" sz="2400" b="1" dirty="0">
                <a:solidFill>
                  <a:srgbClr val="7030A0"/>
                </a:solidFill>
              </a:rPr>
              <a:t> RFM</a:t>
            </a:r>
          </a:p>
        </p:txBody>
      </p:sp>
      <p:sp>
        <p:nvSpPr>
          <p:cNvPr id="3" name="Text 1"/>
          <p:cNvSpPr/>
          <p:nvPr/>
        </p:nvSpPr>
        <p:spPr>
          <a:xfrm>
            <a:off x="284551" y="2067949"/>
            <a:ext cx="5144299" cy="10972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Recency (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Д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авность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):  Количество дней, прошедших с момента последней покупки клиента.  Чем меньше дней, тем выше показатель Recency.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Frequency (Частота): Общее количество покупок, совершенных клиентом за определенный период.  Чем больше покупок, тем выше показатель Frequency.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Monetary Value (Денежная ценность):  Общая сумма денег, потраченная клиентом за определенный период.  Чем больше сумма, тем выше Monetary Value.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8D10A-A4DB-4A97-8861-13BC8649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611835"/>
            <a:ext cx="1495602" cy="19989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93423-0591-4589-AAF9-AE672851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279" y="611835"/>
            <a:ext cx="1481407" cy="19527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F4B114-8AE9-4C00-9FA7-4310054E3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75" y="2738560"/>
            <a:ext cx="1450788" cy="1859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1F6AD-AEED-4C7D-877D-7A1133F50C27}"/>
              </a:ext>
            </a:extLst>
          </p:cNvPr>
          <p:cNvSpPr txBox="1"/>
          <p:nvPr/>
        </p:nvSpPr>
        <p:spPr>
          <a:xfrm>
            <a:off x="359923" y="197485"/>
            <a:ext cx="842415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RFM-таблица</a:t>
            </a:r>
            <a:endParaRPr lang="ru-RU" dirty="0"/>
          </a:p>
          <a:p>
            <a:r>
              <a:rPr lang="ru-RU" sz="1600" dirty="0"/>
              <a:t>-</a:t>
            </a:r>
            <a:r>
              <a:rPr lang="ru-RU" sz="1600" dirty="0" err="1"/>
              <a:t>Recency</a:t>
            </a:r>
            <a:r>
              <a:rPr lang="ru-RU" sz="1600" dirty="0"/>
              <a:t> для i-го клиента рассчитывается как разница между датой и временем последнего заказа и точкой отсчёта, переведённая в дни. t[0] - взяты данные на один день старше.</a:t>
            </a:r>
          </a:p>
          <a:p>
            <a:r>
              <a:rPr lang="ru-RU" sz="1600" dirty="0"/>
              <a:t>-</a:t>
            </a:r>
            <a:r>
              <a:rPr lang="ru-RU" sz="1600" dirty="0" err="1"/>
              <a:t>Frequency</a:t>
            </a:r>
            <a:r>
              <a:rPr lang="ru-RU" sz="1600" dirty="0"/>
              <a:t> рассчитывается как общее количество уникальных заказов, которые совершил i-</a:t>
            </a:r>
            <a:r>
              <a:rPr lang="ru-RU" sz="1600" dirty="0" err="1"/>
              <a:t>ый</a:t>
            </a:r>
            <a:r>
              <a:rPr lang="ru-RU" sz="1600" dirty="0"/>
              <a:t> клиент.</a:t>
            </a:r>
          </a:p>
          <a:p>
            <a:r>
              <a:rPr lang="ru-RU" sz="1600" dirty="0"/>
              <a:t>-</a:t>
            </a:r>
            <a:r>
              <a:rPr lang="ru-RU" sz="1600" dirty="0" err="1"/>
              <a:t>Monetary</a:t>
            </a:r>
            <a:r>
              <a:rPr lang="ru-RU" sz="1600" dirty="0"/>
              <a:t> Value рассчитывается как общая сумма денег, которую i-</a:t>
            </a:r>
            <a:r>
              <a:rPr lang="ru-RU" sz="1600" dirty="0" err="1"/>
              <a:t>ый</a:t>
            </a:r>
            <a:r>
              <a:rPr lang="ru-RU" sz="1600" dirty="0"/>
              <a:t> клиент потратил на наши товары (с учётом возвратов).</a:t>
            </a:r>
          </a:p>
          <a:p>
            <a:r>
              <a:rPr lang="ru-RU" sz="1600" dirty="0"/>
              <a:t>В процессе построения увидели </a:t>
            </a:r>
            <a:r>
              <a:rPr lang="ru-RU" sz="1600" dirty="0" err="1"/>
              <a:t>выбросы.Удалила</a:t>
            </a:r>
            <a:r>
              <a:rPr lang="ru-RU" sz="1600" dirty="0"/>
              <a:t> по квантилю 95%. По цене и по количеству есть выбросы.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86FE4-17DB-4C4D-92C4-4C89088B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1124"/>
            <a:ext cx="9144000" cy="17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E52C8-3BD2-4A6E-BD1D-AFB7873C7436}"/>
              </a:ext>
            </a:extLst>
          </p:cNvPr>
          <p:cNvSpPr txBox="1"/>
          <p:nvPr/>
        </p:nvSpPr>
        <p:spPr>
          <a:xfrm>
            <a:off x="209145" y="334887"/>
            <a:ext cx="384728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Моделирование на основе RFM-признаков </a:t>
            </a:r>
          </a:p>
          <a:p>
            <a:r>
              <a:rPr lang="ru-RU" dirty="0"/>
              <a:t>произведем кластеризацию клиентов онлайн-магазина подарков с помощью известных нам методов.</a:t>
            </a:r>
          </a:p>
          <a:p>
            <a:r>
              <a:rPr lang="ru-RU" dirty="0">
                <a:solidFill>
                  <a:srgbClr val="7030A0"/>
                </a:solidFill>
              </a:rPr>
              <a:t>K-</a:t>
            </a:r>
            <a:r>
              <a:rPr lang="ru-RU" dirty="0" err="1">
                <a:solidFill>
                  <a:srgbClr val="7030A0"/>
                </a:solidFill>
              </a:rPr>
              <a:t>means</a:t>
            </a:r>
            <a:r>
              <a:rPr lang="ru-RU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ru-RU" dirty="0" err="1">
                <a:solidFill>
                  <a:srgbClr val="7030A0"/>
                </a:solidFill>
              </a:rPr>
              <a:t>gglomerative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B0B6C5-372F-4A54-8251-4AE4CFBF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56" y="87549"/>
            <a:ext cx="3949744" cy="3039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C8CB26-C7FF-48B3-942F-AB9C54B2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87" y="2225848"/>
            <a:ext cx="3698568" cy="28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5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747</Words>
  <Application>Microsoft Office PowerPoint</Application>
  <PresentationFormat>Экран (16:9)</PresentationFormat>
  <Paragraphs>74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DS</cp:lastModifiedBy>
  <cp:revision>14</cp:revision>
  <dcterms:created xsi:type="dcterms:W3CDTF">2024-11-18T05:12:20Z</dcterms:created>
  <dcterms:modified xsi:type="dcterms:W3CDTF">2024-11-19T12:24:55Z</dcterms:modified>
</cp:coreProperties>
</file>