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3" r:id="rId6"/>
    <p:sldId id="265" r:id="rId7"/>
    <p:sldId id="266" r:id="rId8"/>
    <p:sldId id="268" r:id="rId9"/>
  </p:sldIdLst>
  <p:sldSz cx="9144000" cy="5143500" type="screen16x9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49" d="100"/>
          <a:sy n="149" d="100"/>
        </p:scale>
        <p:origin x="5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593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40545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113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4845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44318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74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2503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950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6137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35530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85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109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757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1850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4797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7571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6339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504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99461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09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330761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200" b="1" dirty="0">
                <a:solidFill>
                  <a:srgbClr val="000000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Анализ RFM-сегментации клиентов магазина нижнего белья</a:t>
            </a:r>
            <a:endParaRPr lang="en-US" sz="3200" dirty="0"/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FE28786A-5C6F-4EAD-A89F-DE1891A192F0}"/>
              </a:ext>
            </a:extLst>
          </p:cNvPr>
          <p:cNvSpPr/>
          <p:nvPr/>
        </p:nvSpPr>
        <p:spPr>
          <a:xfrm>
            <a:off x="3410350" y="4548554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ru-RU" dirty="0"/>
              <a:t>Москва 2024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484011-62CA-4397-957E-542418F2597C}"/>
              </a:ext>
            </a:extLst>
          </p:cNvPr>
          <p:cNvSpPr txBox="1"/>
          <p:nvPr/>
        </p:nvSpPr>
        <p:spPr>
          <a:xfrm>
            <a:off x="3344273" y="4451278"/>
            <a:ext cx="4578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rgbClr val="000000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Москва 2024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200" b="1" dirty="0">
                <a:solidFill>
                  <a:srgbClr val="000000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Введение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524341" y="1645919"/>
            <a:ext cx="4565606" cy="19029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RFM </a:t>
            </a:r>
            <a:r>
              <a:rPr lang="ru-RU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– анализ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(Recency, Frequency, Monetary Value) </a:t>
            </a:r>
            <a:r>
              <a:rPr lang="ru-RU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сделан для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понимани</a:t>
            </a:r>
            <a:r>
              <a:rPr lang="ru-RU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я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 поведения клиентов магазина нижнего белья. 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Мы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раздели</a:t>
            </a:r>
            <a:r>
              <a:rPr lang="ru-RU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ли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 клиентов на сегменты, основанные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на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относительной давности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покупки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, частоте покупок и сумме покупок.  Это позволит определить наиболее ценных клиентов и разработать персонализированные маркетинговые стратегии для каждого сегмента.  Результат анализа поможет повысить эффективность продаж и лояльность клиентов.</a:t>
            </a:r>
            <a:endParaRPr lang="en-US" sz="1600" dirty="0"/>
          </a:p>
        </p:txBody>
      </p:sp>
      <p:pic>
        <p:nvPicPr>
          <p:cNvPr id="1026" name="Picture 2" descr="одежда просто иконки носки платье вешалка вектор PNG , носки, платье,  вешалка PNG картинки и пнг рисунок для бесплатной загрузки">
            <a:extLst>
              <a:ext uri="{FF2B5EF4-FFF2-40B4-BE49-F238E27FC236}">
                <a16:creationId xmlns:a16="http://schemas.microsoft.com/office/drawing/2014/main" id="{EC95E0DC-B5D1-4AB6-B0F0-97B7BBE88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981" y="1108032"/>
            <a:ext cx="3023210" cy="292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200" b="1" dirty="0">
                <a:solidFill>
                  <a:srgbClr val="000000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Что такое RFM-анализ?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354590" y="1995055"/>
            <a:ext cx="4789409" cy="14898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RFM-анализ — это метод сегментации клиентов, основанный на трех ключевых показателях: Recency (недавность покупки), Frequency (частота покупок) и Monetary Value (сумма покупок).  Он позволяет классифицировать клиентов по уровню ценности и определить наиболее перспективные группы для таргетированной рекламы и специальных предложений.  Этот анализ помогает фокусировать ресурсы на наиболее прибыльных клиентах.</a:t>
            </a:r>
            <a:endParaRPr lang="en-US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F3925B-978D-4A18-9A19-46C07E4A4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95" y="994034"/>
            <a:ext cx="3848637" cy="32961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200" b="1" dirty="0">
                <a:solidFill>
                  <a:srgbClr val="000000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Определение метрик RFM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284551" y="2067949"/>
            <a:ext cx="5144299" cy="109728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Recency (</a:t>
            </a:r>
            <a:r>
              <a:rPr lang="ru-RU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Д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авность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):  Количество дней, прошедших с момента последней покупки клиента.  Чем меньше дней, тем выше показатель Recency.</a:t>
            </a:r>
            <a:endParaRPr lang="en-US" sz="1600" dirty="0"/>
          </a:p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Frequency (Частота): Общее количество покупок, совершенных клиентом за определенный период.  Чем больше покупок, тем выше показатель Frequency.</a:t>
            </a:r>
            <a:endParaRPr lang="en-US" sz="1600" dirty="0"/>
          </a:p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Monetary Value (Денежная ценность):  Общая сумма денег, потраченная клиентом за определенный период.  Чем больше сумма, тем выше Monetary Value.</a:t>
            </a:r>
            <a:endParaRPr lang="en-US" sz="1600" dirty="0"/>
          </a:p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Период анализа: Важно определить период, за который будет проводиться анализ, например, последний год или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квартал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.</a:t>
            </a:r>
            <a:endParaRPr lang="en-US" sz="1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708D10A-A4DB-4A97-8861-13BC8649A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772" y="611835"/>
            <a:ext cx="1495602" cy="199892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8493423-0591-4589-AAF9-AE672851C2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3279" y="611835"/>
            <a:ext cx="1481407" cy="19527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3F4B114-8AE9-4C00-9FA7-4310054E3B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575" y="2738560"/>
            <a:ext cx="1450788" cy="18598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62358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200" b="1" dirty="0">
                <a:solidFill>
                  <a:srgbClr val="000000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Сегментация клиентов по RFM-меткам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597878" y="2483587"/>
            <a:ext cx="3974122" cy="924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После расчета значений RFM для каждого клиента, их необходимо разделить на сегменты.  Это можно сделать, используя различные методы, например, </a:t>
            </a:r>
            <a:r>
              <a:rPr lang="ru-RU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кластеризацию в машинном обучении.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Это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 создаст группы клиентов с высокими, средними и низкими значениями Recency, Frequency и Monetary Value.  Например, клиент с высокой Recency, высокой Frequency и высокой Monetary Value будет считаться "VIP-клиентом".</a:t>
            </a:r>
            <a:endParaRPr lang="en-US" sz="1600" dirty="0"/>
          </a:p>
        </p:txBody>
      </p:sp>
      <p:pic>
        <p:nvPicPr>
          <p:cNvPr id="4098" name="Picture 2" descr="Сегментация клиентов по лояльности или RFM-анализ | Loginom">
            <a:extLst>
              <a:ext uri="{FF2B5EF4-FFF2-40B4-BE49-F238E27FC236}">
                <a16:creationId xmlns:a16="http://schemas.microsoft.com/office/drawing/2014/main" id="{BF138C78-A92E-433B-A50A-FB9BA7815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379" y="1224529"/>
            <a:ext cx="3810000" cy="3810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656876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ru-RU" b="1" dirty="0">
                <a:solidFill>
                  <a:srgbClr val="000000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Модель кластеризации на основе </a:t>
            </a:r>
            <a:r>
              <a:rPr lang="en-US" b="1" dirty="0">
                <a:solidFill>
                  <a:srgbClr val="000000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RFM-</a:t>
            </a:r>
            <a:r>
              <a:rPr lang="ru-RU" b="1" dirty="0">
                <a:solidFill>
                  <a:srgbClr val="000000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анализа</a:t>
            </a:r>
          </a:p>
          <a:p>
            <a:pPr algn="l"/>
            <a:r>
              <a:rPr lang="ru-RU" b="1" i="0" dirty="0">
                <a:solidFill>
                  <a:srgbClr val="1F2328"/>
                </a:solidFill>
                <a:effectLst/>
                <a:latin typeface="-apple-system"/>
              </a:rPr>
              <a:t>Этапы решения задачи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1F2328"/>
                </a:solidFill>
                <a:effectLst/>
                <a:latin typeface="-apple-system"/>
              </a:rPr>
              <a:t>Знакомство со структурой данных</a:t>
            </a:r>
            <a:endParaRPr lang="ru-RU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Производится чтение данных, вывод основных статистических характеристик, чтобы понять, с какими данными мы имеем дело.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1F2328"/>
                </a:solidFill>
                <a:effectLst/>
                <a:latin typeface="-apple-system"/>
              </a:rPr>
              <a:t>Преобразование, очистка и анализ данных</a:t>
            </a:r>
            <a:endParaRPr lang="ru-RU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Здесь из данных удаляются пропуски, дубликаты, создаются новые полезные признаки. Затем проводится разведочный анализ данных с визуализацией, чтобы выявить закономерности в данных. Результат сохраняется в отдельный файл.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1F2328"/>
                </a:solidFill>
                <a:effectLst/>
                <a:latin typeface="-apple-system"/>
              </a:rPr>
              <a:t>Моделирование и оценка качества моделей</a:t>
            </a:r>
            <a:endParaRPr lang="ru-RU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Создается сразу несколько моделей кластеризации и подбирается оптимальное количество кластеров на основе внутренних показателей. Затем производится интерпретация результата с помощью визуализации и описания «портрета» получившихся кластеров.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1F2328"/>
                </a:solidFill>
                <a:effectLst/>
                <a:latin typeface="-apple-system"/>
              </a:rPr>
              <a:t>Выводы и оформление работы</a:t>
            </a:r>
            <a:endParaRPr lang="ru-RU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Подводятся итоги проделанной работы, и данные вместе с предсказанными кластерами заносятся в отдельный файл.</a:t>
            </a:r>
          </a:p>
          <a:p>
            <a:pPr marL="0" indent="0" algn="l">
              <a:buNone/>
            </a:pPr>
            <a:endParaRPr lang="ru-RU" b="1" dirty="0">
              <a:solidFill>
                <a:srgbClr val="000000"/>
              </a:solidFill>
              <a:latin typeface="Georgia" pitchFamily="34" charset="0"/>
              <a:ea typeface="Georgia" pitchFamily="34" charset="-122"/>
              <a:cs typeface="Georgia" pitchFamily="34" charset="-120"/>
            </a:endParaRPr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5906" y="4799801"/>
            <a:ext cx="4191532" cy="68739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ru-RU" sz="3200" b="1" dirty="0">
                <a:solidFill>
                  <a:srgbClr val="000000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Результаты кластеризации на основе </a:t>
            </a:r>
            <a:r>
              <a:rPr lang="en-US" sz="3200" b="1" dirty="0">
                <a:solidFill>
                  <a:srgbClr val="000000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RFM</a:t>
            </a:r>
          </a:p>
          <a:p>
            <a:pPr marL="0" indent="0" algn="l">
              <a:buNone/>
            </a:pPr>
            <a:endParaRPr lang="en-US" sz="3200" b="1" dirty="0">
              <a:solidFill>
                <a:srgbClr val="000000"/>
              </a:solidFill>
              <a:latin typeface="Georgia" pitchFamily="34" charset="0"/>
            </a:endParaRPr>
          </a:p>
          <a:p>
            <a:pPr marL="0" indent="0" algn="l">
              <a:buNone/>
            </a:pPr>
            <a:r>
              <a:rPr lang="ru-RU" sz="3200" b="1" dirty="0">
                <a:solidFill>
                  <a:srgbClr val="000000"/>
                </a:solidFill>
                <a:latin typeface="Georgia" pitchFamily="34" charset="0"/>
              </a:rPr>
              <a:t>В итоге для искомого </a:t>
            </a:r>
            <a:r>
              <a:rPr lang="ru-RU" sz="3200" b="1" dirty="0" err="1">
                <a:solidFill>
                  <a:srgbClr val="000000"/>
                </a:solidFill>
                <a:latin typeface="Georgia" pitchFamily="34" charset="0"/>
              </a:rPr>
              <a:t>датасета</a:t>
            </a:r>
            <a:r>
              <a:rPr lang="ru-RU" sz="3200" b="1" dirty="0">
                <a:solidFill>
                  <a:srgbClr val="000000"/>
                </a:solidFill>
                <a:latin typeface="Georgia" pitchFamily="34" charset="0"/>
              </a:rPr>
              <a:t> найдены 3 кластера: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200" b="0" i="0" dirty="0">
                <a:effectLst/>
                <a:latin typeface="system-ui"/>
              </a:rPr>
              <a:t>Новенькие с малым достатком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200" b="0" i="0" dirty="0">
                <a:effectLst/>
                <a:latin typeface="system-ui"/>
              </a:rPr>
              <a:t>Бедные неактивные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200" b="0" i="0" dirty="0">
                <a:effectLst/>
                <a:latin typeface="system-ui"/>
              </a:rPr>
              <a:t>Богатые и часто покупающие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200" b="0" i="0" dirty="0">
                <a:effectLst/>
                <a:latin typeface="system-ui"/>
              </a:rPr>
              <a:t>Новенькие с малым достатком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200" b="0" i="0" dirty="0">
                <a:effectLst/>
                <a:latin typeface="system-ui"/>
              </a:rPr>
              <a:t>Бедные неактивные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200" b="0" i="0" dirty="0">
                <a:effectLst/>
                <a:latin typeface="system-ui"/>
              </a:rPr>
              <a:t>Богатые и часто покупающие</a:t>
            </a:r>
          </a:p>
          <a:p>
            <a:pPr marL="0" indent="0" algn="l">
              <a:buNone/>
            </a:pP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3468965" cy="205004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6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6CA0AD0-BFD0-4D2E-8579-FCFB60155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112" y="733384"/>
            <a:ext cx="3823688" cy="387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200" b="1" dirty="0">
                <a:solidFill>
                  <a:srgbClr val="000000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Заключение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RFM-анализ является мощным инструментом для сегментации клиентов и повышения эффективности маркетинговых кампаний в магазине нижнего белья.  Понимание потребностей различных сегментов клиентов позволяет разработать персонализированные стратегии, которые увеличат лояльность клиентов и, как следствие, доходность бизнеса.  Регулярное применение RFM-анализа гарантирует постоянную адаптацию к изменениям рынка и потребностям клиентов.</a:t>
            </a:r>
            <a:endParaRPr lang="en-US" sz="1600" dirty="0"/>
          </a:p>
        </p:txBody>
      </p:sp>
      <p:pic>
        <p:nvPicPr>
          <p:cNvPr id="5122" name="Picture 2" descr="RFM-анализ: руководство по сегментации базы клиентов">
            <a:extLst>
              <a:ext uri="{FF2B5EF4-FFF2-40B4-BE49-F238E27FC236}">
                <a16:creationId xmlns:a16="http://schemas.microsoft.com/office/drawing/2014/main" id="{382EC406-15DC-4866-AFD6-6D7ED3F71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460" y="2547543"/>
            <a:ext cx="3497340" cy="21387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40</TotalTime>
  <Words>524</Words>
  <Application>Microsoft Office PowerPoint</Application>
  <PresentationFormat>Экран (16:9)</PresentationFormat>
  <Paragraphs>43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Calibri</vt:lpstr>
      <vt:lpstr>Georgia</vt:lpstr>
      <vt:lpstr>system-ui</vt:lpstr>
      <vt:lpstr>Tw Cen MT</vt:lpstr>
      <vt:lpstr>Контур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DS</cp:lastModifiedBy>
  <cp:revision>6</cp:revision>
  <dcterms:created xsi:type="dcterms:W3CDTF">2024-11-18T05:12:20Z</dcterms:created>
  <dcterms:modified xsi:type="dcterms:W3CDTF">2024-11-19T08:44:52Z</dcterms:modified>
</cp:coreProperties>
</file>