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90" r:id="rId3"/>
    <p:sldId id="295" r:id="rId4"/>
    <p:sldId id="294" r:id="rId5"/>
    <p:sldId id="291" r:id="rId6"/>
    <p:sldId id="299" r:id="rId7"/>
    <p:sldId id="297" r:id="rId8"/>
    <p:sldId id="300" r:id="rId9"/>
    <p:sldId id="301" r:id="rId10"/>
    <p:sldId id="302" r:id="rId11"/>
    <p:sldId id="303" r:id="rId12"/>
    <p:sldId id="296" r:id="rId13"/>
    <p:sldId id="304" r:id="rId14"/>
    <p:sldId id="305" r:id="rId15"/>
    <p:sldId id="306" r:id="rId16"/>
    <p:sldId id="298" r:id="rId17"/>
    <p:sldId id="307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394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Powiedzieć o potrzebie zainstalowania BIDSHelpera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Zaprezentować jak wygląda XML w dtsx (np. w celu wyszukania fragmentu)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Pokazać Intelisens oraz podkreślenie</a:t>
            </a:r>
            <a:r>
              <a:rPr lang="pl-PL" baseline="0" dirty="0" smtClean="0"/>
              <a:t> brakujących atrybutów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6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możliwości rozbicia kodu na wiele plików oraz dołączania plików .cs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potrzeba zdefiniowania konfiguracji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BimlScript jest przypisany do projektu a więc jeden projekt SSIS wymaga wszystkich plików BimlScript w przypadku wielu projektów trzeba go replikować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Trudności z debugowaniem serializacji 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Możliwość</a:t>
            </a:r>
            <a:r>
              <a:rPr lang="pl-PL" baseline="0" dirty="0" smtClean="0"/>
              <a:t> testowania obiektu reprezentującego zdeserializowanego xmla zamiast szukania stringów w testach jednostkowych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Pełna dowolność w tworzeniu konfiguracji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Możliwość dodania generowania nie tylko biml ale również tSQL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Dowolność w dostępie do tworzenia kodu Bimlowego (nie trzeba nawet mieć SSIS zainstalowanego), można na przykład umieścić w sieci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185"/>
            <a:ext cx="3520727" cy="849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helper.codeplex.com/" TargetMode="External"/><Relationship Id="rId2" Type="http://schemas.openxmlformats.org/officeDocument/2006/relationships/hyperlink" Target="http://bimlscri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zyblon/Biml_Project" TargetMode="External"/><Relationship Id="rId5" Type="http://schemas.openxmlformats.org/officeDocument/2006/relationships/hyperlink" Target="https://www.varigence.com/BimlExpress" TargetMode="External"/><Relationship Id="rId4" Type="http://schemas.openxmlformats.org/officeDocument/2006/relationships/hyperlink" Target="https://www.varigence.com/m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qlday.pl/materials2015/EasyETLwithBiml.zi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day.pl/materials-sqlday-201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0487"/>
            <a:ext cx="9151715" cy="51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</a:t>
            </a:r>
            <a:r>
              <a:rPr lang="pl-PL" dirty="0" smtClean="0"/>
              <a:t>jest… </a:t>
            </a:r>
            <a:r>
              <a:rPr lang="pl-PL" dirty="0"/>
              <a:t>zasilić jedną tabelę ?</a:t>
            </a:r>
          </a:p>
        </p:txBody>
      </p:sp>
      <p:grpSp>
        <p:nvGrpSpPr>
          <p:cNvPr id="9" name="Grupa 8"/>
          <p:cNvGrpSpPr/>
          <p:nvPr/>
        </p:nvGrpSpPr>
        <p:grpSpPr>
          <a:xfrm>
            <a:off x="450275" y="2510528"/>
            <a:ext cx="1612173" cy="1409122"/>
            <a:chOff x="450275" y="2510528"/>
            <a:chExt cx="1612173" cy="1409122"/>
          </a:xfrm>
        </p:grpSpPr>
        <p:sp>
          <p:nvSpPr>
            <p:cNvPr id="6" name="Prostokąt zaokrąglony 5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450275" y="2510528"/>
              <a:ext cx="1612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Serwery OLTP</a:t>
              </a:r>
              <a:endParaRPr lang="pl-PL" sz="2000" dirty="0"/>
            </a:p>
          </p:txBody>
        </p:sp>
      </p:grpSp>
      <p:grpSp>
        <p:nvGrpSpPr>
          <p:cNvPr id="10" name="Grupa 9"/>
          <p:cNvGrpSpPr/>
          <p:nvPr/>
        </p:nvGrpSpPr>
        <p:grpSpPr>
          <a:xfrm>
            <a:off x="2785767" y="2500897"/>
            <a:ext cx="1008112" cy="1416568"/>
            <a:chOff x="755576" y="2503082"/>
            <a:chExt cx="1008112" cy="1416568"/>
          </a:xfrm>
        </p:grpSpPr>
        <p:sp>
          <p:nvSpPr>
            <p:cNvPr id="11" name="Prostokąt zaokrąglony 10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788789" y="2503082"/>
              <a:ext cx="94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Stage</a:t>
              </a:r>
              <a:r>
                <a:rPr lang="pl-PL" sz="2000" dirty="0" smtClean="0"/>
                <a:t> 1</a:t>
              </a:r>
              <a:endParaRPr lang="pl-PL" sz="2000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4770171" y="2500897"/>
            <a:ext cx="1008112" cy="1414383"/>
            <a:chOff x="755576" y="2505267"/>
            <a:chExt cx="1008112" cy="1414383"/>
          </a:xfrm>
        </p:grpSpPr>
        <p:sp>
          <p:nvSpPr>
            <p:cNvPr id="15" name="Prostokąt zaokrąglony 14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787612" y="2505267"/>
              <a:ext cx="94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Stage</a:t>
              </a:r>
              <a:r>
                <a:rPr lang="pl-PL" sz="2000" dirty="0" smtClean="0"/>
                <a:t> 2</a:t>
              </a:r>
              <a:endParaRPr lang="pl-PL" sz="2000" dirty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1979712" y="3041892"/>
            <a:ext cx="576064" cy="439007"/>
            <a:chOff x="1979712" y="3041892"/>
            <a:chExt cx="576064" cy="439007"/>
          </a:xfrm>
        </p:grpSpPr>
        <p:sp>
          <p:nvSpPr>
            <p:cNvPr id="8" name="Strzałka w prawo 7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grpSp>
        <p:nvGrpSpPr>
          <p:cNvPr id="19" name="Grupa 18"/>
          <p:cNvGrpSpPr/>
          <p:nvPr/>
        </p:nvGrpSpPr>
        <p:grpSpPr>
          <a:xfrm>
            <a:off x="3993993" y="3041892"/>
            <a:ext cx="576064" cy="439007"/>
            <a:chOff x="1979712" y="3041892"/>
            <a:chExt cx="576064" cy="439007"/>
          </a:xfrm>
        </p:grpSpPr>
        <p:sp>
          <p:nvSpPr>
            <p:cNvPr id="20" name="Strzałka w prawo 19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grpSp>
        <p:nvGrpSpPr>
          <p:cNvPr id="22" name="Grupa 21"/>
          <p:cNvGrpSpPr/>
          <p:nvPr/>
        </p:nvGrpSpPr>
        <p:grpSpPr>
          <a:xfrm>
            <a:off x="6615025" y="2500494"/>
            <a:ext cx="1287212" cy="1408222"/>
            <a:chOff x="616026" y="2511428"/>
            <a:chExt cx="1287212" cy="1408222"/>
          </a:xfrm>
        </p:grpSpPr>
        <p:sp>
          <p:nvSpPr>
            <p:cNvPr id="23" name="Prostokąt zaokrąglony 22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616026" y="2511428"/>
              <a:ext cx="1287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Hurtownia</a:t>
              </a:r>
              <a:endParaRPr lang="pl-PL" dirty="0"/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5978397" y="3035328"/>
            <a:ext cx="576064" cy="439007"/>
            <a:chOff x="1979712" y="3041892"/>
            <a:chExt cx="576064" cy="439007"/>
          </a:xfrm>
        </p:grpSpPr>
        <p:sp>
          <p:nvSpPr>
            <p:cNvPr id="26" name="Strzałka w prawo 25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sp>
        <p:nvSpPr>
          <p:cNvPr id="28" name="pole tekstowe 27"/>
          <p:cNvSpPr txBox="1"/>
          <p:nvPr/>
        </p:nvSpPr>
        <p:spPr>
          <a:xfrm>
            <a:off x="457200" y="4390537"/>
            <a:ext cx="50695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Firewall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Kilka środowisk</a:t>
            </a:r>
          </a:p>
          <a:p>
            <a:pPr marL="285750" indent="-285750" algn="ctr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SCD = 3 x tabele + Procedury MERGE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Informacje o tabelach źródłowych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857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assembly </a:t>
            </a:r>
            <a:r>
              <a:rPr lang="en-US" dirty="0" smtClean="0"/>
              <a:t>line</a:t>
            </a:r>
            <a:r>
              <a:rPr lang="pl-PL" dirty="0"/>
              <a:t> </a:t>
            </a:r>
            <a:r>
              <a:rPr lang="pl-PL" dirty="0" smtClean="0"/>
              <a:t>lub </a:t>
            </a:r>
            <a:r>
              <a:rPr lang="pl-PL" dirty="0" smtClean="0"/>
              <a:t>BIMLScript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81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Znakomita większość pakietów w procesach ETL różni się tylko listą tabel i kolumn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Jeśli wdrożymy kolejną dobrą praktykę w prosty sposób możemy ją wdrożyć w znakomitej większości pakietów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Łatwe korzystanie z biblioteki kodu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9630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</a:t>
            </a:r>
            <a:r>
              <a:rPr lang="pl-PL" dirty="0" smtClean="0"/>
              <a:t>BIMLScript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074" y="1600200"/>
            <a:ext cx="61058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poszło nie tak?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13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Skrypty w </a:t>
            </a:r>
            <a:r>
              <a:rPr lang="pl-PL" sz="2400" dirty="0"/>
              <a:t>BIMLScript</a:t>
            </a:r>
            <a:r>
              <a:rPr lang="pl-PL" sz="2400" dirty="0"/>
              <a:t> stały się nieczytelne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Kod C# wpleciony w </a:t>
            </a:r>
            <a:r>
              <a:rPr lang="pl-PL" sz="2400" dirty="0" smtClean="0"/>
              <a:t>XMLa</a:t>
            </a:r>
            <a:r>
              <a:rPr lang="pl-PL" sz="2400" dirty="0" smtClean="0"/>
              <a:t> z </a:t>
            </a:r>
            <a:r>
              <a:rPr lang="pl-PL" sz="2400" dirty="0" smtClean="0"/>
              <a:t>BIMLem</a:t>
            </a:r>
            <a:r>
              <a:rPr lang="pl-PL" sz="2400" dirty="0" smtClean="0"/>
              <a:t> był bardzo ciężki w utrzymaniu</a:t>
            </a:r>
            <a:endParaRPr lang="pl-PL" sz="240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Mechanizm był mało elastyczny a rozwiązanie bardzo skomplikowane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Poziom skomplikowania przerósł pokładane w nim nadzieje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Wpadliśmy na </a:t>
            </a:r>
            <a:r>
              <a:rPr lang="pl-PL" sz="2400" dirty="0" smtClean="0"/>
              <a:t>LEPSZE ™ rozwiązanie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5621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</a:t>
            </a:r>
            <a:r>
              <a:rPr lang="pl-PL" dirty="0"/>
              <a:t>BIML w C</a:t>
            </a:r>
            <a:r>
              <a:rPr lang="pl-PL" dirty="0" smtClean="0"/>
              <a:t>#?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Czytelniejszy kod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Łatwiejsze utrzymanie kodu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Większa elastyczność rozwiązania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Pełne wsparcie dla </a:t>
            </a:r>
            <a:r>
              <a:rPr lang="pl-PL" sz="2400" dirty="0" smtClean="0"/>
              <a:t>Intellisense</a:t>
            </a:r>
            <a:endParaRPr lang="pl-PL" sz="2400" dirty="0" smtClean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Dużo lepsze narzędzia do kodu C#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Podstawowe umiejętności w programowaniu wystarczą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Możemy dorobić GUI !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500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</a:t>
            </a:r>
            <a:r>
              <a:rPr lang="pl-PL" dirty="0" smtClean="0"/>
              <a:t>framework</a:t>
            </a:r>
            <a:endParaRPr lang="pl-PL" dirty="0"/>
          </a:p>
        </p:txBody>
      </p:sp>
      <p:pic>
        <p:nvPicPr>
          <p:cNvPr id="1030" name="Picture 6" descr="http://www.engineerdesigner.com/wp-content/uploads/2012/04/engineer-cartoon-plans-site-clip-art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39119"/>
            <a:ext cx="3048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4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068465"/>
            <a:ext cx="6437058" cy="2668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8625" dirty="0"/>
              <a:t>ANY QUESTIONS</a:t>
            </a:r>
          </a:p>
        </p:txBody>
      </p:sp>
      <p:pic>
        <p:nvPicPr>
          <p:cNvPr id="4" name="Picture 4" descr="question-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288459"/>
            <a:ext cx="2228850" cy="22288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5576" y="5520725"/>
            <a:ext cx="6400800" cy="782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100" b="1" dirty="0" smtClean="0">
                <a:solidFill>
                  <a:schemeClr val="tx2"/>
                </a:solidFill>
              </a:rPr>
              <a:t>Roman </a:t>
            </a:r>
            <a:r>
              <a:rPr lang="pl-PL" sz="2100" b="1" dirty="0">
                <a:solidFill>
                  <a:schemeClr val="tx2"/>
                </a:solidFill>
              </a:rPr>
              <a:t>Czarko-Wasiutycz</a:t>
            </a:r>
          </a:p>
          <a:p>
            <a:pPr marL="0" indent="0" algn="ctr">
              <a:buNone/>
            </a:pPr>
            <a:r>
              <a:rPr lang="pl-PL" sz="2100" b="1" dirty="0">
                <a:solidFill>
                  <a:schemeClr val="tx2"/>
                </a:solidFill>
              </a:rPr>
              <a:t>roman.czarko@gmail.com</a:t>
            </a:r>
          </a:p>
        </p:txBody>
      </p:sp>
      <p:pic>
        <p:nvPicPr>
          <p:cNvPr id="6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3" y="5923224"/>
            <a:ext cx="368131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50284" y="4757176"/>
            <a:ext cx="6400800" cy="782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100" b="1" dirty="0" smtClean="0">
                <a:solidFill>
                  <a:schemeClr val="tx2"/>
                </a:solidFill>
              </a:rPr>
              <a:t>Marek Hutnik</a:t>
            </a:r>
            <a:endParaRPr lang="pl-PL" sz="21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l-PL" sz="2100" b="1" dirty="0">
                <a:solidFill>
                  <a:schemeClr val="tx2"/>
                </a:solidFill>
              </a:rPr>
              <a:t>m.hutnik1990@gmail.com</a:t>
            </a:r>
          </a:p>
          <a:p>
            <a:pPr marL="0" indent="0" algn="ctr">
              <a:buNone/>
            </a:pPr>
            <a:endParaRPr lang="pl-PL" sz="2100" b="1" dirty="0">
              <a:solidFill>
                <a:schemeClr val="tx2"/>
              </a:solidFill>
            </a:endParaRPr>
          </a:p>
        </p:txBody>
      </p:sp>
      <p:pic>
        <p:nvPicPr>
          <p:cNvPr id="8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3" y="5217126"/>
            <a:ext cx="368131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BIML - </a:t>
            </a:r>
            <a:r>
              <a:rPr lang="pl-PL" dirty="0">
                <a:hlinkClick r:id="rId2"/>
              </a:rPr>
              <a:t>http://bimlscript.com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BIDS </a:t>
            </a:r>
            <a:r>
              <a:rPr lang="pl-PL" dirty="0" smtClean="0"/>
              <a:t>Helper</a:t>
            </a:r>
            <a:r>
              <a:rPr lang="pl-PL" dirty="0"/>
              <a:t> - </a:t>
            </a:r>
            <a:r>
              <a:rPr lang="pl-PL" dirty="0">
                <a:hlinkClick r:id="rId3"/>
              </a:rPr>
              <a:t>https://bidshelper.codeplex.com/</a:t>
            </a:r>
            <a:endParaRPr lang="pl-PL" dirty="0" smtClean="0"/>
          </a:p>
          <a:p>
            <a:r>
              <a:rPr lang="pl-PL" dirty="0" smtClean="0"/>
              <a:t>Mist</a:t>
            </a:r>
            <a:r>
              <a:rPr lang="pl-PL" dirty="0"/>
              <a:t> - </a:t>
            </a: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www.varigence.com/mist</a:t>
            </a:r>
            <a:endParaRPr lang="pl-PL" dirty="0" smtClean="0"/>
          </a:p>
          <a:p>
            <a:r>
              <a:rPr lang="pl-PL" dirty="0" smtClean="0"/>
              <a:t>BimlExpress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www.varigence.com/BimlExpress</a:t>
            </a:r>
            <a:endParaRPr lang="pl-PL" dirty="0" smtClean="0"/>
          </a:p>
          <a:p>
            <a:r>
              <a:rPr lang="pl-PL" dirty="0" smtClean="0"/>
              <a:t>Pliki </a:t>
            </a:r>
            <a:r>
              <a:rPr lang="pl-PL" dirty="0"/>
              <a:t>z sesji - </a:t>
            </a:r>
            <a:r>
              <a:rPr lang="pl-PL" dirty="0">
                <a:hlinkClick r:id="rId6"/>
              </a:rPr>
              <a:t>https://github.com/Grzyblon/Biml_Project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75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" y="1052736"/>
            <a:ext cx="9120657" cy="51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Framework do automatycznego generowania pakietów SSIS z wykorzystaniem języka </a:t>
            </a:r>
            <a:r>
              <a:rPr lang="pl-PL" dirty="0" smtClean="0"/>
              <a:t>BIML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Czyli: „Zrobić</a:t>
            </a:r>
            <a:r>
              <a:rPr lang="pl-PL" dirty="0"/>
              <a:t>, ale się nie </a:t>
            </a:r>
            <a:r>
              <a:rPr lang="pl-PL" dirty="0" smtClean="0"/>
              <a:t>narobić”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Marek Hutnik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Absolwent wydziału Informatyki i Zarządzania Politechniki Wrocławskiej, kierunek Inżynieria Systemów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Zawodowo od dwóch lat zajmuje się utrzymaniem i rozwojem hurtowni danych opartej o technologie Microsoft (</a:t>
            </a:r>
            <a:r>
              <a:rPr lang="pl-PL" sz="2400" dirty="0" smtClean="0"/>
              <a:t>SqlServer</a:t>
            </a:r>
            <a:r>
              <a:rPr lang="pl-PL" sz="2400" dirty="0" smtClean="0"/>
              <a:t>, SSAS, SSIS, SSRS, </a:t>
            </a:r>
            <a:r>
              <a:rPr lang="pl-PL" sz="2400" dirty="0" smtClean="0"/>
              <a:t>Azure</a:t>
            </a:r>
            <a:r>
              <a:rPr lang="pl-PL" sz="2400" dirty="0" smtClean="0"/>
              <a:t>, .Net</a:t>
            </a:r>
            <a:r>
              <a:rPr lang="pl-PL" sz="2400" dirty="0" smtClean="0"/>
              <a:t>)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Fan programowania wszelkiej maści. Począwszy od Javy, C# czy PowerShell przez </a:t>
            </a:r>
            <a:r>
              <a:rPr lang="pl-PL" sz="2400" dirty="0" smtClean="0"/>
              <a:t>tSQL</a:t>
            </a:r>
            <a:r>
              <a:rPr lang="pl-PL" sz="2400" dirty="0" smtClean="0"/>
              <a:t> i DAX na tworzeniu gier w Unity oraz modeli w </a:t>
            </a:r>
            <a:r>
              <a:rPr lang="pl-PL" sz="2400" dirty="0" smtClean="0"/>
              <a:t>Matlabie</a:t>
            </a:r>
            <a:r>
              <a:rPr lang="pl-PL" sz="2400" dirty="0" smtClean="0"/>
              <a:t> (</a:t>
            </a:r>
            <a:r>
              <a:rPr lang="pl-PL" sz="2400" dirty="0" smtClean="0"/>
              <a:t>Simulink</a:t>
            </a:r>
            <a:r>
              <a:rPr lang="pl-PL" sz="2400" dirty="0" smtClean="0"/>
              <a:t>) kończąc.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 wolnym czasie tańczy Salsę, </a:t>
            </a:r>
            <a:r>
              <a:rPr lang="pl-PL" sz="2400" dirty="0" smtClean="0"/>
              <a:t>Bachatę</a:t>
            </a:r>
            <a:r>
              <a:rPr lang="pl-PL" sz="2400" dirty="0" smtClean="0"/>
              <a:t>, </a:t>
            </a:r>
            <a:r>
              <a:rPr lang="pl-PL" sz="2400" dirty="0" smtClean="0"/>
              <a:t>Zouka</a:t>
            </a:r>
            <a:r>
              <a:rPr lang="pl-PL" sz="2400" dirty="0"/>
              <a:t> </a:t>
            </a:r>
            <a:r>
              <a:rPr lang="pl-PL" sz="2400" dirty="0" smtClean="0"/>
              <a:t>i</a:t>
            </a:r>
            <a:r>
              <a:rPr lang="pl-PL" sz="2400" dirty="0" smtClean="0"/>
              <a:t> </a:t>
            </a:r>
            <a:r>
              <a:rPr lang="pl-PL" sz="2400" dirty="0" smtClean="0"/>
              <a:t>Reggaeton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809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4982732"/>
            <a:ext cx="2316352" cy="141097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Roman Czarko-</a:t>
            </a:r>
            <a:r>
              <a:rPr lang="pl-PL" dirty="0" smtClean="0">
                <a:solidFill>
                  <a:schemeClr val="tx2"/>
                </a:solidFill>
              </a:rPr>
              <a:t>Wasiutycz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4688"/>
            <a:ext cx="1666528" cy="1295028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39325"/>
            <a:ext cx="8229600" cy="4676453"/>
          </a:xfrm>
        </p:spPr>
        <p:txBody>
          <a:bodyPr>
            <a:normAutofit/>
          </a:bodyPr>
          <a:lstStyle/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Od kilkunastu lat </a:t>
            </a:r>
            <a:r>
              <a:rPr lang="pl-PL" sz="2400" dirty="0" smtClean="0"/>
              <a:t>zbiera </a:t>
            </a:r>
            <a:r>
              <a:rPr lang="pl-PL" sz="2400" dirty="0"/>
              <a:t>doświadczenia związane z technologiami Microsoftu. </a:t>
            </a:r>
            <a:r>
              <a:rPr lang="pl-PL" sz="2400" dirty="0" smtClean="0"/>
              <a:t>Począwszy </a:t>
            </a:r>
            <a:r>
              <a:rPr lang="pl-PL" sz="2400" dirty="0"/>
              <a:t>od developera C++, PHP, C#, administratora SharePoint poprzez administrację bazami Microsoft SQL Server na projektowaniu i rozwijaniu </a:t>
            </a:r>
            <a:r>
              <a:rPr lang="pl-PL" sz="2400" dirty="0" smtClean="0"/>
              <a:t>dużych hurtowni </a:t>
            </a:r>
            <a:r>
              <a:rPr lang="pl-PL" sz="2400" dirty="0"/>
              <a:t>danych kończąc</a:t>
            </a:r>
            <a:r>
              <a:rPr lang="pl-PL" sz="2400" dirty="0" smtClean="0"/>
              <a:t>.</a:t>
            </a:r>
            <a:endParaRPr lang="pl-PL" sz="2400" dirty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Posiadacz </a:t>
            </a:r>
            <a:r>
              <a:rPr lang="pl-PL" sz="2400" dirty="0"/>
              <a:t>tytułów: MCTS, MCSA: SQL Server 2012, </a:t>
            </a:r>
          </a:p>
          <a:p>
            <a:pPr marL="342891" lvl="1" indent="0" algn="just" fontAlgn="base">
              <a:lnSpc>
                <a:spcPts val="3300"/>
              </a:lnSpc>
              <a:buNone/>
            </a:pPr>
            <a:r>
              <a:rPr lang="pl-PL" sz="2250" dirty="0" smtClean="0"/>
              <a:t>	MCSE</a:t>
            </a:r>
            <a:r>
              <a:rPr lang="pl-PL" sz="2250" dirty="0"/>
              <a:t>: </a:t>
            </a:r>
            <a:r>
              <a:rPr lang="pl-PL" sz="2250" dirty="0" smtClean="0"/>
              <a:t>Business </a:t>
            </a:r>
            <a:r>
              <a:rPr lang="pl-PL" sz="2250" dirty="0" smtClean="0"/>
              <a:t>Intelligence</a:t>
            </a:r>
            <a:r>
              <a:rPr lang="pl-PL" sz="2250" dirty="0"/>
              <a:t>.</a:t>
            </a:r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Wolontariusz </a:t>
            </a:r>
            <a:r>
              <a:rPr lang="pl-PL" sz="2400" dirty="0"/>
              <a:t>oraz współorganizator konferencji </a:t>
            </a:r>
            <a:r>
              <a:rPr lang="pl-PL" sz="2400" dirty="0"/>
              <a:t>SQLDay</a:t>
            </a:r>
            <a:r>
              <a:rPr lang="pl-PL" sz="2400" dirty="0"/>
              <a:t>. </a:t>
            </a:r>
            <a:endParaRPr lang="pl-PL" sz="2400" dirty="0" smtClean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Lider Wrocławskiej grupy PLSSUG</a:t>
            </a:r>
            <a:endParaRPr lang="pl-PL" sz="2400" dirty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Prywatnie fan gier komputerowych </a:t>
            </a:r>
            <a:r>
              <a:rPr lang="pl-PL" sz="2400" dirty="0" smtClean="0"/>
              <a:t>:)</a:t>
            </a: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4689"/>
            <a:ext cx="1666529" cy="12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Co to jest BIML i </a:t>
            </a:r>
            <a:r>
              <a:rPr lang="pl-PL" sz="2400" dirty="0"/>
              <a:t>BIMLScript</a:t>
            </a:r>
            <a:r>
              <a:rPr lang="pl-PL" sz="2400" dirty="0"/>
              <a:t> </a:t>
            </a:r>
            <a:r>
              <a:rPr lang="pl-PL" sz="2400" dirty="0" smtClean="0"/>
              <a:t>?</a:t>
            </a:r>
            <a:endParaRPr lang="pl-PL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Dlaczego zdecydowaliśmy się wykorzystać tą technologię w naszej </a:t>
            </a:r>
            <a:r>
              <a:rPr lang="pl-PL" sz="2400" dirty="0" smtClean="0"/>
              <a:t>pracy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Trochę marudzenia na </a:t>
            </a:r>
            <a:r>
              <a:rPr lang="pl-PL" sz="2400" dirty="0"/>
              <a:t>BIMLScript</a:t>
            </a:r>
            <a:endParaRPr lang="pl-PL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Autorskie rozwiązanie (potęga C#) czyli Framework do generowania </a:t>
            </a:r>
            <a:r>
              <a:rPr lang="pl-PL" sz="2400" dirty="0" smtClean="0"/>
              <a:t>BIMLa</a:t>
            </a:r>
            <a:endParaRPr lang="pl-PL" sz="2400" dirty="0"/>
          </a:p>
        </p:txBody>
      </p:sp>
      <p:pic>
        <p:nvPicPr>
          <p:cNvPr id="4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625972"/>
            <a:ext cx="1584176" cy="153467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BIML?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44824"/>
            <a:ext cx="6076950" cy="3419475"/>
          </a:xfrm>
        </p:spPr>
      </p:pic>
      <p:sp>
        <p:nvSpPr>
          <p:cNvPr id="5" name="pole tekstowe 4"/>
          <p:cNvSpPr txBox="1"/>
          <p:nvPr/>
        </p:nvSpPr>
        <p:spPr>
          <a:xfrm>
            <a:off x="351486" y="1736174"/>
            <a:ext cx="2651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</a:t>
            </a:r>
            <a:r>
              <a:rPr lang="en-US" sz="4000" dirty="0" smtClean="0"/>
              <a:t>usiness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I</a:t>
            </a:r>
            <a:r>
              <a:rPr lang="en-US" sz="4000" dirty="0" smtClean="0"/>
              <a:t>ntelligence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M</a:t>
            </a:r>
            <a:r>
              <a:rPr lang="en-US" sz="4000" dirty="0" smtClean="0"/>
              <a:t>arkup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L</a:t>
            </a:r>
            <a:r>
              <a:rPr lang="en-US" sz="4000" dirty="0" smtClean="0"/>
              <a:t>anguage</a:t>
            </a:r>
            <a:endParaRPr lang="en-US" sz="4000" dirty="0"/>
          </a:p>
        </p:txBody>
      </p:sp>
      <p:sp>
        <p:nvSpPr>
          <p:cNvPr id="6" name="Prostokąt 5"/>
          <p:cNvSpPr/>
          <p:nvPr/>
        </p:nvSpPr>
        <p:spPr>
          <a:xfrm>
            <a:off x="457200" y="571794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Andrzej Kukuła, Marcin Szeliga – </a:t>
            </a:r>
            <a:r>
              <a:rPr lang="pl-PL" dirty="0">
                <a:hlinkClick r:id="rId3"/>
              </a:rPr>
              <a:t>“</a:t>
            </a:r>
            <a:r>
              <a:rPr lang="pl-PL" dirty="0">
                <a:hlinkClick r:id="rId3"/>
              </a:rPr>
              <a:t>Easy</a:t>
            </a:r>
            <a:r>
              <a:rPr lang="pl-PL" dirty="0">
                <a:hlinkClick r:id="rId3"/>
              </a:rPr>
              <a:t> ETL with </a:t>
            </a:r>
            <a:r>
              <a:rPr lang="pl-PL" dirty="0">
                <a:hlinkClick r:id="rId3"/>
              </a:rPr>
              <a:t>Biml</a:t>
            </a:r>
            <a:r>
              <a:rPr lang="pl-PL" dirty="0">
                <a:hlinkClick r:id="rId3"/>
              </a:rPr>
              <a:t>”</a:t>
            </a:r>
            <a:endParaRPr lang="pl-PL" dirty="0"/>
          </a:p>
          <a:p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://sqlday.pl/materials-sqlday-2015/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07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BIML DEMO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6996" y="1600200"/>
            <a:ext cx="32700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BIML?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Jest </a:t>
            </a:r>
            <a:r>
              <a:rPr lang="pl-PL" sz="2400" dirty="0" smtClean="0"/>
              <a:t>łatwiejszy </a:t>
            </a:r>
            <a:r>
              <a:rPr lang="pl-PL" sz="2400" dirty="0"/>
              <a:t>w utrzymaniu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Można wykorzystać </a:t>
            </a:r>
            <a:r>
              <a:rPr lang="pl-PL" sz="2400" dirty="0" smtClean="0"/>
              <a:t>narzędzia </a:t>
            </a:r>
            <a:r>
              <a:rPr lang="pl-PL" sz="2400" dirty="0"/>
              <a:t>do wersjonowania i </a:t>
            </a:r>
            <a:r>
              <a:rPr lang="pl-PL" sz="2400" dirty="0" smtClean="0"/>
              <a:t>porównywania kodu</a:t>
            </a:r>
            <a:endParaRPr lang="pl-PL" sz="240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Można łatwo wyszukiwać w treści </a:t>
            </a:r>
            <a:r>
              <a:rPr lang="pl-PL" sz="2400" dirty="0"/>
              <a:t>i znaleźć szybko fragment przepływu, który nas interesuje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Bez problemów można przenosić fragmenty kodu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Można utworzyć biblioteki dobrych praktyk i używać ich w nowych skryptach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4868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mogą być korzyści?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pl-PL" sz="2400" dirty="0"/>
              <a:t>Nasz typowy sprint zawiera: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optymalizacji i prac porządkowych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naprawy </a:t>
            </a:r>
            <a:r>
              <a:rPr lang="pl-PL" sz="2400" dirty="0" smtClean="0"/>
              <a:t>bugów</a:t>
            </a:r>
            <a:r>
              <a:rPr lang="pl-PL" sz="2400" dirty="0" smtClean="0"/>
              <a:t> </a:t>
            </a:r>
            <a:r>
              <a:rPr lang="pl-PL" sz="2400" dirty="0"/>
              <a:t>w zasilaniu lub kostkach analitycznych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50% zaciąganie 5-10 nowych tabel lub kolumn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20% testy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zadania </a:t>
            </a:r>
            <a:r>
              <a:rPr lang="pl-PL" sz="2400" dirty="0" smtClean="0"/>
              <a:t>różne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2935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590</Words>
  <Application>Microsoft Office PowerPoint</Application>
  <PresentationFormat>Pokaz na ekranie (4:3)</PresentationFormat>
  <Paragraphs>101</Paragraphs>
  <Slides>18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Prezentacja programu PowerPoint</vt:lpstr>
      <vt:lpstr>Framework do automatycznego generowania pakietów SSIS z wykorzystaniem języka BIML</vt:lpstr>
      <vt:lpstr>Marek Hutnik</vt:lpstr>
      <vt:lpstr>Roman Czarko-Wasiutycz</vt:lpstr>
      <vt:lpstr>Agenda</vt:lpstr>
      <vt:lpstr>Czym jest BIML?</vt:lpstr>
      <vt:lpstr>BIML DEMO</vt:lpstr>
      <vt:lpstr>Dlaczego BIML?</vt:lpstr>
      <vt:lpstr>Jakie mogą być korzyści?</vt:lpstr>
      <vt:lpstr>Co to jest… zasilić jedną tabelę ?</vt:lpstr>
      <vt:lpstr>ETL assembly line lub BIMLScript</vt:lpstr>
      <vt:lpstr>DEMO BIMLScript</vt:lpstr>
      <vt:lpstr>Co poszło nie tak?</vt:lpstr>
      <vt:lpstr>Kod BIML w C#?</vt:lpstr>
      <vt:lpstr>DEMO framework</vt:lpstr>
      <vt:lpstr>Q&amp;A</vt:lpstr>
      <vt:lpstr>Przydatne linki</vt:lpstr>
      <vt:lpstr>Prezentacja programu PowerPoint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Stworek</cp:lastModifiedBy>
  <cp:revision>240</cp:revision>
  <dcterms:created xsi:type="dcterms:W3CDTF">2011-11-24T02:19:03Z</dcterms:created>
  <dcterms:modified xsi:type="dcterms:W3CDTF">2016-05-13T18:13:28Z</dcterms:modified>
</cp:coreProperties>
</file>