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11/14/2022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11/14/2022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1B83E1-71A0-43C3-AE94-1E1804129662}"/>
              </a:ext>
            </a:extLst>
          </p:cNvPr>
          <p:cNvSpPr txBox="1"/>
          <p:nvPr/>
        </p:nvSpPr>
        <p:spPr>
          <a:xfrm>
            <a:off x="6023296" y="4043494"/>
            <a:ext cx="6585358" cy="2123658"/>
          </a:xfrm>
          <a:prstGeom prst="rect">
            <a:avLst/>
          </a:prstGeom>
          <a:noFill/>
        </p:spPr>
        <p:txBody>
          <a:bodyPr wrap="square" rtlCol="0">
            <a:spAutoFit/>
          </a:bodyPr>
          <a:lstStyle/>
          <a:p>
            <a:r>
              <a:rPr lang="en-US" sz="4400" dirty="0"/>
              <a:t>X</a:t>
            </a:r>
            <a:r>
              <a:rPr lang="az-Latn-AZ" sz="4400" dirty="0"/>
              <a:t>əlilov Eltun-2450i</a:t>
            </a:r>
          </a:p>
          <a:p>
            <a:r>
              <a:rPr lang="az-Latn-AZ" sz="4400" dirty="0"/>
              <a:t>Operating system</a:t>
            </a:r>
          </a:p>
          <a:p>
            <a:r>
              <a:rPr lang="az-Latn-AZ" sz="4400" dirty="0"/>
              <a:t>Cloud storages</a:t>
            </a:r>
            <a:endParaRPr lang="en-US" sz="4400" dirty="0"/>
          </a:p>
        </p:txBody>
      </p:sp>
    </p:spTree>
    <p:extLst>
      <p:ext uri="{BB962C8B-B14F-4D97-AF65-F5344CB8AC3E}">
        <p14:creationId xmlns:p14="http://schemas.microsoft.com/office/powerpoint/2010/main" val="69068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F32FCF-5B08-416B-9646-D5AEFBE4DBA0}"/>
              </a:ext>
            </a:extLst>
          </p:cNvPr>
          <p:cNvSpPr txBox="1"/>
          <p:nvPr/>
        </p:nvSpPr>
        <p:spPr>
          <a:xfrm>
            <a:off x="110455" y="1233669"/>
            <a:ext cx="11971090" cy="5016758"/>
          </a:xfrm>
          <a:prstGeom prst="rect">
            <a:avLst/>
          </a:prstGeom>
          <a:noFill/>
        </p:spPr>
        <p:txBody>
          <a:bodyPr wrap="square" rtlCol="0">
            <a:spAutoFit/>
          </a:bodyPr>
          <a:lstStyle/>
          <a:p>
            <a:r>
              <a:rPr lang="en-US" sz="2000" dirty="0"/>
              <a:t>Cloud storage allows you to save data and files in an off-site location that you access either through the public internet or a dedicated private network connection. Data that you transfer off-site for storage becomes the responsibility of a third-party cloud provider. The provider hosts, secures, manages, and maintains the servers and associated infrastructure and ensures you have access to the data whenever you need it.</a:t>
            </a:r>
            <a:r>
              <a:rPr lang="az-Latn-AZ" sz="2000" dirty="0"/>
              <a:t> </a:t>
            </a:r>
            <a:r>
              <a:rPr lang="en-US" sz="2000" dirty="0"/>
              <a:t>Cloud storage delivers a cost-effective, scalable alternative to storing files on on-premise hard drives or storage networks. Computer hard drives can only store a finite amount of data. When users run out of storage, they need to transfer files to an external storage device. Traditionally, organizations built and maintained storage area networks (SANs) to archive data and files. SANs are expensive to maintain, however, because as stored data grows, companies have to invest in adding servers and infrastructure to accommodate increased demand.</a:t>
            </a:r>
            <a:r>
              <a:rPr lang="az-Latn-AZ" sz="2000" dirty="0"/>
              <a:t> </a:t>
            </a:r>
            <a:r>
              <a:rPr lang="en-US" sz="2000" dirty="0"/>
              <a:t>Cloud storage services provide elasticity, which means you can scale capacity as your data volumes increase or dial down capacity if necessary. By storing data in a cloud, your organization save by paying for storage technology and capacity as a service, rather than investing in the capital costs of building and maintaining in-house storage networks. You pay for only exactly the capacity you use. While your costs might increase over time to account for higher data volumes, you don’t have to overprovision storage networks in anticipation of increased data volume.</a:t>
            </a:r>
          </a:p>
        </p:txBody>
      </p:sp>
      <p:sp>
        <p:nvSpPr>
          <p:cNvPr id="3" name="TextBox 2">
            <a:extLst>
              <a:ext uri="{FF2B5EF4-FFF2-40B4-BE49-F238E27FC236}">
                <a16:creationId xmlns:a16="http://schemas.microsoft.com/office/drawing/2014/main" id="{7F8BABA8-468A-4534-9B6E-01899C929E72}"/>
              </a:ext>
            </a:extLst>
          </p:cNvPr>
          <p:cNvSpPr txBox="1"/>
          <p:nvPr/>
        </p:nvSpPr>
        <p:spPr>
          <a:xfrm>
            <a:off x="1702966" y="192074"/>
            <a:ext cx="7424256" cy="830997"/>
          </a:xfrm>
          <a:prstGeom prst="rect">
            <a:avLst/>
          </a:prstGeom>
          <a:noFill/>
        </p:spPr>
        <p:txBody>
          <a:bodyPr wrap="square" rtlCol="0">
            <a:spAutoFit/>
          </a:bodyPr>
          <a:lstStyle/>
          <a:p>
            <a:r>
              <a:rPr lang="en-US" sz="4800" dirty="0"/>
              <a:t>What is cloud storages?</a:t>
            </a:r>
          </a:p>
        </p:txBody>
      </p:sp>
    </p:spTree>
    <p:extLst>
      <p:ext uri="{BB962C8B-B14F-4D97-AF65-F5344CB8AC3E}">
        <p14:creationId xmlns:p14="http://schemas.microsoft.com/office/powerpoint/2010/main" val="421555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162BF9-A4D2-4BDE-A063-6D5C1DBF634B}"/>
              </a:ext>
            </a:extLst>
          </p:cNvPr>
          <p:cNvSpPr txBox="1"/>
          <p:nvPr/>
        </p:nvSpPr>
        <p:spPr>
          <a:xfrm>
            <a:off x="209724" y="1795244"/>
            <a:ext cx="11610364" cy="4462760"/>
          </a:xfrm>
          <a:prstGeom prst="rect">
            <a:avLst/>
          </a:prstGeom>
          <a:noFill/>
        </p:spPr>
        <p:txBody>
          <a:bodyPr wrap="square" rtlCol="0">
            <a:spAutoFit/>
          </a:bodyPr>
          <a:lstStyle/>
          <a:p>
            <a:pPr algn="l" rtl="0"/>
            <a:r>
              <a:rPr lang="en-US" sz="2400" b="0" i="0" dirty="0">
                <a:effectLst/>
                <a:latin typeface="Roboto" panose="02000000000000000000" pitchFamily="2" charset="0"/>
              </a:rPr>
              <a:t>How does it work? Like on-premise storage networks, cloud storage uses servers to save data; however, the data is sent to servers at an off-site location. Most of the servers you use are virtual machines hosted on a physical server. As your storage needs increase, the provider creates new virtual servers to meet demand. Typically, you connect to the storage cloud either through the internet or a dedicated private connection, using a web portal, website, or a mobile app. The server with which you connect forwards your data to a pool of servers located in one or more data centers, depending on the size of the cloud provider’s operation. As part of the service, providers typically store the same data on multiple machines for redundancy. This way, if a server is taken down for maintenance or suffers an outage, we can still access your data.</a:t>
            </a:r>
          </a:p>
          <a:p>
            <a:endParaRPr lang="en-US" sz="2000" dirty="0"/>
          </a:p>
        </p:txBody>
      </p:sp>
      <p:sp>
        <p:nvSpPr>
          <p:cNvPr id="5" name="TextBox 4">
            <a:extLst>
              <a:ext uri="{FF2B5EF4-FFF2-40B4-BE49-F238E27FC236}">
                <a16:creationId xmlns:a16="http://schemas.microsoft.com/office/drawing/2014/main" id="{9411E3AD-C99E-4450-9C2E-0948D6020840}"/>
              </a:ext>
            </a:extLst>
          </p:cNvPr>
          <p:cNvSpPr txBox="1"/>
          <p:nvPr/>
        </p:nvSpPr>
        <p:spPr>
          <a:xfrm>
            <a:off x="1518407" y="402672"/>
            <a:ext cx="7105476" cy="923330"/>
          </a:xfrm>
          <a:prstGeom prst="rect">
            <a:avLst/>
          </a:prstGeom>
          <a:noFill/>
        </p:spPr>
        <p:txBody>
          <a:bodyPr wrap="square" rtlCol="0">
            <a:spAutoFit/>
          </a:bodyPr>
          <a:lstStyle/>
          <a:p>
            <a:r>
              <a:rPr lang="en-US" sz="5400" b="1" dirty="0"/>
              <a:t>How it works?</a:t>
            </a:r>
          </a:p>
        </p:txBody>
      </p:sp>
    </p:spTree>
    <p:extLst>
      <p:ext uri="{BB962C8B-B14F-4D97-AF65-F5344CB8AC3E}">
        <p14:creationId xmlns:p14="http://schemas.microsoft.com/office/powerpoint/2010/main" val="249531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1BEC8A-AA59-42EC-86D9-BD2363879ADA}"/>
              </a:ext>
            </a:extLst>
          </p:cNvPr>
          <p:cNvSpPr txBox="1"/>
          <p:nvPr/>
        </p:nvSpPr>
        <p:spPr>
          <a:xfrm>
            <a:off x="1333850" y="192947"/>
            <a:ext cx="8003097" cy="923330"/>
          </a:xfrm>
          <a:prstGeom prst="rect">
            <a:avLst/>
          </a:prstGeom>
          <a:noFill/>
        </p:spPr>
        <p:txBody>
          <a:bodyPr wrap="square" rtlCol="0">
            <a:spAutoFit/>
          </a:bodyPr>
          <a:lstStyle/>
          <a:p>
            <a:r>
              <a:rPr lang="en-US" sz="5400" dirty="0"/>
              <a:t>Types:</a:t>
            </a:r>
          </a:p>
        </p:txBody>
      </p:sp>
      <p:sp>
        <p:nvSpPr>
          <p:cNvPr id="6" name="TextBox 5">
            <a:extLst>
              <a:ext uri="{FF2B5EF4-FFF2-40B4-BE49-F238E27FC236}">
                <a16:creationId xmlns:a16="http://schemas.microsoft.com/office/drawing/2014/main" id="{BE2314A6-0503-49D9-ADB7-BEC84A18E505}"/>
              </a:ext>
            </a:extLst>
          </p:cNvPr>
          <p:cNvSpPr txBox="1"/>
          <p:nvPr/>
        </p:nvSpPr>
        <p:spPr>
          <a:xfrm>
            <a:off x="125835" y="1191237"/>
            <a:ext cx="11945923" cy="4801314"/>
          </a:xfrm>
          <a:prstGeom prst="rect">
            <a:avLst/>
          </a:prstGeom>
          <a:noFill/>
        </p:spPr>
        <p:txBody>
          <a:bodyPr wrap="square" rtlCol="0">
            <a:spAutoFit/>
          </a:bodyPr>
          <a:lstStyle/>
          <a:p>
            <a:r>
              <a:rPr lang="en-US" dirty="0"/>
              <a:t>Cloud storage is available in private, public and hybrid clouds.</a:t>
            </a:r>
          </a:p>
          <a:p>
            <a:endParaRPr lang="en-US" dirty="0"/>
          </a:p>
          <a:p>
            <a:r>
              <a:rPr lang="en-US" dirty="0"/>
              <a:t>Public storage clouds: In this model, you connect over the internet to a storage cloud that’s maintained by a cloud provider and used by other companies. Providers typically make services accessible from just about any device, including smartphones and desktops and let you scale up and down as needed.</a:t>
            </a:r>
          </a:p>
          <a:p>
            <a:endParaRPr lang="en-US" dirty="0"/>
          </a:p>
          <a:p>
            <a:r>
              <a:rPr lang="en-US" dirty="0"/>
              <a:t>Private cloud storage: Private cloud storage setups typically replicate the cloud model, but they reside within your network, leveraging a physical server to create instances of virtual servers to increase capacity. You can choose to take full control of an on-premise private cloud or engage a cloud storage provider to build a dedicated private cloud that you can access with a private connection. Organizations that might prefer private cloud storage include banks or retail companies due to the private nature of the data they process and store.</a:t>
            </a:r>
          </a:p>
          <a:p>
            <a:endParaRPr lang="en-US" dirty="0"/>
          </a:p>
          <a:p>
            <a:r>
              <a:rPr lang="en-US" dirty="0"/>
              <a:t>Hybrid cloud storage: This model combines elements of private and public clouds, giving organizations a choice of which data to store in which cloud. For instance, highly regulated data subject to strict archiving and replication requirements is usually more suited to a private cloud environment, whereas less sensitive data (such as email that doesn’t contain business secrets) can be stored in the public cloud. Some organizations use hybrid clouds to supplement their internal storage networks with public cloud storage.</a:t>
            </a:r>
          </a:p>
        </p:txBody>
      </p:sp>
    </p:spTree>
    <p:extLst>
      <p:ext uri="{BB962C8B-B14F-4D97-AF65-F5344CB8AC3E}">
        <p14:creationId xmlns:p14="http://schemas.microsoft.com/office/powerpoint/2010/main" val="170323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75B0C8-7AC4-4DCC-8438-5BE9F0BCB622}"/>
              </a:ext>
            </a:extLst>
          </p:cNvPr>
          <p:cNvSpPr txBox="1"/>
          <p:nvPr/>
        </p:nvSpPr>
        <p:spPr>
          <a:xfrm>
            <a:off x="0" y="645952"/>
            <a:ext cx="12063370" cy="4955203"/>
          </a:xfrm>
          <a:prstGeom prst="rect">
            <a:avLst/>
          </a:prstGeom>
          <a:noFill/>
        </p:spPr>
        <p:txBody>
          <a:bodyPr wrap="square" rtlCol="0">
            <a:spAutoFit/>
          </a:bodyPr>
          <a:lstStyle/>
          <a:p>
            <a:r>
              <a:rPr lang="en-US" sz="3200" b="1" dirty="0"/>
              <a:t>Advantages of Cloud Storage</a:t>
            </a:r>
          </a:p>
          <a:p>
            <a:endParaRPr lang="en-US" sz="3200" b="1" dirty="0"/>
          </a:p>
          <a:p>
            <a:r>
              <a:rPr lang="en-US" dirty="0"/>
              <a:t>  Cost Purchasing physical storage can be expensive. Without the need for hardware cloud storage is exceptionally cheaper per GB than using external drives.</a:t>
            </a:r>
          </a:p>
          <a:p>
            <a:r>
              <a:rPr lang="en-US" dirty="0"/>
              <a:t>   Accessibility</a:t>
            </a:r>
          </a:p>
          <a:p>
            <a:r>
              <a:rPr lang="en-US" dirty="0"/>
              <a:t>Using the cloud for storage gives us access to our files from anywhere that has an internet connection.</a:t>
            </a:r>
          </a:p>
          <a:p>
            <a:r>
              <a:rPr lang="en-US" dirty="0"/>
              <a:t>   Recovery</a:t>
            </a:r>
          </a:p>
          <a:p>
            <a:r>
              <a:rPr lang="en-US" dirty="0"/>
              <a:t>In the event of a hard drive failure or other hardware malfunction, we can access our files on the cloud. It acts as a backup solution for our local storage on physical drives.</a:t>
            </a:r>
          </a:p>
          <a:p>
            <a:r>
              <a:rPr lang="en-US" dirty="0"/>
              <a:t>    Syncing and Updating</a:t>
            </a:r>
          </a:p>
          <a:p>
            <a:r>
              <a:rPr lang="en-US" dirty="0"/>
              <a:t>When we are working with cloud storage, every time we make changes to a file it will be synced and updated across all of our devices that we access the cloud from.</a:t>
            </a:r>
          </a:p>
          <a:p>
            <a:r>
              <a:rPr lang="en-US" dirty="0"/>
              <a:t>   Security</a:t>
            </a:r>
          </a:p>
          <a:p>
            <a:r>
              <a:rPr lang="en-US" dirty="0"/>
              <a:t>Cloud storage providers add additional layers of security to their services. Since there are many people with files stored on the cloud, these providers go to added lengths to make sure our files don't get accessed by someone who shouldn't</a:t>
            </a:r>
          </a:p>
        </p:txBody>
      </p:sp>
    </p:spTree>
    <p:extLst>
      <p:ext uri="{BB962C8B-B14F-4D97-AF65-F5344CB8AC3E}">
        <p14:creationId xmlns:p14="http://schemas.microsoft.com/office/powerpoint/2010/main" val="1441042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30D4C-99E5-4B58-8404-700DC65B7D03}"/>
              </a:ext>
            </a:extLst>
          </p:cNvPr>
          <p:cNvSpPr txBox="1"/>
          <p:nvPr/>
        </p:nvSpPr>
        <p:spPr>
          <a:xfrm>
            <a:off x="620785" y="335560"/>
            <a:ext cx="10796631" cy="5539978"/>
          </a:xfrm>
          <a:prstGeom prst="rect">
            <a:avLst/>
          </a:prstGeom>
          <a:noFill/>
        </p:spPr>
        <p:txBody>
          <a:bodyPr wrap="square" rtlCol="0">
            <a:spAutoFit/>
          </a:bodyPr>
          <a:lstStyle/>
          <a:p>
            <a:r>
              <a:rPr lang="en-US" sz="3600" b="1" dirty="0"/>
              <a:t>Disadvantages of Cloud Storage</a:t>
            </a:r>
          </a:p>
          <a:p>
            <a:endParaRPr lang="en-US" sz="4000" b="1" dirty="0"/>
          </a:p>
          <a:p>
            <a:r>
              <a:rPr lang="en-US" sz="2000" b="1" dirty="0"/>
              <a:t>  Internet Connection</a:t>
            </a:r>
          </a:p>
          <a:p>
            <a:r>
              <a:rPr lang="en-US" sz="2000" b="1" dirty="0"/>
              <a:t>Cloud based storage is dependent on having an internet connection. If we are on a slow network we may have issues accessing our storage. In the event we find ourself somewhere without internet, we won't be able to access our files.</a:t>
            </a:r>
          </a:p>
          <a:p>
            <a:r>
              <a:rPr lang="en-US" sz="2000" b="1" dirty="0"/>
              <a:t>   Costs</a:t>
            </a:r>
          </a:p>
          <a:p>
            <a:r>
              <a:rPr lang="en-US" sz="2000" b="1" dirty="0"/>
              <a:t>There are additional costs for uploading and downloading files from the cloud. These can quickly add up if we are trying to access lots of files often.</a:t>
            </a:r>
          </a:p>
          <a:p>
            <a:r>
              <a:rPr lang="en-US" sz="2000" b="1" dirty="0"/>
              <a:t>   Hard Drives</a:t>
            </a:r>
          </a:p>
          <a:p>
            <a:r>
              <a:rPr lang="en-US" sz="2000" b="1" dirty="0"/>
              <a:t>Cloud storage is supposed to eliminate our dependency on hard drives right? Well some business cloud storage providers require physical hard drives as well.</a:t>
            </a:r>
          </a:p>
          <a:p>
            <a:r>
              <a:rPr lang="en-US" sz="2000" b="1" dirty="0"/>
              <a:t>   Support</a:t>
            </a:r>
          </a:p>
          <a:p>
            <a:r>
              <a:rPr lang="en-US" sz="2000" b="1" dirty="0"/>
              <a:t>Support for cloud storage isn't the best, especially if we are using a free version of a cloud provider. Many providers refer we to a knowledge base or FAQs.</a:t>
            </a:r>
          </a:p>
          <a:p>
            <a:endParaRPr lang="en-US" dirty="0"/>
          </a:p>
        </p:txBody>
      </p:sp>
    </p:spTree>
    <p:extLst>
      <p:ext uri="{BB962C8B-B14F-4D97-AF65-F5344CB8AC3E}">
        <p14:creationId xmlns:p14="http://schemas.microsoft.com/office/powerpoint/2010/main" val="42140610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23</TotalTime>
  <Words>1012</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Roboto</vt:lpstr>
      <vt:lpstr>Rockwell</vt:lpstr>
      <vt:lpstr>Gallery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x.eltun515@gmail.com</dc:creator>
  <cp:lastModifiedBy>x.eltun515@gmail.com</cp:lastModifiedBy>
  <cp:revision>1</cp:revision>
  <dcterms:created xsi:type="dcterms:W3CDTF">2022-11-14T15:26:26Z</dcterms:created>
  <dcterms:modified xsi:type="dcterms:W3CDTF">2022-11-14T15:49:48Z</dcterms:modified>
</cp:coreProperties>
</file>