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76AB35-1B86-365B-6AAC-0A57E685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65EEBC-7F47-1D70-ECAB-EC61020BB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C8959E-D164-C53F-E1D7-23CAF8421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B7E69-66B7-45C9-9551-4854FA10CA07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21AF82-949D-40A4-E289-06CF1FA6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6827B2-4BE9-2541-C720-96F4A5545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2B281-084E-4939-AFC6-67836909F9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912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1F681-623A-7CA1-29AA-ADDAF97AB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3FA5E6-5721-8058-05F8-6CE28E550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E6EF30-9857-81DB-8DBC-365531E6F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B7E69-66B7-45C9-9551-4854FA10CA07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27858E-8547-DAE5-E24C-B9412FAC4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5D6DE5-F29C-EDA8-F766-481D6B286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2B281-084E-4939-AFC6-67836909F9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97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B6D702-CFA9-2D54-44FE-641F0140B4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A09033-9356-4993-81FB-27F917A9B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AD7E4B-6F88-1464-9472-52D05CA2D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B7E69-66B7-45C9-9551-4854FA10CA07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9AE734-5D4B-5C3D-738E-FF901AF45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3B8BD3-0369-A009-C3CC-289595275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2B281-084E-4939-AFC6-67836909F9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2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E65B9-7B49-D55E-480D-AF5A41089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499E78-872C-7F36-F7D2-C54BCD2D4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5CBFC9-6BCC-F4E0-D17B-6E91E1A45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B7E69-66B7-45C9-9551-4854FA10CA07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B5FA0C-B901-CB70-0CEF-5B58BA42B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F8B6E3-D0C6-BB4F-84D8-89BFD626D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2B281-084E-4939-AFC6-67836909F9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040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CCA085-0295-613C-3B83-E5201A7A7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EB3AFE-0A33-C47A-512B-764B3CA89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04E974-311E-CF11-909A-6EED3DF9A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B7E69-66B7-45C9-9551-4854FA10CA07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EBD023-0011-17E7-BE80-3D49DB868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780CCD-75FF-B284-8724-644E3C0B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2B281-084E-4939-AFC6-67836909F9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309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9C2F5A-F250-FF6E-64BA-E16657980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E15C6A-99F0-BFAB-21E4-6A3DE2BE7A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AC5B36-8CEA-841F-4536-63EB44E71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817941-B099-DF11-F30E-C104CFA31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B7E69-66B7-45C9-9551-4854FA10CA07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5D125D-951D-97B0-B5D1-ABFC7AF8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31DD48-3E0C-F1B2-F29D-25B353EF5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2B281-084E-4939-AFC6-67836909F9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096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72501-F3F1-8B28-B8C1-78A945C89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8097BA-2B99-0B51-7EF6-40DDC0BEF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8475BB-B1F4-06E8-488D-2C09F5A8F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21815A-92B3-01A0-7F19-777C3F178E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82865A-B758-E80B-B0A1-4F3782B4E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EF4C584-B16B-32D9-0BAC-A5EE49BF2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B7E69-66B7-45C9-9551-4854FA10CA07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6F8D39C-9DDB-7E64-5F38-5697F9CBE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668199-5FF5-9DCC-75E2-05853249F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2B281-084E-4939-AFC6-67836909F9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99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FCBE3-0AC7-A7F7-B3B2-536C8D967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D954B8-3049-DE39-23A8-E42B5CF1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B7E69-66B7-45C9-9551-4854FA10CA07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CF660C-E5AF-7E1E-E1C3-50A658A00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B156C6-72AB-7C18-EBAF-2CDED191A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2B281-084E-4939-AFC6-67836909F9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423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AD9119-8BBB-3D2C-59B1-F5D1D089C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B7E69-66B7-45C9-9551-4854FA10CA07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C61CA3-9CF6-EFC7-8EC3-5951487C4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9F3F6A-B168-35BE-A693-18986597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2B281-084E-4939-AFC6-67836909F9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294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64E36-4C89-3436-2CB8-12819A6D9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AA6086-BD2C-C82B-0A85-03FC0BFA3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B409EA-25F1-A424-4787-2D580ACE6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29157D-2EF0-C7B9-4CA1-8F330CE47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B7E69-66B7-45C9-9551-4854FA10CA07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CC28D3-0CD4-AD5F-2DD3-B945DFF7F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9155B5-4EAA-E19C-A116-429644FDE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2B281-084E-4939-AFC6-67836909F9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489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5355A8-1BF5-75CE-B77E-E8A04A6B8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1CABFB2-031A-435D-F568-C00BD4DA35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A43DE4-97C9-32CE-6979-19CCB9D1B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9A8215-7CEF-4F76-2B1A-1F4CDC38A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B7E69-66B7-45C9-9551-4854FA10CA07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D87B74-8DD2-F4A1-637A-0D50812E0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5A4BE7-F777-B939-F5E1-687F275DE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2B281-084E-4939-AFC6-67836909F9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587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019A10-D77D-FD24-E859-1981DFD11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F2A879-CEA7-8562-008F-1D8B476E3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6AD5FF-F2F7-9F55-FDE3-08E6A49AB7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B7E69-66B7-45C9-9551-4854FA10CA07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AF5302-38C5-3666-51D8-01C7C88708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2361E9-08E4-913E-FE52-1DD68999E9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2B281-084E-4939-AFC6-67836909F9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021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7" Type="http://schemas.openxmlformats.org/officeDocument/2006/relationships/image" Target="../media/image19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7" Type="http://schemas.openxmlformats.org/officeDocument/2006/relationships/image" Target="../media/image25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ergtant/pytorch-handbook/blob/master/chapter3/3.2-mnist.ipynb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87567-F9B0-9F75-5C09-78EA3C465E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4512"/>
            <a:ext cx="9144000" cy="1614488"/>
          </a:xfrm>
        </p:spPr>
        <p:txBody>
          <a:bodyPr/>
          <a:lstStyle/>
          <a:p>
            <a:r>
              <a:rPr lang="zh-CN" altLang="en-US" dirty="0"/>
              <a:t>Omniglot数据集识别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2B79D3-D087-E9BD-2200-AF18E753F8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34200" y="4640263"/>
            <a:ext cx="3733800" cy="674687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CS2005_U202090063_</a:t>
            </a:r>
            <a:r>
              <a:rPr lang="zh-CN" altLang="en-US" dirty="0"/>
              <a:t>董玲晶</a:t>
            </a:r>
          </a:p>
        </p:txBody>
      </p:sp>
    </p:spTree>
    <p:extLst>
      <p:ext uri="{BB962C8B-B14F-4D97-AF65-F5344CB8AC3E}">
        <p14:creationId xmlns:p14="http://schemas.microsoft.com/office/powerpoint/2010/main" val="1940214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C40FCCA-730E-0E5B-3A80-0C34D1AB1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028" y="311094"/>
            <a:ext cx="6540170" cy="6235812"/>
          </a:xfrm>
          <a:prstGeom prst="rect">
            <a:avLst/>
          </a:prstGeom>
        </p:spPr>
      </p:pic>
      <p:sp>
        <p:nvSpPr>
          <p:cNvPr id="4" name="副标题 2">
            <a:extLst>
              <a:ext uri="{FF2B5EF4-FFF2-40B4-BE49-F238E27FC236}">
                <a16:creationId xmlns:a16="http://schemas.microsoft.com/office/drawing/2014/main" id="{2592BE3F-C725-6EA4-FA20-5FCCA1F0BB38}"/>
              </a:ext>
            </a:extLst>
          </p:cNvPr>
          <p:cNvSpPr txBox="1">
            <a:spLocks/>
          </p:cNvSpPr>
          <p:nvPr/>
        </p:nvSpPr>
        <p:spPr>
          <a:xfrm>
            <a:off x="309092" y="501594"/>
            <a:ext cx="5008865" cy="2546406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800" dirty="0"/>
              <a:t>Batch</a:t>
            </a:r>
            <a:r>
              <a:rPr lang="zh-CN" altLang="en-US" sz="1800" dirty="0"/>
              <a:t>取</a:t>
            </a:r>
            <a:r>
              <a:rPr lang="en-US" altLang="zh-CN" sz="1800" dirty="0"/>
              <a:t>[1, 5, 10, 15, 20, 25]</a:t>
            </a:r>
            <a:r>
              <a:rPr lang="zh-CN" altLang="en-US" sz="1800" dirty="0"/>
              <a:t>，</a:t>
            </a:r>
            <a:r>
              <a:rPr lang="en-US" altLang="zh-CN" sz="1800" dirty="0"/>
              <a:t>epoch</a:t>
            </a:r>
            <a:r>
              <a:rPr lang="zh-CN" altLang="en-US" sz="1800" dirty="0"/>
              <a:t>选择迭代</a:t>
            </a:r>
            <a:r>
              <a:rPr lang="en-US" altLang="zh-CN" sz="1800" dirty="0"/>
              <a:t>100</a:t>
            </a:r>
            <a:r>
              <a:rPr lang="zh-CN" altLang="en-US" sz="1800" dirty="0"/>
              <a:t>次。尝试了</a:t>
            </a:r>
            <a:r>
              <a:rPr lang="en-US" altLang="zh-CN" sz="1800" dirty="0" err="1"/>
              <a:t>learning_rate</a:t>
            </a:r>
            <a:r>
              <a:rPr lang="zh-CN" altLang="en-US" sz="1800" dirty="0"/>
              <a:t>为</a:t>
            </a:r>
            <a:r>
              <a:rPr lang="en-US" altLang="zh-CN" sz="1800" dirty="0"/>
              <a:t>0.001</a:t>
            </a:r>
            <a:r>
              <a:rPr lang="zh-CN" altLang="en-US" sz="1800" dirty="0"/>
              <a:t>（</a:t>
            </a:r>
            <a:r>
              <a:rPr lang="en-US" altLang="zh-CN" sz="1800" dirty="0" err="1"/>
              <a:t>optim.Adam</a:t>
            </a:r>
            <a:r>
              <a:rPr lang="zh-CN" altLang="en-US" sz="1800" dirty="0"/>
              <a:t>默认）和</a:t>
            </a:r>
            <a:r>
              <a:rPr lang="en-US" altLang="zh-CN" sz="1800" dirty="0"/>
              <a:t>0.002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zh-CN" altLang="en-US" sz="1800" dirty="0"/>
              <a:t>使用</a:t>
            </a:r>
            <a:r>
              <a:rPr lang="en-US" altLang="zh-CN" sz="1800" dirty="0"/>
              <a:t>TTL</a:t>
            </a:r>
            <a:r>
              <a:rPr lang="zh-CN" altLang="en-US" sz="1800" dirty="0"/>
              <a:t>生命周期来提前结束循环；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zh-CN" altLang="en-US" sz="1800" dirty="0"/>
              <a:t>将每次迭代测试的准确率保存到</a:t>
            </a:r>
            <a:r>
              <a:rPr lang="en-US" altLang="zh-CN" sz="1800" dirty="0"/>
              <a:t>txt</a:t>
            </a:r>
            <a:r>
              <a:rPr lang="zh-CN" altLang="en-US" sz="1800" dirty="0"/>
              <a:t>文件，每个</a:t>
            </a:r>
            <a:r>
              <a:rPr lang="en-US" altLang="zh-CN" sz="1800" dirty="0"/>
              <a:t>batch</a:t>
            </a:r>
            <a:r>
              <a:rPr lang="zh-CN" altLang="en-US" sz="1800" dirty="0"/>
              <a:t>模型保存（如果需要</a:t>
            </a:r>
            <a:r>
              <a:rPr lang="en-US" altLang="zh-CN" sz="1800" dirty="0"/>
              <a:t>load</a:t>
            </a:r>
            <a:r>
              <a:rPr lang="zh-CN" altLang="en-US" sz="1800" dirty="0"/>
              <a:t> </a:t>
            </a:r>
            <a:r>
              <a:rPr lang="en-US" altLang="zh-CN" sz="1800" dirty="0"/>
              <a:t>model</a:t>
            </a:r>
            <a:r>
              <a:rPr lang="zh-CN" altLang="en-US" sz="1800" dirty="0"/>
              <a:t>的时候可以使用）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zh-CN" altLang="en-US" sz="1800" dirty="0"/>
              <a:t>绘图代码如下↓</a:t>
            </a:r>
            <a:endParaRPr lang="en-US" altLang="zh-CN" sz="1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4CED10-1D02-645B-1219-3E518134E3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568"/>
          <a:stretch/>
        </p:blipFill>
        <p:spPr>
          <a:xfrm>
            <a:off x="274002" y="3361846"/>
            <a:ext cx="5079047" cy="318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785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E4174-6CA5-D475-6764-F4364BABAC05}"/>
              </a:ext>
            </a:extLst>
          </p:cNvPr>
          <p:cNvSpPr txBox="1">
            <a:spLocks/>
          </p:cNvSpPr>
          <p:nvPr/>
        </p:nvSpPr>
        <p:spPr>
          <a:xfrm>
            <a:off x="1819275" y="2928937"/>
            <a:ext cx="8191500" cy="100012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6000" dirty="0"/>
              <a:t>三</a:t>
            </a:r>
            <a:r>
              <a:rPr lang="en-US" altLang="zh-CN" sz="6000" dirty="0"/>
              <a:t>. </a:t>
            </a:r>
            <a:r>
              <a:rPr lang="zh-CN" altLang="en-US" sz="6000" dirty="0"/>
              <a:t>超参数图像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2829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77FF47F2-22C5-8EAB-6D10-F455387749DE}"/>
              </a:ext>
            </a:extLst>
          </p:cNvPr>
          <p:cNvGrpSpPr/>
          <p:nvPr/>
        </p:nvGrpSpPr>
        <p:grpSpPr>
          <a:xfrm>
            <a:off x="0" y="438150"/>
            <a:ext cx="12191999" cy="6419850"/>
            <a:chOff x="0" y="438150"/>
            <a:chExt cx="12191999" cy="6419850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928B3437-FBC4-61FE-D79B-C62F82A599CB}"/>
                </a:ext>
              </a:extLst>
            </p:cNvPr>
            <p:cNvGrpSpPr/>
            <p:nvPr/>
          </p:nvGrpSpPr>
          <p:grpSpPr>
            <a:xfrm>
              <a:off x="0" y="438150"/>
              <a:ext cx="12191999" cy="3238500"/>
              <a:chOff x="0" y="0"/>
              <a:chExt cx="12191999" cy="3238500"/>
            </a:xfrm>
          </p:grpSpPr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679460C5-9BFF-4336-72D8-5A354C2EA0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1"/>
                <a:ext cx="4317999" cy="3238499"/>
              </a:xfrm>
              <a:prstGeom prst="rect">
                <a:avLst/>
              </a:prstGeom>
            </p:spPr>
          </p:pic>
          <p:pic>
            <p:nvPicPr>
              <p:cNvPr id="19" name="图片 18">
                <a:extLst>
                  <a:ext uri="{FF2B5EF4-FFF2-40B4-BE49-F238E27FC236}">
                    <a16:creationId xmlns:a16="http://schemas.microsoft.com/office/drawing/2014/main" id="{D73B32DA-B229-F5C8-1D47-6B76E734AE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43985" y="0"/>
                <a:ext cx="4317999" cy="3238499"/>
              </a:xfrm>
              <a:prstGeom prst="rect">
                <a:avLst/>
              </a:prstGeom>
            </p:spPr>
          </p:pic>
          <p:pic>
            <p:nvPicPr>
              <p:cNvPr id="21" name="图片 20">
                <a:extLst>
                  <a:ext uri="{FF2B5EF4-FFF2-40B4-BE49-F238E27FC236}">
                    <a16:creationId xmlns:a16="http://schemas.microsoft.com/office/drawing/2014/main" id="{92574E96-C492-EFFA-85FD-3B3AB594F7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74000" y="0"/>
                <a:ext cx="4317999" cy="3238499"/>
              </a:xfrm>
              <a:prstGeom prst="rect">
                <a:avLst/>
              </a:prstGeom>
            </p:spPr>
          </p:pic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65B7414D-305C-0D30-13FF-A2D1F0A8641B}"/>
                </a:ext>
              </a:extLst>
            </p:cNvPr>
            <p:cNvGrpSpPr/>
            <p:nvPr/>
          </p:nvGrpSpPr>
          <p:grpSpPr>
            <a:xfrm>
              <a:off x="13970" y="3619500"/>
              <a:ext cx="12164060" cy="3238500"/>
              <a:chOff x="13970" y="3619500"/>
              <a:chExt cx="12164060" cy="3238500"/>
            </a:xfrm>
          </p:grpSpPr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64C1C432-5805-9FD1-CE81-E190876455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970" y="3629978"/>
                <a:ext cx="4304029" cy="3228022"/>
              </a:xfrm>
              <a:prstGeom prst="rect">
                <a:avLst/>
              </a:prstGeom>
            </p:spPr>
          </p:pic>
          <p:pic>
            <p:nvPicPr>
              <p:cNvPr id="25" name="图片 24">
                <a:extLst>
                  <a:ext uri="{FF2B5EF4-FFF2-40B4-BE49-F238E27FC236}">
                    <a16:creationId xmlns:a16="http://schemas.microsoft.com/office/drawing/2014/main" id="{31642C69-6D05-E5BF-4934-E0A1248EA9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43985" y="3619500"/>
                <a:ext cx="4317999" cy="3238499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2446A1E-691B-B132-7404-ACB533B4C7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60030" y="3619500"/>
                <a:ext cx="4318000" cy="3238500"/>
              </a:xfrm>
              <a:prstGeom prst="rect">
                <a:avLst/>
              </a:prstGeom>
            </p:spPr>
          </p:pic>
        </p:grp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E06B2882-8F2E-634F-F888-8C11B16B55BB}"/>
              </a:ext>
            </a:extLst>
          </p:cNvPr>
          <p:cNvSpPr txBox="1"/>
          <p:nvPr/>
        </p:nvSpPr>
        <p:spPr>
          <a:xfrm>
            <a:off x="376882" y="136446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Learning-rate = 0.001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898375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>
            <a:extLst>
              <a:ext uri="{FF2B5EF4-FFF2-40B4-BE49-F238E27FC236}">
                <a16:creationId xmlns:a16="http://schemas.microsoft.com/office/drawing/2014/main" id="{E06B2882-8F2E-634F-F888-8C11B16B55BB}"/>
              </a:ext>
            </a:extLst>
          </p:cNvPr>
          <p:cNvSpPr txBox="1"/>
          <p:nvPr/>
        </p:nvSpPr>
        <p:spPr>
          <a:xfrm>
            <a:off x="376882" y="136446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Learning-rate = 0.002</a:t>
            </a:r>
            <a:endParaRPr lang="zh-CN" altLang="en-US" b="1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EB0D5CC-1A8D-5E15-0E8D-1F26D79C6841}"/>
              </a:ext>
            </a:extLst>
          </p:cNvPr>
          <p:cNvGrpSpPr/>
          <p:nvPr/>
        </p:nvGrpSpPr>
        <p:grpSpPr>
          <a:xfrm>
            <a:off x="0" y="495300"/>
            <a:ext cx="12178029" cy="6362700"/>
            <a:chOff x="0" y="495300"/>
            <a:chExt cx="12178029" cy="6362700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B123A1C4-84DA-84D1-C018-BFC7C1CF85C9}"/>
                </a:ext>
              </a:extLst>
            </p:cNvPr>
            <p:cNvGrpSpPr/>
            <p:nvPr/>
          </p:nvGrpSpPr>
          <p:grpSpPr>
            <a:xfrm>
              <a:off x="0" y="495300"/>
              <a:ext cx="12178029" cy="3259456"/>
              <a:chOff x="0" y="495300"/>
              <a:chExt cx="12178029" cy="3259456"/>
            </a:xfrm>
          </p:grpSpPr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9A248B36-E076-5C3E-BA40-65310F5853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05778"/>
                <a:ext cx="4331971" cy="3248978"/>
              </a:xfrm>
              <a:prstGeom prst="rect">
                <a:avLst/>
              </a:prstGeom>
            </p:spPr>
          </p:pic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69AE38CD-0B16-0F06-B4F7-E823B0D77D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43985" y="495300"/>
                <a:ext cx="4304029" cy="3228022"/>
              </a:xfrm>
              <a:prstGeom prst="rect">
                <a:avLst/>
              </a:prstGeom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FB473980-10ED-8686-F9D3-F64064C3C7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73999" y="495300"/>
                <a:ext cx="4304030" cy="3228023"/>
              </a:xfrm>
              <a:prstGeom prst="rect">
                <a:avLst/>
              </a:prstGeom>
            </p:spPr>
          </p:pic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AA179A8B-BECE-9CEA-3498-DC78D4923DF9}"/>
                </a:ext>
              </a:extLst>
            </p:cNvPr>
            <p:cNvGrpSpPr/>
            <p:nvPr/>
          </p:nvGrpSpPr>
          <p:grpSpPr>
            <a:xfrm>
              <a:off x="13970" y="3609022"/>
              <a:ext cx="12164056" cy="3248978"/>
              <a:chOff x="13970" y="3609022"/>
              <a:chExt cx="12164056" cy="3248978"/>
            </a:xfrm>
          </p:grpSpPr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72744F9B-98B9-CC36-90B8-5B395C79BD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970" y="3760945"/>
                <a:ext cx="4129405" cy="3097054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86201B68-8A60-939A-4713-B7D1637D79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43984" y="3629978"/>
                <a:ext cx="4304029" cy="3228022"/>
              </a:xfrm>
              <a:prstGeom prst="rect">
                <a:avLst/>
              </a:prstGeom>
            </p:spPr>
          </p:pic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699A7CF4-A479-0023-5070-F649CC92B5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46055" y="3609022"/>
                <a:ext cx="4331971" cy="324897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319236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97C423A-299B-5BE8-A864-15A829088333}"/>
              </a:ext>
            </a:extLst>
          </p:cNvPr>
          <p:cNvSpPr txBox="1"/>
          <p:nvPr/>
        </p:nvSpPr>
        <p:spPr>
          <a:xfrm>
            <a:off x="1340235" y="1551563"/>
            <a:ext cx="813714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4400" dirty="0"/>
              <a:t>数据处理</a:t>
            </a:r>
            <a:endParaRPr lang="en-US" altLang="zh-CN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4400" dirty="0"/>
              <a:t>模型搭建、训练及测试</a:t>
            </a:r>
            <a:endParaRPr lang="en-US" altLang="zh-CN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4400" dirty="0"/>
              <a:t>超参数图像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2405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58810B-9CA9-D8FA-F523-F5F3AA17D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628900"/>
            <a:ext cx="7486650" cy="1257300"/>
          </a:xfrm>
        </p:spPr>
        <p:txBody>
          <a:bodyPr/>
          <a:lstStyle/>
          <a:p>
            <a:pPr algn="ctr"/>
            <a:r>
              <a:rPr lang="zh-CN" altLang="en-US" dirty="0"/>
              <a:t>一</a:t>
            </a:r>
            <a:r>
              <a:rPr lang="en-US" altLang="zh-CN" sz="6000" dirty="0"/>
              <a:t>. </a:t>
            </a:r>
            <a:r>
              <a:rPr lang="zh-CN" altLang="en-US" sz="6000" dirty="0"/>
              <a:t>数据处理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0E9B16-E9A2-12D3-A1BC-4C57110A3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4784" y="1690616"/>
            <a:ext cx="4212548" cy="347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82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FAEFA4C-637C-F139-C08E-EF9DA7CBE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234" y="1670163"/>
            <a:ext cx="8675291" cy="4244862"/>
          </a:xfrm>
          <a:prstGeom prst="rect">
            <a:avLst/>
          </a:prstGeom>
        </p:spPr>
      </p:pic>
      <p:sp>
        <p:nvSpPr>
          <p:cNvPr id="6" name="副标题 2">
            <a:extLst>
              <a:ext uri="{FF2B5EF4-FFF2-40B4-BE49-F238E27FC236}">
                <a16:creationId xmlns:a16="http://schemas.microsoft.com/office/drawing/2014/main" id="{D8BF1CC8-D913-EA76-552D-76C1CC4B788D}"/>
              </a:ext>
            </a:extLst>
          </p:cNvPr>
          <p:cNvSpPr txBox="1">
            <a:spLocks/>
          </p:cNvSpPr>
          <p:nvPr/>
        </p:nvSpPr>
        <p:spPr>
          <a:xfrm>
            <a:off x="1030234" y="735013"/>
            <a:ext cx="4612576" cy="608012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构建</a:t>
            </a:r>
            <a:r>
              <a:rPr lang="en-US" altLang="zh-CN" dirty="0" err="1"/>
              <a:t>DataSet</a:t>
            </a:r>
            <a:r>
              <a:rPr lang="zh-CN" altLang="en-US" dirty="0"/>
              <a:t>类，总体结构如下</a:t>
            </a:r>
          </a:p>
        </p:txBody>
      </p:sp>
    </p:spTree>
    <p:extLst>
      <p:ext uri="{BB962C8B-B14F-4D97-AF65-F5344CB8AC3E}">
        <p14:creationId xmlns:p14="http://schemas.microsoft.com/office/powerpoint/2010/main" val="3098707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E8F49F4-C2D7-5880-C102-DCC5748F9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499" y="2169674"/>
            <a:ext cx="7531616" cy="3164325"/>
          </a:xfrm>
          <a:prstGeom prst="rect">
            <a:avLst/>
          </a:prstGeom>
        </p:spPr>
      </p:pic>
      <p:sp>
        <p:nvSpPr>
          <p:cNvPr id="4" name="副标题 2">
            <a:extLst>
              <a:ext uri="{FF2B5EF4-FFF2-40B4-BE49-F238E27FC236}">
                <a16:creationId xmlns:a16="http://schemas.microsoft.com/office/drawing/2014/main" id="{FF2FC62C-89E6-E641-C143-F808313DF460}"/>
              </a:ext>
            </a:extLst>
          </p:cNvPr>
          <p:cNvSpPr txBox="1">
            <a:spLocks/>
          </p:cNvSpPr>
          <p:nvPr/>
        </p:nvSpPr>
        <p:spPr>
          <a:xfrm>
            <a:off x="946499" y="954088"/>
            <a:ext cx="3783901" cy="5032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读取本地</a:t>
            </a:r>
            <a:r>
              <a:rPr lang="en-US" altLang="zh-CN" dirty="0"/>
              <a:t>659</a:t>
            </a:r>
            <a:r>
              <a:rPr lang="zh-CN" altLang="en-US" dirty="0"/>
              <a:t>个类</a:t>
            </a:r>
          </a:p>
        </p:txBody>
      </p:sp>
    </p:spTree>
    <p:extLst>
      <p:ext uri="{BB962C8B-B14F-4D97-AF65-F5344CB8AC3E}">
        <p14:creationId xmlns:p14="http://schemas.microsoft.com/office/powerpoint/2010/main" val="4277914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C157E38-9DF3-2ED3-9A50-F8E1B2425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643" y="1167551"/>
            <a:ext cx="7406932" cy="5412758"/>
          </a:xfrm>
          <a:prstGeom prst="rect">
            <a:avLst/>
          </a:prstGeom>
        </p:spPr>
      </p:pic>
      <p:sp>
        <p:nvSpPr>
          <p:cNvPr id="4" name="副标题 2">
            <a:extLst>
              <a:ext uri="{FF2B5EF4-FFF2-40B4-BE49-F238E27FC236}">
                <a16:creationId xmlns:a16="http://schemas.microsoft.com/office/drawing/2014/main" id="{06945A73-89C8-CB02-61C8-FC9B3F4DF52C}"/>
              </a:ext>
            </a:extLst>
          </p:cNvPr>
          <p:cNvSpPr txBox="1">
            <a:spLocks/>
          </p:cNvSpPr>
          <p:nvPr/>
        </p:nvSpPr>
        <p:spPr>
          <a:xfrm>
            <a:off x="1003643" y="411041"/>
            <a:ext cx="3783901" cy="5032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抽样和构造</a:t>
            </a:r>
            <a:r>
              <a:rPr lang="en-US" altLang="zh-CN" dirty="0"/>
              <a:t>task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61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EE840BD-AF6B-5029-FAB7-4F8AB20DD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23" y="3021215"/>
            <a:ext cx="7857420" cy="331291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B4A5205-0D45-D1DE-A35C-FAA4DC87A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823" y="1319874"/>
            <a:ext cx="5155202" cy="1408578"/>
          </a:xfrm>
          <a:prstGeom prst="rect">
            <a:avLst/>
          </a:prstGeom>
        </p:spPr>
      </p:pic>
      <p:sp>
        <p:nvSpPr>
          <p:cNvPr id="6" name="副标题 2">
            <a:extLst>
              <a:ext uri="{FF2B5EF4-FFF2-40B4-BE49-F238E27FC236}">
                <a16:creationId xmlns:a16="http://schemas.microsoft.com/office/drawing/2014/main" id="{359F1573-882D-584C-66D6-FB50783EBAB9}"/>
              </a:ext>
            </a:extLst>
          </p:cNvPr>
          <p:cNvSpPr txBox="1">
            <a:spLocks/>
          </p:cNvSpPr>
          <p:nvPr/>
        </p:nvSpPr>
        <p:spPr>
          <a:xfrm>
            <a:off x="759823" y="523875"/>
            <a:ext cx="3783901" cy="503237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构造</a:t>
            </a:r>
            <a:r>
              <a:rPr lang="en-US" altLang="zh-CN" dirty="0" err="1"/>
              <a:t>DataLoader-DataSet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40D0180-7F1E-12BA-83F0-CF5489B99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8271" y="1319875"/>
            <a:ext cx="2498549" cy="140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549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58810B-9CA9-D8FA-F523-F5F3AA17D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438275"/>
            <a:ext cx="8191500" cy="1000125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6000" dirty="0"/>
              <a:t>二</a:t>
            </a:r>
            <a:r>
              <a:rPr lang="en-US" altLang="zh-CN" sz="6000" dirty="0"/>
              <a:t>. </a:t>
            </a:r>
            <a:r>
              <a:rPr lang="zh-CN" altLang="en-US" sz="6000" dirty="0"/>
              <a:t>模型搭建</a:t>
            </a:r>
            <a:r>
              <a:rPr lang="zh-CN" altLang="en-US" dirty="0"/>
              <a:t>、训练及测试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8E19D3-C361-B2C8-7AA8-46E21558D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725" y="3247421"/>
            <a:ext cx="3779674" cy="310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647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CEEF4F6-8B87-ECD5-C276-947092DD49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896"/>
          <a:stretch/>
        </p:blipFill>
        <p:spPr>
          <a:xfrm>
            <a:off x="734709" y="744919"/>
            <a:ext cx="5197290" cy="2223738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ECA4DCBE-2B76-8091-FE18-B88F2107BE5F}"/>
              </a:ext>
            </a:extLst>
          </p:cNvPr>
          <p:cNvGrpSpPr/>
          <p:nvPr/>
        </p:nvGrpSpPr>
        <p:grpSpPr>
          <a:xfrm>
            <a:off x="864946" y="5863528"/>
            <a:ext cx="9139084" cy="692497"/>
            <a:chOff x="988771" y="5949253"/>
            <a:chExt cx="9139084" cy="692497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670F987-B2D3-AE7A-DA4D-AB7380891586}"/>
                </a:ext>
              </a:extLst>
            </p:cNvPr>
            <p:cNvSpPr txBox="1"/>
            <p:nvPr/>
          </p:nvSpPr>
          <p:spPr>
            <a:xfrm>
              <a:off x="1312621" y="6272418"/>
              <a:ext cx="881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hlinkClick r:id="rId3"/>
                </a:rPr>
                <a:t>https://github.com/zergtant/pytorch-handbook/blob/master/chapter3/3.2-mnist.ipynb</a:t>
              </a:r>
              <a:endParaRPr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D32E187-C1A4-B513-D2A3-7F455D094BD6}"/>
                </a:ext>
              </a:extLst>
            </p:cNvPr>
            <p:cNvSpPr txBox="1"/>
            <p:nvPr/>
          </p:nvSpPr>
          <p:spPr>
            <a:xfrm>
              <a:off x="988771" y="5949253"/>
              <a:ext cx="55996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[1] </a:t>
              </a:r>
              <a:r>
                <a:rPr lang="en-US" altLang="zh-CN" dirty="0" err="1"/>
                <a:t>Pytorch</a:t>
              </a:r>
              <a:r>
                <a:rPr lang="en-US" altLang="zh-CN" dirty="0"/>
                <a:t>-handbook MNIST</a:t>
              </a:r>
              <a:r>
                <a:rPr lang="zh-CN" altLang="en-US" dirty="0"/>
                <a:t>数据集手写数字识别：</a:t>
              </a:r>
            </a:p>
            <a:p>
              <a:endParaRPr lang="zh-CN" altLang="en-US" dirty="0"/>
            </a:p>
          </p:txBody>
        </p:sp>
      </p:grpSp>
      <p:sp>
        <p:nvSpPr>
          <p:cNvPr id="9" name="副标题 2">
            <a:extLst>
              <a:ext uri="{FF2B5EF4-FFF2-40B4-BE49-F238E27FC236}">
                <a16:creationId xmlns:a16="http://schemas.microsoft.com/office/drawing/2014/main" id="{B6A87630-DBEB-142B-4F1F-D6C2DC7234E9}"/>
              </a:ext>
            </a:extLst>
          </p:cNvPr>
          <p:cNvSpPr txBox="1">
            <a:spLocks/>
          </p:cNvSpPr>
          <p:nvPr/>
        </p:nvSpPr>
        <p:spPr>
          <a:xfrm>
            <a:off x="734709" y="241682"/>
            <a:ext cx="3783901" cy="5032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神经网络结构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B7B7B55-8D2F-60DB-4BC3-FF776C43F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709" y="3633857"/>
            <a:ext cx="5257189" cy="203903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4E79ABE-686D-3958-2594-1BB74F1AE5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2483" y="736498"/>
            <a:ext cx="5277970" cy="4927972"/>
          </a:xfrm>
          <a:prstGeom prst="rect">
            <a:avLst/>
          </a:prstGeom>
        </p:spPr>
      </p:pic>
      <p:sp>
        <p:nvSpPr>
          <p:cNvPr id="14" name="副标题 2">
            <a:extLst>
              <a:ext uri="{FF2B5EF4-FFF2-40B4-BE49-F238E27FC236}">
                <a16:creationId xmlns:a16="http://schemas.microsoft.com/office/drawing/2014/main" id="{8B3B0212-0593-2019-E68E-34C6AF4C677B}"/>
              </a:ext>
            </a:extLst>
          </p:cNvPr>
          <p:cNvSpPr txBox="1">
            <a:spLocks/>
          </p:cNvSpPr>
          <p:nvPr/>
        </p:nvSpPr>
        <p:spPr>
          <a:xfrm>
            <a:off x="6464556" y="241682"/>
            <a:ext cx="3783901" cy="5032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测试代码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5" name="副标题 2">
            <a:extLst>
              <a:ext uri="{FF2B5EF4-FFF2-40B4-BE49-F238E27FC236}">
                <a16:creationId xmlns:a16="http://schemas.microsoft.com/office/drawing/2014/main" id="{CA9914DD-3DC5-7EC4-3B67-2EFBCB888842}"/>
              </a:ext>
            </a:extLst>
          </p:cNvPr>
          <p:cNvSpPr txBox="1">
            <a:spLocks/>
          </p:cNvSpPr>
          <p:nvPr/>
        </p:nvSpPr>
        <p:spPr>
          <a:xfrm>
            <a:off x="734708" y="3071217"/>
            <a:ext cx="3783901" cy="5032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训练代码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9643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Words>170</Words>
  <Application>Microsoft Office PowerPoint</Application>
  <PresentationFormat>宽屏</PresentationFormat>
  <Paragraphs>25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Omniglot数据集识别</vt:lpstr>
      <vt:lpstr>PowerPoint 演示文稿</vt:lpstr>
      <vt:lpstr>一. 数据处理</vt:lpstr>
      <vt:lpstr>PowerPoint 演示文稿</vt:lpstr>
      <vt:lpstr>PowerPoint 演示文稿</vt:lpstr>
      <vt:lpstr>PowerPoint 演示文稿</vt:lpstr>
      <vt:lpstr>PowerPoint 演示文稿</vt:lpstr>
      <vt:lpstr>二. 模型搭建、训练及测试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Omniglot数据集识别</dc:title>
  <dc:creator>董 玲晶</dc:creator>
  <cp:lastModifiedBy>董 玲晶</cp:lastModifiedBy>
  <cp:revision>7</cp:revision>
  <dcterms:created xsi:type="dcterms:W3CDTF">2022-12-15T14:47:53Z</dcterms:created>
  <dcterms:modified xsi:type="dcterms:W3CDTF">2022-12-15T16:43:28Z</dcterms:modified>
</cp:coreProperties>
</file>