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396" r:id="rId2"/>
    <p:sldId id="262" r:id="rId3"/>
    <p:sldId id="263"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28" r:id="rId42"/>
    <p:sldId id="304"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31" r:id="rId57"/>
    <p:sldId id="362" r:id="rId58"/>
    <p:sldId id="363" r:id="rId59"/>
    <p:sldId id="332" r:id="rId60"/>
    <p:sldId id="333" r:id="rId61"/>
    <p:sldId id="334" r:id="rId62"/>
    <p:sldId id="335" r:id="rId63"/>
    <p:sldId id="336" r:id="rId64"/>
    <p:sldId id="337" r:id="rId65"/>
    <p:sldId id="338" r:id="rId66"/>
    <p:sldId id="364" r:id="rId67"/>
    <p:sldId id="339" r:id="rId68"/>
    <p:sldId id="340" r:id="rId69"/>
    <p:sldId id="341" r:id="rId70"/>
    <p:sldId id="342" r:id="rId71"/>
    <p:sldId id="365" r:id="rId72"/>
    <p:sldId id="347" r:id="rId73"/>
    <p:sldId id="368" r:id="rId74"/>
    <p:sldId id="366" r:id="rId75"/>
    <p:sldId id="369" r:id="rId76"/>
    <p:sldId id="371" r:id="rId77"/>
    <p:sldId id="370" r:id="rId78"/>
    <p:sldId id="372" r:id="rId79"/>
    <p:sldId id="373" r:id="rId80"/>
    <p:sldId id="375" r:id="rId81"/>
    <p:sldId id="374" r:id="rId82"/>
    <p:sldId id="349" r:id="rId83"/>
    <p:sldId id="395" r:id="rId84"/>
    <p:sldId id="376" r:id="rId85"/>
    <p:sldId id="377" r:id="rId86"/>
    <p:sldId id="392" r:id="rId87"/>
    <p:sldId id="393" r:id="rId88"/>
    <p:sldId id="378" r:id="rId89"/>
    <p:sldId id="394" r:id="rId90"/>
    <p:sldId id="379" r:id="rId91"/>
    <p:sldId id="380" r:id="rId92"/>
    <p:sldId id="381" r:id="rId93"/>
    <p:sldId id="382" r:id="rId94"/>
    <p:sldId id="383" r:id="rId95"/>
    <p:sldId id="384" r:id="rId96"/>
    <p:sldId id="385" r:id="rId97"/>
    <p:sldId id="386" r:id="rId98"/>
    <p:sldId id="387" r:id="rId99"/>
    <p:sldId id="388" r:id="rId100"/>
    <p:sldId id="38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22" r:id="rId114"/>
    <p:sldId id="323" r:id="rId115"/>
    <p:sldId id="324" r:id="rId116"/>
    <p:sldId id="327" r:id="rId117"/>
    <p:sldId id="260" r:id="rId118"/>
    <p:sldId id="261" r:id="rId119"/>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6" autoAdjust="0"/>
  </p:normalViewPr>
  <p:slideViewPr>
    <p:cSldViewPr>
      <p:cViewPr varScale="1">
        <p:scale>
          <a:sx n="82" d="100"/>
          <a:sy n="82" d="100"/>
        </p:scale>
        <p:origin x="-134" y="-8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2020/12/2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106348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om/view/9900.htm"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baike.baidu.com/view/178622.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baike.baidu.com/view/1769259.htm" TargetMode="External"/><Relationship Id="rId2" Type="http://schemas.openxmlformats.org/officeDocument/2006/relationships/slide" Target="../slides/slide64.xml"/><Relationship Id="rId1" Type="http://schemas.openxmlformats.org/officeDocument/2006/relationships/notesMaster" Target="../notesMasters/notesMaster1.xml"/><Relationship Id="rId5" Type="http://schemas.openxmlformats.org/officeDocument/2006/relationships/hyperlink" Target="http://baike.baidu.com/view/263416.htm" TargetMode="External"/><Relationship Id="rId4" Type="http://schemas.openxmlformats.org/officeDocument/2006/relationships/hyperlink" Target="http://baike.baidu.com/view/209670.htm"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2463" y="631825"/>
            <a:ext cx="5613400" cy="315753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3995E-9310-4822-A8F8-08C336FD6AFC}"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276755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14</a:t>
            </a:fld>
            <a:endParaRPr lang="zh-CN" altLang="en-US"/>
          </a:p>
        </p:txBody>
      </p:sp>
    </p:spTree>
    <p:extLst>
      <p:ext uri="{BB962C8B-B14F-4D97-AF65-F5344CB8AC3E}">
        <p14:creationId xmlns:p14="http://schemas.microsoft.com/office/powerpoint/2010/main" val="340668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382588" y="685800"/>
            <a:ext cx="6092825" cy="3429000"/>
          </a:xfrm>
          <a:ln/>
        </p:spPr>
      </p:sp>
      <p:sp>
        <p:nvSpPr>
          <p:cNvPr id="135171" name="备注占位符 2"/>
          <p:cNvSpPr>
            <a:spLocks noGrp="1"/>
          </p:cNvSpPr>
          <p:nvPr>
            <p:ph type="body" idx="1"/>
          </p:nvPr>
        </p:nvSpPr>
        <p:spPr>
          <a:noFill/>
          <a:ln w="9525"/>
        </p:spPr>
        <p:txBody>
          <a:bodyPr/>
          <a:lstStyle/>
          <a:p>
            <a:r>
              <a:rPr lang="en-US" altLang="zh-CN">
                <a:ea typeface="宋体" charset="-122"/>
              </a:rPr>
              <a:t>Aij </a:t>
            </a:r>
            <a:r>
              <a:rPr lang="zh-CN" altLang="en-US">
                <a:ea typeface="宋体" charset="-122"/>
              </a:rPr>
              <a:t>的地址，等于前</a:t>
            </a:r>
            <a:r>
              <a:rPr lang="en-US" altLang="zh-CN">
                <a:ea typeface="宋体" charset="-122"/>
              </a:rPr>
              <a:t>i-1</a:t>
            </a:r>
            <a:r>
              <a:rPr lang="zh-CN" altLang="en-US">
                <a:ea typeface="宋体" charset="-122"/>
              </a:rPr>
              <a:t>行求和，加上</a:t>
            </a:r>
            <a:r>
              <a:rPr lang="en-US" altLang="zh-CN">
                <a:ea typeface="宋体" charset="-122"/>
              </a:rPr>
              <a:t>j-1</a:t>
            </a:r>
            <a:endParaRPr lang="zh-CN" altLang="en-US">
              <a:ea typeface="宋体" charset="-122"/>
            </a:endParaRPr>
          </a:p>
        </p:txBody>
      </p:sp>
      <p:sp>
        <p:nvSpPr>
          <p:cNvPr id="135172" name="灯片编号占位符 3"/>
          <p:cNvSpPr>
            <a:spLocks noGrp="1"/>
          </p:cNvSpPr>
          <p:nvPr>
            <p:ph type="sldNum" sz="quarter" idx="5"/>
          </p:nvPr>
        </p:nvSpPr>
        <p:spPr>
          <a:noFill/>
        </p:spPr>
        <p:txBody>
          <a:bodyPr/>
          <a:lstStyle/>
          <a:p>
            <a:fld id="{FFFC92D6-CB40-4984-9B22-7E3BAE05D468}" type="slidenum">
              <a:rPr lang="zh-CN" altLang="en-US" smtClean="0">
                <a:ea typeface="宋体" charset="-122"/>
              </a:rPr>
              <a:pPr/>
              <a:t>15</a:t>
            </a:fld>
            <a:endParaRPr lang="en-US"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headEnd/>
            <a:tailEnd/>
          </a:ln>
        </p:spPr>
        <p:txBody>
          <a:bodyPr/>
          <a:lstStyle/>
          <a:p>
            <a:fld id="{84B131A4-E4A4-4851-A5ED-3A08B1D55F3A}" type="slidenum">
              <a:rPr lang="zh-CN" altLang="en-US" smtClean="0">
                <a:solidFill>
                  <a:srgbClr val="000000"/>
                </a:solidFill>
                <a:ea typeface="宋体" charset="-122"/>
              </a:rPr>
              <a:pPr/>
              <a:t>16</a:t>
            </a:fld>
            <a:endParaRPr lang="en-US" altLang="zh-CN">
              <a:solidFill>
                <a:srgbClr val="000000"/>
              </a:solidFill>
              <a:ea typeface="宋体" charset="-122"/>
            </a:endParaRPr>
          </a:p>
        </p:txBody>
      </p:sp>
      <p:sp>
        <p:nvSpPr>
          <p:cNvPr id="136195" name="Rectangle 2"/>
          <p:cNvSpPr>
            <a:spLocks noGrp="1" noRot="1" noChangeAspect="1" noChangeArrowheads="1" noTextEdit="1"/>
          </p:cNvSpPr>
          <p:nvPr>
            <p:ph type="sldImg"/>
          </p:nvPr>
        </p:nvSpPr>
        <p:spPr>
          <a:xfrm>
            <a:off x="382588" y="685800"/>
            <a:ext cx="6092825" cy="3429000"/>
          </a:xfrm>
          <a:ln/>
        </p:spPr>
      </p:sp>
      <p:sp>
        <p:nvSpPr>
          <p:cNvPr id="136196" name="Rectangle 3"/>
          <p:cNvSpPr>
            <a:spLocks noGrp="1" noChangeArrowheads="1"/>
          </p:cNvSpPr>
          <p:nvPr>
            <p:ph type="body" idx="1"/>
          </p:nvPr>
        </p:nvSpPr>
        <p:spPr>
          <a:noFill/>
          <a:ln w="9525"/>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headEnd/>
            <a:tailEnd/>
          </a:ln>
        </p:spPr>
        <p:txBody>
          <a:bodyPr/>
          <a:lstStyle/>
          <a:p>
            <a:fld id="{6DF8E3F7-33C9-4E01-ACCC-2CCB1ED081DB}" type="slidenum">
              <a:rPr lang="zh-CN" altLang="en-US" smtClean="0">
                <a:solidFill>
                  <a:srgbClr val="000000"/>
                </a:solidFill>
                <a:ea typeface="宋体" charset="-122"/>
              </a:rPr>
              <a:pPr/>
              <a:t>18</a:t>
            </a:fld>
            <a:endParaRPr lang="en-US" altLang="zh-CN">
              <a:solidFill>
                <a:srgbClr val="000000"/>
              </a:solidFill>
              <a:ea typeface="宋体" charset="-122"/>
            </a:endParaRPr>
          </a:p>
        </p:txBody>
      </p:sp>
      <p:sp>
        <p:nvSpPr>
          <p:cNvPr id="137219" name="Rectangle 2"/>
          <p:cNvSpPr>
            <a:spLocks noGrp="1" noRot="1" noChangeAspect="1" noChangeArrowheads="1" noTextEdit="1"/>
          </p:cNvSpPr>
          <p:nvPr>
            <p:ph type="sldImg"/>
          </p:nvPr>
        </p:nvSpPr>
        <p:spPr>
          <a:xfrm>
            <a:off x="382588" y="685800"/>
            <a:ext cx="6092825" cy="3429000"/>
          </a:xfrm>
          <a:ln/>
        </p:spPr>
      </p:sp>
      <p:sp>
        <p:nvSpPr>
          <p:cNvPr id="137220" name="Rectangle 3"/>
          <p:cNvSpPr>
            <a:spLocks noGrp="1" noChangeArrowheads="1"/>
          </p:cNvSpPr>
          <p:nvPr>
            <p:ph type="body" idx="1"/>
          </p:nvPr>
        </p:nvSpPr>
        <p:spPr>
          <a:noFill/>
          <a:ln w="9525"/>
        </p:spPr>
        <p:txBody>
          <a:bodyPr/>
          <a:lstStyle/>
          <a:p>
            <a:pPr eaLnBrk="1" hangingPunct="1"/>
            <a:r>
              <a:rPr lang="zh-CN" altLang="en-US" dirty="0">
                <a:ea typeface="宋体" charset="-122"/>
              </a:rPr>
              <a:t>对</a:t>
            </a:r>
            <a:r>
              <a:rPr lang="en-US" altLang="zh-CN" dirty="0">
                <a:ea typeface="宋体" charset="-122"/>
              </a:rPr>
              <a:t>b</a:t>
            </a:r>
            <a:r>
              <a:rPr lang="zh-CN" altLang="en-US" dirty="0">
                <a:ea typeface="宋体" charset="-122"/>
              </a:rPr>
              <a:t>（</a:t>
            </a:r>
            <a:r>
              <a:rPr lang="en-US" altLang="zh-CN" dirty="0" err="1">
                <a:ea typeface="宋体" charset="-122"/>
              </a:rPr>
              <a:t>ij</a:t>
            </a:r>
            <a:r>
              <a:rPr lang="zh-CN" altLang="en-US" dirty="0">
                <a:ea typeface="宋体" charset="-122"/>
              </a:rPr>
              <a:t>）而言，假设不在第一行中，则其前面一行以上的元素个数是</a:t>
            </a:r>
            <a:r>
              <a:rPr lang="en-US" altLang="zh-CN" dirty="0">
                <a:ea typeface="宋体" charset="-122"/>
              </a:rPr>
              <a:t>2+(i-2)*3. </a:t>
            </a:r>
            <a:r>
              <a:rPr lang="zh-CN" altLang="en-US" dirty="0">
                <a:ea typeface="宋体" charset="-122"/>
              </a:rPr>
              <a:t>如果</a:t>
            </a:r>
            <a:r>
              <a:rPr lang="en-US" altLang="zh-CN" dirty="0">
                <a:ea typeface="宋体" charset="-122"/>
              </a:rPr>
              <a:t>j</a:t>
            </a:r>
            <a:r>
              <a:rPr lang="zh-CN" altLang="en-US" dirty="0">
                <a:ea typeface="宋体" charset="-122"/>
              </a:rPr>
              <a:t>指向本行第一个元素，则元素个数是</a:t>
            </a:r>
            <a:r>
              <a:rPr lang="en-US" altLang="zh-CN" dirty="0">
                <a:ea typeface="宋体" charset="-122"/>
              </a:rPr>
              <a:t>M = 2+(i-2)*3 + 1,</a:t>
            </a:r>
            <a:r>
              <a:rPr lang="zh-CN" altLang="en-US" dirty="0">
                <a:ea typeface="宋体" charset="-122"/>
              </a:rPr>
              <a:t>此时，</a:t>
            </a:r>
            <a:r>
              <a:rPr lang="en-US" altLang="zh-CN" dirty="0">
                <a:ea typeface="宋体" charset="-122"/>
              </a:rPr>
              <a:t>  j = i-1 ; </a:t>
            </a:r>
            <a:r>
              <a:rPr lang="zh-CN" altLang="en-US" dirty="0">
                <a:ea typeface="宋体" charset="-122"/>
              </a:rPr>
              <a:t>即可以将  </a:t>
            </a:r>
            <a:r>
              <a:rPr lang="en-US" altLang="zh-CN" dirty="0">
                <a:ea typeface="宋体" charset="-122"/>
              </a:rPr>
              <a:t>M</a:t>
            </a:r>
            <a:r>
              <a:rPr lang="zh-CN" altLang="en-US" dirty="0">
                <a:ea typeface="宋体" charset="-122"/>
              </a:rPr>
              <a:t>式中的</a:t>
            </a:r>
            <a:r>
              <a:rPr lang="en-US" altLang="zh-CN" dirty="0">
                <a:ea typeface="宋体" charset="-122"/>
              </a:rPr>
              <a:t>i-1 </a:t>
            </a:r>
            <a:r>
              <a:rPr lang="zh-CN" altLang="en-US" dirty="0">
                <a:ea typeface="宋体" charset="-122"/>
              </a:rPr>
              <a:t>表达成</a:t>
            </a:r>
            <a:r>
              <a:rPr lang="en-US" altLang="zh-CN" dirty="0">
                <a:ea typeface="宋体" charset="-122"/>
              </a:rPr>
              <a:t>j</a:t>
            </a:r>
            <a:r>
              <a:rPr lang="zh-CN" altLang="en-US" dirty="0">
                <a:ea typeface="宋体" charset="-122"/>
              </a:rPr>
              <a:t>，此时</a:t>
            </a:r>
            <a:r>
              <a:rPr lang="en-US" altLang="zh-CN" dirty="0">
                <a:ea typeface="宋体" charset="-122"/>
              </a:rPr>
              <a:t>M = 2*(i-1) + j; </a:t>
            </a:r>
            <a:r>
              <a:rPr lang="zh-CN" altLang="en-US" dirty="0">
                <a:ea typeface="宋体" charset="-122"/>
              </a:rPr>
              <a:t>如果</a:t>
            </a:r>
            <a:r>
              <a:rPr lang="en-US" altLang="zh-CN" dirty="0">
                <a:ea typeface="宋体" charset="-122"/>
              </a:rPr>
              <a:t>j</a:t>
            </a:r>
            <a:r>
              <a:rPr lang="zh-CN" altLang="en-US" dirty="0">
                <a:ea typeface="宋体" charset="-122"/>
              </a:rPr>
              <a:t>指向本行的第二个元素，此时，</a:t>
            </a:r>
            <a:r>
              <a:rPr lang="en-US" altLang="zh-CN" dirty="0">
                <a:ea typeface="宋体" charset="-122"/>
              </a:rPr>
              <a:t>j=</a:t>
            </a:r>
            <a:r>
              <a:rPr lang="en-US" altLang="zh-CN" dirty="0" err="1">
                <a:ea typeface="宋体" charset="-122"/>
              </a:rPr>
              <a:t>i</a:t>
            </a:r>
            <a:r>
              <a:rPr lang="en-US" altLang="zh-CN" dirty="0">
                <a:ea typeface="宋体" charset="-122"/>
              </a:rPr>
              <a:t> , </a:t>
            </a:r>
            <a:r>
              <a:rPr lang="zh-CN" altLang="en-US" dirty="0">
                <a:ea typeface="宋体" charset="-122"/>
              </a:rPr>
              <a:t>而此时的</a:t>
            </a:r>
            <a:r>
              <a:rPr lang="en-US" altLang="zh-CN" dirty="0">
                <a:ea typeface="宋体" charset="-122"/>
              </a:rPr>
              <a:t>M = 2+(i-2)*3 + 2,</a:t>
            </a:r>
            <a:r>
              <a:rPr lang="zh-CN" altLang="en-US" dirty="0">
                <a:ea typeface="宋体" charset="-122"/>
              </a:rPr>
              <a:t>　将其中的一个</a:t>
            </a:r>
            <a:r>
              <a:rPr lang="en-US" altLang="zh-CN" dirty="0" err="1">
                <a:ea typeface="宋体" charset="-122"/>
              </a:rPr>
              <a:t>i</a:t>
            </a:r>
            <a:r>
              <a:rPr lang="zh-CN" altLang="en-US" dirty="0">
                <a:ea typeface="宋体" charset="-122"/>
              </a:rPr>
              <a:t>表达成</a:t>
            </a:r>
            <a:r>
              <a:rPr lang="en-US" altLang="zh-CN" dirty="0">
                <a:ea typeface="宋体" charset="-122"/>
              </a:rPr>
              <a:t>j,</a:t>
            </a:r>
            <a:r>
              <a:rPr lang="zh-CN" altLang="en-US" dirty="0">
                <a:ea typeface="宋体" charset="-122"/>
              </a:rPr>
              <a:t>有</a:t>
            </a:r>
            <a:r>
              <a:rPr lang="en-US" altLang="zh-CN" dirty="0">
                <a:ea typeface="宋体" charset="-122"/>
              </a:rPr>
              <a:t>M=2*(i-1) + j;</a:t>
            </a:r>
            <a:r>
              <a:rPr lang="zh-CN" altLang="en-US" dirty="0">
                <a:ea typeface="宋体" charset="-122"/>
              </a:rPr>
              <a:t>同理，当</a:t>
            </a:r>
            <a:r>
              <a:rPr lang="en-US" altLang="zh-CN" dirty="0">
                <a:ea typeface="宋体" charset="-122"/>
              </a:rPr>
              <a:t>j</a:t>
            </a:r>
            <a:r>
              <a:rPr lang="zh-CN" altLang="en-US" dirty="0">
                <a:ea typeface="宋体" charset="-122"/>
              </a:rPr>
              <a:t>指向本行的第三个元素时，此时，</a:t>
            </a:r>
            <a:r>
              <a:rPr lang="en-US" altLang="zh-CN" dirty="0">
                <a:ea typeface="宋体" charset="-122"/>
              </a:rPr>
              <a:t>j=i+1,</a:t>
            </a:r>
            <a:r>
              <a:rPr lang="zh-CN" altLang="en-US" dirty="0">
                <a:ea typeface="宋体" charset="-122"/>
              </a:rPr>
              <a:t>而</a:t>
            </a:r>
            <a:r>
              <a:rPr lang="en-US" altLang="zh-CN" dirty="0">
                <a:ea typeface="宋体" charset="-122"/>
              </a:rPr>
              <a:t>M=2+(i-2)*3 + 3,</a:t>
            </a:r>
            <a:r>
              <a:rPr lang="zh-CN" altLang="en-US" dirty="0">
                <a:ea typeface="宋体" charset="-122"/>
              </a:rPr>
              <a:t>将此式中的</a:t>
            </a:r>
            <a:r>
              <a:rPr lang="en-US" altLang="zh-CN" dirty="0">
                <a:ea typeface="宋体" charset="-122"/>
              </a:rPr>
              <a:t>i+1</a:t>
            </a:r>
            <a:r>
              <a:rPr lang="zh-CN" altLang="en-US" dirty="0">
                <a:ea typeface="宋体" charset="-122"/>
              </a:rPr>
              <a:t>表达为</a:t>
            </a:r>
            <a:r>
              <a:rPr lang="en-US" altLang="zh-CN" dirty="0">
                <a:ea typeface="宋体" charset="-122"/>
              </a:rPr>
              <a:t>j</a:t>
            </a:r>
            <a:r>
              <a:rPr lang="zh-CN" altLang="en-US" dirty="0">
                <a:ea typeface="宋体" charset="-122"/>
              </a:rPr>
              <a:t>，同样有：</a:t>
            </a:r>
            <a:r>
              <a:rPr lang="en-US" altLang="zh-CN" dirty="0">
                <a:ea typeface="宋体" charset="-122"/>
              </a:rPr>
              <a:t>M=2*(i-1) +j.</a:t>
            </a:r>
            <a:r>
              <a:rPr lang="zh-CN" altLang="en-US" dirty="0">
                <a:ea typeface="宋体" charset="-122"/>
              </a:rPr>
              <a:t>由于</a:t>
            </a:r>
            <a:r>
              <a:rPr lang="en-US" altLang="zh-CN" dirty="0">
                <a:ea typeface="宋体" charset="-122"/>
              </a:rPr>
              <a:t>k</a:t>
            </a:r>
            <a:r>
              <a:rPr lang="zh-CN" altLang="en-US" dirty="0">
                <a:ea typeface="宋体" charset="-122"/>
              </a:rPr>
              <a:t>为数组下标，从</a:t>
            </a:r>
            <a:r>
              <a:rPr lang="en-US" altLang="zh-CN" dirty="0">
                <a:ea typeface="宋体" charset="-122"/>
              </a:rPr>
              <a:t>0</a:t>
            </a:r>
            <a:r>
              <a:rPr lang="zh-CN" altLang="en-US" dirty="0">
                <a:ea typeface="宋体" charset="-122"/>
              </a:rPr>
              <a:t>开始计数，所以有</a:t>
            </a:r>
            <a:r>
              <a:rPr lang="en-US" altLang="zh-CN" dirty="0">
                <a:ea typeface="宋体" charset="-122"/>
              </a:rPr>
              <a:t>k=M-1</a:t>
            </a:r>
          </a:p>
          <a:p>
            <a:pPr eaLnBrk="1" hangingPunct="1"/>
            <a:r>
              <a:rPr lang="zh-CN" altLang="en-US" dirty="0">
                <a:ea typeface="宋体" charset="-122"/>
              </a:rPr>
              <a:t>即有：</a:t>
            </a:r>
            <a:r>
              <a:rPr lang="en-US" altLang="zh-CN" dirty="0">
                <a:ea typeface="宋体" charset="-122"/>
              </a:rPr>
              <a:t>k= 2*i+j-3.</a:t>
            </a:r>
            <a:r>
              <a:rPr lang="zh-CN" altLang="en-US" dirty="0">
                <a:ea typeface="宋体" charset="-122"/>
              </a:rPr>
              <a:t>可以验证，第一行的元素也符合上式。</a:t>
            </a:r>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2017.05.10</a:t>
            </a:r>
            <a:r>
              <a:rPr lang="zh-CN" altLang="en-US" dirty="0">
                <a:ea typeface="宋体" charset="-122"/>
              </a:rPr>
              <a:t>到此</a:t>
            </a:r>
          </a:p>
          <a:p>
            <a:pPr eaLnBrk="1" hangingPunct="1"/>
            <a:endParaRPr lang="zh-CN" altLang="en-US" dirty="0">
              <a:ea typeface="宋体" charset="-122"/>
            </a:endParaRPr>
          </a:p>
          <a:p>
            <a:pPr eaLnBrk="1" hangingPunct="1"/>
            <a:endParaRPr lang="zh-CN" altLang="en-US" dirty="0">
              <a:ea typeface="宋体" charset="-122"/>
            </a:endParaRPr>
          </a:p>
          <a:p>
            <a:pPr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headEnd/>
            <a:tailEnd/>
          </a:ln>
        </p:spPr>
        <p:txBody>
          <a:bodyPr/>
          <a:lstStyle/>
          <a:p>
            <a:fld id="{725D1122-17CA-45F9-92DA-9B8D182D72F1}" type="slidenum">
              <a:rPr lang="zh-CN" altLang="en-US" smtClean="0">
                <a:solidFill>
                  <a:srgbClr val="000000"/>
                </a:solidFill>
                <a:ea typeface="宋体" charset="-122"/>
              </a:rPr>
              <a:pPr/>
              <a:t>24</a:t>
            </a:fld>
            <a:endParaRPr lang="en-US" altLang="zh-CN">
              <a:solidFill>
                <a:srgbClr val="000000"/>
              </a:solidFill>
              <a:ea typeface="宋体" charset="-122"/>
            </a:endParaRPr>
          </a:p>
        </p:txBody>
      </p:sp>
      <p:sp>
        <p:nvSpPr>
          <p:cNvPr id="138243" name="Rectangle 2"/>
          <p:cNvSpPr>
            <a:spLocks noGrp="1" noRot="1" noChangeAspect="1" noChangeArrowheads="1" noTextEdit="1"/>
          </p:cNvSpPr>
          <p:nvPr>
            <p:ph type="sldImg"/>
          </p:nvPr>
        </p:nvSpPr>
        <p:spPr>
          <a:xfrm>
            <a:off x="382588" y="685800"/>
            <a:ext cx="6092825" cy="3429000"/>
          </a:xfrm>
          <a:ln/>
        </p:spPr>
      </p:sp>
      <p:sp>
        <p:nvSpPr>
          <p:cNvPr id="138244" name="Rectangle 3"/>
          <p:cNvSpPr>
            <a:spLocks noGrp="1" noChangeArrowheads="1"/>
          </p:cNvSpPr>
          <p:nvPr>
            <p:ph type="body" idx="1"/>
          </p:nvPr>
        </p:nvSpPr>
        <p:spPr>
          <a:noFill/>
          <a:ln w="9525"/>
        </p:spPr>
        <p:txBody>
          <a:bodyPr/>
          <a:lstStyle/>
          <a:p>
            <a:pPr eaLnBrk="1" hangingPunct="1"/>
            <a:r>
              <a:rPr lang="zh-CN" altLang="en-US" dirty="0">
                <a:ea typeface="宋体" charset="-122"/>
              </a:rPr>
              <a:t>数组没有插入和删除操作。数组一旦被定义，它的维数和维界就不再改变，数组的规模固定，是静态结构，只能存取</a:t>
            </a:r>
            <a:r>
              <a:rPr lang="zh-CN" altLang="en-US" dirty="0" smtClean="0">
                <a:ea typeface="宋体" charset="-122"/>
              </a:rPr>
              <a:t>修改检索和</a:t>
            </a:r>
            <a:r>
              <a:rPr lang="zh-CN" altLang="en-US" dirty="0">
                <a:ea typeface="宋体" charset="-122"/>
              </a:rPr>
              <a:t>排序</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头节点比较多：行列分别有头节点（是共有的，只是通过这个头节点的不同指针域来分别执行矩阵的行和列链头元素），都构成了循环链表。</a:t>
            </a:r>
            <a:endParaRPr lang="en-US" altLang="zh-CN" dirty="0"/>
          </a:p>
          <a:p>
            <a:r>
              <a:rPr lang="zh-CN" altLang="en-US" dirty="0"/>
              <a:t>头节点也构成了循环链表；行节点和列节点连同相应的头节点的指针域也分别构成了循环链表</a:t>
            </a:r>
            <a:endParaRPr lang="en-US" altLang="zh-CN" dirty="0"/>
          </a:p>
          <a:p>
            <a:r>
              <a:rPr lang="zh-CN" altLang="en-US" dirty="0"/>
              <a:t>访问起来方便，比如要访问</a:t>
            </a:r>
            <a:r>
              <a:rPr lang="en-US" altLang="zh-CN" dirty="0" err="1"/>
              <a:t>aij</a:t>
            </a:r>
            <a:r>
              <a:rPr lang="zh-CN" altLang="en-US" dirty="0"/>
              <a:t>（假设非</a:t>
            </a:r>
            <a:r>
              <a:rPr lang="en-US" altLang="zh-CN" dirty="0"/>
              <a:t>0</a:t>
            </a:r>
            <a:r>
              <a:rPr lang="zh-CN" altLang="en-US" dirty="0"/>
              <a:t>），则通过总头指针先访问到第</a:t>
            </a:r>
            <a:r>
              <a:rPr lang="en-US" altLang="zh-CN" dirty="0" err="1"/>
              <a:t>i</a:t>
            </a:r>
            <a:r>
              <a:rPr lang="zh-CN" altLang="en-US" dirty="0"/>
              <a:t>个头指针，并顺着该头指针的</a:t>
            </a:r>
            <a:r>
              <a:rPr lang="en-US" altLang="zh-CN" dirty="0"/>
              <a:t>right</a:t>
            </a:r>
            <a:r>
              <a:rPr lang="zh-CN" altLang="en-US" dirty="0"/>
              <a:t>指针所执行的循环链表往后逐一查找比较，直到找到（通过节点的</a:t>
            </a:r>
            <a:r>
              <a:rPr lang="en-US" altLang="zh-CN" dirty="0"/>
              <a:t>col</a:t>
            </a:r>
            <a:r>
              <a:rPr lang="zh-CN" altLang="en-US" dirty="0"/>
              <a:t>比较是否等于</a:t>
            </a:r>
            <a:r>
              <a:rPr lang="en-US" altLang="zh-CN" dirty="0"/>
              <a:t>j</a:t>
            </a:r>
            <a:r>
              <a:rPr lang="zh-CN" altLang="en-US" dirty="0"/>
              <a:t>）</a:t>
            </a:r>
            <a:endParaRPr lang="en-US" altLang="zh-CN"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31</a:t>
            </a:fld>
            <a:endParaRPr lang="zh-CN" altLang="en-US"/>
          </a:p>
        </p:txBody>
      </p:sp>
    </p:spTree>
    <p:extLst>
      <p:ext uri="{BB962C8B-B14F-4D97-AF65-F5344CB8AC3E}">
        <p14:creationId xmlns:p14="http://schemas.microsoft.com/office/powerpoint/2010/main" val="203485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FF3300"/>
                </a:solidFill>
                <a:ea typeface="幼圆" pitchFamily="49" charset="-122"/>
              </a:rPr>
              <a:t>1</a:t>
            </a:r>
            <a:r>
              <a:rPr lang="en-US" altLang="zh-CN" sz="1200" b="1" dirty="0">
                <a:solidFill>
                  <a:srgbClr val="FF3300"/>
                </a:solidFill>
                <a:latin typeface="幼圆" pitchFamily="49" charset="-122"/>
                <a:ea typeface="幼圆" pitchFamily="49" charset="-122"/>
              </a:rPr>
              <a:t>.</a:t>
            </a:r>
            <a:r>
              <a:rPr lang="zh-CN" altLang="en-US" sz="1200" b="1" dirty="0">
                <a:solidFill>
                  <a:srgbClr val="FF3300"/>
                </a:solidFill>
                <a:latin typeface="幼圆" pitchFamily="49" charset="-122"/>
                <a:ea typeface="幼圆" pitchFamily="49" charset="-122"/>
              </a:rPr>
              <a:t>将用做</a:t>
            </a:r>
            <a:r>
              <a:rPr lang="zh-CN" altLang="en-US" sz="1200" b="1" dirty="0">
                <a:solidFill>
                  <a:srgbClr val="FF3300"/>
                </a:solidFill>
                <a:ea typeface="幼圆" pitchFamily="49" charset="-122"/>
              </a:rPr>
              <a:t>“</a:t>
            </a:r>
            <a:r>
              <a:rPr lang="zh-CN" altLang="en-US" sz="1200" b="1" dirty="0">
                <a:solidFill>
                  <a:srgbClr val="FF3300"/>
                </a:solidFill>
                <a:latin typeface="幼圆" pitchFamily="49" charset="-122"/>
                <a:ea typeface="幼圆" pitchFamily="49" charset="-122"/>
              </a:rPr>
              <a:t>魔方</a:t>
            </a:r>
            <a:r>
              <a:rPr lang="zh-CN" altLang="en-US" sz="1200" b="1" dirty="0">
                <a:solidFill>
                  <a:srgbClr val="FF3300"/>
                </a:solidFill>
                <a:ea typeface="幼圆" pitchFamily="49" charset="-122"/>
              </a:rPr>
              <a:t>”</a:t>
            </a:r>
            <a:r>
              <a:rPr lang="zh-CN" altLang="en-US" sz="1200" b="1" dirty="0">
                <a:solidFill>
                  <a:srgbClr val="FF3300"/>
                </a:solidFill>
                <a:latin typeface="幼圆" pitchFamily="49" charset="-122"/>
                <a:ea typeface="幼圆" pitchFamily="49" charset="-122"/>
              </a:rPr>
              <a:t>的二维数组的所有元素清</a:t>
            </a:r>
            <a:r>
              <a:rPr lang="zh-CN" altLang="en-US" sz="1200" b="1" dirty="0">
                <a:solidFill>
                  <a:srgbClr val="FF3300"/>
                </a:solidFill>
                <a:ea typeface="幼圆" pitchFamily="49" charset="-122"/>
              </a:rPr>
              <a:t>0；</a:t>
            </a:r>
            <a:endParaRPr lang="en-US" altLang="zh-CN" sz="1200" b="1" dirty="0">
              <a:solidFill>
                <a:srgbClr val="FF3300"/>
              </a:solidFill>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00"/>
                </a:solidFill>
                <a:ea typeface="幼圆" pitchFamily="49" charset="-122"/>
              </a:rPr>
              <a:t>2</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第一个数填在第一行居中的位置上</a:t>
            </a:r>
            <a:r>
              <a:rPr lang="zh-CN" altLang="en-US" sz="1200" b="1" dirty="0">
                <a:solidFill>
                  <a:srgbClr val="000000"/>
                </a:solidFill>
                <a:ea typeface="幼圆" pitchFamily="49" charset="-122"/>
              </a:rPr>
              <a:t>(</a:t>
            </a:r>
            <a:r>
              <a:rPr lang="en-US" altLang="zh-CN" sz="1200" b="1" dirty="0" err="1">
                <a:solidFill>
                  <a:srgbClr val="000000"/>
                </a:solidFill>
                <a:ea typeface="幼圆" pitchFamily="49" charset="-122"/>
              </a:rPr>
              <a:t>i</a:t>
            </a:r>
            <a:r>
              <a:rPr lang="en-US" altLang="zh-CN" sz="1200" b="1" dirty="0">
                <a:solidFill>
                  <a:srgbClr val="000000"/>
                </a:solidFill>
                <a:ea typeface="幼圆" pitchFamily="49" charset="-122"/>
              </a:rPr>
              <a:t>=0，j=n/2)；</a:t>
            </a:r>
          </a:p>
          <a:p>
            <a:pPr algn="l">
              <a:lnSpc>
                <a:spcPct val="90000"/>
              </a:lnSpc>
            </a:pPr>
            <a:r>
              <a:rPr lang="en-US" altLang="zh-CN" sz="1200" b="1" dirty="0">
                <a:solidFill>
                  <a:srgbClr val="000000"/>
                </a:solidFill>
                <a:ea typeface="幼圆" pitchFamily="49" charset="-122"/>
              </a:rPr>
              <a:t>3</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以后每填一个数后，将位置移到当前位置</a:t>
            </a:r>
            <a:r>
              <a:rPr lang="zh-CN" altLang="en-US" sz="1200" b="1" dirty="0">
                <a:solidFill>
                  <a:srgbClr val="000000"/>
                </a:solidFill>
                <a:ea typeface="幼圆" pitchFamily="49" charset="-122"/>
              </a:rPr>
              <a:t>(</a:t>
            </a:r>
            <a:r>
              <a:rPr lang="en-US" altLang="zh-CN" sz="1200" b="1" dirty="0" err="1">
                <a:solidFill>
                  <a:srgbClr val="000000"/>
                </a:solidFill>
                <a:ea typeface="幼圆" pitchFamily="49" charset="-122"/>
              </a:rPr>
              <a:t>i,j</a:t>
            </a:r>
            <a:r>
              <a:rPr lang="en-US" altLang="zh-CN" sz="1200" b="1" dirty="0">
                <a:solidFill>
                  <a:srgbClr val="000000"/>
                </a:solidFill>
                <a:ea typeface="幼圆" pitchFamily="49" charset="-122"/>
              </a:rPr>
              <a:t>)</a:t>
            </a:r>
            <a:r>
              <a:rPr lang="zh-CN" altLang="en-US" sz="1200" b="1" dirty="0">
                <a:solidFill>
                  <a:srgbClr val="000000"/>
                </a:solidFill>
                <a:latin typeface="幼圆" pitchFamily="49" charset="-122"/>
                <a:ea typeface="幼圆" pitchFamily="49" charset="-122"/>
              </a:rPr>
              <a:t>的</a:t>
            </a:r>
          </a:p>
          <a:p>
            <a:pPr algn="l">
              <a:lnSpc>
                <a:spcPct val="90000"/>
              </a:lnSpc>
            </a:pPr>
            <a:r>
              <a:rPr lang="zh-CN" altLang="en-US" sz="1200" b="1" dirty="0">
                <a:solidFill>
                  <a:srgbClr val="000000"/>
                </a:solidFill>
                <a:latin typeface="幼圆" pitchFamily="49" charset="-122"/>
                <a:ea typeface="幼圆" pitchFamily="49" charset="-122"/>
              </a:rPr>
              <a:t>  左上角，即做动作</a:t>
            </a:r>
            <a:r>
              <a:rPr lang="en-US" altLang="zh-CN" sz="1200" b="1" dirty="0" err="1">
                <a:solidFill>
                  <a:srgbClr val="000000"/>
                </a:solidFill>
                <a:ea typeface="幼圆" pitchFamily="49" charset="-122"/>
              </a:rPr>
              <a:t>i</a:t>
            </a:r>
            <a:r>
              <a:rPr lang="en-US" altLang="zh-CN" sz="1200" b="1" dirty="0">
                <a:solidFill>
                  <a:srgbClr val="000000"/>
                </a:solidFill>
                <a:ea typeface="幼圆" pitchFamily="49" charset="-122"/>
              </a:rPr>
              <a:t>=i</a:t>
            </a:r>
            <a:r>
              <a:rPr lang="en-US" altLang="zh-CN" sz="1200" b="1" dirty="0">
                <a:solidFill>
                  <a:srgbClr val="000000"/>
                </a:solidFill>
                <a:latin typeface="宋体" charset="-122"/>
              </a:rPr>
              <a:t>-</a:t>
            </a:r>
            <a:r>
              <a:rPr lang="en-US" altLang="zh-CN" sz="1200" b="1" dirty="0">
                <a:solidFill>
                  <a:srgbClr val="000000"/>
                </a:solidFill>
                <a:ea typeface="幼圆" pitchFamily="49" charset="-122"/>
              </a:rPr>
              <a:t>1，j=j</a:t>
            </a:r>
            <a:r>
              <a:rPr lang="en-US" altLang="zh-CN" sz="1200" b="1" dirty="0">
                <a:solidFill>
                  <a:srgbClr val="000000"/>
                </a:solidFill>
                <a:latin typeface="宋体" charset="-122"/>
              </a:rPr>
              <a:t>-</a:t>
            </a:r>
            <a:r>
              <a:rPr lang="en-US" altLang="zh-CN" sz="1200" b="1" dirty="0">
                <a:solidFill>
                  <a:srgbClr val="000000"/>
                </a:solidFill>
                <a:ea typeface="幼圆" pitchFamily="49" charset="-122"/>
              </a:rPr>
              <a:t>1；</a:t>
            </a:r>
            <a:endParaRPr lang="en-US" altLang="zh-CN" sz="1200" b="1" dirty="0">
              <a:solidFill>
                <a:srgbClr val="000000"/>
              </a:solidFill>
              <a:latin typeface="幼圆" pitchFamily="49" charset="-122"/>
              <a:ea typeface="幼圆" pitchFamily="49" charset="-122"/>
            </a:endParaRPr>
          </a:p>
          <a:p>
            <a:pPr algn="l"/>
            <a:r>
              <a:rPr lang="en-US" altLang="zh-CN" sz="1200" b="1" dirty="0">
                <a:solidFill>
                  <a:srgbClr val="000000"/>
                </a:solidFill>
                <a:ea typeface="幼圆" pitchFamily="49" charset="-122"/>
              </a:rPr>
              <a:t>4</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根据不同情况对位置进行修正：</a:t>
            </a:r>
          </a:p>
          <a:p>
            <a:pPr algn="l"/>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1</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若位置</a:t>
            </a:r>
            <a:r>
              <a:rPr lang="zh-CN" altLang="en-US" sz="1200" b="1" dirty="0">
                <a:solidFill>
                  <a:srgbClr val="000099"/>
                </a:solidFill>
                <a:ea typeface="幼圆" pitchFamily="49" charset="-122"/>
              </a:rPr>
              <a:t>(</a:t>
            </a:r>
            <a:r>
              <a:rPr lang="en-US" altLang="zh-CN" sz="1200" b="1" dirty="0" err="1">
                <a:solidFill>
                  <a:srgbClr val="000099"/>
                </a:solidFill>
                <a:ea typeface="幼圆" pitchFamily="49" charset="-122"/>
              </a:rPr>
              <a:t>i,j</a:t>
            </a:r>
            <a:r>
              <a:rPr lang="en-US" altLang="zh-CN" sz="1200" b="1" dirty="0">
                <a:solidFill>
                  <a:srgbClr val="000099"/>
                </a:solidFill>
                <a:ea typeface="幼圆" pitchFamily="49" charset="-122"/>
              </a:rPr>
              <a:t>)</a:t>
            </a:r>
            <a:r>
              <a:rPr lang="zh-CN" altLang="en-US" sz="1200" b="1" dirty="0">
                <a:solidFill>
                  <a:srgbClr val="000099"/>
                </a:solidFill>
                <a:latin typeface="幼圆" pitchFamily="49" charset="-122"/>
                <a:ea typeface="幼圆" pitchFamily="49" charset="-122"/>
              </a:rPr>
              <a:t>上已经填数，或者</a:t>
            </a:r>
            <a:r>
              <a:rPr lang="en-US" altLang="zh-CN" sz="1200" b="1" dirty="0" err="1">
                <a:solidFill>
                  <a:srgbClr val="000099"/>
                </a:solidFill>
                <a:ea typeface="幼圆" pitchFamily="49" charset="-122"/>
              </a:rPr>
              <a:t>i,j</a:t>
            </a:r>
            <a:r>
              <a:rPr lang="zh-CN" altLang="en-US" sz="1200" b="1" dirty="0">
                <a:solidFill>
                  <a:srgbClr val="000099"/>
                </a:solidFill>
                <a:latin typeface="幼圆" pitchFamily="49" charset="-122"/>
                <a:ea typeface="幼圆" pitchFamily="49" charset="-122"/>
              </a:rPr>
              <a:t>同时小于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a:t>
            </a:r>
          </a:p>
          <a:p>
            <a:pPr algn="l"/>
            <a:r>
              <a:rPr lang="zh-CN" altLang="en-US" sz="1200" b="1" dirty="0">
                <a:solidFill>
                  <a:srgbClr val="000099"/>
                </a:solidFill>
                <a:latin typeface="幼圆" pitchFamily="49" charset="-122"/>
                <a:ea typeface="幼圆" pitchFamily="49" charset="-122"/>
              </a:rPr>
              <a:t>       将位置修改为</a:t>
            </a:r>
            <a:r>
              <a:rPr lang="en-US" altLang="zh-CN" sz="1200" b="1" dirty="0" err="1">
                <a:solidFill>
                  <a:srgbClr val="000099"/>
                </a:solidFill>
                <a:ea typeface="幼圆" pitchFamily="49" charset="-122"/>
              </a:rPr>
              <a:t>i</a:t>
            </a:r>
            <a:r>
              <a:rPr lang="en-US" altLang="zh-CN" sz="1200" b="1" dirty="0">
                <a:solidFill>
                  <a:srgbClr val="000099"/>
                </a:solidFill>
                <a:ea typeface="幼圆" pitchFamily="49" charset="-122"/>
              </a:rPr>
              <a:t>=i+2，j=j+1；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2</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，但</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不小于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，修改</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为</a:t>
            </a:r>
            <a:r>
              <a:rPr lang="en-US" altLang="zh-CN" sz="1200" b="1" dirty="0">
                <a:solidFill>
                  <a:srgbClr val="000099"/>
                </a:solidFill>
                <a:ea typeface="幼圆" pitchFamily="49" charset="-122"/>
              </a:rPr>
              <a:t>n</a:t>
            </a:r>
            <a:r>
              <a:rPr lang="en-US" altLang="zh-CN" sz="1200" b="1" dirty="0">
                <a:solidFill>
                  <a:srgbClr val="000099"/>
                </a:solidFill>
                <a:latin typeface="宋体" charset="-122"/>
              </a:rPr>
              <a:t>-</a:t>
            </a:r>
            <a:r>
              <a:rPr lang="en-US" altLang="zh-CN" sz="1200" b="1" dirty="0">
                <a:solidFill>
                  <a:srgbClr val="000099"/>
                </a:solidFill>
                <a:ea typeface="幼圆" pitchFamily="49" charset="-122"/>
              </a:rPr>
              <a:t>1；</a:t>
            </a:r>
            <a:endParaRPr lang="en-US" altLang="zh-CN" sz="1200" b="1" dirty="0">
              <a:solidFill>
                <a:srgbClr val="000099"/>
              </a:solidFill>
              <a:latin typeface="幼圆" pitchFamily="49" charset="-122"/>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3</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，但</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不小于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，修改</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为</a:t>
            </a:r>
            <a:r>
              <a:rPr lang="en-US" altLang="zh-CN" sz="1200" b="1" dirty="0">
                <a:solidFill>
                  <a:srgbClr val="000099"/>
                </a:solidFill>
                <a:ea typeface="幼圆" pitchFamily="49" charset="-122"/>
              </a:rPr>
              <a:t>n</a:t>
            </a:r>
            <a:r>
              <a:rPr lang="en-US" altLang="zh-CN" sz="1200" b="1" dirty="0">
                <a:solidFill>
                  <a:srgbClr val="000099"/>
                </a:solidFill>
                <a:latin typeface="宋体" charset="-122"/>
              </a:rPr>
              <a:t>-</a:t>
            </a:r>
            <a:r>
              <a:rPr lang="en-US" altLang="zh-CN" sz="1200" b="1" dirty="0">
                <a:solidFill>
                  <a:srgbClr val="000099"/>
                </a:solidFill>
                <a:ea typeface="幼圆" pitchFamily="49" charset="-122"/>
              </a:rPr>
              <a:t>1</a:t>
            </a:r>
            <a:r>
              <a:rPr lang="en-US" altLang="zh-CN" sz="1200" b="1" dirty="0">
                <a:solidFill>
                  <a:srgbClr val="000099"/>
                </a:solidFill>
                <a:latin typeface="幼圆" pitchFamily="49" charset="-122"/>
                <a:ea typeface="幼圆" pitchFamily="49" charset="-122"/>
              </a:rPr>
              <a:t>。</a:t>
            </a:r>
          </a:p>
          <a:p>
            <a:pPr algn="l"/>
            <a:endParaRPr lang="en-US" altLang="zh-CN" sz="1200" b="1" dirty="0">
              <a:solidFill>
                <a:srgbClr val="000099"/>
              </a:solidFill>
              <a:latin typeface="幼圆" pitchFamily="49" charset="-122"/>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3300"/>
              </a:solidFill>
              <a:ea typeface="幼圆" pitchFamily="49" charset="-122"/>
            </a:endParaRPr>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38</a:t>
            </a:fld>
            <a:endParaRPr lang="zh-CN" altLang="en-US"/>
          </a:p>
        </p:txBody>
      </p:sp>
    </p:spTree>
    <p:extLst>
      <p:ext uri="{BB962C8B-B14F-4D97-AF65-F5344CB8AC3E}">
        <p14:creationId xmlns:p14="http://schemas.microsoft.com/office/powerpoint/2010/main" val="1372102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39</a:t>
            </a:fld>
            <a:endParaRPr lang="zh-CN" altLang="en-US"/>
          </a:p>
        </p:txBody>
      </p:sp>
    </p:spTree>
    <p:extLst>
      <p:ext uri="{BB962C8B-B14F-4D97-AF65-F5344CB8AC3E}">
        <p14:creationId xmlns:p14="http://schemas.microsoft.com/office/powerpoint/2010/main" val="1568071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FF3300"/>
                </a:solidFill>
                <a:ea typeface="幼圆" pitchFamily="49" charset="-122"/>
              </a:rPr>
              <a:t>1</a:t>
            </a:r>
            <a:r>
              <a:rPr lang="en-US" altLang="zh-CN" sz="1200" b="1" dirty="0">
                <a:solidFill>
                  <a:srgbClr val="FF3300"/>
                </a:solidFill>
                <a:latin typeface="幼圆" pitchFamily="49" charset="-122"/>
                <a:ea typeface="幼圆" pitchFamily="49" charset="-122"/>
              </a:rPr>
              <a:t>.</a:t>
            </a:r>
            <a:r>
              <a:rPr lang="zh-CN" altLang="en-US" sz="1200" b="1" dirty="0">
                <a:solidFill>
                  <a:srgbClr val="FF3300"/>
                </a:solidFill>
                <a:latin typeface="幼圆" pitchFamily="49" charset="-122"/>
                <a:ea typeface="幼圆" pitchFamily="49" charset="-122"/>
              </a:rPr>
              <a:t>将用做</a:t>
            </a:r>
            <a:r>
              <a:rPr lang="zh-CN" altLang="en-US" sz="1200" b="1" dirty="0">
                <a:solidFill>
                  <a:srgbClr val="FF3300"/>
                </a:solidFill>
                <a:ea typeface="幼圆" pitchFamily="49" charset="-122"/>
              </a:rPr>
              <a:t>“</a:t>
            </a:r>
            <a:r>
              <a:rPr lang="zh-CN" altLang="en-US" sz="1200" b="1" dirty="0">
                <a:solidFill>
                  <a:srgbClr val="FF3300"/>
                </a:solidFill>
                <a:latin typeface="幼圆" pitchFamily="49" charset="-122"/>
                <a:ea typeface="幼圆" pitchFamily="49" charset="-122"/>
              </a:rPr>
              <a:t>魔方</a:t>
            </a:r>
            <a:r>
              <a:rPr lang="zh-CN" altLang="en-US" sz="1200" b="1" dirty="0">
                <a:solidFill>
                  <a:srgbClr val="FF3300"/>
                </a:solidFill>
                <a:ea typeface="幼圆" pitchFamily="49" charset="-122"/>
              </a:rPr>
              <a:t>”</a:t>
            </a:r>
            <a:r>
              <a:rPr lang="zh-CN" altLang="en-US" sz="1200" b="1" dirty="0">
                <a:solidFill>
                  <a:srgbClr val="FF3300"/>
                </a:solidFill>
                <a:latin typeface="幼圆" pitchFamily="49" charset="-122"/>
                <a:ea typeface="幼圆" pitchFamily="49" charset="-122"/>
              </a:rPr>
              <a:t>的二维数组的所有元素清</a:t>
            </a:r>
            <a:r>
              <a:rPr lang="zh-CN" altLang="en-US" sz="1200" b="1" dirty="0">
                <a:solidFill>
                  <a:srgbClr val="FF3300"/>
                </a:solidFill>
                <a:ea typeface="幼圆" pitchFamily="49" charset="-122"/>
              </a:rPr>
              <a:t>0；</a:t>
            </a:r>
            <a:endParaRPr lang="en-US" altLang="zh-CN" sz="1200" b="1" dirty="0">
              <a:solidFill>
                <a:srgbClr val="FF3300"/>
              </a:solidFill>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00"/>
                </a:solidFill>
                <a:ea typeface="幼圆" pitchFamily="49" charset="-122"/>
              </a:rPr>
              <a:t>2</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第一个数填在第一行居中的位置上</a:t>
            </a:r>
            <a:r>
              <a:rPr lang="zh-CN" altLang="en-US" sz="1200" b="1" dirty="0">
                <a:solidFill>
                  <a:srgbClr val="000000"/>
                </a:solidFill>
                <a:ea typeface="幼圆" pitchFamily="49" charset="-122"/>
              </a:rPr>
              <a:t>(</a:t>
            </a:r>
            <a:r>
              <a:rPr lang="en-US" altLang="zh-CN" sz="1200" b="1" dirty="0" err="1">
                <a:solidFill>
                  <a:srgbClr val="000000"/>
                </a:solidFill>
                <a:ea typeface="幼圆" pitchFamily="49" charset="-122"/>
              </a:rPr>
              <a:t>i</a:t>
            </a:r>
            <a:r>
              <a:rPr lang="en-US" altLang="zh-CN" sz="1200" b="1" dirty="0">
                <a:solidFill>
                  <a:srgbClr val="000000"/>
                </a:solidFill>
                <a:ea typeface="幼圆" pitchFamily="49" charset="-122"/>
              </a:rPr>
              <a:t>=0，j=n/2)；</a:t>
            </a:r>
          </a:p>
          <a:p>
            <a:pPr algn="l">
              <a:lnSpc>
                <a:spcPct val="90000"/>
              </a:lnSpc>
            </a:pPr>
            <a:r>
              <a:rPr lang="en-US" altLang="zh-CN" sz="1200" b="1" dirty="0">
                <a:solidFill>
                  <a:srgbClr val="000000"/>
                </a:solidFill>
                <a:ea typeface="幼圆" pitchFamily="49" charset="-122"/>
              </a:rPr>
              <a:t>3</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以后每填一个数后，将位置移到当前位置</a:t>
            </a:r>
            <a:r>
              <a:rPr lang="zh-CN" altLang="en-US" sz="1200" b="1" dirty="0">
                <a:solidFill>
                  <a:srgbClr val="000000"/>
                </a:solidFill>
                <a:ea typeface="幼圆" pitchFamily="49" charset="-122"/>
              </a:rPr>
              <a:t>(</a:t>
            </a:r>
            <a:r>
              <a:rPr lang="en-US" altLang="zh-CN" sz="1200" b="1" dirty="0" err="1">
                <a:solidFill>
                  <a:srgbClr val="000000"/>
                </a:solidFill>
                <a:ea typeface="幼圆" pitchFamily="49" charset="-122"/>
              </a:rPr>
              <a:t>i,j</a:t>
            </a:r>
            <a:r>
              <a:rPr lang="en-US" altLang="zh-CN" sz="1200" b="1" dirty="0">
                <a:solidFill>
                  <a:srgbClr val="000000"/>
                </a:solidFill>
                <a:ea typeface="幼圆" pitchFamily="49" charset="-122"/>
              </a:rPr>
              <a:t>)</a:t>
            </a:r>
            <a:r>
              <a:rPr lang="zh-CN" altLang="en-US" sz="1200" b="1" dirty="0">
                <a:solidFill>
                  <a:srgbClr val="000000"/>
                </a:solidFill>
                <a:latin typeface="幼圆" pitchFamily="49" charset="-122"/>
                <a:ea typeface="幼圆" pitchFamily="49" charset="-122"/>
              </a:rPr>
              <a:t>的</a:t>
            </a:r>
          </a:p>
          <a:p>
            <a:pPr algn="l">
              <a:lnSpc>
                <a:spcPct val="90000"/>
              </a:lnSpc>
            </a:pPr>
            <a:r>
              <a:rPr lang="zh-CN" altLang="en-US" sz="1200" b="1" dirty="0">
                <a:solidFill>
                  <a:srgbClr val="000000"/>
                </a:solidFill>
                <a:latin typeface="幼圆" pitchFamily="49" charset="-122"/>
                <a:ea typeface="幼圆" pitchFamily="49" charset="-122"/>
              </a:rPr>
              <a:t>  左上角，即做动作</a:t>
            </a:r>
            <a:r>
              <a:rPr lang="en-US" altLang="zh-CN" sz="1200" b="1" dirty="0" err="1">
                <a:solidFill>
                  <a:srgbClr val="000000"/>
                </a:solidFill>
                <a:ea typeface="幼圆" pitchFamily="49" charset="-122"/>
              </a:rPr>
              <a:t>i</a:t>
            </a:r>
            <a:r>
              <a:rPr lang="en-US" altLang="zh-CN" sz="1200" b="1" dirty="0">
                <a:solidFill>
                  <a:srgbClr val="000000"/>
                </a:solidFill>
                <a:ea typeface="幼圆" pitchFamily="49" charset="-122"/>
              </a:rPr>
              <a:t>=i</a:t>
            </a:r>
            <a:r>
              <a:rPr lang="en-US" altLang="zh-CN" sz="1200" b="1" dirty="0">
                <a:solidFill>
                  <a:srgbClr val="000000"/>
                </a:solidFill>
                <a:latin typeface="宋体" charset="-122"/>
              </a:rPr>
              <a:t>-</a:t>
            </a:r>
            <a:r>
              <a:rPr lang="en-US" altLang="zh-CN" sz="1200" b="1" dirty="0">
                <a:solidFill>
                  <a:srgbClr val="000000"/>
                </a:solidFill>
                <a:ea typeface="幼圆" pitchFamily="49" charset="-122"/>
              </a:rPr>
              <a:t>1，j=j</a:t>
            </a:r>
            <a:r>
              <a:rPr lang="en-US" altLang="zh-CN" sz="1200" b="1" dirty="0">
                <a:solidFill>
                  <a:srgbClr val="000000"/>
                </a:solidFill>
                <a:latin typeface="宋体" charset="-122"/>
              </a:rPr>
              <a:t>-</a:t>
            </a:r>
            <a:r>
              <a:rPr lang="en-US" altLang="zh-CN" sz="1200" b="1" dirty="0">
                <a:solidFill>
                  <a:srgbClr val="000000"/>
                </a:solidFill>
                <a:ea typeface="幼圆" pitchFamily="49" charset="-122"/>
              </a:rPr>
              <a:t>1；</a:t>
            </a:r>
            <a:endParaRPr lang="en-US" altLang="zh-CN" sz="1200" b="1" dirty="0">
              <a:solidFill>
                <a:srgbClr val="000000"/>
              </a:solidFill>
              <a:latin typeface="幼圆" pitchFamily="49" charset="-122"/>
              <a:ea typeface="幼圆" pitchFamily="49" charset="-122"/>
            </a:endParaRPr>
          </a:p>
          <a:p>
            <a:pPr algn="l"/>
            <a:r>
              <a:rPr lang="en-US" altLang="zh-CN" sz="1200" b="1" dirty="0">
                <a:solidFill>
                  <a:srgbClr val="000000"/>
                </a:solidFill>
                <a:ea typeface="幼圆" pitchFamily="49" charset="-122"/>
              </a:rPr>
              <a:t>4</a:t>
            </a:r>
            <a:r>
              <a:rPr lang="en-US" altLang="zh-CN" sz="1200" b="1" dirty="0">
                <a:solidFill>
                  <a:srgbClr val="000000"/>
                </a:solidFill>
                <a:latin typeface="幼圆" pitchFamily="49" charset="-122"/>
                <a:ea typeface="幼圆" pitchFamily="49" charset="-122"/>
              </a:rPr>
              <a:t>.</a:t>
            </a:r>
            <a:r>
              <a:rPr lang="zh-CN" altLang="en-US" sz="1200" b="1" dirty="0">
                <a:solidFill>
                  <a:srgbClr val="000000"/>
                </a:solidFill>
                <a:latin typeface="幼圆" pitchFamily="49" charset="-122"/>
                <a:ea typeface="幼圆" pitchFamily="49" charset="-122"/>
              </a:rPr>
              <a:t>根据不同情况对位置进行修正：</a:t>
            </a:r>
          </a:p>
          <a:p>
            <a:pPr algn="l"/>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1</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若位置</a:t>
            </a:r>
            <a:r>
              <a:rPr lang="zh-CN" altLang="en-US" sz="1200" b="1" dirty="0">
                <a:solidFill>
                  <a:srgbClr val="000099"/>
                </a:solidFill>
                <a:ea typeface="幼圆" pitchFamily="49" charset="-122"/>
              </a:rPr>
              <a:t>(</a:t>
            </a:r>
            <a:r>
              <a:rPr lang="en-US" altLang="zh-CN" sz="1200" b="1" dirty="0" err="1">
                <a:solidFill>
                  <a:srgbClr val="000099"/>
                </a:solidFill>
                <a:ea typeface="幼圆" pitchFamily="49" charset="-122"/>
              </a:rPr>
              <a:t>i,j</a:t>
            </a:r>
            <a:r>
              <a:rPr lang="en-US" altLang="zh-CN" sz="1200" b="1" dirty="0">
                <a:solidFill>
                  <a:srgbClr val="000099"/>
                </a:solidFill>
                <a:ea typeface="幼圆" pitchFamily="49" charset="-122"/>
              </a:rPr>
              <a:t>)</a:t>
            </a:r>
            <a:r>
              <a:rPr lang="zh-CN" altLang="en-US" sz="1200" b="1" dirty="0">
                <a:solidFill>
                  <a:srgbClr val="000099"/>
                </a:solidFill>
                <a:latin typeface="幼圆" pitchFamily="49" charset="-122"/>
                <a:ea typeface="幼圆" pitchFamily="49" charset="-122"/>
              </a:rPr>
              <a:t>上已经填数，或者</a:t>
            </a:r>
            <a:r>
              <a:rPr lang="en-US" altLang="zh-CN" sz="1200" b="1" dirty="0" err="1">
                <a:solidFill>
                  <a:srgbClr val="000099"/>
                </a:solidFill>
                <a:ea typeface="幼圆" pitchFamily="49" charset="-122"/>
              </a:rPr>
              <a:t>i,j</a:t>
            </a:r>
            <a:r>
              <a:rPr lang="zh-CN" altLang="en-US" sz="1200" b="1" dirty="0">
                <a:solidFill>
                  <a:srgbClr val="000099"/>
                </a:solidFill>
                <a:latin typeface="幼圆" pitchFamily="49" charset="-122"/>
                <a:ea typeface="幼圆" pitchFamily="49" charset="-122"/>
              </a:rPr>
              <a:t>同时小于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a:t>
            </a:r>
          </a:p>
          <a:p>
            <a:pPr algn="l"/>
            <a:r>
              <a:rPr lang="zh-CN" altLang="en-US" sz="1200" b="1" dirty="0">
                <a:solidFill>
                  <a:srgbClr val="000099"/>
                </a:solidFill>
                <a:latin typeface="幼圆" pitchFamily="49" charset="-122"/>
                <a:ea typeface="幼圆" pitchFamily="49" charset="-122"/>
              </a:rPr>
              <a:t>       将位置修改为</a:t>
            </a:r>
            <a:r>
              <a:rPr lang="en-US" altLang="zh-CN" sz="1200" b="1" dirty="0" err="1">
                <a:solidFill>
                  <a:srgbClr val="000099"/>
                </a:solidFill>
                <a:ea typeface="幼圆" pitchFamily="49" charset="-122"/>
              </a:rPr>
              <a:t>i</a:t>
            </a:r>
            <a:r>
              <a:rPr lang="en-US" altLang="zh-CN" sz="1200" b="1" dirty="0">
                <a:solidFill>
                  <a:srgbClr val="000099"/>
                </a:solidFill>
                <a:ea typeface="幼圆" pitchFamily="49" charset="-122"/>
              </a:rPr>
              <a:t>=i+2，j=j+1；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2</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，但</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不小于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，修改</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为</a:t>
            </a:r>
            <a:r>
              <a:rPr lang="en-US" altLang="zh-CN" sz="1200" b="1" dirty="0">
                <a:solidFill>
                  <a:srgbClr val="000099"/>
                </a:solidFill>
                <a:ea typeface="幼圆" pitchFamily="49" charset="-122"/>
              </a:rPr>
              <a:t>n</a:t>
            </a:r>
            <a:r>
              <a:rPr lang="en-US" altLang="zh-CN" sz="1200" b="1" dirty="0">
                <a:solidFill>
                  <a:srgbClr val="000099"/>
                </a:solidFill>
                <a:latin typeface="宋体" charset="-122"/>
              </a:rPr>
              <a:t>-</a:t>
            </a:r>
            <a:r>
              <a:rPr lang="en-US" altLang="zh-CN" sz="1200" b="1" dirty="0">
                <a:solidFill>
                  <a:srgbClr val="000099"/>
                </a:solidFill>
                <a:ea typeface="幼圆" pitchFamily="49" charset="-122"/>
              </a:rPr>
              <a:t>1；</a:t>
            </a:r>
            <a:endParaRPr lang="en-US" altLang="zh-CN" sz="1200" b="1" dirty="0">
              <a:solidFill>
                <a:srgbClr val="000099"/>
              </a:solidFill>
              <a:latin typeface="幼圆" pitchFamily="49" charset="-122"/>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99"/>
                </a:solidFill>
                <a:latin typeface="幼圆" pitchFamily="49" charset="-122"/>
                <a:ea typeface="幼圆" pitchFamily="49" charset="-122"/>
              </a:rPr>
              <a:t> （</a:t>
            </a:r>
            <a:r>
              <a:rPr lang="en-US" altLang="zh-CN" sz="1200" b="1" dirty="0">
                <a:solidFill>
                  <a:srgbClr val="000099"/>
                </a:solidFill>
                <a:ea typeface="幼圆" pitchFamily="49" charset="-122"/>
              </a:rPr>
              <a:t>3</a:t>
            </a:r>
            <a:r>
              <a:rPr lang="en-US" altLang="zh-CN" sz="1200" b="1" dirty="0">
                <a:solidFill>
                  <a:srgbClr val="000099"/>
                </a:solidFill>
                <a:latin typeface="幼圆" pitchFamily="49" charset="-122"/>
                <a:ea typeface="幼圆" pitchFamily="49" charset="-122"/>
              </a:rPr>
              <a:t>）</a:t>
            </a:r>
            <a:r>
              <a:rPr lang="zh-CN" altLang="en-US" sz="1200" b="1" dirty="0">
                <a:solidFill>
                  <a:srgbClr val="000099"/>
                </a:solidFill>
                <a:latin typeface="幼圆" pitchFamily="49" charset="-122"/>
                <a:ea typeface="幼圆" pitchFamily="49" charset="-122"/>
              </a:rPr>
              <a:t>若</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，但</a:t>
            </a:r>
            <a:r>
              <a:rPr lang="en-US" altLang="zh-CN" sz="1200" b="1" dirty="0" err="1">
                <a:solidFill>
                  <a:srgbClr val="000099"/>
                </a:solidFill>
                <a:ea typeface="幼圆" pitchFamily="49" charset="-122"/>
              </a:rPr>
              <a:t>i</a:t>
            </a:r>
            <a:r>
              <a:rPr lang="zh-CN" altLang="en-US" sz="1200" b="1" dirty="0">
                <a:solidFill>
                  <a:srgbClr val="000099"/>
                </a:solidFill>
                <a:latin typeface="幼圆" pitchFamily="49" charset="-122"/>
                <a:ea typeface="幼圆" pitchFamily="49" charset="-122"/>
              </a:rPr>
              <a:t>不小于</a:t>
            </a:r>
            <a:r>
              <a:rPr lang="zh-CN" altLang="en-US" sz="1200" b="1" dirty="0">
                <a:solidFill>
                  <a:srgbClr val="000099"/>
                </a:solidFill>
                <a:ea typeface="幼圆" pitchFamily="49" charset="-122"/>
              </a:rPr>
              <a:t>0</a:t>
            </a:r>
            <a:r>
              <a:rPr lang="zh-CN" altLang="en-US" sz="1200" b="1" dirty="0">
                <a:solidFill>
                  <a:srgbClr val="000099"/>
                </a:solidFill>
                <a:latin typeface="幼圆" pitchFamily="49" charset="-122"/>
                <a:ea typeface="幼圆" pitchFamily="49" charset="-122"/>
              </a:rPr>
              <a:t>，修改</a:t>
            </a:r>
            <a:r>
              <a:rPr lang="en-US" altLang="zh-CN" sz="1200" b="1" dirty="0">
                <a:solidFill>
                  <a:srgbClr val="000099"/>
                </a:solidFill>
                <a:ea typeface="幼圆" pitchFamily="49" charset="-122"/>
              </a:rPr>
              <a:t>j</a:t>
            </a:r>
            <a:r>
              <a:rPr lang="zh-CN" altLang="en-US" sz="1200" b="1" dirty="0">
                <a:solidFill>
                  <a:srgbClr val="000099"/>
                </a:solidFill>
                <a:latin typeface="幼圆" pitchFamily="49" charset="-122"/>
                <a:ea typeface="幼圆" pitchFamily="49" charset="-122"/>
              </a:rPr>
              <a:t>为</a:t>
            </a:r>
            <a:r>
              <a:rPr lang="en-US" altLang="zh-CN" sz="1200" b="1" dirty="0">
                <a:solidFill>
                  <a:srgbClr val="000099"/>
                </a:solidFill>
                <a:ea typeface="幼圆" pitchFamily="49" charset="-122"/>
              </a:rPr>
              <a:t>n</a:t>
            </a:r>
            <a:r>
              <a:rPr lang="en-US" altLang="zh-CN" sz="1200" b="1" dirty="0">
                <a:solidFill>
                  <a:srgbClr val="000099"/>
                </a:solidFill>
                <a:latin typeface="宋体" charset="-122"/>
              </a:rPr>
              <a:t>-</a:t>
            </a:r>
            <a:r>
              <a:rPr lang="en-US" altLang="zh-CN" sz="1200" b="1" dirty="0">
                <a:solidFill>
                  <a:srgbClr val="000099"/>
                </a:solidFill>
                <a:ea typeface="幼圆" pitchFamily="49" charset="-122"/>
              </a:rPr>
              <a:t>1</a:t>
            </a:r>
            <a:r>
              <a:rPr lang="en-US" altLang="zh-CN" sz="1200" b="1" dirty="0">
                <a:solidFill>
                  <a:srgbClr val="000099"/>
                </a:solidFill>
                <a:latin typeface="幼圆" pitchFamily="49" charset="-122"/>
                <a:ea typeface="幼圆" pitchFamily="49" charset="-122"/>
              </a:rPr>
              <a:t>。</a:t>
            </a:r>
          </a:p>
          <a:p>
            <a:pPr algn="l"/>
            <a:endParaRPr lang="en-US" altLang="zh-CN" sz="1200" b="1" dirty="0">
              <a:solidFill>
                <a:srgbClr val="000099"/>
              </a:solidFill>
              <a:latin typeface="幼圆" pitchFamily="49" charset="-122"/>
              <a:ea typeface="幼圆"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3300"/>
              </a:solidFill>
              <a:ea typeface="幼圆" pitchFamily="49" charset="-122"/>
            </a:endParaRPr>
          </a:p>
          <a:p>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40</a:t>
            </a:fld>
            <a:endParaRPr lang="zh-CN" altLang="en-US"/>
          </a:p>
        </p:txBody>
      </p:sp>
    </p:spTree>
    <p:extLst>
      <p:ext uri="{BB962C8B-B14F-4D97-AF65-F5344CB8AC3E}">
        <p14:creationId xmlns:p14="http://schemas.microsoft.com/office/powerpoint/2010/main" val="3304307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广义表</a:t>
            </a:r>
            <a:r>
              <a:rPr lang="en-US" altLang="zh-CN" dirty="0"/>
              <a:t>(Lists</a:t>
            </a:r>
            <a:r>
              <a:rPr lang="zh-CN" altLang="en-US" dirty="0"/>
              <a:t>，又称列表</a:t>
            </a:r>
            <a:r>
              <a:rPr lang="en-US" altLang="zh-CN" dirty="0"/>
              <a:t>)</a:t>
            </a:r>
            <a:r>
              <a:rPr lang="zh-CN" altLang="en-US" dirty="0"/>
              <a:t>是一种非线性的</a:t>
            </a:r>
            <a:r>
              <a:rPr lang="zh-CN" altLang="en-US" dirty="0">
                <a:hlinkClick r:id="rId3"/>
              </a:rPr>
              <a:t>数据结构</a:t>
            </a:r>
            <a:r>
              <a:rPr lang="zh-CN" altLang="en-US" dirty="0"/>
              <a:t>，是</a:t>
            </a:r>
            <a:r>
              <a:rPr lang="zh-CN" altLang="en-US" dirty="0">
                <a:hlinkClick r:id="rId4"/>
              </a:rPr>
              <a:t>线性表</a:t>
            </a:r>
            <a:r>
              <a:rPr lang="zh-CN" altLang="en-US" dirty="0"/>
              <a:t>的一种推广。即广义表中放松对表元素的原子限制，容许它们具有其自身结构。</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43</a:t>
            </a:fld>
            <a:endParaRPr lang="zh-CN" altLang="en-US"/>
          </a:p>
        </p:txBody>
      </p:sp>
    </p:spTree>
    <p:extLst>
      <p:ext uri="{BB962C8B-B14F-4D97-AF65-F5344CB8AC3E}">
        <p14:creationId xmlns:p14="http://schemas.microsoft.com/office/powerpoint/2010/main" val="9137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smtClean="0"/>
              <a:t>重点</a:t>
            </a:r>
            <a:r>
              <a:rPr lang="zh-CN" altLang="en-US" dirty="0"/>
              <a:t>是对特殊矩阵的存储</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a:t>
            </a:fld>
            <a:endParaRPr lang="zh-CN" altLang="en-US"/>
          </a:p>
        </p:txBody>
      </p:sp>
    </p:spTree>
    <p:extLst>
      <p:ext uri="{BB962C8B-B14F-4D97-AF65-F5344CB8AC3E}">
        <p14:creationId xmlns:p14="http://schemas.microsoft.com/office/powerpoint/2010/main" val="2826346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ltLang="zh-CN" dirty="0"/>
              <a:t>F</a:t>
            </a:r>
            <a:r>
              <a:rPr lang="zh-CN" altLang="en-US" dirty="0"/>
              <a:t>是一个长度为</a:t>
            </a:r>
            <a:r>
              <a:rPr lang="en-US" altLang="zh-CN" dirty="0"/>
              <a:t>2</a:t>
            </a:r>
            <a:r>
              <a:rPr lang="zh-CN" altLang="en-US" dirty="0"/>
              <a:t>的递归广义表，相当于一个无限的广义表</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44</a:t>
            </a:fld>
            <a:endParaRPr lang="zh-CN" altLang="en-US"/>
          </a:p>
        </p:txBody>
      </p:sp>
    </p:spTree>
    <p:extLst>
      <p:ext uri="{BB962C8B-B14F-4D97-AF65-F5344CB8AC3E}">
        <p14:creationId xmlns:p14="http://schemas.microsoft.com/office/powerpoint/2010/main" val="3835985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xfrm>
            <a:off x="382588" y="685800"/>
            <a:ext cx="6092825" cy="3429000"/>
          </a:xfrm>
          <a:ln/>
        </p:spPr>
      </p:sp>
      <p:sp>
        <p:nvSpPr>
          <p:cNvPr id="139267" name="备注占位符 2"/>
          <p:cNvSpPr>
            <a:spLocks noGrp="1"/>
          </p:cNvSpPr>
          <p:nvPr>
            <p:ph type="body" idx="1"/>
          </p:nvPr>
        </p:nvSpPr>
        <p:spPr>
          <a:noFill/>
          <a:ln w="9525"/>
        </p:spPr>
        <p:txBody>
          <a:bodyPr/>
          <a:lstStyle/>
          <a:p>
            <a:r>
              <a:rPr lang="en-US" altLang="zh-CN" dirty="0">
                <a:ea typeface="宋体" charset="-122"/>
              </a:rPr>
              <a:t>C=(x, ((y),(a,(</a:t>
            </a:r>
            <a:r>
              <a:rPr lang="en-US" altLang="zh-CN" dirty="0" err="1">
                <a:ea typeface="宋体" charset="-122"/>
              </a:rPr>
              <a:t>b,c,d</a:t>
            </a:r>
            <a:r>
              <a:rPr lang="en-US" altLang="zh-CN" dirty="0">
                <a:ea typeface="宋体" charset="-122"/>
              </a:rPr>
              <a:t>),e,()),((a)))</a:t>
            </a:r>
          </a:p>
          <a:p>
            <a:r>
              <a:rPr lang="en-US" altLang="zh-CN" dirty="0">
                <a:ea typeface="宋体" charset="-122"/>
              </a:rPr>
              <a:t>C</a:t>
            </a:r>
            <a:r>
              <a:rPr lang="zh-CN" altLang="en-US" dirty="0">
                <a:ea typeface="宋体" charset="-122"/>
              </a:rPr>
              <a:t>的长度为</a:t>
            </a:r>
            <a:r>
              <a:rPr lang="en-US" altLang="zh-CN" dirty="0">
                <a:ea typeface="宋体" charset="-122"/>
              </a:rPr>
              <a:t>2</a:t>
            </a:r>
            <a:r>
              <a:rPr lang="zh-CN" altLang="en-US" dirty="0">
                <a:ea typeface="宋体" charset="-122"/>
              </a:rPr>
              <a:t>；深度</a:t>
            </a:r>
            <a:r>
              <a:rPr lang="zh-CN" altLang="en-US" dirty="0" smtClean="0">
                <a:ea typeface="宋体" charset="-122"/>
              </a:rPr>
              <a:t>为</a:t>
            </a:r>
            <a:r>
              <a:rPr lang="en-US" altLang="zh-CN" dirty="0" smtClean="0">
                <a:ea typeface="宋体" charset="-122"/>
              </a:rPr>
              <a:t>4</a:t>
            </a:r>
            <a:r>
              <a:rPr lang="zh-CN" altLang="en-US" dirty="0" smtClean="0">
                <a:ea typeface="宋体" charset="-122"/>
              </a:rPr>
              <a:t>（要把子表带入以后求深度）</a:t>
            </a:r>
            <a:endParaRPr lang="en-US" altLang="zh-CN" dirty="0">
              <a:ea typeface="宋体" charset="-122"/>
            </a:endParaRPr>
          </a:p>
          <a:p>
            <a:r>
              <a:rPr lang="zh-CN" altLang="en-US" dirty="0">
                <a:ea typeface="宋体" charset="-122"/>
              </a:rPr>
              <a:t>空表的深度为</a:t>
            </a:r>
            <a:r>
              <a:rPr lang="en-US" altLang="zh-CN" dirty="0">
                <a:ea typeface="宋体" charset="-122"/>
              </a:rPr>
              <a:t>1</a:t>
            </a:r>
            <a:endParaRPr lang="zh-CN" altLang="en-US" dirty="0">
              <a:ea typeface="宋体" charset="-122"/>
            </a:endParaRPr>
          </a:p>
        </p:txBody>
      </p:sp>
      <p:sp>
        <p:nvSpPr>
          <p:cNvPr id="139268" name="灯片编号占位符 3"/>
          <p:cNvSpPr>
            <a:spLocks noGrp="1"/>
          </p:cNvSpPr>
          <p:nvPr>
            <p:ph type="sldNum" sz="quarter" idx="5"/>
          </p:nvPr>
        </p:nvSpPr>
        <p:spPr>
          <a:noFill/>
        </p:spPr>
        <p:txBody>
          <a:bodyPr/>
          <a:lstStyle/>
          <a:p>
            <a:fld id="{EE4280F6-68D1-45C2-A6E9-138A62A23951}" type="slidenum">
              <a:rPr lang="zh-CN" altLang="en-US" smtClean="0">
                <a:ea typeface="宋体" charset="-122"/>
              </a:rPr>
              <a:pPr/>
              <a:t>45</a:t>
            </a:fld>
            <a:endParaRPr lang="en-US"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这里用到了联合数据结构，因为</a:t>
            </a:r>
            <a:r>
              <a:rPr lang="en-US" altLang="zh-CN" dirty="0"/>
              <a:t>info</a:t>
            </a:r>
            <a:r>
              <a:rPr lang="zh-CN" altLang="en-US" dirty="0"/>
              <a:t>里面放的东西可能不一样，这里的联合实际上就是前面讲的节点中的</a:t>
            </a:r>
            <a:r>
              <a:rPr lang="en-US" altLang="zh-CN" dirty="0"/>
              <a:t>info</a:t>
            </a:r>
            <a:r>
              <a:rPr lang="zh-CN" altLang="en-US" dirty="0"/>
              <a:t>信息</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47</a:t>
            </a:fld>
            <a:endParaRPr lang="zh-CN" altLang="en-US"/>
          </a:p>
        </p:txBody>
      </p:sp>
    </p:spTree>
    <p:extLst>
      <p:ext uri="{BB962C8B-B14F-4D97-AF65-F5344CB8AC3E}">
        <p14:creationId xmlns:p14="http://schemas.microsoft.com/office/powerpoint/2010/main" val="2323157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51</a:t>
            </a:fld>
            <a:endParaRPr lang="zh-CN" altLang="en-US"/>
          </a:p>
        </p:txBody>
      </p:sp>
    </p:spTree>
    <p:extLst>
      <p:ext uri="{BB962C8B-B14F-4D97-AF65-F5344CB8AC3E}">
        <p14:creationId xmlns:p14="http://schemas.microsoft.com/office/powerpoint/2010/main" val="4186441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系数本身可以还是一个有关一个和多个变量的表达式，这个表达式的表示可以进一步用广义表的形式来体现</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52</a:t>
            </a:fld>
            <a:endParaRPr lang="zh-CN" altLang="en-US"/>
          </a:p>
        </p:txBody>
      </p:sp>
    </p:spTree>
    <p:extLst>
      <p:ext uri="{BB962C8B-B14F-4D97-AF65-F5344CB8AC3E}">
        <p14:creationId xmlns:p14="http://schemas.microsoft.com/office/powerpoint/2010/main" val="2247825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父节点（各子树用逗号分割），递归定义方式。</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55</a:t>
            </a:fld>
            <a:endParaRPr lang="zh-CN" altLang="en-US"/>
          </a:p>
        </p:txBody>
      </p:sp>
    </p:spTree>
    <p:extLst>
      <p:ext uri="{BB962C8B-B14F-4D97-AF65-F5344CB8AC3E}">
        <p14:creationId xmlns:p14="http://schemas.microsoft.com/office/powerpoint/2010/main" val="1518484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57B4D7-F84D-4E46-AFF4-BEE037B47F89}" type="slidenum">
              <a:rPr lang="zh-CN" altLang="en-US" smtClean="0">
                <a:ea typeface="宋体" charset="-122"/>
              </a:rPr>
              <a:pPr/>
              <a:t>61</a:t>
            </a:fld>
            <a:endParaRPr lang="en-US" altLang="zh-CN">
              <a:ea typeface="宋体" charset="-122"/>
            </a:endParaRPr>
          </a:p>
        </p:txBody>
      </p:sp>
      <p:sp>
        <p:nvSpPr>
          <p:cNvPr id="133123" name="Rectangle 2"/>
          <p:cNvSpPr>
            <a:spLocks noGrp="1" noRot="1" noChangeAspect="1" noChangeArrowheads="1" noTextEdit="1"/>
          </p:cNvSpPr>
          <p:nvPr>
            <p:ph type="sldImg"/>
          </p:nvPr>
        </p:nvSpPr>
        <p:spPr>
          <a:xfrm>
            <a:off x="382588" y="685800"/>
            <a:ext cx="6092825" cy="3429000"/>
          </a:xfrm>
          <a:ln/>
        </p:spPr>
      </p:sp>
      <p:sp>
        <p:nvSpPr>
          <p:cNvPr id="133124" name="Rectangle 3"/>
          <p:cNvSpPr>
            <a:spLocks noGrp="1" noChangeArrowheads="1"/>
          </p:cNvSpPr>
          <p:nvPr>
            <p:ph type="body" idx="1"/>
          </p:nvPr>
        </p:nvSpPr>
        <p:spPr>
          <a:noFill/>
          <a:ln w="9525"/>
        </p:spPr>
        <p:txBody>
          <a:bodyPr/>
          <a:lstStyle/>
          <a:p>
            <a:pPr eaLnBrk="1" hangingPunct="1"/>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紧缩和非紧缩格式，都是有些计算机采用字编码的方式，将数组元素的分量占</a:t>
            </a:r>
            <a:r>
              <a:rPr lang="en-US" altLang="zh-CN" dirty="0"/>
              <a:t>4</a:t>
            </a:r>
            <a:r>
              <a:rPr lang="zh-CN" altLang="en-US" dirty="0"/>
              <a:t>个字节。</a:t>
            </a:r>
            <a:endParaRPr lang="en-US" altLang="zh-CN" dirty="0"/>
          </a:p>
          <a:p>
            <a:r>
              <a:rPr lang="zh-CN" altLang="en-US" dirty="0"/>
              <a:t>紧缩和单字节方式的区别在于：紧缩是按照数组方式来存放的，只是把一个数组元素的存储单元（</a:t>
            </a:r>
            <a:r>
              <a:rPr lang="en-US" altLang="zh-CN" dirty="0"/>
              <a:t>4</a:t>
            </a:r>
            <a:r>
              <a:rPr lang="zh-CN" altLang="en-US" dirty="0"/>
              <a:t>个字节）充分利用了，所以访问元素需要二次寻址。</a:t>
            </a:r>
            <a:endParaRPr lang="en-US" altLang="zh-CN" dirty="0"/>
          </a:p>
          <a:p>
            <a:endParaRPr lang="en-US" altLang="zh-CN" dirty="0"/>
          </a:p>
          <a:p>
            <a:r>
              <a:rPr lang="zh-CN" altLang="en-US" dirty="0"/>
              <a:t>有些计算机采用的字</a:t>
            </a:r>
            <a:r>
              <a:rPr lang="zh-CN" altLang="en-US" dirty="0">
                <a:hlinkClick r:id="rId3"/>
              </a:rPr>
              <a:t>编址</a:t>
            </a:r>
            <a:r>
              <a:rPr lang="zh-CN" altLang="en-US" dirty="0"/>
              <a:t>方式，即</a:t>
            </a:r>
            <a:r>
              <a:rPr lang="zh-CN" altLang="en-US" dirty="0">
                <a:hlinkClick r:id="rId4"/>
              </a:rPr>
              <a:t>数组</a:t>
            </a:r>
            <a:r>
              <a:rPr lang="zh-CN" altLang="en-US" dirty="0"/>
              <a:t>元素的分量占</a:t>
            </a:r>
            <a:r>
              <a:rPr lang="en-US" altLang="zh-CN" dirty="0"/>
              <a:t>4</a:t>
            </a:r>
            <a:r>
              <a:rPr lang="zh-CN" altLang="en-US" dirty="0"/>
              <a:t>个字节。由此产生紧缩和非紧缩存储区别。</a:t>
            </a:r>
          </a:p>
          <a:p>
            <a:r>
              <a:rPr lang="zh-CN" altLang="en-US" dirty="0"/>
              <a:t>紧缩存储：　　一个字的存储单元中存放</a:t>
            </a:r>
            <a:r>
              <a:rPr lang="en-US" altLang="zh-CN" dirty="0"/>
              <a:t>4</a:t>
            </a:r>
            <a:r>
              <a:rPr lang="zh-CN" altLang="en-US" dirty="0"/>
              <a:t>个</a:t>
            </a:r>
            <a:r>
              <a:rPr lang="zh-CN" altLang="en-US" dirty="0">
                <a:hlinkClick r:id="rId5"/>
              </a:rPr>
              <a:t>字符</a:t>
            </a:r>
            <a:r>
              <a:rPr lang="zh-CN" altLang="en-US" dirty="0"/>
              <a:t>；</a:t>
            </a:r>
          </a:p>
          <a:p>
            <a:r>
              <a:rPr lang="zh-CN" altLang="en-US" dirty="0"/>
              <a:t>特点：　　节省空间，需要二次寻址，牺牲了</a:t>
            </a:r>
            <a:r>
              <a:rPr lang="en-US" altLang="zh-CN" dirty="0"/>
              <a:t>CPU</a:t>
            </a:r>
            <a:r>
              <a:rPr lang="zh-CN" altLang="en-US" dirty="0"/>
              <a:t>时间。 </a:t>
            </a:r>
          </a:p>
          <a:p>
            <a:r>
              <a:rPr lang="zh-CN" altLang="en-US" dirty="0"/>
              <a:t>非紧缩存储：　一个字的存储单元中只存放</a:t>
            </a:r>
            <a:r>
              <a:rPr lang="en-US" altLang="zh-CN" dirty="0"/>
              <a:t>1</a:t>
            </a:r>
            <a:r>
              <a:rPr lang="zh-CN" altLang="en-US" dirty="0"/>
              <a:t>个</a:t>
            </a:r>
            <a:r>
              <a:rPr lang="zh-CN" altLang="en-US" dirty="0">
                <a:hlinkClick r:id="rId5"/>
              </a:rPr>
              <a:t>字符</a:t>
            </a:r>
            <a:r>
              <a:rPr lang="zh-CN" altLang="en-US" dirty="0"/>
              <a:t>。</a:t>
            </a:r>
          </a:p>
          <a:p>
            <a:r>
              <a:rPr lang="zh-CN" altLang="en-US" dirty="0"/>
              <a:t>特点：　　寻址快，浪费空间，存储密度低。</a:t>
            </a:r>
            <a:endParaRPr lang="en-US" altLang="zh-CN" dirty="0"/>
          </a:p>
          <a:p>
            <a:endParaRPr lang="en-US" altLang="zh-CN" dirty="0"/>
          </a:p>
          <a:p>
            <a:r>
              <a:rPr lang="zh-CN" altLang="en-US" dirty="0"/>
              <a:t>单字节字符：通的</a:t>
            </a:r>
            <a:r>
              <a:rPr lang="en-US" altLang="zh-CN" dirty="0" err="1"/>
              <a:t>ansi</a:t>
            </a:r>
            <a:r>
              <a:rPr lang="zh-CN" altLang="en-US" dirty="0"/>
              <a:t>字符串都是单字节字符串</a:t>
            </a:r>
            <a:r>
              <a:rPr lang="en-US" altLang="zh-CN" dirty="0"/>
              <a:t>,</a:t>
            </a:r>
            <a:r>
              <a:rPr lang="zh-CN" altLang="en-US" dirty="0"/>
              <a:t>也就是一个字符用一个字节标识</a:t>
            </a:r>
            <a:r>
              <a:rPr lang="en-US" altLang="zh-CN" dirty="0"/>
              <a:t>,</a:t>
            </a:r>
            <a:r>
              <a:rPr lang="zh-CN" altLang="en-US" dirty="0"/>
              <a:t>是一个</a:t>
            </a:r>
            <a:r>
              <a:rPr lang="en-US" altLang="zh-CN" dirty="0" err="1"/>
              <a:t>ascii</a:t>
            </a:r>
            <a:r>
              <a:rPr lang="zh-CN" altLang="en-US" dirty="0"/>
              <a:t>码</a:t>
            </a:r>
            <a:r>
              <a:rPr lang="en-US" altLang="zh-CN" dirty="0"/>
              <a:t>,</a:t>
            </a:r>
            <a:r>
              <a:rPr lang="zh-CN" altLang="en-US" dirty="0"/>
              <a:t>存储在内存中也是一个字节</a:t>
            </a:r>
            <a:r>
              <a:rPr lang="en-US" altLang="zh-CN" dirty="0"/>
              <a:t>,</a:t>
            </a:r>
            <a:r>
              <a:rPr lang="zh-CN" altLang="en-US" dirty="0"/>
              <a:t>但是有很多问题不能解决</a:t>
            </a:r>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64</a:t>
            </a:fld>
            <a:endParaRPr lang="zh-CN" altLang="en-US"/>
          </a:p>
        </p:txBody>
      </p:sp>
    </p:spTree>
    <p:extLst>
      <p:ext uri="{BB962C8B-B14F-4D97-AF65-F5344CB8AC3E}">
        <p14:creationId xmlns:p14="http://schemas.microsoft.com/office/powerpoint/2010/main" val="870358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altLang="zh-CN" dirty="0"/>
              <a:t>C</a:t>
            </a:r>
            <a:r>
              <a:rPr lang="zh-CN" altLang="en-US" dirty="0"/>
              <a:t>语言中的串，就是我们在讲</a:t>
            </a:r>
            <a:r>
              <a:rPr lang="en-US" altLang="zh-CN" dirty="0"/>
              <a:t>C</a:t>
            </a:r>
            <a:r>
              <a:rPr lang="zh-CN" altLang="en-US" dirty="0"/>
              <a:t>的过程中提到的字符串。</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66</a:t>
            </a:fld>
            <a:endParaRPr lang="zh-CN" altLang="en-US"/>
          </a:p>
        </p:txBody>
      </p:sp>
    </p:spTree>
    <p:extLst>
      <p:ext uri="{BB962C8B-B14F-4D97-AF65-F5344CB8AC3E}">
        <p14:creationId xmlns:p14="http://schemas.microsoft.com/office/powerpoint/2010/main" val="2102477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在字符串</a:t>
            </a:r>
            <a:r>
              <a:rPr lang="en-US" altLang="zh-CN" dirty="0"/>
              <a:t>S</a:t>
            </a:r>
            <a:r>
              <a:rPr lang="zh-CN" altLang="en-US" dirty="0"/>
              <a:t>的第</a:t>
            </a:r>
            <a:r>
              <a:rPr lang="en-US" altLang="zh-CN" dirty="0"/>
              <a:t>n</a:t>
            </a:r>
            <a:r>
              <a:rPr lang="zh-CN" altLang="en-US" dirty="0"/>
              <a:t>个字符后面插入字符串</a:t>
            </a:r>
            <a:r>
              <a:rPr lang="en-US" altLang="zh-CN" dirty="0"/>
              <a:t>t</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strcat</a:t>
            </a:r>
            <a:r>
              <a:rPr lang="en-US" altLang="zh-CN" sz="1200" dirty="0"/>
              <a:t>(t, </a:t>
            </a:r>
            <a:r>
              <a:rPr lang="en-US" altLang="zh-CN" sz="1200" dirty="0" err="1"/>
              <a:t>s+n</a:t>
            </a:r>
            <a:r>
              <a:rPr lang="en-US" altLang="zh-CN" sz="1200" dirty="0"/>
              <a:t>);</a:t>
            </a:r>
            <a:r>
              <a:rPr lang="zh-CN" altLang="en-US" sz="1200" dirty="0"/>
              <a:t> 这里</a:t>
            </a:r>
            <a:r>
              <a:rPr lang="en-US" altLang="zh-CN" sz="1200" dirty="0" err="1"/>
              <a:t>s+n</a:t>
            </a:r>
            <a:r>
              <a:rPr lang="zh-CN" altLang="en-US" sz="1200" dirty="0"/>
              <a:t>其实是一个指针运算，指明了要把</a:t>
            </a:r>
            <a:r>
              <a:rPr lang="en-US" altLang="zh-CN" sz="1200" dirty="0"/>
              <a:t>s</a:t>
            </a:r>
            <a:r>
              <a:rPr lang="zh-CN" altLang="en-US" sz="1200" dirty="0"/>
              <a:t>的第</a:t>
            </a:r>
            <a:r>
              <a:rPr lang="en-US" altLang="zh-CN" sz="1200" dirty="0"/>
              <a:t>n</a:t>
            </a:r>
            <a:r>
              <a:rPr lang="zh-CN" altLang="en-US" sz="1200" dirty="0"/>
              <a:t>个字符后面的内容连接到</a:t>
            </a:r>
            <a:r>
              <a:rPr lang="en-US" altLang="zh-CN" sz="1200" dirty="0"/>
              <a:t>t</a:t>
            </a:r>
            <a:r>
              <a:rPr lang="zh-CN" altLang="en-US" sz="1200" dirty="0"/>
              <a:t>的后面</a:t>
            </a:r>
            <a:endParaRPr lang="en-US" altLang="zh-CN" sz="1200" dirty="0"/>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71</a:t>
            </a:fld>
            <a:endParaRPr lang="zh-CN" altLang="en-US"/>
          </a:p>
        </p:txBody>
      </p:sp>
    </p:spTree>
    <p:extLst>
      <p:ext uri="{BB962C8B-B14F-4D97-AF65-F5344CB8AC3E}">
        <p14:creationId xmlns:p14="http://schemas.microsoft.com/office/powerpoint/2010/main" val="229642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5</a:t>
            </a:fld>
            <a:endParaRPr lang="zh-CN" altLang="en-US"/>
          </a:p>
        </p:txBody>
      </p:sp>
    </p:spTree>
    <p:extLst>
      <p:ext uri="{BB962C8B-B14F-4D97-AF65-F5344CB8AC3E}">
        <p14:creationId xmlns:p14="http://schemas.microsoft.com/office/powerpoint/2010/main" val="3627756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73</a:t>
            </a:fld>
            <a:endParaRPr lang="en-US" altLang="zh-CN"/>
          </a:p>
        </p:txBody>
      </p:sp>
      <p:sp>
        <p:nvSpPr>
          <p:cNvPr id="55299" name="Rectangle 2"/>
          <p:cNvSpPr>
            <a:spLocks noGrp="1" noRot="1" noChangeAspect="1" noChangeArrowheads="1" noTextEdit="1"/>
          </p:cNvSpPr>
          <p:nvPr>
            <p:ph type="sldImg"/>
          </p:nvPr>
        </p:nvSpPr>
        <p:spPr>
          <a:xfrm>
            <a:off x="382588" y="685800"/>
            <a:ext cx="6092825" cy="3429000"/>
          </a:xfrm>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只是少找了</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75</a:t>
            </a:fld>
            <a:endParaRPr lang="zh-CN" altLang="en-US"/>
          </a:p>
        </p:txBody>
      </p:sp>
    </p:spTree>
    <p:extLst>
      <p:ext uri="{BB962C8B-B14F-4D97-AF65-F5344CB8AC3E}">
        <p14:creationId xmlns:p14="http://schemas.microsoft.com/office/powerpoint/2010/main" val="2741630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78</a:t>
            </a:fld>
            <a:endParaRPr lang="zh-CN" altLang="en-US"/>
          </a:p>
        </p:txBody>
      </p:sp>
    </p:spTree>
    <p:extLst>
      <p:ext uri="{BB962C8B-B14F-4D97-AF65-F5344CB8AC3E}">
        <p14:creationId xmlns:p14="http://schemas.microsoft.com/office/powerpoint/2010/main" val="1768343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lvl="1" algn="just" fontAlgn="base">
              <a:spcBef>
                <a:spcPct val="0"/>
              </a:spcBef>
            </a:pPr>
            <a:r>
              <a:rPr lang="en-US" altLang="zh-CN" b="1" dirty="0">
                <a:solidFill>
                  <a:srgbClr val="000080"/>
                </a:solidFill>
                <a:latin typeface="幼圆" pitchFamily="49" charset="-122"/>
                <a:ea typeface="幼圆" pitchFamily="49" charset="-122"/>
              </a:rPr>
              <a:t># grep [-</a:t>
            </a:r>
            <a:r>
              <a:rPr lang="en-US" altLang="zh-CN" b="1" dirty="0" err="1">
                <a:solidFill>
                  <a:srgbClr val="000080"/>
                </a:solidFill>
                <a:latin typeface="幼圆" pitchFamily="49" charset="-122"/>
                <a:ea typeface="幼圆" pitchFamily="49" charset="-122"/>
              </a:rPr>
              <a:t>cinv</a:t>
            </a:r>
            <a:r>
              <a:rPr lang="en-US" altLang="zh-CN" b="1" dirty="0">
                <a:solidFill>
                  <a:srgbClr val="000080"/>
                </a:solidFill>
                <a:latin typeface="幼圆" pitchFamily="49" charset="-122"/>
                <a:ea typeface="幼圆" pitchFamily="49" charset="-122"/>
              </a:rPr>
              <a:t>]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-c </a:t>
            </a:r>
            <a:r>
              <a:rPr lang="zh-CN" altLang="en-US" dirty="0">
                <a:solidFill>
                  <a:srgbClr val="000080"/>
                </a:solidFill>
                <a:latin typeface="幼圆" pitchFamily="49" charset="-122"/>
                <a:ea typeface="幼圆" pitchFamily="49" charset="-122"/>
              </a:rPr>
              <a:t>：计算找到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的次数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etc</a:t>
            </a: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etc</a:t>
            </a: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grep -n root /</a:t>
            </a:r>
            <a:r>
              <a:rPr lang="en-US" altLang="zh-CN" dirty="0" err="1">
                <a:solidFill>
                  <a:srgbClr val="000080"/>
                </a:solidFill>
                <a:latin typeface="幼圆" pitchFamily="49" charset="-122"/>
                <a:ea typeface="幼圆" pitchFamily="49" charset="-122"/>
              </a:rPr>
              <a:t>etc</a:t>
            </a: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79</a:t>
            </a:fld>
            <a:endParaRPr lang="zh-CN" altLang="en-US"/>
          </a:p>
        </p:txBody>
      </p:sp>
    </p:spTree>
    <p:extLst>
      <p:ext uri="{BB962C8B-B14F-4D97-AF65-F5344CB8AC3E}">
        <p14:creationId xmlns:p14="http://schemas.microsoft.com/office/powerpoint/2010/main" val="9409242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83</a:t>
            </a:fld>
            <a:endParaRPr lang="en-US" altLang="zh-CN"/>
          </a:p>
        </p:txBody>
      </p:sp>
      <p:sp>
        <p:nvSpPr>
          <p:cNvPr id="55299" name="Rectangle 2"/>
          <p:cNvSpPr>
            <a:spLocks noGrp="1" noRot="1" noChangeAspect="1" noChangeArrowheads="1" noTextEdit="1"/>
          </p:cNvSpPr>
          <p:nvPr>
            <p:ph type="sldImg"/>
          </p:nvPr>
        </p:nvSpPr>
        <p:spPr>
          <a:xfrm>
            <a:off x="382588" y="685800"/>
            <a:ext cx="6092825" cy="3429000"/>
          </a:xfrm>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xfrm>
            <a:off x="382588" y="685800"/>
            <a:ext cx="6092825" cy="3429000"/>
          </a:xfrm>
          <a:ln/>
        </p:spPr>
      </p:sp>
      <p:sp>
        <p:nvSpPr>
          <p:cNvPr id="168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朴素算法的</a:t>
            </a:r>
            <a:r>
              <a:rPr lang="zh-CN" altLang="en-US" smtClean="0">
                <a:latin typeface="宋体" charset="-122"/>
                <a:ea typeface="宋体" charset="-122"/>
              </a:rPr>
              <a:t>②③是多余的</a:t>
            </a:r>
            <a:endParaRPr lang="zh-CN" altLang="en-US" smtClean="0">
              <a:ea typeface="宋体" charset="-122"/>
            </a:endParaRPr>
          </a:p>
        </p:txBody>
      </p:sp>
      <p:sp>
        <p:nvSpPr>
          <p:cNvPr id="168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1">
                <a:solidFill>
                  <a:srgbClr val="FFFF00"/>
                </a:solidFill>
                <a:latin typeface="Times New Roman" pitchFamily="18" charset="0"/>
                <a:ea typeface="黑体" pitchFamily="2" charset="-122"/>
              </a:defRPr>
            </a:lvl1pPr>
            <a:lvl2pPr marL="742950" indent="-285750">
              <a:defRPr sz="2600" b="1">
                <a:solidFill>
                  <a:srgbClr val="FFFF00"/>
                </a:solidFill>
                <a:latin typeface="Times New Roman" pitchFamily="18" charset="0"/>
                <a:ea typeface="黑体" pitchFamily="2" charset="-122"/>
              </a:defRPr>
            </a:lvl2pPr>
            <a:lvl3pPr marL="1143000" indent="-228600">
              <a:defRPr sz="2600" b="1">
                <a:solidFill>
                  <a:srgbClr val="FFFF00"/>
                </a:solidFill>
                <a:latin typeface="Times New Roman" pitchFamily="18" charset="0"/>
                <a:ea typeface="黑体" pitchFamily="2" charset="-122"/>
              </a:defRPr>
            </a:lvl3pPr>
            <a:lvl4pPr marL="1600200" indent="-228600">
              <a:defRPr sz="2600" b="1">
                <a:solidFill>
                  <a:srgbClr val="FFFF00"/>
                </a:solidFill>
                <a:latin typeface="Times New Roman" pitchFamily="18" charset="0"/>
                <a:ea typeface="黑体" pitchFamily="2" charset="-122"/>
              </a:defRPr>
            </a:lvl4pPr>
            <a:lvl5pPr marL="2057400" indent="-228600">
              <a:defRPr sz="2600" b="1">
                <a:solidFill>
                  <a:srgbClr val="FFFF00"/>
                </a:solidFill>
                <a:latin typeface="Times New Roman" pitchFamily="18" charset="0"/>
                <a:ea typeface="黑体" pitchFamily="2" charset="-122"/>
              </a:defRPr>
            </a:lvl5pPr>
            <a:lvl6pPr marL="2514600" indent="-228600" eaLnBrk="0" fontAlgn="base" hangingPunct="0">
              <a:lnSpc>
                <a:spcPct val="90000"/>
              </a:lnSpc>
              <a:spcBef>
                <a:spcPct val="0"/>
              </a:spcBef>
              <a:spcAft>
                <a:spcPct val="0"/>
              </a:spcAft>
              <a:defRPr sz="2600" b="1">
                <a:solidFill>
                  <a:srgbClr val="FFFF00"/>
                </a:solidFill>
                <a:latin typeface="Times New Roman" pitchFamily="18" charset="0"/>
                <a:ea typeface="黑体" pitchFamily="2" charset="-122"/>
              </a:defRPr>
            </a:lvl6pPr>
            <a:lvl7pPr marL="2971800" indent="-228600" eaLnBrk="0" fontAlgn="base" hangingPunct="0">
              <a:lnSpc>
                <a:spcPct val="90000"/>
              </a:lnSpc>
              <a:spcBef>
                <a:spcPct val="0"/>
              </a:spcBef>
              <a:spcAft>
                <a:spcPct val="0"/>
              </a:spcAft>
              <a:defRPr sz="2600" b="1">
                <a:solidFill>
                  <a:srgbClr val="FFFF00"/>
                </a:solidFill>
                <a:latin typeface="Times New Roman" pitchFamily="18" charset="0"/>
                <a:ea typeface="黑体" pitchFamily="2" charset="-122"/>
              </a:defRPr>
            </a:lvl7pPr>
            <a:lvl8pPr marL="3429000" indent="-228600" eaLnBrk="0" fontAlgn="base" hangingPunct="0">
              <a:lnSpc>
                <a:spcPct val="90000"/>
              </a:lnSpc>
              <a:spcBef>
                <a:spcPct val="0"/>
              </a:spcBef>
              <a:spcAft>
                <a:spcPct val="0"/>
              </a:spcAft>
              <a:defRPr sz="2600" b="1">
                <a:solidFill>
                  <a:srgbClr val="FFFF00"/>
                </a:solidFill>
                <a:latin typeface="Times New Roman" pitchFamily="18" charset="0"/>
                <a:ea typeface="黑体" pitchFamily="2" charset="-122"/>
              </a:defRPr>
            </a:lvl8pPr>
            <a:lvl9pPr marL="3886200" indent="-228600" eaLnBrk="0" fontAlgn="base" hangingPunct="0">
              <a:lnSpc>
                <a:spcPct val="90000"/>
              </a:lnSpc>
              <a:spcBef>
                <a:spcPct val="0"/>
              </a:spcBef>
              <a:spcAft>
                <a:spcPct val="0"/>
              </a:spcAft>
              <a:defRPr sz="2600" b="1">
                <a:solidFill>
                  <a:srgbClr val="FFFF00"/>
                </a:solidFill>
                <a:latin typeface="Times New Roman" pitchFamily="18" charset="0"/>
                <a:ea typeface="黑体" pitchFamily="2" charset="-122"/>
              </a:defRPr>
            </a:lvl9pPr>
          </a:lstStyle>
          <a:p>
            <a:fld id="{9CA8E4DF-BFDC-4EA9-99C5-A1EE72A6DC35}" type="slidenum">
              <a:rPr lang="zh-CN" altLang="en-US" sz="1200" b="0" smtClean="0">
                <a:solidFill>
                  <a:schemeClr val="tx1"/>
                </a:solidFill>
                <a:ea typeface="宋体" charset="-122"/>
              </a:rPr>
              <a:pPr/>
              <a:t>87</a:t>
            </a:fld>
            <a:endParaRPr lang="en-US" altLang="zh-CN" sz="1200" b="0" smtClean="0">
              <a:solidFill>
                <a:schemeClr val="tx1"/>
              </a:solidFill>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88</a:t>
            </a:fld>
            <a:endParaRPr lang="zh-CN" altLang="en-US"/>
          </a:p>
        </p:txBody>
      </p:sp>
    </p:spTree>
    <p:extLst>
      <p:ext uri="{BB962C8B-B14F-4D97-AF65-F5344CB8AC3E}">
        <p14:creationId xmlns:p14="http://schemas.microsoft.com/office/powerpoint/2010/main" val="2063158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所以，对于</a:t>
            </a:r>
            <a:r>
              <a:rPr lang="zh-CN" altLang="en-US" dirty="0" smtClean="0"/>
              <a:t>任意给定的子串，可以直接对每一位求出</a:t>
            </a:r>
            <a:r>
              <a:rPr lang="en-US" altLang="zh-CN" dirty="0" smtClean="0"/>
              <a:t>k</a:t>
            </a:r>
            <a:r>
              <a:rPr lang="zh-CN" altLang="en-US" dirty="0" smtClean="0"/>
              <a:t>值</a:t>
            </a:r>
            <a:endParaRPr lang="en-US" altLang="zh-CN" dirty="0" smtClean="0"/>
          </a:p>
          <a:p>
            <a:r>
              <a:rPr lang="en-US" altLang="zh-CN" dirty="0" err="1" smtClean="0"/>
              <a:t>Abcabaabc</a:t>
            </a:r>
            <a:endParaRPr lang="en-US" altLang="zh-CN" dirty="0" smtClean="0"/>
          </a:p>
          <a:p>
            <a:r>
              <a:rPr lang="en-US" altLang="zh-CN" dirty="0" err="1" smtClean="0"/>
              <a:t>abcabx</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89</a:t>
            </a:fld>
            <a:endParaRPr lang="zh-CN" altLang="en-US"/>
          </a:p>
        </p:txBody>
      </p:sp>
    </p:spTree>
    <p:extLst>
      <p:ext uri="{BB962C8B-B14F-4D97-AF65-F5344CB8AC3E}">
        <p14:creationId xmlns:p14="http://schemas.microsoft.com/office/powerpoint/2010/main" val="3911265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回溯的位置</a:t>
            </a:r>
            <a:r>
              <a:rPr lang="en-US" altLang="zh-CN" dirty="0" smtClean="0"/>
              <a:t>k</a:t>
            </a:r>
            <a:r>
              <a:rPr lang="zh-CN" altLang="en-US" dirty="0" smtClean="0"/>
              <a:t>满足如下条件：即子串的前</a:t>
            </a:r>
            <a:r>
              <a:rPr lang="en-US" altLang="zh-CN" dirty="0" smtClean="0"/>
              <a:t>k</a:t>
            </a:r>
            <a:r>
              <a:rPr lang="zh-CN" altLang="en-US" dirty="0" smtClean="0"/>
              <a:t>个字符和子串的</a:t>
            </a:r>
            <a:r>
              <a:rPr lang="en-US" altLang="zh-CN" dirty="0" smtClean="0"/>
              <a:t>j-k</a:t>
            </a:r>
            <a:r>
              <a:rPr lang="zh-CN" altLang="en-US" dirty="0" smtClean="0"/>
              <a:t>位置起的</a:t>
            </a:r>
            <a:r>
              <a:rPr lang="en-US" altLang="zh-CN" dirty="0" smtClean="0"/>
              <a:t>k</a:t>
            </a:r>
            <a:r>
              <a:rPr lang="zh-CN" altLang="en-US" dirty="0" smtClean="0"/>
              <a:t>个字符相匹配。</a:t>
            </a:r>
            <a:endParaRPr lang="en-US" altLang="zh-CN" dirty="0" smtClean="0"/>
          </a:p>
          <a:p>
            <a:r>
              <a:rPr lang="zh-CN" altLang="en-US" dirty="0" smtClean="0"/>
              <a:t>从子串的第</a:t>
            </a:r>
            <a:r>
              <a:rPr lang="en-US" altLang="zh-CN" dirty="0" smtClean="0"/>
              <a:t>1</a:t>
            </a:r>
            <a:r>
              <a:rPr lang="zh-CN" altLang="en-US" dirty="0" smtClean="0"/>
              <a:t>个字符开始数前</a:t>
            </a:r>
            <a:r>
              <a:rPr lang="en-US" altLang="zh-CN" dirty="0" smtClean="0"/>
              <a:t>k</a:t>
            </a:r>
            <a:r>
              <a:rPr lang="zh-CN" altLang="en-US" dirty="0" smtClean="0"/>
              <a:t>个字符，从子串失配位置往前数</a:t>
            </a:r>
            <a:r>
              <a:rPr lang="en-US" altLang="zh-CN" dirty="0" smtClean="0"/>
              <a:t>k</a:t>
            </a:r>
            <a:r>
              <a:rPr lang="zh-CN" altLang="en-US" dirty="0" smtClean="0"/>
              <a:t>个字符（不包含失配字符），如果这两部分子子串匹配，则最大的</a:t>
            </a:r>
            <a:r>
              <a:rPr lang="en-US" altLang="zh-CN" dirty="0" smtClean="0"/>
              <a:t>k</a:t>
            </a:r>
            <a:r>
              <a:rPr lang="zh-CN" altLang="en-US" dirty="0" smtClean="0"/>
              <a:t>就是子串在</a:t>
            </a:r>
            <a:r>
              <a:rPr lang="en-US" altLang="zh-CN" dirty="0" smtClean="0"/>
              <a:t>j</a:t>
            </a:r>
            <a:r>
              <a:rPr lang="zh-CN" altLang="en-US" dirty="0" smtClean="0"/>
              <a:t>处失配时应该回溯的位置。</a:t>
            </a:r>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90</a:t>
            </a:fld>
            <a:endParaRPr lang="zh-CN" altLang="en-US"/>
          </a:p>
        </p:txBody>
      </p:sp>
    </p:spTree>
    <p:extLst>
      <p:ext uri="{BB962C8B-B14F-4D97-AF65-F5344CB8AC3E}">
        <p14:creationId xmlns:p14="http://schemas.microsoft.com/office/powerpoint/2010/main" val="134781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从弹出的这个示例，左边子串的第一位不等于第三位，所以可以推出右边从</a:t>
            </a:r>
            <a:r>
              <a:rPr lang="en-US" altLang="zh-CN" dirty="0"/>
              <a:t>b</a:t>
            </a:r>
            <a:r>
              <a:rPr lang="zh-CN" altLang="en-US" dirty="0"/>
              <a:t>或</a:t>
            </a:r>
            <a:r>
              <a:rPr lang="en-US" altLang="zh-CN" dirty="0"/>
              <a:t>c</a:t>
            </a:r>
            <a:r>
              <a:rPr lang="zh-CN" altLang="en-US" dirty="0"/>
              <a:t>开始匹配的话，不可能跟子串匹配</a:t>
            </a:r>
            <a:r>
              <a:rPr lang="zh-CN" altLang="en-US" dirty="0" smtClean="0"/>
              <a:t>上</a:t>
            </a:r>
            <a:endParaRPr lang="en-US" altLang="zh-CN" dirty="0" smtClean="0"/>
          </a:p>
          <a:p>
            <a:r>
              <a:rPr lang="zh-CN" altLang="en-US" dirty="0" smtClean="0"/>
              <a:t>当前轮比较：主串的</a:t>
            </a:r>
            <a:r>
              <a:rPr lang="en-US" altLang="zh-CN" dirty="0" smtClean="0"/>
              <a:t>m</a:t>
            </a:r>
            <a:r>
              <a:rPr lang="zh-CN" altLang="en-US" dirty="0" smtClean="0"/>
              <a:t>位开始比较，比较到位置</a:t>
            </a:r>
            <a:r>
              <a:rPr lang="en-US" altLang="zh-CN" dirty="0" smtClean="0"/>
              <a:t>i</a:t>
            </a:r>
            <a:r>
              <a:rPr lang="zh-CN" altLang="en-US" dirty="0" smtClean="0"/>
              <a:t>时候，和子串不匹配，此时，比较到了子串</a:t>
            </a:r>
            <a:r>
              <a:rPr lang="en-US" altLang="zh-CN" dirty="0" smtClean="0"/>
              <a:t>j</a:t>
            </a:r>
            <a:r>
              <a:rPr lang="zh-CN" altLang="en-US" dirty="0" smtClean="0"/>
              <a:t>的位置。</a:t>
            </a:r>
            <a:endParaRPr lang="en-US" altLang="zh-CN" dirty="0" smtClean="0"/>
          </a:p>
          <a:p>
            <a:r>
              <a:rPr lang="zh-CN" altLang="en-US" dirty="0" smtClean="0"/>
              <a:t>下一轮比较：如果主串回滚到下一位（</a:t>
            </a:r>
            <a:r>
              <a:rPr lang="en-US" altLang="zh-CN" dirty="0" smtClean="0"/>
              <a:t>m+1</a:t>
            </a:r>
            <a:r>
              <a:rPr lang="zh-CN" altLang="en-US" dirty="0" smtClean="0"/>
              <a:t>位）开始比较匹配，要想能匹配上，必须满足的条件是：子串的前</a:t>
            </a:r>
            <a:r>
              <a:rPr lang="en-US" altLang="zh-CN" dirty="0" smtClean="0"/>
              <a:t>j-2</a:t>
            </a:r>
            <a:r>
              <a:rPr lang="zh-CN" altLang="en-US" dirty="0" smtClean="0"/>
              <a:t>个字符和子串的第</a:t>
            </a:r>
            <a:r>
              <a:rPr lang="en-US" altLang="zh-CN" dirty="0" smtClean="0"/>
              <a:t>2</a:t>
            </a:r>
            <a:r>
              <a:rPr lang="zh-CN" altLang="en-US" dirty="0" smtClean="0"/>
              <a:t>至</a:t>
            </a:r>
            <a:r>
              <a:rPr lang="en-US" altLang="zh-CN" dirty="0" smtClean="0"/>
              <a:t>j-1</a:t>
            </a:r>
            <a:r>
              <a:rPr lang="zh-CN" altLang="en-US" dirty="0" smtClean="0"/>
              <a:t>的字符相同。因为在当前轮匹配状态下，</a:t>
            </a:r>
            <a:r>
              <a:rPr lang="en-US" altLang="zh-CN" dirty="0" smtClean="0"/>
              <a:t>j-1</a:t>
            </a:r>
            <a:r>
              <a:rPr lang="zh-CN" altLang="en-US" dirty="0" smtClean="0"/>
              <a:t>前面的字符都和主串第</a:t>
            </a:r>
            <a:r>
              <a:rPr lang="en-US" altLang="zh-CN" dirty="0" smtClean="0"/>
              <a:t>m</a:t>
            </a:r>
            <a:r>
              <a:rPr lang="zh-CN" altLang="en-US" dirty="0" smtClean="0"/>
              <a:t>至</a:t>
            </a:r>
            <a:r>
              <a:rPr lang="en-US" altLang="zh-CN" dirty="0" smtClean="0"/>
              <a:t>i-1</a:t>
            </a:r>
            <a:r>
              <a:rPr lang="zh-CN" altLang="en-US" dirty="0" smtClean="0"/>
              <a:t>位置匹配上了，则说明子串</a:t>
            </a:r>
            <a:r>
              <a:rPr lang="en-US" altLang="zh-CN" dirty="0" smtClean="0"/>
              <a:t>2</a:t>
            </a:r>
            <a:r>
              <a:rPr lang="zh-CN" altLang="en-US" dirty="0" smtClean="0"/>
              <a:t>至</a:t>
            </a:r>
            <a:r>
              <a:rPr lang="en-US" altLang="zh-CN" dirty="0" smtClean="0"/>
              <a:t>j-1</a:t>
            </a:r>
            <a:r>
              <a:rPr lang="zh-CN" altLang="en-US" dirty="0" smtClean="0"/>
              <a:t>位置的字符是和主串的</a:t>
            </a:r>
            <a:r>
              <a:rPr lang="en-US" altLang="zh-CN" dirty="0" smtClean="0"/>
              <a:t>m+1</a:t>
            </a:r>
            <a:r>
              <a:rPr lang="zh-CN" altLang="en-US" dirty="0" smtClean="0"/>
              <a:t>到</a:t>
            </a:r>
            <a:r>
              <a:rPr lang="en-US" altLang="zh-CN" dirty="0" smtClean="0"/>
              <a:t>i-1</a:t>
            </a:r>
            <a:r>
              <a:rPr lang="zh-CN" altLang="en-US" dirty="0" smtClean="0"/>
              <a:t>位置的字符是一样的。而下一轮匹配，是子串的第</a:t>
            </a:r>
            <a:r>
              <a:rPr lang="en-US" altLang="zh-CN" dirty="0" smtClean="0"/>
              <a:t>1</a:t>
            </a:r>
            <a:r>
              <a:rPr lang="zh-CN" altLang="en-US" dirty="0" smtClean="0"/>
              <a:t>至</a:t>
            </a:r>
            <a:r>
              <a:rPr lang="en-US" altLang="zh-CN" dirty="0" smtClean="0"/>
              <a:t>j-2</a:t>
            </a:r>
            <a:r>
              <a:rPr lang="zh-CN" altLang="en-US" dirty="0" smtClean="0"/>
              <a:t>的字符和主串的第</a:t>
            </a:r>
            <a:r>
              <a:rPr lang="en-US" altLang="zh-CN" dirty="0" smtClean="0"/>
              <a:t>m+1</a:t>
            </a:r>
            <a:r>
              <a:rPr lang="zh-CN" altLang="en-US" dirty="0" smtClean="0"/>
              <a:t>到</a:t>
            </a:r>
            <a:r>
              <a:rPr lang="en-US" altLang="zh-CN" dirty="0" smtClean="0"/>
              <a:t>i-1</a:t>
            </a:r>
            <a:r>
              <a:rPr lang="zh-CN" altLang="en-US" dirty="0" smtClean="0"/>
              <a:t>位置的字符匹配。因此，要想能匹配上，必须满足“子串的第</a:t>
            </a:r>
            <a:r>
              <a:rPr lang="en-US" altLang="zh-CN" dirty="0" smtClean="0"/>
              <a:t>1</a:t>
            </a:r>
            <a:r>
              <a:rPr lang="zh-CN" altLang="en-US" dirty="0" smtClean="0"/>
              <a:t>至</a:t>
            </a:r>
            <a:r>
              <a:rPr lang="en-US" altLang="zh-CN" dirty="0" smtClean="0"/>
              <a:t>j-2</a:t>
            </a:r>
            <a:r>
              <a:rPr lang="zh-CN" altLang="en-US" dirty="0" smtClean="0"/>
              <a:t>的字符和子串</a:t>
            </a:r>
            <a:r>
              <a:rPr lang="en-US" altLang="zh-CN" dirty="0" smtClean="0"/>
              <a:t>2</a:t>
            </a:r>
            <a:r>
              <a:rPr lang="zh-CN" altLang="en-US" dirty="0" smtClean="0"/>
              <a:t>至</a:t>
            </a:r>
            <a:r>
              <a:rPr lang="en-US" altLang="zh-CN" dirty="0" smtClean="0"/>
              <a:t>j-1</a:t>
            </a:r>
            <a:r>
              <a:rPr lang="zh-CN" altLang="en-US" dirty="0" smtClean="0"/>
              <a:t>位置的字符一样”。</a:t>
            </a:r>
            <a:endParaRPr lang="en-US" altLang="zh-CN" dirty="0" smtClean="0"/>
          </a:p>
          <a:p>
            <a:r>
              <a:rPr lang="zh-CN" altLang="en-US" dirty="0" smtClean="0"/>
              <a:t>依次类推到主串回滚到</a:t>
            </a:r>
            <a:r>
              <a:rPr lang="en-US" altLang="zh-CN" dirty="0" smtClean="0"/>
              <a:t>m+2,m+3</a:t>
            </a:r>
            <a:r>
              <a:rPr lang="zh-CN" altLang="en-US" dirty="0" smtClean="0"/>
              <a:t>。。。。。。的情况。</a:t>
            </a:r>
            <a:endParaRPr lang="en-US" altLang="zh-CN" dirty="0" smtClean="0"/>
          </a:p>
          <a:p>
            <a:r>
              <a:rPr lang="zh-CN" altLang="en-US" dirty="0" smtClean="0"/>
              <a:t>子串当前匹配失效位置之前的字符串，前缀和后缀相同，回滚主串的匹配位置才是有意义的。而事实上，这种情况下，又不需要回滚主串了，而只需要回滚子串的匹配位置就可以了（因为即便是回滚主串，从回滚位置到当前的</a:t>
            </a:r>
            <a:r>
              <a:rPr lang="en-US" altLang="zh-CN" dirty="0" smtClean="0"/>
              <a:t>i-1</a:t>
            </a:r>
            <a:r>
              <a:rPr lang="zh-CN" altLang="en-US" dirty="0" smtClean="0"/>
              <a:t>位置的字符已经知道是和子串的前缀部分是匹配上的，因此，只需要将子串回滚到前缀的下一个位置，来和主串的当前位置</a:t>
            </a:r>
            <a:r>
              <a:rPr lang="en-US" altLang="zh-CN" dirty="0" smtClean="0"/>
              <a:t>i</a:t>
            </a:r>
            <a:r>
              <a:rPr lang="zh-CN" altLang="en-US" dirty="0" smtClean="0"/>
              <a:t>比较就可以了）</a:t>
            </a:r>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101</a:t>
            </a:fld>
            <a:endParaRPr lang="zh-CN" altLang="en-US"/>
          </a:p>
        </p:txBody>
      </p:sp>
    </p:spTree>
    <p:extLst>
      <p:ext uri="{BB962C8B-B14F-4D97-AF65-F5344CB8AC3E}">
        <p14:creationId xmlns:p14="http://schemas.microsoft.com/office/powerpoint/2010/main" val="2560982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也是一种线性结构，所以为什么我们说线性表的顺序存储可以理解为是数组</a:t>
            </a:r>
            <a:r>
              <a:rPr lang="zh-CN" altLang="en-US" dirty="0" smtClean="0"/>
              <a:t>（预留空间范围内动态变化的</a:t>
            </a:r>
            <a:r>
              <a:rPr lang="zh-CN" altLang="en-US" dirty="0"/>
              <a:t>）</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6</a:t>
            </a:fld>
            <a:endParaRPr lang="zh-CN" altLang="en-US"/>
          </a:p>
        </p:txBody>
      </p:sp>
    </p:spTree>
    <p:extLst>
      <p:ext uri="{BB962C8B-B14F-4D97-AF65-F5344CB8AC3E}">
        <p14:creationId xmlns:p14="http://schemas.microsoft.com/office/powerpoint/2010/main" val="1945591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所以对于上面的例子，如果匹配到第六位的时候，那没必要让主串的指示位再回退，把子串回滚到正确的位置即可，这里因为有上一页分析的结果，子串的比较也就从</a:t>
            </a:r>
            <a:r>
              <a:rPr lang="zh-CN" altLang="en-US" dirty="0" smtClean="0"/>
              <a:t>第三位</a:t>
            </a:r>
            <a:r>
              <a:rPr lang="zh-CN" altLang="en-US" dirty="0"/>
              <a:t>开始就可以了（即回滚到</a:t>
            </a:r>
            <a:r>
              <a:rPr lang="zh-CN" altLang="en-US" dirty="0" smtClean="0"/>
              <a:t>第三位）</a:t>
            </a:r>
            <a:endParaRPr lang="en-US" altLang="zh-CN" dirty="0" smtClean="0"/>
          </a:p>
          <a:p>
            <a:endParaRPr lang="en-US" altLang="zh-CN" dirty="0" smtClean="0"/>
          </a:p>
          <a:p>
            <a:r>
              <a:rPr lang="zh-CN" altLang="en-US" dirty="0" smtClean="0"/>
              <a:t>子串失效位置之前的子子串是</a:t>
            </a:r>
            <a:r>
              <a:rPr lang="en-US" altLang="zh-CN" dirty="0" err="1" smtClean="0"/>
              <a:t>abcab</a:t>
            </a:r>
            <a:r>
              <a:rPr lang="zh-CN" altLang="en-US" dirty="0" smtClean="0"/>
              <a:t>，有相同的前缀</a:t>
            </a:r>
            <a:r>
              <a:rPr lang="en-US" altLang="zh-CN" dirty="0" err="1" smtClean="0"/>
              <a:t>ab</a:t>
            </a:r>
            <a:r>
              <a:rPr lang="zh-CN" altLang="en-US" dirty="0" smtClean="0"/>
              <a:t>，所以把子串的匹配比较位置回滚到前缀</a:t>
            </a:r>
            <a:r>
              <a:rPr lang="en-US" altLang="zh-CN" dirty="0" err="1" smtClean="0"/>
              <a:t>ab</a:t>
            </a:r>
            <a:r>
              <a:rPr lang="zh-CN" altLang="en-US" dirty="0" smtClean="0"/>
              <a:t>的下一个位置，即第三位的</a:t>
            </a:r>
            <a:r>
              <a:rPr lang="en-US" altLang="zh-CN" dirty="0" smtClean="0"/>
              <a:t>c</a:t>
            </a:r>
            <a:r>
              <a:rPr lang="zh-CN" altLang="en-US" dirty="0" smtClean="0"/>
              <a:t>和主串当前</a:t>
            </a:r>
            <a:r>
              <a:rPr lang="en-US" altLang="zh-CN" dirty="0" smtClean="0"/>
              <a:t>i</a:t>
            </a:r>
            <a:r>
              <a:rPr lang="zh-CN" altLang="en-US" dirty="0" smtClean="0"/>
              <a:t>位置比较</a:t>
            </a:r>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102</a:t>
            </a:fld>
            <a:endParaRPr lang="zh-CN" altLang="en-US"/>
          </a:p>
        </p:txBody>
      </p:sp>
    </p:spTree>
    <p:extLst>
      <p:ext uri="{BB962C8B-B14F-4D97-AF65-F5344CB8AC3E}">
        <p14:creationId xmlns:p14="http://schemas.microsoft.com/office/powerpoint/2010/main" val="2721500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具体来看这个例子：第一步出现不匹配的情况下，主串指示位不动，子串回滚到第二位</a:t>
            </a:r>
            <a:endParaRPr lang="en-US" altLang="zh-CN" dirty="0"/>
          </a:p>
          <a:p>
            <a:r>
              <a:rPr lang="zh-CN" altLang="en-US" dirty="0"/>
              <a:t>对于第二步出现不匹配的情况下，主串指示不动，子串回滚到第三位</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103</a:t>
            </a:fld>
            <a:endParaRPr lang="zh-CN" altLang="en-US"/>
          </a:p>
        </p:txBody>
      </p:sp>
    </p:spTree>
    <p:extLst>
      <p:ext uri="{BB962C8B-B14F-4D97-AF65-F5344CB8AC3E}">
        <p14:creationId xmlns:p14="http://schemas.microsoft.com/office/powerpoint/2010/main" val="4164252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所以，对于任意给定的子串，可以直接对每一位求出</a:t>
            </a:r>
            <a:r>
              <a:rPr lang="en-US" altLang="zh-CN" dirty="0"/>
              <a:t>k</a:t>
            </a:r>
            <a:r>
              <a:rPr lang="zh-CN" altLang="en-US" dirty="0"/>
              <a:t>值</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104</a:t>
            </a:fld>
            <a:endParaRPr lang="zh-CN" altLang="en-US"/>
          </a:p>
        </p:txBody>
      </p:sp>
    </p:spTree>
    <p:extLst>
      <p:ext uri="{BB962C8B-B14F-4D97-AF65-F5344CB8AC3E}">
        <p14:creationId xmlns:p14="http://schemas.microsoft.com/office/powerpoint/2010/main" val="3911265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105</a:t>
            </a:fld>
            <a:endParaRPr lang="zh-CN" altLang="en-US"/>
          </a:p>
        </p:txBody>
      </p:sp>
    </p:spTree>
    <p:extLst>
      <p:ext uri="{BB962C8B-B14F-4D97-AF65-F5344CB8AC3E}">
        <p14:creationId xmlns:p14="http://schemas.microsoft.com/office/powerpoint/2010/main" val="2053833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342900" indent="-342900" algn="l" eaLnBrk="1" hangingPunct="1">
              <a:lnSpc>
                <a:spcPct val="90000"/>
              </a:lnSpc>
              <a:spcBef>
                <a:spcPct val="20000"/>
              </a:spcBef>
              <a:buClr>
                <a:schemeClr val="tx2"/>
              </a:buClr>
            </a:pPr>
            <a:r>
              <a:rPr kumimoji="1" lang="en-US" altLang="zh-CN" sz="1200" b="1" dirty="0">
                <a:latin typeface="宋体" charset="-122"/>
              </a:rPr>
              <a:t>void </a:t>
            </a:r>
            <a:r>
              <a:rPr kumimoji="1" lang="en-US" altLang="zh-CN" sz="1200" b="1" dirty="0" err="1">
                <a:latin typeface="宋体" charset="-122"/>
              </a:rPr>
              <a:t>GetNext</a:t>
            </a:r>
            <a:r>
              <a:rPr kumimoji="1" lang="en-US" altLang="zh-CN" sz="1200" b="1" dirty="0">
                <a:latin typeface="宋体" charset="-122"/>
              </a:rPr>
              <a:t>(String T, </a:t>
            </a:r>
            <a:r>
              <a:rPr kumimoji="1" lang="en-US" altLang="zh-CN" sz="1200" b="1" dirty="0" err="1">
                <a:latin typeface="宋体" charset="-122"/>
              </a:rPr>
              <a:t>int</a:t>
            </a:r>
            <a:r>
              <a:rPr kumimoji="1" lang="en-US" altLang="zh-CN" sz="1200" b="1" dirty="0">
                <a:latin typeface="宋体" charset="-122"/>
              </a:rPr>
              <a:t> next[])</a:t>
            </a:r>
          </a:p>
          <a:p>
            <a:pPr marL="342900" indent="-342900" algn="l" eaLnBrk="1" hangingPunct="1">
              <a:lnSpc>
                <a:spcPct val="90000"/>
              </a:lnSpc>
              <a:spcBef>
                <a:spcPct val="20000"/>
              </a:spcBef>
              <a:buClr>
                <a:schemeClr val="tx2"/>
              </a:buClr>
            </a:pPr>
            <a:r>
              <a:rPr kumimoji="1" lang="en-US" altLang="zh-CN" sz="1200" b="1" dirty="0">
                <a:latin typeface="宋体" charset="-122"/>
              </a:rPr>
              <a:t>  {  	</a:t>
            </a:r>
            <a:r>
              <a:rPr kumimoji="1" lang="en-US" altLang="zh-CN" sz="1200" b="1" dirty="0" err="1">
                <a:latin typeface="宋体" charset="-122"/>
              </a:rPr>
              <a:t>int</a:t>
            </a:r>
            <a:r>
              <a:rPr kumimoji="1" lang="en-US" altLang="zh-CN" sz="1200" b="1" dirty="0">
                <a:latin typeface="宋体" charset="-122"/>
              </a:rPr>
              <a:t> j = 1, k = 0;</a:t>
            </a:r>
          </a:p>
          <a:p>
            <a:pPr marL="342900" indent="-342900" algn="l" eaLnBrk="1" hangingPunct="1">
              <a:lnSpc>
                <a:spcPct val="90000"/>
              </a:lnSpc>
              <a:spcBef>
                <a:spcPct val="20000"/>
              </a:spcBef>
              <a:buClr>
                <a:schemeClr val="tx2"/>
              </a:buClr>
            </a:pPr>
            <a:r>
              <a:rPr kumimoji="1" lang="en-US" altLang="zh-CN" sz="1200" b="1" dirty="0">
                <a:latin typeface="宋体" charset="-122"/>
              </a:rPr>
              <a:t>    	next[1] = 0;</a:t>
            </a:r>
          </a:p>
          <a:p>
            <a:pPr marL="342900" indent="-342900" algn="l" eaLnBrk="1" hangingPunct="1">
              <a:lnSpc>
                <a:spcPct val="90000"/>
              </a:lnSpc>
              <a:spcBef>
                <a:spcPct val="20000"/>
              </a:spcBef>
              <a:buClr>
                <a:schemeClr val="tx2"/>
              </a:buClr>
            </a:pPr>
            <a:r>
              <a:rPr kumimoji="1" lang="en-US" altLang="zh-CN" sz="1200" b="1" dirty="0">
                <a:latin typeface="宋体" charset="-122"/>
              </a:rPr>
              <a:t>    	while(j &lt; </a:t>
            </a:r>
            <a:r>
              <a:rPr kumimoji="1" lang="en-US" altLang="zh-CN" sz="1200" b="1" dirty="0" err="1">
                <a:latin typeface="宋体" charset="-122"/>
              </a:rPr>
              <a:t>len</a:t>
            </a:r>
            <a:r>
              <a:rPr kumimoji="1" lang="en-US" altLang="zh-CN" sz="1200" b="1" dirty="0">
                <a:latin typeface="宋体" charset="-122"/>
              </a:rPr>
              <a:t>(T)){</a:t>
            </a:r>
            <a:r>
              <a:rPr kumimoji="1" lang="en-US" altLang="zh-CN" sz="1200" b="1" dirty="0">
                <a:solidFill>
                  <a:srgbClr val="FF0000"/>
                </a:solidFill>
                <a:latin typeface="宋体" charset="-122"/>
              </a:rPr>
              <a:t>//</a:t>
            </a:r>
            <a:r>
              <a:rPr kumimoji="1" lang="zh-CN" altLang="en-US" sz="1200" b="1" dirty="0">
                <a:solidFill>
                  <a:srgbClr val="FF0000"/>
                </a:solidFill>
                <a:latin typeface="宋体" charset="-122"/>
              </a:rPr>
              <a:t>对模式串中所有位求</a:t>
            </a:r>
            <a:r>
              <a:rPr kumimoji="1" lang="en-US" altLang="zh-CN" sz="1200" b="1" dirty="0">
                <a:solidFill>
                  <a:srgbClr val="FF0000"/>
                </a:solidFill>
                <a:latin typeface="宋体" charset="-122"/>
              </a:rPr>
              <a:t>next</a:t>
            </a:r>
            <a:r>
              <a:rPr kumimoji="1" lang="zh-CN" altLang="en-US" sz="1200" b="1" dirty="0">
                <a:solidFill>
                  <a:srgbClr val="FF0000"/>
                </a:solidFill>
                <a:latin typeface="宋体" charset="-122"/>
              </a:rPr>
              <a:t>值</a:t>
            </a:r>
            <a:endParaRPr kumimoji="1" lang="en-US" altLang="zh-CN" sz="1200" b="1" dirty="0">
              <a:solidFill>
                <a:srgbClr val="FF0000"/>
              </a:solidFill>
              <a:latin typeface="宋体" charset="-122"/>
            </a:endParaRPr>
          </a:p>
          <a:p>
            <a:pPr marL="342900" indent="-342900" algn="l" eaLnBrk="1" hangingPunct="1">
              <a:lnSpc>
                <a:spcPct val="90000"/>
              </a:lnSpc>
              <a:spcBef>
                <a:spcPct val="20000"/>
              </a:spcBef>
              <a:buClr>
                <a:schemeClr val="tx2"/>
              </a:buClr>
            </a:pPr>
            <a:r>
              <a:rPr kumimoji="1" lang="en-US" altLang="zh-CN" sz="1200" b="1" dirty="0">
                <a:latin typeface="宋体" charset="-122"/>
              </a:rPr>
              <a:t>		</a:t>
            </a:r>
          </a:p>
          <a:p>
            <a:pPr marL="342900" indent="-342900" algn="l" eaLnBrk="1" hangingPunct="1">
              <a:lnSpc>
                <a:spcPct val="90000"/>
              </a:lnSpc>
              <a:spcBef>
                <a:spcPct val="20000"/>
              </a:spcBef>
              <a:buClr>
                <a:schemeClr val="tx2"/>
              </a:buClr>
            </a:pPr>
            <a:r>
              <a:rPr kumimoji="1" lang="en-US" altLang="zh-CN" sz="1200" b="1" dirty="0">
                <a:latin typeface="宋体" charset="-122"/>
              </a:rPr>
              <a:t>          if( k == 0 || T[j]==T[k])</a:t>
            </a:r>
          </a:p>
          <a:p>
            <a:pPr marL="342900" indent="-342900" algn="l" eaLnBrk="1" hangingPunct="1">
              <a:lnSpc>
                <a:spcPct val="90000"/>
              </a:lnSpc>
              <a:spcBef>
                <a:spcPct val="20000"/>
              </a:spcBef>
              <a:buClr>
                <a:schemeClr val="tx2"/>
              </a:buClr>
            </a:pPr>
            <a:r>
              <a:rPr kumimoji="1" lang="en-US" altLang="zh-CN" sz="1200" b="1" dirty="0">
                <a:latin typeface="宋体" charset="-122"/>
              </a:rPr>
              <a:t>		       {</a:t>
            </a:r>
            <a:r>
              <a:rPr kumimoji="1" lang="en-US" altLang="zh-CN" sz="1200" b="1" dirty="0" err="1">
                <a:latin typeface="宋体" charset="-122"/>
              </a:rPr>
              <a:t>j++</a:t>
            </a:r>
            <a:r>
              <a:rPr kumimoji="1" lang="en-US" altLang="zh-CN" sz="1200" b="1" dirty="0">
                <a:latin typeface="宋体" charset="-122"/>
              </a:rPr>
              <a:t>;  k++; next[j]=k; }</a:t>
            </a:r>
          </a:p>
          <a:p>
            <a:pPr marL="342900" indent="-342900" algn="l" eaLnBrk="1" hangingPunct="1">
              <a:lnSpc>
                <a:spcPct val="90000"/>
              </a:lnSpc>
              <a:spcBef>
                <a:spcPct val="20000"/>
              </a:spcBef>
              <a:buClr>
                <a:schemeClr val="tx2"/>
              </a:buClr>
            </a:pPr>
            <a:r>
              <a:rPr kumimoji="1" lang="en-US" altLang="zh-CN" sz="1200" b="1" dirty="0">
                <a:latin typeface="宋体" charset="-122"/>
              </a:rPr>
              <a:t>          else k = next[k]; </a:t>
            </a:r>
          </a:p>
          <a:p>
            <a:pPr marL="342900" indent="-342900" algn="l" eaLnBrk="1" hangingPunct="1">
              <a:lnSpc>
                <a:spcPct val="90000"/>
              </a:lnSpc>
              <a:spcBef>
                <a:spcPct val="20000"/>
              </a:spcBef>
              <a:buClr>
                <a:schemeClr val="tx2"/>
              </a:buClr>
            </a:pPr>
            <a:r>
              <a:rPr kumimoji="1" lang="en-US" altLang="zh-CN" sz="1200" b="1" dirty="0">
                <a:latin typeface="宋体" charset="-122"/>
              </a:rPr>
              <a:t>	   }  </a:t>
            </a:r>
          </a:p>
          <a:p>
            <a:pPr marL="342900" indent="-342900" algn="l" eaLnBrk="1" hangingPunct="1">
              <a:lnSpc>
                <a:spcPct val="90000"/>
              </a:lnSpc>
              <a:spcBef>
                <a:spcPct val="20000"/>
              </a:spcBef>
              <a:buClr>
                <a:schemeClr val="tx2"/>
              </a:buClr>
            </a:pPr>
            <a:r>
              <a:rPr kumimoji="1" lang="en-US" altLang="zh-CN" sz="1200" b="1" dirty="0">
                <a:latin typeface="宋体" charset="-122"/>
              </a:rPr>
              <a:t>   }</a:t>
            </a:r>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107</a:t>
            </a:fld>
            <a:endParaRPr lang="zh-CN" altLang="en-US"/>
          </a:p>
        </p:txBody>
      </p:sp>
    </p:spTree>
    <p:extLst>
      <p:ext uri="{BB962C8B-B14F-4D97-AF65-F5344CB8AC3E}">
        <p14:creationId xmlns:p14="http://schemas.microsoft.com/office/powerpoint/2010/main" val="106338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顺序存储，所以通过下标很容易就能得到任意一个元素的存储位置</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7</a:t>
            </a:fld>
            <a:endParaRPr lang="zh-CN" altLang="en-US"/>
          </a:p>
        </p:txBody>
      </p:sp>
    </p:spTree>
    <p:extLst>
      <p:ext uri="{BB962C8B-B14F-4D97-AF65-F5344CB8AC3E}">
        <p14:creationId xmlns:p14="http://schemas.microsoft.com/office/powerpoint/2010/main" val="188149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8</a:t>
            </a:fld>
            <a:endParaRPr lang="zh-CN" altLang="en-US"/>
          </a:p>
        </p:txBody>
      </p:sp>
    </p:spTree>
    <p:extLst>
      <p:ext uri="{BB962C8B-B14F-4D97-AF65-F5344CB8AC3E}">
        <p14:creationId xmlns:p14="http://schemas.microsoft.com/office/powerpoint/2010/main" val="385800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zh-CN" altLang="en-US" dirty="0"/>
              <a:t>行与行衔接处元素的相关关系</a:t>
            </a:r>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9</a:t>
            </a:fld>
            <a:endParaRPr lang="zh-CN" altLang="en-US"/>
          </a:p>
        </p:txBody>
      </p:sp>
    </p:spTree>
    <p:extLst>
      <p:ext uri="{BB962C8B-B14F-4D97-AF65-F5344CB8AC3E}">
        <p14:creationId xmlns:p14="http://schemas.microsoft.com/office/powerpoint/2010/main" val="261536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10</a:t>
            </a:fld>
            <a:endParaRPr lang="zh-CN" altLang="en-US"/>
          </a:p>
        </p:txBody>
      </p:sp>
    </p:spTree>
    <p:extLst>
      <p:ext uri="{BB962C8B-B14F-4D97-AF65-F5344CB8AC3E}">
        <p14:creationId xmlns:p14="http://schemas.microsoft.com/office/powerpoint/2010/main" val="57008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相邻列元素之间的位置相关关系</a:t>
            </a:r>
          </a:p>
          <a:p>
            <a:endParaRPr lang="zh-CN" altLang="en-US" dirty="0"/>
          </a:p>
        </p:txBody>
      </p:sp>
      <p:sp>
        <p:nvSpPr>
          <p:cNvPr id="4" name="Slide Number Placeholder 3"/>
          <p:cNvSpPr>
            <a:spLocks noGrp="1"/>
          </p:cNvSpPr>
          <p:nvPr>
            <p:ph type="sldNum" sz="quarter" idx="10"/>
          </p:nvPr>
        </p:nvSpPr>
        <p:spPr/>
        <p:txBody>
          <a:bodyPr/>
          <a:lstStyle/>
          <a:p>
            <a:fld id="{0B25FB9B-91CA-4EC1-A365-86E821EF3C4D}" type="slidenum">
              <a:rPr lang="zh-CN" altLang="en-US" smtClean="0"/>
              <a:pPr/>
              <a:t>11</a:t>
            </a:fld>
            <a:endParaRPr lang="zh-CN" altLang="en-US"/>
          </a:p>
        </p:txBody>
      </p:sp>
    </p:spTree>
    <p:extLst>
      <p:ext uri="{BB962C8B-B14F-4D97-AF65-F5344CB8AC3E}">
        <p14:creationId xmlns:p14="http://schemas.microsoft.com/office/powerpoint/2010/main" val="2571088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914281" y="3041650"/>
            <a:ext cx="10361851"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 name="矩形 4"/>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6" name="直接连接符 5"/>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7" name="图片 6" descr="C:\Users\len\Desktop\7-140129231040534.png"/>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03697" y="1447801"/>
            <a:ext cx="4634897"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41768" y="1447801"/>
            <a:ext cx="4634897"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8973499" y="6229350"/>
            <a:ext cx="2305609"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9359144" y="6237312"/>
            <a:ext cx="2539669"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2" y="274639"/>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522" y="1600206"/>
            <a:ext cx="10971372"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9620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863488" y="153989"/>
            <a:ext cx="1091846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1303697" y="1447801"/>
            <a:ext cx="9472967"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p:cNvSpPr>
            <a:spLocks noGrp="1" noChangeArrowheads="1"/>
          </p:cNvSpPr>
          <p:nvPr>
            <p:ph type="ftr" sz="quarter" idx="3"/>
          </p:nvPr>
        </p:nvSpPr>
        <p:spPr bwMode="auto">
          <a:xfrm>
            <a:off x="4078287" y="6237288"/>
            <a:ext cx="3860297"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8973499" y="6229350"/>
            <a:ext cx="2539669"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dirty="0"/>
          </a:p>
        </p:txBody>
      </p:sp>
      <p:sp>
        <p:nvSpPr>
          <p:cNvPr id="9" name="矩形 8"/>
          <p:cNvSpPr/>
          <p:nvPr userDrawn="1"/>
        </p:nvSpPr>
        <p:spPr>
          <a:xfrm>
            <a:off x="0" y="883787"/>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cxnSp>
        <p:nvCxnSpPr>
          <p:cNvPr id="10" name="直接连接符 9"/>
          <p:cNvCxnSpPr/>
          <p:nvPr userDrawn="1"/>
        </p:nvCxnSpPr>
        <p:spPr>
          <a:xfrm>
            <a:off x="3360738" y="934587"/>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pic>
        <p:nvPicPr>
          <p:cNvPr id="11" name="图片 10" descr="C:\Users\len\Desktop\7-140129231040534.png"/>
          <p:cNvPicPr/>
          <p:nvPr userDrawn="1"/>
        </p:nvPicPr>
        <p:blipFill rotWithShape="1">
          <a:blip r:embed="rId10" cstate="print">
            <a:extLst>
              <a:ext uri="{28A0092B-C50C-407E-A947-70E740481C1C}">
                <a14:useLocalDpi xmlns:a14="http://schemas.microsoft.com/office/drawing/2010/main" val="0"/>
              </a:ext>
            </a:extLst>
          </a:blip>
          <a:srcRect/>
          <a:stretch>
            <a:fillRect/>
          </a:stretch>
        </p:blipFill>
        <p:spPr bwMode="auto">
          <a:xfrm>
            <a:off x="103306" y="142431"/>
            <a:ext cx="648000" cy="648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3.xml"/><Relationship Id="rId5" Type="http://schemas.openxmlformats.org/officeDocument/2006/relationships/slide" Target="slide2.xml"/><Relationship Id="rId4" Type="http://schemas.openxmlformats.org/officeDocument/2006/relationships/slide" Target="slide1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2540" y="1916832"/>
            <a:ext cx="12185334" cy="1566545"/>
          </a:xfrm>
          <a:prstGeom prst="rect">
            <a:avLst/>
          </a:prstGeom>
          <a:noFill/>
          <a:ln w="9525">
            <a:noFill/>
            <a:miter lim="800000"/>
          </a:ln>
          <a:effectLst>
            <a:prstShdw prst="shdw17" dist="17961" dir="2700000">
              <a:schemeClr val="accent1">
                <a:gamma/>
                <a:shade val="60000"/>
                <a:invGamma/>
              </a:schemeClr>
            </a:prstShdw>
          </a:effectLst>
        </p:spPr>
        <p:txBody>
          <a:bodyPr lIns="91324" tIns="45679" rIns="91324" bIns="45679">
            <a:noAutofit/>
          </a:bodyPr>
          <a:lstStyle/>
          <a:p>
            <a:pPr algn="ctr" defTabSz="913130">
              <a:lnSpc>
                <a:spcPct val="130000"/>
              </a:lnSpc>
              <a:defRPr/>
            </a:pPr>
            <a:r>
              <a:rPr lang="zh-CN" altLang="en-US" sz="4400" dirty="0"/>
              <a:t>数据结构与程序设计基础</a:t>
            </a:r>
            <a:r>
              <a:rPr lang="en-US" altLang="zh-CN" sz="4400" dirty="0"/>
              <a:t/>
            </a:r>
            <a:br>
              <a:rPr lang="en-US" altLang="zh-CN" sz="4400" dirty="0"/>
            </a:br>
            <a:r>
              <a:rPr lang="en-US" altLang="zh-CN" sz="4400" dirty="0">
                <a:ea typeface="宋体" pitchFamily="2" charset="-122"/>
              </a:rPr>
              <a:t>(</a:t>
            </a:r>
            <a:r>
              <a:rPr lang="en-US" altLang="zh-CN" sz="4400" dirty="0">
                <a:solidFill>
                  <a:srgbClr val="7030A0"/>
                </a:solidFill>
                <a:ea typeface="宋体" pitchFamily="2" charset="-122"/>
              </a:rPr>
              <a:t>D</a:t>
            </a:r>
            <a:r>
              <a:rPr lang="en-US" altLang="zh-CN" sz="4400" dirty="0">
                <a:ea typeface="宋体" pitchFamily="2" charset="-122"/>
              </a:rPr>
              <a:t>ata </a:t>
            </a:r>
            <a:r>
              <a:rPr lang="en-US" altLang="zh-CN" sz="4400" dirty="0">
                <a:solidFill>
                  <a:srgbClr val="7030A0"/>
                </a:solidFill>
                <a:ea typeface="宋体" pitchFamily="2" charset="-122"/>
              </a:rPr>
              <a:t>S</a:t>
            </a:r>
            <a:r>
              <a:rPr lang="en-US" altLang="zh-CN" sz="4400" dirty="0">
                <a:ea typeface="宋体" pitchFamily="2" charset="-122"/>
              </a:rPr>
              <a:t>tructure and </a:t>
            </a:r>
            <a:r>
              <a:rPr lang="en-US" altLang="zh-CN" sz="4400" dirty="0">
                <a:solidFill>
                  <a:srgbClr val="7030A0"/>
                </a:solidFill>
                <a:ea typeface="宋体" pitchFamily="2" charset="-122"/>
              </a:rPr>
              <a:t>P</a:t>
            </a:r>
            <a:r>
              <a:rPr lang="en-US" altLang="zh-CN" sz="4400" dirty="0">
                <a:ea typeface="宋体" pitchFamily="2" charset="-122"/>
              </a:rPr>
              <a:t>rogramming) </a:t>
            </a:r>
            <a:endParaRPr lang="en-US" altLang="zh-CN" sz="4400" dirty="0" smtClean="0">
              <a:ea typeface="宋体" pitchFamily="2" charset="-122"/>
            </a:endParaRPr>
          </a:p>
          <a:p>
            <a:pPr algn="ctr" defTabSz="913130">
              <a:lnSpc>
                <a:spcPct val="130000"/>
              </a:lnSpc>
              <a:defRPr/>
            </a:pPr>
            <a:r>
              <a:rPr lang="zh-CN" altLang="en-US" sz="4400" b="1" dirty="0">
                <a:ln w="3175">
                  <a:solidFill>
                    <a:srgbClr val="C00000"/>
                  </a:solidFill>
                </a:ln>
                <a:solidFill>
                  <a:srgbClr val="C00000"/>
                </a:solidFill>
                <a:latin typeface="微软雅黑" panose="020B0503020204020204" pitchFamily="34" charset="-122"/>
                <a:ea typeface="微软雅黑" panose="020B0503020204020204" pitchFamily="34" charset="-122"/>
              </a:rPr>
              <a:t>矩阵、广元表和串</a:t>
            </a:r>
            <a:endParaRPr lang="zh-CN" altLang="en-US" sz="4400" b="1" dirty="0">
              <a:ln w="3175">
                <a:solidFill>
                  <a:srgbClr val="C00000"/>
                </a:solidFill>
              </a:ln>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1132770" y="4473152"/>
            <a:ext cx="9930102" cy="45719"/>
          </a:xfrm>
          <a:prstGeom prst="rect">
            <a:avLst/>
          </a:prstGeom>
          <a:solidFill>
            <a:srgbClr val="000064"/>
          </a:solidFill>
          <a:ln w="0">
            <a:solidFill>
              <a:srgbClr val="0728CF"/>
            </a:solidFill>
          </a:ln>
        </p:spPr>
        <p:style>
          <a:lnRef idx="2">
            <a:schemeClr val="accent1">
              <a:shade val="50000"/>
            </a:schemeClr>
          </a:lnRef>
          <a:fillRef idx="1">
            <a:schemeClr val="accent1"/>
          </a:fillRef>
          <a:effectRef idx="0">
            <a:schemeClr val="accent1"/>
          </a:effectRef>
          <a:fontRef idx="minor">
            <a:schemeClr val="lt1"/>
          </a:fontRef>
        </p:style>
        <p:txBody>
          <a:bodyPr lIns="91324" tIns="45679" rIns="91324" bIns="45679" rtlCol="0" anchor="ctr"/>
          <a:lstStyle/>
          <a:p>
            <a:pPr algn="ctr" defTabSz="456565" eaLnBrk="0" fontAlgn="base" hangingPunct="0">
              <a:spcBef>
                <a:spcPct val="0"/>
              </a:spcBef>
              <a:spcAft>
                <a:spcPct val="0"/>
              </a:spcAft>
            </a:pPr>
            <a:endParaRPr lang="zh-CN" altLang="en-US" sz="1865" dirty="0">
              <a:solidFill>
                <a:srgbClr val="183884"/>
              </a:solidFill>
              <a:ea typeface="微软雅黑" panose="020B0503020204020204" pitchFamily="34" charset="-122"/>
            </a:endParaRPr>
          </a:p>
        </p:txBody>
      </p:sp>
      <p:sp>
        <p:nvSpPr>
          <p:cNvPr id="6" name="文本框 1"/>
          <p:cNvSpPr txBox="1"/>
          <p:nvPr/>
        </p:nvSpPr>
        <p:spPr>
          <a:xfrm>
            <a:off x="5080" y="3949174"/>
            <a:ext cx="12185185" cy="2012776"/>
          </a:xfrm>
          <a:prstGeom prst="rect">
            <a:avLst/>
          </a:prstGeom>
          <a:noFill/>
        </p:spPr>
        <p:txBody>
          <a:bodyPr wrap="square" lIns="91324" tIns="45679" rIns="91324" bIns="45679" rtlCol="0">
            <a:spAutoFit/>
          </a:bodyPr>
          <a:lstStyle/>
          <a:p>
            <a:pPr algn="ctr" defTabSz="456565">
              <a:lnSpc>
                <a:spcPct val="130000"/>
              </a:lnSpc>
            </a:pPr>
            <a:r>
              <a:rPr lang="en-US" altLang="zh-CN" sz="3200" b="1" dirty="0">
                <a:solidFill>
                  <a:prstClr val="black"/>
                </a:solidFill>
                <a:latin typeface="微软雅黑" panose="020B0503020204020204" pitchFamily="34" charset="-122"/>
                <a:ea typeface="微软雅黑" panose="020B0503020204020204" pitchFamily="34" charset="-122"/>
              </a:rPr>
              <a:t> </a:t>
            </a:r>
            <a:endParaRPr lang="en-US" altLang="zh-CN" sz="3200" b="1" dirty="0" smtClean="0">
              <a:solidFill>
                <a:prstClr val="black"/>
              </a:solidFill>
              <a:latin typeface="微软雅黑" panose="020B0503020204020204" pitchFamily="34" charset="-122"/>
              <a:ea typeface="微软雅黑" panose="020B0503020204020204" pitchFamily="34" charset="-122"/>
            </a:endParaRPr>
          </a:p>
          <a:p>
            <a:pPr algn="ctr" defTabSz="456565">
              <a:lnSpc>
                <a:spcPct val="130000"/>
              </a:lnSpc>
            </a:pPr>
            <a:r>
              <a:rPr lang="zh-CN" altLang="en-US" sz="3200" b="1" dirty="0" smtClean="0">
                <a:solidFill>
                  <a:prstClr val="black"/>
                </a:solidFill>
                <a:latin typeface="微软雅黑" panose="020B0503020204020204" pitchFamily="34" charset="-122"/>
                <a:ea typeface="微软雅黑" panose="020B0503020204020204" pitchFamily="34" charset="-122"/>
              </a:rPr>
              <a:t>北航计算机学院</a:t>
            </a:r>
            <a:endParaRPr lang="en-US" altLang="zh-CN" sz="3200" b="1" dirty="0" smtClean="0">
              <a:solidFill>
                <a:prstClr val="black"/>
              </a:solidFill>
              <a:latin typeface="微软雅黑" panose="020B0503020204020204" pitchFamily="34" charset="-122"/>
              <a:ea typeface="微软雅黑" panose="020B0503020204020204" pitchFamily="34" charset="-122"/>
            </a:endParaRPr>
          </a:p>
          <a:p>
            <a:pPr algn="ctr" defTabSz="456565">
              <a:lnSpc>
                <a:spcPct val="130000"/>
              </a:lnSpc>
            </a:pPr>
            <a:r>
              <a:rPr lang="zh-CN" altLang="en-US" sz="3200" b="1" dirty="0" smtClean="0">
                <a:solidFill>
                  <a:prstClr val="black"/>
                </a:solidFill>
                <a:latin typeface="微软雅黑" panose="020B0503020204020204" pitchFamily="34" charset="-122"/>
                <a:ea typeface="微软雅黑" panose="020B0503020204020204" pitchFamily="34" charset="-122"/>
              </a:rPr>
              <a:t>蒲菊华</a:t>
            </a:r>
            <a:endParaRPr lang="en-US" altLang="zh-CN" sz="3200" b="1" dirty="0">
              <a:solidFill>
                <a:prstClr val="black"/>
              </a:solidFill>
              <a:latin typeface="微软雅黑" panose="020B0503020204020204" pitchFamily="34" charset="-122"/>
              <a:ea typeface="微软雅黑" panose="020B0503020204020204" pitchFamily="34" charset="-122"/>
            </a:endParaRPr>
          </a:p>
        </p:txBody>
      </p:sp>
      <p:pic>
        <p:nvPicPr>
          <p:cNvPr id="7" name="图片 6" descr="C:\Users\len\Desktop\7-140129231040534.png"/>
          <p:cNvPicPr/>
          <p:nvPr/>
        </p:nvPicPr>
        <p:blipFill rotWithShape="1">
          <a:blip r:embed="rId3" cstate="email">
            <a:extLst>
              <a:ext uri="{28A0092B-C50C-407E-A947-70E740481C1C}">
                <a14:useLocalDpi xmlns:a14="http://schemas.microsoft.com/office/drawing/2010/main" val="0"/>
              </a:ext>
            </a:extLst>
          </a:blip>
          <a:srcRect/>
          <a:stretch>
            <a:fillRect/>
          </a:stretch>
        </p:blipFill>
        <p:spPr bwMode="auto">
          <a:xfrm>
            <a:off x="5228" y="99025"/>
            <a:ext cx="5110855" cy="1080000"/>
          </a:xfrm>
          <a:prstGeom prst="rect">
            <a:avLst/>
          </a:prstGeom>
          <a:noFill/>
          <a:ln>
            <a:noFill/>
          </a:ln>
        </p:spPr>
      </p:pic>
      <p:pic>
        <p:nvPicPr>
          <p:cNvPr id="8" name="图片 9" descr="20100914173821095744.jpg"/>
          <p:cNvPicPr>
            <a:picLocks noChangeAspect="1"/>
          </p:cNvPicPr>
          <p:nvPr/>
        </p:nvPicPr>
        <p:blipFill rotWithShape="1">
          <a:blip r:embed="rId4" cstate="email">
            <a:extLst>
              <a:ext uri="{28A0092B-C50C-407E-A947-70E740481C1C}">
                <a14:useLocalDpi xmlns:a14="http://schemas.microsoft.com/office/drawing/2010/main" val="0"/>
              </a:ext>
            </a:extLst>
          </a:blip>
          <a:srcRect/>
          <a:stretch>
            <a:fillRect/>
          </a:stretch>
        </p:blipFill>
        <p:spPr bwMode="auto">
          <a:xfrm>
            <a:off x="6097828" y="99024"/>
            <a:ext cx="2947540" cy="1080000"/>
          </a:xfrm>
          <a:prstGeom prst="rect">
            <a:avLst/>
          </a:prstGeom>
          <a:ln w="38100">
            <a:noFill/>
            <a:miter lim="800000"/>
            <a:headEnd/>
            <a:tailEnd/>
          </a:ln>
          <a:effectLst>
            <a:outerShdw blurRad="50800" dist="38100" dir="2700000" algn="tl" rotWithShape="0">
              <a:srgbClr val="000000">
                <a:alpha val="43000"/>
              </a:srgbClr>
            </a:outerShdw>
          </a:effectLst>
        </p:spPr>
      </p:pic>
      <p:pic>
        <p:nvPicPr>
          <p:cNvPr id="9" name="Picture 6" descr="C:\Users\lenovo\Desktop\03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27994" y="99024"/>
            <a:ext cx="2954614" cy="1080000"/>
          </a:xfrm>
          <a:prstGeom prst="rect">
            <a:avLst/>
          </a:prstGeom>
          <a:ln w="38100">
            <a:no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93587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2999832" y="533400"/>
            <a:ext cx="6034906" cy="2754313"/>
            <a:chOff x="1237" y="576"/>
            <a:chExt cx="2852" cy="1735"/>
          </a:xfrm>
        </p:grpSpPr>
        <p:sp>
          <p:nvSpPr>
            <p:cNvPr id="59421" name="Text Box 8"/>
            <p:cNvSpPr txBox="1">
              <a:spLocks noChangeArrowheads="1"/>
            </p:cNvSpPr>
            <p:nvPr/>
          </p:nvSpPr>
          <p:spPr bwMode="auto">
            <a:xfrm>
              <a:off x="1237" y="576"/>
              <a:ext cx="2765" cy="1735"/>
            </a:xfrm>
            <a:prstGeom prst="rect">
              <a:avLst/>
            </a:prstGeom>
            <a:noFill/>
            <a:ln w="12700" cap="sq">
              <a:noFill/>
              <a:miter lim="800000"/>
              <a:headEnd type="none" w="sm" len="sm"/>
              <a:tailEnd type="none" w="sm" len="sm"/>
            </a:ln>
          </p:spPr>
          <p:txBody>
            <a:bodyPr wrap="none">
              <a:spAutoFit/>
            </a:bodyPr>
            <a:lstStyle/>
            <a:p>
              <a:pPr algn="l"/>
              <a:r>
                <a:rPr lang="zh-CN" altLang="zh-CN" sz="2400" b="1" dirty="0">
                  <a:solidFill>
                    <a:srgbClr val="000000"/>
                  </a:solidFill>
                </a:rPr>
                <a:t>                       </a:t>
              </a:r>
              <a:r>
                <a:rPr lang="en-US" altLang="zh-CN" sz="2400" b="1" dirty="0" smtClean="0">
                  <a:solidFill>
                    <a:srgbClr val="000000"/>
                  </a:solidFill>
                </a:rPr>
                <a:t>    </a:t>
              </a:r>
              <a:r>
                <a:rPr lang="zh-CN" altLang="zh-CN" sz="2400" b="1" dirty="0" smtClean="0">
                  <a:solidFill>
                    <a:srgbClr val="000000"/>
                  </a:solidFill>
                </a:rPr>
                <a:t>      </a:t>
              </a:r>
              <a:r>
                <a:rPr lang="en-US" altLang="zh-CN" sz="2400" b="1" dirty="0">
                  <a:solidFill>
                    <a:srgbClr val="000000"/>
                  </a:solidFill>
                </a:rPr>
                <a:t>a</a:t>
              </a:r>
              <a:r>
                <a:rPr lang="en-US" altLang="zh-CN" sz="2400" b="1" baseline="-18000" dirty="0">
                  <a:solidFill>
                    <a:srgbClr val="000000"/>
                  </a:solidFill>
                </a:rPr>
                <a:t>11  </a:t>
              </a:r>
              <a:r>
                <a:rPr lang="en-US" altLang="zh-CN" sz="2400" b="1" dirty="0">
                  <a:solidFill>
                    <a:srgbClr val="000000"/>
                  </a:solidFill>
                </a:rPr>
                <a:t>  a</a:t>
              </a:r>
              <a:r>
                <a:rPr lang="en-US" altLang="zh-CN" sz="2400" b="1" baseline="-18000" dirty="0">
                  <a:solidFill>
                    <a:srgbClr val="000000"/>
                  </a:solidFill>
                </a:rPr>
                <a:t>12  </a:t>
              </a:r>
              <a:r>
                <a:rPr lang="en-US" altLang="zh-CN" sz="2400" b="1" dirty="0">
                  <a:solidFill>
                    <a:srgbClr val="000000"/>
                  </a:solidFill>
                </a:rPr>
                <a:t>   a</a:t>
              </a:r>
              <a:r>
                <a:rPr lang="en-US" altLang="zh-CN" sz="2400" b="1" baseline="-18000" dirty="0">
                  <a:solidFill>
                    <a:srgbClr val="000000"/>
                  </a:solidFill>
                </a:rPr>
                <a:t>13</a:t>
              </a:r>
              <a:r>
                <a:rPr lang="en-US" altLang="zh-CN" sz="2400" b="1" dirty="0">
                  <a:solidFill>
                    <a:srgbClr val="000000"/>
                  </a:solidFill>
                </a:rPr>
                <a:t>    </a:t>
              </a:r>
              <a:r>
                <a:rPr lang="en-US" altLang="zh-CN" sz="2400" b="1" dirty="0">
                  <a:solidFill>
                    <a:srgbClr val="000000"/>
                  </a:solidFill>
                  <a:cs typeface="Times New Roman" pitchFamily="18" charset="0"/>
                </a:rPr>
                <a:t>… </a:t>
              </a:r>
              <a:r>
                <a:rPr lang="en-US" altLang="zh-CN" sz="2400" b="1" dirty="0">
                  <a:solidFill>
                    <a:srgbClr val="000000"/>
                  </a:solidFill>
                </a:rPr>
                <a:t> …    a</a:t>
              </a:r>
              <a:r>
                <a:rPr lang="en-US" altLang="zh-CN" sz="2400" b="1" baseline="-18000" dirty="0">
                  <a:solidFill>
                    <a:srgbClr val="000000"/>
                  </a:solidFill>
                </a:rPr>
                <a:t>1n</a:t>
              </a:r>
              <a:r>
                <a:rPr lang="en-US" altLang="zh-CN" sz="2400" b="1" dirty="0">
                  <a:solidFill>
                    <a:srgbClr val="000000"/>
                  </a:solidFill>
                </a:rPr>
                <a:t>    </a:t>
              </a:r>
            </a:p>
            <a:p>
              <a:pPr algn="l"/>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a</a:t>
              </a:r>
              <a:r>
                <a:rPr lang="en-US" altLang="zh-CN" sz="2400" b="1" baseline="-18000" dirty="0">
                  <a:solidFill>
                    <a:srgbClr val="000000"/>
                  </a:solidFill>
                </a:rPr>
                <a:t>21</a:t>
              </a:r>
              <a:r>
                <a:rPr lang="en-US" altLang="zh-CN" sz="2400" b="1" dirty="0">
                  <a:solidFill>
                    <a:srgbClr val="000000"/>
                  </a:solidFill>
                </a:rPr>
                <a:t>    a</a:t>
              </a:r>
              <a:r>
                <a:rPr lang="en-US" altLang="zh-CN" sz="2400" b="1" baseline="-18000" dirty="0">
                  <a:solidFill>
                    <a:srgbClr val="000000"/>
                  </a:solidFill>
                </a:rPr>
                <a:t>22</a:t>
              </a:r>
              <a:r>
                <a:rPr lang="en-US" altLang="zh-CN" sz="2400" b="1" dirty="0">
                  <a:solidFill>
                    <a:srgbClr val="000000"/>
                  </a:solidFill>
                </a:rPr>
                <a:t>    a</a:t>
              </a:r>
              <a:r>
                <a:rPr lang="en-US" altLang="zh-CN" sz="2400" b="1" baseline="-18000" dirty="0">
                  <a:solidFill>
                    <a:srgbClr val="000000"/>
                  </a:solidFill>
                </a:rPr>
                <a:t>23    </a:t>
              </a:r>
              <a:r>
                <a:rPr lang="en-US" altLang="zh-CN" sz="2400" b="1" dirty="0">
                  <a:solidFill>
                    <a:srgbClr val="000000"/>
                  </a:solidFill>
                </a:rPr>
                <a:t> …  …    a</a:t>
              </a:r>
              <a:r>
                <a:rPr lang="en-US" altLang="zh-CN" sz="2400" b="1" baseline="-18000" dirty="0">
                  <a:solidFill>
                    <a:srgbClr val="000000"/>
                  </a:solidFill>
                </a:rPr>
                <a:t>2n</a:t>
              </a:r>
            </a:p>
            <a:p>
              <a:pPr algn="l"/>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a</a:t>
              </a:r>
              <a:r>
                <a:rPr lang="en-US" altLang="zh-CN" sz="2400" b="1" baseline="-18000" dirty="0">
                  <a:solidFill>
                    <a:srgbClr val="000000"/>
                  </a:solidFill>
                </a:rPr>
                <a:t>31</a:t>
              </a:r>
              <a:r>
                <a:rPr lang="en-US" altLang="zh-CN" sz="2400" b="1" dirty="0">
                  <a:solidFill>
                    <a:srgbClr val="000000"/>
                  </a:solidFill>
                </a:rPr>
                <a:t>    a</a:t>
              </a:r>
              <a:r>
                <a:rPr lang="en-US" altLang="zh-CN" sz="2400" b="1" baseline="-18000" dirty="0">
                  <a:solidFill>
                    <a:srgbClr val="000000"/>
                  </a:solidFill>
                </a:rPr>
                <a:t>32</a:t>
              </a:r>
              <a:r>
                <a:rPr lang="en-US" altLang="zh-CN" sz="2400" b="1" dirty="0">
                  <a:solidFill>
                    <a:srgbClr val="000000"/>
                  </a:solidFill>
                </a:rPr>
                <a:t>    a</a:t>
              </a:r>
              <a:r>
                <a:rPr lang="en-US" altLang="zh-CN" sz="2400" b="1" baseline="-18000" dirty="0">
                  <a:solidFill>
                    <a:srgbClr val="000000"/>
                  </a:solidFill>
                </a:rPr>
                <a:t>33 </a:t>
              </a:r>
              <a:r>
                <a:rPr lang="en-US" altLang="zh-CN" sz="2400" b="1" dirty="0">
                  <a:solidFill>
                    <a:srgbClr val="000000"/>
                  </a:solidFill>
                </a:rPr>
                <a:t>   …  …    a</a:t>
              </a:r>
              <a:r>
                <a:rPr lang="en-US" altLang="zh-CN" sz="2400" b="1" baseline="-18000" dirty="0">
                  <a:solidFill>
                    <a:srgbClr val="000000"/>
                  </a:solidFill>
                </a:rPr>
                <a:t>3n</a:t>
              </a:r>
            </a:p>
            <a:p>
              <a:pPr algn="l"/>
              <a:r>
                <a:rPr lang="en-US" altLang="zh-CN" sz="2400" b="1" dirty="0">
                  <a:solidFill>
                    <a:srgbClr val="000000"/>
                  </a:solidFill>
                </a:rPr>
                <a:t>A[1..m,1..n] </a:t>
              </a:r>
              <a:r>
                <a:rPr lang="en-US" altLang="zh-CN" sz="2400" b="1" dirty="0" smtClean="0">
                  <a:solidFill>
                    <a:srgbClr val="000000"/>
                  </a:solidFill>
                </a:rPr>
                <a:t>=            </a:t>
              </a:r>
              <a:r>
                <a:rPr lang="en-US" altLang="zh-CN" sz="2400" b="1" dirty="0">
                  <a:solidFill>
                    <a:srgbClr val="000000"/>
                  </a:solidFill>
                </a:rPr>
                <a:t>… …</a:t>
              </a:r>
            </a:p>
            <a:p>
              <a:pPr algn="l"/>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 …                  </a:t>
              </a:r>
              <a:r>
                <a:rPr lang="en-US" altLang="zh-CN" sz="2900" b="1" dirty="0" err="1">
                  <a:solidFill>
                    <a:srgbClr val="FF3300"/>
                  </a:solidFill>
                </a:rPr>
                <a:t>a</a:t>
              </a:r>
              <a:r>
                <a:rPr lang="en-US" altLang="zh-CN" sz="2900" b="1" baseline="-20000" dirty="0" err="1">
                  <a:solidFill>
                    <a:srgbClr val="FF3300"/>
                  </a:solidFill>
                </a:rPr>
                <a:t>ij</a:t>
              </a:r>
              <a:endParaRPr lang="en-US" altLang="zh-CN" sz="2900" b="1" baseline="-20000" dirty="0">
                <a:solidFill>
                  <a:srgbClr val="FF3300"/>
                </a:solidFill>
              </a:endParaRPr>
            </a:p>
            <a:p>
              <a:pPr algn="l"/>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 …</a:t>
              </a:r>
            </a:p>
            <a:p>
              <a:pPr algn="l"/>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a</a:t>
              </a:r>
              <a:r>
                <a:rPr lang="en-US" altLang="zh-CN" sz="2400" b="1" baseline="-18000" dirty="0">
                  <a:solidFill>
                    <a:srgbClr val="000000"/>
                  </a:solidFill>
                </a:rPr>
                <a:t>m1</a:t>
              </a:r>
              <a:r>
                <a:rPr lang="en-US" altLang="zh-CN" sz="2400" b="1" dirty="0">
                  <a:solidFill>
                    <a:srgbClr val="000000"/>
                  </a:solidFill>
                </a:rPr>
                <a:t>    a</a:t>
              </a:r>
              <a:r>
                <a:rPr lang="en-US" altLang="zh-CN" sz="2400" b="1" baseline="-18000" dirty="0">
                  <a:solidFill>
                    <a:srgbClr val="000000"/>
                  </a:solidFill>
                </a:rPr>
                <a:t>m2 </a:t>
              </a:r>
              <a:r>
                <a:rPr lang="en-US" altLang="zh-CN" sz="2400" b="1" dirty="0">
                  <a:solidFill>
                    <a:srgbClr val="000000"/>
                  </a:solidFill>
                </a:rPr>
                <a:t>  a</a:t>
              </a:r>
              <a:r>
                <a:rPr lang="en-US" altLang="zh-CN" sz="2400" b="1" baseline="-18000" dirty="0">
                  <a:solidFill>
                    <a:srgbClr val="000000"/>
                  </a:solidFill>
                </a:rPr>
                <a:t>m3    </a:t>
              </a:r>
              <a:r>
                <a:rPr lang="en-US" altLang="zh-CN" sz="2400" b="1" dirty="0">
                  <a:solidFill>
                    <a:srgbClr val="000000"/>
                  </a:solidFill>
                </a:rPr>
                <a:t> …  …   </a:t>
              </a:r>
              <a:r>
                <a:rPr lang="en-US" altLang="zh-CN" sz="2400" b="1" dirty="0" err="1">
                  <a:solidFill>
                    <a:srgbClr val="000000"/>
                  </a:solidFill>
                </a:rPr>
                <a:t>a</a:t>
              </a:r>
              <a:r>
                <a:rPr lang="en-US" altLang="zh-CN" sz="2400" b="1" baseline="-18000" dirty="0" err="1">
                  <a:solidFill>
                    <a:srgbClr val="000000"/>
                  </a:solidFill>
                </a:rPr>
                <a:t>mn</a:t>
              </a:r>
              <a:endParaRPr lang="en-US" altLang="zh-CN" sz="2400" b="1" baseline="-18000" dirty="0">
                <a:solidFill>
                  <a:srgbClr val="000000"/>
                </a:solidFill>
              </a:endParaRPr>
            </a:p>
          </p:txBody>
        </p:sp>
        <p:sp>
          <p:nvSpPr>
            <p:cNvPr id="59422" name="AutoShape 9"/>
            <p:cNvSpPr>
              <a:spLocks/>
            </p:cNvSpPr>
            <p:nvPr/>
          </p:nvSpPr>
          <p:spPr bwMode="auto">
            <a:xfrm>
              <a:off x="2161" y="728"/>
              <a:ext cx="96" cy="1432"/>
            </a:xfrm>
            <a:prstGeom prst="leftBracket">
              <a:avLst>
                <a:gd name="adj" fmla="val 124306"/>
              </a:avLst>
            </a:prstGeom>
            <a:noFill/>
            <a:ln w="22225" cap="sq">
              <a:solidFill>
                <a:schemeClr val="tx1"/>
              </a:solidFill>
              <a:round/>
              <a:headEnd type="none" w="sm" len="sm"/>
              <a:tailEnd type="none" w="sm" len="sm"/>
            </a:ln>
          </p:spPr>
          <p:txBody>
            <a:bodyPr wrap="none" anchor="ctr"/>
            <a:lstStyle/>
            <a:p>
              <a:endParaRPr lang="zh-CN" altLang="en-US" sz="2400" b="1">
                <a:solidFill>
                  <a:srgbClr val="FFFFCC"/>
                </a:solidFill>
              </a:endParaRPr>
            </a:p>
          </p:txBody>
        </p:sp>
        <p:sp>
          <p:nvSpPr>
            <p:cNvPr id="118794" name="AutoShape 10"/>
            <p:cNvSpPr>
              <a:spLocks/>
            </p:cNvSpPr>
            <p:nvPr/>
          </p:nvSpPr>
          <p:spPr bwMode="auto">
            <a:xfrm>
              <a:off x="3993" y="720"/>
              <a:ext cx="96" cy="1440"/>
            </a:xfrm>
            <a:prstGeom prst="rightBracket">
              <a:avLst>
                <a:gd name="adj" fmla="val 125000"/>
              </a:avLst>
            </a:prstGeom>
            <a:noFill/>
            <a:ln w="22225" cap="sq">
              <a:solidFill>
                <a:schemeClr val="tx1">
                  <a:lumMod val="95000"/>
                  <a:lumOff val="5000"/>
                </a:schemeClr>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3"/>
          <p:cNvGrpSpPr>
            <a:grpSpLocks/>
          </p:cNvGrpSpPr>
          <p:nvPr/>
        </p:nvGrpSpPr>
        <p:grpSpPr bwMode="auto">
          <a:xfrm>
            <a:off x="5094630" y="609600"/>
            <a:ext cx="4876597" cy="1828800"/>
            <a:chOff x="2400" y="624"/>
            <a:chExt cx="2304" cy="1152"/>
          </a:xfrm>
        </p:grpSpPr>
        <p:grpSp>
          <p:nvGrpSpPr>
            <p:cNvPr id="4" name="Group 13"/>
            <p:cNvGrpSpPr>
              <a:grpSpLocks/>
            </p:cNvGrpSpPr>
            <p:nvPr/>
          </p:nvGrpSpPr>
          <p:grpSpPr bwMode="auto">
            <a:xfrm>
              <a:off x="2400" y="624"/>
              <a:ext cx="2304" cy="1152"/>
              <a:chOff x="2208" y="672"/>
              <a:chExt cx="2304" cy="1104"/>
            </a:xfrm>
          </p:grpSpPr>
          <p:sp>
            <p:nvSpPr>
              <p:cNvPr id="118798" name="Line 14"/>
              <p:cNvSpPr>
                <a:spLocks noChangeShapeType="1"/>
              </p:cNvSpPr>
              <p:nvPr/>
            </p:nvSpPr>
            <p:spPr bwMode="auto">
              <a:xfrm>
                <a:off x="2208" y="672"/>
                <a:ext cx="0" cy="1104"/>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799" name="Line 15"/>
              <p:cNvSpPr>
                <a:spLocks noChangeShapeType="1"/>
              </p:cNvSpPr>
              <p:nvPr/>
            </p:nvSpPr>
            <p:spPr bwMode="auto">
              <a:xfrm>
                <a:off x="2208" y="672"/>
                <a:ext cx="2304"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0" name="Line 16"/>
              <p:cNvSpPr>
                <a:spLocks noChangeShapeType="1"/>
              </p:cNvSpPr>
              <p:nvPr/>
            </p:nvSpPr>
            <p:spPr bwMode="auto">
              <a:xfrm>
                <a:off x="4484" y="672"/>
                <a:ext cx="0" cy="91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1" name="Line 17"/>
              <p:cNvSpPr>
                <a:spLocks noChangeShapeType="1"/>
              </p:cNvSpPr>
              <p:nvPr/>
            </p:nvSpPr>
            <p:spPr bwMode="auto">
              <a:xfrm>
                <a:off x="2208" y="1776"/>
                <a:ext cx="1488"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2" name="Line 18"/>
              <p:cNvSpPr>
                <a:spLocks noChangeShapeType="1"/>
              </p:cNvSpPr>
              <p:nvPr/>
            </p:nvSpPr>
            <p:spPr bwMode="auto">
              <a:xfrm>
                <a:off x="3696" y="1584"/>
                <a:ext cx="816"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3" name="Line 19"/>
              <p:cNvSpPr>
                <a:spLocks noChangeShapeType="1"/>
              </p:cNvSpPr>
              <p:nvPr/>
            </p:nvSpPr>
            <p:spPr bwMode="auto">
              <a:xfrm>
                <a:off x="3696" y="1584"/>
                <a:ext cx="0" cy="19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4" name="Oval 20"/>
            <p:cNvSpPr>
              <a:spLocks noChangeArrowheads="1"/>
            </p:cNvSpPr>
            <p:nvPr/>
          </p:nvSpPr>
          <p:spPr bwMode="auto">
            <a:xfrm>
              <a:off x="2436" y="624"/>
              <a:ext cx="297" cy="264"/>
            </a:xfrm>
            <a:prstGeom prst="ellipse">
              <a:avLst/>
            </a:prstGeom>
            <a:noFill/>
            <a:ln w="34925" cap="sq">
              <a:solidFill>
                <a:srgbClr val="FF00FF"/>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6" name="Line 22"/>
          <p:cNvSpPr>
            <a:spLocks noChangeShapeType="1"/>
          </p:cNvSpPr>
          <p:nvPr/>
        </p:nvSpPr>
        <p:spPr bwMode="auto">
          <a:xfrm>
            <a:off x="5094631" y="2133600"/>
            <a:ext cx="3149605" cy="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71"/>
          <p:cNvGrpSpPr>
            <a:grpSpLocks/>
          </p:cNvGrpSpPr>
          <p:nvPr/>
        </p:nvGrpSpPr>
        <p:grpSpPr bwMode="auto">
          <a:xfrm>
            <a:off x="10127654" y="762000"/>
            <a:ext cx="1759375" cy="1295400"/>
            <a:chOff x="4929" y="480"/>
            <a:chExt cx="831" cy="816"/>
          </a:xfrm>
        </p:grpSpPr>
        <p:sp>
          <p:nvSpPr>
            <p:cNvPr id="59411" name="Text Box 24"/>
            <p:cNvSpPr txBox="1">
              <a:spLocks noChangeArrowheads="1"/>
            </p:cNvSpPr>
            <p:nvPr/>
          </p:nvSpPr>
          <p:spPr bwMode="auto">
            <a:xfrm>
              <a:off x="5073" y="744"/>
              <a:ext cx="687"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i-1</a:t>
              </a:r>
              <a:r>
                <a:rPr lang="zh-CN" altLang="en-US" sz="2000" b="1">
                  <a:solidFill>
                    <a:srgbClr val="0033CC"/>
                  </a:solidFill>
                  <a:latin typeface="幼圆" pitchFamily="49" charset="-122"/>
                  <a:ea typeface="幼圆" pitchFamily="49" charset="-122"/>
                </a:rPr>
                <a:t>行</a:t>
              </a:r>
            </a:p>
          </p:txBody>
        </p:sp>
        <p:sp>
          <p:nvSpPr>
            <p:cNvPr id="118809" name="AutoShape 25"/>
            <p:cNvSpPr>
              <a:spLocks/>
            </p:cNvSpPr>
            <p:nvPr/>
          </p:nvSpPr>
          <p:spPr bwMode="auto">
            <a:xfrm>
              <a:off x="4929" y="480"/>
              <a:ext cx="96" cy="816"/>
            </a:xfrm>
            <a:prstGeom prst="rightBrace">
              <a:avLst>
                <a:gd name="adj1" fmla="val 70833"/>
                <a:gd name="adj2" fmla="val 50000"/>
              </a:avLst>
            </a:prstGeom>
            <a:noFill/>
            <a:ln w="28575" cap="sq">
              <a:solidFill>
                <a:schemeClr val="accent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2"/>
          <p:cNvGrpSpPr>
            <a:grpSpLocks/>
          </p:cNvGrpSpPr>
          <p:nvPr/>
        </p:nvGrpSpPr>
        <p:grpSpPr bwMode="auto">
          <a:xfrm>
            <a:off x="5196091" y="2514600"/>
            <a:ext cx="2843062" cy="554038"/>
            <a:chOff x="2448" y="1800"/>
            <a:chExt cx="1344" cy="349"/>
          </a:xfrm>
        </p:grpSpPr>
        <p:sp>
          <p:nvSpPr>
            <p:cNvPr id="118812" name="AutoShape 28"/>
            <p:cNvSpPr>
              <a:spLocks/>
            </p:cNvSpPr>
            <p:nvPr/>
          </p:nvSpPr>
          <p:spPr bwMode="auto">
            <a:xfrm rot="-5400000">
              <a:off x="3072" y="1176"/>
              <a:ext cx="96" cy="1344"/>
            </a:xfrm>
            <a:prstGeom prst="leftBrace">
              <a:avLst>
                <a:gd name="adj1" fmla="val 1166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10" name="Rectangle 29"/>
            <p:cNvSpPr>
              <a:spLocks noChangeArrowheads="1"/>
            </p:cNvSpPr>
            <p:nvPr/>
          </p:nvSpPr>
          <p:spPr bwMode="auto">
            <a:xfrm>
              <a:off x="2688" y="1897"/>
              <a:ext cx="864"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zh-CN" altLang="en-US" sz="2000" b="1">
                  <a:solidFill>
                    <a:srgbClr val="0033CC"/>
                  </a:solidFill>
                  <a:latin typeface="幼圆" pitchFamily="49" charset="-122"/>
                  <a:ea typeface="幼圆" pitchFamily="49" charset="-122"/>
                </a:rPr>
                <a:t>个元素</a:t>
              </a:r>
            </a:p>
          </p:txBody>
        </p:sp>
      </p:grpSp>
      <p:grpSp>
        <p:nvGrpSpPr>
          <p:cNvPr id="7" name="Group 65"/>
          <p:cNvGrpSpPr>
            <a:grpSpLocks/>
          </p:cNvGrpSpPr>
          <p:nvPr/>
        </p:nvGrpSpPr>
        <p:grpSpPr bwMode="auto">
          <a:xfrm>
            <a:off x="811689" y="3810001"/>
            <a:ext cx="10463420" cy="2859088"/>
            <a:chOff x="384" y="2400"/>
            <a:chExt cx="4944" cy="1801"/>
          </a:xfrm>
        </p:grpSpPr>
        <p:sp>
          <p:nvSpPr>
            <p:cNvPr id="118827" name="Freeform 43"/>
            <p:cNvSpPr>
              <a:spLocks/>
            </p:cNvSpPr>
            <p:nvPr/>
          </p:nvSpPr>
          <p:spPr bwMode="auto">
            <a:xfrm>
              <a:off x="384" y="2400"/>
              <a:ext cx="4944" cy="1801"/>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88799" dir="2863579"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07" name="Text Box 44"/>
            <p:cNvSpPr txBox="1">
              <a:spLocks noChangeArrowheads="1"/>
            </p:cNvSpPr>
            <p:nvPr/>
          </p:nvSpPr>
          <p:spPr bwMode="auto">
            <a:xfrm>
              <a:off x="603" y="2747"/>
              <a:ext cx="4256" cy="574"/>
            </a:xfrm>
            <a:prstGeom prst="rect">
              <a:avLst/>
            </a:prstGeom>
            <a:noFill/>
            <a:ln w="12700" cap="sq">
              <a:noFill/>
              <a:miter lim="800000"/>
              <a:headEnd type="none" w="sm" len="sm"/>
              <a:tailEnd type="none" w="sm" len="sm"/>
            </a:ln>
          </p:spPr>
          <p:txBody>
            <a:bodyPr wrap="none">
              <a:spAutoFit/>
            </a:bodyPr>
            <a:lstStyle/>
            <a:p>
              <a:pPr algn="l">
                <a:lnSpc>
                  <a:spcPct val="95000"/>
                </a:lnSpc>
              </a:pPr>
              <a:r>
                <a:rPr lang="zh-CN" altLang="en-US" sz="2800" b="1" dirty="0">
                  <a:solidFill>
                    <a:srgbClr val="002878"/>
                  </a:solidFill>
                  <a:latin typeface="幼圆" pitchFamily="49" charset="-122"/>
                  <a:ea typeface="幼圆" pitchFamily="49" charset="-122"/>
                </a:rPr>
                <a:t>    若已知每个元素占</a:t>
              </a:r>
              <a:r>
                <a:rPr lang="en-US" altLang="zh-CN" sz="2800" b="1" dirty="0">
                  <a:solidFill>
                    <a:srgbClr val="002878"/>
                  </a:solidFill>
                  <a:ea typeface="幼圆" pitchFamily="49" charset="-122"/>
                </a:rPr>
                <a:t>k</a:t>
              </a:r>
              <a:r>
                <a:rPr lang="zh-CN" altLang="en-US" sz="2800" b="1" dirty="0">
                  <a:solidFill>
                    <a:srgbClr val="002878"/>
                  </a:solidFill>
                  <a:latin typeface="幼圆" pitchFamily="49" charset="-122"/>
                  <a:ea typeface="幼圆" pitchFamily="49" charset="-122"/>
                </a:rPr>
                <a:t>个存储单元，</a:t>
              </a:r>
              <a:r>
                <a:rPr lang="zh-CN" altLang="en-US" sz="2800" b="1" dirty="0" smtClean="0">
                  <a:solidFill>
                    <a:srgbClr val="002878"/>
                  </a:solidFill>
                  <a:latin typeface="幼圆" pitchFamily="49" charset="-122"/>
                  <a:ea typeface="幼圆" pitchFamily="49" charset="-122"/>
                </a:rPr>
                <a:t>并且第一</a:t>
              </a:r>
              <a:r>
                <a:rPr lang="zh-CN" altLang="en-US" sz="2800" b="1" dirty="0">
                  <a:solidFill>
                    <a:srgbClr val="002878"/>
                  </a:solidFill>
                  <a:latin typeface="幼圆" pitchFamily="49" charset="-122"/>
                  <a:ea typeface="幼圆" pitchFamily="49" charset="-122"/>
                </a:rPr>
                <a:t>个元素</a:t>
              </a:r>
              <a:r>
                <a:rPr lang="zh-CN" altLang="en-US" sz="2800" b="1" dirty="0" smtClean="0">
                  <a:solidFill>
                    <a:srgbClr val="002878"/>
                  </a:solidFill>
                  <a:latin typeface="幼圆" pitchFamily="49" charset="-122"/>
                  <a:ea typeface="幼圆" pitchFamily="49" charset="-122"/>
                </a:rPr>
                <a:t>的</a:t>
              </a:r>
              <a:endParaRPr lang="en-US" altLang="zh-CN" sz="2800" b="1" dirty="0" smtClean="0">
                <a:solidFill>
                  <a:srgbClr val="002878"/>
                </a:solidFill>
                <a:latin typeface="幼圆" pitchFamily="49" charset="-122"/>
                <a:ea typeface="幼圆" pitchFamily="49" charset="-122"/>
              </a:endParaRPr>
            </a:p>
            <a:p>
              <a:pPr algn="l">
                <a:lnSpc>
                  <a:spcPct val="95000"/>
                </a:lnSpc>
              </a:pPr>
              <a:r>
                <a:rPr lang="zh-CN" altLang="en-US" sz="2800" b="1" dirty="0" smtClean="0">
                  <a:solidFill>
                    <a:srgbClr val="002878"/>
                  </a:solidFill>
                  <a:latin typeface="幼圆" pitchFamily="49" charset="-122"/>
                  <a:ea typeface="幼圆" pitchFamily="49" charset="-122"/>
                </a:rPr>
                <a:t>存储</a:t>
              </a:r>
              <a:r>
                <a:rPr lang="zh-CN" altLang="en-US" sz="2800" b="1" dirty="0">
                  <a:solidFill>
                    <a:srgbClr val="002878"/>
                  </a:solidFill>
                  <a:latin typeface="幼圆" pitchFamily="49" charset="-122"/>
                  <a:ea typeface="幼圆" pitchFamily="49" charset="-122"/>
                </a:rPr>
                <a:t>地址</a:t>
              </a:r>
              <a:r>
                <a:rPr lang="en-US" altLang="zh-CN" sz="2800" b="1" dirty="0">
                  <a:solidFill>
                    <a:srgbClr val="002878"/>
                  </a:solidFill>
                  <a:ea typeface="幼圆" pitchFamily="49" charset="-122"/>
                </a:rPr>
                <a:t>LOC(a</a:t>
              </a:r>
              <a:r>
                <a:rPr lang="en-US" altLang="zh-CN" sz="2800" b="1" baseline="-20000" dirty="0">
                  <a:solidFill>
                    <a:srgbClr val="002878"/>
                  </a:solidFill>
                  <a:ea typeface="幼圆" pitchFamily="49" charset="-122"/>
                </a:rPr>
                <a:t>11</a:t>
              </a:r>
              <a:r>
                <a:rPr lang="en-US" altLang="zh-CN" sz="2800" b="1" dirty="0">
                  <a:solidFill>
                    <a:srgbClr val="002878"/>
                  </a:solidFill>
                  <a:ea typeface="幼圆" pitchFamily="49" charset="-122"/>
                </a:rPr>
                <a:t>)</a:t>
              </a:r>
              <a:r>
                <a:rPr lang="en-US" altLang="zh-CN" sz="2800" b="1" dirty="0">
                  <a:solidFill>
                    <a:srgbClr val="002878"/>
                  </a:solidFill>
                  <a:latin typeface="幼圆" pitchFamily="49" charset="-122"/>
                  <a:ea typeface="幼圆" pitchFamily="49" charset="-122"/>
                </a:rPr>
                <a:t>, </a:t>
              </a:r>
              <a:r>
                <a:rPr lang="zh-CN" altLang="en-US" sz="2800" b="1" dirty="0">
                  <a:solidFill>
                    <a:srgbClr val="002878"/>
                  </a:solidFill>
                  <a:latin typeface="幼圆" pitchFamily="49" charset="-122"/>
                  <a:ea typeface="幼圆" pitchFamily="49" charset="-122"/>
                </a:rPr>
                <a:t>则</a:t>
              </a:r>
            </a:p>
          </p:txBody>
        </p:sp>
        <p:sp>
          <p:nvSpPr>
            <p:cNvPr id="59408" name="Rectangle 45"/>
            <p:cNvSpPr>
              <a:spLocks noChangeArrowheads="1"/>
            </p:cNvSpPr>
            <p:nvPr/>
          </p:nvSpPr>
          <p:spPr bwMode="auto">
            <a:xfrm>
              <a:off x="672" y="3382"/>
              <a:ext cx="819"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dirty="0">
                  <a:solidFill>
                    <a:srgbClr val="FF3300"/>
                  </a:solidFill>
                  <a:latin typeface="宋体" charset="-122"/>
                </a:rPr>
                <a:t> </a:t>
              </a:r>
              <a:r>
                <a:rPr kumimoji="1" lang="en-US" altLang="zh-CN" sz="2700" b="1" dirty="0">
                  <a:solidFill>
                    <a:srgbClr val="FF3300"/>
                  </a:solidFill>
                </a:rPr>
                <a:t>LOC(</a:t>
              </a:r>
              <a:r>
                <a:rPr kumimoji="1" lang="en-US" altLang="zh-CN" sz="2700" b="1" dirty="0" err="1">
                  <a:solidFill>
                    <a:srgbClr val="FF3300"/>
                  </a:solidFill>
                </a:rPr>
                <a:t>a</a:t>
              </a:r>
              <a:r>
                <a:rPr kumimoji="1" lang="en-US" altLang="zh-CN" sz="2700" b="1" baseline="-25000" dirty="0" err="1">
                  <a:solidFill>
                    <a:srgbClr val="FF3300"/>
                  </a:solidFill>
                </a:rPr>
                <a:t>ij</a:t>
              </a:r>
              <a:r>
                <a:rPr kumimoji="1" lang="en-US" altLang="zh-CN" sz="2700" b="1" dirty="0">
                  <a:solidFill>
                    <a:srgbClr val="FF3300"/>
                  </a:solidFill>
                </a:rPr>
                <a:t>) = </a:t>
              </a:r>
            </a:p>
          </p:txBody>
        </p:sp>
      </p:grpSp>
      <p:sp>
        <p:nvSpPr>
          <p:cNvPr id="118830" name="Text Box 46"/>
          <p:cNvSpPr txBox="1">
            <a:spLocks noChangeArrowheads="1"/>
          </p:cNvSpPr>
          <p:nvPr/>
        </p:nvSpPr>
        <p:spPr bwMode="auto">
          <a:xfrm>
            <a:off x="3286894" y="5336728"/>
            <a:ext cx="7719659"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dirty="0">
                <a:solidFill>
                  <a:srgbClr val="FF3300"/>
                </a:solidFill>
              </a:rPr>
              <a:t>LOC(a</a:t>
            </a:r>
            <a:r>
              <a:rPr kumimoji="1" lang="en-US" altLang="zh-CN" sz="2700" b="1" baseline="-25000" dirty="0">
                <a:solidFill>
                  <a:srgbClr val="FF3300"/>
                </a:solidFill>
              </a:rPr>
              <a:t>11</a:t>
            </a:r>
            <a:r>
              <a:rPr kumimoji="1" lang="en-US" altLang="zh-CN" sz="2700" b="1" dirty="0">
                <a:solidFill>
                  <a:srgbClr val="FF3300"/>
                </a:solidFill>
              </a:rPr>
              <a:t>) + (i</a:t>
            </a:r>
            <a:r>
              <a:rPr kumimoji="1" lang="en-US" altLang="zh-CN" sz="2700" b="1" dirty="0">
                <a:solidFill>
                  <a:srgbClr val="FF3300"/>
                </a:solidFill>
                <a:sym typeface="Symbol" pitchFamily="18" charset="2"/>
              </a:rPr>
              <a:t></a:t>
            </a:r>
            <a:r>
              <a:rPr kumimoji="1" lang="en-US" altLang="zh-CN" sz="2700" b="1" dirty="0">
                <a:solidFill>
                  <a:srgbClr val="FF3300"/>
                </a:solidFill>
              </a:rPr>
              <a:t>1)</a:t>
            </a:r>
            <a:r>
              <a:rPr kumimoji="1" lang="en-US" altLang="zh-CN" sz="2700" b="1" dirty="0">
                <a:solidFill>
                  <a:srgbClr val="FF3300"/>
                </a:solidFill>
                <a:sym typeface="Symbol" pitchFamily="18" charset="2"/>
              </a:rPr>
              <a:t></a:t>
            </a:r>
            <a:r>
              <a:rPr kumimoji="1" lang="en-US" altLang="zh-CN" sz="2700" b="1" dirty="0" err="1">
                <a:solidFill>
                  <a:srgbClr val="FF3300"/>
                </a:solidFill>
              </a:rPr>
              <a:t>n</a:t>
            </a:r>
            <a:r>
              <a:rPr kumimoji="1" lang="en-US" altLang="zh-CN" sz="2700" b="1" dirty="0" err="1">
                <a:solidFill>
                  <a:srgbClr val="FF3300"/>
                </a:solidFill>
                <a:sym typeface="Symbol" pitchFamily="18" charset="2"/>
              </a:rPr>
              <a:t></a:t>
            </a:r>
            <a:r>
              <a:rPr kumimoji="1" lang="en-US" altLang="zh-CN" sz="2700" b="1" dirty="0" err="1">
                <a:solidFill>
                  <a:srgbClr val="FF3300"/>
                </a:solidFill>
              </a:rPr>
              <a:t>k</a:t>
            </a:r>
            <a:r>
              <a:rPr kumimoji="1" lang="en-US" altLang="zh-CN" sz="2700" b="1" dirty="0">
                <a:solidFill>
                  <a:srgbClr val="FF3300"/>
                </a:solidFill>
              </a:rPr>
              <a:t> + (j</a:t>
            </a:r>
            <a:r>
              <a:rPr kumimoji="1" lang="en-US" altLang="zh-CN" sz="2700" b="1" dirty="0">
                <a:solidFill>
                  <a:srgbClr val="FF3300"/>
                </a:solidFill>
                <a:sym typeface="Symbol" pitchFamily="18" charset="2"/>
              </a:rPr>
              <a:t></a:t>
            </a:r>
            <a:r>
              <a:rPr kumimoji="1" lang="en-US" altLang="zh-CN" sz="2700" b="1" dirty="0">
                <a:solidFill>
                  <a:srgbClr val="FF3300"/>
                </a:solidFill>
              </a:rPr>
              <a:t>1)</a:t>
            </a:r>
            <a:r>
              <a:rPr kumimoji="1" lang="en-US" altLang="zh-CN" sz="2700" b="1" dirty="0">
                <a:solidFill>
                  <a:srgbClr val="FF3300"/>
                </a:solidFill>
                <a:sym typeface="Symbol" pitchFamily="18" charset="2"/>
              </a:rPr>
              <a:t></a:t>
            </a:r>
            <a:r>
              <a:rPr kumimoji="1" lang="en-US" altLang="zh-CN" sz="2700" b="1" dirty="0">
                <a:solidFill>
                  <a:srgbClr val="FF3300"/>
                </a:solidFill>
              </a:rPr>
              <a:t>k</a:t>
            </a:r>
          </a:p>
        </p:txBody>
      </p:sp>
      <p:sp>
        <p:nvSpPr>
          <p:cNvPr id="118831" name="Rectangle 47"/>
          <p:cNvSpPr>
            <a:spLocks noChangeArrowheads="1"/>
          </p:cNvSpPr>
          <p:nvPr/>
        </p:nvSpPr>
        <p:spPr bwMode="auto">
          <a:xfrm>
            <a:off x="2638822" y="5945505"/>
            <a:ext cx="4750852"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b="1" dirty="0">
                <a:solidFill>
                  <a:srgbClr val="FF3300"/>
                </a:solidFill>
              </a:rPr>
              <a:t> </a:t>
            </a:r>
            <a:r>
              <a:rPr kumimoji="1" lang="zh-CN" altLang="zh-CN" sz="2700" b="1" dirty="0" smtClean="0">
                <a:solidFill>
                  <a:srgbClr val="FF3300"/>
                </a:solidFill>
              </a:rPr>
              <a:t>=</a:t>
            </a:r>
            <a:r>
              <a:rPr kumimoji="1" lang="en-US" altLang="zh-CN" sz="2700" b="1" dirty="0" smtClean="0">
                <a:solidFill>
                  <a:srgbClr val="FF3300"/>
                </a:solidFill>
              </a:rPr>
              <a:t>    </a:t>
            </a:r>
            <a:r>
              <a:rPr kumimoji="1" lang="zh-CN" altLang="zh-CN" sz="2700" b="1" dirty="0" smtClean="0">
                <a:solidFill>
                  <a:srgbClr val="FF3300"/>
                </a:solidFill>
              </a:rPr>
              <a:t> </a:t>
            </a:r>
            <a:r>
              <a:rPr kumimoji="1" lang="en-US" altLang="zh-CN" sz="2700" b="1" dirty="0">
                <a:solidFill>
                  <a:srgbClr val="FF3300"/>
                </a:solidFill>
              </a:rPr>
              <a:t>LOC(a</a:t>
            </a:r>
            <a:r>
              <a:rPr kumimoji="1" lang="en-US" altLang="zh-CN" sz="2700" b="1" baseline="-25000" dirty="0">
                <a:solidFill>
                  <a:srgbClr val="FF3300"/>
                </a:solidFill>
              </a:rPr>
              <a:t>11</a:t>
            </a:r>
            <a:r>
              <a:rPr kumimoji="1" lang="en-US" altLang="zh-CN" sz="2700" b="1" dirty="0">
                <a:solidFill>
                  <a:srgbClr val="FF3300"/>
                </a:solidFill>
              </a:rPr>
              <a:t>) + [ (i</a:t>
            </a:r>
            <a:r>
              <a:rPr kumimoji="1" lang="en-US" altLang="zh-CN" sz="2700" b="1" dirty="0">
                <a:solidFill>
                  <a:srgbClr val="FF3300"/>
                </a:solidFill>
                <a:sym typeface="Symbol" pitchFamily="18" charset="2"/>
              </a:rPr>
              <a:t></a:t>
            </a:r>
            <a:r>
              <a:rPr kumimoji="1" lang="en-US" altLang="zh-CN" sz="2700" b="1" dirty="0">
                <a:solidFill>
                  <a:srgbClr val="FF3300"/>
                </a:solidFill>
              </a:rPr>
              <a:t>1)</a:t>
            </a:r>
            <a:r>
              <a:rPr kumimoji="1" lang="en-US" altLang="zh-CN" sz="2700" b="1" dirty="0">
                <a:solidFill>
                  <a:srgbClr val="FF3300"/>
                </a:solidFill>
                <a:sym typeface="Symbol" pitchFamily="18" charset="2"/>
              </a:rPr>
              <a:t></a:t>
            </a:r>
            <a:r>
              <a:rPr kumimoji="1" lang="en-US" altLang="zh-CN" sz="2700" b="1" dirty="0">
                <a:solidFill>
                  <a:srgbClr val="FF3300"/>
                </a:solidFill>
              </a:rPr>
              <a:t>n+(j</a:t>
            </a:r>
            <a:r>
              <a:rPr kumimoji="1" lang="en-US" altLang="zh-CN" sz="2700" b="1" dirty="0">
                <a:solidFill>
                  <a:srgbClr val="FF3300"/>
                </a:solidFill>
                <a:sym typeface="Symbol" pitchFamily="18" charset="2"/>
              </a:rPr>
              <a:t></a:t>
            </a:r>
            <a:r>
              <a:rPr kumimoji="1" lang="en-US" altLang="zh-CN" sz="2700" b="1" dirty="0">
                <a:solidFill>
                  <a:srgbClr val="FF3300"/>
                </a:solidFill>
              </a:rPr>
              <a:t>1) ]</a:t>
            </a:r>
            <a:r>
              <a:rPr kumimoji="1" lang="en-US" altLang="zh-CN" sz="2700" b="1" dirty="0">
                <a:solidFill>
                  <a:srgbClr val="FF3300"/>
                </a:solidFill>
                <a:sym typeface="Symbol" pitchFamily="18" charset="2"/>
              </a:rPr>
              <a:t></a:t>
            </a:r>
            <a:r>
              <a:rPr kumimoji="1" lang="en-US" altLang="zh-CN" sz="2700" b="1" dirty="0">
                <a:solidFill>
                  <a:srgbClr val="FF3300"/>
                </a:solidFill>
              </a:rPr>
              <a:t>k</a:t>
            </a:r>
            <a:endParaRPr kumimoji="1" lang="zh-CN" altLang="en-US" sz="2700" b="1" dirty="0">
              <a:solidFill>
                <a:srgbClr val="FF3300"/>
              </a:solidFill>
            </a:endParaRPr>
          </a:p>
        </p:txBody>
      </p:sp>
      <p:grpSp>
        <p:nvGrpSpPr>
          <p:cNvPr id="8" name="Group 69"/>
          <p:cNvGrpSpPr>
            <a:grpSpLocks/>
          </p:cNvGrpSpPr>
          <p:nvPr/>
        </p:nvGrpSpPr>
        <p:grpSpPr bwMode="auto">
          <a:xfrm>
            <a:off x="608765" y="2362200"/>
            <a:ext cx="3454562" cy="1752600"/>
            <a:chOff x="288" y="1488"/>
            <a:chExt cx="1632" cy="1104"/>
          </a:xfrm>
        </p:grpSpPr>
        <p:sp>
          <p:nvSpPr>
            <p:cNvPr id="118843" name="AutoShape 59"/>
            <p:cNvSpPr>
              <a:spLocks noChangeArrowheads="1"/>
            </p:cNvSpPr>
            <p:nvPr/>
          </p:nvSpPr>
          <p:spPr bwMode="auto">
            <a:xfrm>
              <a:off x="288" y="1488"/>
              <a:ext cx="1632" cy="1104"/>
            </a:xfrm>
            <a:prstGeom prst="wedgeEllipseCallout">
              <a:avLst>
                <a:gd name="adj1" fmla="val 51898"/>
                <a:gd name="adj2" fmla="val 58968"/>
              </a:avLst>
            </a:prstGeom>
            <a:noFill/>
            <a:ln w="73025" cap="sq">
              <a:solidFill>
                <a:srgbClr val="2CB3B0"/>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9405" name="Text Box 60"/>
            <p:cNvSpPr txBox="1">
              <a:spLocks noChangeArrowheads="1"/>
            </p:cNvSpPr>
            <p:nvPr/>
          </p:nvSpPr>
          <p:spPr bwMode="auto">
            <a:xfrm>
              <a:off x="425" y="1613"/>
              <a:ext cx="1332" cy="86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square">
              <a:spAutoFit/>
            </a:bodyPr>
            <a:lstStyle/>
            <a:p>
              <a:pPr algn="ctr">
                <a:lnSpc>
                  <a:spcPct val="80000"/>
                </a:lnSpc>
              </a:pPr>
              <a:r>
                <a:rPr lang="zh-CN" altLang="en-US" sz="2600" b="1" dirty="0">
                  <a:solidFill>
                    <a:srgbClr val="FF3300"/>
                  </a:solidFill>
                  <a:ea typeface="黑体" pitchFamily="49" charset="-122"/>
                </a:rPr>
                <a:t>     首地址</a:t>
              </a:r>
              <a:r>
                <a:rPr lang="zh-CN" altLang="en-US" sz="2600" b="1" dirty="0" smtClean="0">
                  <a:solidFill>
                    <a:srgbClr val="FF3300"/>
                  </a:solidFill>
                  <a:ea typeface="黑体" pitchFamily="49" charset="-122"/>
                </a:rPr>
                <a:t>加上</a:t>
              </a:r>
              <a:endParaRPr lang="en-US" altLang="zh-CN" sz="2600" b="1" dirty="0" smtClean="0">
                <a:solidFill>
                  <a:srgbClr val="FF3300"/>
                </a:solidFill>
                <a:ea typeface="黑体" pitchFamily="49" charset="-122"/>
              </a:endParaRPr>
            </a:p>
            <a:p>
              <a:pPr algn="ctr">
                <a:lnSpc>
                  <a:spcPct val="80000"/>
                </a:lnSpc>
              </a:pPr>
              <a:r>
                <a:rPr lang="zh-CN" altLang="en-US" sz="2600" b="1" dirty="0" smtClean="0">
                  <a:solidFill>
                    <a:srgbClr val="FF3300"/>
                  </a:solidFill>
                  <a:ea typeface="黑体" pitchFamily="49" charset="-122"/>
                </a:rPr>
                <a:t>被</a:t>
              </a:r>
              <a:r>
                <a:rPr lang="zh-CN" altLang="en-US" sz="2600" b="1" dirty="0">
                  <a:solidFill>
                    <a:srgbClr val="FF3300"/>
                  </a:solidFill>
                  <a:ea typeface="黑体" pitchFamily="49" charset="-122"/>
                </a:rPr>
                <a:t>求元素</a:t>
              </a:r>
              <a:r>
                <a:rPr lang="zh-CN" altLang="en-US" sz="2600" b="1" dirty="0" smtClean="0">
                  <a:solidFill>
                    <a:srgbClr val="FF3300"/>
                  </a:solidFill>
                  <a:ea typeface="黑体" pitchFamily="49" charset="-122"/>
                </a:rPr>
                <a:t>前面的</a:t>
              </a:r>
              <a:endParaRPr lang="en-US" altLang="zh-CN" sz="2600" b="1" dirty="0" smtClean="0">
                <a:solidFill>
                  <a:srgbClr val="FF3300"/>
                </a:solidFill>
                <a:ea typeface="黑体" pitchFamily="49" charset="-122"/>
              </a:endParaRPr>
            </a:p>
            <a:p>
              <a:pPr algn="ctr">
                <a:lnSpc>
                  <a:spcPct val="80000"/>
                </a:lnSpc>
              </a:pPr>
              <a:r>
                <a:rPr lang="zh-CN" altLang="en-US" sz="2600" b="1" dirty="0" smtClean="0">
                  <a:solidFill>
                    <a:srgbClr val="FF3300"/>
                  </a:solidFill>
                  <a:ea typeface="黑体" pitchFamily="49" charset="-122"/>
                </a:rPr>
                <a:t>所有元素占用的</a:t>
              </a:r>
              <a:endParaRPr lang="en-US" altLang="zh-CN" sz="2600" b="1" dirty="0" smtClean="0">
                <a:solidFill>
                  <a:srgbClr val="FF3300"/>
                </a:solidFill>
                <a:ea typeface="黑体" pitchFamily="49" charset="-122"/>
              </a:endParaRPr>
            </a:p>
            <a:p>
              <a:pPr algn="ctr">
                <a:lnSpc>
                  <a:spcPct val="80000"/>
                </a:lnSpc>
              </a:pPr>
              <a:r>
                <a:rPr lang="zh-CN" altLang="en-US" sz="2600" b="1" dirty="0" smtClean="0">
                  <a:solidFill>
                    <a:srgbClr val="FF3300"/>
                  </a:solidFill>
                  <a:ea typeface="黑体" pitchFamily="49" charset="-122"/>
                </a:rPr>
                <a:t>单元</a:t>
              </a:r>
              <a:r>
                <a:rPr lang="zh-CN" altLang="en-US" sz="2600" b="1" dirty="0">
                  <a:solidFill>
                    <a:srgbClr val="FF3300"/>
                  </a:solidFill>
                  <a:ea typeface="黑体" pitchFamily="49" charset="-122"/>
                </a:rPr>
                <a:t>数</a:t>
              </a:r>
            </a:p>
          </p:txBody>
        </p:sp>
      </p:grpSp>
      <p:sp>
        <p:nvSpPr>
          <p:cNvPr id="59403" name="Text Box 70"/>
          <p:cNvSpPr txBox="1">
            <a:spLocks noChangeArrowheads="1"/>
          </p:cNvSpPr>
          <p:nvPr/>
        </p:nvSpPr>
        <p:spPr bwMode="auto">
          <a:xfrm>
            <a:off x="623877" y="517525"/>
            <a:ext cx="3961290" cy="55403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000" b="1" i="1">
                <a:solidFill>
                  <a:srgbClr val="FF3300"/>
                </a:solidFill>
                <a:ea typeface="黑体" pitchFamily="49" charset="-122"/>
              </a:rPr>
              <a:t>对于</a:t>
            </a:r>
            <a:r>
              <a:rPr lang="zh-CN" altLang="en-US" sz="3000" b="1" i="1">
                <a:solidFill>
                  <a:srgbClr val="FF3300"/>
                </a:solidFill>
                <a:latin typeface="黑体" pitchFamily="49" charset="-122"/>
                <a:ea typeface="黑体" pitchFamily="49" charset="-122"/>
              </a:rPr>
              <a:t>二维数组</a:t>
            </a:r>
            <a:endParaRPr lang="en-US" altLang="zh-CN" sz="3000" b="1" i="1">
              <a:solidFill>
                <a:srgbClr val="FF3300"/>
              </a:solidFill>
              <a:latin typeface="黑体" pitchFamily="49" charset="-122"/>
              <a:ea typeface="黑体"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8830"/>
                                        </p:tgtEl>
                                        <p:attrNameLst>
                                          <p:attrName>style.visibility</p:attrName>
                                        </p:attrNameLst>
                                      </p:cBhvr>
                                      <p:to>
                                        <p:strVal val="visible"/>
                                      </p:to>
                                    </p:set>
                                    <p:animEffect transition="in" filter="wipe(right)">
                                      <p:cBhvr>
                                        <p:cTn id="11" dur="500"/>
                                        <p:tgtEl>
                                          <p:spTgt spid="118830"/>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nodeType="with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18806"/>
                                        </p:tgtEl>
                                        <p:attrNameLst>
                                          <p:attrName>style.visibility</p:attrName>
                                        </p:attrNameLst>
                                      </p:cBhvr>
                                      <p:to>
                                        <p:strVal val="visible"/>
                                      </p:to>
                                    </p:set>
                                    <p:animEffect transition="in" filter="wipe(left)">
                                      <p:cBhvr>
                                        <p:cTn id="24" dur="500"/>
                                        <p:tgtEl>
                                          <p:spTgt spid="118806"/>
                                        </p:tgtEl>
                                      </p:cBhvr>
                                    </p:animEffect>
                                  </p:childTnLst>
                                </p:cTn>
                              </p:par>
                            </p:childTnLst>
                          </p:cTn>
                        </p:par>
                        <p:par>
                          <p:cTn id="25" fill="hold" nodeType="with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nodeType="withGroup">
                            <p:stCondLst>
                              <p:cond delay="1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8831"/>
                                        </p:tgtEl>
                                        <p:attrNameLst>
                                          <p:attrName>style.visibility</p:attrName>
                                        </p:attrNameLst>
                                      </p:cBhvr>
                                      <p:to>
                                        <p:strVal val="visible"/>
                                      </p:to>
                                    </p:set>
                                    <p:animEffect transition="in" filter="dissolve">
                                      <p:cBhvr>
                                        <p:cTn id="37" dur="500"/>
                                        <p:tgtEl>
                                          <p:spTgt spid="118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0" grpId="0" autoUpdateAnimBg="0"/>
      <p:bldP spid="11883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100</a:t>
            </a:fld>
            <a:endParaRPr lang="zh-CN" altLang="en-US"/>
          </a:p>
        </p:txBody>
      </p:sp>
      <p:grpSp>
        <p:nvGrpSpPr>
          <p:cNvPr id="3" name="Group 38"/>
          <p:cNvGrpSpPr>
            <a:grpSpLocks/>
          </p:cNvGrpSpPr>
          <p:nvPr/>
        </p:nvGrpSpPr>
        <p:grpSpPr bwMode="auto">
          <a:xfrm>
            <a:off x="2735271" y="2348880"/>
            <a:ext cx="6731545"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extLst>
      <p:ext uri="{BB962C8B-B14F-4D97-AF65-F5344CB8AC3E}">
        <p14:creationId xmlns:p14="http://schemas.microsoft.com/office/powerpoint/2010/main" val="4952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a:grpSpLocks/>
          </p:cNvGrpSpPr>
          <p:nvPr/>
        </p:nvGrpSpPr>
        <p:grpSpPr bwMode="auto">
          <a:xfrm>
            <a:off x="-172698" y="990600"/>
            <a:ext cx="5285637" cy="1430333"/>
            <a:chOff x="161826" y="558515"/>
            <a:chExt cx="3886349" cy="1430320"/>
          </a:xfrm>
        </p:grpSpPr>
        <p:sp>
          <p:nvSpPr>
            <p:cNvPr id="40039" name="TextBox 61"/>
            <p:cNvSpPr txBox="1">
              <a:spLocks noChangeArrowheads="1"/>
            </p:cNvSpPr>
            <p:nvPr/>
          </p:nvSpPr>
          <p:spPr bwMode="auto">
            <a:xfrm>
              <a:off x="161826" y="559077"/>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40" name="TextBox 62"/>
            <p:cNvSpPr txBox="1">
              <a:spLocks noChangeArrowheads="1"/>
            </p:cNvSpPr>
            <p:nvPr/>
          </p:nvSpPr>
          <p:spPr bwMode="auto">
            <a:xfrm>
              <a:off x="617643" y="558515"/>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41" name="TextBox 63"/>
            <p:cNvSpPr txBox="1">
              <a:spLocks noChangeArrowheads="1"/>
            </p:cNvSpPr>
            <p:nvPr/>
          </p:nvSpPr>
          <p:spPr bwMode="auto">
            <a:xfrm>
              <a:off x="1990857" y="559639"/>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42" name="TextBox 64"/>
            <p:cNvSpPr txBox="1">
              <a:spLocks noChangeArrowheads="1"/>
            </p:cNvSpPr>
            <p:nvPr/>
          </p:nvSpPr>
          <p:spPr bwMode="auto">
            <a:xfrm>
              <a:off x="2445525" y="559077"/>
              <a:ext cx="253642" cy="58477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f</a:t>
              </a:r>
              <a:endParaRPr lang="zh-CN" altLang="en-US" sz="3200">
                <a:solidFill>
                  <a:srgbClr val="FF0000"/>
                </a:solidFill>
                <a:latin typeface="Arial Black" pitchFamily="34" charset="0"/>
              </a:endParaRPr>
            </a:p>
          </p:txBody>
        </p:sp>
        <p:sp>
          <p:nvSpPr>
            <p:cNvPr id="40043" name="TextBox 65"/>
            <p:cNvSpPr txBox="1">
              <a:spLocks noChangeArrowheads="1"/>
            </p:cNvSpPr>
            <p:nvPr/>
          </p:nvSpPr>
          <p:spPr bwMode="auto">
            <a:xfrm>
              <a:off x="1083468" y="56375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44" name="TextBox 66"/>
            <p:cNvSpPr txBox="1">
              <a:spLocks noChangeArrowheads="1"/>
            </p:cNvSpPr>
            <p:nvPr/>
          </p:nvSpPr>
          <p:spPr bwMode="auto">
            <a:xfrm>
              <a:off x="1539285" y="56319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sp>
          <p:nvSpPr>
            <p:cNvPr id="40045" name="TextBox 67"/>
            <p:cNvSpPr txBox="1">
              <a:spLocks noChangeArrowheads="1"/>
            </p:cNvSpPr>
            <p:nvPr/>
          </p:nvSpPr>
          <p:spPr bwMode="auto">
            <a:xfrm>
              <a:off x="169016" y="139938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46" name="TextBox 68"/>
            <p:cNvSpPr txBox="1">
              <a:spLocks noChangeArrowheads="1"/>
            </p:cNvSpPr>
            <p:nvPr/>
          </p:nvSpPr>
          <p:spPr bwMode="auto">
            <a:xfrm>
              <a:off x="624833" y="139882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47" name="TextBox 69"/>
            <p:cNvSpPr txBox="1">
              <a:spLocks noChangeArrowheads="1"/>
            </p:cNvSpPr>
            <p:nvPr/>
          </p:nvSpPr>
          <p:spPr bwMode="auto">
            <a:xfrm>
              <a:off x="1998047" y="1399948"/>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48" name="TextBox 70"/>
            <p:cNvSpPr txBox="1">
              <a:spLocks noChangeArrowheads="1"/>
            </p:cNvSpPr>
            <p:nvPr/>
          </p:nvSpPr>
          <p:spPr bwMode="auto">
            <a:xfrm>
              <a:off x="2453864" y="139938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x</a:t>
              </a:r>
              <a:endParaRPr lang="zh-CN" altLang="en-US" sz="3200">
                <a:solidFill>
                  <a:srgbClr val="FF0000"/>
                </a:solidFill>
                <a:latin typeface="Arial Black" pitchFamily="34" charset="0"/>
              </a:endParaRPr>
            </a:p>
          </p:txBody>
        </p:sp>
        <p:sp>
          <p:nvSpPr>
            <p:cNvPr id="40049" name="TextBox 71"/>
            <p:cNvSpPr txBox="1">
              <a:spLocks noChangeArrowheads="1"/>
            </p:cNvSpPr>
            <p:nvPr/>
          </p:nvSpPr>
          <p:spPr bwMode="auto">
            <a:xfrm>
              <a:off x="1076144" y="1404065"/>
              <a:ext cx="337325" cy="584770"/>
            </a:xfrm>
            <a:prstGeom prst="rect">
              <a:avLst/>
            </a:prstGeom>
            <a:noFill/>
            <a:ln w="9525">
              <a:solidFill>
                <a:schemeClr val="bg1"/>
              </a:solidFill>
              <a:miter lim="800000"/>
              <a:headEnd/>
              <a:tailEnd/>
            </a:ln>
          </p:spPr>
          <p:txBody>
            <a:bodyPr wrap="none">
              <a:spAutoFit/>
            </a:bodyPr>
            <a:lstStyle/>
            <a:p>
              <a:r>
                <a:rPr lang="en-US" altLang="zh-CN" sz="3200" dirty="0">
                  <a:solidFill>
                    <a:srgbClr val="000066"/>
                  </a:solidFill>
                  <a:latin typeface="Arial Black" pitchFamily="34" charset="0"/>
                </a:rPr>
                <a:t>c</a:t>
              </a:r>
              <a:endParaRPr lang="zh-CN" altLang="en-US" sz="3200" dirty="0">
                <a:solidFill>
                  <a:srgbClr val="000066"/>
                </a:solidFill>
                <a:latin typeface="Arial Black" pitchFamily="34" charset="0"/>
              </a:endParaRPr>
            </a:p>
          </p:txBody>
        </p:sp>
        <p:sp>
          <p:nvSpPr>
            <p:cNvPr id="40050" name="TextBox 72"/>
            <p:cNvSpPr txBox="1">
              <a:spLocks noChangeArrowheads="1"/>
            </p:cNvSpPr>
            <p:nvPr/>
          </p:nvSpPr>
          <p:spPr bwMode="auto">
            <a:xfrm>
              <a:off x="1531961" y="1403503"/>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sp>
          <p:nvSpPr>
            <p:cNvPr id="40051" name="TextBox 73"/>
            <p:cNvSpPr txBox="1">
              <a:spLocks noChangeArrowheads="1"/>
            </p:cNvSpPr>
            <p:nvPr/>
          </p:nvSpPr>
          <p:spPr bwMode="auto">
            <a:xfrm>
              <a:off x="2789208" y="56319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40052" name="TextBox 74"/>
            <p:cNvSpPr txBox="1">
              <a:spLocks noChangeArrowheads="1"/>
            </p:cNvSpPr>
            <p:nvPr/>
          </p:nvSpPr>
          <p:spPr bwMode="auto">
            <a:xfrm>
              <a:off x="3245025" y="562632"/>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53" name="TextBox 77"/>
            <p:cNvSpPr txBox="1">
              <a:spLocks noChangeArrowheads="1"/>
            </p:cNvSpPr>
            <p:nvPr/>
          </p:nvSpPr>
          <p:spPr bwMode="auto">
            <a:xfrm>
              <a:off x="3710850" y="567873"/>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grpSp>
      <p:sp>
        <p:nvSpPr>
          <p:cNvPr id="39939" name="TextBox 81"/>
          <p:cNvSpPr txBox="1">
            <a:spLocks noChangeArrowheads="1"/>
          </p:cNvSpPr>
          <p:nvPr/>
        </p:nvSpPr>
        <p:spPr bwMode="auto">
          <a:xfrm>
            <a:off x="6193430" y="9683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40" name="TextBox 82"/>
          <p:cNvSpPr txBox="1">
            <a:spLocks noChangeArrowheads="1"/>
          </p:cNvSpPr>
          <p:nvPr/>
        </p:nvSpPr>
        <p:spPr bwMode="auto">
          <a:xfrm>
            <a:off x="6812989" y="9683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39941" name="TextBox 83"/>
          <p:cNvSpPr txBox="1">
            <a:spLocks noChangeArrowheads="1"/>
          </p:cNvSpPr>
          <p:nvPr/>
        </p:nvSpPr>
        <p:spPr bwMode="auto">
          <a:xfrm>
            <a:off x="8680301" y="96996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42" name="TextBox 84"/>
          <p:cNvSpPr txBox="1">
            <a:spLocks noChangeArrowheads="1"/>
          </p:cNvSpPr>
          <p:nvPr/>
        </p:nvSpPr>
        <p:spPr bwMode="auto">
          <a:xfrm>
            <a:off x="9297700" y="968375"/>
            <a:ext cx="344966"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43" name="TextBox 85"/>
          <p:cNvSpPr txBox="1">
            <a:spLocks noChangeArrowheads="1"/>
          </p:cNvSpPr>
          <p:nvPr/>
        </p:nvSpPr>
        <p:spPr bwMode="auto">
          <a:xfrm>
            <a:off x="7445500" y="9731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44" name="TextBox 86"/>
          <p:cNvSpPr txBox="1">
            <a:spLocks noChangeArrowheads="1"/>
          </p:cNvSpPr>
          <p:nvPr/>
        </p:nvSpPr>
        <p:spPr bwMode="auto">
          <a:xfrm>
            <a:off x="8065058"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4" name="组合 4"/>
          <p:cNvGrpSpPr>
            <a:grpSpLocks/>
          </p:cNvGrpSpPr>
          <p:nvPr/>
        </p:nvGrpSpPr>
        <p:grpSpPr bwMode="auto">
          <a:xfrm>
            <a:off x="6789243" y="1808164"/>
            <a:ext cx="3567113" cy="590021"/>
            <a:chOff x="4849536" y="1376852"/>
            <a:chExt cx="2622084" cy="589487"/>
          </a:xfrm>
        </p:grpSpPr>
        <p:sp>
          <p:nvSpPr>
            <p:cNvPr id="40033" name="TextBox 87"/>
            <p:cNvSpPr txBox="1">
              <a:spLocks noChangeArrowheads="1"/>
            </p:cNvSpPr>
            <p:nvPr/>
          </p:nvSpPr>
          <p:spPr bwMode="auto">
            <a:xfrm>
              <a:off x="4849536"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34" name="TextBox 88"/>
            <p:cNvSpPr txBox="1">
              <a:spLocks noChangeArrowheads="1"/>
            </p:cNvSpPr>
            <p:nvPr/>
          </p:nvSpPr>
          <p:spPr bwMode="auto">
            <a:xfrm>
              <a:off x="5305353" y="1376852"/>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35" name="TextBox 89"/>
            <p:cNvSpPr txBox="1">
              <a:spLocks noChangeArrowheads="1"/>
            </p:cNvSpPr>
            <p:nvPr/>
          </p:nvSpPr>
          <p:spPr bwMode="auto">
            <a:xfrm>
              <a:off x="6678567" y="1377976"/>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36" name="TextBox 90"/>
            <p:cNvSpPr txBox="1">
              <a:spLocks noChangeArrowheads="1"/>
            </p:cNvSpPr>
            <p:nvPr/>
          </p:nvSpPr>
          <p:spPr bwMode="auto">
            <a:xfrm>
              <a:off x="7134384"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37" name="TextBox 91"/>
            <p:cNvSpPr txBox="1">
              <a:spLocks noChangeArrowheads="1"/>
            </p:cNvSpPr>
            <p:nvPr/>
          </p:nvSpPr>
          <p:spPr bwMode="auto">
            <a:xfrm>
              <a:off x="5742150" y="1382093"/>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38" name="TextBox 92"/>
            <p:cNvSpPr txBox="1">
              <a:spLocks noChangeArrowheads="1"/>
            </p:cNvSpPr>
            <p:nvPr/>
          </p:nvSpPr>
          <p:spPr bwMode="auto">
            <a:xfrm>
              <a:off x="6212481" y="1381531"/>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46" name="TextBox 93"/>
          <p:cNvSpPr txBox="1">
            <a:spLocks noChangeArrowheads="1"/>
          </p:cNvSpPr>
          <p:nvPr/>
        </p:nvSpPr>
        <p:spPr bwMode="auto">
          <a:xfrm>
            <a:off x="9766147"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47" name="TextBox 94"/>
          <p:cNvSpPr txBox="1">
            <a:spLocks noChangeArrowheads="1"/>
          </p:cNvSpPr>
          <p:nvPr/>
        </p:nvSpPr>
        <p:spPr bwMode="auto">
          <a:xfrm>
            <a:off x="10385705"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48" name="TextBox 95"/>
          <p:cNvSpPr txBox="1">
            <a:spLocks noChangeArrowheads="1"/>
          </p:cNvSpPr>
          <p:nvPr/>
        </p:nvSpPr>
        <p:spPr bwMode="auto">
          <a:xfrm>
            <a:off x="11018216" y="9779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49" name="TextBox 97"/>
          <p:cNvSpPr txBox="1">
            <a:spLocks noChangeArrowheads="1"/>
          </p:cNvSpPr>
          <p:nvPr/>
        </p:nvSpPr>
        <p:spPr bwMode="auto">
          <a:xfrm>
            <a:off x="-172699" y="292576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50" name="TextBox 98"/>
          <p:cNvSpPr txBox="1">
            <a:spLocks noChangeArrowheads="1"/>
          </p:cNvSpPr>
          <p:nvPr/>
        </p:nvSpPr>
        <p:spPr bwMode="auto">
          <a:xfrm>
            <a:off x="446861" y="29241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51" name="TextBox 99"/>
          <p:cNvSpPr txBox="1">
            <a:spLocks noChangeArrowheads="1"/>
          </p:cNvSpPr>
          <p:nvPr/>
        </p:nvSpPr>
        <p:spPr bwMode="auto">
          <a:xfrm>
            <a:off x="2314172" y="29257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52" name="TextBox 100"/>
          <p:cNvSpPr txBox="1">
            <a:spLocks noChangeArrowheads="1"/>
          </p:cNvSpPr>
          <p:nvPr/>
        </p:nvSpPr>
        <p:spPr bwMode="auto">
          <a:xfrm>
            <a:off x="2933731" y="2925763"/>
            <a:ext cx="344966"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53" name="TextBox 101"/>
          <p:cNvSpPr txBox="1">
            <a:spLocks noChangeArrowheads="1"/>
          </p:cNvSpPr>
          <p:nvPr/>
        </p:nvSpPr>
        <p:spPr bwMode="auto">
          <a:xfrm>
            <a:off x="1081530"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39954" name="TextBox 102"/>
          <p:cNvSpPr txBox="1">
            <a:spLocks noChangeArrowheads="1"/>
          </p:cNvSpPr>
          <p:nvPr/>
        </p:nvSpPr>
        <p:spPr bwMode="auto">
          <a:xfrm>
            <a:off x="1701089"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5" name="组合 103"/>
          <p:cNvGrpSpPr>
            <a:grpSpLocks/>
          </p:cNvGrpSpPr>
          <p:nvPr/>
        </p:nvGrpSpPr>
        <p:grpSpPr bwMode="auto">
          <a:xfrm>
            <a:off x="1051309" y="3765552"/>
            <a:ext cx="3567113" cy="590007"/>
            <a:chOff x="4849536" y="1376852"/>
            <a:chExt cx="2622084" cy="591062"/>
          </a:xfrm>
        </p:grpSpPr>
        <p:sp>
          <p:nvSpPr>
            <p:cNvPr id="40027" name="TextBox 104"/>
            <p:cNvSpPr txBox="1">
              <a:spLocks noChangeArrowheads="1"/>
            </p:cNvSpPr>
            <p:nvPr/>
          </p:nvSpPr>
          <p:spPr bwMode="auto">
            <a:xfrm>
              <a:off x="4849536" y="1377414"/>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28" name="TextBox 105"/>
            <p:cNvSpPr txBox="1">
              <a:spLocks noChangeArrowheads="1"/>
            </p:cNvSpPr>
            <p:nvPr/>
          </p:nvSpPr>
          <p:spPr bwMode="auto">
            <a:xfrm>
              <a:off x="5305353" y="1376852"/>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29" name="TextBox 106"/>
            <p:cNvSpPr txBox="1">
              <a:spLocks noChangeArrowheads="1"/>
            </p:cNvSpPr>
            <p:nvPr/>
          </p:nvSpPr>
          <p:spPr bwMode="auto">
            <a:xfrm>
              <a:off x="6678567" y="1377976"/>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30" name="TextBox 107"/>
            <p:cNvSpPr txBox="1">
              <a:spLocks noChangeArrowheads="1"/>
            </p:cNvSpPr>
            <p:nvPr/>
          </p:nvSpPr>
          <p:spPr bwMode="auto">
            <a:xfrm>
              <a:off x="7134384" y="1377414"/>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31" name="TextBox 108"/>
            <p:cNvSpPr txBox="1">
              <a:spLocks noChangeArrowheads="1"/>
            </p:cNvSpPr>
            <p:nvPr/>
          </p:nvSpPr>
          <p:spPr bwMode="auto">
            <a:xfrm>
              <a:off x="5742150" y="1382093"/>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32" name="TextBox 109"/>
            <p:cNvSpPr txBox="1">
              <a:spLocks noChangeArrowheads="1"/>
            </p:cNvSpPr>
            <p:nvPr/>
          </p:nvSpPr>
          <p:spPr bwMode="auto">
            <a:xfrm>
              <a:off x="6212481" y="1381531"/>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56" name="TextBox 110"/>
          <p:cNvSpPr txBox="1">
            <a:spLocks noChangeArrowheads="1"/>
          </p:cNvSpPr>
          <p:nvPr/>
        </p:nvSpPr>
        <p:spPr bwMode="auto">
          <a:xfrm>
            <a:off x="3400019"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57" name="TextBox 111"/>
          <p:cNvSpPr txBox="1">
            <a:spLocks noChangeArrowheads="1"/>
          </p:cNvSpPr>
          <p:nvPr/>
        </p:nvSpPr>
        <p:spPr bwMode="auto">
          <a:xfrm>
            <a:off x="4019578" y="29289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58" name="TextBox 112"/>
          <p:cNvSpPr txBox="1">
            <a:spLocks noChangeArrowheads="1"/>
          </p:cNvSpPr>
          <p:nvPr/>
        </p:nvSpPr>
        <p:spPr bwMode="auto">
          <a:xfrm>
            <a:off x="4654247"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59" name="TextBox 113"/>
          <p:cNvSpPr txBox="1">
            <a:spLocks noChangeArrowheads="1"/>
          </p:cNvSpPr>
          <p:nvPr/>
        </p:nvSpPr>
        <p:spPr bwMode="auto">
          <a:xfrm>
            <a:off x="6128668"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60" name="TextBox 114"/>
          <p:cNvSpPr txBox="1">
            <a:spLocks noChangeArrowheads="1"/>
          </p:cNvSpPr>
          <p:nvPr/>
        </p:nvSpPr>
        <p:spPr bwMode="auto">
          <a:xfrm>
            <a:off x="6748226"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61" name="TextBox 115"/>
          <p:cNvSpPr txBox="1">
            <a:spLocks noChangeArrowheads="1"/>
          </p:cNvSpPr>
          <p:nvPr/>
        </p:nvSpPr>
        <p:spPr bwMode="auto">
          <a:xfrm>
            <a:off x="8615538"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62" name="TextBox 116"/>
          <p:cNvSpPr txBox="1">
            <a:spLocks noChangeArrowheads="1"/>
          </p:cNvSpPr>
          <p:nvPr/>
        </p:nvSpPr>
        <p:spPr bwMode="auto">
          <a:xfrm>
            <a:off x="9232938" y="2930525"/>
            <a:ext cx="344966"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63" name="TextBox 117"/>
          <p:cNvSpPr txBox="1">
            <a:spLocks noChangeArrowheads="1"/>
          </p:cNvSpPr>
          <p:nvPr/>
        </p:nvSpPr>
        <p:spPr bwMode="auto">
          <a:xfrm>
            <a:off x="7380738" y="29352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64" name="TextBox 118"/>
          <p:cNvSpPr txBox="1">
            <a:spLocks noChangeArrowheads="1"/>
          </p:cNvSpPr>
          <p:nvPr/>
        </p:nvSpPr>
        <p:spPr bwMode="auto">
          <a:xfrm>
            <a:off x="8000295"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d</a:t>
            </a:r>
            <a:endParaRPr lang="zh-CN" altLang="en-US" sz="3200">
              <a:solidFill>
                <a:srgbClr val="FF0000"/>
              </a:solidFill>
              <a:latin typeface="Arial Black" pitchFamily="34" charset="0"/>
            </a:endParaRPr>
          </a:p>
        </p:txBody>
      </p:sp>
      <p:grpSp>
        <p:nvGrpSpPr>
          <p:cNvPr id="8" name="组合 119"/>
          <p:cNvGrpSpPr>
            <a:grpSpLocks/>
          </p:cNvGrpSpPr>
          <p:nvPr/>
        </p:nvGrpSpPr>
        <p:grpSpPr bwMode="auto">
          <a:xfrm>
            <a:off x="7983025" y="3770313"/>
            <a:ext cx="3567115" cy="590007"/>
            <a:chOff x="4849536" y="1376852"/>
            <a:chExt cx="2622084" cy="591063"/>
          </a:xfrm>
        </p:grpSpPr>
        <p:sp>
          <p:nvSpPr>
            <p:cNvPr id="40021" name="TextBox 120"/>
            <p:cNvSpPr txBox="1">
              <a:spLocks noChangeArrowheads="1"/>
            </p:cNvSpPr>
            <p:nvPr/>
          </p:nvSpPr>
          <p:spPr bwMode="auto">
            <a:xfrm>
              <a:off x="4849536" y="1377414"/>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22" name="TextBox 121"/>
            <p:cNvSpPr txBox="1">
              <a:spLocks noChangeArrowheads="1"/>
            </p:cNvSpPr>
            <p:nvPr/>
          </p:nvSpPr>
          <p:spPr bwMode="auto">
            <a:xfrm>
              <a:off x="5305353" y="1376852"/>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23" name="TextBox 122"/>
            <p:cNvSpPr txBox="1">
              <a:spLocks noChangeArrowheads="1"/>
            </p:cNvSpPr>
            <p:nvPr/>
          </p:nvSpPr>
          <p:spPr bwMode="auto">
            <a:xfrm>
              <a:off x="6678567" y="1377976"/>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24" name="TextBox 123"/>
            <p:cNvSpPr txBox="1">
              <a:spLocks noChangeArrowheads="1"/>
            </p:cNvSpPr>
            <p:nvPr/>
          </p:nvSpPr>
          <p:spPr bwMode="auto">
            <a:xfrm>
              <a:off x="7134384" y="1377414"/>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25" name="TextBox 124"/>
            <p:cNvSpPr txBox="1">
              <a:spLocks noChangeArrowheads="1"/>
            </p:cNvSpPr>
            <p:nvPr/>
          </p:nvSpPr>
          <p:spPr bwMode="auto">
            <a:xfrm>
              <a:off x="5742150" y="1382093"/>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26" name="TextBox 125"/>
            <p:cNvSpPr txBox="1">
              <a:spLocks noChangeArrowheads="1"/>
            </p:cNvSpPr>
            <p:nvPr/>
          </p:nvSpPr>
          <p:spPr bwMode="auto">
            <a:xfrm>
              <a:off x="6212481" y="1381531"/>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66" name="TextBox 126"/>
          <p:cNvSpPr txBox="1">
            <a:spLocks noChangeArrowheads="1"/>
          </p:cNvSpPr>
          <p:nvPr/>
        </p:nvSpPr>
        <p:spPr bwMode="auto">
          <a:xfrm>
            <a:off x="9701385"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67" name="TextBox 127"/>
          <p:cNvSpPr txBox="1">
            <a:spLocks noChangeArrowheads="1"/>
          </p:cNvSpPr>
          <p:nvPr/>
        </p:nvSpPr>
        <p:spPr bwMode="auto">
          <a:xfrm>
            <a:off x="10320943"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68" name="TextBox 128"/>
          <p:cNvSpPr txBox="1">
            <a:spLocks noChangeArrowheads="1"/>
          </p:cNvSpPr>
          <p:nvPr/>
        </p:nvSpPr>
        <p:spPr bwMode="auto">
          <a:xfrm>
            <a:off x="10953454" y="29384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69" name="TextBox 129"/>
          <p:cNvSpPr txBox="1">
            <a:spLocks noChangeArrowheads="1"/>
          </p:cNvSpPr>
          <p:nvPr/>
        </p:nvSpPr>
        <p:spPr bwMode="auto">
          <a:xfrm>
            <a:off x="-172699"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70" name="TextBox 130"/>
          <p:cNvSpPr txBox="1">
            <a:spLocks noChangeArrowheads="1"/>
          </p:cNvSpPr>
          <p:nvPr/>
        </p:nvSpPr>
        <p:spPr bwMode="auto">
          <a:xfrm>
            <a:off x="446861"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71" name="TextBox 131"/>
          <p:cNvSpPr txBox="1">
            <a:spLocks noChangeArrowheads="1"/>
          </p:cNvSpPr>
          <p:nvPr/>
        </p:nvSpPr>
        <p:spPr bwMode="auto">
          <a:xfrm>
            <a:off x="2314172" y="48085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e</a:t>
            </a:r>
            <a:endParaRPr lang="zh-CN" altLang="en-US" sz="3200">
              <a:solidFill>
                <a:srgbClr val="FF0000"/>
              </a:solidFill>
              <a:latin typeface="Arial Black" pitchFamily="34" charset="0"/>
            </a:endParaRPr>
          </a:p>
        </p:txBody>
      </p:sp>
      <p:sp>
        <p:nvSpPr>
          <p:cNvPr id="39972" name="TextBox 132"/>
          <p:cNvSpPr txBox="1">
            <a:spLocks noChangeArrowheads="1"/>
          </p:cNvSpPr>
          <p:nvPr/>
        </p:nvSpPr>
        <p:spPr bwMode="auto">
          <a:xfrm>
            <a:off x="2933731" y="4806950"/>
            <a:ext cx="344966"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73" name="TextBox 133"/>
          <p:cNvSpPr txBox="1">
            <a:spLocks noChangeArrowheads="1"/>
          </p:cNvSpPr>
          <p:nvPr/>
        </p:nvSpPr>
        <p:spPr bwMode="auto">
          <a:xfrm>
            <a:off x="1081530" y="481171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74" name="TextBox 134"/>
          <p:cNvSpPr txBox="1">
            <a:spLocks noChangeArrowheads="1"/>
          </p:cNvSpPr>
          <p:nvPr/>
        </p:nvSpPr>
        <p:spPr bwMode="auto">
          <a:xfrm>
            <a:off x="1701089"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12" name="组合 135"/>
          <p:cNvGrpSpPr>
            <a:grpSpLocks/>
          </p:cNvGrpSpPr>
          <p:nvPr/>
        </p:nvGrpSpPr>
        <p:grpSpPr bwMode="auto">
          <a:xfrm>
            <a:off x="2286108" y="5646739"/>
            <a:ext cx="3565316" cy="590021"/>
            <a:chOff x="4849536" y="1376852"/>
            <a:chExt cx="2622279" cy="589487"/>
          </a:xfrm>
        </p:grpSpPr>
        <p:sp>
          <p:nvSpPr>
            <p:cNvPr id="40015" name="TextBox 136"/>
            <p:cNvSpPr txBox="1">
              <a:spLocks noChangeArrowheads="1"/>
            </p:cNvSpPr>
            <p:nvPr/>
          </p:nvSpPr>
          <p:spPr bwMode="auto">
            <a:xfrm>
              <a:off x="4849536"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16" name="TextBox 137"/>
            <p:cNvSpPr txBox="1">
              <a:spLocks noChangeArrowheads="1"/>
            </p:cNvSpPr>
            <p:nvPr/>
          </p:nvSpPr>
          <p:spPr bwMode="auto">
            <a:xfrm>
              <a:off x="5305353" y="1376852"/>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17" name="TextBox 138"/>
            <p:cNvSpPr txBox="1">
              <a:spLocks noChangeArrowheads="1"/>
            </p:cNvSpPr>
            <p:nvPr/>
          </p:nvSpPr>
          <p:spPr bwMode="auto">
            <a:xfrm>
              <a:off x="6678567" y="1377976"/>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18" name="TextBox 139"/>
            <p:cNvSpPr txBox="1">
              <a:spLocks noChangeArrowheads="1"/>
            </p:cNvSpPr>
            <p:nvPr/>
          </p:nvSpPr>
          <p:spPr bwMode="auto">
            <a:xfrm>
              <a:off x="7134384"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19" name="TextBox 140"/>
            <p:cNvSpPr txBox="1">
              <a:spLocks noChangeArrowheads="1"/>
            </p:cNvSpPr>
            <p:nvPr/>
          </p:nvSpPr>
          <p:spPr bwMode="auto">
            <a:xfrm>
              <a:off x="5727636" y="1382093"/>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20" name="TextBox 141"/>
            <p:cNvSpPr txBox="1">
              <a:spLocks noChangeArrowheads="1"/>
            </p:cNvSpPr>
            <p:nvPr/>
          </p:nvSpPr>
          <p:spPr bwMode="auto">
            <a:xfrm>
              <a:off x="6212481" y="1381531"/>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76" name="TextBox 142"/>
          <p:cNvSpPr txBox="1">
            <a:spLocks noChangeArrowheads="1"/>
          </p:cNvSpPr>
          <p:nvPr/>
        </p:nvSpPr>
        <p:spPr bwMode="auto">
          <a:xfrm>
            <a:off x="3400019"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77" name="TextBox 143"/>
          <p:cNvSpPr txBox="1">
            <a:spLocks noChangeArrowheads="1"/>
          </p:cNvSpPr>
          <p:nvPr/>
        </p:nvSpPr>
        <p:spPr bwMode="auto">
          <a:xfrm>
            <a:off x="4019578"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78" name="TextBox 144"/>
          <p:cNvSpPr txBox="1">
            <a:spLocks noChangeArrowheads="1"/>
          </p:cNvSpPr>
          <p:nvPr/>
        </p:nvSpPr>
        <p:spPr bwMode="auto">
          <a:xfrm>
            <a:off x="4654247" y="48164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79" name="TextBox 145"/>
          <p:cNvSpPr txBox="1">
            <a:spLocks noChangeArrowheads="1"/>
          </p:cNvSpPr>
          <p:nvPr/>
        </p:nvSpPr>
        <p:spPr bwMode="auto">
          <a:xfrm>
            <a:off x="5977557" y="47974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80" name="TextBox 146"/>
          <p:cNvSpPr txBox="1">
            <a:spLocks noChangeArrowheads="1"/>
          </p:cNvSpPr>
          <p:nvPr/>
        </p:nvSpPr>
        <p:spPr bwMode="auto">
          <a:xfrm>
            <a:off x="6597114" y="47974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81" name="TextBox 147"/>
          <p:cNvSpPr txBox="1">
            <a:spLocks noChangeArrowheads="1"/>
          </p:cNvSpPr>
          <p:nvPr/>
        </p:nvSpPr>
        <p:spPr bwMode="auto">
          <a:xfrm>
            <a:off x="8464426" y="47990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82" name="TextBox 148"/>
          <p:cNvSpPr txBox="1">
            <a:spLocks noChangeArrowheads="1"/>
          </p:cNvSpPr>
          <p:nvPr/>
        </p:nvSpPr>
        <p:spPr bwMode="auto">
          <a:xfrm>
            <a:off x="9081826" y="4797425"/>
            <a:ext cx="344966"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f</a:t>
            </a:r>
            <a:endParaRPr lang="zh-CN" altLang="en-US" sz="3200">
              <a:solidFill>
                <a:srgbClr val="FF0000"/>
              </a:solidFill>
              <a:latin typeface="Arial Black" pitchFamily="34" charset="0"/>
            </a:endParaRPr>
          </a:p>
        </p:txBody>
      </p:sp>
      <p:sp>
        <p:nvSpPr>
          <p:cNvPr id="39983" name="TextBox 149"/>
          <p:cNvSpPr txBox="1">
            <a:spLocks noChangeArrowheads="1"/>
          </p:cNvSpPr>
          <p:nvPr/>
        </p:nvSpPr>
        <p:spPr bwMode="auto">
          <a:xfrm>
            <a:off x="7229626"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84" name="TextBox 150"/>
          <p:cNvSpPr txBox="1">
            <a:spLocks noChangeArrowheads="1"/>
          </p:cNvSpPr>
          <p:nvPr/>
        </p:nvSpPr>
        <p:spPr bwMode="auto">
          <a:xfrm>
            <a:off x="7849184"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14" name="组合 151"/>
          <p:cNvGrpSpPr>
            <a:grpSpLocks/>
          </p:cNvGrpSpPr>
          <p:nvPr/>
        </p:nvGrpSpPr>
        <p:grpSpPr bwMode="auto">
          <a:xfrm>
            <a:off x="9021382" y="5637214"/>
            <a:ext cx="3567113" cy="590021"/>
            <a:chOff x="4849536" y="1376852"/>
            <a:chExt cx="2622084" cy="589487"/>
          </a:xfrm>
        </p:grpSpPr>
        <p:sp>
          <p:nvSpPr>
            <p:cNvPr id="40009" name="TextBox 152"/>
            <p:cNvSpPr txBox="1">
              <a:spLocks noChangeArrowheads="1"/>
            </p:cNvSpPr>
            <p:nvPr/>
          </p:nvSpPr>
          <p:spPr bwMode="auto">
            <a:xfrm>
              <a:off x="4849536"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10" name="TextBox 153"/>
            <p:cNvSpPr txBox="1">
              <a:spLocks noChangeArrowheads="1"/>
            </p:cNvSpPr>
            <p:nvPr/>
          </p:nvSpPr>
          <p:spPr bwMode="auto">
            <a:xfrm>
              <a:off x="5305353" y="1376852"/>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11" name="TextBox 154"/>
            <p:cNvSpPr txBox="1">
              <a:spLocks noChangeArrowheads="1"/>
            </p:cNvSpPr>
            <p:nvPr/>
          </p:nvSpPr>
          <p:spPr bwMode="auto">
            <a:xfrm>
              <a:off x="6678567" y="1377976"/>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12" name="TextBox 155"/>
            <p:cNvSpPr txBox="1">
              <a:spLocks noChangeArrowheads="1"/>
            </p:cNvSpPr>
            <p:nvPr/>
          </p:nvSpPr>
          <p:spPr bwMode="auto">
            <a:xfrm>
              <a:off x="7134384"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13" name="TextBox 156"/>
            <p:cNvSpPr txBox="1">
              <a:spLocks noChangeArrowheads="1"/>
            </p:cNvSpPr>
            <p:nvPr/>
          </p:nvSpPr>
          <p:spPr bwMode="auto">
            <a:xfrm>
              <a:off x="5727636" y="1382093"/>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14" name="TextBox 157"/>
            <p:cNvSpPr txBox="1">
              <a:spLocks noChangeArrowheads="1"/>
            </p:cNvSpPr>
            <p:nvPr/>
          </p:nvSpPr>
          <p:spPr bwMode="auto">
            <a:xfrm>
              <a:off x="6212481" y="1381531"/>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86" name="TextBox 158"/>
          <p:cNvSpPr txBox="1">
            <a:spLocks noChangeArrowheads="1"/>
          </p:cNvSpPr>
          <p:nvPr/>
        </p:nvSpPr>
        <p:spPr bwMode="auto">
          <a:xfrm>
            <a:off x="9550272"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87" name="TextBox 159"/>
          <p:cNvSpPr txBox="1">
            <a:spLocks noChangeArrowheads="1"/>
          </p:cNvSpPr>
          <p:nvPr/>
        </p:nvSpPr>
        <p:spPr bwMode="auto">
          <a:xfrm>
            <a:off x="10169832" y="48006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88" name="TextBox 160"/>
          <p:cNvSpPr txBox="1">
            <a:spLocks noChangeArrowheads="1"/>
          </p:cNvSpPr>
          <p:nvPr/>
        </p:nvSpPr>
        <p:spPr bwMode="auto">
          <a:xfrm>
            <a:off x="10802343"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89" name="TextBox 20"/>
          <p:cNvSpPr txBox="1">
            <a:spLocks noChangeArrowheads="1"/>
          </p:cNvSpPr>
          <p:nvPr/>
        </p:nvSpPr>
        <p:spPr bwMode="auto">
          <a:xfrm>
            <a:off x="-92827" y="395290"/>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(1)</a:t>
            </a:r>
            <a:endParaRPr lang="zh-CN" altLang="en-US" sz="3200" b="1" dirty="0">
              <a:solidFill>
                <a:srgbClr val="002060"/>
              </a:solidFill>
            </a:endParaRPr>
          </a:p>
        </p:txBody>
      </p:sp>
      <p:sp>
        <p:nvSpPr>
          <p:cNvPr id="39990" name="TextBox 195"/>
          <p:cNvSpPr txBox="1">
            <a:spLocks noChangeArrowheads="1"/>
          </p:cNvSpPr>
          <p:nvPr/>
        </p:nvSpPr>
        <p:spPr bwMode="auto">
          <a:xfrm>
            <a:off x="10893008" y="396876"/>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(2)</a:t>
            </a:r>
            <a:endParaRPr lang="zh-CN" altLang="en-US" sz="3200" b="1">
              <a:solidFill>
                <a:schemeClr val="bg1"/>
              </a:solidFill>
            </a:endParaRPr>
          </a:p>
        </p:txBody>
      </p:sp>
      <p:sp>
        <p:nvSpPr>
          <p:cNvPr id="39991" name="TextBox 196"/>
          <p:cNvSpPr txBox="1">
            <a:spLocks noChangeArrowheads="1"/>
          </p:cNvSpPr>
          <p:nvPr/>
        </p:nvSpPr>
        <p:spPr bwMode="auto">
          <a:xfrm>
            <a:off x="-172699" y="2392364"/>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(3)</a:t>
            </a:r>
            <a:endParaRPr lang="zh-CN" altLang="en-US" sz="3200" b="1" dirty="0">
              <a:solidFill>
                <a:srgbClr val="002060"/>
              </a:solidFill>
            </a:endParaRPr>
          </a:p>
        </p:txBody>
      </p:sp>
      <p:sp>
        <p:nvSpPr>
          <p:cNvPr id="39992" name="TextBox 197"/>
          <p:cNvSpPr txBox="1">
            <a:spLocks noChangeArrowheads="1"/>
          </p:cNvSpPr>
          <p:nvPr/>
        </p:nvSpPr>
        <p:spPr bwMode="auto">
          <a:xfrm>
            <a:off x="10873582" y="2349501"/>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(4)</a:t>
            </a:r>
            <a:endParaRPr lang="zh-CN" altLang="en-US" sz="3200" b="1">
              <a:solidFill>
                <a:schemeClr val="bg1"/>
              </a:solidFill>
            </a:endParaRPr>
          </a:p>
        </p:txBody>
      </p:sp>
      <p:sp>
        <p:nvSpPr>
          <p:cNvPr id="39993" name="TextBox 198"/>
          <p:cNvSpPr txBox="1">
            <a:spLocks noChangeArrowheads="1"/>
          </p:cNvSpPr>
          <p:nvPr/>
        </p:nvSpPr>
        <p:spPr bwMode="auto">
          <a:xfrm>
            <a:off x="-172699" y="4221164"/>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(5)</a:t>
            </a:r>
            <a:endParaRPr lang="zh-CN" altLang="en-US" sz="3200" b="1" dirty="0">
              <a:solidFill>
                <a:srgbClr val="002060"/>
              </a:solidFill>
            </a:endParaRPr>
          </a:p>
        </p:txBody>
      </p:sp>
      <p:sp>
        <p:nvSpPr>
          <p:cNvPr id="39994" name="TextBox 199"/>
          <p:cNvSpPr txBox="1">
            <a:spLocks noChangeArrowheads="1"/>
          </p:cNvSpPr>
          <p:nvPr/>
        </p:nvSpPr>
        <p:spPr bwMode="auto">
          <a:xfrm>
            <a:off x="10912438" y="4254501"/>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(6)</a:t>
            </a:r>
            <a:endParaRPr lang="zh-CN" altLang="en-US" sz="3200" b="1">
              <a:solidFill>
                <a:schemeClr val="bg1"/>
              </a:solidFill>
            </a:endParaRPr>
          </a:p>
        </p:txBody>
      </p:sp>
      <p:sp>
        <p:nvSpPr>
          <p:cNvPr id="2" name="矩形 1"/>
          <p:cNvSpPr/>
          <p:nvPr/>
        </p:nvSpPr>
        <p:spPr>
          <a:xfrm>
            <a:off x="1144920" y="93409"/>
            <a:ext cx="6373861" cy="584775"/>
          </a:xfrm>
          <a:prstGeom prst="rect">
            <a:avLst/>
          </a:prstGeom>
        </p:spPr>
        <p:txBody>
          <a:bodyPr wrap="none">
            <a:spAutoFit/>
          </a:bodyPr>
          <a:lstStyle/>
          <a:p>
            <a:pPr>
              <a:defRPr/>
            </a:pPr>
            <a:r>
              <a:rPr lang="en-US" altLang="zh-CN" sz="3200" b="1" dirty="0">
                <a:ln>
                  <a:solidFill>
                    <a:schemeClr val="bg1">
                      <a:lumMod val="75000"/>
                      <a:lumOff val="25000"/>
                    </a:schemeClr>
                  </a:solidFill>
                </a:ln>
                <a:solidFill>
                  <a:srgbClr val="002060"/>
                </a:solidFill>
                <a:latin typeface="黑体" pitchFamily="49" charset="-122"/>
                <a:ea typeface="黑体" pitchFamily="49" charset="-122"/>
              </a:rPr>
              <a:t>Brute-Force</a:t>
            </a:r>
            <a:r>
              <a:rPr lang="zh-CN" altLang="en-US" sz="3200" b="1" dirty="0">
                <a:ln>
                  <a:solidFill>
                    <a:schemeClr val="bg1">
                      <a:lumMod val="75000"/>
                      <a:lumOff val="25000"/>
                    </a:schemeClr>
                  </a:solidFill>
                </a:ln>
                <a:solidFill>
                  <a:srgbClr val="002060"/>
                </a:solidFill>
                <a:latin typeface="黑体" pitchFamily="49" charset="-122"/>
                <a:ea typeface="黑体" pitchFamily="49" charset="-122"/>
              </a:rPr>
              <a:t>（布鲁特</a:t>
            </a:r>
            <a:r>
              <a:rPr lang="en-US" altLang="zh-CN" sz="3200" b="1" dirty="0">
                <a:ln>
                  <a:solidFill>
                    <a:schemeClr val="bg1">
                      <a:lumMod val="75000"/>
                      <a:lumOff val="25000"/>
                    </a:schemeClr>
                  </a:solidFill>
                </a:ln>
                <a:solidFill>
                  <a:srgbClr val="002060"/>
                </a:solidFill>
                <a:latin typeface="黑体" pitchFamily="49" charset="-122"/>
                <a:ea typeface="黑体" pitchFamily="49" charset="-122"/>
              </a:rPr>
              <a:t>-</a:t>
            </a:r>
            <a:r>
              <a:rPr lang="zh-CN" altLang="en-US" sz="3200" b="1" dirty="0">
                <a:ln>
                  <a:solidFill>
                    <a:schemeClr val="bg1">
                      <a:lumMod val="75000"/>
                      <a:lumOff val="25000"/>
                    </a:schemeClr>
                  </a:solidFill>
                </a:ln>
                <a:solidFill>
                  <a:srgbClr val="002060"/>
                </a:solidFill>
                <a:latin typeface="黑体" pitchFamily="49" charset="-122"/>
                <a:ea typeface="黑体" pitchFamily="49" charset="-122"/>
              </a:rPr>
              <a:t>福斯）算法</a:t>
            </a:r>
            <a:endParaRPr lang="zh-CN" altLang="en-US" sz="3200" dirty="0">
              <a:solidFill>
                <a:srgbClr val="002060"/>
              </a:solidFill>
              <a:ea typeface="宋体" pitchFamily="2" charset="-122"/>
            </a:endParaRPr>
          </a:p>
        </p:txBody>
      </p:sp>
      <p:grpSp>
        <p:nvGrpSpPr>
          <p:cNvPr id="16" name="组合 2"/>
          <p:cNvGrpSpPr>
            <a:grpSpLocks/>
          </p:cNvGrpSpPr>
          <p:nvPr/>
        </p:nvGrpSpPr>
        <p:grpSpPr bwMode="auto">
          <a:xfrm>
            <a:off x="3015756" y="520701"/>
            <a:ext cx="458839" cy="584775"/>
            <a:chOff x="2361890" y="520214"/>
            <a:chExt cx="337344" cy="585351"/>
          </a:xfrm>
        </p:grpSpPr>
        <p:sp>
          <p:nvSpPr>
            <p:cNvPr id="40007"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8"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rgbClr val="FF0000"/>
                  </a:solidFill>
                </a:rPr>
                <a:t>i</a:t>
              </a:r>
              <a:endParaRPr lang="zh-CN" altLang="en-US" sz="3200" b="1">
                <a:solidFill>
                  <a:srgbClr val="FF0000"/>
                </a:solidFill>
              </a:endParaRPr>
            </a:p>
          </p:txBody>
        </p:sp>
      </p:grpSp>
      <p:grpSp>
        <p:nvGrpSpPr>
          <p:cNvPr id="18" name="组合 7"/>
          <p:cNvGrpSpPr>
            <a:grpSpLocks/>
          </p:cNvGrpSpPr>
          <p:nvPr/>
        </p:nvGrpSpPr>
        <p:grpSpPr bwMode="auto">
          <a:xfrm>
            <a:off x="11773777" y="6156325"/>
            <a:ext cx="600130" cy="584775"/>
            <a:chOff x="2217527" y="2291386"/>
            <a:chExt cx="440575" cy="583764"/>
          </a:xfrm>
        </p:grpSpPr>
        <p:sp>
          <p:nvSpPr>
            <p:cNvPr id="40005"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6" name="TextBox 171"/>
            <p:cNvSpPr txBox="1">
              <a:spLocks noChangeArrowheads="1"/>
            </p:cNvSpPr>
            <p:nvPr/>
          </p:nvSpPr>
          <p:spPr bwMode="auto">
            <a:xfrm>
              <a:off x="2217527" y="2291386"/>
              <a:ext cx="203825" cy="583764"/>
            </a:xfrm>
            <a:prstGeom prst="rect">
              <a:avLst/>
            </a:prstGeom>
            <a:noFill/>
            <a:ln w="9525">
              <a:noFill/>
              <a:miter lim="800000"/>
              <a:headEnd/>
              <a:tailEnd/>
            </a:ln>
          </p:spPr>
          <p:txBody>
            <a:bodyPr wrap="none">
              <a:spAutoFit/>
            </a:bodyPr>
            <a:lstStyle/>
            <a:p>
              <a:r>
                <a:rPr lang="en-US" altLang="zh-CN" sz="3200" b="1">
                  <a:solidFill>
                    <a:srgbClr val="FF0000"/>
                  </a:solidFill>
                </a:rPr>
                <a:t>j</a:t>
              </a:r>
              <a:endParaRPr lang="zh-CN" altLang="en-US" sz="3200" b="1">
                <a:solidFill>
                  <a:srgbClr val="FF0000"/>
                </a:solidFill>
              </a:endParaRPr>
            </a:p>
          </p:txBody>
        </p:sp>
      </p:grpSp>
      <p:grpSp>
        <p:nvGrpSpPr>
          <p:cNvPr id="19" name="组合 7"/>
          <p:cNvGrpSpPr>
            <a:grpSpLocks/>
          </p:cNvGrpSpPr>
          <p:nvPr/>
        </p:nvGrpSpPr>
        <p:grpSpPr bwMode="auto">
          <a:xfrm>
            <a:off x="9129316" y="6180137"/>
            <a:ext cx="575334" cy="584775"/>
            <a:chOff x="2433898" y="2305876"/>
            <a:chExt cx="422778" cy="584340"/>
          </a:xfrm>
        </p:grpSpPr>
        <p:sp>
          <p:nvSpPr>
            <p:cNvPr id="40003"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4" name="TextBox 171"/>
            <p:cNvSpPr txBox="1">
              <a:spLocks noChangeArrowheads="1"/>
            </p:cNvSpPr>
            <p:nvPr/>
          </p:nvSpPr>
          <p:spPr bwMode="auto">
            <a:xfrm>
              <a:off x="2583156" y="2305876"/>
              <a:ext cx="273520" cy="584340"/>
            </a:xfrm>
            <a:prstGeom prst="rect">
              <a:avLst/>
            </a:prstGeom>
            <a:noFill/>
            <a:ln w="9525">
              <a:noFill/>
              <a:miter lim="800000"/>
              <a:headEnd/>
              <a:tailEnd/>
            </a:ln>
          </p:spPr>
          <p:txBody>
            <a:bodyPr wrap="none">
              <a:spAutoFit/>
            </a:bodyPr>
            <a:lstStyle/>
            <a:p>
              <a:r>
                <a:rPr lang="en-US" altLang="zh-CN" sz="3200" b="1" dirty="0">
                  <a:solidFill>
                    <a:srgbClr val="FF0000"/>
                  </a:solidFill>
                </a:rPr>
                <a:t>k</a:t>
              </a:r>
              <a:endParaRPr lang="zh-CN" altLang="en-US" sz="3200" b="1" dirty="0">
                <a:solidFill>
                  <a:srgbClr val="FF0000"/>
                </a:solidFill>
              </a:endParaRPr>
            </a:p>
          </p:txBody>
        </p:sp>
      </p:grpSp>
      <p:grpSp>
        <p:nvGrpSpPr>
          <p:cNvPr id="20" name="组合 2"/>
          <p:cNvGrpSpPr>
            <a:grpSpLocks/>
          </p:cNvGrpSpPr>
          <p:nvPr/>
        </p:nvGrpSpPr>
        <p:grpSpPr bwMode="auto">
          <a:xfrm>
            <a:off x="2961798" y="2339976"/>
            <a:ext cx="443601" cy="584775"/>
            <a:chOff x="2361890" y="520214"/>
            <a:chExt cx="326195" cy="584339"/>
          </a:xfrm>
        </p:grpSpPr>
        <p:sp>
          <p:nvSpPr>
            <p:cNvPr id="40001"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2" name="TextBox 165"/>
            <p:cNvSpPr txBox="1">
              <a:spLocks noChangeArrowheads="1"/>
            </p:cNvSpPr>
            <p:nvPr/>
          </p:nvSpPr>
          <p:spPr bwMode="auto">
            <a:xfrm>
              <a:off x="2483927" y="520214"/>
              <a:ext cx="204158" cy="584339"/>
            </a:xfrm>
            <a:prstGeom prst="rect">
              <a:avLst/>
            </a:prstGeom>
            <a:noFill/>
            <a:ln w="9525">
              <a:noFill/>
              <a:miter lim="800000"/>
              <a:headEnd/>
              <a:tailEnd/>
            </a:ln>
          </p:spPr>
          <p:txBody>
            <a:bodyPr wrap="none">
              <a:spAutoFit/>
            </a:bodyPr>
            <a:lstStyle/>
            <a:p>
              <a:r>
                <a:rPr lang="en-US" altLang="zh-CN" sz="3200" b="1" dirty="0">
                  <a:solidFill>
                    <a:srgbClr val="FF0000"/>
                  </a:solidFill>
                </a:rPr>
                <a:t>j</a:t>
              </a:r>
              <a:endParaRPr lang="zh-CN" altLang="en-US" sz="3200" b="1" dirty="0">
                <a:solidFill>
                  <a:srgbClr val="FF0000"/>
                </a:solidFill>
              </a:endParaRPr>
            </a:p>
          </p:txBody>
        </p:sp>
      </p:grpSp>
      <p:grpSp>
        <p:nvGrpSpPr>
          <p:cNvPr id="21" name="组合 19"/>
          <p:cNvGrpSpPr/>
          <p:nvPr/>
        </p:nvGrpSpPr>
        <p:grpSpPr>
          <a:xfrm>
            <a:off x="1762045" y="1634407"/>
            <a:ext cx="8862770" cy="3843637"/>
            <a:chOff x="1241946" y="1700808"/>
            <a:chExt cx="6517524" cy="3843637"/>
          </a:xfrm>
          <a:effectLst>
            <a:outerShdw blurRad="50800" dist="38100" dir="2700000" algn="tl" rotWithShape="0">
              <a:prstClr val="black">
                <a:alpha val="40000"/>
              </a:prstClr>
            </a:outerShdw>
          </a:effectLst>
        </p:grpSpPr>
        <p:sp>
          <p:nvSpPr>
            <p:cNvPr id="6" name="矩形 5"/>
            <p:cNvSpPr/>
            <p:nvPr/>
          </p:nvSpPr>
          <p:spPr bwMode="auto">
            <a:xfrm>
              <a:off x="1241946" y="1700808"/>
              <a:ext cx="6517524" cy="38436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algn="l">
                <a:defRPr/>
              </a:pPr>
              <a:endParaRPr lang="zh-CN" altLang="en-US" sz="3700" dirty="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63" name="TextBox 162"/>
            <p:cNvSpPr txBox="1"/>
            <p:nvPr/>
          </p:nvSpPr>
          <p:spPr>
            <a:xfrm>
              <a:off x="2235544" y="241217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64" name="TextBox 163"/>
            <p:cNvSpPr txBox="1"/>
            <p:nvPr/>
          </p:nvSpPr>
          <p:spPr>
            <a:xfrm>
              <a:off x="2698354" y="241217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65" name="TextBox 164"/>
            <p:cNvSpPr txBox="1"/>
            <p:nvPr/>
          </p:nvSpPr>
          <p:spPr>
            <a:xfrm>
              <a:off x="3159430" y="2406374"/>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7" name="TextBox 6"/>
            <p:cNvSpPr txBox="1"/>
            <p:nvPr/>
          </p:nvSpPr>
          <p:spPr>
            <a:xfrm>
              <a:off x="1650167" y="2305900"/>
              <a:ext cx="363313" cy="769441"/>
            </a:xfrm>
            <a:prstGeom prst="rect">
              <a:avLst/>
            </a:prstGeom>
            <a:noFill/>
          </p:spPr>
          <p:txBody>
            <a:bodyPr wrap="none">
              <a:spAutoFit/>
            </a:bodyPr>
            <a:lstStyle/>
            <a:p>
              <a:pPr>
                <a:defRPr/>
              </a:pPr>
              <a:r>
                <a:rPr lang="en-US" altLang="zh-CN" sz="4400" b="1" dirty="0">
                  <a:solidFill>
                    <a:srgbClr val="C00000"/>
                  </a:solidFill>
                  <a:ea typeface="宋体" pitchFamily="2" charset="-122"/>
                </a:rPr>
                <a:t>S</a:t>
              </a:r>
              <a:endParaRPr lang="zh-CN" altLang="en-US" sz="4400" b="1" dirty="0">
                <a:solidFill>
                  <a:srgbClr val="C00000"/>
                </a:solidFill>
                <a:ea typeface="宋体" pitchFamily="2" charset="-122"/>
              </a:endParaRPr>
            </a:p>
          </p:txBody>
        </p:sp>
        <p:sp>
          <p:nvSpPr>
            <p:cNvPr id="167" name="TextBox 166"/>
            <p:cNvSpPr txBox="1"/>
            <p:nvPr/>
          </p:nvSpPr>
          <p:spPr>
            <a:xfrm>
              <a:off x="2230343" y="3701940"/>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68" name="TextBox 167"/>
            <p:cNvSpPr txBox="1"/>
            <p:nvPr/>
          </p:nvSpPr>
          <p:spPr>
            <a:xfrm>
              <a:off x="2693153" y="3701940"/>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69" name="TextBox 168"/>
            <p:cNvSpPr txBox="1"/>
            <p:nvPr/>
          </p:nvSpPr>
          <p:spPr>
            <a:xfrm>
              <a:off x="3154229" y="369613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70" name="TextBox 169"/>
            <p:cNvSpPr txBox="1"/>
            <p:nvPr/>
          </p:nvSpPr>
          <p:spPr>
            <a:xfrm>
              <a:off x="1613707" y="3595663"/>
              <a:ext cx="343272" cy="769441"/>
            </a:xfrm>
            <a:prstGeom prst="rect">
              <a:avLst/>
            </a:prstGeom>
            <a:noFill/>
          </p:spPr>
          <p:txBody>
            <a:bodyPr wrap="none">
              <a:spAutoFit/>
            </a:bodyPr>
            <a:lstStyle/>
            <a:p>
              <a:pPr>
                <a:defRPr/>
              </a:pPr>
              <a:r>
                <a:rPr lang="en-US" altLang="zh-CN" sz="4400" b="1" dirty="0">
                  <a:solidFill>
                    <a:srgbClr val="C00000"/>
                  </a:solidFill>
                  <a:ea typeface="宋体" pitchFamily="2" charset="-122"/>
                </a:rPr>
                <a:t>T</a:t>
              </a:r>
              <a:endParaRPr lang="zh-CN" altLang="en-US" sz="4400" b="1" dirty="0">
                <a:solidFill>
                  <a:srgbClr val="C00000"/>
                </a:solidFill>
                <a:ea typeface="宋体" pitchFamily="2" charset="-122"/>
              </a:endParaRPr>
            </a:p>
          </p:txBody>
        </p:sp>
        <p:cxnSp>
          <p:nvCxnSpPr>
            <p:cNvPr id="9" name="直接连接符 8"/>
            <p:cNvCxnSpPr>
              <a:stCxn id="163" idx="2"/>
              <a:endCxn id="167" idx="0"/>
            </p:cNvCxnSpPr>
            <p:nvPr/>
          </p:nvCxnSpPr>
          <p:spPr bwMode="auto">
            <a:xfrm flipH="1">
              <a:off x="2399033" y="2996952"/>
              <a:ext cx="5201" cy="704988"/>
            </a:xfrm>
            <a:prstGeom prst="line">
              <a:avLst/>
            </a:prstGeom>
            <a:solidFill>
              <a:schemeClr val="accent1"/>
            </a:solidFill>
            <a:ln w="12700" cap="sq" cmpd="sng" algn="ctr">
              <a:solidFill>
                <a:schemeClr val="bg1"/>
              </a:solidFill>
              <a:prstDash val="solid"/>
              <a:round/>
              <a:headEnd type="none" w="sm" len="sm"/>
              <a:tailEnd type="none" w="sm" len="sm"/>
            </a:ln>
            <a:effectLst/>
          </p:spPr>
        </p:cxnSp>
        <p:sp>
          <p:nvSpPr>
            <p:cNvPr id="10" name="TextBox 9"/>
            <p:cNvSpPr txBox="1"/>
            <p:nvPr/>
          </p:nvSpPr>
          <p:spPr>
            <a:xfrm>
              <a:off x="2243705" y="2924944"/>
              <a:ext cx="833720" cy="830997"/>
            </a:xfrm>
            <a:prstGeom prst="rect">
              <a:avLst/>
            </a:prstGeom>
            <a:noFill/>
          </p:spPr>
          <p:txBody>
            <a:bodyPr>
              <a:spAutoFit/>
            </a:bodyPr>
            <a:lstStyle/>
            <a:p>
              <a:pPr>
                <a:defRPr/>
              </a:pPr>
              <a:r>
                <a:rPr lang="en-US" altLang="zh-CN" sz="4800" dirty="0">
                  <a:solidFill>
                    <a:schemeClr val="bg1"/>
                  </a:solidFill>
                  <a:ea typeface="宋体" pitchFamily="2" charset="-122"/>
                </a:rPr>
                <a:t>=</a:t>
              </a:r>
              <a:endParaRPr lang="zh-CN" altLang="en-US" sz="4800" dirty="0">
                <a:solidFill>
                  <a:schemeClr val="bg1"/>
                </a:solidFill>
                <a:ea typeface="宋体" pitchFamily="2" charset="-122"/>
              </a:endParaRPr>
            </a:p>
          </p:txBody>
        </p:sp>
        <p:sp>
          <p:nvSpPr>
            <p:cNvPr id="11" name="不等于号 10"/>
            <p:cNvSpPr/>
            <p:nvPr/>
          </p:nvSpPr>
          <p:spPr bwMode="auto">
            <a:xfrm>
              <a:off x="5274394" y="3140968"/>
              <a:ext cx="652776" cy="392377"/>
            </a:xfrm>
            <a:prstGeom prst="mathNotEqual">
              <a:avLst/>
            </a:prstGeom>
            <a:solidFill>
              <a:schemeClr val="accent1"/>
            </a:solidFill>
            <a:ln w="12700" cap="sq" cmpd="sng" algn="ctr">
              <a:solidFill>
                <a:schemeClr val="bg1"/>
              </a:solidFill>
              <a:prstDash val="solid"/>
              <a:round/>
              <a:headEnd type="none" w="sm" len="sm"/>
              <a:tailEnd type="none" w="sm" len="sm"/>
            </a:ln>
            <a:effectLst/>
          </p:spPr>
          <p:txBody>
            <a:bodyPr/>
            <a:lstStyle/>
            <a:p>
              <a:pPr algn="l">
                <a:defRPr/>
              </a:pPr>
              <a:endParaRPr lang="zh-CN" altLang="en-US" sz="3700">
                <a:ln w="12700">
                  <a:solidFill>
                    <a:schemeClr val="bg1"/>
                  </a:solid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74" name="TextBox 173"/>
            <p:cNvSpPr txBox="1"/>
            <p:nvPr/>
          </p:nvSpPr>
          <p:spPr>
            <a:xfrm>
              <a:off x="2653853" y="2924944"/>
              <a:ext cx="833720" cy="830997"/>
            </a:xfrm>
            <a:prstGeom prst="rect">
              <a:avLst/>
            </a:prstGeom>
            <a:noFill/>
          </p:spPr>
          <p:txBody>
            <a:bodyPr>
              <a:spAutoFit/>
            </a:bodyPr>
            <a:lstStyle/>
            <a:p>
              <a:pPr>
                <a:defRPr/>
              </a:pPr>
              <a:r>
                <a:rPr lang="en-US" altLang="zh-CN" sz="4800" dirty="0">
                  <a:solidFill>
                    <a:schemeClr val="bg1"/>
                  </a:solidFill>
                  <a:ea typeface="宋体" pitchFamily="2" charset="-122"/>
                </a:rPr>
                <a:t>=</a:t>
              </a:r>
              <a:endParaRPr lang="zh-CN" altLang="en-US" sz="4800" dirty="0">
                <a:solidFill>
                  <a:schemeClr val="bg1"/>
                </a:solidFill>
                <a:ea typeface="宋体" pitchFamily="2" charset="-122"/>
              </a:endParaRPr>
            </a:p>
          </p:txBody>
        </p:sp>
        <p:sp>
          <p:nvSpPr>
            <p:cNvPr id="13" name="任意多边形 12"/>
            <p:cNvSpPr/>
            <p:nvPr/>
          </p:nvSpPr>
          <p:spPr bwMode="auto">
            <a:xfrm>
              <a:off x="2365829" y="4257124"/>
              <a:ext cx="1071345" cy="518247"/>
            </a:xfrm>
            <a:custGeom>
              <a:avLst/>
              <a:gdLst>
                <a:gd name="connsiteX0" fmla="*/ 0 w 1071345"/>
                <a:gd name="connsiteY0" fmla="*/ 39105 h 518247"/>
                <a:gd name="connsiteX1" fmla="*/ 116114 w 1071345"/>
                <a:gd name="connsiteY1" fmla="*/ 372933 h 518247"/>
                <a:gd name="connsiteX2" fmla="*/ 101600 w 1071345"/>
                <a:gd name="connsiteY2" fmla="*/ 358419 h 518247"/>
                <a:gd name="connsiteX3" fmla="*/ 246742 w 1071345"/>
                <a:gd name="connsiteY3" fmla="*/ 445505 h 518247"/>
                <a:gd name="connsiteX4" fmla="*/ 653142 w 1071345"/>
                <a:gd name="connsiteY4" fmla="*/ 518076 h 518247"/>
                <a:gd name="connsiteX5" fmla="*/ 827314 w 1071345"/>
                <a:gd name="connsiteY5" fmla="*/ 445505 h 518247"/>
                <a:gd name="connsiteX6" fmla="*/ 1045028 w 1071345"/>
                <a:gd name="connsiteY6" fmla="*/ 39105 h 518247"/>
                <a:gd name="connsiteX7" fmla="*/ 1059542 w 1071345"/>
                <a:gd name="connsiteY7" fmla="*/ 39105 h 51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345" h="518247">
                  <a:moveTo>
                    <a:pt x="0" y="39105"/>
                  </a:moveTo>
                  <a:cubicBezTo>
                    <a:pt x="49590" y="179409"/>
                    <a:pt x="99181" y="319714"/>
                    <a:pt x="116114" y="372933"/>
                  </a:cubicBezTo>
                  <a:cubicBezTo>
                    <a:pt x="133047" y="426152"/>
                    <a:pt x="79829" y="346324"/>
                    <a:pt x="101600" y="358419"/>
                  </a:cubicBezTo>
                  <a:cubicBezTo>
                    <a:pt x="123371" y="370514"/>
                    <a:pt x="154818" y="418896"/>
                    <a:pt x="246742" y="445505"/>
                  </a:cubicBezTo>
                  <a:cubicBezTo>
                    <a:pt x="338666" y="472114"/>
                    <a:pt x="556380" y="518076"/>
                    <a:pt x="653142" y="518076"/>
                  </a:cubicBezTo>
                  <a:cubicBezTo>
                    <a:pt x="749904" y="518076"/>
                    <a:pt x="762000" y="525334"/>
                    <a:pt x="827314" y="445505"/>
                  </a:cubicBezTo>
                  <a:cubicBezTo>
                    <a:pt x="892628" y="365677"/>
                    <a:pt x="1006323" y="106838"/>
                    <a:pt x="1045028" y="39105"/>
                  </a:cubicBezTo>
                  <a:cubicBezTo>
                    <a:pt x="1083733" y="-28628"/>
                    <a:pt x="1071637" y="5238"/>
                    <a:pt x="1059542" y="39105"/>
                  </a:cubicBezTo>
                </a:path>
              </a:pathLst>
            </a:custGeom>
            <a:noFill/>
            <a:ln w="57150" cap="sq" cmpd="sng" algn="ctr">
              <a:solidFill>
                <a:schemeClr val="bg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5" name="右箭头 14"/>
            <p:cNvSpPr/>
            <p:nvPr/>
          </p:nvSpPr>
          <p:spPr bwMode="auto">
            <a:xfrm>
              <a:off x="3883621" y="3085395"/>
              <a:ext cx="1131496" cy="53861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80" name="TextBox 179"/>
            <p:cNvSpPr txBox="1"/>
            <p:nvPr/>
          </p:nvSpPr>
          <p:spPr>
            <a:xfrm>
              <a:off x="5536191" y="241217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81" name="TextBox 180"/>
            <p:cNvSpPr txBox="1"/>
            <p:nvPr/>
          </p:nvSpPr>
          <p:spPr>
            <a:xfrm>
              <a:off x="5999001" y="241217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82" name="TextBox 181"/>
            <p:cNvSpPr txBox="1"/>
            <p:nvPr/>
          </p:nvSpPr>
          <p:spPr>
            <a:xfrm>
              <a:off x="6460077" y="2406374"/>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83" name="TextBox 182"/>
            <p:cNvSpPr txBox="1"/>
            <p:nvPr/>
          </p:nvSpPr>
          <p:spPr>
            <a:xfrm>
              <a:off x="4950814" y="2305900"/>
              <a:ext cx="363313" cy="769441"/>
            </a:xfrm>
            <a:prstGeom prst="rect">
              <a:avLst/>
            </a:prstGeom>
            <a:noFill/>
          </p:spPr>
          <p:txBody>
            <a:bodyPr wrap="none">
              <a:spAutoFit/>
            </a:bodyPr>
            <a:lstStyle/>
            <a:p>
              <a:pPr>
                <a:defRPr/>
              </a:pPr>
              <a:r>
                <a:rPr lang="en-US" altLang="zh-CN" sz="4400" b="1" dirty="0">
                  <a:solidFill>
                    <a:srgbClr val="C00000"/>
                  </a:solidFill>
                  <a:ea typeface="宋体" pitchFamily="2" charset="-122"/>
                </a:rPr>
                <a:t>S</a:t>
              </a:r>
              <a:endParaRPr lang="zh-CN" altLang="en-US" sz="4400" b="1" dirty="0">
                <a:solidFill>
                  <a:srgbClr val="C00000"/>
                </a:solidFill>
                <a:ea typeface="宋体" pitchFamily="2" charset="-122"/>
              </a:endParaRPr>
            </a:p>
          </p:txBody>
        </p:sp>
        <p:sp>
          <p:nvSpPr>
            <p:cNvPr id="184" name="TextBox 183"/>
            <p:cNvSpPr txBox="1"/>
            <p:nvPr/>
          </p:nvSpPr>
          <p:spPr>
            <a:xfrm>
              <a:off x="5530990" y="3701940"/>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85" name="TextBox 184"/>
            <p:cNvSpPr txBox="1"/>
            <p:nvPr/>
          </p:nvSpPr>
          <p:spPr>
            <a:xfrm>
              <a:off x="5993800" y="3701940"/>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86" name="TextBox 185"/>
            <p:cNvSpPr txBox="1"/>
            <p:nvPr/>
          </p:nvSpPr>
          <p:spPr>
            <a:xfrm>
              <a:off x="6454876" y="3696137"/>
              <a:ext cx="337379"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87" name="TextBox 186"/>
            <p:cNvSpPr txBox="1"/>
            <p:nvPr/>
          </p:nvSpPr>
          <p:spPr>
            <a:xfrm>
              <a:off x="4914354" y="3595663"/>
              <a:ext cx="343272" cy="769441"/>
            </a:xfrm>
            <a:prstGeom prst="rect">
              <a:avLst/>
            </a:prstGeom>
            <a:noFill/>
          </p:spPr>
          <p:txBody>
            <a:bodyPr wrap="none">
              <a:spAutoFit/>
            </a:bodyPr>
            <a:lstStyle/>
            <a:p>
              <a:pPr>
                <a:defRPr/>
              </a:pPr>
              <a:r>
                <a:rPr lang="en-US" altLang="zh-CN" sz="4400" b="1" dirty="0">
                  <a:solidFill>
                    <a:srgbClr val="C00000"/>
                  </a:solidFill>
                  <a:ea typeface="宋体" pitchFamily="2" charset="-122"/>
                </a:rPr>
                <a:t>T</a:t>
              </a:r>
              <a:endParaRPr lang="zh-CN" altLang="en-US" sz="4400" b="1" dirty="0">
                <a:solidFill>
                  <a:srgbClr val="C00000"/>
                </a:solidFill>
                <a:ea typeface="宋体" pitchFamily="2" charset="-122"/>
              </a:endParaRPr>
            </a:p>
          </p:txBody>
        </p:sp>
        <p:sp>
          <p:nvSpPr>
            <p:cNvPr id="188" name="不等于号 187"/>
            <p:cNvSpPr/>
            <p:nvPr/>
          </p:nvSpPr>
          <p:spPr bwMode="auto">
            <a:xfrm>
              <a:off x="2538090" y="4332767"/>
              <a:ext cx="652776" cy="392377"/>
            </a:xfrm>
            <a:prstGeom prst="mathNotEqual">
              <a:avLst/>
            </a:prstGeom>
            <a:solidFill>
              <a:schemeClr val="accent1"/>
            </a:solidFill>
            <a:ln w="12700" cap="sq" cmpd="sng" algn="ctr">
              <a:solidFill>
                <a:schemeClr val="bg1"/>
              </a:solidFill>
              <a:prstDash val="solid"/>
              <a:round/>
              <a:headEnd type="none" w="sm" len="sm"/>
              <a:tailEnd type="none" w="sm" len="sm"/>
            </a:ln>
            <a:effectLst/>
          </p:spPr>
          <p:txBody>
            <a:bodyPr/>
            <a:lstStyle/>
            <a:p>
              <a:pPr algn="l">
                <a:defRPr/>
              </a:pPr>
              <a:endParaRPr lang="zh-CN" altLang="en-US" sz="3700">
                <a:ln w="12700">
                  <a:solidFill>
                    <a:schemeClr val="bg1"/>
                  </a:solid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cxnSp>
          <p:nvCxnSpPr>
            <p:cNvPr id="17" name="直接连接符 16"/>
            <p:cNvCxnSpPr>
              <a:stCxn id="181" idx="2"/>
              <a:endCxn id="184" idx="0"/>
            </p:cNvCxnSpPr>
            <p:nvPr/>
          </p:nvCxnSpPr>
          <p:spPr bwMode="auto">
            <a:xfrm flipH="1">
              <a:off x="5699680" y="2996952"/>
              <a:ext cx="468011" cy="704988"/>
            </a:xfrm>
            <a:prstGeom prst="line">
              <a:avLst/>
            </a:prstGeom>
            <a:solidFill>
              <a:schemeClr val="accent1"/>
            </a:solidFill>
            <a:ln w="57150" cap="sq" cmpd="sng" algn="ctr">
              <a:solidFill>
                <a:schemeClr val="bg1"/>
              </a:solidFill>
              <a:prstDash val="solid"/>
              <a:round/>
              <a:headEnd type="none" w="sm" len="sm"/>
              <a:tailEnd type="none" w="sm" len="sm"/>
            </a:ln>
            <a:effectLst/>
          </p:spPr>
        </p:cxnSp>
        <p:cxnSp>
          <p:nvCxnSpPr>
            <p:cNvPr id="191" name="直接连接符 190"/>
            <p:cNvCxnSpPr/>
            <p:nvPr/>
          </p:nvCxnSpPr>
          <p:spPr bwMode="auto">
            <a:xfrm flipH="1">
              <a:off x="5814496" y="2996952"/>
              <a:ext cx="894891" cy="704988"/>
            </a:xfrm>
            <a:prstGeom prst="line">
              <a:avLst/>
            </a:prstGeom>
            <a:solidFill>
              <a:schemeClr val="accent1"/>
            </a:solidFill>
            <a:ln w="57150" cap="sq" cmpd="sng" algn="ctr">
              <a:solidFill>
                <a:schemeClr val="bg1"/>
              </a:solidFill>
              <a:prstDash val="solid"/>
              <a:round/>
              <a:headEnd type="none" w="sm" len="sm"/>
              <a:tailEnd type="none" w="sm" len="sm"/>
            </a:ln>
            <a:effectLst/>
          </p:spPr>
        </p:cxnSp>
      </p:grpSp>
      <p:grpSp>
        <p:nvGrpSpPr>
          <p:cNvPr id="22" name="组合 21"/>
          <p:cNvGrpSpPr/>
          <p:nvPr/>
        </p:nvGrpSpPr>
        <p:grpSpPr>
          <a:xfrm>
            <a:off x="5012813" y="2335818"/>
            <a:ext cx="4925728" cy="1885271"/>
            <a:chOff x="3760099" y="2335817"/>
            <a:chExt cx="3694777" cy="1885271"/>
          </a:xfrm>
        </p:grpSpPr>
        <p:sp>
          <p:nvSpPr>
            <p:cNvPr id="144" name="TextBox 143"/>
            <p:cNvSpPr txBox="1"/>
            <p:nvPr/>
          </p:nvSpPr>
          <p:spPr>
            <a:xfrm>
              <a:off x="3766469" y="2335817"/>
              <a:ext cx="326093" cy="584775"/>
            </a:xfrm>
            <a:prstGeom prst="rect">
              <a:avLst/>
            </a:prstGeom>
            <a:noFill/>
            <a:ln>
              <a:solidFill>
                <a:schemeClr val="bg1"/>
              </a:solidFill>
            </a:ln>
          </p:spPr>
          <p:txBody>
            <a:bodyPr wrap="none">
              <a:spAutoFit/>
            </a:bodyPr>
            <a:lstStyle/>
            <a:p>
              <a:pPr>
                <a:defRPr/>
              </a:pPr>
              <a:r>
                <a:rPr lang="en-US" altLang="zh-CN" sz="3200" dirty="0" smtClean="0">
                  <a:solidFill>
                    <a:srgbClr val="FF0000"/>
                  </a:solidFill>
                  <a:latin typeface="Arial Black" pitchFamily="34" charset="0"/>
                  <a:ea typeface="宋体" pitchFamily="2" charset="-122"/>
                </a:rPr>
                <a:t>?</a:t>
              </a:r>
              <a:endParaRPr lang="zh-CN" altLang="en-US" sz="3200" dirty="0">
                <a:solidFill>
                  <a:srgbClr val="FF0000"/>
                </a:solidFill>
                <a:latin typeface="Arial Black" pitchFamily="34" charset="0"/>
                <a:ea typeface="宋体" pitchFamily="2" charset="-122"/>
              </a:endParaRPr>
            </a:p>
          </p:txBody>
        </p:sp>
        <p:sp>
          <p:nvSpPr>
            <p:cNvPr id="145" name="TextBox 144"/>
            <p:cNvSpPr txBox="1"/>
            <p:nvPr/>
          </p:nvSpPr>
          <p:spPr>
            <a:xfrm>
              <a:off x="7128783" y="2340169"/>
              <a:ext cx="326093" cy="584775"/>
            </a:xfrm>
            <a:prstGeom prst="rect">
              <a:avLst/>
            </a:prstGeom>
            <a:noFill/>
            <a:ln>
              <a:solidFill>
                <a:schemeClr val="bg1"/>
              </a:solidFill>
            </a:ln>
          </p:spPr>
          <p:txBody>
            <a:bodyPr wrap="none">
              <a:spAutoFit/>
            </a:bodyPr>
            <a:lstStyle/>
            <a:p>
              <a:pPr>
                <a:defRPr/>
              </a:pPr>
              <a:r>
                <a:rPr lang="en-US" altLang="zh-CN" sz="3200" dirty="0" smtClean="0">
                  <a:solidFill>
                    <a:srgbClr val="FF0000"/>
                  </a:solidFill>
                  <a:latin typeface="Arial Black" pitchFamily="34" charset="0"/>
                  <a:ea typeface="宋体" pitchFamily="2" charset="-122"/>
                </a:rPr>
                <a:t>?</a:t>
              </a:r>
              <a:endParaRPr lang="zh-CN" altLang="en-US" sz="3200" dirty="0">
                <a:solidFill>
                  <a:srgbClr val="FF0000"/>
                </a:solidFill>
                <a:latin typeface="Arial Black" pitchFamily="34" charset="0"/>
                <a:ea typeface="宋体" pitchFamily="2" charset="-122"/>
              </a:endParaRPr>
            </a:p>
          </p:txBody>
        </p:sp>
        <p:sp>
          <p:nvSpPr>
            <p:cNvPr id="146" name="TextBox 145"/>
            <p:cNvSpPr txBox="1"/>
            <p:nvPr/>
          </p:nvSpPr>
          <p:spPr>
            <a:xfrm>
              <a:off x="3760099" y="3618898"/>
              <a:ext cx="240723" cy="584775"/>
            </a:xfrm>
            <a:prstGeom prst="rect">
              <a:avLst/>
            </a:prstGeom>
            <a:noFill/>
            <a:ln>
              <a:solidFill>
                <a:schemeClr val="bg1"/>
              </a:solidFill>
            </a:ln>
          </p:spPr>
          <p:txBody>
            <a:bodyPr wrap="none">
              <a:spAutoFit/>
            </a:bodyPr>
            <a:lstStyle/>
            <a:p>
              <a:pPr>
                <a:defRPr/>
              </a:pPr>
              <a:r>
                <a:rPr lang="en-US" altLang="zh-CN" sz="3200" dirty="0">
                  <a:solidFill>
                    <a:srgbClr val="FF0000"/>
                  </a:solidFill>
                  <a:latin typeface="Arial Black" pitchFamily="34" charset="0"/>
                  <a:ea typeface="宋体" pitchFamily="2" charset="-122"/>
                </a:rPr>
                <a:t>!</a:t>
              </a:r>
              <a:endParaRPr lang="zh-CN" altLang="en-US" sz="3200" dirty="0">
                <a:solidFill>
                  <a:srgbClr val="FF0000"/>
                </a:solidFill>
                <a:latin typeface="Arial Black" pitchFamily="34" charset="0"/>
                <a:ea typeface="宋体" pitchFamily="2" charset="-122"/>
              </a:endParaRPr>
            </a:p>
          </p:txBody>
        </p:sp>
        <p:sp>
          <p:nvSpPr>
            <p:cNvPr id="147" name="TextBox 146"/>
            <p:cNvSpPr txBox="1"/>
            <p:nvPr/>
          </p:nvSpPr>
          <p:spPr>
            <a:xfrm>
              <a:off x="7135476" y="3636313"/>
              <a:ext cx="240723" cy="584775"/>
            </a:xfrm>
            <a:prstGeom prst="rect">
              <a:avLst/>
            </a:prstGeom>
            <a:noFill/>
            <a:ln>
              <a:solidFill>
                <a:schemeClr val="bg1"/>
              </a:solidFill>
            </a:ln>
          </p:spPr>
          <p:txBody>
            <a:bodyPr wrap="none">
              <a:spAutoFit/>
            </a:bodyPr>
            <a:lstStyle/>
            <a:p>
              <a:pPr>
                <a:defRPr/>
              </a:pPr>
              <a:r>
                <a:rPr lang="en-US" altLang="zh-CN" sz="3200" dirty="0" smtClean="0">
                  <a:solidFill>
                    <a:srgbClr val="FF0000"/>
                  </a:solidFill>
                  <a:latin typeface="Arial Black" pitchFamily="34" charset="0"/>
                  <a:ea typeface="宋体" pitchFamily="2" charset="-122"/>
                </a:rPr>
                <a:t>!</a:t>
              </a:r>
              <a:endParaRPr lang="zh-CN" altLang="en-US" sz="3200" dirty="0">
                <a:solidFill>
                  <a:srgbClr val="FF0000"/>
                </a:solidFill>
                <a:latin typeface="Arial Black" pitchFamily="34" charset="0"/>
                <a:ea typeface="宋体" pitchFamily="2" charset="-122"/>
              </a:endParaRP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23748" y="990600"/>
            <a:ext cx="5285636" cy="1430333"/>
            <a:chOff x="161826" y="558515"/>
            <a:chExt cx="3886349" cy="1430320"/>
          </a:xfrm>
        </p:grpSpPr>
        <p:sp>
          <p:nvSpPr>
            <p:cNvPr id="41066" name="TextBox 61"/>
            <p:cNvSpPr txBox="1">
              <a:spLocks noChangeArrowheads="1"/>
            </p:cNvSpPr>
            <p:nvPr/>
          </p:nvSpPr>
          <p:spPr bwMode="auto">
            <a:xfrm>
              <a:off x="161826" y="559077"/>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67" name="TextBox 62"/>
            <p:cNvSpPr txBox="1">
              <a:spLocks noChangeArrowheads="1"/>
            </p:cNvSpPr>
            <p:nvPr/>
          </p:nvSpPr>
          <p:spPr bwMode="auto">
            <a:xfrm>
              <a:off x="617643" y="558515"/>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8" name="TextBox 63"/>
            <p:cNvSpPr txBox="1">
              <a:spLocks noChangeArrowheads="1"/>
            </p:cNvSpPr>
            <p:nvPr/>
          </p:nvSpPr>
          <p:spPr bwMode="auto">
            <a:xfrm>
              <a:off x="1990857" y="559639"/>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9" name="TextBox 64"/>
            <p:cNvSpPr txBox="1">
              <a:spLocks noChangeArrowheads="1"/>
            </p:cNvSpPr>
            <p:nvPr/>
          </p:nvSpPr>
          <p:spPr bwMode="auto">
            <a:xfrm>
              <a:off x="2388618" y="559077"/>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70" name="TextBox 65"/>
            <p:cNvSpPr txBox="1">
              <a:spLocks noChangeArrowheads="1"/>
            </p:cNvSpPr>
            <p:nvPr/>
          </p:nvSpPr>
          <p:spPr bwMode="auto">
            <a:xfrm>
              <a:off x="1083468" y="56375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71" name="TextBox 66"/>
            <p:cNvSpPr txBox="1">
              <a:spLocks noChangeArrowheads="1"/>
            </p:cNvSpPr>
            <p:nvPr/>
          </p:nvSpPr>
          <p:spPr bwMode="auto">
            <a:xfrm>
              <a:off x="1539285" y="56319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2" name="TextBox 67"/>
            <p:cNvSpPr txBox="1">
              <a:spLocks noChangeArrowheads="1"/>
            </p:cNvSpPr>
            <p:nvPr/>
          </p:nvSpPr>
          <p:spPr bwMode="auto">
            <a:xfrm>
              <a:off x="169016" y="139938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3" name="TextBox 68"/>
            <p:cNvSpPr txBox="1">
              <a:spLocks noChangeArrowheads="1"/>
            </p:cNvSpPr>
            <p:nvPr/>
          </p:nvSpPr>
          <p:spPr bwMode="auto">
            <a:xfrm>
              <a:off x="624833" y="139882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4" name="TextBox 69"/>
            <p:cNvSpPr txBox="1">
              <a:spLocks noChangeArrowheads="1"/>
            </p:cNvSpPr>
            <p:nvPr/>
          </p:nvSpPr>
          <p:spPr bwMode="auto">
            <a:xfrm>
              <a:off x="1998047" y="1399948"/>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5" name="TextBox 70"/>
            <p:cNvSpPr txBox="1">
              <a:spLocks noChangeArrowheads="1"/>
            </p:cNvSpPr>
            <p:nvPr/>
          </p:nvSpPr>
          <p:spPr bwMode="auto">
            <a:xfrm>
              <a:off x="2453864" y="1399386"/>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x</a:t>
              </a:r>
              <a:endParaRPr lang="zh-CN" altLang="en-US" sz="3200">
                <a:solidFill>
                  <a:srgbClr val="FF0000"/>
                </a:solidFill>
                <a:latin typeface="Arial Black" pitchFamily="34" charset="0"/>
              </a:endParaRPr>
            </a:p>
          </p:txBody>
        </p:sp>
        <p:sp>
          <p:nvSpPr>
            <p:cNvPr id="41076" name="TextBox 71"/>
            <p:cNvSpPr txBox="1">
              <a:spLocks noChangeArrowheads="1"/>
            </p:cNvSpPr>
            <p:nvPr/>
          </p:nvSpPr>
          <p:spPr bwMode="auto">
            <a:xfrm>
              <a:off x="1076144" y="1404065"/>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77" name="TextBox 72"/>
            <p:cNvSpPr txBox="1">
              <a:spLocks noChangeArrowheads="1"/>
            </p:cNvSpPr>
            <p:nvPr/>
          </p:nvSpPr>
          <p:spPr bwMode="auto">
            <a:xfrm>
              <a:off x="1531961" y="1403503"/>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8" name="TextBox 73"/>
            <p:cNvSpPr txBox="1">
              <a:spLocks noChangeArrowheads="1"/>
            </p:cNvSpPr>
            <p:nvPr/>
          </p:nvSpPr>
          <p:spPr bwMode="auto">
            <a:xfrm>
              <a:off x="2789208" y="563194"/>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9" name="TextBox 74"/>
            <p:cNvSpPr txBox="1">
              <a:spLocks noChangeArrowheads="1"/>
            </p:cNvSpPr>
            <p:nvPr/>
          </p:nvSpPr>
          <p:spPr bwMode="auto">
            <a:xfrm>
              <a:off x="3245025" y="562632"/>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80" name="TextBox 77"/>
            <p:cNvSpPr txBox="1">
              <a:spLocks noChangeArrowheads="1"/>
            </p:cNvSpPr>
            <p:nvPr/>
          </p:nvSpPr>
          <p:spPr bwMode="auto">
            <a:xfrm>
              <a:off x="3710850" y="567873"/>
              <a:ext cx="337325" cy="58477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63" name="TextBox 81"/>
          <p:cNvSpPr txBox="1">
            <a:spLocks noChangeArrowheads="1"/>
          </p:cNvSpPr>
          <p:nvPr/>
        </p:nvSpPr>
        <p:spPr bwMode="auto">
          <a:xfrm>
            <a:off x="6389874" y="9683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64" name="TextBox 82"/>
          <p:cNvSpPr txBox="1">
            <a:spLocks noChangeArrowheads="1"/>
          </p:cNvSpPr>
          <p:nvPr/>
        </p:nvSpPr>
        <p:spPr bwMode="auto">
          <a:xfrm>
            <a:off x="7009434" y="9683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0965" name="TextBox 83"/>
          <p:cNvSpPr txBox="1">
            <a:spLocks noChangeArrowheads="1"/>
          </p:cNvSpPr>
          <p:nvPr/>
        </p:nvSpPr>
        <p:spPr bwMode="auto">
          <a:xfrm>
            <a:off x="8876745" y="96996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66" name="TextBox 84"/>
          <p:cNvSpPr txBox="1">
            <a:spLocks noChangeArrowheads="1"/>
          </p:cNvSpPr>
          <p:nvPr/>
        </p:nvSpPr>
        <p:spPr bwMode="auto">
          <a:xfrm>
            <a:off x="9416430" y="9683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67" name="TextBox 85"/>
          <p:cNvSpPr txBox="1">
            <a:spLocks noChangeArrowheads="1"/>
          </p:cNvSpPr>
          <p:nvPr/>
        </p:nvSpPr>
        <p:spPr bwMode="auto">
          <a:xfrm>
            <a:off x="7641945" y="9731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68" name="TextBox 86"/>
          <p:cNvSpPr txBox="1">
            <a:spLocks noChangeArrowheads="1"/>
          </p:cNvSpPr>
          <p:nvPr/>
        </p:nvSpPr>
        <p:spPr bwMode="auto">
          <a:xfrm>
            <a:off x="8261505"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nvGrpSpPr>
          <p:cNvPr id="3" name="组合 4"/>
          <p:cNvGrpSpPr>
            <a:grpSpLocks/>
          </p:cNvGrpSpPr>
          <p:nvPr/>
        </p:nvGrpSpPr>
        <p:grpSpPr bwMode="auto">
          <a:xfrm>
            <a:off x="6985687" y="1808164"/>
            <a:ext cx="3567115" cy="590021"/>
            <a:chOff x="4849536" y="1376852"/>
            <a:chExt cx="2622084" cy="589487"/>
          </a:xfrm>
        </p:grpSpPr>
        <p:sp>
          <p:nvSpPr>
            <p:cNvPr id="41060" name="TextBox 87"/>
            <p:cNvSpPr txBox="1">
              <a:spLocks noChangeArrowheads="1"/>
            </p:cNvSpPr>
            <p:nvPr/>
          </p:nvSpPr>
          <p:spPr bwMode="auto">
            <a:xfrm>
              <a:off x="4849536"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61" name="TextBox 88"/>
            <p:cNvSpPr txBox="1">
              <a:spLocks noChangeArrowheads="1"/>
            </p:cNvSpPr>
            <p:nvPr/>
          </p:nvSpPr>
          <p:spPr bwMode="auto">
            <a:xfrm>
              <a:off x="5305353" y="1376852"/>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2" name="TextBox 89"/>
            <p:cNvSpPr txBox="1">
              <a:spLocks noChangeArrowheads="1"/>
            </p:cNvSpPr>
            <p:nvPr/>
          </p:nvSpPr>
          <p:spPr bwMode="auto">
            <a:xfrm>
              <a:off x="6678567" y="1377976"/>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3" name="TextBox 90"/>
            <p:cNvSpPr txBox="1">
              <a:spLocks noChangeArrowheads="1"/>
            </p:cNvSpPr>
            <p:nvPr/>
          </p:nvSpPr>
          <p:spPr bwMode="auto">
            <a:xfrm>
              <a:off x="7134384" y="1377414"/>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64" name="TextBox 91"/>
            <p:cNvSpPr txBox="1">
              <a:spLocks noChangeArrowheads="1"/>
            </p:cNvSpPr>
            <p:nvPr/>
          </p:nvSpPr>
          <p:spPr bwMode="auto">
            <a:xfrm>
              <a:off x="5742150" y="1382093"/>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65" name="TextBox 92"/>
            <p:cNvSpPr txBox="1">
              <a:spLocks noChangeArrowheads="1"/>
            </p:cNvSpPr>
            <p:nvPr/>
          </p:nvSpPr>
          <p:spPr bwMode="auto">
            <a:xfrm>
              <a:off x="6212481" y="1381531"/>
              <a:ext cx="337236"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70" name="TextBox 93"/>
          <p:cNvSpPr txBox="1">
            <a:spLocks noChangeArrowheads="1"/>
          </p:cNvSpPr>
          <p:nvPr/>
        </p:nvSpPr>
        <p:spPr bwMode="auto">
          <a:xfrm>
            <a:off x="9962592"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1" name="TextBox 94"/>
          <p:cNvSpPr txBox="1">
            <a:spLocks noChangeArrowheads="1"/>
          </p:cNvSpPr>
          <p:nvPr/>
        </p:nvSpPr>
        <p:spPr bwMode="auto">
          <a:xfrm>
            <a:off x="10582151" y="9731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72" name="TextBox 95"/>
          <p:cNvSpPr txBox="1">
            <a:spLocks noChangeArrowheads="1"/>
          </p:cNvSpPr>
          <p:nvPr/>
        </p:nvSpPr>
        <p:spPr bwMode="auto">
          <a:xfrm>
            <a:off x="11214663" y="9779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73" name="TextBox 97"/>
          <p:cNvSpPr txBox="1">
            <a:spLocks noChangeArrowheads="1"/>
          </p:cNvSpPr>
          <p:nvPr/>
        </p:nvSpPr>
        <p:spPr bwMode="auto">
          <a:xfrm>
            <a:off x="23748" y="2925763"/>
            <a:ext cx="458780" cy="584775"/>
          </a:xfrm>
          <a:prstGeom prst="rect">
            <a:avLst/>
          </a:prstGeom>
          <a:noFill/>
          <a:ln w="9525">
            <a:solidFill>
              <a:schemeClr val="bg1"/>
            </a:solidFill>
            <a:miter lim="800000"/>
            <a:headEnd/>
            <a:tailEnd/>
          </a:ln>
        </p:spPr>
        <p:txBody>
          <a:bodyPr wrap="none">
            <a:spAutoFit/>
          </a:bodyPr>
          <a:lstStyle/>
          <a:p>
            <a:r>
              <a:rPr lang="en-US" altLang="zh-CN" sz="3200" dirty="0">
                <a:solidFill>
                  <a:srgbClr val="000066"/>
                </a:solidFill>
                <a:latin typeface="Arial Black" pitchFamily="34" charset="0"/>
              </a:rPr>
              <a:t>a</a:t>
            </a:r>
            <a:endParaRPr lang="zh-CN" altLang="en-US" sz="3200" dirty="0">
              <a:solidFill>
                <a:srgbClr val="000066"/>
              </a:solidFill>
              <a:latin typeface="Arial Black" pitchFamily="34" charset="0"/>
            </a:endParaRPr>
          </a:p>
        </p:txBody>
      </p:sp>
      <p:sp>
        <p:nvSpPr>
          <p:cNvPr id="40974" name="TextBox 98"/>
          <p:cNvSpPr txBox="1">
            <a:spLocks noChangeArrowheads="1"/>
          </p:cNvSpPr>
          <p:nvPr/>
        </p:nvSpPr>
        <p:spPr bwMode="auto">
          <a:xfrm>
            <a:off x="643305" y="29241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5" name="TextBox 99"/>
          <p:cNvSpPr txBox="1">
            <a:spLocks noChangeArrowheads="1"/>
          </p:cNvSpPr>
          <p:nvPr/>
        </p:nvSpPr>
        <p:spPr bwMode="auto">
          <a:xfrm>
            <a:off x="2510617" y="29257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6" name="TextBox 100"/>
          <p:cNvSpPr txBox="1">
            <a:spLocks noChangeArrowheads="1"/>
          </p:cNvSpPr>
          <p:nvPr/>
        </p:nvSpPr>
        <p:spPr bwMode="auto">
          <a:xfrm>
            <a:off x="3052461" y="292576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77" name="TextBox 101"/>
          <p:cNvSpPr txBox="1">
            <a:spLocks noChangeArrowheads="1"/>
          </p:cNvSpPr>
          <p:nvPr/>
        </p:nvSpPr>
        <p:spPr bwMode="auto">
          <a:xfrm>
            <a:off x="1277976"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40978" name="TextBox 102"/>
          <p:cNvSpPr txBox="1">
            <a:spLocks noChangeArrowheads="1"/>
          </p:cNvSpPr>
          <p:nvPr/>
        </p:nvSpPr>
        <p:spPr bwMode="auto">
          <a:xfrm>
            <a:off x="1897534"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nvGrpSpPr>
          <p:cNvPr id="4" name="组合 103"/>
          <p:cNvGrpSpPr>
            <a:grpSpLocks/>
          </p:cNvGrpSpPr>
          <p:nvPr/>
        </p:nvGrpSpPr>
        <p:grpSpPr bwMode="auto">
          <a:xfrm>
            <a:off x="1247753" y="3765552"/>
            <a:ext cx="3567115" cy="590007"/>
            <a:chOff x="4849536" y="1376852"/>
            <a:chExt cx="2622084" cy="591062"/>
          </a:xfrm>
        </p:grpSpPr>
        <p:sp>
          <p:nvSpPr>
            <p:cNvPr id="41054" name="TextBox 104"/>
            <p:cNvSpPr txBox="1">
              <a:spLocks noChangeArrowheads="1"/>
            </p:cNvSpPr>
            <p:nvPr/>
          </p:nvSpPr>
          <p:spPr bwMode="auto">
            <a:xfrm>
              <a:off x="4849536" y="1377414"/>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55" name="TextBox 105"/>
            <p:cNvSpPr txBox="1">
              <a:spLocks noChangeArrowheads="1"/>
            </p:cNvSpPr>
            <p:nvPr/>
          </p:nvSpPr>
          <p:spPr bwMode="auto">
            <a:xfrm>
              <a:off x="5305353" y="1376852"/>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6" name="TextBox 106"/>
            <p:cNvSpPr txBox="1">
              <a:spLocks noChangeArrowheads="1"/>
            </p:cNvSpPr>
            <p:nvPr/>
          </p:nvSpPr>
          <p:spPr bwMode="auto">
            <a:xfrm>
              <a:off x="6678567" y="1377976"/>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7" name="TextBox 107"/>
            <p:cNvSpPr txBox="1">
              <a:spLocks noChangeArrowheads="1"/>
            </p:cNvSpPr>
            <p:nvPr/>
          </p:nvSpPr>
          <p:spPr bwMode="auto">
            <a:xfrm>
              <a:off x="7134384" y="1377414"/>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58" name="TextBox 108"/>
            <p:cNvSpPr txBox="1">
              <a:spLocks noChangeArrowheads="1"/>
            </p:cNvSpPr>
            <p:nvPr/>
          </p:nvSpPr>
          <p:spPr bwMode="auto">
            <a:xfrm>
              <a:off x="5742150" y="1382093"/>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59" name="TextBox 109"/>
            <p:cNvSpPr txBox="1">
              <a:spLocks noChangeArrowheads="1"/>
            </p:cNvSpPr>
            <p:nvPr/>
          </p:nvSpPr>
          <p:spPr bwMode="auto">
            <a:xfrm>
              <a:off x="6212481" y="1381531"/>
              <a:ext cx="337236" cy="585821"/>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80" name="TextBox 110"/>
          <p:cNvSpPr txBox="1">
            <a:spLocks noChangeArrowheads="1"/>
          </p:cNvSpPr>
          <p:nvPr/>
        </p:nvSpPr>
        <p:spPr bwMode="auto">
          <a:xfrm>
            <a:off x="3596463"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1" name="TextBox 111"/>
          <p:cNvSpPr txBox="1">
            <a:spLocks noChangeArrowheads="1"/>
          </p:cNvSpPr>
          <p:nvPr/>
        </p:nvSpPr>
        <p:spPr bwMode="auto">
          <a:xfrm>
            <a:off x="4216023" y="29289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82" name="TextBox 112"/>
          <p:cNvSpPr txBox="1">
            <a:spLocks noChangeArrowheads="1"/>
          </p:cNvSpPr>
          <p:nvPr/>
        </p:nvSpPr>
        <p:spPr bwMode="auto">
          <a:xfrm>
            <a:off x="4850693"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3" name="TextBox 113"/>
          <p:cNvSpPr txBox="1">
            <a:spLocks noChangeArrowheads="1"/>
          </p:cNvSpPr>
          <p:nvPr/>
        </p:nvSpPr>
        <p:spPr bwMode="auto">
          <a:xfrm>
            <a:off x="6325112"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4" name="TextBox 114"/>
          <p:cNvSpPr txBox="1">
            <a:spLocks noChangeArrowheads="1"/>
          </p:cNvSpPr>
          <p:nvPr/>
        </p:nvSpPr>
        <p:spPr bwMode="auto">
          <a:xfrm>
            <a:off x="6944672" y="292894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5" name="TextBox 115"/>
          <p:cNvSpPr txBox="1">
            <a:spLocks noChangeArrowheads="1"/>
          </p:cNvSpPr>
          <p:nvPr/>
        </p:nvSpPr>
        <p:spPr bwMode="auto">
          <a:xfrm>
            <a:off x="8811983"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6" name="TextBox 116"/>
          <p:cNvSpPr txBox="1">
            <a:spLocks noChangeArrowheads="1"/>
          </p:cNvSpPr>
          <p:nvPr/>
        </p:nvSpPr>
        <p:spPr bwMode="auto">
          <a:xfrm>
            <a:off x="9351667" y="29305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7" name="TextBox 117"/>
          <p:cNvSpPr txBox="1">
            <a:spLocks noChangeArrowheads="1"/>
          </p:cNvSpPr>
          <p:nvPr/>
        </p:nvSpPr>
        <p:spPr bwMode="auto">
          <a:xfrm>
            <a:off x="7577182" y="29352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88" name="TextBox 118"/>
          <p:cNvSpPr txBox="1">
            <a:spLocks noChangeArrowheads="1"/>
          </p:cNvSpPr>
          <p:nvPr/>
        </p:nvSpPr>
        <p:spPr bwMode="auto">
          <a:xfrm>
            <a:off x="8196742"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5" name="组合 119"/>
          <p:cNvGrpSpPr>
            <a:grpSpLocks/>
          </p:cNvGrpSpPr>
          <p:nvPr/>
        </p:nvGrpSpPr>
        <p:grpSpPr bwMode="auto">
          <a:xfrm>
            <a:off x="8179473" y="3770313"/>
            <a:ext cx="3567113" cy="590007"/>
            <a:chOff x="4849536" y="1376852"/>
            <a:chExt cx="2622084" cy="591063"/>
          </a:xfrm>
        </p:grpSpPr>
        <p:sp>
          <p:nvSpPr>
            <p:cNvPr id="41048" name="TextBox 120"/>
            <p:cNvSpPr txBox="1">
              <a:spLocks noChangeArrowheads="1"/>
            </p:cNvSpPr>
            <p:nvPr/>
          </p:nvSpPr>
          <p:spPr bwMode="auto">
            <a:xfrm>
              <a:off x="4849536" y="1377414"/>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49" name="TextBox 121"/>
            <p:cNvSpPr txBox="1">
              <a:spLocks noChangeArrowheads="1"/>
            </p:cNvSpPr>
            <p:nvPr/>
          </p:nvSpPr>
          <p:spPr bwMode="auto">
            <a:xfrm>
              <a:off x="5305353" y="1376852"/>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0" name="TextBox 122"/>
            <p:cNvSpPr txBox="1">
              <a:spLocks noChangeArrowheads="1"/>
            </p:cNvSpPr>
            <p:nvPr/>
          </p:nvSpPr>
          <p:spPr bwMode="auto">
            <a:xfrm>
              <a:off x="6678567" y="1377976"/>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1" name="TextBox 123"/>
            <p:cNvSpPr txBox="1">
              <a:spLocks noChangeArrowheads="1"/>
            </p:cNvSpPr>
            <p:nvPr/>
          </p:nvSpPr>
          <p:spPr bwMode="auto">
            <a:xfrm>
              <a:off x="7134384" y="1377414"/>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52" name="TextBox 124"/>
            <p:cNvSpPr txBox="1">
              <a:spLocks noChangeArrowheads="1"/>
            </p:cNvSpPr>
            <p:nvPr/>
          </p:nvSpPr>
          <p:spPr bwMode="auto">
            <a:xfrm>
              <a:off x="5742150" y="1382093"/>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53" name="TextBox 125"/>
            <p:cNvSpPr txBox="1">
              <a:spLocks noChangeArrowheads="1"/>
            </p:cNvSpPr>
            <p:nvPr/>
          </p:nvSpPr>
          <p:spPr bwMode="auto">
            <a:xfrm>
              <a:off x="6212481" y="1381531"/>
              <a:ext cx="337236" cy="585822"/>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90" name="TextBox 126"/>
          <p:cNvSpPr txBox="1">
            <a:spLocks noChangeArrowheads="1"/>
          </p:cNvSpPr>
          <p:nvPr/>
        </p:nvSpPr>
        <p:spPr bwMode="auto">
          <a:xfrm>
            <a:off x="9897830"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91" name="TextBox 127"/>
          <p:cNvSpPr txBox="1">
            <a:spLocks noChangeArrowheads="1"/>
          </p:cNvSpPr>
          <p:nvPr/>
        </p:nvSpPr>
        <p:spPr bwMode="auto">
          <a:xfrm>
            <a:off x="10517389" y="29337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92" name="TextBox 128"/>
          <p:cNvSpPr txBox="1">
            <a:spLocks noChangeArrowheads="1"/>
          </p:cNvSpPr>
          <p:nvPr/>
        </p:nvSpPr>
        <p:spPr bwMode="auto">
          <a:xfrm>
            <a:off x="11149901" y="29384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3" name="TextBox 129"/>
          <p:cNvSpPr txBox="1">
            <a:spLocks noChangeArrowheads="1"/>
          </p:cNvSpPr>
          <p:nvPr/>
        </p:nvSpPr>
        <p:spPr bwMode="auto">
          <a:xfrm>
            <a:off x="23748"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4" name="TextBox 130"/>
          <p:cNvSpPr txBox="1">
            <a:spLocks noChangeArrowheads="1"/>
          </p:cNvSpPr>
          <p:nvPr/>
        </p:nvSpPr>
        <p:spPr bwMode="auto">
          <a:xfrm>
            <a:off x="643305"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95" name="TextBox 131"/>
          <p:cNvSpPr txBox="1">
            <a:spLocks noChangeArrowheads="1"/>
          </p:cNvSpPr>
          <p:nvPr/>
        </p:nvSpPr>
        <p:spPr bwMode="auto">
          <a:xfrm>
            <a:off x="2510617" y="480853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0996" name="TextBox 132"/>
          <p:cNvSpPr txBox="1">
            <a:spLocks noChangeArrowheads="1"/>
          </p:cNvSpPr>
          <p:nvPr/>
        </p:nvSpPr>
        <p:spPr bwMode="auto">
          <a:xfrm>
            <a:off x="3052461"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7" name="TextBox 133"/>
          <p:cNvSpPr txBox="1">
            <a:spLocks noChangeArrowheads="1"/>
          </p:cNvSpPr>
          <p:nvPr/>
        </p:nvSpPr>
        <p:spPr bwMode="auto">
          <a:xfrm>
            <a:off x="1277976" y="481171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98" name="TextBox 134"/>
          <p:cNvSpPr txBox="1">
            <a:spLocks noChangeArrowheads="1"/>
          </p:cNvSpPr>
          <p:nvPr/>
        </p:nvSpPr>
        <p:spPr bwMode="auto">
          <a:xfrm>
            <a:off x="1897534"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6" name="组合 135"/>
          <p:cNvGrpSpPr>
            <a:grpSpLocks/>
          </p:cNvGrpSpPr>
          <p:nvPr/>
        </p:nvGrpSpPr>
        <p:grpSpPr bwMode="auto">
          <a:xfrm>
            <a:off x="1904010" y="5646739"/>
            <a:ext cx="3565316" cy="590021"/>
            <a:chOff x="4849536" y="1376852"/>
            <a:chExt cx="2622279" cy="589487"/>
          </a:xfrm>
        </p:grpSpPr>
        <p:sp>
          <p:nvSpPr>
            <p:cNvPr id="41042" name="TextBox 136"/>
            <p:cNvSpPr txBox="1">
              <a:spLocks noChangeArrowheads="1"/>
            </p:cNvSpPr>
            <p:nvPr/>
          </p:nvSpPr>
          <p:spPr bwMode="auto">
            <a:xfrm>
              <a:off x="4849536"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43" name="TextBox 137"/>
            <p:cNvSpPr txBox="1">
              <a:spLocks noChangeArrowheads="1"/>
            </p:cNvSpPr>
            <p:nvPr/>
          </p:nvSpPr>
          <p:spPr bwMode="auto">
            <a:xfrm>
              <a:off x="5305353" y="1376852"/>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44" name="TextBox 138"/>
            <p:cNvSpPr txBox="1">
              <a:spLocks noChangeArrowheads="1"/>
            </p:cNvSpPr>
            <p:nvPr/>
          </p:nvSpPr>
          <p:spPr bwMode="auto">
            <a:xfrm>
              <a:off x="6678567" y="1377976"/>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45" name="TextBox 139"/>
            <p:cNvSpPr txBox="1">
              <a:spLocks noChangeArrowheads="1"/>
            </p:cNvSpPr>
            <p:nvPr/>
          </p:nvSpPr>
          <p:spPr bwMode="auto">
            <a:xfrm>
              <a:off x="7134384"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46" name="TextBox 140"/>
            <p:cNvSpPr txBox="1">
              <a:spLocks noChangeArrowheads="1"/>
            </p:cNvSpPr>
            <p:nvPr/>
          </p:nvSpPr>
          <p:spPr bwMode="auto">
            <a:xfrm>
              <a:off x="5727636" y="1382093"/>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47" name="TextBox 141"/>
            <p:cNvSpPr txBox="1">
              <a:spLocks noChangeArrowheads="1"/>
            </p:cNvSpPr>
            <p:nvPr/>
          </p:nvSpPr>
          <p:spPr bwMode="auto">
            <a:xfrm>
              <a:off x="6212481" y="1381531"/>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1000" name="TextBox 142"/>
          <p:cNvSpPr txBox="1">
            <a:spLocks noChangeArrowheads="1"/>
          </p:cNvSpPr>
          <p:nvPr/>
        </p:nvSpPr>
        <p:spPr bwMode="auto">
          <a:xfrm>
            <a:off x="3596463"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01" name="TextBox 143"/>
          <p:cNvSpPr txBox="1">
            <a:spLocks noChangeArrowheads="1"/>
          </p:cNvSpPr>
          <p:nvPr/>
        </p:nvSpPr>
        <p:spPr bwMode="auto">
          <a:xfrm>
            <a:off x="4216023" y="48117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02" name="TextBox 144"/>
          <p:cNvSpPr txBox="1">
            <a:spLocks noChangeArrowheads="1"/>
          </p:cNvSpPr>
          <p:nvPr/>
        </p:nvSpPr>
        <p:spPr bwMode="auto">
          <a:xfrm>
            <a:off x="4850693" y="481647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03" name="TextBox 145"/>
          <p:cNvSpPr txBox="1">
            <a:spLocks noChangeArrowheads="1"/>
          </p:cNvSpPr>
          <p:nvPr/>
        </p:nvSpPr>
        <p:spPr bwMode="auto">
          <a:xfrm>
            <a:off x="6174001" y="47974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04" name="TextBox 146"/>
          <p:cNvSpPr txBox="1">
            <a:spLocks noChangeArrowheads="1"/>
          </p:cNvSpPr>
          <p:nvPr/>
        </p:nvSpPr>
        <p:spPr bwMode="auto">
          <a:xfrm>
            <a:off x="6793560" y="47974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05" name="TextBox 147"/>
          <p:cNvSpPr txBox="1">
            <a:spLocks noChangeArrowheads="1"/>
          </p:cNvSpPr>
          <p:nvPr/>
        </p:nvSpPr>
        <p:spPr bwMode="auto">
          <a:xfrm>
            <a:off x="8660871" y="479901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06" name="TextBox 148"/>
          <p:cNvSpPr txBox="1">
            <a:spLocks noChangeArrowheads="1"/>
          </p:cNvSpPr>
          <p:nvPr/>
        </p:nvSpPr>
        <p:spPr bwMode="auto">
          <a:xfrm>
            <a:off x="9200556" y="479742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07" name="TextBox 149"/>
          <p:cNvSpPr txBox="1">
            <a:spLocks noChangeArrowheads="1"/>
          </p:cNvSpPr>
          <p:nvPr/>
        </p:nvSpPr>
        <p:spPr bwMode="auto">
          <a:xfrm>
            <a:off x="7426071"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08" name="TextBox 150"/>
          <p:cNvSpPr txBox="1">
            <a:spLocks noChangeArrowheads="1"/>
          </p:cNvSpPr>
          <p:nvPr/>
        </p:nvSpPr>
        <p:spPr bwMode="auto">
          <a:xfrm>
            <a:off x="8045630"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7" name="组合 151"/>
          <p:cNvGrpSpPr>
            <a:grpSpLocks/>
          </p:cNvGrpSpPr>
          <p:nvPr/>
        </p:nvGrpSpPr>
        <p:grpSpPr bwMode="auto">
          <a:xfrm>
            <a:off x="8034836" y="5637214"/>
            <a:ext cx="3565316" cy="590021"/>
            <a:chOff x="4849536" y="1376852"/>
            <a:chExt cx="2622279" cy="589487"/>
          </a:xfrm>
        </p:grpSpPr>
        <p:sp>
          <p:nvSpPr>
            <p:cNvPr id="41036" name="TextBox 152"/>
            <p:cNvSpPr txBox="1">
              <a:spLocks noChangeArrowheads="1"/>
            </p:cNvSpPr>
            <p:nvPr/>
          </p:nvSpPr>
          <p:spPr bwMode="auto">
            <a:xfrm>
              <a:off x="4849536"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37" name="TextBox 153"/>
            <p:cNvSpPr txBox="1">
              <a:spLocks noChangeArrowheads="1"/>
            </p:cNvSpPr>
            <p:nvPr/>
          </p:nvSpPr>
          <p:spPr bwMode="auto">
            <a:xfrm>
              <a:off x="5305353" y="1376852"/>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38" name="TextBox 154"/>
            <p:cNvSpPr txBox="1">
              <a:spLocks noChangeArrowheads="1"/>
            </p:cNvSpPr>
            <p:nvPr/>
          </p:nvSpPr>
          <p:spPr bwMode="auto">
            <a:xfrm>
              <a:off x="6678567" y="1377976"/>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39" name="TextBox 155"/>
            <p:cNvSpPr txBox="1">
              <a:spLocks noChangeArrowheads="1"/>
            </p:cNvSpPr>
            <p:nvPr/>
          </p:nvSpPr>
          <p:spPr bwMode="auto">
            <a:xfrm>
              <a:off x="7134384" y="1377414"/>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40" name="TextBox 156"/>
            <p:cNvSpPr txBox="1">
              <a:spLocks noChangeArrowheads="1"/>
            </p:cNvSpPr>
            <p:nvPr/>
          </p:nvSpPr>
          <p:spPr bwMode="auto">
            <a:xfrm>
              <a:off x="5727636" y="1382093"/>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41041" name="TextBox 157"/>
            <p:cNvSpPr txBox="1">
              <a:spLocks noChangeArrowheads="1"/>
            </p:cNvSpPr>
            <p:nvPr/>
          </p:nvSpPr>
          <p:spPr bwMode="auto">
            <a:xfrm>
              <a:off x="6212481" y="1381531"/>
              <a:ext cx="337431" cy="584246"/>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1010" name="TextBox 158"/>
          <p:cNvSpPr txBox="1">
            <a:spLocks noChangeArrowheads="1"/>
          </p:cNvSpPr>
          <p:nvPr/>
        </p:nvSpPr>
        <p:spPr bwMode="auto">
          <a:xfrm>
            <a:off x="9746718" y="480218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11" name="TextBox 159"/>
          <p:cNvSpPr txBox="1">
            <a:spLocks noChangeArrowheads="1"/>
          </p:cNvSpPr>
          <p:nvPr/>
        </p:nvSpPr>
        <p:spPr bwMode="auto">
          <a:xfrm>
            <a:off x="10366277" y="480060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12" name="TextBox 160"/>
          <p:cNvSpPr txBox="1">
            <a:spLocks noChangeArrowheads="1"/>
          </p:cNvSpPr>
          <p:nvPr/>
        </p:nvSpPr>
        <p:spPr bwMode="auto">
          <a:xfrm>
            <a:off x="10998788" y="4806950"/>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13" name="TextBox 20"/>
          <p:cNvSpPr txBox="1">
            <a:spLocks noChangeArrowheads="1"/>
          </p:cNvSpPr>
          <p:nvPr/>
        </p:nvSpPr>
        <p:spPr bwMode="auto">
          <a:xfrm>
            <a:off x="103620" y="395290"/>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(1)</a:t>
            </a:r>
            <a:endParaRPr lang="zh-CN" altLang="en-US" sz="3200" b="1" dirty="0">
              <a:solidFill>
                <a:srgbClr val="002060"/>
              </a:solidFill>
            </a:endParaRPr>
          </a:p>
        </p:txBody>
      </p:sp>
      <p:sp>
        <p:nvSpPr>
          <p:cNvPr id="41014" name="TextBox 195"/>
          <p:cNvSpPr txBox="1">
            <a:spLocks noChangeArrowheads="1"/>
          </p:cNvSpPr>
          <p:nvPr/>
        </p:nvSpPr>
        <p:spPr bwMode="auto">
          <a:xfrm>
            <a:off x="6424414" y="388939"/>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(2)</a:t>
            </a:r>
            <a:endParaRPr lang="zh-CN" altLang="en-US" sz="3200" b="1" dirty="0">
              <a:solidFill>
                <a:srgbClr val="002060"/>
              </a:solidFill>
            </a:endParaRPr>
          </a:p>
        </p:txBody>
      </p:sp>
      <p:sp>
        <p:nvSpPr>
          <p:cNvPr id="41015" name="TextBox 196"/>
          <p:cNvSpPr txBox="1">
            <a:spLocks noChangeArrowheads="1"/>
          </p:cNvSpPr>
          <p:nvPr/>
        </p:nvSpPr>
        <p:spPr bwMode="auto">
          <a:xfrm>
            <a:off x="23747" y="2392364"/>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(3)</a:t>
            </a:r>
            <a:endParaRPr lang="zh-CN" altLang="en-US" sz="3200" b="1" dirty="0">
              <a:solidFill>
                <a:srgbClr val="002060"/>
              </a:solidFill>
            </a:endParaRPr>
          </a:p>
        </p:txBody>
      </p:sp>
      <p:sp>
        <p:nvSpPr>
          <p:cNvPr id="41016" name="TextBox 197"/>
          <p:cNvSpPr txBox="1">
            <a:spLocks noChangeArrowheads="1"/>
          </p:cNvSpPr>
          <p:nvPr/>
        </p:nvSpPr>
        <p:spPr bwMode="auto">
          <a:xfrm>
            <a:off x="6290572" y="2349501"/>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(4)</a:t>
            </a:r>
            <a:endParaRPr lang="zh-CN" altLang="en-US" sz="3200" b="1" dirty="0">
              <a:solidFill>
                <a:srgbClr val="002060"/>
              </a:solidFill>
            </a:endParaRPr>
          </a:p>
        </p:txBody>
      </p:sp>
      <p:sp>
        <p:nvSpPr>
          <p:cNvPr id="41017" name="TextBox 198"/>
          <p:cNvSpPr txBox="1">
            <a:spLocks noChangeArrowheads="1"/>
          </p:cNvSpPr>
          <p:nvPr/>
        </p:nvSpPr>
        <p:spPr bwMode="auto">
          <a:xfrm>
            <a:off x="23747" y="4221164"/>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(5)</a:t>
            </a:r>
            <a:endParaRPr lang="zh-CN" altLang="en-US" sz="3200" b="1" dirty="0">
              <a:solidFill>
                <a:srgbClr val="002060"/>
              </a:solidFill>
            </a:endParaRPr>
          </a:p>
        </p:txBody>
      </p:sp>
      <p:sp>
        <p:nvSpPr>
          <p:cNvPr id="41018" name="TextBox 199"/>
          <p:cNvSpPr txBox="1">
            <a:spLocks noChangeArrowheads="1"/>
          </p:cNvSpPr>
          <p:nvPr/>
        </p:nvSpPr>
        <p:spPr bwMode="auto">
          <a:xfrm>
            <a:off x="6271145" y="4211640"/>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(6)</a:t>
            </a:r>
            <a:endParaRPr lang="zh-CN" altLang="en-US" sz="3200" b="1" dirty="0">
              <a:solidFill>
                <a:srgbClr val="002060"/>
              </a:solidFill>
            </a:endParaRPr>
          </a:p>
        </p:txBody>
      </p:sp>
      <p:grpSp>
        <p:nvGrpSpPr>
          <p:cNvPr id="8" name="组合 2"/>
          <p:cNvGrpSpPr>
            <a:grpSpLocks/>
          </p:cNvGrpSpPr>
          <p:nvPr/>
        </p:nvGrpSpPr>
        <p:grpSpPr bwMode="auto">
          <a:xfrm>
            <a:off x="3212201" y="520701"/>
            <a:ext cx="458839" cy="584775"/>
            <a:chOff x="2361890" y="520214"/>
            <a:chExt cx="337344" cy="585351"/>
          </a:xfrm>
        </p:grpSpPr>
        <p:sp>
          <p:nvSpPr>
            <p:cNvPr id="41034"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5"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chemeClr val="bg1"/>
                  </a:solidFill>
                </a:rPr>
                <a:t>i</a:t>
              </a:r>
              <a:endParaRPr lang="zh-CN" altLang="en-US" sz="3200" b="1">
                <a:solidFill>
                  <a:schemeClr val="bg1"/>
                </a:solidFill>
              </a:endParaRPr>
            </a:p>
          </p:txBody>
        </p:sp>
      </p:grpSp>
      <p:grpSp>
        <p:nvGrpSpPr>
          <p:cNvPr id="9" name="组合 7"/>
          <p:cNvGrpSpPr>
            <a:grpSpLocks/>
          </p:cNvGrpSpPr>
          <p:nvPr/>
        </p:nvGrpSpPr>
        <p:grpSpPr bwMode="auto">
          <a:xfrm>
            <a:off x="3309353" y="2290764"/>
            <a:ext cx="443536" cy="584775"/>
            <a:chOff x="2433898" y="2291386"/>
            <a:chExt cx="326175" cy="583765"/>
          </a:xfrm>
        </p:grpSpPr>
        <p:sp>
          <p:nvSpPr>
            <p:cNvPr id="41032"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3" name="TextBox 171"/>
            <p:cNvSpPr txBox="1">
              <a:spLocks noChangeArrowheads="1"/>
            </p:cNvSpPr>
            <p:nvPr/>
          </p:nvSpPr>
          <p:spPr bwMode="auto">
            <a:xfrm>
              <a:off x="2555897" y="2291386"/>
              <a:ext cx="204176" cy="583765"/>
            </a:xfrm>
            <a:prstGeom prst="rect">
              <a:avLst/>
            </a:prstGeom>
            <a:noFill/>
            <a:ln w="9525">
              <a:noFill/>
              <a:miter lim="800000"/>
              <a:headEnd/>
              <a:tailEnd/>
            </a:ln>
          </p:spPr>
          <p:txBody>
            <a:bodyPr wrap="none">
              <a:spAutoFit/>
            </a:bodyPr>
            <a:lstStyle/>
            <a:p>
              <a:r>
                <a:rPr lang="en-US" altLang="zh-CN" sz="3200" b="1">
                  <a:solidFill>
                    <a:schemeClr val="bg1"/>
                  </a:solidFill>
                </a:rPr>
                <a:t>j</a:t>
              </a:r>
              <a:endParaRPr lang="zh-CN" altLang="en-US" sz="3200" b="1">
                <a:solidFill>
                  <a:schemeClr val="bg1"/>
                </a:solidFill>
              </a:endParaRPr>
            </a:p>
          </p:txBody>
        </p:sp>
      </p:grpSp>
      <p:grpSp>
        <p:nvGrpSpPr>
          <p:cNvPr id="10" name="组合 172"/>
          <p:cNvGrpSpPr>
            <a:grpSpLocks/>
          </p:cNvGrpSpPr>
          <p:nvPr/>
        </p:nvGrpSpPr>
        <p:grpSpPr bwMode="auto">
          <a:xfrm>
            <a:off x="9386201" y="4341814"/>
            <a:ext cx="458839" cy="584775"/>
            <a:chOff x="2361890" y="520214"/>
            <a:chExt cx="337344" cy="585351"/>
          </a:xfrm>
        </p:grpSpPr>
        <p:sp>
          <p:nvSpPr>
            <p:cNvPr id="41030"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1" name="TextBox 17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dirty="0">
                  <a:solidFill>
                    <a:srgbClr val="FF0000"/>
                  </a:solidFill>
                </a:rPr>
                <a:t>i</a:t>
              </a:r>
              <a:endParaRPr lang="zh-CN" altLang="en-US" sz="3200" b="1" dirty="0">
                <a:solidFill>
                  <a:srgbClr val="FF0000"/>
                </a:solidFill>
              </a:endParaRPr>
            </a:p>
          </p:txBody>
        </p:sp>
      </p:grpSp>
      <p:grpSp>
        <p:nvGrpSpPr>
          <p:cNvPr id="11" name="组合 176"/>
          <p:cNvGrpSpPr>
            <a:grpSpLocks/>
          </p:cNvGrpSpPr>
          <p:nvPr/>
        </p:nvGrpSpPr>
        <p:grpSpPr bwMode="auto">
          <a:xfrm>
            <a:off x="11270791" y="6078539"/>
            <a:ext cx="443536" cy="584775"/>
            <a:chOff x="2433898" y="2291386"/>
            <a:chExt cx="326175" cy="583765"/>
          </a:xfrm>
        </p:grpSpPr>
        <p:sp>
          <p:nvSpPr>
            <p:cNvPr id="41028"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29" name="TextBox 178"/>
            <p:cNvSpPr txBox="1">
              <a:spLocks noChangeArrowheads="1"/>
            </p:cNvSpPr>
            <p:nvPr/>
          </p:nvSpPr>
          <p:spPr bwMode="auto">
            <a:xfrm>
              <a:off x="2555897" y="2291386"/>
              <a:ext cx="204176" cy="583765"/>
            </a:xfrm>
            <a:prstGeom prst="rect">
              <a:avLst/>
            </a:prstGeom>
            <a:noFill/>
            <a:ln w="9525">
              <a:noFill/>
              <a:miter lim="800000"/>
              <a:headEnd/>
              <a:tailEnd/>
            </a:ln>
          </p:spPr>
          <p:txBody>
            <a:bodyPr wrap="none">
              <a:spAutoFit/>
            </a:bodyPr>
            <a:lstStyle/>
            <a:p>
              <a:r>
                <a:rPr lang="en-US" altLang="zh-CN" sz="3200" b="1" dirty="0">
                  <a:solidFill>
                    <a:srgbClr val="FF0000"/>
                  </a:solidFill>
                </a:rPr>
                <a:t>j</a:t>
              </a:r>
              <a:endParaRPr lang="zh-CN" altLang="en-US" sz="3200" b="1" dirty="0">
                <a:solidFill>
                  <a:srgbClr val="FF0000"/>
                </a:solidFill>
              </a:endParaRPr>
            </a:p>
          </p:txBody>
        </p:sp>
      </p:grpSp>
      <p:grpSp>
        <p:nvGrpSpPr>
          <p:cNvPr id="13" name="组合 13"/>
          <p:cNvGrpSpPr>
            <a:grpSpLocks/>
          </p:cNvGrpSpPr>
          <p:nvPr/>
        </p:nvGrpSpPr>
        <p:grpSpPr bwMode="auto">
          <a:xfrm>
            <a:off x="9150903" y="4418013"/>
            <a:ext cx="882924" cy="2303462"/>
            <a:chOff x="6729903" y="4418004"/>
            <a:chExt cx="648291" cy="2303609"/>
          </a:xfrm>
        </p:grpSpPr>
        <p:grpSp>
          <p:nvGrpSpPr>
            <p:cNvPr id="14" name="组合 188"/>
            <p:cNvGrpSpPr>
              <a:grpSpLocks/>
            </p:cNvGrpSpPr>
            <p:nvPr/>
          </p:nvGrpSpPr>
          <p:grpSpPr bwMode="auto">
            <a:xfrm>
              <a:off x="6919705" y="6093296"/>
              <a:ext cx="349617" cy="584812"/>
              <a:chOff x="2433898" y="2291386"/>
              <a:chExt cx="349617" cy="584812"/>
            </a:xfrm>
          </p:grpSpPr>
          <p:sp>
            <p:nvSpPr>
              <p:cNvPr id="41026"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27" name="TextBox 191"/>
              <p:cNvSpPr txBox="1">
                <a:spLocks noChangeArrowheads="1"/>
              </p:cNvSpPr>
              <p:nvPr/>
            </p:nvSpPr>
            <p:spPr bwMode="auto">
              <a:xfrm>
                <a:off x="2510212" y="2291386"/>
                <a:ext cx="273303" cy="584812"/>
              </a:xfrm>
              <a:prstGeom prst="rect">
                <a:avLst/>
              </a:prstGeom>
              <a:noFill/>
              <a:ln w="9525">
                <a:noFill/>
                <a:miter lim="800000"/>
                <a:headEnd/>
                <a:tailEnd/>
              </a:ln>
            </p:spPr>
            <p:txBody>
              <a:bodyPr wrap="none">
                <a:spAutoFit/>
              </a:bodyPr>
              <a:lstStyle/>
              <a:p>
                <a:r>
                  <a:rPr lang="en-US" altLang="zh-CN" sz="3200" b="1" dirty="0">
                    <a:solidFill>
                      <a:srgbClr val="FF0000"/>
                    </a:solidFill>
                  </a:rPr>
                  <a:t>k</a:t>
                </a:r>
                <a:endParaRPr lang="zh-CN" altLang="en-US" sz="3200" b="1" dirty="0">
                  <a:solidFill>
                    <a:srgbClr val="FF0000"/>
                  </a:solidFill>
                </a:endParaRPr>
              </a:p>
            </p:txBody>
          </p:sp>
        </p:grpSp>
        <p:sp>
          <p:nvSpPr>
            <p:cNvPr id="12" name="矩形 11"/>
            <p:cNvSpPr/>
            <p:nvPr/>
          </p:nvSpPr>
          <p:spPr bwMode="auto">
            <a:xfrm>
              <a:off x="6729903" y="4418004"/>
              <a:ext cx="648291" cy="2303609"/>
            </a:xfrm>
            <a:prstGeom prst="rect">
              <a:avLst/>
            </a:prstGeom>
            <a:noFill/>
            <a:ln w="57150" cap="sq" cmpd="sng" algn="ctr">
              <a:solidFill>
                <a:srgbClr val="993300"/>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0"/>
          <p:cNvSpPr txBox="1">
            <a:spLocks noChangeArrowheads="1"/>
          </p:cNvSpPr>
          <p:nvPr/>
        </p:nvSpPr>
        <p:spPr bwMode="auto">
          <a:xfrm>
            <a:off x="377781" y="687390"/>
            <a:ext cx="596638" cy="584775"/>
          </a:xfrm>
          <a:prstGeom prst="rect">
            <a:avLst/>
          </a:prstGeom>
          <a:noFill/>
          <a:ln w="9525">
            <a:noFill/>
            <a:miter lim="800000"/>
            <a:headEnd/>
            <a:tailEnd/>
          </a:ln>
        </p:spPr>
        <p:txBody>
          <a:bodyPr wrap="none">
            <a:spAutoFit/>
          </a:bodyPr>
          <a:lstStyle/>
          <a:p>
            <a:r>
              <a:rPr lang="en-US" altLang="zh-CN" sz="3200" b="1">
                <a:solidFill>
                  <a:srgbClr val="000000"/>
                </a:solidFill>
              </a:rPr>
              <a:t>(1)</a:t>
            </a:r>
            <a:endParaRPr lang="zh-CN" altLang="en-US" sz="3200" b="1">
              <a:solidFill>
                <a:srgbClr val="000000"/>
              </a:solidFill>
            </a:endParaRPr>
          </a:p>
        </p:txBody>
      </p:sp>
      <p:grpSp>
        <p:nvGrpSpPr>
          <p:cNvPr id="2" name="组合 2"/>
          <p:cNvGrpSpPr>
            <a:grpSpLocks/>
          </p:cNvGrpSpPr>
          <p:nvPr/>
        </p:nvGrpSpPr>
        <p:grpSpPr bwMode="auto">
          <a:xfrm>
            <a:off x="1991934" y="757239"/>
            <a:ext cx="458839" cy="584775"/>
            <a:chOff x="2361890" y="520214"/>
            <a:chExt cx="337344" cy="585351"/>
          </a:xfrm>
        </p:grpSpPr>
        <p:sp>
          <p:nvSpPr>
            <p:cNvPr id="42023"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4"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3" name="组合 7"/>
          <p:cNvGrpSpPr>
            <a:grpSpLocks/>
          </p:cNvGrpSpPr>
          <p:nvPr/>
        </p:nvGrpSpPr>
        <p:grpSpPr bwMode="auto">
          <a:xfrm>
            <a:off x="2015403" y="1844675"/>
            <a:ext cx="443535" cy="584775"/>
            <a:chOff x="2433898" y="2291386"/>
            <a:chExt cx="326174" cy="583764"/>
          </a:xfrm>
        </p:grpSpPr>
        <p:sp>
          <p:nvSpPr>
            <p:cNvPr id="42021"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2" name="TextBox 171"/>
            <p:cNvSpPr txBox="1">
              <a:spLocks noChangeArrowheads="1"/>
            </p:cNvSpPr>
            <p:nvPr/>
          </p:nvSpPr>
          <p:spPr bwMode="auto">
            <a:xfrm>
              <a:off x="2555897" y="2291386"/>
              <a:ext cx="204175" cy="583764"/>
            </a:xfrm>
            <a:prstGeom prst="rect">
              <a:avLst/>
            </a:prstGeom>
            <a:noFill/>
            <a:ln w="9525">
              <a:noFill/>
              <a:miter lim="800000"/>
              <a:headEnd/>
              <a:tailEnd/>
            </a:ln>
          </p:spPr>
          <p:txBody>
            <a:bodyPr wrap="none">
              <a:spAutoFit/>
            </a:bodyPr>
            <a:lstStyle/>
            <a:p>
              <a:r>
                <a:rPr lang="en-US" altLang="zh-CN" sz="3200" b="1">
                  <a:solidFill>
                    <a:srgbClr val="000000"/>
                  </a:solidFill>
                </a:rPr>
                <a:t>j</a:t>
              </a:r>
              <a:endParaRPr lang="zh-CN" altLang="en-US" sz="3200" b="1">
                <a:solidFill>
                  <a:srgbClr val="000000"/>
                </a:solidFill>
              </a:endParaRPr>
            </a:p>
          </p:txBody>
        </p:sp>
      </p:grpSp>
      <p:sp>
        <p:nvSpPr>
          <p:cNvPr id="49" name="Rectangle 14"/>
          <p:cNvSpPr>
            <a:spLocks noChangeArrowheads="1"/>
          </p:cNvSpPr>
          <p:nvPr/>
        </p:nvSpPr>
        <p:spPr bwMode="auto">
          <a:xfrm>
            <a:off x="-73396" y="4508502"/>
            <a:ext cx="11946474" cy="2308225"/>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algn="l" eaLnBrk="1" hangingPunct="1">
              <a:lnSpc>
                <a:spcPct val="150000"/>
              </a:lnSpc>
              <a:spcBef>
                <a:spcPct val="50000"/>
              </a:spcBef>
              <a:defRPr/>
            </a:pPr>
            <a:r>
              <a:rPr kumimoji="1" lang="zh-CN" altLang="en-US" sz="2400" b="1" dirty="0">
                <a:solidFill>
                  <a:srgbClr val="FFFFFF"/>
                </a:solidFill>
                <a:latin typeface="黑体" pitchFamily="49" charset="-122"/>
                <a:ea typeface="黑体" pitchFamily="49" charset="-122"/>
              </a:rPr>
              <a:t>需要解决两个问题：</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① 要想达到</a:t>
            </a:r>
            <a:r>
              <a:rPr lang="en-US" altLang="zh-CN" sz="2400" b="1" dirty="0">
                <a:solidFill>
                  <a:srgbClr val="FFFFFF"/>
                </a:solidFill>
              </a:rPr>
              <a:t>O(</a:t>
            </a:r>
            <a:r>
              <a:rPr lang="en-US" altLang="zh-CN" sz="2400" b="1" dirty="0" err="1">
                <a:solidFill>
                  <a:srgbClr val="FFFFFF"/>
                </a:solidFill>
              </a:rPr>
              <a:t>n+m</a:t>
            </a:r>
            <a:r>
              <a:rPr lang="en-US" altLang="zh-CN" sz="2400" b="1" dirty="0">
                <a:solidFill>
                  <a:srgbClr val="FFFFFF"/>
                </a:solidFill>
              </a:rPr>
              <a:t>)</a:t>
            </a:r>
            <a:r>
              <a:rPr lang="zh-CN" altLang="en-US" sz="2400" b="1" dirty="0">
                <a:solidFill>
                  <a:srgbClr val="FFFFFF"/>
                </a:solidFill>
              </a:rPr>
              <a:t>，就得</a:t>
            </a:r>
            <a:r>
              <a:rPr kumimoji="1" lang="zh-CN" altLang="en-US" sz="2400" b="1" dirty="0">
                <a:solidFill>
                  <a:srgbClr val="FFFFFF"/>
                </a:solidFill>
                <a:latin typeface="黑体" pitchFamily="49" charset="-122"/>
                <a:ea typeface="黑体" pitchFamily="49" charset="-122"/>
              </a:rPr>
              <a:t>确保</a:t>
            </a:r>
            <a:r>
              <a:rPr kumimoji="1" lang="en-US" altLang="zh-CN" sz="2400" b="1" dirty="0" err="1">
                <a:solidFill>
                  <a:srgbClr val="FFFFFF"/>
                </a:solidFill>
                <a:latin typeface="黑体" pitchFamily="49" charset="-122"/>
                <a:ea typeface="黑体" pitchFamily="49" charset="-122"/>
              </a:rPr>
              <a:t>i</a:t>
            </a:r>
            <a:r>
              <a:rPr kumimoji="1" lang="zh-CN" altLang="en-US" sz="2400" b="1" dirty="0">
                <a:solidFill>
                  <a:srgbClr val="FFFFFF"/>
                </a:solidFill>
                <a:latin typeface="黑体" pitchFamily="49" charset="-122"/>
                <a:ea typeface="黑体" pitchFamily="49" charset="-122"/>
              </a:rPr>
              <a:t>不回溯</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② 如何由当前部分匹配结果确定子串向右滑动的新比较起点</a:t>
            </a:r>
            <a:r>
              <a:rPr kumimoji="1" lang="en-US" altLang="zh-CN" sz="2400" b="1" dirty="0">
                <a:solidFill>
                  <a:srgbClr val="FFFFFF"/>
                </a:solidFill>
                <a:latin typeface="黑体" pitchFamily="49" charset="-122"/>
                <a:ea typeface="黑体" pitchFamily="49" charset="-122"/>
              </a:rPr>
              <a:t>k</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严重怀疑，这个</a:t>
            </a:r>
            <a:r>
              <a:rPr kumimoji="1" lang="en-US" altLang="zh-CN" sz="2400" b="1" dirty="0">
                <a:solidFill>
                  <a:srgbClr val="FFFFFF"/>
                </a:solidFill>
                <a:latin typeface="黑体" pitchFamily="49" charset="-122"/>
                <a:ea typeface="黑体" pitchFamily="49" charset="-122"/>
              </a:rPr>
              <a:t>k</a:t>
            </a:r>
            <a:r>
              <a:rPr kumimoji="1" lang="zh-CN" altLang="en-US" sz="2400" b="1" dirty="0">
                <a:solidFill>
                  <a:srgbClr val="FFFFFF"/>
                </a:solidFill>
                <a:latin typeface="黑体" pitchFamily="49" charset="-122"/>
                <a:ea typeface="黑体" pitchFamily="49" charset="-122"/>
              </a:rPr>
              <a:t>的取值与</a:t>
            </a:r>
            <a:r>
              <a:rPr kumimoji="1" lang="en-US" altLang="zh-CN" sz="2400" b="1" dirty="0">
                <a:solidFill>
                  <a:srgbClr val="FFFFFF"/>
                </a:solidFill>
                <a:latin typeface="黑体" pitchFamily="49" charset="-122"/>
                <a:ea typeface="黑体" pitchFamily="49" charset="-122"/>
              </a:rPr>
              <a:t>T</a:t>
            </a:r>
            <a:r>
              <a:rPr kumimoji="1" lang="zh-CN" altLang="en-US" sz="2400" b="1" dirty="0">
                <a:solidFill>
                  <a:srgbClr val="FFFFFF"/>
                </a:solidFill>
                <a:latin typeface="黑体" pitchFamily="49" charset="-122"/>
                <a:ea typeface="黑体" pitchFamily="49" charset="-122"/>
              </a:rPr>
              <a:t>串的结构规律（即模式）</a:t>
            </a:r>
            <a:r>
              <a:rPr kumimoji="1" lang="en-US" altLang="zh-CN" sz="2400" b="1" dirty="0">
                <a:solidFill>
                  <a:srgbClr val="FFFFFF"/>
                </a:solidFill>
                <a:latin typeface="黑体" pitchFamily="49" charset="-122"/>
                <a:ea typeface="黑体" pitchFamily="49" charset="-122"/>
              </a:rPr>
              <a:t>+ j</a:t>
            </a:r>
            <a:r>
              <a:rPr kumimoji="1" lang="zh-CN" altLang="en-US" sz="2400" b="1" dirty="0">
                <a:solidFill>
                  <a:srgbClr val="FFFFFF"/>
                </a:solidFill>
                <a:latin typeface="黑体" pitchFamily="49" charset="-122"/>
                <a:ea typeface="黑体" pitchFamily="49" charset="-122"/>
              </a:rPr>
              <a:t>值有关</a:t>
            </a:r>
            <a:endParaRPr kumimoji="1" lang="en-US" altLang="zh-CN" sz="2400" b="1" dirty="0">
              <a:solidFill>
                <a:srgbClr val="FFFFFF"/>
              </a:solidFill>
              <a:latin typeface="黑体" pitchFamily="49" charset="-122"/>
              <a:ea typeface="黑体" pitchFamily="49" charset="-122"/>
            </a:endParaRPr>
          </a:p>
        </p:txBody>
      </p:sp>
      <p:sp>
        <p:nvSpPr>
          <p:cNvPr id="41990" name="TextBox 1"/>
          <p:cNvSpPr txBox="1">
            <a:spLocks noChangeArrowheads="1"/>
          </p:cNvSpPr>
          <p:nvPr/>
        </p:nvSpPr>
        <p:spPr bwMode="auto">
          <a:xfrm>
            <a:off x="1122546" y="1260475"/>
            <a:ext cx="4628341"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1991" name="TextBox 122"/>
          <p:cNvSpPr txBox="1">
            <a:spLocks noChangeArrowheads="1"/>
          </p:cNvSpPr>
          <p:nvPr/>
        </p:nvSpPr>
        <p:spPr bwMode="auto">
          <a:xfrm>
            <a:off x="1152767" y="1614489"/>
            <a:ext cx="4628341" cy="369332"/>
          </a:xfrm>
          <a:prstGeom prst="rect">
            <a:avLst/>
          </a:prstGeom>
          <a:noFill/>
          <a:ln w="9525">
            <a:noFill/>
            <a:miter lim="800000"/>
            <a:headEnd/>
            <a:tailEnd/>
          </a:ln>
        </p:spPr>
        <p:txBody>
          <a:bodyPr>
            <a:spAutoFit/>
          </a:bodyPr>
          <a:lstStyle/>
          <a:p>
            <a:pPr algn="l"/>
            <a:r>
              <a:rPr lang="en-US" altLang="zh-CN" b="1" dirty="0">
                <a:solidFill>
                  <a:srgbClr val="002060"/>
                </a:solidFill>
              </a:rPr>
              <a:t>1  2  1  3  3  </a:t>
            </a:r>
            <a:endParaRPr lang="zh-CN" altLang="en-US" b="1" dirty="0">
              <a:solidFill>
                <a:srgbClr val="002060"/>
              </a:solidFill>
            </a:endParaRPr>
          </a:p>
        </p:txBody>
      </p:sp>
      <p:grpSp>
        <p:nvGrpSpPr>
          <p:cNvPr id="4" name="组合 2"/>
          <p:cNvGrpSpPr>
            <a:grpSpLocks/>
          </p:cNvGrpSpPr>
          <p:nvPr/>
        </p:nvGrpSpPr>
        <p:grpSpPr bwMode="auto">
          <a:xfrm>
            <a:off x="7559247" y="746125"/>
            <a:ext cx="458839" cy="584775"/>
            <a:chOff x="2361890" y="520214"/>
            <a:chExt cx="337344" cy="585351"/>
          </a:xfrm>
        </p:grpSpPr>
        <p:sp>
          <p:nvSpPr>
            <p:cNvPr id="42019"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0"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5" name="组合 7"/>
          <p:cNvGrpSpPr>
            <a:grpSpLocks/>
          </p:cNvGrpSpPr>
          <p:nvPr/>
        </p:nvGrpSpPr>
        <p:grpSpPr bwMode="auto">
          <a:xfrm>
            <a:off x="7511131" y="1835149"/>
            <a:ext cx="476059" cy="584775"/>
            <a:chOff x="2433898" y="2291386"/>
            <a:chExt cx="349843" cy="584340"/>
          </a:xfrm>
        </p:grpSpPr>
        <p:sp>
          <p:nvSpPr>
            <p:cNvPr id="42017"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8" name="TextBox 171"/>
            <p:cNvSpPr txBox="1">
              <a:spLocks noChangeArrowheads="1"/>
            </p:cNvSpPr>
            <p:nvPr/>
          </p:nvSpPr>
          <p:spPr bwMode="auto">
            <a:xfrm>
              <a:off x="2510208" y="2291386"/>
              <a:ext cx="273533" cy="584340"/>
            </a:xfrm>
            <a:prstGeom prst="rect">
              <a:avLst/>
            </a:prstGeom>
            <a:noFill/>
            <a:ln w="9525">
              <a:noFill/>
              <a:miter lim="800000"/>
              <a:headEnd/>
              <a:tailEnd/>
            </a:ln>
          </p:spPr>
          <p:txBody>
            <a:bodyPr wrap="none">
              <a:spAutoFit/>
            </a:bodyPr>
            <a:lstStyle/>
            <a:p>
              <a:r>
                <a:rPr lang="en-US" altLang="zh-CN" sz="3200" b="1">
                  <a:solidFill>
                    <a:srgbClr val="000000"/>
                  </a:solidFill>
                </a:rPr>
                <a:t>k</a:t>
              </a:r>
              <a:endParaRPr lang="zh-CN" altLang="en-US" sz="3200" b="1">
                <a:solidFill>
                  <a:srgbClr val="000000"/>
                </a:solidFill>
              </a:endParaRPr>
            </a:p>
          </p:txBody>
        </p:sp>
      </p:grpSp>
      <p:sp>
        <p:nvSpPr>
          <p:cNvPr id="41994" name="TextBox 129"/>
          <p:cNvSpPr txBox="1">
            <a:spLocks noChangeArrowheads="1"/>
          </p:cNvSpPr>
          <p:nvPr/>
        </p:nvSpPr>
        <p:spPr bwMode="auto">
          <a:xfrm>
            <a:off x="6646765" y="1250950"/>
            <a:ext cx="4626182"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1995" name="TextBox 130"/>
          <p:cNvSpPr txBox="1">
            <a:spLocks noChangeArrowheads="1"/>
          </p:cNvSpPr>
          <p:nvPr/>
        </p:nvSpPr>
        <p:spPr bwMode="auto">
          <a:xfrm>
            <a:off x="7217543" y="1604964"/>
            <a:ext cx="4628341" cy="369332"/>
          </a:xfrm>
          <a:prstGeom prst="rect">
            <a:avLst/>
          </a:prstGeom>
          <a:noFill/>
          <a:ln w="9525">
            <a:noFill/>
            <a:miter lim="800000"/>
            <a:headEnd/>
            <a:tailEnd/>
          </a:ln>
        </p:spPr>
        <p:txBody>
          <a:bodyPr>
            <a:spAutoFit/>
          </a:bodyPr>
          <a:lstStyle/>
          <a:p>
            <a:pPr algn="l"/>
            <a:r>
              <a:rPr lang="en-US" altLang="zh-CN" b="1" dirty="0">
                <a:solidFill>
                  <a:srgbClr val="002060"/>
                </a:solidFill>
              </a:rPr>
              <a:t>1  2  1  3   3  </a:t>
            </a:r>
            <a:endParaRPr lang="zh-CN" altLang="en-US" b="1" dirty="0">
              <a:solidFill>
                <a:srgbClr val="002060"/>
              </a:solidFill>
            </a:endParaRPr>
          </a:p>
        </p:txBody>
      </p:sp>
      <p:sp>
        <p:nvSpPr>
          <p:cNvPr id="41996" name="TextBox 20"/>
          <p:cNvSpPr txBox="1">
            <a:spLocks noChangeArrowheads="1"/>
          </p:cNvSpPr>
          <p:nvPr/>
        </p:nvSpPr>
        <p:spPr bwMode="auto">
          <a:xfrm>
            <a:off x="392890" y="2492376"/>
            <a:ext cx="596638" cy="584775"/>
          </a:xfrm>
          <a:prstGeom prst="rect">
            <a:avLst/>
          </a:prstGeom>
          <a:noFill/>
          <a:ln w="9525">
            <a:noFill/>
            <a:miter lim="800000"/>
            <a:headEnd/>
            <a:tailEnd/>
          </a:ln>
        </p:spPr>
        <p:txBody>
          <a:bodyPr wrap="none">
            <a:spAutoFit/>
          </a:bodyPr>
          <a:lstStyle/>
          <a:p>
            <a:r>
              <a:rPr lang="en-US" altLang="zh-CN" sz="3200" b="1">
                <a:solidFill>
                  <a:srgbClr val="000000"/>
                </a:solidFill>
              </a:rPr>
              <a:t>(2)</a:t>
            </a:r>
            <a:endParaRPr lang="zh-CN" altLang="en-US" sz="3200" b="1">
              <a:solidFill>
                <a:srgbClr val="000000"/>
              </a:solidFill>
            </a:endParaRPr>
          </a:p>
        </p:txBody>
      </p:sp>
      <p:grpSp>
        <p:nvGrpSpPr>
          <p:cNvPr id="6" name="组合 2"/>
          <p:cNvGrpSpPr>
            <a:grpSpLocks/>
          </p:cNvGrpSpPr>
          <p:nvPr/>
        </p:nvGrpSpPr>
        <p:grpSpPr bwMode="auto">
          <a:xfrm>
            <a:off x="2279929" y="2560639"/>
            <a:ext cx="458839" cy="584775"/>
            <a:chOff x="2361890" y="520214"/>
            <a:chExt cx="337344" cy="585351"/>
          </a:xfrm>
        </p:grpSpPr>
        <p:sp>
          <p:nvSpPr>
            <p:cNvPr id="42015"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6"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7" name="组合 7"/>
          <p:cNvGrpSpPr>
            <a:grpSpLocks/>
          </p:cNvGrpSpPr>
          <p:nvPr/>
        </p:nvGrpSpPr>
        <p:grpSpPr bwMode="auto">
          <a:xfrm>
            <a:off x="2335233" y="3649663"/>
            <a:ext cx="443535" cy="584775"/>
            <a:chOff x="2433898" y="2291386"/>
            <a:chExt cx="326174" cy="583765"/>
          </a:xfrm>
        </p:grpSpPr>
        <p:sp>
          <p:nvSpPr>
            <p:cNvPr id="42013"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4" name="TextBox 171"/>
            <p:cNvSpPr txBox="1">
              <a:spLocks noChangeArrowheads="1"/>
            </p:cNvSpPr>
            <p:nvPr/>
          </p:nvSpPr>
          <p:spPr bwMode="auto">
            <a:xfrm>
              <a:off x="2555897" y="2291386"/>
              <a:ext cx="204175" cy="583765"/>
            </a:xfrm>
            <a:prstGeom prst="rect">
              <a:avLst/>
            </a:prstGeom>
            <a:noFill/>
            <a:ln w="9525">
              <a:noFill/>
              <a:miter lim="800000"/>
              <a:headEnd/>
              <a:tailEnd/>
            </a:ln>
          </p:spPr>
          <p:txBody>
            <a:bodyPr wrap="none">
              <a:spAutoFit/>
            </a:bodyPr>
            <a:lstStyle/>
            <a:p>
              <a:r>
                <a:rPr lang="en-US" altLang="zh-CN" sz="3200" b="1">
                  <a:solidFill>
                    <a:srgbClr val="000000"/>
                  </a:solidFill>
                </a:rPr>
                <a:t>j</a:t>
              </a:r>
              <a:endParaRPr lang="zh-CN" altLang="en-US" sz="3200" b="1">
                <a:solidFill>
                  <a:srgbClr val="000000"/>
                </a:solidFill>
              </a:endParaRPr>
            </a:p>
          </p:txBody>
        </p:sp>
      </p:grpSp>
      <p:sp>
        <p:nvSpPr>
          <p:cNvPr id="41999" name="TextBox 138"/>
          <p:cNvSpPr txBox="1">
            <a:spLocks noChangeArrowheads="1"/>
          </p:cNvSpPr>
          <p:nvPr/>
        </p:nvSpPr>
        <p:spPr bwMode="auto">
          <a:xfrm>
            <a:off x="1137657" y="3065464"/>
            <a:ext cx="4628341"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2000" name="TextBox 139"/>
          <p:cNvSpPr txBox="1">
            <a:spLocks noChangeArrowheads="1"/>
          </p:cNvSpPr>
          <p:nvPr/>
        </p:nvSpPr>
        <p:spPr bwMode="auto">
          <a:xfrm>
            <a:off x="1167880" y="3419475"/>
            <a:ext cx="4626182" cy="369332"/>
          </a:xfrm>
          <a:prstGeom prst="rect">
            <a:avLst/>
          </a:prstGeom>
          <a:noFill/>
          <a:ln w="9525">
            <a:noFill/>
            <a:miter lim="800000"/>
            <a:headEnd/>
            <a:tailEnd/>
          </a:ln>
        </p:spPr>
        <p:txBody>
          <a:bodyPr>
            <a:spAutoFit/>
          </a:bodyPr>
          <a:lstStyle/>
          <a:p>
            <a:pPr algn="l"/>
            <a:r>
              <a:rPr lang="en-US" altLang="zh-CN" b="1" dirty="0">
                <a:solidFill>
                  <a:srgbClr val="002060"/>
                </a:solidFill>
              </a:rPr>
              <a:t>1  2  1  2  3  </a:t>
            </a:r>
            <a:endParaRPr lang="zh-CN" altLang="en-US" b="1" dirty="0">
              <a:solidFill>
                <a:srgbClr val="002060"/>
              </a:solidFill>
            </a:endParaRPr>
          </a:p>
        </p:txBody>
      </p:sp>
      <p:grpSp>
        <p:nvGrpSpPr>
          <p:cNvPr id="8" name="组合 2"/>
          <p:cNvGrpSpPr>
            <a:grpSpLocks/>
          </p:cNvGrpSpPr>
          <p:nvPr/>
        </p:nvGrpSpPr>
        <p:grpSpPr bwMode="auto">
          <a:xfrm>
            <a:off x="7823171" y="2551114"/>
            <a:ext cx="458839" cy="584775"/>
            <a:chOff x="2361890" y="520214"/>
            <a:chExt cx="337344" cy="585351"/>
          </a:xfrm>
        </p:grpSpPr>
        <p:sp>
          <p:nvSpPr>
            <p:cNvPr id="42011"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2" name="TextBox 165"/>
            <p:cNvSpPr txBox="1">
              <a:spLocks noChangeArrowheads="1"/>
            </p:cNvSpPr>
            <p:nvPr/>
          </p:nvSpPr>
          <p:spPr bwMode="auto">
            <a:xfrm>
              <a:off x="2495110" y="520214"/>
              <a:ext cx="204124"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9" name="组合 7"/>
          <p:cNvGrpSpPr>
            <a:grpSpLocks/>
          </p:cNvGrpSpPr>
          <p:nvPr/>
        </p:nvGrpSpPr>
        <p:grpSpPr bwMode="auto">
          <a:xfrm>
            <a:off x="7803213" y="3640137"/>
            <a:ext cx="476059" cy="584775"/>
            <a:chOff x="2433898" y="2291386"/>
            <a:chExt cx="349843" cy="584340"/>
          </a:xfrm>
        </p:grpSpPr>
        <p:sp>
          <p:nvSpPr>
            <p:cNvPr id="42009"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0" name="TextBox 171"/>
            <p:cNvSpPr txBox="1">
              <a:spLocks noChangeArrowheads="1"/>
            </p:cNvSpPr>
            <p:nvPr/>
          </p:nvSpPr>
          <p:spPr bwMode="auto">
            <a:xfrm>
              <a:off x="2510208" y="2291386"/>
              <a:ext cx="273533" cy="584340"/>
            </a:xfrm>
            <a:prstGeom prst="rect">
              <a:avLst/>
            </a:prstGeom>
            <a:noFill/>
            <a:ln w="9525">
              <a:noFill/>
              <a:miter lim="800000"/>
              <a:headEnd/>
              <a:tailEnd/>
            </a:ln>
          </p:spPr>
          <p:txBody>
            <a:bodyPr wrap="none">
              <a:spAutoFit/>
            </a:bodyPr>
            <a:lstStyle/>
            <a:p>
              <a:r>
                <a:rPr lang="en-US" altLang="zh-CN" sz="3200" b="1">
                  <a:solidFill>
                    <a:srgbClr val="000000"/>
                  </a:solidFill>
                </a:rPr>
                <a:t>k</a:t>
              </a:r>
              <a:endParaRPr lang="zh-CN" altLang="en-US" sz="3200" b="1">
                <a:solidFill>
                  <a:srgbClr val="000000"/>
                </a:solidFill>
              </a:endParaRPr>
            </a:p>
          </p:txBody>
        </p:sp>
      </p:grpSp>
      <p:sp>
        <p:nvSpPr>
          <p:cNvPr id="42003" name="TextBox 146"/>
          <p:cNvSpPr txBox="1">
            <a:spLocks noChangeArrowheads="1"/>
          </p:cNvSpPr>
          <p:nvPr/>
        </p:nvSpPr>
        <p:spPr bwMode="auto">
          <a:xfrm>
            <a:off x="6659719" y="3055939"/>
            <a:ext cx="4628341"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2004" name="TextBox 147"/>
          <p:cNvSpPr txBox="1">
            <a:spLocks noChangeArrowheads="1"/>
          </p:cNvSpPr>
          <p:nvPr/>
        </p:nvSpPr>
        <p:spPr bwMode="auto">
          <a:xfrm>
            <a:off x="7247184" y="3409950"/>
            <a:ext cx="4626182" cy="369332"/>
          </a:xfrm>
          <a:prstGeom prst="rect">
            <a:avLst/>
          </a:prstGeom>
          <a:noFill/>
          <a:ln w="9525">
            <a:noFill/>
            <a:miter lim="800000"/>
            <a:headEnd/>
            <a:tailEnd/>
          </a:ln>
        </p:spPr>
        <p:txBody>
          <a:bodyPr>
            <a:spAutoFit/>
          </a:bodyPr>
          <a:lstStyle/>
          <a:p>
            <a:pPr algn="l"/>
            <a:r>
              <a:rPr lang="en-US" altLang="zh-CN" b="1" dirty="0">
                <a:solidFill>
                  <a:srgbClr val="002060"/>
                </a:solidFill>
              </a:rPr>
              <a:t>1  2  1  2   3  </a:t>
            </a:r>
            <a:endParaRPr lang="zh-CN" altLang="en-US" b="1" dirty="0">
              <a:solidFill>
                <a:srgbClr val="002060"/>
              </a:solidFill>
            </a:endParaRPr>
          </a:p>
        </p:txBody>
      </p:sp>
      <p:sp>
        <p:nvSpPr>
          <p:cNvPr id="42005" name="TextBox 2"/>
          <p:cNvSpPr txBox="1">
            <a:spLocks noChangeArrowheads="1"/>
          </p:cNvSpPr>
          <p:nvPr/>
        </p:nvSpPr>
        <p:spPr bwMode="auto">
          <a:xfrm>
            <a:off x="8398375" y="1960564"/>
            <a:ext cx="612668" cy="369332"/>
          </a:xfrm>
          <a:prstGeom prst="rect">
            <a:avLst/>
          </a:prstGeom>
          <a:noFill/>
          <a:ln w="9525">
            <a:noFill/>
            <a:miter lim="800000"/>
            <a:headEnd/>
            <a:tailEnd/>
          </a:ln>
        </p:spPr>
        <p:txBody>
          <a:bodyPr wrap="none">
            <a:spAutoFit/>
          </a:bodyPr>
          <a:lstStyle/>
          <a:p>
            <a:r>
              <a:rPr lang="en-US" altLang="zh-CN" b="1">
                <a:solidFill>
                  <a:srgbClr val="FF0000"/>
                </a:solidFill>
              </a:rPr>
              <a:t>k = 2</a:t>
            </a:r>
            <a:endParaRPr lang="zh-CN" altLang="en-US" b="1">
              <a:solidFill>
                <a:srgbClr val="FF0000"/>
              </a:solidFill>
            </a:endParaRPr>
          </a:p>
        </p:txBody>
      </p:sp>
      <p:sp>
        <p:nvSpPr>
          <p:cNvPr id="42006" name="TextBox 149"/>
          <p:cNvSpPr txBox="1">
            <a:spLocks noChangeArrowheads="1"/>
          </p:cNvSpPr>
          <p:nvPr/>
        </p:nvSpPr>
        <p:spPr bwMode="auto">
          <a:xfrm>
            <a:off x="8444361" y="3746500"/>
            <a:ext cx="612668" cy="369332"/>
          </a:xfrm>
          <a:prstGeom prst="rect">
            <a:avLst/>
          </a:prstGeom>
          <a:noFill/>
          <a:ln w="9525">
            <a:noFill/>
            <a:miter lim="800000"/>
            <a:headEnd/>
            <a:tailEnd/>
          </a:ln>
        </p:spPr>
        <p:txBody>
          <a:bodyPr wrap="none">
            <a:spAutoFit/>
          </a:bodyPr>
          <a:lstStyle/>
          <a:p>
            <a:r>
              <a:rPr lang="en-US" altLang="zh-CN" b="1">
                <a:solidFill>
                  <a:srgbClr val="FF0000"/>
                </a:solidFill>
              </a:rPr>
              <a:t>k = 3</a:t>
            </a:r>
            <a:endParaRPr lang="zh-CN" altLang="en-US" b="1">
              <a:solidFill>
                <a:srgbClr val="FF0000"/>
              </a:solidFill>
            </a:endParaRPr>
          </a:p>
        </p:txBody>
      </p:sp>
      <p:sp>
        <p:nvSpPr>
          <p:cNvPr id="42007" name="TextBox 150"/>
          <p:cNvSpPr txBox="1">
            <a:spLocks noChangeArrowheads="1"/>
          </p:cNvSpPr>
          <p:nvPr/>
        </p:nvSpPr>
        <p:spPr bwMode="auto">
          <a:xfrm>
            <a:off x="2673823" y="1946275"/>
            <a:ext cx="559769" cy="369332"/>
          </a:xfrm>
          <a:prstGeom prst="rect">
            <a:avLst/>
          </a:prstGeom>
          <a:noFill/>
          <a:ln w="9525">
            <a:noFill/>
            <a:miter lim="800000"/>
            <a:headEnd/>
            <a:tailEnd/>
          </a:ln>
        </p:spPr>
        <p:txBody>
          <a:bodyPr wrap="none">
            <a:spAutoFit/>
          </a:bodyPr>
          <a:lstStyle/>
          <a:p>
            <a:r>
              <a:rPr lang="en-US" altLang="zh-CN" b="1">
                <a:solidFill>
                  <a:srgbClr val="FF0000"/>
                </a:solidFill>
              </a:rPr>
              <a:t>j = 4</a:t>
            </a:r>
            <a:endParaRPr lang="zh-CN" altLang="en-US" b="1">
              <a:solidFill>
                <a:srgbClr val="FF0000"/>
              </a:solidFill>
            </a:endParaRPr>
          </a:p>
        </p:txBody>
      </p:sp>
      <p:sp>
        <p:nvSpPr>
          <p:cNvPr id="42008" name="TextBox 151"/>
          <p:cNvSpPr txBox="1">
            <a:spLocks noChangeArrowheads="1"/>
          </p:cNvSpPr>
          <p:nvPr/>
        </p:nvSpPr>
        <p:spPr bwMode="auto">
          <a:xfrm>
            <a:off x="2790732" y="3732214"/>
            <a:ext cx="559769" cy="369332"/>
          </a:xfrm>
          <a:prstGeom prst="rect">
            <a:avLst/>
          </a:prstGeom>
          <a:noFill/>
          <a:ln w="9525">
            <a:noFill/>
            <a:miter lim="800000"/>
            <a:headEnd/>
            <a:tailEnd/>
          </a:ln>
        </p:spPr>
        <p:txBody>
          <a:bodyPr wrap="none">
            <a:spAutoFit/>
          </a:bodyPr>
          <a:lstStyle/>
          <a:p>
            <a:r>
              <a:rPr lang="en-US" altLang="zh-CN" b="1">
                <a:solidFill>
                  <a:srgbClr val="FF0000"/>
                </a:solidFill>
              </a:rPr>
              <a:t>j = 5</a:t>
            </a:r>
            <a:endParaRPr lang="zh-CN" altLang="en-US" b="1">
              <a:solidFill>
                <a:srgbClr val="FF0000"/>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20192" y="549277"/>
            <a:ext cx="11847172" cy="5903913"/>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3011" name="灯片编号占位符 5"/>
          <p:cNvSpPr txBox="1">
            <a:spLocks/>
          </p:cNvSpPr>
          <p:nvPr/>
        </p:nvSpPr>
        <p:spPr bwMode="auto">
          <a:xfrm>
            <a:off x="8736427" y="6248400"/>
            <a:ext cx="2538680" cy="457200"/>
          </a:xfrm>
          <a:prstGeom prst="rect">
            <a:avLst/>
          </a:prstGeom>
          <a:noFill/>
          <a:ln w="9525">
            <a:noFill/>
            <a:miter lim="800000"/>
            <a:headEnd/>
            <a:tailEnd/>
          </a:ln>
        </p:spPr>
        <p:txBody>
          <a:bodyPr/>
          <a:lstStyle/>
          <a:p>
            <a:fld id="{360CBD79-46DD-4A47-AD24-CB375F8F78D3}" type="slidenum">
              <a:rPr lang="en-US" altLang="zh-CN" sz="1400">
                <a:solidFill>
                  <a:srgbClr val="FFFFFF"/>
                </a:solidFill>
              </a:rPr>
              <a:pPr/>
              <a:t>104</a:t>
            </a:fld>
            <a:endParaRPr lang="en-US" altLang="zh-CN" sz="1400">
              <a:solidFill>
                <a:srgbClr val="FFFFFF"/>
              </a:solidFill>
            </a:endParaRPr>
          </a:p>
        </p:txBody>
      </p:sp>
      <p:sp>
        <p:nvSpPr>
          <p:cNvPr id="50" name="AutoShape 2"/>
          <p:cNvSpPr>
            <a:spLocks noChangeArrowheads="1"/>
          </p:cNvSpPr>
          <p:nvPr/>
        </p:nvSpPr>
        <p:spPr bwMode="auto">
          <a:xfrm>
            <a:off x="-366985" y="6096000"/>
            <a:ext cx="12602731" cy="685800"/>
          </a:xfrm>
          <a:prstGeom prst="cloudCallout">
            <a:avLst>
              <a:gd name="adj1" fmla="val -6227"/>
              <a:gd name="adj2" fmla="val -196759"/>
            </a:avLst>
          </a:prstGeom>
          <a:solidFill>
            <a:srgbClr val="CCFFFF"/>
          </a:solidFill>
          <a:ln w="9525">
            <a:solidFill>
              <a:schemeClr val="bg1"/>
            </a:solidFill>
            <a:round/>
            <a:headEnd/>
            <a:tailEnd/>
          </a:ln>
          <a:effectLst>
            <a:outerShdw dist="35921" dir="2700000" algn="ctr" rotWithShape="0">
              <a:schemeClr val="bg2"/>
            </a:outerShdw>
          </a:effectLst>
          <a:extLst/>
        </p:spPr>
        <p:txBody>
          <a:bodyPr/>
          <a:lstStyle/>
          <a:p>
            <a:pPr eaLnBrk="1" hangingPunct="1">
              <a:spcBef>
                <a:spcPct val="20000"/>
              </a:spcBef>
              <a:defRPr/>
            </a:pPr>
            <a:r>
              <a:rPr kumimoji="1" lang="zh-CN" altLang="en-US" sz="2400" b="1" dirty="0">
                <a:solidFill>
                  <a:srgbClr val="0000FF"/>
                </a:solidFill>
                <a:effectLst>
                  <a:outerShdw blurRad="38100" dist="38100" dir="2700000" algn="tl">
                    <a:srgbClr val="000000"/>
                  </a:outerShdw>
                </a:effectLst>
                <a:ea typeface="楷体_GB2312" pitchFamily="49" charset="-122"/>
              </a:rPr>
              <a:t>奇妙的结果： </a:t>
            </a:r>
            <a:r>
              <a:rPr kumimoji="1" lang="en-US" altLang="zh-CN" sz="2400" b="1" dirty="0">
                <a:solidFill>
                  <a:srgbClr val="0000FF"/>
                </a:solidFill>
                <a:effectLst>
                  <a:outerShdw blurRad="38100" dist="38100" dir="2700000" algn="tl">
                    <a:srgbClr val="000000"/>
                  </a:outerShdw>
                </a:effectLst>
                <a:ea typeface="楷体_GB2312" pitchFamily="49" charset="-122"/>
              </a:rPr>
              <a:t>k </a:t>
            </a:r>
            <a:r>
              <a:rPr kumimoji="1" lang="zh-CN" altLang="en-US" sz="2400" b="1" dirty="0">
                <a:solidFill>
                  <a:srgbClr val="0000FF"/>
                </a:solidFill>
                <a:effectLst>
                  <a:outerShdw blurRad="38100" dist="38100" dir="2700000" algn="tl">
                    <a:srgbClr val="000000"/>
                  </a:outerShdw>
                </a:effectLst>
                <a:ea typeface="楷体_GB2312" pitchFamily="49" charset="-122"/>
              </a:rPr>
              <a:t>仅与子串</a:t>
            </a:r>
            <a:r>
              <a:rPr kumimoji="1" lang="en-US" altLang="zh-CN" sz="2400" b="1" dirty="0">
                <a:solidFill>
                  <a:srgbClr val="0000FF"/>
                </a:solidFill>
                <a:effectLst>
                  <a:outerShdw blurRad="38100" dist="38100" dir="2700000" algn="tl">
                    <a:srgbClr val="000000"/>
                  </a:outerShdw>
                </a:effectLst>
                <a:ea typeface="楷体_GB2312" pitchFamily="49" charset="-122"/>
              </a:rPr>
              <a:t>T</a:t>
            </a:r>
            <a:r>
              <a:rPr kumimoji="1" lang="zh-CN" altLang="en-US" sz="2400" b="1" dirty="0">
                <a:solidFill>
                  <a:srgbClr val="0000FF"/>
                </a:solidFill>
                <a:effectLst>
                  <a:outerShdw blurRad="38100" dist="38100" dir="2700000" algn="tl">
                    <a:srgbClr val="000000"/>
                  </a:outerShdw>
                </a:effectLst>
                <a:ea typeface="楷体_GB2312" pitchFamily="49" charset="-122"/>
              </a:rPr>
              <a:t>有关，与</a:t>
            </a:r>
            <a:r>
              <a:rPr kumimoji="1" lang="en-US" altLang="zh-CN" sz="2400" b="1" dirty="0">
                <a:solidFill>
                  <a:srgbClr val="0000FF"/>
                </a:solidFill>
                <a:effectLst>
                  <a:outerShdw blurRad="38100" dist="38100" dir="2700000" algn="tl">
                    <a:srgbClr val="000000"/>
                  </a:outerShdw>
                </a:effectLst>
                <a:ea typeface="楷体_GB2312" pitchFamily="49" charset="-122"/>
              </a:rPr>
              <a:t>S</a:t>
            </a:r>
            <a:r>
              <a:rPr kumimoji="1" lang="zh-CN" altLang="en-US" sz="2400" b="1" dirty="0">
                <a:solidFill>
                  <a:srgbClr val="0000FF"/>
                </a:solidFill>
                <a:effectLst>
                  <a:outerShdw blurRad="38100" dist="38100" dir="2700000" algn="tl">
                    <a:srgbClr val="000000"/>
                  </a:outerShdw>
                </a:effectLst>
                <a:ea typeface="楷体_GB2312" pitchFamily="49" charset="-122"/>
              </a:rPr>
              <a:t>无关！</a:t>
            </a:r>
          </a:p>
        </p:txBody>
      </p:sp>
      <p:sp>
        <p:nvSpPr>
          <p:cNvPr id="51" name="Rectangle 4"/>
          <p:cNvSpPr>
            <a:spLocks noChangeArrowheads="1"/>
          </p:cNvSpPr>
          <p:nvPr/>
        </p:nvSpPr>
        <p:spPr bwMode="auto">
          <a:xfrm>
            <a:off x="200765" y="595315"/>
            <a:ext cx="10159036" cy="522287"/>
          </a:xfrm>
          <a:prstGeom prst="rect">
            <a:avLst/>
          </a:prstGeom>
          <a:noFill/>
          <a:ln w="9525">
            <a:noFill/>
            <a:miter lim="800000"/>
            <a:headEnd/>
            <a:tailEnd/>
          </a:ln>
          <a:effectLst/>
        </p:spPr>
        <p:txBody>
          <a:bodyPr>
            <a:spAutoFit/>
          </a:bodyPr>
          <a:lstStyle/>
          <a:p>
            <a:pPr algn="l" eaLnBrk="1" hangingPunct="1"/>
            <a:r>
              <a:rPr kumimoji="1" lang="zh-CN" altLang="en-US" sz="2800" b="1">
                <a:solidFill>
                  <a:srgbClr val="FFFFFF"/>
                </a:solidFill>
                <a:ea typeface="楷体_GB2312" pitchFamily="49" charset="-122"/>
              </a:rPr>
              <a:t>请抓住部分匹配时的两个特征：</a:t>
            </a:r>
            <a:endParaRPr kumimoji="1" lang="zh-CN" altLang="en-US" sz="2400" b="1">
              <a:solidFill>
                <a:srgbClr val="66FF33"/>
              </a:solidFill>
              <a:ea typeface="楷体_GB2312" pitchFamily="49" charset="-122"/>
            </a:endParaRPr>
          </a:p>
        </p:txBody>
      </p:sp>
      <p:sp>
        <p:nvSpPr>
          <p:cNvPr id="52" name="Rectangle 5"/>
          <p:cNvSpPr>
            <a:spLocks noChangeArrowheads="1"/>
          </p:cNvSpPr>
          <p:nvPr/>
        </p:nvSpPr>
        <p:spPr bwMode="auto">
          <a:xfrm>
            <a:off x="405843" y="4724402"/>
            <a:ext cx="11277265" cy="48013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5000"/>
              </a:lnSpc>
              <a:defRPr/>
            </a:pPr>
            <a:r>
              <a:rPr kumimoji="1" lang="zh-CN" altLang="en-US" sz="2400" b="1" dirty="0">
                <a:solidFill>
                  <a:srgbClr val="000066"/>
                </a:solidFill>
                <a:ea typeface="楷体_GB2312" pitchFamily="49" charset="-122"/>
              </a:rPr>
              <a:t>两式联立可得：</a:t>
            </a:r>
            <a:r>
              <a:rPr kumimoji="1" lang="zh-CN" altLang="en-US" sz="2400" b="1" dirty="0">
                <a:solidFill>
                  <a:srgbClr val="002060"/>
                </a:solidFill>
                <a:effectLst>
                  <a:outerShdw blurRad="38100" dist="38100" dir="2700000" algn="tl">
                    <a:srgbClr val="000000">
                      <a:alpha val="43137"/>
                    </a:srgbClr>
                  </a:outerShdw>
                </a:effectLst>
                <a:latin typeface="+mn-lt"/>
                <a:ea typeface="楷体_GB2312" pitchFamily="49" charset="-122"/>
              </a:rPr>
              <a:t>“</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k-1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宋体" pitchFamily="2" charset="-122"/>
              </a:rPr>
              <a:t>j-k+1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 …T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j-1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a:t>
            </a:r>
          </a:p>
        </p:txBody>
      </p:sp>
      <p:grpSp>
        <p:nvGrpSpPr>
          <p:cNvPr id="2" name="Group 6"/>
          <p:cNvGrpSpPr>
            <a:grpSpLocks/>
          </p:cNvGrpSpPr>
          <p:nvPr/>
        </p:nvGrpSpPr>
        <p:grpSpPr bwMode="auto">
          <a:xfrm>
            <a:off x="310858" y="990600"/>
            <a:ext cx="6089810" cy="1798638"/>
            <a:chOff x="147" y="864"/>
            <a:chExt cx="2640" cy="1133"/>
          </a:xfrm>
        </p:grpSpPr>
        <p:sp>
          <p:nvSpPr>
            <p:cNvPr id="43042" name="Rectangle 7"/>
            <p:cNvSpPr>
              <a:spLocks noChangeArrowheads="1"/>
            </p:cNvSpPr>
            <p:nvPr/>
          </p:nvSpPr>
          <p:spPr bwMode="auto">
            <a:xfrm>
              <a:off x="147" y="1164"/>
              <a:ext cx="2640" cy="330"/>
            </a:xfrm>
            <a:prstGeom prst="rect">
              <a:avLst/>
            </a:prstGeom>
            <a:noFill/>
            <a:ln w="9525">
              <a:noFill/>
              <a:miter lim="800000"/>
              <a:headEnd/>
              <a:tailEnd/>
            </a:ln>
            <a:effectLst/>
          </p:spPr>
          <p:txBody>
            <a:bodyPr>
              <a:spAutoFit/>
            </a:bodyPr>
            <a:lstStyle/>
            <a:p>
              <a:pPr algn="l" eaLnBrk="1" hangingPunct="1"/>
              <a:r>
                <a:rPr kumimoji="1" lang="en-US" altLang="zh-CN" sz="2800" b="1">
                  <a:solidFill>
                    <a:srgbClr val="FFFFFF"/>
                  </a:solidFill>
                  <a:ea typeface="黑体" pitchFamily="49" charset="-122"/>
                </a:rPr>
                <a:t>S=‘a b a b c</a:t>
              </a:r>
              <a:r>
                <a:rPr kumimoji="1" lang="en-US" altLang="zh-CN" sz="2800" b="1">
                  <a:solidFill>
                    <a:srgbClr val="000044"/>
                  </a:solidFill>
                  <a:ea typeface="黑体" pitchFamily="49" charset="-122"/>
                </a:rPr>
                <a:t> </a:t>
              </a:r>
              <a:r>
                <a:rPr kumimoji="1" lang="en-US" altLang="zh-CN" sz="2800" b="1">
                  <a:solidFill>
                    <a:srgbClr val="FF00FF"/>
                  </a:solidFill>
                  <a:ea typeface="黑体" pitchFamily="49" charset="-122"/>
                </a:rPr>
                <a:t>a</a:t>
              </a:r>
              <a:r>
                <a:rPr kumimoji="1" lang="en-US" altLang="zh-CN" sz="2800" b="1">
                  <a:solidFill>
                    <a:srgbClr val="66FF33"/>
                  </a:solidFill>
                  <a:ea typeface="黑体" pitchFamily="49" charset="-122"/>
                </a:rPr>
                <a:t> </a:t>
              </a:r>
              <a:r>
                <a:rPr kumimoji="1" lang="en-US" altLang="zh-CN" sz="2800" b="1">
                  <a:solidFill>
                    <a:srgbClr val="FF9900"/>
                  </a:solidFill>
                  <a:ea typeface="黑体" pitchFamily="49" charset="-122"/>
                </a:rPr>
                <a:t>b</a:t>
              </a:r>
              <a:r>
                <a:rPr kumimoji="1" lang="en-US" altLang="zh-CN" sz="2800" b="1">
                  <a:solidFill>
                    <a:srgbClr val="66FF33"/>
                  </a:solidFill>
                  <a:ea typeface="黑体" pitchFamily="49" charset="-122"/>
                </a:rPr>
                <a:t> </a:t>
              </a:r>
              <a:r>
                <a:rPr kumimoji="1" lang="en-US" altLang="zh-CN" sz="2800" b="1">
                  <a:solidFill>
                    <a:srgbClr val="FFFFFF"/>
                  </a:solidFill>
                  <a:ea typeface="黑体" pitchFamily="49" charset="-122"/>
                </a:rPr>
                <a:t>c a c b a b’</a:t>
              </a:r>
            </a:p>
          </p:txBody>
        </p:sp>
        <p:sp>
          <p:nvSpPr>
            <p:cNvPr id="43043" name="Rectangle 8"/>
            <p:cNvSpPr>
              <a:spLocks noChangeArrowheads="1"/>
            </p:cNvSpPr>
            <p:nvPr/>
          </p:nvSpPr>
          <p:spPr bwMode="auto">
            <a:xfrm>
              <a:off x="883" y="1401"/>
              <a:ext cx="811" cy="330"/>
            </a:xfrm>
            <a:prstGeom prst="rect">
              <a:avLst/>
            </a:prstGeom>
            <a:noFill/>
            <a:ln w="9525">
              <a:noFill/>
              <a:miter lim="800000"/>
              <a:headEnd/>
              <a:tailEnd/>
            </a:ln>
            <a:effectLst/>
          </p:spPr>
          <p:txBody>
            <a:bodyPr wrap="none">
              <a:spAutoFit/>
            </a:bodyPr>
            <a:lstStyle/>
            <a:p>
              <a:pPr algn="l" eaLnBrk="1" hangingPunct="1"/>
              <a:r>
                <a:rPr kumimoji="1" lang="en-US" altLang="zh-CN" sz="2800" b="1" dirty="0">
                  <a:solidFill>
                    <a:srgbClr val="FFFFFF"/>
                  </a:solidFill>
                  <a:latin typeface="宋体" charset="-122"/>
                </a:rPr>
                <a:t>T=</a:t>
              </a:r>
              <a:r>
                <a:rPr kumimoji="1" lang="en-US" altLang="zh-CN" sz="2800" b="1" dirty="0">
                  <a:solidFill>
                    <a:srgbClr val="FFFFFF"/>
                  </a:solidFill>
                </a:rPr>
                <a:t>‘</a:t>
              </a:r>
              <a:r>
                <a:rPr kumimoji="1" lang="en-US" altLang="zh-CN" sz="2800" b="1" dirty="0">
                  <a:solidFill>
                    <a:srgbClr val="FF00FF"/>
                  </a:solidFill>
                  <a:ea typeface="黑体" pitchFamily="49" charset="-122"/>
                </a:rPr>
                <a:t>a</a:t>
              </a:r>
              <a:r>
                <a:rPr kumimoji="1" lang="en-US" altLang="zh-CN" sz="2800" b="1" dirty="0">
                  <a:solidFill>
                    <a:srgbClr val="66FF33"/>
                  </a:solidFill>
                  <a:ea typeface="黑体" pitchFamily="49" charset="-122"/>
                </a:rPr>
                <a:t> </a:t>
              </a:r>
              <a:r>
                <a:rPr kumimoji="1" lang="en-US" altLang="zh-CN" sz="2800" b="1" dirty="0">
                  <a:solidFill>
                    <a:srgbClr val="FF9900"/>
                  </a:solidFill>
                  <a:ea typeface="黑体" pitchFamily="49" charset="-122"/>
                </a:rPr>
                <a:t>b</a:t>
              </a:r>
              <a:r>
                <a:rPr kumimoji="1" lang="en-US" altLang="zh-CN" sz="2800" b="1" dirty="0">
                  <a:solidFill>
                    <a:srgbClr val="66FF33"/>
                  </a:solidFill>
                  <a:ea typeface="黑体" pitchFamily="49" charset="-122"/>
                </a:rPr>
                <a:t> </a:t>
              </a:r>
              <a:r>
                <a:rPr kumimoji="1" lang="en-US" altLang="zh-CN" sz="2800" b="1" dirty="0">
                  <a:solidFill>
                    <a:srgbClr val="FFFFFF"/>
                  </a:solidFill>
                  <a:ea typeface="黑体" pitchFamily="49" charset="-122"/>
                </a:rPr>
                <a:t>c a c</a:t>
              </a:r>
              <a:r>
                <a:rPr kumimoji="1" lang="en-US" altLang="zh-CN" sz="2800" b="1" dirty="0">
                  <a:solidFill>
                    <a:srgbClr val="FFFFFF"/>
                  </a:solidFill>
                </a:rPr>
                <a:t>’</a:t>
              </a:r>
              <a:endParaRPr kumimoji="1" lang="en-US" altLang="zh-CN" sz="2800" b="1" dirty="0">
                <a:solidFill>
                  <a:srgbClr val="FFFFFF"/>
                </a:solidFill>
                <a:latin typeface="宋体" charset="-122"/>
              </a:endParaRPr>
            </a:p>
          </p:txBody>
        </p:sp>
        <p:grpSp>
          <p:nvGrpSpPr>
            <p:cNvPr id="4" name="Group 9"/>
            <p:cNvGrpSpPr>
              <a:grpSpLocks/>
            </p:cNvGrpSpPr>
            <p:nvPr/>
          </p:nvGrpSpPr>
          <p:grpSpPr bwMode="auto">
            <a:xfrm>
              <a:off x="1443" y="864"/>
              <a:ext cx="192" cy="363"/>
              <a:chOff x="5078" y="2496"/>
              <a:chExt cx="144" cy="363"/>
            </a:xfrm>
          </p:grpSpPr>
          <p:sp>
            <p:nvSpPr>
              <p:cNvPr id="43048" name="Rectangle 10"/>
              <p:cNvSpPr>
                <a:spLocks noChangeArrowheads="1"/>
              </p:cNvSpPr>
              <p:nvPr/>
            </p:nvSpPr>
            <p:spPr bwMode="auto">
              <a:xfrm>
                <a:off x="5078" y="2496"/>
                <a:ext cx="14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FFFF"/>
                    </a:solidFill>
                    <a:latin typeface="楷体_GB2312" pitchFamily="49" charset="-122"/>
                    <a:ea typeface="楷体_GB2312" pitchFamily="49" charset="-122"/>
                  </a:rPr>
                  <a:t>i</a:t>
                </a:r>
              </a:p>
            </p:txBody>
          </p:sp>
          <p:sp>
            <p:nvSpPr>
              <p:cNvPr id="43049" name="Line 11"/>
              <p:cNvSpPr>
                <a:spLocks noChangeShapeType="1"/>
              </p:cNvSpPr>
              <p:nvPr/>
            </p:nvSpPr>
            <p:spPr bwMode="auto">
              <a:xfrm>
                <a:off x="5135" y="2715"/>
                <a:ext cx="0" cy="144"/>
              </a:xfrm>
              <a:prstGeom prst="line">
                <a:avLst/>
              </a:prstGeom>
              <a:noFill/>
              <a:ln w="9525">
                <a:solidFill>
                  <a:schemeClr val="hlink"/>
                </a:solidFill>
                <a:round/>
                <a:headEnd/>
                <a:tailEnd type="triangle" w="med" len="med"/>
              </a:ln>
              <a:effectLst/>
            </p:spPr>
            <p:txBody>
              <a:bodyPr/>
              <a:lstStyle/>
              <a:p>
                <a:endParaRPr lang="zh-CN" altLang="en-US"/>
              </a:p>
            </p:txBody>
          </p:sp>
        </p:grpSp>
        <p:grpSp>
          <p:nvGrpSpPr>
            <p:cNvPr id="5" name="Group 12"/>
            <p:cNvGrpSpPr>
              <a:grpSpLocks/>
            </p:cNvGrpSpPr>
            <p:nvPr/>
          </p:nvGrpSpPr>
          <p:grpSpPr bwMode="auto">
            <a:xfrm>
              <a:off x="1448" y="1667"/>
              <a:ext cx="202" cy="330"/>
              <a:chOff x="3504" y="2475"/>
              <a:chExt cx="154" cy="330"/>
            </a:xfrm>
          </p:grpSpPr>
          <p:sp>
            <p:nvSpPr>
              <p:cNvPr id="43046" name="Rectangle 13"/>
              <p:cNvSpPr>
                <a:spLocks noChangeArrowheads="1"/>
              </p:cNvSpPr>
              <p:nvPr/>
            </p:nvSpPr>
            <p:spPr bwMode="auto">
              <a:xfrm>
                <a:off x="3504" y="2572"/>
                <a:ext cx="15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3399"/>
                    </a:solidFill>
                    <a:latin typeface="楷体_GB2312" pitchFamily="49" charset="-122"/>
                    <a:ea typeface="楷体_GB2312" pitchFamily="49" charset="-122"/>
                  </a:rPr>
                  <a:t>k</a:t>
                </a:r>
              </a:p>
            </p:txBody>
          </p:sp>
          <p:sp>
            <p:nvSpPr>
              <p:cNvPr id="43047" name="Line 14"/>
              <p:cNvSpPr>
                <a:spLocks noChangeShapeType="1"/>
              </p:cNvSpPr>
              <p:nvPr/>
            </p:nvSpPr>
            <p:spPr bwMode="auto">
              <a:xfrm flipV="1">
                <a:off x="3558" y="2475"/>
                <a:ext cx="0" cy="144"/>
              </a:xfrm>
              <a:prstGeom prst="line">
                <a:avLst/>
              </a:prstGeom>
              <a:noFill/>
              <a:ln w="9525">
                <a:solidFill>
                  <a:schemeClr val="accent1"/>
                </a:solidFill>
                <a:round/>
                <a:headEnd/>
                <a:tailEnd type="triangle" w="med" len="med"/>
              </a:ln>
              <a:effectLst/>
            </p:spPr>
            <p:txBody>
              <a:bodyPr/>
              <a:lstStyle/>
              <a:p>
                <a:endParaRPr lang="zh-CN" altLang="en-US"/>
              </a:p>
            </p:txBody>
          </p:sp>
        </p:grpSp>
      </p:grpSp>
      <p:sp>
        <p:nvSpPr>
          <p:cNvPr id="62" name="Rectangle 15"/>
          <p:cNvSpPr>
            <a:spLocks noChangeArrowheads="1"/>
          </p:cNvSpPr>
          <p:nvPr/>
        </p:nvSpPr>
        <p:spPr bwMode="auto">
          <a:xfrm>
            <a:off x="6389875" y="1752600"/>
            <a:ext cx="577679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solidFill>
                  <a:srgbClr val="66FF33"/>
                </a:solidFill>
                <a:latin typeface="宋体" pitchFamily="2" charset="-122"/>
                <a:ea typeface="宋体" pitchFamily="2" charset="-122"/>
              </a:rPr>
              <a:t>则</a:t>
            </a:r>
            <a:r>
              <a:rPr kumimoji="1" lang="en-US" altLang="zh-CN" sz="2000" b="1" dirty="0">
                <a:solidFill>
                  <a:srgbClr val="FFFFFF"/>
                </a:solidFill>
                <a:latin typeface="宋体" pitchFamily="2" charset="-122"/>
                <a:ea typeface="宋体" pitchFamily="2" charset="-122"/>
              </a:rPr>
              <a:t>T</a:t>
            </a:r>
            <a:r>
              <a:rPr kumimoji="1" lang="zh-CN" altLang="en-US" sz="2000" b="1" dirty="0">
                <a:solidFill>
                  <a:srgbClr val="FFFFFF"/>
                </a:solidFill>
                <a:latin typeface="宋体" pitchFamily="2" charset="-122"/>
                <a:ea typeface="宋体" pitchFamily="2" charset="-122"/>
              </a:rPr>
              <a:t>的</a:t>
            </a:r>
            <a:r>
              <a:rPr kumimoji="1" lang="en-US" altLang="zh-CN" sz="2000" b="1" dirty="0">
                <a:solidFill>
                  <a:srgbClr val="FF9900"/>
                </a:solidFill>
                <a:latin typeface="宋体" pitchFamily="2" charset="-122"/>
                <a:ea typeface="宋体" pitchFamily="2" charset="-122"/>
              </a:rPr>
              <a:t>k-1</a:t>
            </a:r>
            <a:r>
              <a:rPr kumimoji="1" lang="zh-CN" altLang="en-US" sz="2000" b="1" dirty="0">
                <a:solidFill>
                  <a:srgbClr val="FF9900"/>
                </a:solidFill>
                <a:latin typeface="宋体" pitchFamily="2" charset="-122"/>
                <a:ea typeface="宋体" pitchFamily="2" charset="-122"/>
              </a:rPr>
              <a:t>～</a:t>
            </a:r>
            <a:r>
              <a:rPr kumimoji="1" lang="en-US" altLang="zh-CN" sz="2000" b="1" dirty="0">
                <a:solidFill>
                  <a:srgbClr val="FF9900"/>
                </a:solidFill>
                <a:latin typeface="宋体" pitchFamily="2" charset="-122"/>
                <a:ea typeface="宋体" pitchFamily="2" charset="-122"/>
              </a:rPr>
              <a:t>1</a:t>
            </a:r>
            <a:r>
              <a:rPr kumimoji="1" lang="zh-CN" altLang="en-US" sz="2000" b="1" dirty="0">
                <a:solidFill>
                  <a:srgbClr val="FF00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FFFFFF"/>
                </a:solidFill>
                <a:latin typeface="宋体" pitchFamily="2" charset="-122"/>
                <a:ea typeface="宋体" pitchFamily="2" charset="-122"/>
              </a:rPr>
              <a:t>S</a:t>
            </a:r>
            <a:r>
              <a:rPr kumimoji="1" lang="zh-CN" altLang="en-US" sz="2000" b="1" dirty="0">
                <a:solidFill>
                  <a:srgbClr val="FFFFFF"/>
                </a:solidFill>
                <a:latin typeface="宋体" pitchFamily="2" charset="-122"/>
                <a:ea typeface="宋体" pitchFamily="2" charset="-122"/>
              </a:rPr>
              <a:t>前</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i-1</a:t>
            </a:r>
            <a:r>
              <a:rPr kumimoji="1" lang="zh-CN" altLang="en-US" sz="2000" b="1" dirty="0">
                <a:solidFill>
                  <a:srgbClr val="3366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9900"/>
                </a:solidFill>
                <a:latin typeface="宋体" pitchFamily="2" charset="-122"/>
                <a:ea typeface="宋体" pitchFamily="2" charset="-122"/>
              </a:rPr>
              <a:t>                </a:t>
            </a:r>
            <a:endParaRPr kumimoji="1" lang="zh-CN" altLang="en-US" sz="2000" b="1" dirty="0">
              <a:solidFill>
                <a:srgbClr val="FFFFFF"/>
              </a:solidFill>
              <a:latin typeface="宋体" pitchFamily="2" charset="-122"/>
              <a:ea typeface="宋体" pitchFamily="2" charset="-122"/>
            </a:endParaRPr>
          </a:p>
        </p:txBody>
      </p:sp>
      <p:sp>
        <p:nvSpPr>
          <p:cNvPr id="63" name="Rectangle 16"/>
          <p:cNvSpPr>
            <a:spLocks noChangeArrowheads="1"/>
          </p:cNvSpPr>
          <p:nvPr/>
        </p:nvSpPr>
        <p:spPr bwMode="auto">
          <a:xfrm>
            <a:off x="6400670" y="1371600"/>
            <a:ext cx="5789744" cy="400050"/>
          </a:xfrm>
          <a:prstGeom prst="rect">
            <a:avLst/>
          </a:prstGeom>
          <a:noFill/>
          <a:ln w="9525">
            <a:noFill/>
            <a:miter lim="800000"/>
            <a:headEnd/>
            <a:tailEnd/>
          </a:ln>
          <a:effectLst/>
        </p:spPr>
        <p:txBody>
          <a:bodyPr>
            <a:spAutoFit/>
          </a:bodyPr>
          <a:lstStyle/>
          <a:p>
            <a:pPr algn="l" eaLnBrk="1" hangingPunct="1"/>
            <a:r>
              <a:rPr kumimoji="1" lang="zh-CN" altLang="en-US" sz="2000" b="1">
                <a:solidFill>
                  <a:srgbClr val="66FF33"/>
                </a:solidFill>
                <a:ea typeface="楷体_GB2312" pitchFamily="49" charset="-122"/>
              </a:rPr>
              <a:t>设目前打算与</a:t>
            </a:r>
            <a:r>
              <a:rPr kumimoji="1" lang="en-US" altLang="zh-CN" sz="2000" b="1">
                <a:solidFill>
                  <a:srgbClr val="66FF33"/>
                </a:solidFill>
                <a:ea typeface="楷体_GB2312" pitchFamily="49" charset="-122"/>
              </a:rPr>
              <a:t>T</a:t>
            </a:r>
            <a:r>
              <a:rPr kumimoji="1" lang="zh-CN" altLang="en-US" sz="2000" b="1">
                <a:solidFill>
                  <a:srgbClr val="66FF33"/>
                </a:solidFill>
                <a:ea typeface="楷体_GB2312" pitchFamily="49" charset="-122"/>
              </a:rPr>
              <a:t>的第</a:t>
            </a:r>
            <a:r>
              <a:rPr kumimoji="1" lang="en-US" altLang="zh-CN" sz="2000" b="1">
                <a:solidFill>
                  <a:srgbClr val="FF3399"/>
                </a:solidFill>
                <a:ea typeface="楷体_GB2312" pitchFamily="49" charset="-122"/>
              </a:rPr>
              <a:t>k</a:t>
            </a:r>
            <a:r>
              <a:rPr kumimoji="1" lang="zh-CN" altLang="en-US" sz="2000" b="1">
                <a:solidFill>
                  <a:srgbClr val="66FF33"/>
                </a:solidFill>
                <a:ea typeface="楷体_GB2312" pitchFamily="49" charset="-122"/>
              </a:rPr>
              <a:t>字符开始比较</a:t>
            </a:r>
          </a:p>
        </p:txBody>
      </p:sp>
      <p:sp>
        <p:nvSpPr>
          <p:cNvPr id="65" name="Text Box 18"/>
          <p:cNvSpPr txBox="1">
            <a:spLocks noChangeArrowheads="1"/>
          </p:cNvSpPr>
          <p:nvPr/>
        </p:nvSpPr>
        <p:spPr bwMode="auto">
          <a:xfrm>
            <a:off x="101462" y="990602"/>
            <a:ext cx="915306"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solidFill>
                  <a:srgbClr val="FFFFFF"/>
                </a:solidFill>
                <a:latin typeface="楷体_GB2312" pitchFamily="49" charset="-122"/>
                <a:ea typeface="楷体_GB2312" pitchFamily="49" charset="-122"/>
              </a:rPr>
              <a:t>(1)</a:t>
            </a:r>
          </a:p>
        </p:txBody>
      </p:sp>
      <p:sp>
        <p:nvSpPr>
          <p:cNvPr id="66" name="Text Box 19"/>
          <p:cNvSpPr txBox="1">
            <a:spLocks noChangeArrowheads="1"/>
          </p:cNvSpPr>
          <p:nvPr/>
        </p:nvSpPr>
        <p:spPr bwMode="auto">
          <a:xfrm>
            <a:off x="101462" y="2667002"/>
            <a:ext cx="915306"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solidFill>
                  <a:srgbClr val="FFFFFF"/>
                </a:solidFill>
                <a:latin typeface="楷体_GB2312" pitchFamily="49" charset="-122"/>
                <a:ea typeface="楷体_GB2312" pitchFamily="49" charset="-122"/>
              </a:rPr>
              <a:t>(2)</a:t>
            </a:r>
          </a:p>
        </p:txBody>
      </p:sp>
      <p:sp>
        <p:nvSpPr>
          <p:cNvPr id="67" name="AutoShape 20"/>
          <p:cNvSpPr>
            <a:spLocks noChangeArrowheads="1"/>
          </p:cNvSpPr>
          <p:nvPr/>
        </p:nvSpPr>
        <p:spPr bwMode="auto">
          <a:xfrm>
            <a:off x="4876597" y="2286000"/>
            <a:ext cx="2538680" cy="457200"/>
          </a:xfrm>
          <a:prstGeom prst="wedgeRectCallout">
            <a:avLst>
              <a:gd name="adj1" fmla="val 61250"/>
              <a:gd name="adj2" fmla="val -92708"/>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defRPr/>
            </a:pP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1</a:t>
            </a:r>
            <a:r>
              <a:rPr kumimoji="1" lang="zh-CN" altLang="en-US" sz="2400" b="1" baseline="-25000" dirty="0">
                <a:solidFill>
                  <a:srgbClr val="3366FF"/>
                </a:solidFill>
                <a:effectLst>
                  <a:outerShdw blurRad="38100" dist="38100" dir="2700000" algn="tl">
                    <a:srgbClr val="000000"/>
                  </a:outerShdw>
                </a:effectLst>
                <a:ea typeface="楷体_GB2312" pitchFamily="49" charset="-122"/>
              </a:rPr>
              <a:t> </a:t>
            </a:r>
            <a:r>
              <a:rPr kumimoji="1" lang="en-US" altLang="zh-CN" sz="2400" b="1" dirty="0">
                <a:solidFill>
                  <a:srgbClr val="3366FF"/>
                </a:solidFill>
                <a:effectLst>
                  <a:outerShdw blurRad="38100" dist="38100" dir="2700000" algn="tl">
                    <a:srgbClr val="000000"/>
                  </a:outerShdw>
                </a:effectLst>
                <a:ea typeface="楷体_GB2312" pitchFamily="49" charset="-122"/>
              </a:rPr>
              <a: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 </a:t>
            </a: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k-1</a:t>
            </a:r>
            <a:r>
              <a:rPr kumimoji="1" lang="en-US" altLang="zh-CN" sz="2400" b="1" dirty="0">
                <a:solidFill>
                  <a:srgbClr val="3366FF"/>
                </a:solidFill>
                <a:effectLst>
                  <a:outerShdw blurRad="38100" dist="38100" dir="2700000" algn="tl">
                    <a:srgbClr val="000000"/>
                  </a:outerShdw>
                </a:effectLst>
                <a:ea typeface="楷体_GB2312" pitchFamily="49" charset="-122"/>
              </a:rPr>
              <a:t>’</a:t>
            </a:r>
          </a:p>
        </p:txBody>
      </p:sp>
      <p:sp>
        <p:nvSpPr>
          <p:cNvPr id="68" name="Rectangle 21"/>
          <p:cNvSpPr>
            <a:spLocks noChangeArrowheads="1"/>
          </p:cNvSpPr>
          <p:nvPr/>
        </p:nvSpPr>
        <p:spPr bwMode="auto">
          <a:xfrm>
            <a:off x="5565236" y="3532190"/>
            <a:ext cx="6601431"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solidFill>
                  <a:srgbClr val="66FF33"/>
                </a:solidFill>
                <a:latin typeface="宋体" pitchFamily="2" charset="-122"/>
                <a:ea typeface="宋体" pitchFamily="2" charset="-122"/>
              </a:rPr>
              <a:t>则</a:t>
            </a:r>
            <a:r>
              <a:rPr kumimoji="1" lang="en-US" altLang="zh-CN" sz="2000" b="1" dirty="0">
                <a:solidFill>
                  <a:srgbClr val="FFFFFF"/>
                </a:solidFill>
                <a:latin typeface="宋体" pitchFamily="2" charset="-122"/>
                <a:ea typeface="宋体" pitchFamily="2" charset="-122"/>
              </a:rPr>
              <a:t>T</a:t>
            </a:r>
            <a:r>
              <a:rPr kumimoji="1" lang="zh-CN" altLang="en-US" sz="2000" b="1" dirty="0">
                <a:solidFill>
                  <a:srgbClr val="FFFFFF"/>
                </a:solidFill>
                <a:latin typeface="宋体" pitchFamily="2" charset="-122"/>
                <a:ea typeface="宋体" pitchFamily="2" charset="-122"/>
              </a:rPr>
              <a:t>的</a:t>
            </a:r>
            <a:r>
              <a:rPr kumimoji="1" lang="en-US" altLang="zh-CN" sz="2000" b="1" dirty="0">
                <a:solidFill>
                  <a:srgbClr val="FF9900"/>
                </a:solidFill>
                <a:latin typeface="宋体" pitchFamily="2" charset="-122"/>
                <a:ea typeface="宋体" pitchFamily="2" charset="-122"/>
              </a:rPr>
              <a:t>j-1</a:t>
            </a:r>
            <a:r>
              <a:rPr kumimoji="1" lang="zh-CN" altLang="en-US" sz="2000" b="1" dirty="0">
                <a:solidFill>
                  <a:srgbClr val="FF9900"/>
                </a:solidFill>
                <a:latin typeface="宋体" pitchFamily="2" charset="-122"/>
                <a:ea typeface="宋体" pitchFamily="2" charset="-122"/>
              </a:rPr>
              <a:t>～</a:t>
            </a:r>
            <a:r>
              <a:rPr kumimoji="1" lang="en-US" altLang="zh-CN" sz="2000" b="1" dirty="0">
                <a:solidFill>
                  <a:srgbClr val="FF9900"/>
                </a:solidFill>
                <a:latin typeface="宋体" pitchFamily="2" charset="-122"/>
                <a:ea typeface="宋体" pitchFamily="2" charset="-122"/>
              </a:rPr>
              <a:t>j-k+1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00FF"/>
                </a:solidFill>
                <a:effectLst>
                  <a:outerShdw blurRad="38100" dist="38100" dir="2700000" algn="tl">
                    <a:srgbClr val="FFFFFF"/>
                  </a:outerShdw>
                </a:effectLst>
                <a:latin typeface="宋体" pitchFamily="2" charset="-122"/>
                <a:ea typeface="宋体" pitchFamily="2" charset="-122"/>
              </a:rPr>
              <a:t>＝</a:t>
            </a:r>
            <a:r>
              <a:rPr kumimoji="1" lang="zh-CN" altLang="en-US" sz="2000" b="1" dirty="0">
                <a:solidFill>
                  <a:srgbClr val="FFFFFF"/>
                </a:solidFill>
                <a:latin typeface="宋体" pitchFamily="2" charset="-122"/>
                <a:ea typeface="宋体" pitchFamily="2" charset="-122"/>
              </a:rPr>
              <a:t> </a:t>
            </a:r>
            <a:r>
              <a:rPr kumimoji="1" lang="en-US" altLang="zh-CN" sz="2000" b="1" dirty="0">
                <a:solidFill>
                  <a:srgbClr val="FFFFFF"/>
                </a:solidFill>
                <a:latin typeface="宋体" pitchFamily="2" charset="-122"/>
                <a:ea typeface="宋体" pitchFamily="2" charset="-122"/>
              </a:rPr>
              <a:t>S</a:t>
            </a:r>
            <a:r>
              <a:rPr kumimoji="1" lang="zh-CN" altLang="en-US" sz="2000" b="1" dirty="0">
                <a:solidFill>
                  <a:srgbClr val="FFFFFF"/>
                </a:solidFill>
                <a:latin typeface="宋体" pitchFamily="2" charset="-122"/>
                <a:ea typeface="宋体" pitchFamily="2" charset="-122"/>
              </a:rPr>
              <a:t>前</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i-1</a:t>
            </a:r>
            <a:r>
              <a:rPr kumimoji="1" lang="zh-CN" altLang="en-US" sz="2000" b="1" dirty="0">
                <a:solidFill>
                  <a:srgbClr val="3366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9900"/>
                </a:solidFill>
                <a:latin typeface="宋体" pitchFamily="2" charset="-122"/>
                <a:ea typeface="宋体" pitchFamily="2" charset="-122"/>
              </a:rPr>
              <a:t>              </a:t>
            </a:r>
            <a:endParaRPr kumimoji="1" lang="zh-CN" altLang="en-US" sz="2000" b="1" dirty="0">
              <a:solidFill>
                <a:srgbClr val="FFFFFF"/>
              </a:solidFill>
              <a:latin typeface="宋体" pitchFamily="2" charset="-122"/>
              <a:ea typeface="宋体" pitchFamily="2" charset="-122"/>
            </a:endParaRPr>
          </a:p>
        </p:txBody>
      </p:sp>
      <p:grpSp>
        <p:nvGrpSpPr>
          <p:cNvPr id="6" name="Group 22"/>
          <p:cNvGrpSpPr>
            <a:grpSpLocks/>
          </p:cNvGrpSpPr>
          <p:nvPr/>
        </p:nvGrpSpPr>
        <p:grpSpPr bwMode="auto">
          <a:xfrm>
            <a:off x="317336" y="2722564"/>
            <a:ext cx="6083333" cy="1858962"/>
            <a:chOff x="151" y="2003"/>
            <a:chExt cx="2640" cy="1171"/>
          </a:xfrm>
        </p:grpSpPr>
        <p:grpSp>
          <p:nvGrpSpPr>
            <p:cNvPr id="7" name="Group 23"/>
            <p:cNvGrpSpPr>
              <a:grpSpLocks/>
            </p:cNvGrpSpPr>
            <p:nvPr/>
          </p:nvGrpSpPr>
          <p:grpSpPr bwMode="auto">
            <a:xfrm>
              <a:off x="1242" y="2003"/>
              <a:ext cx="144" cy="336"/>
              <a:chOff x="4986" y="2579"/>
              <a:chExt cx="144" cy="336"/>
            </a:xfrm>
          </p:grpSpPr>
          <p:sp>
            <p:nvSpPr>
              <p:cNvPr id="43040" name="Rectangle 24"/>
              <p:cNvSpPr>
                <a:spLocks noChangeArrowheads="1"/>
              </p:cNvSpPr>
              <p:nvPr/>
            </p:nvSpPr>
            <p:spPr bwMode="auto">
              <a:xfrm>
                <a:off x="4986" y="2579"/>
                <a:ext cx="144" cy="233"/>
              </a:xfrm>
              <a:prstGeom prst="rect">
                <a:avLst/>
              </a:prstGeom>
              <a:noFill/>
              <a:ln w="9525">
                <a:noFill/>
                <a:miter lim="800000"/>
                <a:headEnd/>
                <a:tailEnd/>
              </a:ln>
              <a:effectLst/>
            </p:spPr>
            <p:txBody>
              <a:bodyPr>
                <a:spAutoFit/>
              </a:bodyPr>
              <a:lstStyle/>
              <a:p>
                <a:pPr algn="l" eaLnBrk="1" hangingPunct="1"/>
                <a:r>
                  <a:rPr kumimoji="1" lang="en-US" altLang="zh-CN" sz="1800" b="1" dirty="0">
                    <a:solidFill>
                      <a:srgbClr val="FFFFFF"/>
                    </a:solidFill>
                    <a:latin typeface="楷体_GB2312" pitchFamily="49" charset="-122"/>
                    <a:ea typeface="楷体_GB2312" pitchFamily="49" charset="-122"/>
                  </a:rPr>
                  <a:t>i</a:t>
                </a:r>
              </a:p>
            </p:txBody>
          </p:sp>
          <p:sp>
            <p:nvSpPr>
              <p:cNvPr id="43041" name="Line 25"/>
              <p:cNvSpPr>
                <a:spLocks noChangeShapeType="1"/>
              </p:cNvSpPr>
              <p:nvPr/>
            </p:nvSpPr>
            <p:spPr bwMode="auto">
              <a:xfrm>
                <a:off x="5082" y="2771"/>
                <a:ext cx="0" cy="144"/>
              </a:xfrm>
              <a:prstGeom prst="line">
                <a:avLst/>
              </a:prstGeom>
              <a:noFill/>
              <a:ln w="9525">
                <a:solidFill>
                  <a:schemeClr val="hlink"/>
                </a:solidFill>
                <a:round/>
                <a:headEnd/>
                <a:tailEnd type="triangle" w="med" len="med"/>
              </a:ln>
              <a:effectLst/>
            </p:spPr>
            <p:txBody>
              <a:bodyPr/>
              <a:lstStyle/>
              <a:p>
                <a:endParaRPr lang="zh-CN" altLang="en-US"/>
              </a:p>
            </p:txBody>
          </p:sp>
        </p:grpSp>
        <p:grpSp>
          <p:nvGrpSpPr>
            <p:cNvPr id="8" name="Group 26"/>
            <p:cNvGrpSpPr>
              <a:grpSpLocks/>
            </p:cNvGrpSpPr>
            <p:nvPr/>
          </p:nvGrpSpPr>
          <p:grpSpPr bwMode="auto">
            <a:xfrm>
              <a:off x="867" y="2854"/>
              <a:ext cx="202" cy="320"/>
              <a:chOff x="3537" y="2614"/>
              <a:chExt cx="154" cy="320"/>
            </a:xfrm>
          </p:grpSpPr>
          <p:sp>
            <p:nvSpPr>
              <p:cNvPr id="43038" name="Rectangle 27"/>
              <p:cNvSpPr>
                <a:spLocks noChangeArrowheads="1"/>
              </p:cNvSpPr>
              <p:nvPr/>
            </p:nvSpPr>
            <p:spPr bwMode="auto">
              <a:xfrm>
                <a:off x="3537" y="2701"/>
                <a:ext cx="154" cy="233"/>
              </a:xfrm>
              <a:prstGeom prst="rect">
                <a:avLst/>
              </a:prstGeom>
              <a:noFill/>
              <a:ln w="9525">
                <a:noFill/>
                <a:miter lim="800000"/>
                <a:headEnd/>
                <a:tailEnd/>
              </a:ln>
              <a:effectLst/>
            </p:spPr>
            <p:txBody>
              <a:bodyPr>
                <a:spAutoFit/>
              </a:bodyPr>
              <a:lstStyle/>
              <a:p>
                <a:pPr algn="l" eaLnBrk="1" hangingPunct="1"/>
                <a:r>
                  <a:rPr kumimoji="1" lang="en-US" altLang="zh-CN" sz="1800" b="1" dirty="0">
                    <a:solidFill>
                      <a:srgbClr val="FFFF00"/>
                    </a:solidFill>
                    <a:latin typeface="楷体_GB2312" pitchFamily="49" charset="-122"/>
                    <a:ea typeface="楷体_GB2312" pitchFamily="49" charset="-122"/>
                  </a:rPr>
                  <a:t>k</a:t>
                </a:r>
              </a:p>
            </p:txBody>
          </p:sp>
          <p:sp>
            <p:nvSpPr>
              <p:cNvPr id="43039" name="Line 28"/>
              <p:cNvSpPr>
                <a:spLocks noChangeShapeType="1"/>
              </p:cNvSpPr>
              <p:nvPr/>
            </p:nvSpPr>
            <p:spPr bwMode="auto">
              <a:xfrm flipV="1">
                <a:off x="3594" y="2614"/>
                <a:ext cx="0" cy="144"/>
              </a:xfrm>
              <a:prstGeom prst="line">
                <a:avLst/>
              </a:prstGeom>
              <a:noFill/>
              <a:ln w="9525">
                <a:solidFill>
                  <a:schemeClr val="accent1"/>
                </a:solidFill>
                <a:round/>
                <a:headEnd/>
                <a:tailEnd type="triangle" w="med" len="med"/>
              </a:ln>
              <a:effectLst/>
            </p:spPr>
            <p:txBody>
              <a:bodyPr/>
              <a:lstStyle/>
              <a:p>
                <a:endParaRPr lang="zh-CN" altLang="en-US"/>
              </a:p>
            </p:txBody>
          </p:sp>
        </p:grpSp>
        <p:grpSp>
          <p:nvGrpSpPr>
            <p:cNvPr id="9" name="Group 29"/>
            <p:cNvGrpSpPr>
              <a:grpSpLocks/>
            </p:cNvGrpSpPr>
            <p:nvPr/>
          </p:nvGrpSpPr>
          <p:grpSpPr bwMode="auto">
            <a:xfrm>
              <a:off x="1283" y="2848"/>
              <a:ext cx="202" cy="326"/>
              <a:chOff x="3480" y="2656"/>
              <a:chExt cx="154" cy="326"/>
            </a:xfrm>
          </p:grpSpPr>
          <p:sp>
            <p:nvSpPr>
              <p:cNvPr id="43036" name="Rectangle 30"/>
              <p:cNvSpPr>
                <a:spLocks noChangeArrowheads="1"/>
              </p:cNvSpPr>
              <p:nvPr/>
            </p:nvSpPr>
            <p:spPr bwMode="auto">
              <a:xfrm>
                <a:off x="3480" y="2749"/>
                <a:ext cx="154" cy="233"/>
              </a:xfrm>
              <a:prstGeom prst="rect">
                <a:avLst/>
              </a:prstGeom>
              <a:noFill/>
              <a:ln w="9525">
                <a:noFill/>
                <a:miter lim="800000"/>
                <a:headEnd/>
                <a:tailEnd/>
              </a:ln>
              <a:effectLst/>
            </p:spPr>
            <p:txBody>
              <a:bodyPr>
                <a:spAutoFit/>
              </a:bodyPr>
              <a:lstStyle/>
              <a:p>
                <a:pPr algn="l" eaLnBrk="1" hangingPunct="1"/>
                <a:r>
                  <a:rPr kumimoji="1" lang="en-US" altLang="zh-CN" sz="1800" b="1" dirty="0">
                    <a:solidFill>
                      <a:srgbClr val="FF9900"/>
                    </a:solidFill>
                    <a:latin typeface="楷体_GB2312" pitchFamily="49" charset="-122"/>
                    <a:ea typeface="楷体_GB2312" pitchFamily="49" charset="-122"/>
                  </a:rPr>
                  <a:t>j</a:t>
                </a:r>
              </a:p>
            </p:txBody>
          </p:sp>
          <p:sp>
            <p:nvSpPr>
              <p:cNvPr id="43037" name="Line 31"/>
              <p:cNvSpPr>
                <a:spLocks noChangeShapeType="1"/>
              </p:cNvSpPr>
              <p:nvPr/>
            </p:nvSpPr>
            <p:spPr bwMode="auto">
              <a:xfrm flipV="1">
                <a:off x="3549" y="2656"/>
                <a:ext cx="0" cy="144"/>
              </a:xfrm>
              <a:prstGeom prst="line">
                <a:avLst/>
              </a:prstGeom>
              <a:noFill/>
              <a:ln w="9525">
                <a:solidFill>
                  <a:schemeClr val="accent1"/>
                </a:solidFill>
                <a:round/>
                <a:headEnd/>
                <a:tailEnd type="triangle" w="med" len="med"/>
              </a:ln>
              <a:effectLst/>
            </p:spPr>
            <p:txBody>
              <a:bodyPr/>
              <a:lstStyle/>
              <a:p>
                <a:endParaRPr lang="zh-CN" altLang="en-US"/>
              </a:p>
            </p:txBody>
          </p:sp>
        </p:grpSp>
        <p:sp>
          <p:nvSpPr>
            <p:cNvPr id="43034" name="Rectangle 32"/>
            <p:cNvSpPr>
              <a:spLocks noChangeArrowheads="1"/>
            </p:cNvSpPr>
            <p:nvPr/>
          </p:nvSpPr>
          <p:spPr bwMode="auto">
            <a:xfrm>
              <a:off x="151" y="2267"/>
              <a:ext cx="2640" cy="330"/>
            </a:xfrm>
            <a:prstGeom prst="rect">
              <a:avLst/>
            </a:prstGeom>
            <a:noFill/>
            <a:ln w="9525">
              <a:noFill/>
              <a:miter lim="800000"/>
              <a:headEnd/>
              <a:tailEnd/>
            </a:ln>
            <a:effectLst/>
          </p:spPr>
          <p:txBody>
            <a:bodyPr>
              <a:spAutoFit/>
            </a:bodyPr>
            <a:lstStyle/>
            <a:p>
              <a:pPr algn="l" eaLnBrk="1" hangingPunct="1"/>
              <a:r>
                <a:rPr kumimoji="1" lang="en-US" altLang="zh-CN" sz="2800" b="1">
                  <a:solidFill>
                    <a:srgbClr val="FFFFFF"/>
                  </a:solidFill>
                  <a:ea typeface="黑体" pitchFamily="49" charset="-122"/>
                </a:rPr>
                <a:t>S=‘a b a b c</a:t>
              </a:r>
              <a:r>
                <a:rPr kumimoji="1" lang="en-US" altLang="zh-CN" sz="2800" b="1">
                  <a:solidFill>
                    <a:srgbClr val="66FF33"/>
                  </a:solidFill>
                  <a:ea typeface="黑体" pitchFamily="49" charset="-122"/>
                </a:rPr>
                <a:t> </a:t>
              </a:r>
              <a:r>
                <a:rPr kumimoji="1" lang="en-US" altLang="zh-CN" sz="2800" b="1">
                  <a:solidFill>
                    <a:srgbClr val="FF00FF"/>
                  </a:solidFill>
                  <a:ea typeface="黑体" pitchFamily="49" charset="-122"/>
                </a:rPr>
                <a:t>a</a:t>
              </a:r>
              <a:r>
                <a:rPr kumimoji="1" lang="en-US" altLang="zh-CN" sz="2800" b="1">
                  <a:solidFill>
                    <a:srgbClr val="FFFFFF"/>
                  </a:solidFill>
                  <a:ea typeface="黑体" pitchFamily="49" charset="-122"/>
                </a:rPr>
                <a:t> </a:t>
              </a:r>
              <a:r>
                <a:rPr kumimoji="1" lang="en-US" altLang="zh-CN" sz="2800" b="1">
                  <a:solidFill>
                    <a:srgbClr val="FF9900"/>
                  </a:solidFill>
                  <a:ea typeface="黑体" pitchFamily="49" charset="-122"/>
                </a:rPr>
                <a:t>b</a:t>
              </a:r>
              <a:r>
                <a:rPr kumimoji="1" lang="en-US" altLang="zh-CN" sz="2800" b="1">
                  <a:solidFill>
                    <a:srgbClr val="FFFFFF"/>
                  </a:solidFill>
                  <a:ea typeface="黑体" pitchFamily="49" charset="-122"/>
                </a:rPr>
                <a:t> c a c b a b’</a:t>
              </a:r>
            </a:p>
          </p:txBody>
        </p:sp>
        <p:sp>
          <p:nvSpPr>
            <p:cNvPr id="43035" name="Rectangle 33"/>
            <p:cNvSpPr>
              <a:spLocks noChangeArrowheads="1"/>
            </p:cNvSpPr>
            <p:nvPr/>
          </p:nvSpPr>
          <p:spPr bwMode="auto">
            <a:xfrm>
              <a:off x="450" y="2517"/>
              <a:ext cx="812" cy="330"/>
            </a:xfrm>
            <a:prstGeom prst="rect">
              <a:avLst/>
            </a:prstGeom>
            <a:noFill/>
            <a:ln w="9525">
              <a:noFill/>
              <a:miter lim="800000"/>
              <a:headEnd/>
              <a:tailEnd/>
            </a:ln>
            <a:effectLst/>
          </p:spPr>
          <p:txBody>
            <a:bodyPr wrap="none">
              <a:spAutoFit/>
            </a:bodyPr>
            <a:lstStyle/>
            <a:p>
              <a:pPr algn="l" eaLnBrk="1" hangingPunct="1"/>
              <a:r>
                <a:rPr kumimoji="1" lang="en-US" altLang="zh-CN" sz="2800" b="1" dirty="0">
                  <a:solidFill>
                    <a:srgbClr val="FFFFFF"/>
                  </a:solidFill>
                  <a:latin typeface="宋体" charset="-122"/>
                </a:rPr>
                <a:t>T=</a:t>
              </a:r>
              <a:r>
                <a:rPr kumimoji="1" lang="en-US" altLang="zh-CN" sz="2800" b="1" dirty="0">
                  <a:solidFill>
                    <a:srgbClr val="FFFFFF"/>
                  </a:solidFill>
                </a:rPr>
                <a:t>‘</a:t>
              </a:r>
              <a:r>
                <a:rPr kumimoji="1" lang="en-US" altLang="zh-CN" sz="2800" b="1" dirty="0">
                  <a:solidFill>
                    <a:srgbClr val="FF00FF"/>
                  </a:solidFill>
                  <a:ea typeface="黑体" pitchFamily="49" charset="-122"/>
                </a:rPr>
                <a:t>a </a:t>
              </a:r>
              <a:r>
                <a:rPr kumimoji="1" lang="en-US" altLang="zh-CN" sz="2800" b="1" dirty="0">
                  <a:solidFill>
                    <a:srgbClr val="FF9900"/>
                  </a:solidFill>
                  <a:ea typeface="黑体" pitchFamily="49" charset="-122"/>
                </a:rPr>
                <a:t>b</a:t>
              </a:r>
              <a:r>
                <a:rPr kumimoji="1" lang="en-US" altLang="zh-CN" sz="2800" b="1" dirty="0">
                  <a:solidFill>
                    <a:srgbClr val="66FF33"/>
                  </a:solidFill>
                  <a:ea typeface="黑体" pitchFamily="49" charset="-122"/>
                </a:rPr>
                <a:t> </a:t>
              </a:r>
              <a:r>
                <a:rPr kumimoji="1" lang="en-US" altLang="zh-CN" sz="2800" b="1" dirty="0">
                  <a:solidFill>
                    <a:srgbClr val="FFFFFF"/>
                  </a:solidFill>
                  <a:ea typeface="黑体" pitchFamily="49" charset="-122"/>
                </a:rPr>
                <a:t>c a c</a:t>
              </a:r>
              <a:r>
                <a:rPr kumimoji="1" lang="en-US" altLang="zh-CN" sz="2800" b="1" dirty="0">
                  <a:solidFill>
                    <a:srgbClr val="FFFFFF"/>
                  </a:solidFill>
                </a:rPr>
                <a:t>’</a:t>
              </a:r>
              <a:endParaRPr kumimoji="1" lang="en-US" altLang="zh-CN" sz="2800" b="1" dirty="0">
                <a:solidFill>
                  <a:srgbClr val="FFFFFF"/>
                </a:solidFill>
                <a:latin typeface="宋体" charset="-122"/>
              </a:endParaRPr>
            </a:p>
          </p:txBody>
        </p:sp>
      </p:grpSp>
      <p:sp>
        <p:nvSpPr>
          <p:cNvPr id="81" name="Rectangle 34"/>
          <p:cNvSpPr>
            <a:spLocks noChangeArrowheads="1"/>
          </p:cNvSpPr>
          <p:nvPr/>
        </p:nvSpPr>
        <p:spPr bwMode="auto">
          <a:xfrm>
            <a:off x="5427077" y="2852738"/>
            <a:ext cx="6808670" cy="400050"/>
          </a:xfrm>
          <a:prstGeom prst="rect">
            <a:avLst/>
          </a:prstGeom>
          <a:noFill/>
          <a:ln w="9525">
            <a:noFill/>
            <a:miter lim="800000"/>
            <a:headEnd/>
            <a:tailEnd/>
          </a:ln>
          <a:effectLst/>
        </p:spPr>
        <p:txBody>
          <a:bodyPr>
            <a:spAutoFit/>
          </a:bodyPr>
          <a:lstStyle/>
          <a:p>
            <a:pPr algn="l" eaLnBrk="1" hangingPunct="1"/>
            <a:r>
              <a:rPr kumimoji="1" lang="zh-CN" altLang="en-US" sz="2000" b="1">
                <a:solidFill>
                  <a:srgbClr val="66FF33"/>
                </a:solidFill>
                <a:ea typeface="楷体_GB2312" pitchFamily="49" charset="-122"/>
              </a:rPr>
              <a:t>        肯定是在</a:t>
            </a:r>
            <a:r>
              <a:rPr kumimoji="1" lang="en-US" altLang="zh-CN" sz="2000" b="1">
                <a:solidFill>
                  <a:srgbClr val="66FF33"/>
                </a:solidFill>
                <a:ea typeface="楷体_GB2312" pitchFamily="49" charset="-122"/>
              </a:rPr>
              <a:t>S</a:t>
            </a:r>
            <a:r>
              <a:rPr kumimoji="1" lang="zh-CN" altLang="en-US" sz="2000" b="1">
                <a:solidFill>
                  <a:srgbClr val="66FF33"/>
                </a:solidFill>
                <a:ea typeface="楷体_GB2312" pitchFamily="49" charset="-122"/>
              </a:rPr>
              <a:t>的</a:t>
            </a:r>
            <a:r>
              <a:rPr kumimoji="1" lang="en-US" altLang="zh-CN" sz="2000" b="1">
                <a:solidFill>
                  <a:srgbClr val="3366FF"/>
                </a:solidFill>
                <a:ea typeface="楷体_GB2312" pitchFamily="49" charset="-122"/>
              </a:rPr>
              <a:t>i</a:t>
            </a:r>
            <a:r>
              <a:rPr kumimoji="1" lang="zh-CN" altLang="en-US" sz="2000" b="1">
                <a:solidFill>
                  <a:srgbClr val="66FF33"/>
                </a:solidFill>
                <a:latin typeface="宋体" charset="-122"/>
              </a:rPr>
              <a:t>处和</a:t>
            </a:r>
            <a:r>
              <a:rPr kumimoji="1" lang="en-US" altLang="zh-CN" sz="2000" b="1">
                <a:solidFill>
                  <a:srgbClr val="66FF33"/>
                </a:solidFill>
                <a:ea typeface="楷体_GB2312" pitchFamily="49" charset="-122"/>
              </a:rPr>
              <a:t>T</a:t>
            </a:r>
            <a:r>
              <a:rPr kumimoji="1" lang="zh-CN" altLang="en-US" sz="2000" b="1">
                <a:solidFill>
                  <a:srgbClr val="66FF33"/>
                </a:solidFill>
                <a:ea typeface="楷体_GB2312" pitchFamily="49" charset="-122"/>
              </a:rPr>
              <a:t>的第</a:t>
            </a:r>
            <a:r>
              <a:rPr kumimoji="1" lang="en-US" altLang="zh-CN" sz="2000" b="1">
                <a:solidFill>
                  <a:srgbClr val="FF3399"/>
                </a:solidFill>
                <a:ea typeface="楷体_GB2312" pitchFamily="49" charset="-122"/>
              </a:rPr>
              <a:t>j</a:t>
            </a:r>
            <a:r>
              <a:rPr kumimoji="1" lang="zh-CN" altLang="en-US" sz="2000" b="1">
                <a:solidFill>
                  <a:srgbClr val="66FF33"/>
                </a:solidFill>
                <a:ea typeface="楷体_GB2312" pitchFamily="49" charset="-122"/>
              </a:rPr>
              <a:t>字符 处失配</a:t>
            </a:r>
          </a:p>
        </p:txBody>
      </p:sp>
      <p:sp>
        <p:nvSpPr>
          <p:cNvPr id="82" name="AutoShape 35"/>
          <p:cNvSpPr>
            <a:spLocks noChangeArrowheads="1"/>
          </p:cNvSpPr>
          <p:nvPr/>
        </p:nvSpPr>
        <p:spPr bwMode="auto">
          <a:xfrm>
            <a:off x="3857673" y="4149725"/>
            <a:ext cx="7721817" cy="457200"/>
          </a:xfrm>
          <a:prstGeom prst="wedgeRectCallout">
            <a:avLst>
              <a:gd name="adj1" fmla="val -11113"/>
              <a:gd name="adj2" fmla="val -96825"/>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defRPr/>
            </a:pP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latin typeface="宋体" pitchFamily="2" charset="-122"/>
                <a:ea typeface="宋体" pitchFamily="2" charset="-122"/>
              </a:rPr>
              <a:t>j-k+1</a:t>
            </a:r>
            <a:r>
              <a:rPr kumimoji="1" lang="en-US" altLang="zh-CN" sz="2400" b="1" dirty="0">
                <a:solidFill>
                  <a:srgbClr val="3366FF"/>
                </a:solidFill>
                <a:effectLst>
                  <a:outerShdw blurRad="38100" dist="38100" dir="2700000" algn="tl">
                    <a:srgbClr val="000000"/>
                  </a:outerShdw>
                </a:effectLst>
                <a:ea typeface="楷体_GB2312" pitchFamily="49" charset="-122"/>
              </a:rPr>
              <a:t> …T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j-1</a:t>
            </a:r>
            <a:r>
              <a:rPr kumimoji="1" lang="en-US" altLang="zh-CN" sz="2400" b="1" dirty="0">
                <a:solidFill>
                  <a:srgbClr val="3366FF"/>
                </a:solidFill>
                <a:effectLst>
                  <a:outerShdw blurRad="38100" dist="38100" dir="2700000" algn="tl">
                    <a:srgbClr val="000000"/>
                  </a:outerShdw>
                </a:effectLst>
                <a:ea typeface="楷体_GB2312" pitchFamily="49" charset="-122"/>
              </a:rPr>
              <a:t>’   </a:t>
            </a:r>
            <a:r>
              <a:rPr kumimoji="1" lang="zh-CN" altLang="en-US" sz="2000" b="1" dirty="0">
                <a:solidFill>
                  <a:srgbClr val="3366FF"/>
                </a:solidFill>
                <a:effectLst>
                  <a:outerShdw blurRad="38100" dist="38100" dir="2700000" algn="tl">
                    <a:srgbClr val="000000"/>
                  </a:outerShdw>
                </a:effectLst>
                <a:ea typeface="楷体_GB2312" pitchFamily="49" charset="-122"/>
              </a:rPr>
              <a:t>截取一段，但</a:t>
            </a:r>
            <a:r>
              <a:rPr kumimoji="1" lang="en-US" altLang="zh-CN" sz="2000" b="1" dirty="0">
                <a:solidFill>
                  <a:srgbClr val="3366FF"/>
                </a:solidFill>
                <a:effectLst>
                  <a:outerShdw blurRad="38100" dist="38100" dir="2700000" algn="tl">
                    <a:srgbClr val="000000"/>
                  </a:outerShdw>
                </a:effectLst>
                <a:ea typeface="楷体_GB2312" pitchFamily="49" charset="-122"/>
              </a:rPr>
              <a:t>k</a:t>
            </a:r>
            <a:r>
              <a:rPr kumimoji="1" lang="zh-CN" altLang="en-US" sz="2000" b="1" dirty="0">
                <a:solidFill>
                  <a:srgbClr val="3366FF"/>
                </a:solidFill>
                <a:effectLst>
                  <a:outerShdw blurRad="38100" dist="38100" dir="2700000" algn="tl">
                    <a:srgbClr val="000000"/>
                  </a:outerShdw>
                </a:effectLst>
                <a:ea typeface="楷体_GB2312" pitchFamily="49" charset="-122"/>
              </a:rPr>
              <a:t>有限制，</a:t>
            </a:r>
            <a:r>
              <a:rPr kumimoji="1" lang="en-US" altLang="zh-CN" sz="2000" b="1" dirty="0">
                <a:solidFill>
                  <a:srgbClr val="FFFF00"/>
                </a:solidFill>
                <a:effectLst>
                  <a:outerShdw blurRad="38100" dist="38100" dir="2700000" algn="tl">
                    <a:srgbClr val="000000"/>
                  </a:outerShdw>
                </a:effectLst>
                <a:ea typeface="楷体_GB2312" pitchFamily="49" charset="-122"/>
              </a:rPr>
              <a:t>0</a:t>
            </a:r>
            <a:r>
              <a:rPr kumimoji="1" lang="en-US" altLang="zh-CN" sz="2000" b="1">
                <a:solidFill>
                  <a:srgbClr val="FFFF00"/>
                </a:solidFill>
                <a:effectLst>
                  <a:outerShdw blurRad="38100" dist="38100" dir="2700000" algn="tl">
                    <a:srgbClr val="000000"/>
                  </a:outerShdw>
                </a:effectLst>
                <a:ea typeface="楷体_GB2312" pitchFamily="49" charset="-122"/>
              </a:rPr>
              <a:t>&lt;k&lt;j</a:t>
            </a:r>
            <a:endParaRPr kumimoji="1" lang="en-US" altLang="zh-CN" sz="2000" b="1" dirty="0">
              <a:solidFill>
                <a:srgbClr val="FFFF00"/>
              </a:solidFill>
              <a:effectLst>
                <a:outerShdw blurRad="38100" dist="38100" dir="2700000" algn="tl">
                  <a:srgbClr val="000000"/>
                </a:outerShdw>
              </a:effectLst>
              <a:ea typeface="楷体_GB2312" pitchFamily="49" charset="-122"/>
            </a:endParaRPr>
          </a:p>
        </p:txBody>
      </p:sp>
      <p:sp>
        <p:nvSpPr>
          <p:cNvPr id="83" name="AutoShape 36"/>
          <p:cNvSpPr>
            <a:spLocks noChangeArrowheads="1"/>
          </p:cNvSpPr>
          <p:nvPr/>
        </p:nvSpPr>
        <p:spPr bwMode="auto">
          <a:xfrm>
            <a:off x="8347854" y="620713"/>
            <a:ext cx="3453986" cy="457200"/>
          </a:xfrm>
          <a:prstGeom prst="wedgeRectCallout">
            <a:avLst>
              <a:gd name="adj1" fmla="val -11897"/>
              <a:gd name="adj2" fmla="val 11002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defRPr/>
            </a:pPr>
            <a:r>
              <a:rPr kumimoji="1" lang="en-US" altLang="zh-CN" sz="2400" b="1">
                <a:solidFill>
                  <a:srgbClr val="3366FF"/>
                </a:solidFill>
                <a:effectLst>
                  <a:outerShdw blurRad="38100" dist="38100" dir="2700000" algn="tl">
                    <a:srgbClr val="000000"/>
                  </a:outerShdw>
                </a:effectLst>
                <a:ea typeface="楷体_GB2312" pitchFamily="49" charset="-122"/>
              </a:rPr>
              <a:t>k</a:t>
            </a:r>
            <a:r>
              <a:rPr kumimoji="1" lang="zh-CN" altLang="en-US" sz="2400" b="1">
                <a:solidFill>
                  <a:srgbClr val="3366FF"/>
                </a:solidFill>
                <a:effectLst>
                  <a:outerShdw blurRad="38100" dist="38100" dir="2700000" algn="tl">
                    <a:srgbClr val="000000"/>
                  </a:outerShdw>
                </a:effectLst>
                <a:ea typeface="楷体_GB2312" pitchFamily="49" charset="-122"/>
              </a:rPr>
              <a:t>是追求的新起点</a:t>
            </a:r>
          </a:p>
        </p:txBody>
      </p:sp>
      <p:sp>
        <p:nvSpPr>
          <p:cNvPr id="84" name="Oval 41"/>
          <p:cNvSpPr>
            <a:spLocks noChangeArrowheads="1"/>
          </p:cNvSpPr>
          <p:nvPr/>
        </p:nvSpPr>
        <p:spPr bwMode="auto">
          <a:xfrm>
            <a:off x="2840904" y="3208338"/>
            <a:ext cx="451177" cy="457200"/>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sp>
        <p:nvSpPr>
          <p:cNvPr id="85" name="Rectangle 44"/>
          <p:cNvSpPr>
            <a:spLocks noChangeArrowheads="1"/>
          </p:cNvSpPr>
          <p:nvPr/>
        </p:nvSpPr>
        <p:spPr bwMode="auto">
          <a:xfrm>
            <a:off x="1" y="5334002"/>
            <a:ext cx="12190413" cy="830263"/>
          </a:xfrm>
          <a:prstGeom prst="rect">
            <a:avLst/>
          </a:prstGeom>
          <a:noFill/>
          <a:ln w="9525">
            <a:noFill/>
            <a:miter lim="800000"/>
            <a:headEnd/>
            <a:tailEnd/>
          </a:ln>
          <a:effectLst/>
        </p:spPr>
        <p:txBody>
          <a:bodyPr>
            <a:spAutoFit/>
          </a:bodyPr>
          <a:lstStyle/>
          <a:p>
            <a:pPr eaLnBrk="1" hangingPunct="1"/>
            <a:r>
              <a:rPr kumimoji="1" lang="zh-CN" altLang="en-US" sz="2400" b="1">
                <a:solidFill>
                  <a:srgbClr val="00FF00"/>
                </a:solidFill>
                <a:ea typeface="楷体_GB2312" pitchFamily="49" charset="-122"/>
              </a:rPr>
              <a:t>注意：</a:t>
            </a:r>
            <a:r>
              <a:rPr kumimoji="1" lang="en-US" altLang="zh-CN" sz="2400" b="1">
                <a:solidFill>
                  <a:srgbClr val="00FF00"/>
                </a:solidFill>
                <a:ea typeface="楷体_GB2312" pitchFamily="49" charset="-122"/>
              </a:rPr>
              <a:t>j </a:t>
            </a:r>
            <a:r>
              <a:rPr kumimoji="1" lang="zh-CN" altLang="en-US" sz="2400" b="1">
                <a:solidFill>
                  <a:srgbClr val="00FF00"/>
                </a:solidFill>
                <a:ea typeface="楷体_GB2312" pitchFamily="49" charset="-122"/>
              </a:rPr>
              <a:t>为当前已知的失配位置，目标是计算子串新比较起点 </a:t>
            </a:r>
            <a:r>
              <a:rPr kumimoji="1" lang="en-US" altLang="zh-CN" sz="2400" b="1">
                <a:solidFill>
                  <a:srgbClr val="00FF00"/>
                </a:solidFill>
                <a:ea typeface="楷体_GB2312" pitchFamily="49" charset="-122"/>
              </a:rPr>
              <a:t>k</a:t>
            </a:r>
            <a:r>
              <a:rPr kumimoji="1" lang="zh-CN" altLang="en-US" sz="2400" b="1">
                <a:solidFill>
                  <a:srgbClr val="00FF00"/>
                </a:solidFill>
                <a:ea typeface="楷体_GB2312" pitchFamily="49" charset="-122"/>
              </a:rPr>
              <a:t>。</a:t>
            </a:r>
          </a:p>
          <a:p>
            <a:pPr eaLnBrk="1" hangingPunct="1"/>
            <a:r>
              <a:rPr kumimoji="1" lang="zh-CN" altLang="en-US" sz="2400" b="1">
                <a:solidFill>
                  <a:srgbClr val="00FF00"/>
                </a:solidFill>
                <a:ea typeface="楷体_GB2312" pitchFamily="49" charset="-122"/>
              </a:rPr>
              <a:t>式中仅剩一个未知数</a:t>
            </a:r>
            <a:r>
              <a:rPr kumimoji="1" lang="en-US" altLang="zh-CN" sz="2400" b="1">
                <a:solidFill>
                  <a:srgbClr val="00FF00"/>
                </a:solidFill>
                <a:ea typeface="楷体_GB2312" pitchFamily="49" charset="-122"/>
              </a:rPr>
              <a:t>k</a:t>
            </a:r>
            <a:r>
              <a:rPr kumimoji="1" lang="zh-CN" altLang="en-US" sz="2400" b="1">
                <a:solidFill>
                  <a:srgbClr val="00FF00"/>
                </a:solidFill>
                <a:ea typeface="楷体_GB2312" pitchFamily="49" charset="-122"/>
              </a:rPr>
              <a:t>，理论上已可解！</a:t>
            </a:r>
          </a:p>
        </p:txBody>
      </p:sp>
      <p:grpSp>
        <p:nvGrpSpPr>
          <p:cNvPr id="10" name="Group 48"/>
          <p:cNvGrpSpPr>
            <a:grpSpLocks/>
          </p:cNvGrpSpPr>
          <p:nvPr/>
        </p:nvGrpSpPr>
        <p:grpSpPr bwMode="auto">
          <a:xfrm>
            <a:off x="1763863" y="3573463"/>
            <a:ext cx="1454613" cy="533400"/>
            <a:chOff x="875" y="2251"/>
            <a:chExt cx="688" cy="336"/>
          </a:xfrm>
        </p:grpSpPr>
        <p:sp>
          <p:nvSpPr>
            <p:cNvPr id="43029" name="Oval 42"/>
            <p:cNvSpPr>
              <a:spLocks noChangeArrowheads="1"/>
            </p:cNvSpPr>
            <p:nvPr/>
          </p:nvSpPr>
          <p:spPr bwMode="auto">
            <a:xfrm>
              <a:off x="1323" y="2295"/>
              <a:ext cx="240" cy="288"/>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sp>
          <p:nvSpPr>
            <p:cNvPr id="43030" name="Oval 47"/>
            <p:cNvSpPr>
              <a:spLocks noChangeArrowheads="1"/>
            </p:cNvSpPr>
            <p:nvPr/>
          </p:nvSpPr>
          <p:spPr bwMode="auto">
            <a:xfrm>
              <a:off x="875" y="2251"/>
              <a:ext cx="240" cy="336"/>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0-#ppt_w/2"/>
                                          </p:val>
                                        </p:tav>
                                        <p:tav tm="100000">
                                          <p:val>
                                            <p:strVal val="#ppt_x"/>
                                          </p:val>
                                        </p:tav>
                                      </p:tavLst>
                                    </p:anim>
                                    <p:anim calcmode="lin" valueType="num">
                                      <p:cBhvr additive="base">
                                        <p:cTn id="12"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6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up)">
                                      <p:cBhvr>
                                        <p:cTn id="26" dur="500"/>
                                        <p:tgtEl>
                                          <p:spTgt spid="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62"/>
                                        </p:tgtEl>
                                        <p:attrNameLst>
                                          <p:attrName>style.visibility</p:attrName>
                                        </p:attrNameLst>
                                      </p:cBhvr>
                                      <p:to>
                                        <p:strVal val="visible"/>
                                      </p:to>
                                    </p:set>
                                  </p:childTnLst>
                                </p:cTn>
                              </p:par>
                            </p:childTnLst>
                          </p:cTn>
                        </p:par>
                        <p:par>
                          <p:cTn id="31" fill="hold" nodeType="afterGroup">
                            <p:stCondLst>
                              <p:cond delay="1575"/>
                            </p:stCondLst>
                            <p:childTnLst>
                              <p:par>
                                <p:cTn id="32" presetID="22" presetClass="entr" presetSubtype="8" fill="hold" grpId="0"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500"/>
                                        <p:tgtEl>
                                          <p:spTgt spid="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0-#ppt_w/2"/>
                                          </p:val>
                                        </p:tav>
                                        <p:tav tm="100000">
                                          <p:val>
                                            <p:strVal val="#ppt_x"/>
                                          </p:val>
                                        </p:tav>
                                      </p:tavLst>
                                    </p:anim>
                                    <p:anim calcmode="lin" valueType="num">
                                      <p:cBhvr additive="base">
                                        <p:cTn id="4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8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6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74"/>
                                          </p:stCondLst>
                                        </p:cTn>
                                        <p:tgtEl>
                                          <p:spTgt spid="52">
                                            <p:bg/>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iterate type="lt">
                                    <p:tmAbs val="75"/>
                                  </p:iterate>
                                  <p:childTnLst>
                                    <p:set>
                                      <p:cBhvr>
                                        <p:cTn id="66" dur="1" fill="hold">
                                          <p:stCondLst>
                                            <p:cond delay="74"/>
                                          </p:stCondLst>
                                        </p:cTn>
                                        <p:tgtEl>
                                          <p:spTgt spid="52">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9" presetClass="entr" presetSubtype="1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0" fill="hold"/>
                                        <p:tgtEl>
                                          <p:spTgt spid="10"/>
                                        </p:tgtEl>
                                        <p:attrNameLst>
                                          <p:attrName>ppt_w</p:attrName>
                                        </p:attrNameLst>
                                      </p:cBhvr>
                                      <p:tavLst>
                                        <p:tav tm="0" fmla="#ppt_w*sin(2.5*pi*$)">
                                          <p:val>
                                            <p:fltVal val="0"/>
                                          </p:val>
                                        </p:tav>
                                        <p:tav tm="100000">
                                          <p:val>
                                            <p:fltVal val="1"/>
                                          </p:val>
                                        </p:tav>
                                      </p:tavLst>
                                    </p:anim>
                                    <p:anim calcmode="lin" valueType="num">
                                      <p:cBhvr>
                                        <p:cTn id="72" dur="5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9" presetClass="entr" presetSubtype="10" fill="hold" grpId="0" nodeType="click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p:cTn id="77" dur="5000" fill="hold"/>
                                        <p:tgtEl>
                                          <p:spTgt spid="84"/>
                                        </p:tgtEl>
                                        <p:attrNameLst>
                                          <p:attrName>ppt_w</p:attrName>
                                        </p:attrNameLst>
                                      </p:cBhvr>
                                      <p:tavLst>
                                        <p:tav tm="0" fmla="#ppt_w*sin(2.5*pi*$)">
                                          <p:val>
                                            <p:fltVal val="0"/>
                                          </p:val>
                                        </p:tav>
                                        <p:tav tm="100000">
                                          <p:val>
                                            <p:fltVal val="1"/>
                                          </p:val>
                                        </p:tav>
                                      </p:tavLst>
                                    </p:anim>
                                    <p:anim calcmode="lin" valueType="num">
                                      <p:cBhvr>
                                        <p:cTn id="78" dur="50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5"/>
                                        </p:tgtEl>
                                        <p:attrNameLst>
                                          <p:attrName>style.visibility</p:attrName>
                                        </p:attrNameLst>
                                      </p:cBhvr>
                                      <p:to>
                                        <p:strVal val="visible"/>
                                      </p:to>
                                    </p:set>
                                    <p:anim calcmode="lin" valueType="num">
                                      <p:cBhvr additive="base">
                                        <p:cTn id="83" dur="500" fill="hold"/>
                                        <p:tgtEl>
                                          <p:spTgt spid="85"/>
                                        </p:tgtEl>
                                        <p:attrNameLst>
                                          <p:attrName>ppt_x</p:attrName>
                                        </p:attrNameLst>
                                      </p:cBhvr>
                                      <p:tavLst>
                                        <p:tav tm="0">
                                          <p:val>
                                            <p:strVal val="#ppt_x"/>
                                          </p:val>
                                        </p:tav>
                                        <p:tav tm="100000">
                                          <p:val>
                                            <p:strVal val="#ppt_x"/>
                                          </p:val>
                                        </p:tav>
                                      </p:tavLst>
                                    </p:anim>
                                    <p:anim calcmode="lin" valueType="num">
                                      <p:cBhvr additive="base">
                                        <p:cTn id="8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fill="hold"/>
                                        <p:tgtEl>
                                          <p:spTgt spid="50"/>
                                        </p:tgtEl>
                                        <p:attrNameLst>
                                          <p:attrName>ppt_x</p:attrName>
                                        </p:attrNameLst>
                                      </p:cBhvr>
                                      <p:tavLst>
                                        <p:tav tm="0">
                                          <p:val>
                                            <p:strVal val="#ppt_x"/>
                                          </p:val>
                                        </p:tav>
                                        <p:tav tm="100000">
                                          <p:val>
                                            <p:strVal val="#ppt_x"/>
                                          </p:val>
                                        </p:tav>
                                      </p:tavLst>
                                    </p:anim>
                                    <p:anim calcmode="lin" valueType="num">
                                      <p:cBhvr additive="base">
                                        <p:cTn id="9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autoUpdateAnimBg="0"/>
      <p:bldP spid="51" grpId="0" autoUpdateAnimBg="0"/>
      <p:bldP spid="52" grpId="0" build="p" animBg="1" autoUpdateAnimBg="0"/>
      <p:bldP spid="62" grpId="0" autoUpdateAnimBg="0"/>
      <p:bldP spid="63" grpId="0" autoUpdateAnimBg="0"/>
      <p:bldP spid="65" grpId="0" autoUpdateAnimBg="0"/>
      <p:bldP spid="66" grpId="0" autoUpdateAnimBg="0"/>
      <p:bldP spid="67" grpId="0" animBg="1" autoUpdateAnimBg="0"/>
      <p:bldP spid="68" grpId="0" autoUpdateAnimBg="0"/>
      <p:bldP spid="81" grpId="0" autoUpdateAnimBg="0"/>
      <p:bldP spid="82" grpId="0" animBg="1" autoUpdateAnimBg="0"/>
      <p:bldP spid="83" grpId="0" animBg="1" autoUpdateAnimBg="0"/>
      <p:bldP spid="84" grpId="0" animBg="1"/>
      <p:bldP spid="85"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220192" y="549277"/>
            <a:ext cx="11847172" cy="6048375"/>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57" name="Rectangle 3"/>
          <p:cNvSpPr>
            <a:spLocks noChangeArrowheads="1"/>
          </p:cNvSpPr>
          <p:nvPr/>
        </p:nvSpPr>
        <p:spPr bwMode="auto">
          <a:xfrm>
            <a:off x="483558" y="1343027"/>
            <a:ext cx="1127726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400" b="1" dirty="0">
                <a:solidFill>
                  <a:srgbClr val="FFFFFF"/>
                </a:solidFill>
                <a:ea typeface="楷体_GB2312" pitchFamily="49" charset="-122"/>
              </a:rPr>
              <a:t>根据子串</a:t>
            </a:r>
            <a:r>
              <a:rPr kumimoji="1" lang="en-US" altLang="zh-CN" sz="2400" b="1" dirty="0">
                <a:solidFill>
                  <a:srgbClr val="FFFFFF"/>
                </a:solidFill>
                <a:ea typeface="楷体_GB2312" pitchFamily="49" charset="-122"/>
              </a:rPr>
              <a:t>T</a:t>
            </a:r>
            <a:r>
              <a:rPr kumimoji="1" lang="zh-CN" altLang="en-US" sz="2400" b="1" dirty="0">
                <a:solidFill>
                  <a:srgbClr val="FFFFFF"/>
                </a:solidFill>
                <a:ea typeface="楷体_GB2312" pitchFamily="49" charset="-122"/>
              </a:rPr>
              <a:t>的规律：   </a:t>
            </a:r>
            <a:r>
              <a:rPr kumimoji="1" lang="zh-CN" altLang="en-US" sz="2400" b="1" dirty="0">
                <a:solidFill>
                  <a:srgbClr val="FF9900"/>
                </a:solidFill>
                <a:effectLst>
                  <a:outerShdw blurRad="38100" dist="38100" dir="2700000" algn="tl">
                    <a:srgbClr val="FFFFFF"/>
                  </a:outerShdw>
                </a:effectLst>
                <a:ea typeface="楷体_GB2312" pitchFamily="49" charset="-122"/>
              </a:rPr>
              <a:t>“</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FF9900"/>
                </a:solidFill>
                <a:effectLst>
                  <a:outerShdw blurRad="38100" dist="38100" dir="2700000" algn="tl">
                    <a:srgbClr val="FFFFFF"/>
                  </a:outerShdw>
                </a:effectLst>
                <a:ea typeface="楷体_GB2312" pitchFamily="49"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3366FF"/>
                </a:solidFill>
                <a:effectLst>
                  <a:outerShdw blurRad="38100" dist="38100" dir="2700000" algn="tl">
                    <a:srgbClr val="FFFFFF"/>
                  </a:outerShdw>
                </a:effectLst>
                <a:ea typeface="楷体_GB2312" pitchFamily="49" charset="-122"/>
              </a:rPr>
              <a:t>k</a:t>
            </a:r>
            <a:r>
              <a:rPr kumimoji="1" lang="en-US" altLang="zh-CN" sz="2400" b="1" baseline="-25000" dirty="0">
                <a:solidFill>
                  <a:srgbClr val="FF9900"/>
                </a:solidFill>
                <a:effectLst>
                  <a:outerShdw blurRad="38100" dist="38100" dir="2700000" algn="tl">
                    <a:srgbClr val="FFFFFF"/>
                  </a:outerShdw>
                </a:effectLst>
                <a:ea typeface="楷体_GB2312" pitchFamily="49"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FF9900"/>
                </a:solidFill>
                <a:effectLst>
                  <a:outerShdw blurRad="38100" dist="38100" dir="2700000" algn="tl">
                    <a:srgbClr val="FFFFFF"/>
                  </a:outerShdw>
                </a:effectLst>
                <a:latin typeface="宋体" pitchFamily="2" charset="-122"/>
                <a:ea typeface="宋体" pitchFamily="2" charset="-122"/>
              </a:rPr>
              <a:t>j-</a:t>
            </a:r>
            <a:r>
              <a:rPr kumimoji="1" lang="en-US" altLang="zh-CN" sz="2400" b="1" baseline="-25000" dirty="0">
                <a:solidFill>
                  <a:srgbClr val="3366FF"/>
                </a:solidFill>
                <a:effectLst>
                  <a:outerShdw blurRad="38100" dist="38100" dir="2700000" algn="tl">
                    <a:srgbClr val="FFFFFF"/>
                  </a:outerShdw>
                </a:effectLst>
                <a:latin typeface="宋体" pitchFamily="2" charset="-122"/>
                <a:ea typeface="宋体" pitchFamily="2" charset="-122"/>
              </a:rPr>
              <a:t>k</a:t>
            </a:r>
            <a:r>
              <a:rPr kumimoji="1" lang="en-US" altLang="zh-CN" sz="2400" b="1" baseline="-25000" dirty="0">
                <a:solidFill>
                  <a:srgbClr val="FF9900"/>
                </a:solidFill>
                <a:effectLst>
                  <a:outerShdw blurRad="38100" dist="38100" dir="2700000" algn="tl">
                    <a:srgbClr val="FFFFFF"/>
                  </a:outerShdw>
                </a:effectLst>
                <a:latin typeface="宋体" pitchFamily="2" charset="-122"/>
                <a:ea typeface="宋体" pitchFamily="2"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 …T</a:t>
            </a:r>
            <a:r>
              <a:rPr kumimoji="1" lang="en-US" altLang="zh-CN" sz="2400" b="1" baseline="-25000" dirty="0">
                <a:solidFill>
                  <a:srgbClr val="FF9900"/>
                </a:solidFill>
                <a:effectLst>
                  <a:outerShdw blurRad="38100" dist="38100" dir="2700000" algn="tl">
                    <a:srgbClr val="FFFFFF"/>
                  </a:outerShdw>
                </a:effectLst>
                <a:ea typeface="楷体_GB2312" pitchFamily="49" charset="-122"/>
              </a:rPr>
              <a:t>j-1</a:t>
            </a:r>
            <a:r>
              <a:rPr kumimoji="1" lang="en-US" altLang="zh-CN" sz="2400" b="1" dirty="0">
                <a:solidFill>
                  <a:srgbClr val="FF9900"/>
                </a:solidFill>
                <a:effectLst>
                  <a:outerShdw blurRad="38100" dist="38100" dir="2700000" algn="tl">
                    <a:srgbClr val="FFFFFF"/>
                  </a:outerShdw>
                </a:effectLst>
                <a:ea typeface="楷体_GB2312" pitchFamily="49" charset="-122"/>
              </a:rPr>
              <a:t>”</a:t>
            </a:r>
            <a:endParaRPr kumimoji="1" lang="en-US" altLang="zh-CN" sz="2400" b="1" baseline="-25000" dirty="0">
              <a:solidFill>
                <a:srgbClr val="FF9900"/>
              </a:solidFill>
              <a:effectLst>
                <a:outerShdw blurRad="38100" dist="38100" dir="2700000" algn="tl">
                  <a:srgbClr val="FFFFFF"/>
                </a:outerShdw>
              </a:effectLst>
              <a:ea typeface="楷体_GB2312" pitchFamily="49" charset="-122"/>
            </a:endParaRPr>
          </a:p>
          <a:p>
            <a:pPr algn="l" eaLnBrk="1" hangingPunct="1">
              <a:defRPr/>
            </a:pPr>
            <a:r>
              <a:rPr kumimoji="1" lang="zh-CN" altLang="en-US" sz="2400" b="1" dirty="0">
                <a:solidFill>
                  <a:srgbClr val="FFFFFF"/>
                </a:solidFill>
                <a:ea typeface="楷体_GB2312" pitchFamily="49" charset="-122"/>
              </a:rPr>
              <a:t>由当前失配位置</a:t>
            </a:r>
            <a:r>
              <a:rPr kumimoji="1" lang="en-US" altLang="zh-CN" sz="2400" b="1" dirty="0">
                <a:solidFill>
                  <a:srgbClr val="FF9900"/>
                </a:solidFill>
                <a:ea typeface="楷体_GB2312" pitchFamily="49" charset="-122"/>
              </a:rPr>
              <a:t>j</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已知</a:t>
            </a: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，可以</a:t>
            </a:r>
            <a:r>
              <a:rPr kumimoji="1" lang="zh-CN" altLang="en-US" sz="2400" b="1" dirty="0">
                <a:solidFill>
                  <a:srgbClr val="00FF00"/>
                </a:solidFill>
                <a:ea typeface="楷体_GB2312" pitchFamily="49" charset="-122"/>
              </a:rPr>
              <a:t>归纳</a:t>
            </a:r>
            <a:r>
              <a:rPr kumimoji="1" lang="zh-CN" altLang="en-US" sz="2400" b="1" dirty="0">
                <a:solidFill>
                  <a:srgbClr val="FFFFFF"/>
                </a:solidFill>
                <a:ea typeface="楷体_GB2312" pitchFamily="49" charset="-122"/>
              </a:rPr>
              <a:t>计算新起点</a:t>
            </a:r>
            <a:r>
              <a:rPr kumimoji="1" lang="zh-CN" altLang="en-US" sz="2400" b="1" dirty="0">
                <a:solidFill>
                  <a:srgbClr val="3366FF"/>
                </a:solidFill>
                <a:ea typeface="楷体_GB2312" pitchFamily="49" charset="-122"/>
              </a:rPr>
              <a:t> </a:t>
            </a:r>
            <a:r>
              <a:rPr kumimoji="1" lang="en-US" altLang="zh-CN" sz="2400" b="1" dirty="0">
                <a:solidFill>
                  <a:srgbClr val="3366FF"/>
                </a:solidFill>
                <a:ea typeface="楷体_GB2312" pitchFamily="49" charset="-122"/>
              </a:rPr>
              <a:t>k</a:t>
            </a:r>
            <a:r>
              <a:rPr kumimoji="1" lang="zh-CN" altLang="en-US" sz="2400" b="1" dirty="0">
                <a:solidFill>
                  <a:srgbClr val="FFFFFF"/>
                </a:solidFill>
                <a:ea typeface="楷体_GB2312" pitchFamily="49" charset="-122"/>
              </a:rPr>
              <a:t>的表达式。</a:t>
            </a:r>
          </a:p>
        </p:txBody>
      </p:sp>
      <p:sp>
        <p:nvSpPr>
          <p:cNvPr id="58" name="Rectangle 4"/>
          <p:cNvSpPr>
            <a:spLocks noChangeArrowheads="1"/>
          </p:cNvSpPr>
          <p:nvPr/>
        </p:nvSpPr>
        <p:spPr bwMode="auto">
          <a:xfrm>
            <a:off x="483559" y="3095627"/>
            <a:ext cx="2281790"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FFFF00"/>
                </a:solidFill>
                <a:ea typeface="楷体_GB2312" pitchFamily="49" charset="-122"/>
              </a:rPr>
              <a:t>next[ j ]</a:t>
            </a:r>
            <a:r>
              <a:rPr kumimoji="1" lang="zh-CN" altLang="en-US" sz="2400" b="1">
                <a:solidFill>
                  <a:srgbClr val="66FF33"/>
                </a:solidFill>
                <a:ea typeface="楷体_GB2312" pitchFamily="49" charset="-122"/>
              </a:rPr>
              <a:t>＝</a:t>
            </a:r>
          </a:p>
        </p:txBody>
      </p:sp>
      <p:sp>
        <p:nvSpPr>
          <p:cNvPr id="59" name="Rectangle 5"/>
          <p:cNvSpPr>
            <a:spLocks noChangeArrowheads="1"/>
          </p:cNvSpPr>
          <p:nvPr/>
        </p:nvSpPr>
        <p:spPr bwMode="auto">
          <a:xfrm>
            <a:off x="2616395" y="2714625"/>
            <a:ext cx="8634965" cy="1200150"/>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0        </a:t>
            </a:r>
            <a:r>
              <a:rPr kumimoji="1" lang="zh-CN" altLang="en-US" sz="2400" b="1">
                <a:solidFill>
                  <a:srgbClr val="66FF33"/>
                </a:solidFill>
                <a:ea typeface="楷体_GB2312" pitchFamily="49" charset="-122"/>
              </a:rPr>
              <a:t>当</a:t>
            </a:r>
            <a:r>
              <a:rPr kumimoji="1" lang="en-US" altLang="zh-CN" sz="2400" b="1">
                <a:solidFill>
                  <a:srgbClr val="66FF33"/>
                </a:solidFill>
                <a:ea typeface="楷体_GB2312" pitchFamily="49" charset="-122"/>
              </a:rPr>
              <a:t>j</a:t>
            </a:r>
            <a:r>
              <a:rPr kumimoji="1" lang="zh-CN" altLang="en-US" sz="2400" b="1">
                <a:solidFill>
                  <a:srgbClr val="66FF33"/>
                </a:solidFill>
                <a:ea typeface="楷体_GB2312" pitchFamily="49" charset="-122"/>
              </a:rPr>
              <a:t>＝</a:t>
            </a:r>
            <a:r>
              <a:rPr kumimoji="1" lang="en-US" altLang="zh-CN" sz="2400" b="1">
                <a:solidFill>
                  <a:srgbClr val="66FF33"/>
                </a:solidFill>
                <a:ea typeface="楷体_GB2312" pitchFamily="49" charset="-122"/>
              </a:rPr>
              <a:t>1</a:t>
            </a:r>
            <a:r>
              <a:rPr kumimoji="1" lang="zh-CN" altLang="en-US" sz="2400" b="1">
                <a:solidFill>
                  <a:srgbClr val="66FF33"/>
                </a:solidFill>
                <a:ea typeface="楷体_GB2312" pitchFamily="49" charset="-122"/>
              </a:rPr>
              <a:t>时</a:t>
            </a:r>
            <a:endParaRPr kumimoji="1" lang="zh-CN" altLang="en-US" sz="2400" b="1">
              <a:solidFill>
                <a:srgbClr val="009900"/>
              </a:solidFill>
              <a:ea typeface="楷体_GB2312" pitchFamily="49" charset="-122"/>
            </a:endParaRPr>
          </a:p>
          <a:p>
            <a:pPr algn="l" eaLnBrk="1" hangingPunct="1"/>
            <a:r>
              <a:rPr kumimoji="1" lang="en-US" altLang="zh-CN" sz="2400" b="1">
                <a:solidFill>
                  <a:srgbClr val="FF9900"/>
                </a:solidFill>
                <a:ea typeface="楷体_GB2312" pitchFamily="49" charset="-122"/>
              </a:rPr>
              <a:t>max {</a:t>
            </a:r>
            <a:r>
              <a:rPr kumimoji="1" lang="en-US" altLang="zh-CN" sz="2400" b="1">
                <a:solidFill>
                  <a:srgbClr val="66FF33"/>
                </a:solidFill>
                <a:ea typeface="楷体_GB2312" pitchFamily="49" charset="-122"/>
              </a:rPr>
              <a:t> </a:t>
            </a:r>
            <a:r>
              <a:rPr kumimoji="1" lang="en-US" altLang="zh-CN" sz="2400" b="1">
                <a:solidFill>
                  <a:srgbClr val="3366FF"/>
                </a:solidFill>
                <a:ea typeface="楷体_GB2312" pitchFamily="49" charset="-122"/>
              </a:rPr>
              <a:t>k</a:t>
            </a:r>
            <a:r>
              <a:rPr kumimoji="1" lang="en-US" altLang="zh-CN" sz="2400" b="1">
                <a:solidFill>
                  <a:srgbClr val="66FF33"/>
                </a:solidFill>
                <a:ea typeface="楷体_GB2312" pitchFamily="49" charset="-122"/>
              </a:rPr>
              <a:t>  </a:t>
            </a:r>
            <a:r>
              <a:rPr kumimoji="1" lang="en-US" altLang="zh-CN" sz="2400" b="1">
                <a:solidFill>
                  <a:srgbClr val="FFFFFF"/>
                </a:solidFill>
                <a:ea typeface="楷体_GB2312" pitchFamily="49" charset="-122"/>
              </a:rPr>
              <a:t>| </a:t>
            </a:r>
            <a:r>
              <a:rPr kumimoji="1" lang="en-US" altLang="zh-CN" sz="2400" b="1">
                <a:solidFill>
                  <a:srgbClr val="FFFF00"/>
                </a:solidFill>
                <a:ea typeface="楷体_GB2312" pitchFamily="49" charset="-122"/>
              </a:rPr>
              <a:t>1&lt;k&lt;j</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且‘</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k-1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j-k+1</a:t>
            </a:r>
            <a:r>
              <a:rPr kumimoji="1" lang="en-US" altLang="zh-CN" sz="2400" b="1">
                <a:solidFill>
                  <a:srgbClr val="FFFFFF"/>
                </a:solidFill>
                <a:ea typeface="楷体_GB2312" pitchFamily="49" charset="-122"/>
              </a:rPr>
              <a:t> …T</a:t>
            </a:r>
            <a:r>
              <a:rPr kumimoji="1" lang="en-US" altLang="zh-CN" sz="2400" b="1" baseline="-25000">
                <a:solidFill>
                  <a:srgbClr val="FF3399"/>
                </a:solidFill>
                <a:ea typeface="楷体_GB2312" pitchFamily="49" charset="-122"/>
              </a:rPr>
              <a:t>j</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a:t>
            </a:r>
            <a:r>
              <a:rPr kumimoji="1" lang="en-US" altLang="zh-CN" sz="2400" b="1">
                <a:solidFill>
                  <a:srgbClr val="FF9900"/>
                </a:solidFill>
                <a:ea typeface="楷体_GB2312" pitchFamily="49" charset="-122"/>
              </a:rPr>
              <a:t> }</a:t>
            </a:r>
          </a:p>
          <a:p>
            <a:pPr algn="l" eaLnBrk="1" hangingPunct="1"/>
            <a:r>
              <a:rPr kumimoji="1" lang="en-US" altLang="zh-CN" sz="2400" b="1">
                <a:solidFill>
                  <a:srgbClr val="66FF33"/>
                </a:solidFill>
                <a:ea typeface="楷体_GB2312" pitchFamily="49" charset="-122"/>
              </a:rPr>
              <a:t>1        </a:t>
            </a:r>
            <a:r>
              <a:rPr kumimoji="1" lang="zh-CN" altLang="en-US" sz="2400" b="1">
                <a:solidFill>
                  <a:srgbClr val="66FF33"/>
                </a:solidFill>
                <a:ea typeface="楷体_GB2312" pitchFamily="49" charset="-122"/>
              </a:rPr>
              <a:t>其他情况</a:t>
            </a:r>
          </a:p>
        </p:txBody>
      </p:sp>
      <p:sp>
        <p:nvSpPr>
          <p:cNvPr id="60" name="AutoShape 6"/>
          <p:cNvSpPr>
            <a:spLocks/>
          </p:cNvSpPr>
          <p:nvPr/>
        </p:nvSpPr>
        <p:spPr bwMode="auto">
          <a:xfrm>
            <a:off x="2413474" y="2867025"/>
            <a:ext cx="101461" cy="914400"/>
          </a:xfrm>
          <a:prstGeom prst="leftBrace">
            <a:avLst>
              <a:gd name="adj1" fmla="val 100141"/>
              <a:gd name="adj2" fmla="val 50000"/>
            </a:avLst>
          </a:prstGeom>
          <a:noFill/>
          <a:ln w="19050">
            <a:solidFill>
              <a:schemeClr val="bg1"/>
            </a:solidFill>
            <a:round/>
            <a:headEnd/>
            <a:tailEnd/>
          </a:ln>
          <a:effectLst/>
        </p:spPr>
        <p:txBody>
          <a:bodyPr wrap="none" anchor="ctr"/>
          <a:lstStyle/>
          <a:p>
            <a:pPr algn="l" eaLnBrk="1" hangingPunct="1"/>
            <a:endParaRPr kumimoji="1" lang="zh-CN" altLang="en-US" sz="3600">
              <a:solidFill>
                <a:srgbClr val="FFFFFF"/>
              </a:solidFill>
            </a:endParaRPr>
          </a:p>
        </p:txBody>
      </p:sp>
      <p:sp>
        <p:nvSpPr>
          <p:cNvPr id="61" name="Line 7"/>
          <p:cNvSpPr>
            <a:spLocks noChangeShapeType="1"/>
          </p:cNvSpPr>
          <p:nvPr/>
        </p:nvSpPr>
        <p:spPr bwMode="auto">
          <a:xfrm>
            <a:off x="1193785" y="2486025"/>
            <a:ext cx="0" cy="762000"/>
          </a:xfrm>
          <a:prstGeom prst="line">
            <a:avLst/>
          </a:prstGeom>
          <a:noFill/>
          <a:ln w="9525">
            <a:solidFill>
              <a:schemeClr val="bg1"/>
            </a:solidFill>
            <a:round/>
            <a:headEnd/>
            <a:tailEnd type="triangle" w="med" len="med"/>
          </a:ln>
          <a:effectLst/>
        </p:spPr>
        <p:txBody>
          <a:bodyPr/>
          <a:lstStyle/>
          <a:p>
            <a:endParaRPr lang="zh-CN" altLang="en-US"/>
          </a:p>
        </p:txBody>
      </p:sp>
      <p:sp>
        <p:nvSpPr>
          <p:cNvPr id="62" name="Rectangle 8"/>
          <p:cNvSpPr>
            <a:spLocks noChangeArrowheads="1"/>
          </p:cNvSpPr>
          <p:nvPr/>
        </p:nvSpPr>
        <p:spPr bwMode="auto">
          <a:xfrm>
            <a:off x="280637" y="3933825"/>
            <a:ext cx="1188603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800" b="1" dirty="0">
                <a:solidFill>
                  <a:srgbClr val="FF9900"/>
                </a:solidFill>
                <a:effectLst>
                  <a:outerShdw blurRad="38100" dist="38100" dir="2700000" algn="tl">
                    <a:srgbClr val="FFFFFF"/>
                  </a:outerShdw>
                </a:effectLst>
                <a:ea typeface="楷体_GB2312" pitchFamily="49" charset="-122"/>
              </a:rPr>
              <a:t>注意：</a:t>
            </a:r>
          </a:p>
          <a:p>
            <a:pPr algn="l" eaLnBrk="1" hangingPunct="1">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1</a:t>
            </a: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k</a:t>
            </a:r>
            <a:r>
              <a:rPr kumimoji="1" lang="zh-CN" altLang="en-US" sz="2400" b="1" dirty="0">
                <a:solidFill>
                  <a:srgbClr val="FFFFFF"/>
                </a:solidFill>
                <a:latin typeface="宋体" pitchFamily="2" charset="-122"/>
                <a:ea typeface="宋体" pitchFamily="2" charset="-122"/>
              </a:rPr>
              <a:t>值仅取决于子串本身而与相匹配的主串无关。</a:t>
            </a:r>
          </a:p>
          <a:p>
            <a:pPr algn="l" eaLnBrk="1" hangingPunct="1">
              <a:spcBef>
                <a:spcPct val="30000"/>
              </a:spcBef>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2</a:t>
            </a:r>
            <a:r>
              <a:rPr kumimoji="1" lang="zh-CN" altLang="en-US" sz="2400" b="1" dirty="0">
                <a:solidFill>
                  <a:srgbClr val="FFFFFF"/>
                </a:solidFill>
                <a:latin typeface="宋体" pitchFamily="2" charset="-122"/>
                <a:ea typeface="宋体" pitchFamily="2" charset="-122"/>
              </a:rPr>
              <a:t>）</a:t>
            </a:r>
            <a:r>
              <a:rPr kumimoji="1" lang="en-US" altLang="zh-CN"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k</a:t>
            </a:r>
            <a:r>
              <a:rPr kumimoji="1" lang="zh-CN" altLang="en-US"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值为子串从头向后及从</a:t>
            </a:r>
            <a:r>
              <a:rPr kumimoji="1" lang="en-US" altLang="zh-CN"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j</a:t>
            </a:r>
            <a:r>
              <a:rPr kumimoji="1" lang="zh-CN" altLang="en-US"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向前的两部分子串最大相同子串的长度（加</a:t>
            </a:r>
            <a:r>
              <a:rPr kumimoji="1" lang="en-US" altLang="zh-CN"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1</a:t>
            </a:r>
            <a:r>
              <a:rPr kumimoji="1" lang="zh-CN" altLang="en-US" sz="2400" b="1" i="1" u="sng" dirty="0">
                <a:solidFill>
                  <a:srgbClr val="FFFFFF"/>
                </a:solidFill>
                <a:effectLst>
                  <a:outerShdw blurRad="38100" dist="38100" dir="2700000" algn="tl">
                    <a:srgbClr val="000000">
                      <a:alpha val="43137"/>
                    </a:srgbClr>
                  </a:outerShdw>
                </a:effectLst>
                <a:latin typeface="宋体" pitchFamily="2" charset="-122"/>
                <a:ea typeface="宋体" pitchFamily="2" charset="-122"/>
              </a:rPr>
              <a:t>）</a:t>
            </a:r>
            <a:r>
              <a:rPr kumimoji="1" lang="zh-CN" altLang="en-US" sz="2400" b="1" dirty="0">
                <a:solidFill>
                  <a:srgbClr val="FFFFFF"/>
                </a:solidFill>
                <a:latin typeface="宋体" pitchFamily="2" charset="-122"/>
                <a:ea typeface="宋体" pitchFamily="2" charset="-122"/>
              </a:rPr>
              <a:t>。</a:t>
            </a:r>
          </a:p>
          <a:p>
            <a:pPr algn="l" eaLnBrk="1" hangingPunct="1">
              <a:spcBef>
                <a:spcPct val="30000"/>
              </a:spcBef>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3</a:t>
            </a:r>
            <a:r>
              <a:rPr kumimoji="1" lang="zh-CN" altLang="en-US" sz="2400" b="1" dirty="0">
                <a:solidFill>
                  <a:srgbClr val="FFFFFF"/>
                </a:solidFill>
                <a:latin typeface="宋体" pitchFamily="2" charset="-122"/>
                <a:ea typeface="宋体" pitchFamily="2" charset="-122"/>
              </a:rPr>
              <a:t>）这里的两部分子串可以有</a:t>
            </a:r>
            <a:r>
              <a:rPr kumimoji="1" lang="zh-CN" altLang="en-US" sz="2400" b="1" i="1" u="sng" dirty="0">
                <a:solidFill>
                  <a:srgbClr val="FFFFFF"/>
                </a:solidFill>
                <a:latin typeface="宋体" pitchFamily="2" charset="-122"/>
                <a:ea typeface="宋体" pitchFamily="2" charset="-122"/>
              </a:rPr>
              <a:t>部分重叠</a:t>
            </a:r>
            <a:r>
              <a:rPr kumimoji="1" lang="zh-CN" altLang="en-US" sz="2400" b="1" dirty="0">
                <a:solidFill>
                  <a:srgbClr val="FFFFFF"/>
                </a:solidFill>
                <a:latin typeface="宋体" pitchFamily="2" charset="-122"/>
                <a:ea typeface="宋体" pitchFamily="2" charset="-122"/>
              </a:rPr>
              <a:t>的字符，但不可以全部重叠。</a:t>
            </a:r>
          </a:p>
        </p:txBody>
      </p:sp>
      <p:sp>
        <p:nvSpPr>
          <p:cNvPr id="63" name="Rectangle 9"/>
          <p:cNvSpPr>
            <a:spLocks noChangeArrowheads="1"/>
          </p:cNvSpPr>
          <p:nvPr/>
        </p:nvSpPr>
        <p:spPr bwMode="auto">
          <a:xfrm>
            <a:off x="585020" y="2105027"/>
            <a:ext cx="9753193" cy="461963"/>
          </a:xfrm>
          <a:prstGeom prst="rect">
            <a:avLst/>
          </a:prstGeom>
          <a:noFill/>
          <a:ln w="9525">
            <a:noFill/>
            <a:miter lim="800000"/>
            <a:headEnd/>
            <a:tailEnd/>
          </a:ln>
          <a:effectLst/>
        </p:spPr>
        <p:txBody>
          <a:bodyPr>
            <a:spAutoFit/>
          </a:bodyPr>
          <a:lstStyle/>
          <a:p>
            <a:pPr algn="l" eaLnBrk="1" hangingPunct="1">
              <a:spcBef>
                <a:spcPct val="20000"/>
              </a:spcBef>
            </a:pPr>
            <a:r>
              <a:rPr kumimoji="1" lang="zh-CN" altLang="en-US" sz="2400" b="1">
                <a:solidFill>
                  <a:srgbClr val="FFFFFF"/>
                </a:solidFill>
                <a:ea typeface="楷体_GB2312" pitchFamily="49" charset="-122"/>
              </a:rPr>
              <a:t>令</a:t>
            </a:r>
            <a:r>
              <a:rPr kumimoji="1" lang="en-US" altLang="zh-CN" sz="2400" b="1">
                <a:solidFill>
                  <a:srgbClr val="3366FF"/>
                </a:solidFill>
                <a:ea typeface="楷体_GB2312" pitchFamily="49" charset="-122"/>
              </a:rPr>
              <a:t>k</a:t>
            </a:r>
            <a:r>
              <a:rPr kumimoji="1" lang="en-US" altLang="zh-CN" sz="2400" b="1">
                <a:solidFill>
                  <a:srgbClr val="FFFFFF"/>
                </a:solidFill>
                <a:ea typeface="楷体_GB2312" pitchFamily="49" charset="-122"/>
              </a:rPr>
              <a:t> =</a:t>
            </a:r>
            <a:r>
              <a:rPr kumimoji="1" lang="en-US" altLang="zh-CN" sz="2400" b="1">
                <a:solidFill>
                  <a:srgbClr val="000044"/>
                </a:solidFill>
                <a:ea typeface="楷体_GB2312" pitchFamily="49" charset="-122"/>
              </a:rPr>
              <a:t> </a:t>
            </a:r>
            <a:r>
              <a:rPr kumimoji="1" lang="en-US" altLang="zh-CN" sz="2400" b="1">
                <a:solidFill>
                  <a:srgbClr val="FFFF00"/>
                </a:solidFill>
                <a:ea typeface="楷体_GB2312" pitchFamily="49" charset="-122"/>
              </a:rPr>
              <a:t>next[ j ]</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k </a:t>
            </a:r>
            <a:r>
              <a:rPr kumimoji="1" lang="zh-CN" altLang="en-US" sz="2400" b="1">
                <a:solidFill>
                  <a:srgbClr val="FFFFFF"/>
                </a:solidFill>
                <a:ea typeface="楷体_GB2312" pitchFamily="49" charset="-122"/>
              </a:rPr>
              <a:t>与</a:t>
            </a:r>
            <a:r>
              <a:rPr kumimoji="1" lang="en-US" altLang="zh-CN" sz="2400" b="1">
                <a:solidFill>
                  <a:srgbClr val="FFFFFF"/>
                </a:solidFill>
                <a:ea typeface="楷体_GB2312" pitchFamily="49" charset="-122"/>
              </a:rPr>
              <a:t>j </a:t>
            </a:r>
            <a:r>
              <a:rPr kumimoji="1" lang="zh-CN" altLang="en-US" sz="2400" b="1">
                <a:solidFill>
                  <a:srgbClr val="FFFFFF"/>
                </a:solidFill>
                <a:ea typeface="楷体_GB2312" pitchFamily="49" charset="-122"/>
              </a:rPr>
              <a:t>显然具有函数关系），则</a:t>
            </a:r>
          </a:p>
        </p:txBody>
      </p:sp>
      <p:sp>
        <p:nvSpPr>
          <p:cNvPr id="64" name="AutoShape 11"/>
          <p:cNvSpPr>
            <a:spLocks noChangeArrowheads="1"/>
          </p:cNvSpPr>
          <p:nvPr/>
        </p:nvSpPr>
        <p:spPr bwMode="auto">
          <a:xfrm>
            <a:off x="6985688" y="4010025"/>
            <a:ext cx="4876597" cy="381000"/>
          </a:xfrm>
          <a:prstGeom prst="wedgeRoundRectCallout">
            <a:avLst>
              <a:gd name="adj1" fmla="val -48394"/>
              <a:gd name="adj2" fmla="val -165833"/>
              <a:gd name="adj3" fmla="val 16667"/>
            </a:avLst>
          </a:prstGeom>
          <a:solidFill>
            <a:srgbClr val="FF3399"/>
          </a:solidFill>
          <a:ln w="9525">
            <a:solidFill>
              <a:schemeClr val="tx1"/>
            </a:solidFill>
            <a:miter lim="800000"/>
            <a:headEnd/>
            <a:tailEnd/>
          </a:ln>
        </p:spPr>
        <p:txBody>
          <a:bodyPr/>
          <a:lstStyle/>
          <a:p>
            <a:pPr algn="l" eaLnBrk="1" hangingPunct="1"/>
            <a:r>
              <a:rPr kumimoji="1" lang="zh-CN" altLang="en-US" sz="2000" b="1">
                <a:solidFill>
                  <a:srgbClr val="000066"/>
                </a:solidFill>
                <a:latin typeface="楷体_GB2312" pitchFamily="49" charset="-122"/>
                <a:ea typeface="楷体_GB2312" pitchFamily="49" charset="-122"/>
              </a:rPr>
              <a:t>取</a:t>
            </a:r>
            <a:r>
              <a:rPr kumimoji="1" lang="en-US" altLang="zh-CN" sz="2000" b="1">
                <a:solidFill>
                  <a:srgbClr val="000066"/>
                </a:solidFill>
                <a:latin typeface="楷体_GB2312" pitchFamily="49" charset="-122"/>
                <a:ea typeface="楷体_GB2312" pitchFamily="49" charset="-122"/>
              </a:rPr>
              <a:t>T</a:t>
            </a:r>
            <a:r>
              <a:rPr kumimoji="1" lang="zh-CN" altLang="en-US" sz="2000" b="1">
                <a:solidFill>
                  <a:srgbClr val="000066"/>
                </a:solidFill>
                <a:latin typeface="楷体_GB2312" pitchFamily="49" charset="-122"/>
                <a:ea typeface="楷体_GB2312" pitchFamily="49" charset="-122"/>
              </a:rPr>
              <a:t>首与</a:t>
            </a:r>
            <a:r>
              <a:rPr kumimoji="1" lang="en-US" altLang="zh-CN" sz="2000" b="1">
                <a:solidFill>
                  <a:srgbClr val="000066"/>
                </a:solidFill>
                <a:latin typeface="楷体_GB2312" pitchFamily="49" charset="-122"/>
                <a:ea typeface="楷体_GB2312" pitchFamily="49" charset="-122"/>
              </a:rPr>
              <a:t>Tj</a:t>
            </a:r>
            <a:r>
              <a:rPr kumimoji="1" lang="zh-CN" altLang="en-US" sz="2000" b="1">
                <a:solidFill>
                  <a:srgbClr val="000066"/>
                </a:solidFill>
                <a:latin typeface="楷体_GB2312" pitchFamily="49" charset="-122"/>
                <a:ea typeface="楷体_GB2312" pitchFamily="49" charset="-122"/>
              </a:rPr>
              <a:t>处最大的相同子串</a:t>
            </a:r>
          </a:p>
        </p:txBody>
      </p:sp>
      <p:sp>
        <p:nvSpPr>
          <p:cNvPr id="44043" name="Rectangle 12"/>
          <p:cNvSpPr txBox="1">
            <a:spLocks noChangeArrowheads="1"/>
          </p:cNvSpPr>
          <p:nvPr/>
        </p:nvSpPr>
        <p:spPr bwMode="auto">
          <a:xfrm>
            <a:off x="416638" y="739775"/>
            <a:ext cx="10361959" cy="457200"/>
          </a:xfrm>
          <a:prstGeom prst="rect">
            <a:avLst/>
          </a:prstGeom>
          <a:noFill/>
          <a:ln w="9525">
            <a:noFill/>
            <a:miter lim="800000"/>
            <a:headEnd/>
            <a:tailEnd/>
          </a:ln>
        </p:spPr>
        <p:txBody>
          <a:bodyPr/>
          <a:lstStyle/>
          <a:p>
            <a:pPr algn="l" eaLnBrk="1" hangingPunct="1"/>
            <a:r>
              <a:rPr kumimoji="1" lang="zh-CN" altLang="en-US" sz="2400" b="1" dirty="0">
                <a:solidFill>
                  <a:schemeClr val="bg1"/>
                </a:solidFill>
                <a:latin typeface="黑体" pitchFamily="49" charset="-122"/>
                <a:ea typeface="黑体" pitchFamily="49" charset="-122"/>
              </a:rPr>
              <a:t>新起点 </a:t>
            </a:r>
            <a:r>
              <a:rPr kumimoji="1" lang="en-US" altLang="zh-CN" sz="2400" b="1" dirty="0">
                <a:solidFill>
                  <a:schemeClr val="bg1"/>
                </a:solidFill>
                <a:latin typeface="黑体" pitchFamily="49" charset="-122"/>
                <a:ea typeface="黑体" pitchFamily="49" charset="-122"/>
              </a:rPr>
              <a:t>k</a:t>
            </a:r>
            <a:r>
              <a:rPr kumimoji="1" lang="zh-CN" altLang="en-US" sz="2400" b="1" dirty="0">
                <a:solidFill>
                  <a:schemeClr val="bg1"/>
                </a:solidFill>
                <a:latin typeface="黑体" pitchFamily="49" charset="-122"/>
                <a:ea typeface="黑体" pitchFamily="49" charset="-122"/>
              </a:rPr>
              <a:t>怎么求？</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58"/>
                                        </p:tgtEl>
                                        <p:attrNameLst>
                                          <p:attrName>style.visibility</p:attrName>
                                        </p:attrNameLst>
                                      </p:cBhvr>
                                      <p:to>
                                        <p:strVal val="visible"/>
                                      </p:to>
                                    </p:set>
                                  </p:childTnLst>
                                </p:cTn>
                              </p:par>
                            </p:childTnLst>
                          </p:cTn>
                        </p:par>
                        <p:par>
                          <p:cTn id="23" fill="hold" nodeType="afterGroup">
                            <p:stCondLst>
                              <p:cond delay="1100"/>
                            </p:stCondLst>
                            <p:childTnLst>
                              <p:par>
                                <p:cTn id="24" presetID="1" presetClass="entr" presetSubtype="0" fill="hold" grpId="0" nodeType="afterEffect">
                                  <p:stCondLst>
                                    <p:cond delay="0"/>
                                  </p:stCondLst>
                                  <p:childTnLst>
                                    <p:set>
                                      <p:cBhvr>
                                        <p:cTn id="25" dur="1" fill="hold">
                                          <p:stCondLst>
                                            <p:cond delay="499"/>
                                          </p:stCondLst>
                                        </p:cTn>
                                        <p:tgtEl>
                                          <p:spTgt spid="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9">
                                            <p:txEl>
                                              <p:pRg st="0" end="0"/>
                                            </p:txEl>
                                          </p:spTgt>
                                        </p:tgtEl>
                                        <p:attrNameLst>
                                          <p:attrName>style.visibility</p:attrName>
                                        </p:attrNameLst>
                                      </p:cBhvr>
                                      <p:to>
                                        <p:strVal val="visible"/>
                                      </p:to>
                                    </p:set>
                                    <p:animEffect transition="in" filter="wipe(up)">
                                      <p:cBhvr>
                                        <p:cTn id="30" dur="500"/>
                                        <p:tgtEl>
                                          <p:spTgt spid="59">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9">
                                            <p:txEl>
                                              <p:pRg st="1" end="1"/>
                                            </p:txEl>
                                          </p:spTgt>
                                        </p:tgtEl>
                                        <p:attrNameLst>
                                          <p:attrName>style.visibility</p:attrName>
                                        </p:attrNameLst>
                                      </p:cBhvr>
                                      <p:to>
                                        <p:strVal val="visible"/>
                                      </p:to>
                                    </p:set>
                                    <p:animEffect transition="in" filter="wipe(up)">
                                      <p:cBhvr>
                                        <p:cTn id="35" dur="500"/>
                                        <p:tgtEl>
                                          <p:spTgt spid="59">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9">
                                            <p:txEl>
                                              <p:pRg st="2" end="2"/>
                                            </p:txEl>
                                          </p:spTgt>
                                        </p:tgtEl>
                                        <p:attrNameLst>
                                          <p:attrName>style.visibility</p:attrName>
                                        </p:attrNameLst>
                                      </p:cBhvr>
                                      <p:to>
                                        <p:strVal val="visible"/>
                                      </p:to>
                                    </p:set>
                                    <p:animEffect transition="in" filter="wipe(up)">
                                      <p:cBhvr>
                                        <p:cTn id="40" dur="500"/>
                                        <p:tgtEl>
                                          <p:spTgt spid="59">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1+#ppt_w/2"/>
                                          </p:val>
                                        </p:tav>
                                        <p:tav tm="100000">
                                          <p:val>
                                            <p:strVal val="#ppt_x"/>
                                          </p:val>
                                        </p:tav>
                                      </p:tavLst>
                                    </p:anim>
                                    <p:anim calcmode="lin" valueType="num">
                                      <p:cBhvr additive="base">
                                        <p:cTn id="4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2">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2">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2">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autoUpdateAnimBg="0"/>
      <p:bldP spid="58" grpId="0" autoUpdateAnimBg="0"/>
      <p:bldP spid="59" grpId="0" build="p" autoUpdateAnimBg="0"/>
      <p:bldP spid="60" grpId="0" animBg="1"/>
      <p:bldP spid="61" grpId="0" animBg="1"/>
      <p:bldP spid="62" grpId="0" build="p" autoUpdateAnimBg="0"/>
      <p:bldP spid="63" grpId="0" autoUpdateAnimBg="0"/>
      <p:bldP spid="64"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23050" y="260350"/>
            <a:ext cx="11944316"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5" name="AutoShape 2"/>
          <p:cNvSpPr>
            <a:spLocks noChangeArrowheads="1"/>
          </p:cNvSpPr>
          <p:nvPr/>
        </p:nvSpPr>
        <p:spPr bwMode="auto">
          <a:xfrm>
            <a:off x="6219337" y="6045200"/>
            <a:ext cx="4570054" cy="381000"/>
          </a:xfrm>
          <a:prstGeom prst="wedgeRoundRectCallout">
            <a:avLst>
              <a:gd name="adj1" fmla="val -20894"/>
              <a:gd name="adj2" fmla="val -88333"/>
              <a:gd name="adj3" fmla="val 16667"/>
            </a:avLst>
          </a:prstGeom>
          <a:solidFill>
            <a:schemeClr val="accent1"/>
          </a:solidFill>
          <a:ln w="9525">
            <a:solidFill>
              <a:schemeClr val="tx1"/>
            </a:solidFill>
            <a:miter lim="800000"/>
            <a:headEnd/>
            <a:tailEnd/>
          </a:ln>
          <a:effectLst/>
        </p:spPr>
        <p:txBody>
          <a:bodyPr/>
          <a:lstStyle/>
          <a:p>
            <a:pPr eaLnBrk="1" hangingPunct="1">
              <a:spcBef>
                <a:spcPct val="20000"/>
              </a:spcBef>
            </a:pPr>
            <a:r>
              <a:rPr kumimoji="1" lang="zh-CN" altLang="en-US" sz="1800" b="1">
                <a:solidFill>
                  <a:srgbClr val="000066"/>
                </a:solidFill>
                <a:latin typeface="楷体_GB2312" pitchFamily="49" charset="-122"/>
                <a:ea typeface="楷体_GB2312" pitchFamily="49" charset="-122"/>
              </a:rPr>
              <a:t>从两头往中间比较</a:t>
            </a:r>
          </a:p>
        </p:txBody>
      </p:sp>
      <p:sp>
        <p:nvSpPr>
          <p:cNvPr id="6" name="Rectangle 4"/>
          <p:cNvSpPr txBox="1">
            <a:spLocks noChangeArrowheads="1"/>
          </p:cNvSpPr>
          <p:nvPr/>
        </p:nvSpPr>
        <p:spPr bwMode="auto">
          <a:xfrm>
            <a:off x="202922" y="685800"/>
            <a:ext cx="10666342"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a  </a:t>
            </a:r>
            <a:r>
              <a:rPr kumimoji="1" lang="en-US" altLang="zh-CN" sz="2400" b="1" dirty="0" err="1">
                <a:solidFill>
                  <a:schemeClr val="bg1"/>
                </a:solidFill>
              </a:rPr>
              <a:t>a</a:t>
            </a:r>
            <a:r>
              <a:rPr kumimoji="1" lang="en-US" altLang="zh-CN" sz="2400" b="1" dirty="0">
                <a:solidFill>
                  <a:schemeClr val="bg1"/>
                </a:solidFill>
              </a:rPr>
              <a:t>  b  c  a  c</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grpSp>
        <p:nvGrpSpPr>
          <p:cNvPr id="3" name="Group 5"/>
          <p:cNvGrpSpPr>
            <a:grpSpLocks/>
          </p:cNvGrpSpPr>
          <p:nvPr/>
        </p:nvGrpSpPr>
        <p:grpSpPr bwMode="auto">
          <a:xfrm>
            <a:off x="3149605" y="2133600"/>
            <a:ext cx="8917760" cy="1016000"/>
            <a:chOff x="816" y="1440"/>
            <a:chExt cx="4214" cy="640"/>
          </a:xfrm>
        </p:grpSpPr>
        <p:sp>
          <p:nvSpPr>
            <p:cNvPr id="45078" name="Rectangle 6"/>
            <p:cNvSpPr>
              <a:spLocks noChangeArrowheads="1"/>
            </p:cNvSpPr>
            <p:nvPr/>
          </p:nvSpPr>
          <p:spPr bwMode="auto">
            <a:xfrm>
              <a:off x="816" y="1622"/>
              <a:ext cx="960" cy="252"/>
            </a:xfrm>
            <a:prstGeom prst="rect">
              <a:avLst/>
            </a:prstGeom>
            <a:noFill/>
            <a:ln w="9525">
              <a:noFill/>
              <a:miter lim="800000"/>
              <a:headEnd/>
              <a:tailEnd/>
            </a:ln>
            <a:effectLst/>
          </p:spPr>
          <p:txBody>
            <a:bodyPr>
              <a:spAutoFit/>
            </a:bodyPr>
            <a:lstStyle/>
            <a:p>
              <a:pPr algn="l" eaLnBrk="1" hangingPunct="1"/>
              <a:r>
                <a:rPr kumimoji="1" lang="en-US" altLang="zh-CN" sz="2000" b="1">
                  <a:solidFill>
                    <a:srgbClr val="66FF33"/>
                  </a:solidFill>
                  <a:ea typeface="楷体_GB2312" pitchFamily="49" charset="-122"/>
                </a:rPr>
                <a:t>next[ </a:t>
              </a:r>
              <a:r>
                <a:rPr kumimoji="1" lang="en-US" altLang="zh-CN" sz="2000" b="1">
                  <a:solidFill>
                    <a:srgbClr val="FF9900"/>
                  </a:solidFill>
                  <a:ea typeface="楷体_GB2312" pitchFamily="49" charset="-122"/>
                </a:rPr>
                <a:t>j</a:t>
              </a:r>
              <a:r>
                <a:rPr kumimoji="1" lang="en-US" altLang="zh-CN" sz="2000" b="1">
                  <a:solidFill>
                    <a:srgbClr val="66FF33"/>
                  </a:solidFill>
                  <a:ea typeface="楷体_GB2312" pitchFamily="49" charset="-122"/>
                </a:rPr>
                <a:t> ]</a:t>
              </a:r>
              <a:r>
                <a:rPr kumimoji="1" lang="zh-CN" altLang="en-US" sz="2000" b="1">
                  <a:solidFill>
                    <a:srgbClr val="66FF33"/>
                  </a:solidFill>
                  <a:ea typeface="楷体_GB2312" pitchFamily="49" charset="-122"/>
                </a:rPr>
                <a:t>＝</a:t>
              </a:r>
            </a:p>
          </p:txBody>
        </p:sp>
        <p:sp>
          <p:nvSpPr>
            <p:cNvPr id="45079" name="Rectangle 7"/>
            <p:cNvSpPr>
              <a:spLocks noChangeArrowheads="1"/>
            </p:cNvSpPr>
            <p:nvPr/>
          </p:nvSpPr>
          <p:spPr bwMode="auto">
            <a:xfrm>
              <a:off x="1632" y="1440"/>
              <a:ext cx="3398" cy="640"/>
            </a:xfrm>
            <a:prstGeom prst="rect">
              <a:avLst/>
            </a:prstGeom>
            <a:noFill/>
            <a:ln w="9525">
              <a:noFill/>
              <a:miter lim="800000"/>
              <a:headEnd/>
              <a:tailEnd/>
            </a:ln>
            <a:effectLst/>
          </p:spPr>
          <p:txBody>
            <a:bodyPr>
              <a:spAutoFit/>
            </a:bodyPr>
            <a:lstStyle/>
            <a:p>
              <a:pPr algn="l" eaLnBrk="1" hangingPunct="1"/>
              <a:r>
                <a:rPr kumimoji="1" lang="en-US" altLang="zh-CN" sz="2000" b="1">
                  <a:solidFill>
                    <a:srgbClr val="66FF33"/>
                  </a:solidFill>
                  <a:ea typeface="楷体_GB2312" pitchFamily="49" charset="-122"/>
                </a:rPr>
                <a:t>0        </a:t>
              </a:r>
              <a:r>
                <a:rPr kumimoji="1" lang="zh-CN" altLang="en-US" sz="2000" b="1">
                  <a:solidFill>
                    <a:srgbClr val="FF9900"/>
                  </a:solidFill>
                  <a:ea typeface="楷体_GB2312" pitchFamily="49" charset="-122"/>
                </a:rPr>
                <a:t>当</a:t>
              </a:r>
              <a:r>
                <a:rPr kumimoji="1" lang="en-US" altLang="zh-CN" sz="2000" b="1">
                  <a:solidFill>
                    <a:srgbClr val="FF9900"/>
                  </a:solidFill>
                  <a:ea typeface="楷体_GB2312" pitchFamily="49" charset="-122"/>
                </a:rPr>
                <a:t>j</a:t>
              </a:r>
              <a:r>
                <a:rPr kumimoji="1" lang="zh-CN" altLang="en-US" sz="2000" b="1">
                  <a:solidFill>
                    <a:srgbClr val="FF9900"/>
                  </a:solidFill>
                  <a:ea typeface="楷体_GB2312" pitchFamily="49" charset="-122"/>
                </a:rPr>
                <a:t>＝</a:t>
              </a:r>
              <a:r>
                <a:rPr kumimoji="1" lang="en-US" altLang="zh-CN" sz="2000" b="1">
                  <a:solidFill>
                    <a:srgbClr val="FF9900"/>
                  </a:solidFill>
                  <a:ea typeface="楷体_GB2312" pitchFamily="49" charset="-122"/>
                </a:rPr>
                <a:t>1</a:t>
              </a:r>
              <a:r>
                <a:rPr kumimoji="1" lang="zh-CN" altLang="en-US" sz="2000" b="1">
                  <a:solidFill>
                    <a:srgbClr val="FF9900"/>
                  </a:solidFill>
                  <a:ea typeface="楷体_GB2312" pitchFamily="49" charset="-122"/>
                </a:rPr>
                <a:t>时</a:t>
              </a:r>
            </a:p>
            <a:p>
              <a:pPr algn="l" eaLnBrk="1" hangingPunct="1"/>
              <a:r>
                <a:rPr kumimoji="1" lang="en-US" altLang="zh-CN" sz="2000" b="1">
                  <a:solidFill>
                    <a:srgbClr val="66FF33"/>
                  </a:solidFill>
                  <a:ea typeface="楷体_GB2312" pitchFamily="49" charset="-122"/>
                </a:rPr>
                <a:t>max { k </a:t>
              </a:r>
              <a:r>
                <a:rPr kumimoji="1" lang="en-US" altLang="zh-CN" sz="2000" b="1">
                  <a:solidFill>
                    <a:srgbClr val="FFFFFF"/>
                  </a:solidFill>
                  <a:ea typeface="楷体_GB2312" pitchFamily="49" charset="-122"/>
                </a:rPr>
                <a:t>|</a:t>
              </a:r>
              <a:r>
                <a:rPr kumimoji="1" lang="en-US" altLang="zh-CN" sz="2000" b="1">
                  <a:solidFill>
                    <a:srgbClr val="3366FF"/>
                  </a:solidFill>
                  <a:ea typeface="楷体_GB2312" pitchFamily="49" charset="-122"/>
                </a:rPr>
                <a:t>1&lt;k&lt;j</a:t>
              </a:r>
              <a:r>
                <a:rPr kumimoji="1" lang="en-US" altLang="zh-CN" sz="2000" b="1">
                  <a:solidFill>
                    <a:srgbClr val="FF9900"/>
                  </a:solidFill>
                  <a:ea typeface="楷体_GB2312" pitchFamily="49" charset="-122"/>
                </a:rPr>
                <a:t> </a:t>
              </a:r>
              <a:r>
                <a:rPr kumimoji="1" lang="zh-CN" altLang="en-US" sz="2000" b="1">
                  <a:solidFill>
                    <a:srgbClr val="FF9900"/>
                  </a:solidFill>
                  <a:ea typeface="楷体_GB2312" pitchFamily="49" charset="-122"/>
                </a:rPr>
                <a:t>且‘</a:t>
              </a:r>
              <a:r>
                <a:rPr kumimoji="1" lang="en-US" altLang="zh-CN" sz="2000" b="1">
                  <a:solidFill>
                    <a:srgbClr val="FF9900"/>
                  </a:solidFill>
                  <a:ea typeface="楷体_GB2312" pitchFamily="49" charset="-122"/>
                </a:rPr>
                <a:t>T</a:t>
              </a:r>
              <a:r>
                <a:rPr kumimoji="1" lang="en-US" altLang="zh-CN" sz="2000" b="1" baseline="-25000">
                  <a:solidFill>
                    <a:srgbClr val="FF9900"/>
                  </a:solidFill>
                  <a:ea typeface="楷体_GB2312" pitchFamily="49" charset="-122"/>
                </a:rPr>
                <a:t>1</a:t>
              </a:r>
              <a:r>
                <a:rPr kumimoji="1" lang="en-US" altLang="zh-CN" sz="2000" b="1">
                  <a:solidFill>
                    <a:srgbClr val="FF9900"/>
                  </a:solidFill>
                  <a:ea typeface="楷体_GB2312" pitchFamily="49" charset="-122"/>
                </a:rPr>
                <a:t>…T</a:t>
              </a:r>
              <a:r>
                <a:rPr kumimoji="1" lang="en-US" altLang="zh-CN" sz="2000" b="1" baseline="-25000">
                  <a:solidFill>
                    <a:srgbClr val="FF9900"/>
                  </a:solidFill>
                  <a:ea typeface="楷体_GB2312" pitchFamily="49" charset="-122"/>
                </a:rPr>
                <a:t>k-1</a:t>
              </a:r>
              <a:r>
                <a:rPr kumimoji="1" lang="en-US" altLang="zh-CN" sz="2000" b="1">
                  <a:solidFill>
                    <a:srgbClr val="FF9900"/>
                  </a:solidFill>
                  <a:ea typeface="楷体_GB2312" pitchFamily="49" charset="-122"/>
                </a:rPr>
                <a:t>’=‘T</a:t>
              </a:r>
              <a:r>
                <a:rPr kumimoji="1" lang="en-US" altLang="zh-CN" sz="2000" b="1" baseline="-25000">
                  <a:solidFill>
                    <a:srgbClr val="FF9900"/>
                  </a:solidFill>
                  <a:latin typeface="宋体" charset="-122"/>
                </a:rPr>
                <a:t>j-(k-1)</a:t>
              </a:r>
              <a:r>
                <a:rPr kumimoji="1" lang="en-US" altLang="zh-CN" sz="2000" b="1">
                  <a:solidFill>
                    <a:srgbClr val="FF9900"/>
                  </a:solidFill>
                  <a:ea typeface="楷体_GB2312" pitchFamily="49" charset="-122"/>
                </a:rPr>
                <a:t> …T</a:t>
              </a:r>
              <a:r>
                <a:rPr kumimoji="1" lang="en-US" altLang="zh-CN" sz="2000" b="1" baseline="-25000">
                  <a:solidFill>
                    <a:srgbClr val="FF9900"/>
                  </a:solidFill>
                  <a:ea typeface="楷体_GB2312" pitchFamily="49" charset="-122"/>
                </a:rPr>
                <a:t>j-1</a:t>
              </a:r>
              <a:r>
                <a:rPr kumimoji="1" lang="en-US" altLang="zh-CN" sz="2000" b="1">
                  <a:solidFill>
                    <a:srgbClr val="FF9900"/>
                  </a:solidFill>
                  <a:ea typeface="楷体_GB2312" pitchFamily="49" charset="-122"/>
                </a:rPr>
                <a:t>’ </a:t>
              </a:r>
              <a:r>
                <a:rPr kumimoji="1" lang="en-US" altLang="zh-CN" sz="2000" b="1">
                  <a:solidFill>
                    <a:srgbClr val="66FF33"/>
                  </a:solidFill>
                  <a:ea typeface="楷体_GB2312" pitchFamily="49" charset="-122"/>
                </a:rPr>
                <a:t>}</a:t>
              </a:r>
            </a:p>
            <a:p>
              <a:pPr algn="l" eaLnBrk="1" hangingPunct="1"/>
              <a:r>
                <a:rPr kumimoji="1" lang="en-US" altLang="zh-CN" sz="2000" b="1">
                  <a:solidFill>
                    <a:srgbClr val="66FF33"/>
                  </a:solidFill>
                  <a:ea typeface="楷体_GB2312" pitchFamily="49" charset="-122"/>
                </a:rPr>
                <a:t>1       </a:t>
              </a:r>
              <a:r>
                <a:rPr kumimoji="1" lang="zh-CN" altLang="en-US" sz="2000" b="1">
                  <a:solidFill>
                    <a:srgbClr val="FF9900"/>
                  </a:solidFill>
                  <a:ea typeface="楷体_GB2312" pitchFamily="49" charset="-122"/>
                </a:rPr>
                <a:t>其他情况</a:t>
              </a:r>
            </a:p>
          </p:txBody>
        </p:sp>
        <p:sp>
          <p:nvSpPr>
            <p:cNvPr id="45080" name="AutoShape 8"/>
            <p:cNvSpPr>
              <a:spLocks/>
            </p:cNvSpPr>
            <p:nvPr/>
          </p:nvSpPr>
          <p:spPr bwMode="auto">
            <a:xfrm>
              <a:off x="1584" y="1488"/>
              <a:ext cx="48" cy="576"/>
            </a:xfrm>
            <a:prstGeom prst="leftBrace">
              <a:avLst>
                <a:gd name="adj1" fmla="val 100000"/>
                <a:gd name="adj2" fmla="val 50000"/>
              </a:avLst>
            </a:prstGeom>
            <a:noFill/>
            <a:ln w="19050">
              <a:solidFill>
                <a:schemeClr val="bg1"/>
              </a:solidFill>
              <a:round/>
              <a:headEnd/>
              <a:tailEnd/>
            </a:ln>
            <a:effectLst/>
          </p:spPr>
          <p:txBody>
            <a:bodyPr wrap="none" anchor="ctr"/>
            <a:lstStyle/>
            <a:p>
              <a:pPr algn="l" eaLnBrk="1" hangingPunct="1"/>
              <a:endParaRPr kumimoji="1" lang="zh-CN" altLang="en-US" sz="3600">
                <a:solidFill>
                  <a:srgbClr val="FFFFFF"/>
                </a:solidFill>
              </a:endParaRPr>
            </a:p>
          </p:txBody>
        </p:sp>
      </p:grpSp>
      <p:sp>
        <p:nvSpPr>
          <p:cNvPr id="11" name="Rectangle 9"/>
          <p:cNvSpPr>
            <a:spLocks noChangeArrowheads="1"/>
          </p:cNvSpPr>
          <p:nvPr/>
        </p:nvSpPr>
        <p:spPr bwMode="auto">
          <a:xfrm>
            <a:off x="3683907"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12" name="Line 10"/>
          <p:cNvSpPr>
            <a:spLocks noChangeShapeType="1"/>
          </p:cNvSpPr>
          <p:nvPr/>
        </p:nvSpPr>
        <p:spPr bwMode="auto">
          <a:xfrm>
            <a:off x="304385" y="1524000"/>
            <a:ext cx="8533504" cy="0"/>
          </a:xfrm>
          <a:prstGeom prst="line">
            <a:avLst/>
          </a:prstGeom>
          <a:noFill/>
          <a:ln w="9525">
            <a:solidFill>
              <a:schemeClr val="tx1"/>
            </a:solidFill>
            <a:round/>
            <a:headEnd/>
            <a:tailEnd/>
          </a:ln>
          <a:effectLst/>
        </p:spPr>
        <p:txBody>
          <a:bodyPr/>
          <a:lstStyle/>
          <a:p>
            <a:endParaRPr lang="zh-CN" altLang="en-US"/>
          </a:p>
        </p:txBody>
      </p:sp>
      <p:sp>
        <p:nvSpPr>
          <p:cNvPr id="13" name="Line 11"/>
          <p:cNvSpPr>
            <a:spLocks noChangeShapeType="1"/>
          </p:cNvSpPr>
          <p:nvPr/>
        </p:nvSpPr>
        <p:spPr bwMode="auto">
          <a:xfrm>
            <a:off x="304385" y="2057400"/>
            <a:ext cx="8533504" cy="0"/>
          </a:xfrm>
          <a:prstGeom prst="line">
            <a:avLst/>
          </a:prstGeom>
          <a:noFill/>
          <a:ln w="9525">
            <a:solidFill>
              <a:schemeClr val="bg1"/>
            </a:solidFill>
            <a:round/>
            <a:headEnd/>
            <a:tailEnd/>
          </a:ln>
          <a:effectLst/>
        </p:spPr>
        <p:txBody>
          <a:bodyPr/>
          <a:lstStyle/>
          <a:p>
            <a:endParaRPr lang="zh-CN" altLang="en-US"/>
          </a:p>
        </p:txBody>
      </p:sp>
      <p:sp>
        <p:nvSpPr>
          <p:cNvPr id="14" name="Rectangle 12"/>
          <p:cNvSpPr>
            <a:spLocks noChangeArrowheads="1"/>
          </p:cNvSpPr>
          <p:nvPr/>
        </p:nvSpPr>
        <p:spPr bwMode="auto">
          <a:xfrm>
            <a:off x="3983247"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1</a:t>
            </a:r>
          </a:p>
        </p:txBody>
      </p:sp>
      <p:sp>
        <p:nvSpPr>
          <p:cNvPr id="15" name="Rectangle 13"/>
          <p:cNvSpPr>
            <a:spLocks noChangeArrowheads="1"/>
          </p:cNvSpPr>
          <p:nvPr/>
        </p:nvSpPr>
        <p:spPr bwMode="auto">
          <a:xfrm>
            <a:off x="4490551"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16" name="Rectangle 14"/>
          <p:cNvSpPr>
            <a:spLocks noChangeArrowheads="1"/>
          </p:cNvSpPr>
          <p:nvPr/>
        </p:nvSpPr>
        <p:spPr bwMode="auto">
          <a:xfrm>
            <a:off x="4820839" y="1524001"/>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2</a:t>
            </a:r>
          </a:p>
        </p:txBody>
      </p:sp>
      <p:sp>
        <p:nvSpPr>
          <p:cNvPr id="17" name="Rectangle 15"/>
          <p:cNvSpPr>
            <a:spLocks noChangeArrowheads="1"/>
          </p:cNvSpPr>
          <p:nvPr/>
        </p:nvSpPr>
        <p:spPr bwMode="auto">
          <a:xfrm>
            <a:off x="5306556"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18" name="Rectangle 16"/>
          <p:cNvSpPr>
            <a:spLocks noChangeArrowheads="1"/>
          </p:cNvSpPr>
          <p:nvPr/>
        </p:nvSpPr>
        <p:spPr bwMode="auto">
          <a:xfrm>
            <a:off x="5654112" y="1524002"/>
            <a:ext cx="449018"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3</a:t>
            </a:r>
          </a:p>
        </p:txBody>
      </p:sp>
      <p:sp>
        <p:nvSpPr>
          <p:cNvPr id="19" name="Rectangle 17"/>
          <p:cNvSpPr>
            <a:spLocks noChangeArrowheads="1"/>
          </p:cNvSpPr>
          <p:nvPr/>
        </p:nvSpPr>
        <p:spPr bwMode="auto">
          <a:xfrm>
            <a:off x="6012868"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1</a:t>
            </a:r>
          </a:p>
        </p:txBody>
      </p:sp>
      <p:sp>
        <p:nvSpPr>
          <p:cNvPr id="20" name="Rectangle 18"/>
          <p:cNvSpPr>
            <a:spLocks noChangeArrowheads="1"/>
          </p:cNvSpPr>
          <p:nvPr/>
        </p:nvSpPr>
        <p:spPr bwMode="auto">
          <a:xfrm>
            <a:off x="6369498"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2</a:t>
            </a:r>
          </a:p>
        </p:txBody>
      </p:sp>
      <p:sp>
        <p:nvSpPr>
          <p:cNvPr id="21" name="Rectangle 19"/>
          <p:cNvSpPr>
            <a:spLocks noChangeArrowheads="1"/>
          </p:cNvSpPr>
          <p:nvPr/>
        </p:nvSpPr>
        <p:spPr bwMode="auto">
          <a:xfrm>
            <a:off x="300066" y="2967038"/>
            <a:ext cx="1623374" cy="461962"/>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CC66"/>
                </a:solidFill>
                <a:ea typeface="楷体_GB2312" pitchFamily="49" charset="-122"/>
              </a:rPr>
              <a:t>讨论：</a:t>
            </a:r>
            <a:endParaRPr kumimoji="1" lang="zh-CN" altLang="en-US" sz="2000" b="1">
              <a:solidFill>
                <a:srgbClr val="FF9900"/>
              </a:solidFill>
              <a:ea typeface="楷体_GB2312" pitchFamily="49" charset="-122"/>
            </a:endParaRPr>
          </a:p>
        </p:txBody>
      </p:sp>
      <p:sp>
        <p:nvSpPr>
          <p:cNvPr id="23" name="Rectangle 21"/>
          <p:cNvSpPr>
            <a:spLocks noChangeArrowheads="1"/>
          </p:cNvSpPr>
          <p:nvPr/>
        </p:nvSpPr>
        <p:spPr bwMode="auto">
          <a:xfrm>
            <a:off x="284955" y="3487738"/>
            <a:ext cx="11782410" cy="2678112"/>
          </a:xfrm>
          <a:prstGeom prst="rect">
            <a:avLst/>
          </a:prstGeom>
          <a:noFill/>
          <a:ln w="9525">
            <a:noFill/>
            <a:miter lim="800000"/>
            <a:headEnd/>
            <a:tailEnd/>
          </a:ln>
          <a:effectLst/>
        </p:spPr>
        <p:txBody>
          <a:bodyPr>
            <a:spAutoFit/>
          </a:bodyPr>
          <a:lstStyle/>
          <a:p>
            <a:pPr algn="l" eaLnBrk="1" hangingPunct="1"/>
            <a:r>
              <a:rPr kumimoji="1" lang="en-US" altLang="zh-CN" sz="2400" b="1">
                <a:solidFill>
                  <a:srgbClr val="FF9900"/>
                </a:solidFill>
                <a:ea typeface="楷体_GB2312" pitchFamily="49" charset="-122"/>
              </a:rPr>
              <a:t>j=1</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0</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属于“</a:t>
            </a:r>
            <a:r>
              <a:rPr kumimoji="1" lang="en-US" altLang="zh-CN" sz="2400" b="1">
                <a:solidFill>
                  <a:srgbClr val="FFFFFF"/>
                </a:solidFill>
                <a:ea typeface="楷体_GB2312" pitchFamily="49" charset="-122"/>
              </a:rPr>
              <a:t>j=1”</a:t>
            </a:r>
            <a:r>
              <a:rPr kumimoji="1" lang="zh-CN" altLang="en-US" sz="2400" b="1">
                <a:solidFill>
                  <a:srgbClr val="FFFFFF"/>
                </a:solidFill>
                <a:ea typeface="楷体_GB2312" pitchFamily="49" charset="-122"/>
              </a:rPr>
              <a:t>情况</a:t>
            </a:r>
            <a:r>
              <a:rPr kumimoji="1" lang="en-US" altLang="zh-CN" sz="2400" b="1">
                <a:solidFill>
                  <a:srgbClr val="FFFFFF"/>
                </a:solidFill>
                <a:ea typeface="楷体_GB2312" pitchFamily="49" charset="-122"/>
              </a:rPr>
              <a:t>;</a:t>
            </a:r>
          </a:p>
          <a:p>
            <a:pPr algn="l" eaLnBrk="1" hangingPunct="1"/>
            <a:r>
              <a:rPr kumimoji="1" lang="en-US" altLang="zh-CN" sz="2400" b="1">
                <a:solidFill>
                  <a:srgbClr val="FF9900"/>
                </a:solidFill>
                <a:ea typeface="楷体_GB2312" pitchFamily="49" charset="-122"/>
              </a:rPr>
              <a:t>j=2</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1</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找不到</a:t>
            </a:r>
            <a:r>
              <a:rPr kumimoji="1" lang="en-US" altLang="zh-CN" sz="2400" b="1">
                <a:solidFill>
                  <a:srgbClr val="FFFFFF"/>
                </a:solidFill>
                <a:ea typeface="楷体_GB2312" pitchFamily="49" charset="-122"/>
              </a:rPr>
              <a:t>1&lt;k&lt;j</a:t>
            </a:r>
            <a:r>
              <a:rPr kumimoji="1" lang="zh-CN" altLang="en-US" sz="2400" b="1">
                <a:solidFill>
                  <a:srgbClr val="FFFFFF"/>
                </a:solidFill>
                <a:ea typeface="楷体_GB2312" pitchFamily="49" charset="-122"/>
              </a:rPr>
              <a:t>的</a:t>
            </a:r>
            <a:r>
              <a:rPr kumimoji="1" lang="en-US" altLang="zh-CN" sz="2400" b="1">
                <a:solidFill>
                  <a:srgbClr val="FFFFFF"/>
                </a:solidFill>
                <a:ea typeface="楷体_GB2312" pitchFamily="49" charset="-122"/>
              </a:rPr>
              <a:t>k</a:t>
            </a:r>
            <a:r>
              <a:rPr kumimoji="1" lang="zh-CN" altLang="en-US" sz="2400" b="1">
                <a:solidFill>
                  <a:srgbClr val="FFFFFF"/>
                </a:solidFill>
                <a:ea typeface="楷体_GB2312" pitchFamily="49" charset="-122"/>
              </a:rPr>
              <a:t>，属于“其他情况”；</a:t>
            </a:r>
          </a:p>
          <a:p>
            <a:pPr algn="l" eaLnBrk="1" hangingPunct="1"/>
            <a:r>
              <a:rPr kumimoji="1" lang="en-US" altLang="zh-CN" sz="2400" b="1">
                <a:solidFill>
                  <a:srgbClr val="FF9900"/>
                </a:solidFill>
                <a:ea typeface="楷体_GB2312" pitchFamily="49" charset="-122"/>
              </a:rPr>
              <a:t>j=3</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1</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只需查看‘</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2</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成立否</a:t>
            </a:r>
          </a:p>
          <a:p>
            <a:pPr algn="l" eaLnBrk="1" hangingPunct="1"/>
            <a:r>
              <a:rPr kumimoji="1" lang="en-US" altLang="zh-CN" sz="2400" b="1">
                <a:solidFill>
                  <a:srgbClr val="FF9900"/>
                </a:solidFill>
                <a:ea typeface="楷体_GB2312" pitchFamily="49" charset="-122"/>
              </a:rPr>
              <a:t>j=4</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2</a:t>
            </a:r>
            <a:r>
              <a:rPr kumimoji="1" lang="zh-CN" altLang="en-US" sz="2400" b="1">
                <a:solidFill>
                  <a:srgbClr val="66FF33"/>
                </a:solidFill>
                <a:ea typeface="楷体_GB2312" pitchFamily="49" charset="-122"/>
              </a:rPr>
              <a:t>；</a:t>
            </a:r>
            <a:r>
              <a:rPr kumimoji="1" lang="en-US" altLang="zh-CN" sz="2200" b="1">
                <a:solidFill>
                  <a:srgbClr val="FFFFFF"/>
                </a:solidFill>
                <a:ea typeface="楷体_GB2312" pitchFamily="49" charset="-122"/>
              </a:rPr>
              <a:t>//</a:t>
            </a:r>
            <a:r>
              <a:rPr kumimoji="1" lang="zh-CN" altLang="en-US" sz="2200" b="1">
                <a:solidFill>
                  <a:srgbClr val="FFFFFF"/>
                </a:solidFill>
                <a:latin typeface="楷体_GB2312" pitchFamily="49" charset="-122"/>
                <a:ea typeface="楷体_GB2312" pitchFamily="49" charset="-122"/>
              </a:rPr>
              <a:t>要查看</a:t>
            </a:r>
            <a:r>
              <a:rPr kumimoji="1" lang="zh-CN" altLang="en-US"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1</a:t>
            </a:r>
            <a:r>
              <a:rPr kumimoji="1" lang="en-US" altLang="zh-CN" sz="2200" b="1">
                <a:solidFill>
                  <a:srgbClr val="FFFFFF"/>
                </a:solidFill>
                <a:latin typeface="楷体_GB2312" pitchFamily="49" charset="-122"/>
                <a:ea typeface="楷体_GB2312" pitchFamily="49" charset="-122"/>
              </a:rPr>
              <a:t>=</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3</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 </a:t>
            </a:r>
            <a:r>
              <a:rPr kumimoji="1" lang="zh-CN" altLang="en-US" sz="2200" b="1">
                <a:solidFill>
                  <a:srgbClr val="FFFFFF"/>
                </a:solidFill>
                <a:latin typeface="楷体_GB2312" pitchFamily="49" charset="-122"/>
                <a:ea typeface="楷体_GB2312" pitchFamily="49" charset="-122"/>
              </a:rPr>
              <a:t>及</a:t>
            </a:r>
            <a:r>
              <a:rPr kumimoji="1" lang="zh-CN" altLang="en-US"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1</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2</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2</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3</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 </a:t>
            </a:r>
            <a:r>
              <a:rPr kumimoji="1" lang="zh-CN" altLang="en-US" sz="2200" b="1">
                <a:solidFill>
                  <a:srgbClr val="FFFFFF"/>
                </a:solidFill>
                <a:latin typeface="楷体_GB2312" pitchFamily="49" charset="-122"/>
                <a:ea typeface="楷体_GB2312" pitchFamily="49" charset="-122"/>
              </a:rPr>
              <a:t>是否成立</a:t>
            </a:r>
          </a:p>
          <a:p>
            <a:pPr algn="l" eaLnBrk="1" hangingPunct="1"/>
            <a:r>
              <a:rPr kumimoji="1" lang="en-US" altLang="zh-CN" sz="2400" b="1">
                <a:solidFill>
                  <a:srgbClr val="FF9900"/>
                </a:solidFill>
                <a:ea typeface="楷体_GB2312" pitchFamily="49" charset="-122"/>
              </a:rPr>
              <a:t>j=5</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2</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要查看‘</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4</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4</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和</a:t>
            </a:r>
          </a:p>
          <a:p>
            <a:pPr algn="l" eaLnBrk="1" hangingPunct="1"/>
            <a:r>
              <a:rPr kumimoji="1" lang="zh-CN" altLang="en-US" sz="2400" b="1">
                <a:solidFill>
                  <a:srgbClr val="FFFFFF"/>
                </a:solidFill>
                <a:ea typeface="楷体_GB2312" pitchFamily="49" charset="-122"/>
              </a:rPr>
              <a:t>                                                  ‘</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4</a:t>
            </a:r>
            <a:r>
              <a:rPr kumimoji="1" lang="en-US" altLang="zh-CN" sz="2400" b="1">
                <a:solidFill>
                  <a:srgbClr val="FFFFFF"/>
                </a:solidFill>
                <a:ea typeface="楷体_GB2312" pitchFamily="49" charset="-122"/>
              </a:rPr>
              <a:t>’</a:t>
            </a:r>
            <a:r>
              <a:rPr kumimoji="1" lang="zh-CN" altLang="en-US" sz="2400" b="1">
                <a:solidFill>
                  <a:srgbClr val="FFFFFF"/>
                </a:solidFill>
                <a:latin typeface="楷体_GB2312" pitchFamily="49" charset="-122"/>
                <a:ea typeface="楷体_GB2312" pitchFamily="49" charset="-122"/>
              </a:rPr>
              <a:t>是否成立</a:t>
            </a:r>
            <a:endParaRPr kumimoji="1" lang="zh-CN" altLang="en-US" sz="2400" b="1">
              <a:solidFill>
                <a:srgbClr val="FFFFFF"/>
              </a:solidFill>
              <a:ea typeface="楷体_GB2312" pitchFamily="49" charset="-122"/>
            </a:endParaRPr>
          </a:p>
          <a:p>
            <a:pPr algn="l" eaLnBrk="1" hangingPunct="1"/>
            <a:endParaRPr kumimoji="1" lang="en-US" altLang="zh-CN" sz="2400" b="1">
              <a:solidFill>
                <a:srgbClr val="FFFFFF"/>
              </a:solidFill>
              <a:latin typeface="楷体_GB2312" pitchFamily="49" charset="-122"/>
              <a:ea typeface="楷体_GB2312" pitchFamily="49" charset="-122"/>
            </a:endParaRPr>
          </a:p>
        </p:txBody>
      </p:sp>
      <p:sp>
        <p:nvSpPr>
          <p:cNvPr id="24" name="Rectangle 22"/>
          <p:cNvSpPr>
            <a:spLocks noChangeArrowheads="1"/>
          </p:cNvSpPr>
          <p:nvPr/>
        </p:nvSpPr>
        <p:spPr bwMode="auto">
          <a:xfrm>
            <a:off x="304384" y="2438402"/>
            <a:ext cx="2642300" cy="461963"/>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CC66"/>
                </a:solidFill>
                <a:ea typeface="楷体_GB2312" pitchFamily="49" charset="-122"/>
              </a:rPr>
              <a:t>刚才已归纳：</a:t>
            </a:r>
            <a:endParaRPr kumimoji="1" lang="zh-CN" altLang="en-US" sz="2000" b="1">
              <a:solidFill>
                <a:srgbClr val="FF9900"/>
              </a:solidFill>
              <a:ea typeface="楷体_GB2312" pitchFamily="49" charset="-122"/>
            </a:endParaRPr>
          </a:p>
        </p:txBody>
      </p:sp>
      <p:sp>
        <p:nvSpPr>
          <p:cNvPr id="25" name="Rectangle 26"/>
          <p:cNvSpPr>
            <a:spLocks noChangeArrowheads="1"/>
          </p:cNvSpPr>
          <p:nvPr/>
        </p:nvSpPr>
        <p:spPr bwMode="auto">
          <a:xfrm>
            <a:off x="259051" y="5964238"/>
            <a:ext cx="5791903" cy="461962"/>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9900"/>
                </a:solidFill>
                <a:ea typeface="楷体_GB2312" pitchFamily="49" charset="-122"/>
              </a:rPr>
              <a:t>以此类推，可得后续</a:t>
            </a:r>
            <a:r>
              <a:rPr kumimoji="1" lang="en-US" altLang="zh-CN" sz="2400" b="1">
                <a:solidFill>
                  <a:srgbClr val="FF9900"/>
                </a:solidFill>
                <a:ea typeface="楷体_GB2312" pitchFamily="49" charset="-122"/>
              </a:rPr>
              <a:t>next[j]</a:t>
            </a:r>
            <a:r>
              <a:rPr kumimoji="1" lang="zh-CN" altLang="en-US" sz="2400" b="1">
                <a:solidFill>
                  <a:srgbClr val="FF9900"/>
                </a:solidFill>
                <a:ea typeface="楷体_GB2312" pitchFamily="49" charset="-122"/>
              </a:rPr>
              <a:t>值。</a:t>
            </a:r>
            <a:endParaRPr kumimoji="1" lang="zh-CN" altLang="en-US" sz="2000" b="1">
              <a:solidFill>
                <a:srgbClr val="FF9900"/>
              </a:solidFill>
              <a:ea typeface="楷体_GB2312" pitchFamily="49" charset="-122"/>
            </a:endParaRPr>
          </a:p>
        </p:txBody>
      </p:sp>
      <p:sp>
        <p:nvSpPr>
          <p:cNvPr id="26" name="AutoShape 28"/>
          <p:cNvSpPr>
            <a:spLocks noChangeArrowheads="1"/>
          </p:cNvSpPr>
          <p:nvPr/>
        </p:nvSpPr>
        <p:spPr bwMode="auto">
          <a:xfrm>
            <a:off x="8347855" y="990600"/>
            <a:ext cx="3654748" cy="865188"/>
          </a:xfrm>
          <a:prstGeom prst="wedgeEllipseCallout">
            <a:avLst>
              <a:gd name="adj1" fmla="val -60829"/>
              <a:gd name="adj2" fmla="val 39819"/>
            </a:avLst>
          </a:prstGeom>
          <a:solidFill>
            <a:srgbClr val="CCFFFF"/>
          </a:solidFill>
          <a:ln w="9525">
            <a:solidFill>
              <a:schemeClr val="tx1"/>
            </a:solidFill>
            <a:miter lim="800000"/>
            <a:headEnd/>
            <a:tailEnd/>
          </a:ln>
          <a:effectLst/>
        </p:spPr>
        <p:txBody>
          <a:bodyPr lIns="0" tIns="0" rIns="0" bIns="0">
            <a:spAutoFit/>
          </a:bodyPr>
          <a:lstStyle/>
          <a:p>
            <a:pPr algn="l" defTabSz="190500" eaLnBrk="1" hangingPunct="1">
              <a:spcBef>
                <a:spcPct val="20000"/>
              </a:spcBef>
            </a:pPr>
            <a:r>
              <a:rPr kumimoji="1" lang="en-US" altLang="zh-CN" sz="2000" b="1">
                <a:solidFill>
                  <a:srgbClr val="000066"/>
                </a:solidFill>
                <a:latin typeface="楷体_GB2312" pitchFamily="49" charset="-122"/>
                <a:ea typeface="楷体_GB2312" pitchFamily="49" charset="-122"/>
              </a:rPr>
              <a:t>next[j]</a:t>
            </a:r>
            <a:r>
              <a:rPr kumimoji="1" lang="zh-CN" altLang="en-US" sz="2000" b="1">
                <a:solidFill>
                  <a:srgbClr val="000066"/>
                </a:solidFill>
                <a:latin typeface="楷体_GB2312" pitchFamily="49" charset="-122"/>
                <a:ea typeface="楷体_GB2312" pitchFamily="49" charset="-122"/>
              </a:rPr>
              <a:t>与</a:t>
            </a:r>
            <a:r>
              <a:rPr kumimoji="1" lang="en-US" altLang="zh-CN" sz="2000" b="1">
                <a:solidFill>
                  <a:srgbClr val="000066"/>
                </a:solidFill>
                <a:latin typeface="楷体_GB2312" pitchFamily="49" charset="-122"/>
                <a:ea typeface="楷体_GB2312" pitchFamily="49" charset="-122"/>
              </a:rPr>
              <a:t>s</a:t>
            </a:r>
            <a:r>
              <a:rPr kumimoji="1" lang="zh-CN" altLang="en-US" sz="2000" b="1">
                <a:solidFill>
                  <a:srgbClr val="000066"/>
                </a:solidFill>
                <a:latin typeface="楷体_GB2312" pitchFamily="49" charset="-122"/>
                <a:ea typeface="楷体_GB2312" pitchFamily="49" charset="-122"/>
              </a:rPr>
              <a:t>无关，可以预先计算</a:t>
            </a:r>
          </a:p>
        </p:txBody>
      </p:sp>
      <p:sp>
        <p:nvSpPr>
          <p:cNvPr id="27" name="Rectangle 29"/>
          <p:cNvSpPr txBox="1">
            <a:spLocks noChangeArrowheads="1"/>
          </p:cNvSpPr>
          <p:nvPr/>
        </p:nvSpPr>
        <p:spPr>
          <a:xfrm>
            <a:off x="284954" y="231775"/>
            <a:ext cx="10666342" cy="4572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400" b="1" dirty="0">
                <a:solidFill>
                  <a:schemeClr val="bg1"/>
                </a:solidFill>
                <a:effectLst>
                  <a:outerShdw blurRad="38100" dist="38100" dir="2700000" algn="tl">
                    <a:srgbClr val="000000"/>
                  </a:outerShdw>
                </a:effectLst>
                <a:latin typeface="宋体" pitchFamily="2" charset="-122"/>
              </a:rPr>
              <a:t>怎样计算模式</a:t>
            </a:r>
            <a:r>
              <a:rPr lang="en-US" altLang="zh-CN" sz="2400" b="1" dirty="0">
                <a:solidFill>
                  <a:schemeClr val="bg1"/>
                </a:solidFill>
                <a:effectLst>
                  <a:outerShdw blurRad="38100" dist="38100" dir="2700000" algn="tl">
                    <a:srgbClr val="FFFFFF"/>
                  </a:outerShdw>
                </a:effectLst>
                <a:latin typeface="宋体" pitchFamily="2" charset="-122"/>
              </a:rPr>
              <a:t>T</a:t>
            </a:r>
            <a:r>
              <a:rPr lang="zh-CN" altLang="en-US" sz="2400" b="1" dirty="0">
                <a:solidFill>
                  <a:schemeClr val="bg1"/>
                </a:solidFill>
                <a:effectLst>
                  <a:outerShdw blurRad="38100" dist="38100" dir="2700000" algn="tl">
                    <a:srgbClr val="000000"/>
                  </a:outerShdw>
                </a:effectLst>
                <a:latin typeface="宋体" pitchFamily="2" charset="-122"/>
              </a:rPr>
              <a:t>所有可能的失配点 </a:t>
            </a:r>
            <a:r>
              <a:rPr lang="en-US" altLang="zh-CN" sz="2400" b="1" dirty="0">
                <a:solidFill>
                  <a:schemeClr val="bg1"/>
                </a:solidFill>
                <a:effectLst>
                  <a:outerShdw blurRad="38100" dist="38100" dir="2700000" algn="tl">
                    <a:srgbClr val="FFFFFF"/>
                  </a:outerShdw>
                </a:effectLst>
                <a:latin typeface="宋体" pitchFamily="2" charset="-122"/>
              </a:rPr>
              <a:t>j </a:t>
            </a:r>
            <a:r>
              <a:rPr lang="zh-CN" altLang="en-US" sz="2400" b="1" dirty="0">
                <a:solidFill>
                  <a:schemeClr val="bg1"/>
                </a:solidFill>
                <a:effectLst>
                  <a:outerShdw blurRad="38100" dist="38100" dir="2700000" algn="tl">
                    <a:srgbClr val="000000"/>
                  </a:outerShdw>
                </a:effectLst>
                <a:latin typeface="宋体" pitchFamily="2" charset="-122"/>
              </a:rPr>
              <a:t>所对应的</a:t>
            </a:r>
            <a:r>
              <a:rPr lang="zh-CN" altLang="en-US" sz="2400" b="1" dirty="0">
                <a:solidFill>
                  <a:schemeClr val="bg1"/>
                </a:solidFill>
                <a:effectLst>
                  <a:outerShdw blurRad="38100" dist="38100" dir="2700000" algn="tl">
                    <a:srgbClr val="FFFFFF"/>
                  </a:outerShdw>
                </a:effectLst>
                <a:latin typeface="宋体" pitchFamily="2" charset="-122"/>
              </a:rPr>
              <a:t> </a:t>
            </a:r>
            <a:r>
              <a:rPr lang="en-US" altLang="zh-CN" sz="2400" dirty="0">
                <a:solidFill>
                  <a:srgbClr val="66FF33"/>
                </a:solidFill>
                <a:latin typeface="宋体" pitchFamily="2" charset="-122"/>
              </a:rPr>
              <a:t>next[j]</a:t>
            </a:r>
            <a:r>
              <a:rPr lang="zh-CN" altLang="en-US" sz="2400" b="1" dirty="0">
                <a:solidFill>
                  <a:srgbClr val="66FF33"/>
                </a:solidFill>
                <a:effectLst>
                  <a:outerShdw blurRad="38100" dist="38100" dir="2700000" algn="tl">
                    <a:srgbClr val="FFFFFF"/>
                  </a:outerShdw>
                </a:effectLst>
                <a:latin typeface="宋体" pitchFamily="2" charset="-122"/>
              </a:rPr>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6">
                                            <p:txEl>
                                              <p:pRg st="2" end="2"/>
                                            </p:txEl>
                                          </p:spTgt>
                                        </p:tgtEl>
                                        <p:attrNameLst>
                                          <p:attrName>style.visibility</p:attrName>
                                        </p:attrNameLst>
                                      </p:cBhvr>
                                      <p:to>
                                        <p:strVal val="visible"/>
                                      </p:to>
                                    </p:set>
                                  </p:childTnLst>
                                </p:cTn>
                              </p:par>
                            </p:childTnLst>
                          </p:cTn>
                        </p:par>
                        <p:par>
                          <p:cTn id="15" fill="hold" nodeType="afterGroup">
                            <p:stCondLst>
                              <p:cond delay="105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nodeType="afterGroup">
                            <p:stCondLst>
                              <p:cond delay="155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wd">
                                    <p:tmAbs val="300"/>
                                  </p:iterate>
                                  <p:childTnLst>
                                    <p:set>
                                      <p:cBhvr>
                                        <p:cTn id="41" dur="1" fill="hold">
                                          <p:stCondLst>
                                            <p:cond delay="299"/>
                                          </p:stCondLst>
                                        </p:cTn>
                                        <p:tgtEl>
                                          <p:spTgt spid="2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strips(downRight)">
                                      <p:cBhvr>
                                        <p:cTn id="46" dur="500"/>
                                        <p:tgtEl>
                                          <p:spTgt spid="2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23">
                                            <p:txEl>
                                              <p:pRg st="1" end="1"/>
                                            </p:txEl>
                                          </p:spTgt>
                                        </p:tgtEl>
                                        <p:attrNameLst>
                                          <p:attrName>style.visibility</p:attrName>
                                        </p:attrNameLst>
                                      </p:cBhvr>
                                      <p:to>
                                        <p:strVal val="visible"/>
                                      </p:to>
                                    </p:set>
                                    <p:animEffect transition="in" filter="strips(downRight)">
                                      <p:cBhvr>
                                        <p:cTn id="51" dur="500"/>
                                        <p:tgtEl>
                                          <p:spTgt spid="2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23">
                                            <p:txEl>
                                              <p:pRg st="2" end="2"/>
                                            </p:txEl>
                                          </p:spTgt>
                                        </p:tgtEl>
                                        <p:attrNameLst>
                                          <p:attrName>style.visibility</p:attrName>
                                        </p:attrNameLst>
                                      </p:cBhvr>
                                      <p:to>
                                        <p:strVal val="visible"/>
                                      </p:to>
                                    </p:set>
                                    <p:animEffect transition="in" filter="strips(downRight)">
                                      <p:cBhvr>
                                        <p:cTn id="56" dur="500"/>
                                        <p:tgtEl>
                                          <p:spTgt spid="23">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3">
                                            <p:txEl>
                                              <p:pRg st="3" end="3"/>
                                            </p:txEl>
                                          </p:spTgt>
                                        </p:tgtEl>
                                        <p:attrNameLst>
                                          <p:attrName>style.visibility</p:attrName>
                                        </p:attrNameLst>
                                      </p:cBhvr>
                                      <p:to>
                                        <p:strVal val="visible"/>
                                      </p:to>
                                    </p:set>
                                    <p:animEffect transition="in" filter="strips(downRight)">
                                      <p:cBhvr>
                                        <p:cTn id="61" dur="500"/>
                                        <p:tgtEl>
                                          <p:spTgt spid="23">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23">
                                            <p:txEl>
                                              <p:pRg st="4" end="4"/>
                                            </p:txEl>
                                          </p:spTgt>
                                        </p:tgtEl>
                                        <p:attrNameLst>
                                          <p:attrName>style.visibility</p:attrName>
                                        </p:attrNameLst>
                                      </p:cBhvr>
                                      <p:to>
                                        <p:strVal val="visible"/>
                                      </p:to>
                                    </p:set>
                                    <p:animEffect transition="in" filter="strips(downRight)">
                                      <p:cBhvr>
                                        <p:cTn id="66" dur="500"/>
                                        <p:tgtEl>
                                          <p:spTgt spid="23">
                                            <p:txEl>
                                              <p:pRg st="4" end="4"/>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23">
                                            <p:txEl>
                                              <p:pRg st="5" end="5"/>
                                            </p:txEl>
                                          </p:spTgt>
                                        </p:tgtEl>
                                        <p:attrNameLst>
                                          <p:attrName>style.visibility</p:attrName>
                                        </p:attrNameLst>
                                      </p:cBhvr>
                                      <p:to>
                                        <p:strVal val="visible"/>
                                      </p:to>
                                    </p:set>
                                    <p:animEffect transition="in" filter="strips(downRight)">
                                      <p:cBhvr>
                                        <p:cTn id="71" dur="500"/>
                                        <p:tgtEl>
                                          <p:spTgt spid="23">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tgtEl>
                                          <p:spTgt spid="11"/>
                                        </p:tgtEl>
                                        <p:attrNameLst>
                                          <p:attrName>ppt_x</p:attrName>
                                        </p:attrNameLst>
                                      </p:cBhvr>
                                      <p:tavLst>
                                        <p:tav tm="0">
                                          <p:val>
                                            <p:strVal val="#ppt_x"/>
                                          </p:val>
                                        </p:tav>
                                        <p:tav tm="100000">
                                          <p:val>
                                            <p:strVal val="#ppt_x"/>
                                          </p:val>
                                        </p:tav>
                                      </p:tavLst>
                                    </p:anim>
                                    <p:anim calcmode="lin" valueType="num">
                                      <p:cBhvr additive="base">
                                        <p:cTn id="7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500" fill="hold"/>
                                        <p:tgtEl>
                                          <p:spTgt spid="14"/>
                                        </p:tgtEl>
                                        <p:attrNameLst>
                                          <p:attrName>ppt_x</p:attrName>
                                        </p:attrNameLst>
                                      </p:cBhvr>
                                      <p:tavLst>
                                        <p:tav tm="0">
                                          <p:val>
                                            <p:strVal val="#ppt_x"/>
                                          </p:val>
                                        </p:tav>
                                        <p:tav tm="100000">
                                          <p:val>
                                            <p:strVal val="#ppt_x"/>
                                          </p:val>
                                        </p:tav>
                                      </p:tavLst>
                                    </p:anim>
                                    <p:anim calcmode="lin" valueType="num">
                                      <p:cBhvr additive="base">
                                        <p:cTn id="8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1"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additive="base">
                                        <p:cTn id="88" dur="500" fill="hold"/>
                                        <p:tgtEl>
                                          <p:spTgt spid="15"/>
                                        </p:tgtEl>
                                        <p:attrNameLst>
                                          <p:attrName>ppt_x</p:attrName>
                                        </p:attrNameLst>
                                      </p:cBhvr>
                                      <p:tavLst>
                                        <p:tav tm="0">
                                          <p:val>
                                            <p:strVal val="#ppt_x"/>
                                          </p:val>
                                        </p:tav>
                                        <p:tav tm="100000">
                                          <p:val>
                                            <p:strVal val="#ppt_x"/>
                                          </p:val>
                                        </p:tav>
                                      </p:tavLst>
                                    </p:anim>
                                    <p:anim calcmode="lin" valueType="num">
                                      <p:cBhvr additive="base">
                                        <p:cTn id="8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1"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additive="base">
                                        <p:cTn id="94" dur="500" fill="hold"/>
                                        <p:tgtEl>
                                          <p:spTgt spid="16"/>
                                        </p:tgtEl>
                                        <p:attrNameLst>
                                          <p:attrName>ppt_x</p:attrName>
                                        </p:attrNameLst>
                                      </p:cBhvr>
                                      <p:tavLst>
                                        <p:tav tm="0">
                                          <p:val>
                                            <p:strVal val="#ppt_x"/>
                                          </p:val>
                                        </p:tav>
                                        <p:tav tm="100000">
                                          <p:val>
                                            <p:strVal val="#ppt_x"/>
                                          </p:val>
                                        </p:tav>
                                      </p:tavLst>
                                    </p:anim>
                                    <p:anim calcmode="lin" valueType="num">
                                      <p:cBhvr additive="base">
                                        <p:cTn id="95"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1"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500" fill="hold"/>
                                        <p:tgtEl>
                                          <p:spTgt spid="17"/>
                                        </p:tgtEl>
                                        <p:attrNameLst>
                                          <p:attrName>ppt_x</p:attrName>
                                        </p:attrNameLst>
                                      </p:cBhvr>
                                      <p:tavLst>
                                        <p:tav tm="0">
                                          <p:val>
                                            <p:strVal val="#ppt_x"/>
                                          </p:val>
                                        </p:tav>
                                        <p:tav tm="100000">
                                          <p:val>
                                            <p:strVal val="#ppt_x"/>
                                          </p:val>
                                        </p:tav>
                                      </p:tavLst>
                                    </p:anim>
                                    <p:anim calcmode="lin" valueType="num">
                                      <p:cBhvr additive="base">
                                        <p:cTn id="10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iterate type="wd">
                                    <p:tmAbs val="300"/>
                                  </p:iterate>
                                  <p:childTnLst>
                                    <p:set>
                                      <p:cBhvr>
                                        <p:cTn id="105" dur="1" fill="hold">
                                          <p:stCondLst>
                                            <p:cond delay="299"/>
                                          </p:stCondLst>
                                        </p:cTn>
                                        <p:tgtEl>
                                          <p:spTgt spid="25"/>
                                        </p:tgtEl>
                                        <p:attrNameLst>
                                          <p:attrName>style.visibility</p:attrName>
                                        </p:attrNameLst>
                                      </p:cBhvr>
                                      <p:to>
                                        <p:strVal val="visible"/>
                                      </p:to>
                                    </p:set>
                                  </p:childTnLst>
                                </p:cTn>
                              </p:par>
                            </p:childTnLst>
                          </p:cTn>
                        </p:par>
                        <p:par>
                          <p:cTn id="106" fill="hold" nodeType="afterGroup">
                            <p:stCondLst>
                              <p:cond delay="2700"/>
                            </p:stCondLst>
                            <p:childTnLst>
                              <p:par>
                                <p:cTn id="107" presetID="2" presetClass="entr" presetSubtype="2" fill="hold" grpId="0" nodeType="after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1+#ppt_w/2"/>
                                          </p:val>
                                        </p:tav>
                                        <p:tav tm="100000">
                                          <p:val>
                                            <p:strVal val="#ppt_x"/>
                                          </p:val>
                                        </p:tav>
                                      </p:tavLst>
                                    </p:anim>
                                    <p:anim calcmode="lin" valueType="num">
                                      <p:cBhvr additive="base">
                                        <p:cTn id="110" dur="500" fill="hold"/>
                                        <p:tgtEl>
                                          <p:spTgt spid="18"/>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3200"/>
                            </p:stCondLst>
                            <p:childTnLst>
                              <p:par>
                                <p:cTn id="112" presetID="2" presetClass="entr" presetSubtype="2"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 calcmode="lin" valueType="num">
                                      <p:cBhvr additive="base">
                                        <p:cTn id="114" dur="500" fill="hold"/>
                                        <p:tgtEl>
                                          <p:spTgt spid="19"/>
                                        </p:tgtEl>
                                        <p:attrNameLst>
                                          <p:attrName>ppt_x</p:attrName>
                                        </p:attrNameLst>
                                      </p:cBhvr>
                                      <p:tavLst>
                                        <p:tav tm="0">
                                          <p:val>
                                            <p:strVal val="1+#ppt_w/2"/>
                                          </p:val>
                                        </p:tav>
                                        <p:tav tm="100000">
                                          <p:val>
                                            <p:strVal val="#ppt_x"/>
                                          </p:val>
                                        </p:tav>
                                      </p:tavLst>
                                    </p:anim>
                                    <p:anim calcmode="lin" valueType="num">
                                      <p:cBhvr additive="base">
                                        <p:cTn id="115" dur="500" fill="hold"/>
                                        <p:tgtEl>
                                          <p:spTgt spid="19"/>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3700"/>
                            </p:stCondLst>
                            <p:childTnLst>
                              <p:par>
                                <p:cTn id="117" presetID="2" presetClass="entr" presetSubtype="2" fill="hold" grpId="0" nodeType="afterEffect">
                                  <p:stCondLst>
                                    <p:cond delay="0"/>
                                  </p:stCondLst>
                                  <p:childTnLst>
                                    <p:set>
                                      <p:cBhvr>
                                        <p:cTn id="118" dur="1" fill="hold">
                                          <p:stCondLst>
                                            <p:cond delay="0"/>
                                          </p:stCondLst>
                                        </p:cTn>
                                        <p:tgtEl>
                                          <p:spTgt spid="20"/>
                                        </p:tgtEl>
                                        <p:attrNameLst>
                                          <p:attrName>style.visibility</p:attrName>
                                        </p:attrNameLst>
                                      </p:cBhvr>
                                      <p:to>
                                        <p:strVal val="visible"/>
                                      </p:to>
                                    </p:set>
                                    <p:anim calcmode="lin" valueType="num">
                                      <p:cBhvr additive="base">
                                        <p:cTn id="119" dur="500" fill="hold"/>
                                        <p:tgtEl>
                                          <p:spTgt spid="20"/>
                                        </p:tgtEl>
                                        <p:attrNameLst>
                                          <p:attrName>ppt_x</p:attrName>
                                        </p:attrNameLst>
                                      </p:cBhvr>
                                      <p:tavLst>
                                        <p:tav tm="0">
                                          <p:val>
                                            <p:strVal val="1+#ppt_w/2"/>
                                          </p:val>
                                        </p:tav>
                                        <p:tav tm="100000">
                                          <p:val>
                                            <p:strVal val="#ppt_x"/>
                                          </p:val>
                                        </p:tav>
                                      </p:tavLst>
                                    </p:anim>
                                    <p:anim calcmode="lin" valueType="num">
                                      <p:cBhvr additive="base">
                                        <p:cTn id="1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
                                        </p:tgtEl>
                                        <p:attrNameLst>
                                          <p:attrName>style.visibility</p:attrName>
                                        </p:attrNameLst>
                                      </p:cBhvr>
                                      <p:to>
                                        <p:strVal val="visible"/>
                                      </p:to>
                                    </p:set>
                                    <p:anim calcmode="lin" valueType="num">
                                      <p:cBhvr additive="base">
                                        <p:cTn id="125" dur="500" fill="hold"/>
                                        <p:tgtEl>
                                          <p:spTgt spid="5"/>
                                        </p:tgtEl>
                                        <p:attrNameLst>
                                          <p:attrName>ppt_x</p:attrName>
                                        </p:attrNameLst>
                                      </p:cBhvr>
                                      <p:tavLst>
                                        <p:tav tm="0">
                                          <p:val>
                                            <p:strVal val="#ppt_x"/>
                                          </p:val>
                                        </p:tav>
                                        <p:tav tm="100000">
                                          <p:val>
                                            <p:strVal val="#ppt_x"/>
                                          </p:val>
                                        </p:tav>
                                      </p:tavLst>
                                    </p:anim>
                                    <p:anim calcmode="lin" valueType="num">
                                      <p:cBhvr additive="base">
                                        <p:cTn id="1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build="p" autoUpdateAnimBg="0"/>
      <p:bldP spid="11" grpId="0" autoUpdateAnimBg="0"/>
      <p:bldP spid="12" grpId="0" animBg="1"/>
      <p:bldP spid="13" grpId="0" animBg="1"/>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3" grpId="0" build="p" autoUpdateAnimBg="0"/>
      <p:bldP spid="24" grpId="0" autoUpdateAnimBg="0"/>
      <p:bldP spid="25" grpId="0" autoUpdateAnimBg="0"/>
      <p:bldP spid="26"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23050" y="260350"/>
            <a:ext cx="11944316"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6" name="Rectangle 4"/>
          <p:cNvSpPr txBox="1">
            <a:spLocks noChangeArrowheads="1"/>
          </p:cNvSpPr>
          <p:nvPr/>
        </p:nvSpPr>
        <p:spPr bwMode="auto">
          <a:xfrm>
            <a:off x="1787438" y="4289425"/>
            <a:ext cx="10666342"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b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11" name="Rectangle 9"/>
          <p:cNvSpPr>
            <a:spLocks noChangeArrowheads="1"/>
          </p:cNvSpPr>
          <p:nvPr/>
        </p:nvSpPr>
        <p:spPr bwMode="auto">
          <a:xfrm>
            <a:off x="5231223"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12" name="Line 10"/>
          <p:cNvSpPr>
            <a:spLocks noChangeShapeType="1"/>
          </p:cNvSpPr>
          <p:nvPr/>
        </p:nvSpPr>
        <p:spPr bwMode="auto">
          <a:xfrm>
            <a:off x="1888900" y="5127625"/>
            <a:ext cx="8533504" cy="0"/>
          </a:xfrm>
          <a:prstGeom prst="line">
            <a:avLst/>
          </a:prstGeom>
          <a:noFill/>
          <a:ln w="9525">
            <a:solidFill>
              <a:schemeClr val="bg1"/>
            </a:solidFill>
            <a:round/>
            <a:headEnd/>
            <a:tailEnd/>
          </a:ln>
          <a:effectLst/>
        </p:spPr>
        <p:txBody>
          <a:bodyPr/>
          <a:lstStyle/>
          <a:p>
            <a:endParaRPr lang="zh-CN" altLang="en-US"/>
          </a:p>
        </p:txBody>
      </p:sp>
      <p:sp>
        <p:nvSpPr>
          <p:cNvPr id="14" name="Rectangle 12"/>
          <p:cNvSpPr>
            <a:spLocks noChangeArrowheads="1"/>
          </p:cNvSpPr>
          <p:nvPr/>
        </p:nvSpPr>
        <p:spPr bwMode="auto">
          <a:xfrm>
            <a:off x="5678082"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15" name="Rectangle 13"/>
          <p:cNvSpPr>
            <a:spLocks noChangeArrowheads="1"/>
          </p:cNvSpPr>
          <p:nvPr/>
        </p:nvSpPr>
        <p:spPr bwMode="auto">
          <a:xfrm>
            <a:off x="6079166"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16" name="Rectangle 14"/>
          <p:cNvSpPr>
            <a:spLocks noChangeArrowheads="1"/>
          </p:cNvSpPr>
          <p:nvPr/>
        </p:nvSpPr>
        <p:spPr bwMode="auto">
          <a:xfrm>
            <a:off x="6409452" y="5127627"/>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3</a:t>
            </a:r>
          </a:p>
        </p:txBody>
      </p:sp>
      <p:sp>
        <p:nvSpPr>
          <p:cNvPr id="17" name="Rectangle 15"/>
          <p:cNvSpPr>
            <a:spLocks noChangeArrowheads="1"/>
          </p:cNvSpPr>
          <p:nvPr/>
        </p:nvSpPr>
        <p:spPr bwMode="auto">
          <a:xfrm>
            <a:off x="6863192"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4</a:t>
            </a:r>
          </a:p>
        </p:txBody>
      </p:sp>
      <p:sp>
        <p:nvSpPr>
          <p:cNvPr id="18" name="Rectangle 16"/>
          <p:cNvSpPr>
            <a:spLocks noChangeArrowheads="1"/>
          </p:cNvSpPr>
          <p:nvPr/>
        </p:nvSpPr>
        <p:spPr bwMode="auto">
          <a:xfrm>
            <a:off x="7210748" y="5127627"/>
            <a:ext cx="449018"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5</a:t>
            </a:r>
          </a:p>
        </p:txBody>
      </p:sp>
      <p:sp>
        <p:nvSpPr>
          <p:cNvPr id="19" name="Rectangle 17"/>
          <p:cNvSpPr>
            <a:spLocks noChangeArrowheads="1"/>
          </p:cNvSpPr>
          <p:nvPr/>
        </p:nvSpPr>
        <p:spPr bwMode="auto">
          <a:xfrm>
            <a:off x="7580920"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6</a:t>
            </a:r>
          </a:p>
        </p:txBody>
      </p:sp>
      <p:sp>
        <p:nvSpPr>
          <p:cNvPr id="20" name="Rectangle 18"/>
          <p:cNvSpPr>
            <a:spLocks noChangeArrowheads="1"/>
          </p:cNvSpPr>
          <p:nvPr/>
        </p:nvSpPr>
        <p:spPr bwMode="auto">
          <a:xfrm>
            <a:off x="8001466" y="512762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7</a:t>
            </a:r>
          </a:p>
        </p:txBody>
      </p:sp>
      <p:sp>
        <p:nvSpPr>
          <p:cNvPr id="28" name="Rectangle 4"/>
          <p:cNvSpPr txBox="1">
            <a:spLocks noChangeArrowheads="1"/>
          </p:cNvSpPr>
          <p:nvPr/>
        </p:nvSpPr>
        <p:spPr bwMode="auto">
          <a:xfrm>
            <a:off x="1694613" y="2565400"/>
            <a:ext cx="10666341"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a  b  a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b  a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1   2  3  4  5  6  7  8  9</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29" name="Rectangle 9"/>
          <p:cNvSpPr>
            <a:spLocks noChangeArrowheads="1"/>
          </p:cNvSpPr>
          <p:nvPr/>
        </p:nvSpPr>
        <p:spPr bwMode="auto">
          <a:xfrm>
            <a:off x="5148918"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30" name="Line 10"/>
          <p:cNvSpPr>
            <a:spLocks noChangeShapeType="1"/>
          </p:cNvSpPr>
          <p:nvPr/>
        </p:nvSpPr>
        <p:spPr bwMode="auto">
          <a:xfrm>
            <a:off x="1796073" y="3403600"/>
            <a:ext cx="8533505" cy="0"/>
          </a:xfrm>
          <a:prstGeom prst="line">
            <a:avLst/>
          </a:prstGeom>
          <a:noFill/>
          <a:ln w="9525">
            <a:solidFill>
              <a:schemeClr val="bg1"/>
            </a:solidFill>
            <a:round/>
            <a:headEnd/>
            <a:tailEnd/>
          </a:ln>
          <a:effectLst/>
        </p:spPr>
        <p:txBody>
          <a:bodyPr/>
          <a:lstStyle/>
          <a:p>
            <a:endParaRPr lang="zh-CN" altLang="en-US"/>
          </a:p>
        </p:txBody>
      </p:sp>
      <p:sp>
        <p:nvSpPr>
          <p:cNvPr id="31" name="Rectangle 12"/>
          <p:cNvSpPr>
            <a:spLocks noChangeArrowheads="1"/>
          </p:cNvSpPr>
          <p:nvPr/>
        </p:nvSpPr>
        <p:spPr bwMode="auto">
          <a:xfrm>
            <a:off x="5595778"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32" name="Rectangle 13"/>
          <p:cNvSpPr>
            <a:spLocks noChangeArrowheads="1"/>
          </p:cNvSpPr>
          <p:nvPr/>
        </p:nvSpPr>
        <p:spPr bwMode="auto">
          <a:xfrm>
            <a:off x="5942676"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33" name="Rectangle 14"/>
          <p:cNvSpPr>
            <a:spLocks noChangeArrowheads="1"/>
          </p:cNvSpPr>
          <p:nvPr/>
        </p:nvSpPr>
        <p:spPr bwMode="auto">
          <a:xfrm>
            <a:off x="6272963" y="3403602"/>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2</a:t>
            </a:r>
          </a:p>
        </p:txBody>
      </p:sp>
      <p:sp>
        <p:nvSpPr>
          <p:cNvPr id="34" name="Rectangle 15"/>
          <p:cNvSpPr>
            <a:spLocks noChangeArrowheads="1"/>
          </p:cNvSpPr>
          <p:nvPr/>
        </p:nvSpPr>
        <p:spPr bwMode="auto">
          <a:xfrm>
            <a:off x="6758680"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3</a:t>
            </a:r>
          </a:p>
        </p:txBody>
      </p:sp>
      <p:sp>
        <p:nvSpPr>
          <p:cNvPr id="35" name="Rectangle 16"/>
          <p:cNvSpPr>
            <a:spLocks noChangeArrowheads="1"/>
          </p:cNvSpPr>
          <p:nvPr/>
        </p:nvSpPr>
        <p:spPr bwMode="auto">
          <a:xfrm>
            <a:off x="7106238" y="3403602"/>
            <a:ext cx="449018"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4</a:t>
            </a:r>
          </a:p>
        </p:txBody>
      </p:sp>
      <p:sp>
        <p:nvSpPr>
          <p:cNvPr id="36" name="Rectangle 17"/>
          <p:cNvSpPr>
            <a:spLocks noChangeArrowheads="1"/>
          </p:cNvSpPr>
          <p:nvPr/>
        </p:nvSpPr>
        <p:spPr bwMode="auto">
          <a:xfrm>
            <a:off x="7555256"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2</a:t>
            </a:r>
          </a:p>
        </p:txBody>
      </p:sp>
      <p:sp>
        <p:nvSpPr>
          <p:cNvPr id="37" name="Rectangle 18"/>
          <p:cNvSpPr>
            <a:spLocks noChangeArrowheads="1"/>
          </p:cNvSpPr>
          <p:nvPr/>
        </p:nvSpPr>
        <p:spPr bwMode="auto">
          <a:xfrm>
            <a:off x="7919172"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2</a:t>
            </a:r>
          </a:p>
        </p:txBody>
      </p:sp>
      <p:sp>
        <p:nvSpPr>
          <p:cNvPr id="38" name="Rectangle 18"/>
          <p:cNvSpPr>
            <a:spLocks noChangeArrowheads="1"/>
          </p:cNvSpPr>
          <p:nvPr/>
        </p:nvSpPr>
        <p:spPr bwMode="auto">
          <a:xfrm>
            <a:off x="8342285" y="3403602"/>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3</a:t>
            </a:r>
          </a:p>
        </p:txBody>
      </p:sp>
      <p:sp>
        <p:nvSpPr>
          <p:cNvPr id="39" name="Rectangle 4"/>
          <p:cNvSpPr txBox="1">
            <a:spLocks noChangeArrowheads="1"/>
          </p:cNvSpPr>
          <p:nvPr/>
        </p:nvSpPr>
        <p:spPr bwMode="auto">
          <a:xfrm>
            <a:off x="1688135" y="765175"/>
            <a:ext cx="10666342"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c  a  b  x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40" name="Rectangle 9"/>
          <p:cNvSpPr>
            <a:spLocks noChangeArrowheads="1"/>
          </p:cNvSpPr>
          <p:nvPr/>
        </p:nvSpPr>
        <p:spPr bwMode="auto">
          <a:xfrm>
            <a:off x="5149130" y="160337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0</a:t>
            </a:r>
          </a:p>
        </p:txBody>
      </p:sp>
      <p:sp>
        <p:nvSpPr>
          <p:cNvPr id="41" name="Line 10"/>
          <p:cNvSpPr>
            <a:spLocks noChangeShapeType="1"/>
          </p:cNvSpPr>
          <p:nvPr/>
        </p:nvSpPr>
        <p:spPr bwMode="auto">
          <a:xfrm>
            <a:off x="1789598" y="1603375"/>
            <a:ext cx="8533504" cy="0"/>
          </a:xfrm>
          <a:prstGeom prst="line">
            <a:avLst/>
          </a:prstGeom>
          <a:noFill/>
          <a:ln w="9525">
            <a:solidFill>
              <a:schemeClr val="bg1"/>
            </a:solidFill>
            <a:round/>
            <a:headEnd/>
            <a:tailEnd/>
          </a:ln>
          <a:effectLst/>
        </p:spPr>
        <p:txBody>
          <a:bodyPr/>
          <a:lstStyle/>
          <a:p>
            <a:endParaRPr lang="zh-CN" altLang="en-US"/>
          </a:p>
        </p:txBody>
      </p:sp>
      <p:sp>
        <p:nvSpPr>
          <p:cNvPr id="42" name="Rectangle 12"/>
          <p:cNvSpPr>
            <a:spLocks noChangeArrowheads="1"/>
          </p:cNvSpPr>
          <p:nvPr/>
        </p:nvSpPr>
        <p:spPr bwMode="auto">
          <a:xfrm>
            <a:off x="5597039" y="160337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dirty="0">
                <a:solidFill>
                  <a:srgbClr val="66FF33"/>
                </a:solidFill>
                <a:ea typeface="楷体_GB2312" pitchFamily="49" charset="-122"/>
              </a:rPr>
              <a:t>1</a:t>
            </a:r>
          </a:p>
        </p:txBody>
      </p:sp>
      <p:sp>
        <p:nvSpPr>
          <p:cNvPr id="43" name="Rectangle 13"/>
          <p:cNvSpPr>
            <a:spLocks noChangeArrowheads="1"/>
          </p:cNvSpPr>
          <p:nvPr/>
        </p:nvSpPr>
        <p:spPr bwMode="auto">
          <a:xfrm>
            <a:off x="5993390" y="160337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44" name="Rectangle 14"/>
          <p:cNvSpPr>
            <a:spLocks noChangeArrowheads="1"/>
          </p:cNvSpPr>
          <p:nvPr/>
        </p:nvSpPr>
        <p:spPr bwMode="auto">
          <a:xfrm>
            <a:off x="6323677" y="1603377"/>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1</a:t>
            </a:r>
          </a:p>
        </p:txBody>
      </p:sp>
      <p:sp>
        <p:nvSpPr>
          <p:cNvPr id="45" name="Rectangle 15"/>
          <p:cNvSpPr>
            <a:spLocks noChangeArrowheads="1"/>
          </p:cNvSpPr>
          <p:nvPr/>
        </p:nvSpPr>
        <p:spPr bwMode="auto">
          <a:xfrm>
            <a:off x="6809395" y="1603377"/>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46" name="Rectangle 16"/>
          <p:cNvSpPr>
            <a:spLocks noChangeArrowheads="1"/>
          </p:cNvSpPr>
          <p:nvPr/>
        </p:nvSpPr>
        <p:spPr bwMode="auto">
          <a:xfrm>
            <a:off x="7156951" y="1603377"/>
            <a:ext cx="449018"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3</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6">
                                            <p:txEl>
                                              <p:pRg st="2" end="2"/>
                                            </p:txEl>
                                          </p:spTgt>
                                        </p:tgtEl>
                                        <p:attrNameLst>
                                          <p:attrName>style.visibility</p:attrName>
                                        </p:attrNameLst>
                                      </p:cBhvr>
                                      <p:to>
                                        <p:strVal val="visible"/>
                                      </p:to>
                                    </p:set>
                                  </p:childTnLst>
                                </p:cTn>
                              </p:par>
                            </p:childTnLst>
                          </p:cTn>
                        </p:par>
                        <p:par>
                          <p:cTn id="15" fill="hold" nodeType="afterGroup">
                            <p:stCondLst>
                              <p:cond delay="105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
                            </p:stCondLst>
                            <p:childTnLst>
                              <p:par>
                                <p:cTn id="55" presetID="2" presetClass="entr" presetSubtype="2"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1+#ppt_w/2"/>
                                          </p:val>
                                        </p:tav>
                                        <p:tav tm="100000">
                                          <p:val>
                                            <p:strVal val="#ppt_x"/>
                                          </p:val>
                                        </p:tav>
                                      </p:tavLst>
                                    </p:anim>
                                    <p:anim calcmode="lin" valueType="num">
                                      <p:cBhvr additive="base">
                                        <p:cTn id="58" dur="500" fill="hold"/>
                                        <p:tgtEl>
                                          <p:spTgt spid="19"/>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500"/>
                            </p:stCondLst>
                            <p:childTnLst>
                              <p:par>
                                <p:cTn id="60" presetID="2" presetClass="entr" presetSubtype="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iterate type="lt">
                                    <p:tmAbs val="75"/>
                                  </p:iterate>
                                  <p:childTnLst>
                                    <p:set>
                                      <p:cBhvr>
                                        <p:cTn id="67" dur="1" fill="hold">
                                          <p:stCondLst>
                                            <p:cond delay="74"/>
                                          </p:stCondLst>
                                        </p:cTn>
                                        <p:tgtEl>
                                          <p:spTgt spid="28">
                                            <p:txEl>
                                              <p:pRg st="0" end="0"/>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iterate type="lt">
                                    <p:tmAbs val="75"/>
                                  </p:iterate>
                                  <p:childTnLst>
                                    <p:set>
                                      <p:cBhvr>
                                        <p:cTn id="71" dur="1" fill="hold">
                                          <p:stCondLst>
                                            <p:cond delay="74"/>
                                          </p:stCondLst>
                                        </p:cTn>
                                        <p:tgtEl>
                                          <p:spTgt spid="28">
                                            <p:txEl>
                                              <p:pRg st="1" end="1"/>
                                            </p:txEl>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iterate type="lt">
                                    <p:tmAbs val="75"/>
                                  </p:iterate>
                                  <p:childTnLst>
                                    <p:set>
                                      <p:cBhvr>
                                        <p:cTn id="75" dur="1" fill="hold">
                                          <p:stCondLst>
                                            <p:cond delay="74"/>
                                          </p:stCondLst>
                                        </p:cTn>
                                        <p:tgtEl>
                                          <p:spTgt spid="28">
                                            <p:txEl>
                                              <p:pRg st="2" end="2"/>
                                            </p:txEl>
                                          </p:spTgt>
                                        </p:tgtEl>
                                        <p:attrNameLst>
                                          <p:attrName>style.visibility</p:attrName>
                                        </p:attrNameLst>
                                      </p:cBhvr>
                                      <p:to>
                                        <p:strVal val="visible"/>
                                      </p:to>
                                    </p:set>
                                  </p:childTnLst>
                                </p:cTn>
                              </p:par>
                            </p:childTnLst>
                          </p:cTn>
                        </p:par>
                        <p:par>
                          <p:cTn id="76" fill="hold" nodeType="afterGroup">
                            <p:stCondLst>
                              <p:cond delay="1050"/>
                            </p:stCondLst>
                            <p:childTnLst>
                              <p:par>
                                <p:cTn id="77" presetID="22" presetClass="entr" presetSubtype="8"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ppt_x"/>
                                          </p:val>
                                        </p:tav>
                                        <p:tav tm="100000">
                                          <p:val>
                                            <p:strVal val="#ppt_x"/>
                                          </p:val>
                                        </p:tav>
                                      </p:tavLst>
                                    </p:anim>
                                    <p:anim calcmode="lin" valueType="num">
                                      <p:cBhvr additive="base">
                                        <p:cTn id="8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additive="base">
                                        <p:cTn id="90" dur="500" fill="hold"/>
                                        <p:tgtEl>
                                          <p:spTgt spid="31"/>
                                        </p:tgtEl>
                                        <p:attrNameLst>
                                          <p:attrName>ppt_x</p:attrName>
                                        </p:attrNameLst>
                                      </p:cBhvr>
                                      <p:tavLst>
                                        <p:tav tm="0">
                                          <p:val>
                                            <p:strVal val="#ppt_x"/>
                                          </p:val>
                                        </p:tav>
                                        <p:tav tm="100000">
                                          <p:val>
                                            <p:strVal val="#ppt_x"/>
                                          </p:val>
                                        </p:tav>
                                      </p:tavLst>
                                    </p:anim>
                                    <p:anim calcmode="lin" valueType="num">
                                      <p:cBhvr additive="base">
                                        <p:cTn id="91"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additive="base">
                                        <p:cTn id="96" dur="500" fill="hold"/>
                                        <p:tgtEl>
                                          <p:spTgt spid="32"/>
                                        </p:tgtEl>
                                        <p:attrNameLst>
                                          <p:attrName>ppt_x</p:attrName>
                                        </p:attrNameLst>
                                      </p:cBhvr>
                                      <p:tavLst>
                                        <p:tav tm="0">
                                          <p:val>
                                            <p:strVal val="#ppt_x"/>
                                          </p:val>
                                        </p:tav>
                                        <p:tav tm="100000">
                                          <p:val>
                                            <p:strVal val="#ppt_x"/>
                                          </p:val>
                                        </p:tav>
                                      </p:tavLst>
                                    </p:anim>
                                    <p:anim calcmode="lin" valueType="num">
                                      <p:cBhvr additive="base">
                                        <p:cTn id="9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1"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additive="base">
                                        <p:cTn id="102" dur="500" fill="hold"/>
                                        <p:tgtEl>
                                          <p:spTgt spid="33"/>
                                        </p:tgtEl>
                                        <p:attrNameLst>
                                          <p:attrName>ppt_x</p:attrName>
                                        </p:attrNameLst>
                                      </p:cBhvr>
                                      <p:tavLst>
                                        <p:tav tm="0">
                                          <p:val>
                                            <p:strVal val="#ppt_x"/>
                                          </p:val>
                                        </p:tav>
                                        <p:tav tm="100000">
                                          <p:val>
                                            <p:strVal val="#ppt_x"/>
                                          </p:val>
                                        </p:tav>
                                      </p:tavLst>
                                    </p:anim>
                                    <p:anim calcmode="lin" valueType="num">
                                      <p:cBhvr additive="base">
                                        <p:cTn id="103"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additive="base">
                                        <p:cTn id="108" dur="500" fill="hold"/>
                                        <p:tgtEl>
                                          <p:spTgt spid="34"/>
                                        </p:tgtEl>
                                        <p:attrNameLst>
                                          <p:attrName>ppt_x</p:attrName>
                                        </p:attrNameLst>
                                      </p:cBhvr>
                                      <p:tavLst>
                                        <p:tav tm="0">
                                          <p:val>
                                            <p:strVal val="#ppt_x"/>
                                          </p:val>
                                        </p:tav>
                                        <p:tav tm="100000">
                                          <p:val>
                                            <p:strVal val="#ppt_x"/>
                                          </p:val>
                                        </p:tav>
                                      </p:tavLst>
                                    </p:anim>
                                    <p:anim calcmode="lin" valueType="num">
                                      <p:cBhvr additive="base">
                                        <p:cTn id="109" dur="500" fill="hold"/>
                                        <p:tgtEl>
                                          <p:spTgt spid="34"/>
                                        </p:tgtEl>
                                        <p:attrNameLst>
                                          <p:attrName>ppt_y</p:attrName>
                                        </p:attrNameLst>
                                      </p:cBhvr>
                                      <p:tavLst>
                                        <p:tav tm="0">
                                          <p:val>
                                            <p:strVal val="0-#ppt_h/2"/>
                                          </p:val>
                                        </p:tav>
                                        <p:tav tm="100000">
                                          <p:val>
                                            <p:strVal val="#ppt_y"/>
                                          </p:val>
                                        </p:tav>
                                      </p:tavLst>
                                    </p:anim>
                                  </p:childTnLst>
                                </p:cTn>
                              </p:par>
                            </p:childTnLst>
                          </p:cTn>
                        </p:par>
                        <p:par>
                          <p:cTn id="110" fill="hold" nodeType="afterGroup">
                            <p:stCondLst>
                              <p:cond delay="500"/>
                            </p:stCondLst>
                            <p:childTnLst>
                              <p:par>
                                <p:cTn id="111" presetID="2" presetClass="entr" presetSubtype="2"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additive="base">
                                        <p:cTn id="113" dur="500" fill="hold"/>
                                        <p:tgtEl>
                                          <p:spTgt spid="35"/>
                                        </p:tgtEl>
                                        <p:attrNameLst>
                                          <p:attrName>ppt_x</p:attrName>
                                        </p:attrNameLst>
                                      </p:cBhvr>
                                      <p:tavLst>
                                        <p:tav tm="0">
                                          <p:val>
                                            <p:strVal val="1+#ppt_w/2"/>
                                          </p:val>
                                        </p:tav>
                                        <p:tav tm="100000">
                                          <p:val>
                                            <p:strVal val="#ppt_x"/>
                                          </p:val>
                                        </p:tav>
                                      </p:tavLst>
                                    </p:anim>
                                    <p:anim calcmode="lin" valueType="num">
                                      <p:cBhvr additive="base">
                                        <p:cTn id="114" dur="500" fill="hold"/>
                                        <p:tgtEl>
                                          <p:spTgt spid="35"/>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1000"/>
                            </p:stCondLst>
                            <p:childTnLst>
                              <p:par>
                                <p:cTn id="116" presetID="2" presetClass="entr" presetSubtype="2"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 calcmode="lin" valueType="num">
                                      <p:cBhvr additive="base">
                                        <p:cTn id="118" dur="500" fill="hold"/>
                                        <p:tgtEl>
                                          <p:spTgt spid="36"/>
                                        </p:tgtEl>
                                        <p:attrNameLst>
                                          <p:attrName>ppt_x</p:attrName>
                                        </p:attrNameLst>
                                      </p:cBhvr>
                                      <p:tavLst>
                                        <p:tav tm="0">
                                          <p:val>
                                            <p:strVal val="1+#ppt_w/2"/>
                                          </p:val>
                                        </p:tav>
                                        <p:tav tm="100000">
                                          <p:val>
                                            <p:strVal val="#ppt_x"/>
                                          </p:val>
                                        </p:tav>
                                      </p:tavLst>
                                    </p:anim>
                                    <p:anim calcmode="lin" valueType="num">
                                      <p:cBhvr additive="base">
                                        <p:cTn id="119" dur="500" fill="hold"/>
                                        <p:tgtEl>
                                          <p:spTgt spid="36"/>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500"/>
                            </p:stCondLst>
                            <p:childTnLst>
                              <p:par>
                                <p:cTn id="121" presetID="2" presetClass="entr" presetSubtype="2"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 calcmode="lin" valueType="num">
                                      <p:cBhvr additive="base">
                                        <p:cTn id="123" dur="500" fill="hold"/>
                                        <p:tgtEl>
                                          <p:spTgt spid="37"/>
                                        </p:tgtEl>
                                        <p:attrNameLst>
                                          <p:attrName>ppt_x</p:attrName>
                                        </p:attrNameLst>
                                      </p:cBhvr>
                                      <p:tavLst>
                                        <p:tav tm="0">
                                          <p:val>
                                            <p:strVal val="1+#ppt_w/2"/>
                                          </p:val>
                                        </p:tav>
                                        <p:tav tm="100000">
                                          <p:val>
                                            <p:strVal val="#ppt_x"/>
                                          </p:val>
                                        </p:tav>
                                      </p:tavLst>
                                    </p:anim>
                                    <p:anim calcmode="lin" valueType="num">
                                      <p:cBhvr additive="base">
                                        <p:cTn id="124" dur="500" fill="hold"/>
                                        <p:tgtEl>
                                          <p:spTgt spid="37"/>
                                        </p:tgtEl>
                                        <p:attrNameLst>
                                          <p:attrName>ppt_y</p:attrName>
                                        </p:attrNameLst>
                                      </p:cBhvr>
                                      <p:tavLst>
                                        <p:tav tm="0">
                                          <p:val>
                                            <p:strVal val="#ppt_y"/>
                                          </p:val>
                                        </p:tav>
                                        <p:tav tm="100000">
                                          <p:val>
                                            <p:strVal val="#ppt_y"/>
                                          </p:val>
                                        </p:tav>
                                      </p:tavLst>
                                    </p:anim>
                                  </p:childTnLst>
                                </p:cTn>
                              </p:par>
                            </p:childTnLst>
                          </p:cTn>
                        </p:par>
                        <p:par>
                          <p:cTn id="125" fill="hold" nodeType="afterGroup">
                            <p:stCondLst>
                              <p:cond delay="2000"/>
                            </p:stCondLst>
                            <p:childTnLst>
                              <p:par>
                                <p:cTn id="126" presetID="2" presetClass="entr" presetSubtype="2"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anim calcmode="lin" valueType="num">
                                      <p:cBhvr additive="base">
                                        <p:cTn id="128" dur="500" fill="hold"/>
                                        <p:tgtEl>
                                          <p:spTgt spid="38"/>
                                        </p:tgtEl>
                                        <p:attrNameLst>
                                          <p:attrName>ppt_x</p:attrName>
                                        </p:attrNameLst>
                                      </p:cBhvr>
                                      <p:tavLst>
                                        <p:tav tm="0">
                                          <p:val>
                                            <p:strVal val="1+#ppt_w/2"/>
                                          </p:val>
                                        </p:tav>
                                        <p:tav tm="100000">
                                          <p:val>
                                            <p:strVal val="#ppt_x"/>
                                          </p:val>
                                        </p:tav>
                                      </p:tavLst>
                                    </p:anim>
                                    <p:anim calcmode="lin" valueType="num">
                                      <p:cBhvr additive="base">
                                        <p:cTn id="1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iterate type="lt">
                                    <p:tmAbs val="75"/>
                                  </p:iterate>
                                  <p:childTnLst>
                                    <p:set>
                                      <p:cBhvr>
                                        <p:cTn id="133" dur="1" fill="hold">
                                          <p:stCondLst>
                                            <p:cond delay="74"/>
                                          </p:stCondLst>
                                        </p:cTn>
                                        <p:tgtEl>
                                          <p:spTgt spid="39">
                                            <p:txEl>
                                              <p:pRg st="0" end="0"/>
                                            </p:txEl>
                                          </p:spTgt>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iterate type="lt">
                                    <p:tmAbs val="75"/>
                                  </p:iterate>
                                  <p:childTnLst>
                                    <p:set>
                                      <p:cBhvr>
                                        <p:cTn id="137" dur="1" fill="hold">
                                          <p:stCondLst>
                                            <p:cond delay="74"/>
                                          </p:stCondLst>
                                        </p:cTn>
                                        <p:tgtEl>
                                          <p:spTgt spid="39">
                                            <p:txEl>
                                              <p:pRg st="1" end="1"/>
                                            </p:txEl>
                                          </p:spTgt>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iterate type="lt">
                                    <p:tmAbs val="75"/>
                                  </p:iterate>
                                  <p:childTnLst>
                                    <p:set>
                                      <p:cBhvr>
                                        <p:cTn id="141" dur="1" fill="hold">
                                          <p:stCondLst>
                                            <p:cond delay="74"/>
                                          </p:stCondLst>
                                        </p:cTn>
                                        <p:tgtEl>
                                          <p:spTgt spid="39">
                                            <p:txEl>
                                              <p:pRg st="2" end="2"/>
                                            </p:txEl>
                                          </p:spTgt>
                                        </p:tgtEl>
                                        <p:attrNameLst>
                                          <p:attrName>style.visibility</p:attrName>
                                        </p:attrNameLst>
                                      </p:cBhvr>
                                      <p:to>
                                        <p:strVal val="visible"/>
                                      </p:to>
                                    </p:set>
                                  </p:childTnLst>
                                </p:cTn>
                              </p:par>
                            </p:childTnLst>
                          </p:cTn>
                        </p:par>
                        <p:par>
                          <p:cTn id="142" fill="hold" nodeType="afterGroup">
                            <p:stCondLst>
                              <p:cond delay="1050"/>
                            </p:stCondLst>
                            <p:childTnLst>
                              <p:par>
                                <p:cTn id="143" presetID="22" presetClass="entr" presetSubtype="8" fill="hold" grpId="0" nodeType="afterEffect">
                                  <p:stCondLst>
                                    <p:cond delay="0"/>
                                  </p:stCondLst>
                                  <p:childTnLst>
                                    <p:set>
                                      <p:cBhvr>
                                        <p:cTn id="144" dur="1" fill="hold">
                                          <p:stCondLst>
                                            <p:cond delay="0"/>
                                          </p:stCondLst>
                                        </p:cTn>
                                        <p:tgtEl>
                                          <p:spTgt spid="41"/>
                                        </p:tgtEl>
                                        <p:attrNameLst>
                                          <p:attrName>style.visibility</p:attrName>
                                        </p:attrNameLst>
                                      </p:cBhvr>
                                      <p:to>
                                        <p:strVal val="visible"/>
                                      </p:to>
                                    </p:set>
                                    <p:animEffect transition="in" filter="wipe(left)">
                                      <p:cBhvr>
                                        <p:cTn id="145" dur="500"/>
                                        <p:tgtEl>
                                          <p:spTgt spid="41"/>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1" fill="hold" grpId="0" nodeType="click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1" fill="hold" grpId="0" nodeType="clickEffect">
                                  <p:stCondLst>
                                    <p:cond delay="0"/>
                                  </p:stCondLst>
                                  <p:childTnLst>
                                    <p:set>
                                      <p:cBhvr>
                                        <p:cTn id="155" dur="1" fill="hold">
                                          <p:stCondLst>
                                            <p:cond delay="0"/>
                                          </p:stCondLst>
                                        </p:cTn>
                                        <p:tgtEl>
                                          <p:spTgt spid="42"/>
                                        </p:tgtEl>
                                        <p:attrNameLst>
                                          <p:attrName>style.visibility</p:attrName>
                                        </p:attrNameLst>
                                      </p:cBhvr>
                                      <p:to>
                                        <p:strVal val="visible"/>
                                      </p:to>
                                    </p:set>
                                    <p:anim calcmode="lin" valueType="num">
                                      <p:cBhvr additive="base">
                                        <p:cTn id="156" dur="500" fill="hold"/>
                                        <p:tgtEl>
                                          <p:spTgt spid="42"/>
                                        </p:tgtEl>
                                        <p:attrNameLst>
                                          <p:attrName>ppt_x</p:attrName>
                                        </p:attrNameLst>
                                      </p:cBhvr>
                                      <p:tavLst>
                                        <p:tav tm="0">
                                          <p:val>
                                            <p:strVal val="#ppt_x"/>
                                          </p:val>
                                        </p:tav>
                                        <p:tav tm="100000">
                                          <p:val>
                                            <p:strVal val="#ppt_x"/>
                                          </p:val>
                                        </p:tav>
                                      </p:tavLst>
                                    </p:anim>
                                    <p:anim calcmode="lin" valueType="num">
                                      <p:cBhvr additive="base">
                                        <p:cTn id="157"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 presetClass="entr" presetSubtype="1" fill="hold" grpId="0" nodeType="clickEffect">
                                  <p:stCondLst>
                                    <p:cond delay="0"/>
                                  </p:stCondLst>
                                  <p:childTnLst>
                                    <p:set>
                                      <p:cBhvr>
                                        <p:cTn id="161" dur="1" fill="hold">
                                          <p:stCondLst>
                                            <p:cond delay="0"/>
                                          </p:stCondLst>
                                        </p:cTn>
                                        <p:tgtEl>
                                          <p:spTgt spid="43"/>
                                        </p:tgtEl>
                                        <p:attrNameLst>
                                          <p:attrName>style.visibility</p:attrName>
                                        </p:attrNameLst>
                                      </p:cBhvr>
                                      <p:to>
                                        <p:strVal val="visible"/>
                                      </p:to>
                                    </p:set>
                                    <p:anim calcmode="lin" valueType="num">
                                      <p:cBhvr additive="base">
                                        <p:cTn id="162" dur="500" fill="hold"/>
                                        <p:tgtEl>
                                          <p:spTgt spid="43"/>
                                        </p:tgtEl>
                                        <p:attrNameLst>
                                          <p:attrName>ppt_x</p:attrName>
                                        </p:attrNameLst>
                                      </p:cBhvr>
                                      <p:tavLst>
                                        <p:tav tm="0">
                                          <p:val>
                                            <p:strVal val="#ppt_x"/>
                                          </p:val>
                                        </p:tav>
                                        <p:tav tm="100000">
                                          <p:val>
                                            <p:strVal val="#ppt_x"/>
                                          </p:val>
                                        </p:tav>
                                      </p:tavLst>
                                    </p:anim>
                                    <p:anim calcmode="lin" valueType="num">
                                      <p:cBhvr additive="base">
                                        <p:cTn id="163"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1" fill="hold" grpId="0" nodeType="clickEffect">
                                  <p:stCondLst>
                                    <p:cond delay="0"/>
                                  </p:stCondLst>
                                  <p:childTnLst>
                                    <p:set>
                                      <p:cBhvr>
                                        <p:cTn id="167" dur="1" fill="hold">
                                          <p:stCondLst>
                                            <p:cond delay="0"/>
                                          </p:stCondLst>
                                        </p:cTn>
                                        <p:tgtEl>
                                          <p:spTgt spid="44"/>
                                        </p:tgtEl>
                                        <p:attrNameLst>
                                          <p:attrName>style.visibility</p:attrName>
                                        </p:attrNameLst>
                                      </p:cBhvr>
                                      <p:to>
                                        <p:strVal val="visible"/>
                                      </p:to>
                                    </p:set>
                                    <p:anim calcmode="lin" valueType="num">
                                      <p:cBhvr additive="base">
                                        <p:cTn id="168" dur="500" fill="hold"/>
                                        <p:tgtEl>
                                          <p:spTgt spid="44"/>
                                        </p:tgtEl>
                                        <p:attrNameLst>
                                          <p:attrName>ppt_x</p:attrName>
                                        </p:attrNameLst>
                                      </p:cBhvr>
                                      <p:tavLst>
                                        <p:tav tm="0">
                                          <p:val>
                                            <p:strVal val="#ppt_x"/>
                                          </p:val>
                                        </p:tav>
                                        <p:tav tm="100000">
                                          <p:val>
                                            <p:strVal val="#ppt_x"/>
                                          </p:val>
                                        </p:tav>
                                      </p:tavLst>
                                    </p:anim>
                                    <p:anim calcmode="lin" valueType="num">
                                      <p:cBhvr additive="base">
                                        <p:cTn id="169"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1" fill="hold" grpId="0" nodeType="clickEffect">
                                  <p:stCondLst>
                                    <p:cond delay="0"/>
                                  </p:stCondLst>
                                  <p:childTnLst>
                                    <p:set>
                                      <p:cBhvr>
                                        <p:cTn id="173" dur="1" fill="hold">
                                          <p:stCondLst>
                                            <p:cond delay="0"/>
                                          </p:stCondLst>
                                        </p:cTn>
                                        <p:tgtEl>
                                          <p:spTgt spid="45"/>
                                        </p:tgtEl>
                                        <p:attrNameLst>
                                          <p:attrName>style.visibility</p:attrName>
                                        </p:attrNameLst>
                                      </p:cBhvr>
                                      <p:to>
                                        <p:strVal val="visible"/>
                                      </p:to>
                                    </p:set>
                                    <p:anim calcmode="lin" valueType="num">
                                      <p:cBhvr additive="base">
                                        <p:cTn id="174" dur="500" fill="hold"/>
                                        <p:tgtEl>
                                          <p:spTgt spid="45"/>
                                        </p:tgtEl>
                                        <p:attrNameLst>
                                          <p:attrName>ppt_x</p:attrName>
                                        </p:attrNameLst>
                                      </p:cBhvr>
                                      <p:tavLst>
                                        <p:tav tm="0">
                                          <p:val>
                                            <p:strVal val="#ppt_x"/>
                                          </p:val>
                                        </p:tav>
                                        <p:tav tm="100000">
                                          <p:val>
                                            <p:strVal val="#ppt_x"/>
                                          </p:val>
                                        </p:tav>
                                      </p:tavLst>
                                    </p:anim>
                                    <p:anim calcmode="lin" valueType="num">
                                      <p:cBhvr additive="base">
                                        <p:cTn id="175" dur="500" fill="hold"/>
                                        <p:tgtEl>
                                          <p:spTgt spid="45"/>
                                        </p:tgtEl>
                                        <p:attrNameLst>
                                          <p:attrName>ppt_y</p:attrName>
                                        </p:attrNameLst>
                                      </p:cBhvr>
                                      <p:tavLst>
                                        <p:tav tm="0">
                                          <p:val>
                                            <p:strVal val="0-#ppt_h/2"/>
                                          </p:val>
                                        </p:tav>
                                        <p:tav tm="100000">
                                          <p:val>
                                            <p:strVal val="#ppt_y"/>
                                          </p:val>
                                        </p:tav>
                                      </p:tavLst>
                                    </p:anim>
                                  </p:childTnLst>
                                </p:cTn>
                              </p:par>
                            </p:childTnLst>
                          </p:cTn>
                        </p:par>
                        <p:par>
                          <p:cTn id="176" fill="hold" nodeType="afterGroup">
                            <p:stCondLst>
                              <p:cond delay="500"/>
                            </p:stCondLst>
                            <p:childTnLst>
                              <p:par>
                                <p:cTn id="177" presetID="2" presetClass="entr" presetSubtype="2" fill="hold" grpId="0" nodeType="afterEffect">
                                  <p:stCondLst>
                                    <p:cond delay="0"/>
                                  </p:stCondLst>
                                  <p:childTnLst>
                                    <p:set>
                                      <p:cBhvr>
                                        <p:cTn id="178" dur="1" fill="hold">
                                          <p:stCondLst>
                                            <p:cond delay="0"/>
                                          </p:stCondLst>
                                        </p:cTn>
                                        <p:tgtEl>
                                          <p:spTgt spid="46"/>
                                        </p:tgtEl>
                                        <p:attrNameLst>
                                          <p:attrName>style.visibility</p:attrName>
                                        </p:attrNameLst>
                                      </p:cBhvr>
                                      <p:to>
                                        <p:strVal val="visible"/>
                                      </p:to>
                                    </p:set>
                                    <p:anim calcmode="lin" valueType="num">
                                      <p:cBhvr additive="base">
                                        <p:cTn id="179" dur="500" fill="hold"/>
                                        <p:tgtEl>
                                          <p:spTgt spid="46"/>
                                        </p:tgtEl>
                                        <p:attrNameLst>
                                          <p:attrName>ppt_x</p:attrName>
                                        </p:attrNameLst>
                                      </p:cBhvr>
                                      <p:tavLst>
                                        <p:tav tm="0">
                                          <p:val>
                                            <p:strVal val="1+#ppt_w/2"/>
                                          </p:val>
                                        </p:tav>
                                        <p:tav tm="100000">
                                          <p:val>
                                            <p:strVal val="#ppt_x"/>
                                          </p:val>
                                        </p:tav>
                                      </p:tavLst>
                                    </p:anim>
                                    <p:anim calcmode="lin" valueType="num">
                                      <p:cBhvr additive="base">
                                        <p:cTn id="18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1" grpId="0" autoUpdateAnimBg="0"/>
      <p:bldP spid="12" grpId="0" animBg="1"/>
      <p:bldP spid="14" grpId="0" autoUpdateAnimBg="0"/>
      <p:bldP spid="15" grpId="0" autoUpdateAnimBg="0"/>
      <p:bldP spid="16" grpId="0" autoUpdateAnimBg="0"/>
      <p:bldP spid="17" grpId="0" autoUpdateAnimBg="0"/>
      <p:bldP spid="18" grpId="0" autoUpdateAnimBg="0"/>
      <p:bldP spid="19" grpId="0" autoUpdateAnimBg="0"/>
      <p:bldP spid="20" grpId="0" autoUpdateAnimBg="0"/>
      <p:bldP spid="28" grpId="0" build="p" autoUpdateAnimBg="0"/>
      <p:bldP spid="29" grpId="0" autoUpdateAnimBg="0"/>
      <p:bldP spid="30" grpId="0" animBg="1"/>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build="p" autoUpdateAnimBg="0"/>
      <p:bldP spid="40" grpId="0" autoUpdateAnimBg="0"/>
      <p:bldP spid="41" grpId="0" animBg="1"/>
      <p:bldP spid="42" grpId="0" autoUpdateAnimBg="0"/>
      <p:bldP spid="43" grpId="0" autoUpdateAnimBg="0"/>
      <p:bldP spid="44" grpId="0" autoUpdateAnimBg="0"/>
      <p:bldP spid="45" grpId="0" autoUpdateAnimBg="0"/>
      <p:bldP spid="46"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123050" y="260350"/>
            <a:ext cx="11944316" cy="6408738"/>
          </a:xfrm>
          <a:prstGeom prst="rect">
            <a:avLst/>
          </a:prstGeom>
          <a:solidFill>
            <a:schemeClr val="bg1">
              <a:lumMod val="95000"/>
            </a:schemeClr>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7107" name="Rectangle 2"/>
          <p:cNvSpPr txBox="1">
            <a:spLocks noChangeArrowheads="1"/>
          </p:cNvSpPr>
          <p:nvPr/>
        </p:nvSpPr>
        <p:spPr bwMode="auto">
          <a:xfrm>
            <a:off x="317335" y="457202"/>
            <a:ext cx="10972882" cy="1249363"/>
          </a:xfrm>
          <a:prstGeom prst="rect">
            <a:avLst/>
          </a:prstGeom>
          <a:noFill/>
          <a:ln w="9525">
            <a:noFill/>
            <a:miter lim="800000"/>
            <a:headEnd/>
            <a:tailEnd/>
          </a:ln>
        </p:spPr>
        <p:txBody>
          <a:bodyPr/>
          <a:lstStyle/>
          <a:p>
            <a:pPr algn="l" eaLnBrk="1" hangingPunct="1"/>
            <a:r>
              <a:rPr kumimoji="1" lang="zh-CN" altLang="en-US" sz="2400" b="1" dirty="0">
                <a:latin typeface="宋体" charset="-122"/>
              </a:rPr>
              <a:t>如何用</a:t>
            </a:r>
            <a:r>
              <a:rPr kumimoji="1" lang="zh-CN" altLang="en-US" sz="2400" b="1" dirty="0">
                <a:solidFill>
                  <a:srgbClr val="FF0000"/>
                </a:solidFill>
                <a:latin typeface="宋体" charset="-122"/>
              </a:rPr>
              <a:t>递推方式</a:t>
            </a:r>
            <a:r>
              <a:rPr kumimoji="1" lang="zh-CN" altLang="en-US" sz="2400" b="1" dirty="0">
                <a:latin typeface="宋体" charset="-122"/>
              </a:rPr>
              <a:t>来求出最大相同子串的长度呢？这个问题一旦解决，整个</a:t>
            </a:r>
            <a:r>
              <a:rPr kumimoji="1" lang="en-US" altLang="zh-CN" sz="2400" b="1" dirty="0">
                <a:latin typeface="宋体" charset="-122"/>
              </a:rPr>
              <a:t>KMP</a:t>
            </a:r>
            <a:r>
              <a:rPr kumimoji="1" lang="zh-CN" altLang="en-US" sz="2400" b="1" dirty="0">
                <a:latin typeface="宋体" charset="-122"/>
              </a:rPr>
              <a:t>算法的核心就可以完全掌握啦！</a:t>
            </a:r>
          </a:p>
        </p:txBody>
      </p:sp>
      <p:sp>
        <p:nvSpPr>
          <p:cNvPr id="46084" name="Rectangle 3"/>
          <p:cNvSpPr txBox="1">
            <a:spLocks noChangeArrowheads="1"/>
          </p:cNvSpPr>
          <p:nvPr/>
        </p:nvSpPr>
        <p:spPr bwMode="auto">
          <a:xfrm>
            <a:off x="418797" y="1766888"/>
            <a:ext cx="11354979" cy="4724400"/>
          </a:xfrm>
          <a:prstGeom prst="rect">
            <a:avLst/>
          </a:prstGeom>
          <a:noFill/>
          <a:ln w="9525">
            <a:noFill/>
            <a:miter lim="800000"/>
            <a:headEnd/>
            <a:tailEnd/>
          </a:ln>
        </p:spPr>
        <p:txBody>
          <a:bodyPr/>
          <a:lstStyle/>
          <a:p>
            <a:pPr marL="342900" indent="-342900" algn="l" eaLnBrk="1" hangingPunct="1">
              <a:lnSpc>
                <a:spcPct val="90000"/>
              </a:lnSpc>
              <a:spcBef>
                <a:spcPct val="20000"/>
              </a:spcBef>
              <a:buClr>
                <a:schemeClr val="tx2"/>
              </a:buClr>
            </a:pPr>
            <a:r>
              <a:rPr kumimoji="1" lang="zh-CN" altLang="en-US" sz="2400" b="1" dirty="0">
                <a:latin typeface="宋体" charset="-122"/>
              </a:rPr>
              <a:t>求子串</a:t>
            </a:r>
            <a:r>
              <a:rPr kumimoji="1" lang="en-US" altLang="zh-CN" sz="2400" b="1" dirty="0">
                <a:latin typeface="宋体" charset="-122"/>
              </a:rPr>
              <a:t>next[j]</a:t>
            </a:r>
            <a:r>
              <a:rPr kumimoji="1" lang="zh-CN" altLang="en-US" sz="2400" b="1" dirty="0">
                <a:latin typeface="宋体" charset="-122"/>
              </a:rPr>
              <a:t>值的算法：</a:t>
            </a:r>
          </a:p>
          <a:p>
            <a:pPr marL="342900" indent="-342900" algn="l" eaLnBrk="1" hangingPunct="1">
              <a:lnSpc>
                <a:spcPct val="90000"/>
              </a:lnSpc>
              <a:spcBef>
                <a:spcPct val="20000"/>
              </a:spcBef>
              <a:buClr>
                <a:schemeClr val="tx2"/>
              </a:buClr>
            </a:pPr>
            <a:r>
              <a:rPr kumimoji="1" lang="zh-CN" altLang="en-US" sz="2400" b="1" dirty="0">
                <a:latin typeface="宋体" charset="-122"/>
              </a:rPr>
              <a:t>  </a:t>
            </a:r>
            <a:r>
              <a:rPr kumimoji="1" lang="en-US" altLang="zh-CN" sz="2400" b="1" dirty="0">
                <a:latin typeface="宋体" charset="-122"/>
              </a:rPr>
              <a:t>void </a:t>
            </a:r>
            <a:r>
              <a:rPr kumimoji="1" lang="en-US" altLang="zh-CN" sz="2400" b="1" dirty="0" err="1">
                <a:latin typeface="宋体" charset="-122"/>
              </a:rPr>
              <a:t>GetNext</a:t>
            </a:r>
            <a:r>
              <a:rPr kumimoji="1" lang="en-US" altLang="zh-CN" sz="2400" b="1" dirty="0">
                <a:latin typeface="宋体" charset="-122"/>
              </a:rPr>
              <a:t>(String T, </a:t>
            </a:r>
            <a:r>
              <a:rPr kumimoji="1" lang="en-US" altLang="zh-CN" sz="2400" b="1" dirty="0" err="1">
                <a:latin typeface="宋体" charset="-122"/>
              </a:rPr>
              <a:t>int</a:t>
            </a:r>
            <a:r>
              <a:rPr kumimoji="1" lang="en-US" altLang="zh-CN" sz="2400" b="1" dirty="0">
                <a:latin typeface="宋体" charset="-122"/>
              </a:rPr>
              <a:t> next[])</a:t>
            </a:r>
          </a:p>
          <a:p>
            <a:pPr marL="342900" indent="-342900" algn="l" eaLnBrk="1" hangingPunct="1">
              <a:lnSpc>
                <a:spcPct val="90000"/>
              </a:lnSpc>
              <a:spcBef>
                <a:spcPct val="20000"/>
              </a:spcBef>
              <a:buClr>
                <a:schemeClr val="tx2"/>
              </a:buClr>
            </a:pPr>
            <a:r>
              <a:rPr kumimoji="1" lang="en-US" altLang="zh-CN" sz="2400" b="1" dirty="0">
                <a:latin typeface="宋体" charset="-122"/>
              </a:rPr>
              <a:t>  {  	</a:t>
            </a:r>
            <a:r>
              <a:rPr kumimoji="1" lang="en-US" altLang="zh-CN" sz="2400" b="1" dirty="0" err="1">
                <a:latin typeface="宋体" charset="-122"/>
              </a:rPr>
              <a:t>int</a:t>
            </a:r>
            <a:r>
              <a:rPr kumimoji="1" lang="en-US" altLang="zh-CN" sz="2400" b="1" dirty="0">
                <a:latin typeface="宋体" charset="-122"/>
              </a:rPr>
              <a:t> j = 1, k = 0;</a:t>
            </a:r>
          </a:p>
          <a:p>
            <a:pPr marL="342900" indent="-342900" algn="l" eaLnBrk="1" hangingPunct="1">
              <a:lnSpc>
                <a:spcPct val="90000"/>
              </a:lnSpc>
              <a:spcBef>
                <a:spcPct val="20000"/>
              </a:spcBef>
              <a:buClr>
                <a:schemeClr val="tx2"/>
              </a:buClr>
            </a:pPr>
            <a:r>
              <a:rPr kumimoji="1" lang="en-US" altLang="zh-CN" sz="2400" b="1" dirty="0">
                <a:latin typeface="宋体" charset="-122"/>
              </a:rPr>
              <a:t>    	next[1] = 0;</a:t>
            </a:r>
          </a:p>
          <a:p>
            <a:pPr marL="342900" indent="-342900" algn="l" eaLnBrk="1" hangingPunct="1">
              <a:lnSpc>
                <a:spcPct val="90000"/>
              </a:lnSpc>
              <a:spcBef>
                <a:spcPct val="20000"/>
              </a:spcBef>
              <a:buClr>
                <a:schemeClr val="tx2"/>
              </a:buClr>
            </a:pPr>
            <a:r>
              <a:rPr kumimoji="1" lang="en-US" altLang="zh-CN" sz="2400" b="1" dirty="0">
                <a:latin typeface="宋体" charset="-122"/>
              </a:rPr>
              <a:t>    	while(j &lt; </a:t>
            </a:r>
            <a:r>
              <a:rPr kumimoji="1" lang="en-US" altLang="zh-CN" sz="2400" b="1" dirty="0" err="1">
                <a:latin typeface="宋体" charset="-122"/>
              </a:rPr>
              <a:t>len</a:t>
            </a:r>
            <a:r>
              <a:rPr kumimoji="1" lang="en-US" altLang="zh-CN" sz="2400" b="1" dirty="0">
                <a:latin typeface="宋体" charset="-122"/>
              </a:rPr>
              <a:t>(T)){</a:t>
            </a:r>
            <a:r>
              <a:rPr kumimoji="1" lang="en-US" altLang="zh-CN" sz="2400" b="1" dirty="0">
                <a:solidFill>
                  <a:srgbClr val="FF0000"/>
                </a:solidFill>
                <a:latin typeface="宋体" charset="-122"/>
              </a:rPr>
              <a:t>//</a:t>
            </a:r>
            <a:r>
              <a:rPr kumimoji="1" lang="zh-CN" altLang="en-US" sz="2400" b="1" dirty="0">
                <a:solidFill>
                  <a:srgbClr val="FF0000"/>
                </a:solidFill>
                <a:latin typeface="宋体" charset="-122"/>
              </a:rPr>
              <a:t>对模式串中所有位求</a:t>
            </a:r>
            <a:r>
              <a:rPr kumimoji="1" lang="en-US" altLang="zh-CN" sz="2400" b="1" dirty="0">
                <a:solidFill>
                  <a:srgbClr val="FF0000"/>
                </a:solidFill>
                <a:latin typeface="宋体" charset="-122"/>
              </a:rPr>
              <a:t>next</a:t>
            </a:r>
            <a:r>
              <a:rPr kumimoji="1" lang="zh-CN" altLang="en-US" sz="2400" b="1" dirty="0">
                <a:solidFill>
                  <a:srgbClr val="FF0000"/>
                </a:solidFill>
                <a:latin typeface="宋体" charset="-122"/>
              </a:rPr>
              <a:t>值</a:t>
            </a:r>
            <a:endParaRPr kumimoji="1" lang="en-US" altLang="zh-CN" sz="2400" b="1" dirty="0">
              <a:solidFill>
                <a:srgbClr val="FF0000"/>
              </a:solidFill>
              <a:latin typeface="宋体" charset="-122"/>
            </a:endParaRPr>
          </a:p>
          <a:p>
            <a:pPr marL="342900" indent="-342900" algn="l" eaLnBrk="1" hangingPunct="1">
              <a:lnSpc>
                <a:spcPct val="90000"/>
              </a:lnSpc>
              <a:spcBef>
                <a:spcPct val="20000"/>
              </a:spcBef>
              <a:buClr>
                <a:schemeClr val="tx2"/>
              </a:buClr>
            </a:pPr>
            <a:r>
              <a:rPr kumimoji="1" lang="en-US" altLang="zh-CN" sz="2400" b="1" dirty="0">
                <a:latin typeface="宋体" charset="-122"/>
              </a:rPr>
              <a:t>		</a:t>
            </a:r>
          </a:p>
          <a:p>
            <a:pPr marL="342900" indent="-342900" algn="l" eaLnBrk="1" hangingPunct="1">
              <a:lnSpc>
                <a:spcPct val="90000"/>
              </a:lnSpc>
              <a:spcBef>
                <a:spcPct val="20000"/>
              </a:spcBef>
              <a:buClr>
                <a:schemeClr val="tx2"/>
              </a:buClr>
            </a:pPr>
            <a:r>
              <a:rPr kumimoji="1" lang="en-US" altLang="zh-CN" sz="2400" b="1" dirty="0">
                <a:latin typeface="宋体" charset="-122"/>
              </a:rPr>
              <a:t>          if( k == 0 || T[j]==T[k])</a:t>
            </a:r>
          </a:p>
          <a:p>
            <a:pPr marL="342900" indent="-342900" algn="l" eaLnBrk="1" hangingPunct="1">
              <a:lnSpc>
                <a:spcPct val="90000"/>
              </a:lnSpc>
              <a:spcBef>
                <a:spcPct val="20000"/>
              </a:spcBef>
              <a:buClr>
                <a:schemeClr val="tx2"/>
              </a:buClr>
            </a:pPr>
            <a:r>
              <a:rPr kumimoji="1" lang="en-US" altLang="zh-CN" sz="2400" b="1" dirty="0">
                <a:latin typeface="宋体" charset="-122"/>
              </a:rPr>
              <a:t>		       {j++;  k++; next[j]=k; }</a:t>
            </a:r>
          </a:p>
          <a:p>
            <a:pPr marL="342900" indent="-342900" algn="l" eaLnBrk="1" hangingPunct="1">
              <a:lnSpc>
                <a:spcPct val="90000"/>
              </a:lnSpc>
              <a:spcBef>
                <a:spcPct val="20000"/>
              </a:spcBef>
              <a:buClr>
                <a:schemeClr val="tx2"/>
              </a:buClr>
            </a:pPr>
            <a:r>
              <a:rPr kumimoji="1" lang="en-US" altLang="zh-CN" sz="2400" b="1" dirty="0">
                <a:latin typeface="宋体" charset="-122"/>
              </a:rPr>
              <a:t>          else k = next[k]; </a:t>
            </a:r>
          </a:p>
          <a:p>
            <a:pPr marL="342900" indent="-342900" algn="l" eaLnBrk="1" hangingPunct="1">
              <a:lnSpc>
                <a:spcPct val="90000"/>
              </a:lnSpc>
              <a:spcBef>
                <a:spcPct val="20000"/>
              </a:spcBef>
              <a:buClr>
                <a:schemeClr val="tx2"/>
              </a:buClr>
            </a:pPr>
            <a:r>
              <a:rPr kumimoji="1" lang="en-US" altLang="zh-CN" sz="2400" b="1" dirty="0">
                <a:latin typeface="宋体" charset="-122"/>
              </a:rPr>
              <a:t>	   }  </a:t>
            </a:r>
          </a:p>
          <a:p>
            <a:pPr marL="342900" indent="-342900" algn="l" eaLnBrk="1" hangingPunct="1">
              <a:lnSpc>
                <a:spcPct val="90000"/>
              </a:lnSpc>
              <a:spcBef>
                <a:spcPct val="20000"/>
              </a:spcBef>
              <a:buClr>
                <a:schemeClr val="tx2"/>
              </a:buClr>
            </a:pPr>
            <a:r>
              <a:rPr kumimoji="1" lang="en-US" altLang="zh-CN" sz="2400" b="1" dirty="0">
                <a:latin typeface="宋体" charset="-122"/>
              </a:rPr>
              <a:t>   }</a:t>
            </a:r>
          </a:p>
          <a:p>
            <a:pPr marL="342900" indent="-342900" algn="l" eaLnBrk="1" hangingPunct="1">
              <a:lnSpc>
                <a:spcPct val="90000"/>
              </a:lnSpc>
              <a:spcBef>
                <a:spcPct val="20000"/>
              </a:spcBef>
              <a:buClr>
                <a:schemeClr val="tx2"/>
              </a:buClr>
              <a:buFontTx/>
              <a:buChar char="•"/>
            </a:pPr>
            <a:endParaRPr kumimoji="1" lang="en-US" altLang="zh-CN" sz="2400" b="1" dirty="0">
              <a:latin typeface="宋体" charset="-122"/>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123050" y="260350"/>
            <a:ext cx="11944316"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3" name="Rectangle 3"/>
          <p:cNvSpPr txBox="1">
            <a:spLocks noChangeArrowheads="1"/>
          </p:cNvSpPr>
          <p:nvPr/>
        </p:nvSpPr>
        <p:spPr>
          <a:xfrm>
            <a:off x="122139" y="332656"/>
            <a:ext cx="11479306" cy="4876800"/>
          </a:xfrm>
          <a:prstGeom prst="rect">
            <a:avLst/>
          </a:prstGeom>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eaLnBrk="1" hangingPunct="1">
              <a:buFontTx/>
              <a:buNone/>
              <a:defRPr/>
            </a:pPr>
            <a:r>
              <a:rPr lang="en-US" altLang="zh-CN" b="1" dirty="0">
                <a:ln>
                  <a:solidFill>
                    <a:schemeClr val="bg1">
                      <a:lumMod val="75000"/>
                      <a:lumOff val="25000"/>
                    </a:schemeClr>
                  </a:solidFill>
                </a:ln>
                <a:solidFill>
                  <a:srgbClr val="FFFF00"/>
                </a:solidFill>
                <a:latin typeface="黑体" pitchFamily="49" charset="-122"/>
                <a:ea typeface="黑体" pitchFamily="49" charset="-122"/>
              </a:rPr>
              <a:t>  KMP </a:t>
            </a:r>
            <a:r>
              <a:rPr lang="zh-CN" altLang="en-US" b="1" dirty="0">
                <a:ln>
                  <a:solidFill>
                    <a:schemeClr val="bg1">
                      <a:lumMod val="75000"/>
                      <a:lumOff val="25000"/>
                    </a:schemeClr>
                  </a:solidFill>
                </a:ln>
                <a:solidFill>
                  <a:srgbClr val="FFFF00"/>
                </a:solidFill>
                <a:latin typeface="黑体" pitchFamily="49" charset="-122"/>
                <a:ea typeface="黑体" pitchFamily="49" charset="-122"/>
              </a:rPr>
              <a:t>算法的自然语言描述</a:t>
            </a:r>
            <a:endParaRPr lang="en-US" altLang="zh-CN" b="1" dirty="0">
              <a:ln>
                <a:solidFill>
                  <a:schemeClr val="bg1">
                    <a:lumMod val="75000"/>
                    <a:lumOff val="25000"/>
                  </a:schemeClr>
                </a:solidFill>
              </a:ln>
              <a:solidFill>
                <a:srgbClr val="FFFF00"/>
              </a:solidFill>
              <a:latin typeface="黑体" pitchFamily="49" charset="-122"/>
              <a:ea typeface="黑体" pitchFamily="49" charset="-122"/>
            </a:endParaRPr>
          </a:p>
          <a:p>
            <a:pPr eaLnBrk="1" hangingPunct="1">
              <a:lnSpc>
                <a:spcPct val="114000"/>
              </a:lnSpc>
              <a:buFontTx/>
              <a:buNone/>
              <a:defRPr/>
            </a:pPr>
            <a:r>
              <a:rPr lang="zh-CN" altLang="en-US" sz="2800" b="1" dirty="0">
                <a:latin typeface="宋体" pitchFamily="2" charset="-122"/>
              </a:rPr>
              <a:t>  </a:t>
            </a:r>
            <a:r>
              <a:rPr lang="zh-CN" altLang="en-US" sz="2800" b="1" dirty="0">
                <a:solidFill>
                  <a:schemeClr val="bg1"/>
                </a:solidFill>
                <a:latin typeface="宋体" pitchFamily="2" charset="-122"/>
              </a:rPr>
              <a:t>设</a:t>
            </a:r>
            <a:r>
              <a:rPr lang="en-US" altLang="zh-CN" sz="2800" b="1" dirty="0">
                <a:solidFill>
                  <a:schemeClr val="bg1"/>
                </a:solidFill>
                <a:latin typeface="宋体" pitchFamily="2" charset="-122"/>
              </a:rPr>
              <a:t>s</a:t>
            </a:r>
            <a:r>
              <a:rPr lang="zh-CN" altLang="en-US" sz="2800" b="1" dirty="0">
                <a:solidFill>
                  <a:schemeClr val="bg1"/>
                </a:solidFill>
                <a:latin typeface="宋体" pitchFamily="2" charset="-122"/>
              </a:rPr>
              <a:t>为主串，</a:t>
            </a:r>
            <a:r>
              <a:rPr lang="en-US" altLang="zh-CN" sz="2800" b="1" dirty="0">
                <a:solidFill>
                  <a:schemeClr val="bg1"/>
                </a:solidFill>
                <a:latin typeface="宋体" pitchFamily="2" charset="-122"/>
              </a:rPr>
              <a:t>t</a:t>
            </a:r>
            <a:r>
              <a:rPr lang="zh-CN" altLang="en-US" sz="2800" b="1" dirty="0">
                <a:solidFill>
                  <a:schemeClr val="bg1"/>
                </a:solidFill>
                <a:latin typeface="宋体" pitchFamily="2" charset="-122"/>
              </a:rPr>
              <a:t>为模式串，设</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为主串</a:t>
            </a:r>
            <a:r>
              <a:rPr lang="en-US" altLang="zh-CN" sz="2800" b="1" dirty="0">
                <a:solidFill>
                  <a:schemeClr val="bg1"/>
                </a:solidFill>
                <a:latin typeface="宋体" pitchFamily="2" charset="-122"/>
              </a:rPr>
              <a:t>s</a:t>
            </a:r>
            <a:r>
              <a:rPr lang="zh-CN" altLang="en-US" sz="2800" b="1" dirty="0">
                <a:solidFill>
                  <a:schemeClr val="bg1"/>
                </a:solidFill>
                <a:latin typeface="宋体" pitchFamily="2" charset="-122"/>
              </a:rPr>
              <a:t>当前比较字符的下标，</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为模式串</a:t>
            </a:r>
            <a:r>
              <a:rPr lang="en-US" altLang="zh-CN" sz="2800" b="1" dirty="0">
                <a:solidFill>
                  <a:schemeClr val="bg1"/>
                </a:solidFill>
                <a:latin typeface="宋体" pitchFamily="2" charset="-122"/>
              </a:rPr>
              <a:t>t</a:t>
            </a:r>
            <a:r>
              <a:rPr lang="zh-CN" altLang="en-US" sz="2800" b="1" dirty="0">
                <a:solidFill>
                  <a:schemeClr val="bg1"/>
                </a:solidFill>
                <a:latin typeface="宋体" pitchFamily="2" charset="-122"/>
              </a:rPr>
              <a:t>当前比较字符的下标，令</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和</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的初值为</a:t>
            </a:r>
            <a:r>
              <a:rPr lang="en-US" altLang="zh-CN" sz="2800" b="1" dirty="0" err="1">
                <a:solidFill>
                  <a:schemeClr val="bg1"/>
                </a:solidFill>
                <a:latin typeface="宋体" pitchFamily="2" charset="-122"/>
              </a:rPr>
              <a:t>pos</a:t>
            </a:r>
            <a:r>
              <a:rPr lang="zh-CN" altLang="en-US" sz="2800" b="1" dirty="0">
                <a:solidFill>
                  <a:schemeClr val="bg1"/>
                </a:solidFill>
                <a:latin typeface="宋体" pitchFamily="2" charset="-122"/>
              </a:rPr>
              <a:t>和</a:t>
            </a:r>
            <a:r>
              <a:rPr lang="en-US" altLang="zh-CN" sz="2800" b="1" dirty="0">
                <a:solidFill>
                  <a:schemeClr val="bg1"/>
                </a:solidFill>
                <a:latin typeface="宋体" pitchFamily="2" charset="-122"/>
              </a:rPr>
              <a:t>1</a:t>
            </a:r>
            <a:r>
              <a:rPr lang="zh-CN" altLang="en-US" sz="2800" b="1" dirty="0">
                <a:solidFill>
                  <a:schemeClr val="bg1"/>
                </a:solidFill>
                <a:latin typeface="宋体" pitchFamily="2" charset="-122"/>
              </a:rPr>
              <a:t>。当</a:t>
            </a:r>
            <a:r>
              <a:rPr lang="en-US" altLang="zh-CN" sz="2800" b="1" dirty="0" err="1">
                <a:solidFill>
                  <a:schemeClr val="bg1"/>
                </a:solidFill>
                <a:latin typeface="宋体" pitchFamily="2" charset="-122"/>
              </a:rPr>
              <a:t>s</a:t>
            </a:r>
            <a:r>
              <a:rPr lang="en-US" altLang="zh-CN" sz="2800" b="1" baseline="-25000" dirty="0" err="1">
                <a:solidFill>
                  <a:schemeClr val="bg1"/>
                </a:solidFill>
                <a:effectLst>
                  <a:outerShdw blurRad="38100" dist="38100" dir="2700000" algn="tl">
                    <a:srgbClr val="000000"/>
                  </a:outerShdw>
                </a:effectLst>
                <a:latin typeface="宋体" pitchFamily="2" charset="-122"/>
              </a:rPr>
              <a:t>i</a:t>
            </a:r>
            <a:r>
              <a:rPr lang="en-US" altLang="zh-CN" sz="2800" b="1" baseline="-25000" dirty="0">
                <a:solidFill>
                  <a:schemeClr val="bg1"/>
                </a:solidFill>
                <a:effectLst>
                  <a:outerShdw blurRad="38100" dist="38100" dir="2700000" algn="tl">
                    <a:srgbClr val="000000"/>
                  </a:outerShdw>
                </a:effectLst>
                <a:latin typeface="宋体" pitchFamily="2" charset="-122"/>
              </a:rPr>
              <a:t> </a:t>
            </a:r>
            <a:r>
              <a:rPr lang="en-US" altLang="zh-CN" sz="2800" b="1" dirty="0">
                <a:solidFill>
                  <a:schemeClr val="bg1"/>
                </a:solidFill>
                <a:latin typeface="宋体" pitchFamily="2" charset="-122"/>
              </a:rPr>
              <a:t>= </a:t>
            </a:r>
            <a:r>
              <a:rPr lang="en-US" altLang="zh-CN" sz="2800" b="1" dirty="0" err="1">
                <a:solidFill>
                  <a:schemeClr val="bg1"/>
                </a:solidFill>
                <a:latin typeface="宋体" pitchFamily="2" charset="-122"/>
              </a:rPr>
              <a:t>t</a:t>
            </a:r>
            <a:r>
              <a:rPr lang="en-US" altLang="zh-CN" sz="2800" b="1" baseline="-25000" dirty="0" err="1">
                <a:solidFill>
                  <a:schemeClr val="bg1"/>
                </a:solidFill>
                <a:effectLst>
                  <a:outerShdw blurRad="38100" dist="38100" dir="2700000" algn="tl">
                    <a:srgbClr val="000000"/>
                  </a:outerShdw>
                </a:effectLst>
                <a:latin typeface="宋体" pitchFamily="2" charset="-122"/>
              </a:rPr>
              <a:t>j</a:t>
            </a:r>
            <a:r>
              <a:rPr lang="zh-CN" altLang="en-US" sz="2800" b="1" dirty="0">
                <a:solidFill>
                  <a:schemeClr val="bg1"/>
                </a:solidFill>
                <a:latin typeface="宋体" pitchFamily="2" charset="-122"/>
              </a:rPr>
              <a:t>时，</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和</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分别增</a:t>
            </a:r>
            <a:r>
              <a:rPr lang="en-US" altLang="zh-CN" sz="2800" b="1" dirty="0">
                <a:solidFill>
                  <a:schemeClr val="bg1"/>
                </a:solidFill>
                <a:latin typeface="宋体" pitchFamily="2" charset="-122"/>
              </a:rPr>
              <a:t>1</a:t>
            </a:r>
            <a:r>
              <a:rPr lang="zh-CN" altLang="en-US" sz="2800" b="1" dirty="0">
                <a:solidFill>
                  <a:schemeClr val="bg1"/>
                </a:solidFill>
                <a:latin typeface="宋体" pitchFamily="2" charset="-122"/>
              </a:rPr>
              <a:t>再继续比较；否则 </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不变，</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改变为</a:t>
            </a:r>
            <a:r>
              <a:rPr lang="en-US" altLang="zh-CN" sz="2800" b="1" dirty="0">
                <a:solidFill>
                  <a:schemeClr val="bg1"/>
                </a:solidFill>
                <a:latin typeface="宋体" pitchFamily="2" charset="-122"/>
              </a:rPr>
              <a:t>next[j]</a:t>
            </a:r>
            <a:r>
              <a:rPr lang="zh-CN" altLang="en-US" sz="2800" b="1" dirty="0">
                <a:solidFill>
                  <a:schemeClr val="bg1"/>
                </a:solidFill>
                <a:latin typeface="宋体" pitchFamily="2" charset="-122"/>
              </a:rPr>
              <a:t>值（即模式串右滑）后再继续比较。依次类推，直到出现下列两种情况之一：</a:t>
            </a:r>
            <a:endParaRPr lang="en-US" altLang="zh-CN" sz="2800" b="1" dirty="0">
              <a:solidFill>
                <a:schemeClr val="bg1"/>
              </a:solidFill>
              <a:latin typeface="宋体" pitchFamily="2" charset="-122"/>
            </a:endParaRPr>
          </a:p>
          <a:p>
            <a:pPr eaLnBrk="1" hangingPunct="1">
              <a:lnSpc>
                <a:spcPct val="114000"/>
              </a:lnSpc>
              <a:buFont typeface="Wingdings" pitchFamily="2" charset="2"/>
              <a:buChar char="Ø"/>
              <a:defRPr/>
            </a:pPr>
            <a:r>
              <a:rPr lang="zh-CN" altLang="en-US" sz="2800" b="1" dirty="0">
                <a:solidFill>
                  <a:schemeClr val="bg1"/>
                </a:solidFill>
                <a:latin typeface="宋体" pitchFamily="2" charset="-122"/>
              </a:rPr>
              <a:t>一是 </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退回到某个</a:t>
            </a:r>
            <a:r>
              <a:rPr lang="en-US" altLang="zh-CN" sz="2800" b="1" dirty="0">
                <a:solidFill>
                  <a:schemeClr val="bg1"/>
                </a:solidFill>
                <a:latin typeface="宋体" pitchFamily="2" charset="-122"/>
              </a:rPr>
              <a:t>j=next[j]</a:t>
            </a:r>
            <a:r>
              <a:rPr lang="zh-CN" altLang="en-US" sz="2800" b="1" dirty="0">
                <a:solidFill>
                  <a:schemeClr val="bg1"/>
                </a:solidFill>
                <a:latin typeface="宋体" pitchFamily="2" charset="-122"/>
              </a:rPr>
              <a:t>值时有</a:t>
            </a:r>
            <a:r>
              <a:rPr lang="en-US" altLang="zh-CN" sz="2800" b="1" dirty="0" err="1">
                <a:solidFill>
                  <a:schemeClr val="bg1"/>
                </a:solidFill>
                <a:latin typeface="宋体" pitchFamily="2" charset="-122"/>
              </a:rPr>
              <a:t>s</a:t>
            </a:r>
            <a:r>
              <a:rPr lang="en-US" altLang="zh-CN" sz="2800" b="1" baseline="-25000" dirty="0" err="1">
                <a:solidFill>
                  <a:schemeClr val="bg1"/>
                </a:solidFill>
                <a:effectLst>
                  <a:outerShdw blurRad="38100" dist="38100" dir="2700000" algn="tl">
                    <a:srgbClr val="000000"/>
                  </a:outerShdw>
                </a:effectLst>
                <a:latin typeface="宋体" pitchFamily="2" charset="-122"/>
              </a:rPr>
              <a:t>i</a:t>
            </a:r>
            <a:r>
              <a:rPr lang="en-US" altLang="zh-CN" sz="2800" b="1" baseline="-25000" dirty="0">
                <a:solidFill>
                  <a:schemeClr val="bg1"/>
                </a:solidFill>
                <a:effectLst>
                  <a:outerShdw blurRad="38100" dist="38100" dir="2700000" algn="tl">
                    <a:srgbClr val="000000"/>
                  </a:outerShdw>
                </a:effectLst>
                <a:latin typeface="宋体" pitchFamily="2" charset="-122"/>
              </a:rPr>
              <a:t> </a:t>
            </a:r>
            <a:r>
              <a:rPr lang="en-US" altLang="zh-CN" sz="2800" b="1" dirty="0">
                <a:solidFill>
                  <a:schemeClr val="bg1"/>
                </a:solidFill>
                <a:latin typeface="宋体" pitchFamily="2" charset="-122"/>
              </a:rPr>
              <a:t>= </a:t>
            </a:r>
            <a:r>
              <a:rPr lang="en-US" altLang="zh-CN" sz="2800" b="1" dirty="0" err="1">
                <a:solidFill>
                  <a:schemeClr val="bg1"/>
                </a:solidFill>
                <a:latin typeface="宋体" pitchFamily="2" charset="-122"/>
              </a:rPr>
              <a:t>t</a:t>
            </a:r>
            <a:r>
              <a:rPr lang="en-US" altLang="zh-CN" sz="2800" b="1" baseline="-25000" dirty="0" err="1">
                <a:solidFill>
                  <a:schemeClr val="bg1"/>
                </a:solidFill>
                <a:effectLst>
                  <a:outerShdw blurRad="38100" dist="38100" dir="2700000" algn="tl">
                    <a:srgbClr val="000000"/>
                  </a:outerShdw>
                </a:effectLst>
                <a:latin typeface="宋体" pitchFamily="2" charset="-122"/>
              </a:rPr>
              <a:t>j</a:t>
            </a:r>
            <a:r>
              <a:rPr lang="en-US" altLang="zh-CN" sz="2800" b="1" baseline="-25000" dirty="0">
                <a:solidFill>
                  <a:schemeClr val="bg1"/>
                </a:solidFill>
                <a:effectLst>
                  <a:outerShdw blurRad="38100" dist="38100" dir="2700000" algn="tl">
                    <a:srgbClr val="000000"/>
                  </a:outerShdw>
                </a:effectLst>
                <a:latin typeface="宋体" pitchFamily="2" charset="-122"/>
              </a:rPr>
              <a:t> </a:t>
            </a:r>
            <a:r>
              <a:rPr lang="zh-CN" altLang="en-US" sz="2800" b="1" dirty="0">
                <a:solidFill>
                  <a:schemeClr val="bg1"/>
                </a:solidFill>
                <a:latin typeface="宋体" pitchFamily="2" charset="-122"/>
              </a:rPr>
              <a:t>，则 </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和</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分别增</a:t>
            </a:r>
            <a:r>
              <a:rPr lang="en-US" altLang="zh-CN" sz="2800" b="1" dirty="0">
                <a:solidFill>
                  <a:schemeClr val="bg1"/>
                </a:solidFill>
                <a:latin typeface="宋体" pitchFamily="2" charset="-122"/>
              </a:rPr>
              <a:t>1</a:t>
            </a:r>
            <a:r>
              <a:rPr lang="zh-CN" altLang="en-US" sz="2800" b="1" dirty="0">
                <a:solidFill>
                  <a:schemeClr val="bg1"/>
                </a:solidFill>
                <a:latin typeface="宋体" pitchFamily="2" charset="-122"/>
              </a:rPr>
              <a:t>后再继续比较；</a:t>
            </a:r>
            <a:endParaRPr lang="en-US" altLang="zh-CN" sz="2800" b="1" dirty="0">
              <a:solidFill>
                <a:schemeClr val="bg1"/>
              </a:solidFill>
              <a:latin typeface="宋体" pitchFamily="2" charset="-122"/>
            </a:endParaRPr>
          </a:p>
          <a:p>
            <a:pPr eaLnBrk="1" hangingPunct="1">
              <a:lnSpc>
                <a:spcPct val="114000"/>
              </a:lnSpc>
              <a:buFont typeface="Wingdings" pitchFamily="2" charset="2"/>
              <a:buChar char="Ø"/>
              <a:defRPr/>
            </a:pPr>
            <a:r>
              <a:rPr lang="zh-CN" altLang="en-US" sz="2800" b="1" dirty="0">
                <a:solidFill>
                  <a:schemeClr val="bg1"/>
                </a:solidFill>
                <a:latin typeface="宋体" pitchFamily="2" charset="-122"/>
              </a:rPr>
              <a:t>二是</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退回到</a:t>
            </a:r>
            <a:r>
              <a:rPr lang="en-US" altLang="zh-CN" sz="2800" b="1" dirty="0">
                <a:solidFill>
                  <a:schemeClr val="bg1"/>
                </a:solidFill>
                <a:latin typeface="宋体" pitchFamily="2" charset="-122"/>
              </a:rPr>
              <a:t>j=0</a:t>
            </a:r>
            <a:r>
              <a:rPr lang="zh-CN" altLang="en-US" sz="2800" b="1" dirty="0">
                <a:solidFill>
                  <a:schemeClr val="bg1"/>
                </a:solidFill>
                <a:latin typeface="宋体" pitchFamily="2" charset="-122"/>
              </a:rPr>
              <a:t>时，令主串和子串的下标各增</a:t>
            </a:r>
            <a:r>
              <a:rPr lang="en-US" altLang="zh-CN" sz="2800" b="1" dirty="0">
                <a:solidFill>
                  <a:schemeClr val="bg1"/>
                </a:solidFill>
                <a:latin typeface="宋体" pitchFamily="2" charset="-122"/>
              </a:rPr>
              <a:t>1</a:t>
            </a:r>
            <a:r>
              <a:rPr lang="zh-CN" altLang="en-US" sz="2800" b="1" dirty="0">
                <a:solidFill>
                  <a:schemeClr val="bg1"/>
                </a:solidFill>
                <a:latin typeface="宋体" pitchFamily="2" charset="-122"/>
              </a:rPr>
              <a:t>，随后比较</a:t>
            </a:r>
            <a:r>
              <a:rPr lang="en-US" altLang="zh-CN" sz="2800" b="1" dirty="0" err="1">
                <a:solidFill>
                  <a:schemeClr val="bg1"/>
                </a:solidFill>
                <a:latin typeface="宋体" pitchFamily="2" charset="-122"/>
              </a:rPr>
              <a:t>s</a:t>
            </a:r>
            <a:r>
              <a:rPr lang="en-US" altLang="zh-CN" sz="2800" b="1" baseline="-25000" dirty="0" err="1">
                <a:solidFill>
                  <a:schemeClr val="bg1"/>
                </a:solidFill>
                <a:effectLst>
                  <a:outerShdw blurRad="38100" dist="38100" dir="2700000" algn="tl">
                    <a:srgbClr val="000000"/>
                  </a:outerShdw>
                </a:effectLst>
                <a:latin typeface="宋体" pitchFamily="2" charset="-122"/>
              </a:rPr>
              <a:t>i</a:t>
            </a:r>
            <a:r>
              <a:rPr lang="zh-CN" altLang="en-US" sz="2800" b="1" dirty="0">
                <a:solidFill>
                  <a:schemeClr val="bg1"/>
                </a:solidFill>
                <a:latin typeface="宋体" pitchFamily="2" charset="-122"/>
              </a:rPr>
              <a:t>和</a:t>
            </a:r>
            <a:r>
              <a:rPr lang="en-US" altLang="zh-CN" sz="2800" b="1" dirty="0">
                <a:solidFill>
                  <a:schemeClr val="bg1"/>
                </a:solidFill>
                <a:latin typeface="宋体" pitchFamily="2" charset="-122"/>
              </a:rPr>
              <a:t>t</a:t>
            </a:r>
            <a:r>
              <a:rPr lang="en-US" altLang="zh-CN" sz="2800" b="1" baseline="-25000" dirty="0">
                <a:solidFill>
                  <a:schemeClr val="bg1"/>
                </a:solidFill>
                <a:effectLst>
                  <a:outerShdw blurRad="38100" dist="38100" dir="2700000" algn="tl">
                    <a:srgbClr val="000000"/>
                  </a:outerShdw>
                </a:effectLst>
                <a:latin typeface="宋体" pitchFamily="2" charset="-122"/>
              </a:rPr>
              <a:t>1 </a:t>
            </a:r>
            <a:r>
              <a:rPr lang="zh-CN" altLang="en-US" sz="2800" b="1" dirty="0">
                <a:solidFill>
                  <a:schemeClr val="bg1"/>
                </a:solidFill>
                <a:latin typeface="宋体" pitchFamily="2" charset="-122"/>
              </a:rPr>
              <a:t>。这样的循环过程一直进行到变量</a:t>
            </a:r>
            <a:r>
              <a:rPr lang="en-US" altLang="zh-CN" sz="2800" b="1" dirty="0" err="1">
                <a:solidFill>
                  <a:schemeClr val="bg1"/>
                </a:solidFill>
                <a:latin typeface="宋体" pitchFamily="2" charset="-122"/>
              </a:rPr>
              <a:t>i</a:t>
            </a:r>
            <a:r>
              <a:rPr lang="zh-CN" altLang="en-US" sz="2800" b="1" dirty="0">
                <a:solidFill>
                  <a:schemeClr val="bg1"/>
                </a:solidFill>
                <a:latin typeface="宋体" pitchFamily="2" charset="-122"/>
              </a:rPr>
              <a:t>大于等于</a:t>
            </a:r>
            <a:r>
              <a:rPr lang="en-US" altLang="zh-CN" sz="2800" b="1" dirty="0">
                <a:solidFill>
                  <a:schemeClr val="bg1"/>
                </a:solidFill>
                <a:latin typeface="宋体" pitchFamily="2" charset="-122"/>
              </a:rPr>
              <a:t>s</a:t>
            </a:r>
            <a:r>
              <a:rPr lang="zh-CN" altLang="en-US" sz="2800" b="1" dirty="0">
                <a:solidFill>
                  <a:schemeClr val="bg1"/>
                </a:solidFill>
                <a:latin typeface="宋体" pitchFamily="2" charset="-122"/>
              </a:rPr>
              <a:t>的长度或变量</a:t>
            </a:r>
            <a:r>
              <a:rPr lang="en-US" altLang="zh-CN" sz="2800" b="1" dirty="0">
                <a:solidFill>
                  <a:schemeClr val="bg1"/>
                </a:solidFill>
                <a:latin typeface="宋体" pitchFamily="2" charset="-122"/>
              </a:rPr>
              <a:t>j</a:t>
            </a:r>
            <a:r>
              <a:rPr lang="zh-CN" altLang="en-US" sz="2800" b="1" dirty="0">
                <a:solidFill>
                  <a:schemeClr val="bg1"/>
                </a:solidFill>
                <a:latin typeface="宋体" pitchFamily="2" charset="-122"/>
              </a:rPr>
              <a:t>大于等于</a:t>
            </a:r>
            <a:r>
              <a:rPr lang="en-US" altLang="zh-CN" sz="2800" b="1" dirty="0">
                <a:solidFill>
                  <a:schemeClr val="bg1"/>
                </a:solidFill>
                <a:latin typeface="宋体" pitchFamily="2" charset="-122"/>
              </a:rPr>
              <a:t>t</a:t>
            </a:r>
            <a:r>
              <a:rPr lang="zh-CN" altLang="en-US" sz="2800" b="1" dirty="0">
                <a:solidFill>
                  <a:schemeClr val="bg1"/>
                </a:solidFill>
                <a:latin typeface="宋体" pitchFamily="2" charset="-122"/>
              </a:rPr>
              <a:t>的长度为止。</a:t>
            </a:r>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710227" y="4114800"/>
            <a:ext cx="10564881" cy="457200"/>
            <a:chOff x="336" y="3072"/>
            <a:chExt cx="4992" cy="288"/>
          </a:xfrm>
        </p:grpSpPr>
        <p:grpSp>
          <p:nvGrpSpPr>
            <p:cNvPr id="3" name="Group 118"/>
            <p:cNvGrpSpPr>
              <a:grpSpLocks/>
            </p:cNvGrpSpPr>
            <p:nvPr/>
          </p:nvGrpSpPr>
          <p:grpSpPr bwMode="auto">
            <a:xfrm>
              <a:off x="336" y="3072"/>
              <a:ext cx="4992" cy="288"/>
              <a:chOff x="432" y="3408"/>
              <a:chExt cx="4992" cy="288"/>
            </a:xfrm>
          </p:grpSpPr>
          <p:grpSp>
            <p:nvGrpSpPr>
              <p:cNvPr id="4" name="Group 119"/>
              <p:cNvGrpSpPr>
                <a:grpSpLocks/>
              </p:cNvGrpSpPr>
              <p:nvPr/>
            </p:nvGrpSpPr>
            <p:grpSpPr bwMode="auto">
              <a:xfrm>
                <a:off x="432" y="3408"/>
                <a:ext cx="1344" cy="288"/>
                <a:chOff x="432" y="3408"/>
                <a:chExt cx="1344" cy="288"/>
              </a:xfrm>
            </p:grpSpPr>
            <p:sp>
              <p:nvSpPr>
                <p:cNvPr id="120952" name="Rectangle 120"/>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3" name="Rectangle 121"/>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4" name="Rectangle 122"/>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55" name="Rectangle 123"/>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20957"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8"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9"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60" name="Rectangle 128"/>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1" name="Rectangle 129"/>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2" name="Rectangle 130"/>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3" name="Rectangle 131"/>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0439" name="Rectangle 132"/>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dirty="0" smtClean="0">
                  <a:solidFill>
                    <a:srgbClr val="000099"/>
                  </a:solidFill>
                </a:rPr>
                <a:t> a</a:t>
              </a:r>
              <a:r>
                <a:rPr kumimoji="1" lang="en-US" altLang="zh-CN" sz="2600" b="1" baseline="-25000" dirty="0" smtClean="0">
                  <a:solidFill>
                    <a:srgbClr val="000099"/>
                  </a:solidFill>
                </a:rPr>
                <a:t>11         </a:t>
              </a:r>
              <a:r>
                <a:rPr lang="en-US" altLang="zh-CN" sz="2400" b="1" dirty="0">
                  <a:solidFill>
                    <a:srgbClr val="000000"/>
                  </a:solidFill>
                  <a:cs typeface="Times New Roman" pitchFamily="18" charset="0"/>
                </a:rPr>
                <a:t>…     </a:t>
              </a:r>
              <a:r>
                <a:rPr kumimoji="1" lang="en-US" altLang="zh-CN" sz="2600" b="1" baseline="-25000" dirty="0">
                  <a:solidFill>
                    <a:srgbClr val="000099"/>
                  </a:solidFill>
                </a:rPr>
                <a:t> </a:t>
              </a:r>
              <a:r>
                <a:rPr kumimoji="1" lang="en-US" altLang="zh-CN" sz="2600" b="1" dirty="0">
                  <a:solidFill>
                    <a:srgbClr val="000099"/>
                  </a:solidFill>
                </a:rPr>
                <a:t>a</a:t>
              </a:r>
              <a:r>
                <a:rPr kumimoji="1" lang="en-US" altLang="zh-CN" sz="2600" b="1" baseline="-25000" dirty="0">
                  <a:solidFill>
                    <a:srgbClr val="000099"/>
                  </a:solidFill>
                </a:rPr>
                <a:t>m1   </a:t>
              </a:r>
              <a:r>
                <a:rPr kumimoji="1" lang="en-US" altLang="zh-CN" sz="2600" b="1" baseline="-25000" dirty="0" smtClean="0">
                  <a:solidFill>
                    <a:srgbClr val="000099"/>
                  </a:solidFill>
                </a:rPr>
                <a:t> </a:t>
              </a:r>
              <a:r>
                <a:rPr kumimoji="1" lang="en-US" altLang="zh-CN" sz="2600" b="1" dirty="0" smtClean="0">
                  <a:solidFill>
                    <a:srgbClr val="000099"/>
                  </a:solidFill>
                </a:rPr>
                <a:t>a</a:t>
              </a:r>
              <a:r>
                <a:rPr kumimoji="1" lang="en-US" altLang="zh-CN" sz="2600" b="1" baseline="-25000" dirty="0" smtClean="0">
                  <a:solidFill>
                    <a:srgbClr val="000099"/>
                  </a:solidFill>
                </a:rPr>
                <a:t>12          </a:t>
              </a:r>
              <a:r>
                <a:rPr lang="en-US" altLang="zh-CN" sz="2400" b="1" dirty="0">
                  <a:solidFill>
                    <a:srgbClr val="000000"/>
                  </a:solidFill>
                </a:rPr>
                <a:t>…  </a:t>
              </a:r>
              <a:r>
                <a:rPr lang="en-US" altLang="zh-CN" sz="2400" b="1" dirty="0" smtClean="0">
                  <a:solidFill>
                    <a:srgbClr val="000000"/>
                  </a:solidFill>
                </a:rPr>
                <a:t>   </a:t>
              </a:r>
              <a:r>
                <a:rPr kumimoji="1" lang="en-US" altLang="zh-CN" sz="2600" b="1" baseline="-25000" dirty="0" smtClean="0">
                  <a:solidFill>
                    <a:srgbClr val="000099"/>
                  </a:solidFill>
                </a:rPr>
                <a:t> </a:t>
              </a:r>
              <a:r>
                <a:rPr kumimoji="1" lang="en-US" altLang="zh-CN" sz="2600" b="1" dirty="0">
                  <a:solidFill>
                    <a:srgbClr val="000099"/>
                  </a:solidFill>
                </a:rPr>
                <a:t>a</a:t>
              </a:r>
              <a:r>
                <a:rPr kumimoji="1" lang="en-US" altLang="zh-CN" sz="2600" b="1" baseline="-25000" dirty="0">
                  <a:solidFill>
                    <a:srgbClr val="000099"/>
                  </a:solidFill>
                </a:rPr>
                <a:t>m2     </a:t>
              </a:r>
              <a:r>
                <a:rPr kumimoji="1" lang="en-US" altLang="zh-CN" sz="2600" b="1" dirty="0">
                  <a:solidFill>
                    <a:srgbClr val="000099"/>
                  </a:solidFill>
                </a:rPr>
                <a:t>a</a:t>
              </a:r>
              <a:r>
                <a:rPr kumimoji="1" lang="en-US" altLang="zh-CN" sz="2600" b="1" baseline="-25000" dirty="0">
                  <a:solidFill>
                    <a:srgbClr val="000099"/>
                  </a:solidFill>
                </a:rPr>
                <a:t>13        </a:t>
              </a:r>
              <a:r>
                <a:rPr kumimoji="1" lang="en-US" altLang="zh-CN" sz="2600" b="1" baseline="-25000" dirty="0" smtClean="0">
                  <a:solidFill>
                    <a:srgbClr val="000099"/>
                  </a:solidFill>
                </a:rPr>
                <a:t> </a:t>
              </a:r>
              <a:r>
                <a:rPr lang="en-US" altLang="zh-CN" sz="2400" b="1" dirty="0" smtClean="0">
                  <a:solidFill>
                    <a:srgbClr val="000000"/>
                  </a:solidFill>
                </a:rPr>
                <a:t>…      </a:t>
              </a:r>
              <a:r>
                <a:rPr kumimoji="1" lang="en-US" altLang="zh-CN" sz="2600" b="1" dirty="0" err="1">
                  <a:solidFill>
                    <a:srgbClr val="FF3300"/>
                  </a:solidFill>
                </a:rPr>
                <a:t>a</a:t>
              </a:r>
              <a:r>
                <a:rPr kumimoji="1" lang="en-US" altLang="zh-CN" sz="2600" b="1" baseline="-25000" dirty="0" err="1">
                  <a:solidFill>
                    <a:srgbClr val="FF3300"/>
                  </a:solidFill>
                </a:rPr>
                <a:t>ij</a:t>
              </a:r>
              <a:r>
                <a:rPr kumimoji="1" lang="en-US" altLang="zh-CN" sz="2600" b="1" baseline="-25000" dirty="0">
                  <a:solidFill>
                    <a:srgbClr val="FF3300"/>
                  </a:solidFill>
                </a:rPr>
                <a:t> </a:t>
              </a:r>
              <a:r>
                <a:rPr kumimoji="1" lang="en-US" altLang="zh-CN" sz="2600" b="1" baseline="-25000" dirty="0">
                  <a:solidFill>
                    <a:srgbClr val="000099"/>
                  </a:solidFill>
                </a:rPr>
                <a:t>       </a:t>
              </a:r>
              <a:r>
                <a:rPr kumimoji="1" lang="en-US" altLang="zh-CN" sz="2600" b="1" baseline="-25000" dirty="0" smtClean="0">
                  <a:solidFill>
                    <a:srgbClr val="000099"/>
                  </a:solidFill>
                </a:rPr>
                <a:t>    </a:t>
              </a:r>
              <a:r>
                <a:rPr lang="en-US" altLang="zh-CN" sz="2400" b="1" dirty="0" smtClean="0">
                  <a:solidFill>
                    <a:srgbClr val="000000"/>
                  </a:solidFill>
                </a:rPr>
                <a:t>…     </a:t>
              </a:r>
              <a:r>
                <a:rPr kumimoji="1" lang="en-US" altLang="zh-CN" sz="2600" b="1" dirty="0" err="1">
                  <a:solidFill>
                    <a:srgbClr val="000099"/>
                  </a:solidFill>
                </a:rPr>
                <a:t>a</a:t>
              </a:r>
              <a:r>
                <a:rPr kumimoji="1" lang="en-US" altLang="zh-CN" sz="2600" b="1" baseline="-25000" dirty="0" err="1">
                  <a:solidFill>
                    <a:srgbClr val="000099"/>
                  </a:solidFill>
                </a:rPr>
                <a:t>mn</a:t>
              </a:r>
              <a:endParaRPr kumimoji="1" lang="en-US" altLang="zh-CN" sz="2600" b="1" baseline="-25000" dirty="0">
                <a:solidFill>
                  <a:srgbClr val="000099"/>
                </a:solidFill>
              </a:endParaRPr>
            </a:p>
          </p:txBody>
        </p:sp>
      </p:grpSp>
      <p:grpSp>
        <p:nvGrpSpPr>
          <p:cNvPr id="6" name="Group 150"/>
          <p:cNvGrpSpPr>
            <a:grpSpLocks/>
          </p:cNvGrpSpPr>
          <p:nvPr/>
        </p:nvGrpSpPr>
        <p:grpSpPr bwMode="auto">
          <a:xfrm>
            <a:off x="710227" y="4706940"/>
            <a:ext cx="2845222" cy="649287"/>
            <a:chOff x="336" y="3397"/>
            <a:chExt cx="1344" cy="409"/>
          </a:xfrm>
        </p:grpSpPr>
        <p:sp>
          <p:nvSpPr>
            <p:cNvPr id="120966" name="AutoShape 134"/>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7" name="Text Box 135"/>
            <p:cNvSpPr txBox="1">
              <a:spLocks noChangeArrowheads="1"/>
            </p:cNvSpPr>
            <p:nvPr/>
          </p:nvSpPr>
          <p:spPr bwMode="auto">
            <a:xfrm>
              <a:off x="719" y="3554"/>
              <a:ext cx="577" cy="252"/>
            </a:xfrm>
            <a:prstGeom prst="rect">
              <a:avLst/>
            </a:prstGeom>
            <a:noFill/>
            <a:ln w="12700" cap="sq">
              <a:noFill/>
              <a:miter lim="800000"/>
              <a:headEnd type="none" w="sm" len="sm"/>
              <a:tailEnd type="none" w="sm" len="sm"/>
            </a:ln>
          </p:spPr>
          <p:txBody>
            <a:bodyPr>
              <a:spAutoFit/>
            </a:bodyPr>
            <a:lstStyle/>
            <a:p>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列</a:t>
              </a:r>
            </a:p>
          </p:txBody>
        </p:sp>
      </p:grpSp>
      <p:grpSp>
        <p:nvGrpSpPr>
          <p:cNvPr id="7" name="Group 151"/>
          <p:cNvGrpSpPr>
            <a:grpSpLocks/>
          </p:cNvGrpSpPr>
          <p:nvPr/>
        </p:nvGrpSpPr>
        <p:grpSpPr bwMode="auto">
          <a:xfrm>
            <a:off x="3607258" y="4706940"/>
            <a:ext cx="2843062" cy="668337"/>
            <a:chOff x="1704" y="3397"/>
            <a:chExt cx="1344" cy="421"/>
          </a:xfrm>
        </p:grpSpPr>
        <p:sp>
          <p:nvSpPr>
            <p:cNvPr id="120969" name="AutoShape 137"/>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5" name="Text Box 138"/>
            <p:cNvSpPr txBox="1">
              <a:spLocks noChangeArrowheads="1"/>
            </p:cNvSpPr>
            <p:nvPr/>
          </p:nvSpPr>
          <p:spPr bwMode="auto">
            <a:xfrm>
              <a:off x="2099" y="3566"/>
              <a:ext cx="601"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列</a:t>
              </a:r>
            </a:p>
          </p:txBody>
        </p:sp>
      </p:grpSp>
      <p:sp>
        <p:nvSpPr>
          <p:cNvPr id="120971" name="Rectangle 139"/>
          <p:cNvSpPr>
            <a:spLocks noChangeArrowheads="1"/>
          </p:cNvSpPr>
          <p:nvPr/>
        </p:nvSpPr>
        <p:spPr bwMode="auto">
          <a:xfrm>
            <a:off x="7272802" y="4800602"/>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52"/>
          <p:cNvGrpSpPr>
            <a:grpSpLocks/>
          </p:cNvGrpSpPr>
          <p:nvPr/>
        </p:nvGrpSpPr>
        <p:grpSpPr bwMode="auto">
          <a:xfrm>
            <a:off x="507306" y="304800"/>
            <a:ext cx="6299207" cy="628650"/>
            <a:chOff x="1152" y="900"/>
            <a:chExt cx="2976" cy="396"/>
          </a:xfrm>
        </p:grpSpPr>
        <p:sp>
          <p:nvSpPr>
            <p:cNvPr id="120985" name="Rectangle 153"/>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3" name="Text Box 154"/>
            <p:cNvSpPr txBox="1">
              <a:spLocks noChangeArrowheads="1"/>
            </p:cNvSpPr>
            <p:nvPr/>
          </p:nvSpPr>
          <p:spPr bwMode="auto">
            <a:xfrm>
              <a:off x="1152" y="912"/>
              <a:ext cx="297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2</a:t>
              </a:r>
              <a:r>
                <a:rPr lang="en-US" altLang="zh-CN" sz="2900" b="1">
                  <a:solidFill>
                    <a:srgbClr val="003192"/>
                  </a:solidFill>
                  <a:latin typeface="幼圆" pitchFamily="49" charset="-122"/>
                  <a:ea typeface="幼圆" pitchFamily="49" charset="-122"/>
                </a:rPr>
                <a:t>)</a:t>
              </a:r>
              <a:r>
                <a:rPr lang="zh-CN" altLang="en-US" sz="2900" b="1">
                  <a:solidFill>
                    <a:srgbClr val="003192"/>
                  </a:solidFill>
                  <a:latin typeface="幼圆" pitchFamily="49" charset="-122"/>
                  <a:ea typeface="幼圆" pitchFamily="49" charset="-122"/>
                </a:rPr>
                <a:t> </a:t>
              </a:r>
              <a:r>
                <a:rPr lang="zh-CN" altLang="en-US" sz="2900" b="1">
                  <a:solidFill>
                    <a:srgbClr val="002878"/>
                  </a:solidFill>
                  <a:latin typeface="幼圆" pitchFamily="49" charset="-122"/>
                  <a:ea typeface="幼圆" pitchFamily="49" charset="-122"/>
                </a:rPr>
                <a:t>列序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55"/>
          <p:cNvGrpSpPr>
            <a:grpSpLocks/>
          </p:cNvGrpSpPr>
          <p:nvPr/>
        </p:nvGrpSpPr>
        <p:grpSpPr bwMode="auto">
          <a:xfrm>
            <a:off x="2349541" y="1066802"/>
            <a:ext cx="5681997" cy="2092325"/>
            <a:chOff x="1304" y="704"/>
            <a:chExt cx="2685" cy="1318"/>
          </a:xfrm>
        </p:grpSpPr>
        <p:sp>
          <p:nvSpPr>
            <p:cNvPr id="60429" name="Text Box 156"/>
            <p:cNvSpPr txBox="1">
              <a:spLocks noChangeArrowheads="1"/>
            </p:cNvSpPr>
            <p:nvPr/>
          </p:nvSpPr>
          <p:spPr bwMode="auto">
            <a:xfrm>
              <a:off x="1304" y="704"/>
              <a:ext cx="2655" cy="1318"/>
            </a:xfrm>
            <a:prstGeom prst="rect">
              <a:avLst/>
            </a:prstGeom>
            <a:noFill/>
            <a:ln w="12700" cap="sq">
              <a:noFill/>
              <a:miter lim="800000"/>
              <a:headEnd type="none" w="sm" len="sm"/>
              <a:tailEnd type="none" w="sm" len="sm"/>
            </a:ln>
          </p:spPr>
          <p:txBody>
            <a:bodyPr wrap="none">
              <a:spAutoFit/>
            </a:bodyPr>
            <a:lstStyle/>
            <a:p>
              <a:pPr algn="l"/>
              <a:r>
                <a:rPr lang="zh-CN" altLang="zh-CN" sz="2600" dirty="0">
                  <a:solidFill>
                    <a:srgbClr val="002878"/>
                  </a:solidFill>
                </a:rPr>
                <a:t>                           </a:t>
              </a:r>
              <a:r>
                <a:rPr lang="zh-CN" altLang="en-US" sz="2600" dirty="0">
                  <a:solidFill>
                    <a:srgbClr val="002878"/>
                  </a:solidFill>
                </a:rPr>
                <a:t> </a:t>
              </a:r>
              <a:r>
                <a:rPr lang="zh-CN" altLang="zh-CN" sz="2600" dirty="0">
                  <a:solidFill>
                    <a:srgbClr val="002878"/>
                  </a:solidFill>
                </a:rPr>
                <a:t> </a:t>
              </a:r>
              <a:r>
                <a:rPr lang="en-US" altLang="zh-CN" sz="2600" b="1" dirty="0">
                  <a:solidFill>
                    <a:srgbClr val="002878"/>
                  </a:solidFill>
                </a:rPr>
                <a:t>a</a:t>
              </a:r>
              <a:r>
                <a:rPr lang="en-US" altLang="zh-CN" sz="2600" b="1" baseline="-18000" dirty="0">
                  <a:solidFill>
                    <a:srgbClr val="002878"/>
                  </a:solidFill>
                </a:rPr>
                <a:t>11  </a:t>
              </a:r>
              <a:r>
                <a:rPr lang="en-US" altLang="zh-CN" sz="2600" b="1" dirty="0">
                  <a:solidFill>
                    <a:srgbClr val="002878"/>
                  </a:solidFill>
                </a:rPr>
                <a:t> a</a:t>
              </a:r>
              <a:r>
                <a:rPr lang="en-US" altLang="zh-CN" sz="2600" b="1" baseline="-18000" dirty="0">
                  <a:solidFill>
                    <a:srgbClr val="002878"/>
                  </a:solidFill>
                </a:rPr>
                <a:t>12 </a:t>
              </a:r>
              <a:r>
                <a:rPr lang="en-US" altLang="zh-CN" sz="2600" b="1" dirty="0">
                  <a:solidFill>
                    <a:srgbClr val="002878"/>
                  </a:solidFill>
                </a:rPr>
                <a:t>  a</a:t>
              </a:r>
              <a:r>
                <a:rPr lang="en-US" altLang="zh-CN" sz="2600" b="1" baseline="-18000" dirty="0">
                  <a:solidFill>
                    <a:srgbClr val="002878"/>
                  </a:solidFill>
                </a:rPr>
                <a:t>13</a:t>
              </a:r>
              <a:r>
                <a:rPr lang="en-US" altLang="zh-CN" sz="2600" b="1" dirty="0">
                  <a:solidFill>
                    <a:srgbClr val="002878"/>
                  </a:solidFill>
                </a:rPr>
                <a:t>    </a:t>
              </a:r>
              <a:r>
                <a:rPr lang="en-US" altLang="zh-CN" sz="2600" b="1" dirty="0">
                  <a:solidFill>
                    <a:srgbClr val="002878"/>
                  </a:solidFill>
                  <a:cs typeface="Times New Roman" pitchFamily="18" charset="0"/>
                </a:rPr>
                <a:t>…</a:t>
              </a:r>
              <a:r>
                <a:rPr lang="en-US" altLang="zh-CN" sz="2600" b="1" dirty="0">
                  <a:solidFill>
                    <a:srgbClr val="002878"/>
                  </a:solidFill>
                </a:rPr>
                <a:t> …   a</a:t>
              </a:r>
              <a:r>
                <a:rPr lang="en-US" altLang="zh-CN" sz="2600" b="1" baseline="-18000" dirty="0">
                  <a:solidFill>
                    <a:srgbClr val="002878"/>
                  </a:solidFill>
                </a:rPr>
                <a:t>1n</a:t>
              </a:r>
              <a:r>
                <a:rPr lang="en-US" altLang="zh-CN" sz="2600" b="1" dirty="0">
                  <a:solidFill>
                    <a:srgbClr val="002878"/>
                  </a:solidFill>
                </a:rPr>
                <a:t>    </a:t>
              </a:r>
            </a:p>
            <a:p>
              <a:pPr algn="l"/>
              <a:r>
                <a:rPr lang="en-US" altLang="zh-CN" sz="2600" b="1" dirty="0">
                  <a:solidFill>
                    <a:srgbClr val="002878"/>
                  </a:solidFill>
                </a:rPr>
                <a:t>                             a</a:t>
              </a:r>
              <a:r>
                <a:rPr lang="en-US" altLang="zh-CN" sz="2600" b="1" baseline="-18000" dirty="0">
                  <a:solidFill>
                    <a:srgbClr val="002878"/>
                  </a:solidFill>
                </a:rPr>
                <a:t>21</a:t>
              </a:r>
              <a:r>
                <a:rPr lang="en-US" altLang="zh-CN" sz="2600" b="1" dirty="0">
                  <a:solidFill>
                    <a:srgbClr val="002878"/>
                  </a:solidFill>
                </a:rPr>
                <a:t>   a</a:t>
              </a:r>
              <a:r>
                <a:rPr lang="en-US" altLang="zh-CN" sz="2600" b="1" baseline="-18000" dirty="0">
                  <a:solidFill>
                    <a:srgbClr val="002878"/>
                  </a:solidFill>
                </a:rPr>
                <a:t>22</a:t>
              </a:r>
              <a:r>
                <a:rPr lang="en-US" altLang="zh-CN" sz="2600" b="1" dirty="0">
                  <a:solidFill>
                    <a:srgbClr val="002878"/>
                  </a:solidFill>
                </a:rPr>
                <a:t>   a</a:t>
              </a:r>
              <a:r>
                <a:rPr lang="en-US" altLang="zh-CN" sz="2600" b="1" baseline="-18000" dirty="0">
                  <a:solidFill>
                    <a:srgbClr val="002878"/>
                  </a:solidFill>
                </a:rPr>
                <a:t>23 </a:t>
              </a:r>
              <a:r>
                <a:rPr lang="en-US" altLang="zh-CN" sz="2600" b="1" dirty="0">
                  <a:solidFill>
                    <a:srgbClr val="002878"/>
                  </a:solidFill>
                </a:rPr>
                <a:t>  … …   a</a:t>
              </a:r>
              <a:r>
                <a:rPr lang="en-US" altLang="zh-CN" sz="2600" b="1" baseline="-18000" dirty="0">
                  <a:solidFill>
                    <a:srgbClr val="002878"/>
                  </a:solidFill>
                </a:rPr>
                <a:t>2n</a:t>
              </a:r>
            </a:p>
            <a:p>
              <a:pPr algn="l"/>
              <a:r>
                <a:rPr lang="en-US" altLang="zh-CN" sz="2600" b="1" dirty="0">
                  <a:solidFill>
                    <a:srgbClr val="002878"/>
                  </a:solidFill>
                </a:rPr>
                <a:t>A[1..m,1..n] =              … … </a:t>
              </a:r>
            </a:p>
            <a:p>
              <a:pPr algn="l"/>
              <a:r>
                <a:rPr lang="en-US" altLang="zh-CN" sz="2600" b="1" dirty="0">
                  <a:solidFill>
                    <a:srgbClr val="002878"/>
                  </a:solidFill>
                </a:rPr>
                <a:t>                                      … …</a:t>
              </a:r>
            </a:p>
            <a:p>
              <a:pPr algn="l"/>
              <a:r>
                <a:rPr lang="en-US" altLang="zh-CN" sz="2600" b="1" dirty="0">
                  <a:solidFill>
                    <a:srgbClr val="002878"/>
                  </a:solidFill>
                </a:rPr>
                <a:t>                             a</a:t>
              </a:r>
              <a:r>
                <a:rPr lang="en-US" altLang="zh-CN" sz="2600" b="1" baseline="-18000" dirty="0">
                  <a:solidFill>
                    <a:srgbClr val="002878"/>
                  </a:solidFill>
                </a:rPr>
                <a:t>m1</a:t>
              </a:r>
              <a:r>
                <a:rPr lang="en-US" altLang="zh-CN" sz="2600" b="1" dirty="0">
                  <a:solidFill>
                    <a:srgbClr val="002878"/>
                  </a:solidFill>
                </a:rPr>
                <a:t>  a</a:t>
              </a:r>
              <a:r>
                <a:rPr lang="en-US" altLang="zh-CN" sz="2600" b="1" baseline="-18000" dirty="0">
                  <a:solidFill>
                    <a:srgbClr val="002878"/>
                  </a:solidFill>
                </a:rPr>
                <a:t>m2</a:t>
              </a:r>
              <a:r>
                <a:rPr lang="en-US" altLang="zh-CN" sz="2600" b="1" dirty="0">
                  <a:solidFill>
                    <a:srgbClr val="002878"/>
                  </a:solidFill>
                </a:rPr>
                <a:t>   a</a:t>
              </a:r>
              <a:r>
                <a:rPr lang="en-US" altLang="zh-CN" sz="2600" b="1" baseline="-18000" dirty="0">
                  <a:solidFill>
                    <a:srgbClr val="002878"/>
                  </a:solidFill>
                </a:rPr>
                <a:t>m3 </a:t>
              </a:r>
              <a:r>
                <a:rPr lang="en-US" altLang="zh-CN" sz="2600" b="1" dirty="0">
                  <a:solidFill>
                    <a:srgbClr val="002878"/>
                  </a:solidFill>
                </a:rPr>
                <a:t>  … …  </a:t>
              </a:r>
              <a:r>
                <a:rPr lang="en-US" altLang="zh-CN" sz="2600" b="1" dirty="0" err="1">
                  <a:solidFill>
                    <a:srgbClr val="002878"/>
                  </a:solidFill>
                </a:rPr>
                <a:t>a</a:t>
              </a:r>
              <a:r>
                <a:rPr lang="en-US" altLang="zh-CN" sz="2600" b="1" baseline="-18000" dirty="0" err="1">
                  <a:solidFill>
                    <a:srgbClr val="002878"/>
                  </a:solidFill>
                </a:rPr>
                <a:t>mn</a:t>
              </a:r>
              <a:endParaRPr lang="en-US" altLang="zh-CN" sz="2600" b="1" baseline="-18000" dirty="0">
                <a:solidFill>
                  <a:srgbClr val="002878"/>
                </a:solidFill>
              </a:endParaRPr>
            </a:p>
          </p:txBody>
        </p:sp>
        <p:sp>
          <p:nvSpPr>
            <p:cNvPr id="60430" name="AutoShape 157"/>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0990" name="AutoShape 158"/>
            <p:cNvSpPr>
              <a:spLocks/>
            </p:cNvSpPr>
            <p:nvPr/>
          </p:nvSpPr>
          <p:spPr bwMode="auto">
            <a:xfrm>
              <a:off x="3891"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65"/>
          <p:cNvGrpSpPr>
            <a:grpSpLocks/>
          </p:cNvGrpSpPr>
          <p:nvPr/>
        </p:nvGrpSpPr>
        <p:grpSpPr bwMode="auto">
          <a:xfrm>
            <a:off x="915307" y="5638800"/>
            <a:ext cx="9040808" cy="914400"/>
            <a:chOff x="432" y="3552"/>
            <a:chExt cx="4272" cy="576"/>
          </a:xfrm>
        </p:grpSpPr>
        <p:sp>
          <p:nvSpPr>
            <p:cNvPr id="60425" name="Rectangle 160"/>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前一列最后一个元素的存储位置与后</a:t>
              </a:r>
            </a:p>
            <a:p>
              <a:pPr algn="l"/>
              <a:r>
                <a:rPr lang="zh-CN" altLang="en-US" sz="2400" b="1">
                  <a:solidFill>
                    <a:srgbClr val="002878"/>
                  </a:solidFill>
                  <a:latin typeface="幼圆" pitchFamily="49" charset="-122"/>
                  <a:ea typeface="幼圆" pitchFamily="49" charset="-122"/>
                </a:rPr>
                <a:t>一列的第一个元素的存储位置相邻。</a:t>
              </a:r>
              <a:endParaRPr lang="zh-CN" altLang="en-US" sz="2400" b="1">
                <a:solidFill>
                  <a:srgbClr val="003192"/>
                </a:solidFill>
                <a:latin typeface="幼圆" pitchFamily="49" charset="-122"/>
                <a:ea typeface="幼圆" pitchFamily="49" charset="-122"/>
              </a:endParaRPr>
            </a:p>
          </p:txBody>
        </p:sp>
        <p:sp>
          <p:nvSpPr>
            <p:cNvPr id="120993" name="Rectangle 161"/>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95" name="Oval 163"/>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28" name="Rectangle 164"/>
            <p:cNvSpPr>
              <a:spLocks noChangeArrowheads="1"/>
            </p:cNvSpPr>
            <p:nvPr/>
          </p:nvSpPr>
          <p:spPr bwMode="auto">
            <a:xfrm>
              <a:off x="533" y="3631"/>
              <a:ext cx="707"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0971"/>
                                        </p:tgtEl>
                                        <p:attrNameLst>
                                          <p:attrName>style.visibility</p:attrName>
                                        </p:attrNameLst>
                                      </p:cBhvr>
                                      <p:to>
                                        <p:strVal val="visible"/>
                                      </p:to>
                                    </p:set>
                                    <p:animEffect transition="in" filter="wipe(left)">
                                      <p:cBhvr>
                                        <p:cTn id="19" dur="500"/>
                                        <p:tgtEl>
                                          <p:spTgt spid="120971"/>
                                        </p:tgtEl>
                                      </p:cBhvr>
                                    </p:animEffect>
                                  </p:childTnLst>
                                </p:cTn>
                              </p:par>
                            </p:childTnLst>
                          </p:cTn>
                        </p:par>
                        <p:par>
                          <p:cTn id="20" fill="hold" nodeType="with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71"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123050" y="260350"/>
            <a:ext cx="11944316"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9155" name="Rectangle 3"/>
          <p:cNvSpPr txBox="1">
            <a:spLocks noChangeArrowheads="1"/>
          </p:cNvSpPr>
          <p:nvPr/>
        </p:nvSpPr>
        <p:spPr bwMode="auto">
          <a:xfrm>
            <a:off x="220192" y="260350"/>
            <a:ext cx="11581648" cy="457200"/>
          </a:xfrm>
          <a:prstGeom prst="rect">
            <a:avLst/>
          </a:prstGeom>
          <a:noFill/>
          <a:ln w="9525">
            <a:noFill/>
            <a:miter lim="800000"/>
            <a:headEnd/>
            <a:tailEnd/>
          </a:ln>
        </p:spPr>
        <p:txBody>
          <a:bodyPr/>
          <a:lstStyle/>
          <a:p>
            <a:pPr algn="l" eaLnBrk="1" hangingPunct="1"/>
            <a:r>
              <a:rPr kumimoji="1" lang="en-US" altLang="zh-CN" sz="2800" b="1" dirty="0">
                <a:solidFill>
                  <a:schemeClr val="bg1"/>
                </a:solidFill>
                <a:latin typeface="宋体" charset="-122"/>
              </a:rPr>
              <a:t> KMP</a:t>
            </a:r>
            <a:r>
              <a:rPr kumimoji="1" lang="zh-CN" altLang="en-US" sz="2800" b="1" dirty="0">
                <a:solidFill>
                  <a:schemeClr val="bg1"/>
                </a:solidFill>
                <a:latin typeface="宋体" charset="-122"/>
              </a:rPr>
              <a:t>算法的实现</a:t>
            </a:r>
            <a:endParaRPr kumimoji="1" lang="zh-CN" altLang="en-US" sz="2800" b="1" dirty="0">
              <a:solidFill>
                <a:schemeClr val="bg1"/>
              </a:solidFill>
            </a:endParaRPr>
          </a:p>
        </p:txBody>
      </p:sp>
      <p:sp>
        <p:nvSpPr>
          <p:cNvPr id="7" name="Rectangle 4"/>
          <p:cNvSpPr>
            <a:spLocks noChangeArrowheads="1"/>
          </p:cNvSpPr>
          <p:nvPr/>
        </p:nvSpPr>
        <p:spPr bwMode="auto">
          <a:xfrm>
            <a:off x="474923" y="893765"/>
            <a:ext cx="11376567" cy="4154487"/>
          </a:xfrm>
          <a:prstGeom prst="rect">
            <a:avLst/>
          </a:prstGeom>
          <a:noFill/>
          <a:ln w="9525">
            <a:noFill/>
            <a:miter lim="800000"/>
            <a:headEnd/>
            <a:tailEnd/>
          </a:ln>
          <a:effectLst/>
        </p:spPr>
        <p:txBody>
          <a:bodyPr>
            <a:spAutoFit/>
          </a:bodyPr>
          <a:lstStyle/>
          <a:p>
            <a:pPr algn="l" eaLnBrk="1" hangingPunct="1">
              <a:lnSpc>
                <a:spcPct val="80000"/>
              </a:lnSpc>
            </a:pPr>
            <a:r>
              <a:rPr kumimoji="1" lang="en-US" altLang="zh-CN" sz="2400" b="1">
                <a:solidFill>
                  <a:srgbClr val="FFFFFF"/>
                </a:solidFill>
              </a:rPr>
              <a:t>int </a:t>
            </a:r>
            <a:r>
              <a:rPr kumimoji="1" lang="en-US" altLang="zh-CN" sz="2400" b="1">
                <a:solidFill>
                  <a:srgbClr val="FF9900"/>
                </a:solidFill>
              </a:rPr>
              <a:t>KMPIndex</a:t>
            </a:r>
            <a:r>
              <a:rPr kumimoji="1" lang="en-US" altLang="zh-CN" sz="2400" b="1">
                <a:solidFill>
                  <a:srgbClr val="FFFFFF"/>
                </a:solidFill>
              </a:rPr>
              <a:t>(String S, int start,String T, int next[ ]) </a:t>
            </a:r>
          </a:p>
          <a:p>
            <a:pPr algn="l" eaLnBrk="1" hangingPunct="1">
              <a:lnSpc>
                <a:spcPct val="80000"/>
              </a:lnSpc>
            </a:pPr>
            <a:r>
              <a:rPr kumimoji="1" lang="en-US" altLang="zh-CN" sz="2400" b="1">
                <a:solidFill>
                  <a:srgbClr val="FFFFFF"/>
                </a:solidFill>
              </a:rPr>
              <a:t>{</a:t>
            </a:r>
          </a:p>
          <a:p>
            <a:pPr algn="l" eaLnBrk="1" hangingPunct="1">
              <a:lnSpc>
                <a:spcPct val="80000"/>
              </a:lnSpc>
            </a:pPr>
            <a:r>
              <a:rPr kumimoji="1" lang="en-US" altLang="zh-CN" sz="2400" b="1">
                <a:solidFill>
                  <a:srgbClr val="FFFFFF"/>
                </a:solidFill>
              </a:rPr>
              <a:t>     int i = start,  j=1;</a:t>
            </a:r>
          </a:p>
          <a:p>
            <a:pPr algn="l" eaLnBrk="1" hangingPunct="1">
              <a:lnSpc>
                <a:spcPct val="80000"/>
              </a:lnSpc>
            </a:pPr>
            <a:endParaRPr kumimoji="1" lang="en-US" altLang="zh-CN" sz="2400" b="1">
              <a:solidFill>
                <a:srgbClr val="FFFFFF"/>
              </a:solidFill>
            </a:endParaRPr>
          </a:p>
          <a:p>
            <a:pPr algn="l" eaLnBrk="1" hangingPunct="1">
              <a:lnSpc>
                <a:spcPct val="80000"/>
              </a:lnSpc>
            </a:pPr>
            <a:r>
              <a:rPr kumimoji="1" lang="en-US" altLang="zh-CN" sz="2400" b="1">
                <a:solidFill>
                  <a:srgbClr val="FFFFFF"/>
                </a:solidFill>
              </a:rPr>
              <a:t>     while ( i &lt;= S[0] &amp;&amp; j&lt; T[0]) {</a:t>
            </a:r>
          </a:p>
          <a:p>
            <a:pPr algn="l" eaLnBrk="1" hangingPunct="1">
              <a:lnSpc>
                <a:spcPct val="80000"/>
              </a:lnSpc>
            </a:pPr>
            <a:r>
              <a:rPr kumimoji="1" lang="en-US" altLang="zh-CN" sz="2400" b="1">
                <a:solidFill>
                  <a:srgbClr val="FF6600"/>
                </a:solidFill>
              </a:rPr>
              <a:t>      </a:t>
            </a:r>
            <a:r>
              <a:rPr kumimoji="1" lang="en-US" altLang="zh-CN" sz="1800" b="1">
                <a:solidFill>
                  <a:srgbClr val="FF6600"/>
                </a:solidFill>
                <a:latin typeface="楷体_GB2312" pitchFamily="49" charset="-122"/>
                <a:ea typeface="楷体_GB2312" pitchFamily="49" charset="-122"/>
              </a:rPr>
              <a:t>//</a:t>
            </a:r>
            <a:r>
              <a:rPr kumimoji="1" lang="zh-CN" altLang="en-US" sz="1800" b="1">
                <a:solidFill>
                  <a:srgbClr val="FF6600"/>
                </a:solidFill>
                <a:latin typeface="楷体_GB2312" pitchFamily="49" charset="-122"/>
                <a:ea typeface="楷体_GB2312" pitchFamily="49" charset="-122"/>
              </a:rPr>
              <a:t>不失配则继续比较后续字符</a:t>
            </a:r>
          </a:p>
          <a:p>
            <a:pPr algn="l" eaLnBrk="1" hangingPunct="1">
              <a:lnSpc>
                <a:spcPct val="80000"/>
              </a:lnSpc>
            </a:pPr>
            <a:r>
              <a:rPr kumimoji="1" lang="en-US" altLang="zh-CN" sz="2400" b="1">
                <a:solidFill>
                  <a:srgbClr val="FFFFFF"/>
                </a:solidFill>
              </a:rPr>
              <a:t>      if (</a:t>
            </a:r>
            <a:r>
              <a:rPr kumimoji="1" lang="en-US" altLang="zh-CN" sz="2400" b="1">
                <a:solidFill>
                  <a:srgbClr val="FF9900"/>
                </a:solidFill>
              </a:rPr>
              <a:t>j == 0 ||</a:t>
            </a:r>
            <a:r>
              <a:rPr kumimoji="1" lang="en-US" altLang="zh-CN" sz="2400" b="1">
                <a:solidFill>
                  <a:srgbClr val="FFFFFF"/>
                </a:solidFill>
              </a:rPr>
              <a:t> S [i] = = T[j] ) {i++;   j++ } </a:t>
            </a:r>
          </a:p>
          <a:p>
            <a:pPr algn="l" eaLnBrk="1" hangingPunct="1">
              <a:lnSpc>
                <a:spcPct val="80000"/>
              </a:lnSpc>
            </a:pPr>
            <a:r>
              <a:rPr kumimoji="1" lang="en-US" altLang="zh-CN" sz="1800" b="1">
                <a:solidFill>
                  <a:srgbClr val="FF6600"/>
                </a:solidFill>
                <a:latin typeface="楷体_GB2312" pitchFamily="49" charset="-122"/>
                <a:ea typeface="楷体_GB2312" pitchFamily="49" charset="-122"/>
              </a:rPr>
              <a:t>   //</a:t>
            </a:r>
            <a:r>
              <a:rPr kumimoji="1" lang="zh-CN" altLang="en-US" sz="1800" b="1">
                <a:solidFill>
                  <a:srgbClr val="FF6600"/>
                </a:solidFill>
                <a:latin typeface="楷体_GB2312" pitchFamily="49" charset="-122"/>
                <a:ea typeface="楷体_GB2312" pitchFamily="49" charset="-122"/>
              </a:rPr>
              <a:t>特点：</a:t>
            </a:r>
            <a:r>
              <a:rPr kumimoji="1" lang="en-US" altLang="zh-CN" sz="1800" b="1">
                <a:solidFill>
                  <a:srgbClr val="FF6600"/>
                </a:solidFill>
                <a:latin typeface="楷体_GB2312" pitchFamily="49" charset="-122"/>
                <a:ea typeface="楷体_GB2312" pitchFamily="49" charset="-122"/>
              </a:rPr>
              <a:t>S</a:t>
            </a:r>
            <a:r>
              <a:rPr kumimoji="1" lang="zh-CN" altLang="en-US" sz="1800" b="1">
                <a:solidFill>
                  <a:srgbClr val="FF6600"/>
                </a:solidFill>
                <a:latin typeface="楷体_GB2312" pitchFamily="49" charset="-122"/>
                <a:ea typeface="楷体_GB2312" pitchFamily="49" charset="-122"/>
              </a:rPr>
              <a:t>的</a:t>
            </a:r>
            <a:r>
              <a:rPr kumimoji="1" lang="en-US" altLang="zh-CN" sz="1800" b="1">
                <a:solidFill>
                  <a:srgbClr val="FF6600"/>
                </a:solidFill>
                <a:latin typeface="楷体_GB2312" pitchFamily="49" charset="-122"/>
                <a:ea typeface="楷体_GB2312" pitchFamily="49" charset="-122"/>
              </a:rPr>
              <a:t>i</a:t>
            </a:r>
            <a:r>
              <a:rPr kumimoji="1" lang="zh-CN" altLang="en-US" sz="1800" b="1">
                <a:solidFill>
                  <a:srgbClr val="FF6600"/>
                </a:solidFill>
                <a:latin typeface="楷体_GB2312" pitchFamily="49" charset="-122"/>
                <a:ea typeface="楷体_GB2312" pitchFamily="49" charset="-122"/>
              </a:rPr>
              <a:t>指针不回溯，而且从</a:t>
            </a:r>
            <a:r>
              <a:rPr kumimoji="1" lang="en-US" altLang="zh-CN" sz="1800" b="1">
                <a:solidFill>
                  <a:srgbClr val="FF6600"/>
                </a:solidFill>
                <a:latin typeface="楷体_GB2312" pitchFamily="49" charset="-122"/>
                <a:ea typeface="楷体_GB2312" pitchFamily="49" charset="-122"/>
              </a:rPr>
              <a:t>T</a:t>
            </a:r>
            <a:r>
              <a:rPr kumimoji="1" lang="zh-CN" altLang="en-US" sz="1800" b="1">
                <a:solidFill>
                  <a:srgbClr val="FF6600"/>
                </a:solidFill>
                <a:latin typeface="楷体_GB2312" pitchFamily="49" charset="-122"/>
                <a:ea typeface="楷体_GB2312" pitchFamily="49" charset="-122"/>
              </a:rPr>
              <a:t>的</a:t>
            </a:r>
            <a:r>
              <a:rPr kumimoji="1" lang="en-US" altLang="zh-CN" sz="1800" b="1">
                <a:solidFill>
                  <a:srgbClr val="FF6600"/>
                </a:solidFill>
                <a:latin typeface="楷体_GB2312" pitchFamily="49" charset="-122"/>
                <a:ea typeface="楷体_GB2312" pitchFamily="49" charset="-122"/>
              </a:rPr>
              <a:t>k</a:t>
            </a:r>
            <a:r>
              <a:rPr kumimoji="1" lang="zh-CN" altLang="en-US" sz="1800" b="1">
                <a:solidFill>
                  <a:srgbClr val="FF6600"/>
                </a:solidFill>
                <a:latin typeface="楷体_GB2312" pitchFamily="49" charset="-122"/>
                <a:ea typeface="楷体_GB2312" pitchFamily="49" charset="-122"/>
              </a:rPr>
              <a:t>位置开始匹配</a:t>
            </a:r>
            <a:endParaRPr kumimoji="1" lang="en-US" altLang="zh-CN" sz="1800" b="1">
              <a:solidFill>
                <a:srgbClr val="FF6600"/>
              </a:solidFill>
              <a:latin typeface="楷体_GB2312" pitchFamily="49" charset="-122"/>
              <a:ea typeface="楷体_GB2312" pitchFamily="49" charset="-122"/>
            </a:endParaRPr>
          </a:p>
          <a:p>
            <a:pPr algn="l" eaLnBrk="1" hangingPunct="1">
              <a:lnSpc>
                <a:spcPct val="80000"/>
              </a:lnSpc>
            </a:pPr>
            <a:r>
              <a:rPr kumimoji="1" lang="en-US" altLang="zh-CN" sz="2400" b="1">
                <a:solidFill>
                  <a:srgbClr val="FFFFFF"/>
                </a:solidFill>
              </a:rPr>
              <a:t>     else </a:t>
            </a:r>
            <a:r>
              <a:rPr kumimoji="1" lang="en-US" altLang="zh-CN" sz="2400" b="1">
                <a:solidFill>
                  <a:srgbClr val="FF9900"/>
                </a:solidFill>
              </a:rPr>
              <a:t>j=</a:t>
            </a:r>
            <a:r>
              <a:rPr kumimoji="1" lang="en-US" altLang="zh-CN" sz="2400" b="1">
                <a:solidFill>
                  <a:srgbClr val="00FF00"/>
                </a:solidFill>
              </a:rPr>
              <a:t>next[j]</a:t>
            </a:r>
            <a:r>
              <a:rPr kumimoji="1" lang="en-US" altLang="zh-CN" sz="2400" b="1">
                <a:solidFill>
                  <a:srgbClr val="FF9900"/>
                </a:solidFill>
              </a:rPr>
              <a:t>; </a:t>
            </a:r>
            <a:r>
              <a:rPr kumimoji="1" lang="en-US" altLang="zh-CN" sz="2400" b="1">
                <a:solidFill>
                  <a:srgbClr val="FFFFFF"/>
                </a:solidFill>
              </a:rPr>
              <a:t> </a:t>
            </a:r>
            <a:endParaRPr kumimoji="1" lang="zh-CN" altLang="en-US" sz="2000" b="1">
              <a:solidFill>
                <a:srgbClr val="5294D6"/>
              </a:solidFill>
              <a:latin typeface="楷体_GB2312" pitchFamily="49" charset="-122"/>
              <a:ea typeface="楷体_GB2312" pitchFamily="49" charset="-122"/>
            </a:endParaRPr>
          </a:p>
          <a:p>
            <a:pPr algn="l" eaLnBrk="1" hangingPunct="1">
              <a:lnSpc>
                <a:spcPct val="80000"/>
              </a:lnSpc>
            </a:pPr>
            <a:r>
              <a:rPr kumimoji="1" lang="zh-CN" altLang="en-US" sz="2400" b="1">
                <a:solidFill>
                  <a:srgbClr val="FFFFFF"/>
                </a:solidFill>
              </a:rPr>
              <a:t>     </a:t>
            </a:r>
            <a:r>
              <a:rPr kumimoji="1" lang="en-US" altLang="zh-CN" sz="2400" b="1">
                <a:solidFill>
                  <a:srgbClr val="FFFFFF"/>
                </a:solidFill>
              </a:rPr>
              <a:t>}</a:t>
            </a:r>
          </a:p>
          <a:p>
            <a:pPr algn="l" eaLnBrk="1" hangingPunct="1">
              <a:lnSpc>
                <a:spcPct val="80000"/>
              </a:lnSpc>
            </a:pPr>
            <a:r>
              <a:rPr kumimoji="1" lang="en-US" altLang="zh-CN" sz="2400" b="1">
                <a:solidFill>
                  <a:srgbClr val="FFFFFF"/>
                </a:solidFill>
              </a:rPr>
              <a:t>    </a:t>
            </a:r>
          </a:p>
          <a:p>
            <a:pPr algn="l" eaLnBrk="1" hangingPunct="1">
              <a:lnSpc>
                <a:spcPct val="80000"/>
              </a:lnSpc>
            </a:pPr>
            <a:r>
              <a:rPr kumimoji="1" lang="en-US" altLang="zh-CN" sz="2400" b="1">
                <a:solidFill>
                  <a:srgbClr val="FFFFFF"/>
                </a:solidFill>
              </a:rPr>
              <a:t>    if (j &gt;= T[0])   return ( i-T(0) );  </a:t>
            </a:r>
            <a:endParaRPr kumimoji="1" lang="en-US" altLang="zh-CN" sz="2000" b="1">
              <a:solidFill>
                <a:srgbClr val="5294D6"/>
              </a:solidFill>
              <a:latin typeface="楷体_GB2312" pitchFamily="49" charset="-122"/>
              <a:ea typeface="楷体_GB2312" pitchFamily="49" charset="-122"/>
            </a:endParaRPr>
          </a:p>
          <a:p>
            <a:pPr algn="l" eaLnBrk="1" hangingPunct="1">
              <a:lnSpc>
                <a:spcPct val="80000"/>
              </a:lnSpc>
            </a:pPr>
            <a:r>
              <a:rPr kumimoji="1" lang="en-US" altLang="zh-CN" sz="2400" b="1">
                <a:solidFill>
                  <a:srgbClr val="FFFFFF"/>
                </a:solidFill>
              </a:rPr>
              <a:t>    else    return -1;                   </a:t>
            </a:r>
          </a:p>
          <a:p>
            <a:pPr algn="l" eaLnBrk="1" hangingPunct="1">
              <a:lnSpc>
                <a:spcPct val="80000"/>
              </a:lnSpc>
            </a:pPr>
            <a:r>
              <a:rPr kumimoji="1" lang="en-US" altLang="zh-CN" sz="2400" b="1">
                <a:solidFill>
                  <a:srgbClr val="FFFFFF"/>
                </a:solidFill>
              </a:rPr>
              <a:t>}</a:t>
            </a:r>
            <a:endParaRPr kumimoji="1" lang="en-US" altLang="zh-CN" sz="2000" b="1">
              <a:solidFill>
                <a:srgbClr val="5294D6"/>
              </a:solidFill>
              <a:latin typeface="楷体_GB2312" pitchFamily="49" charset="-122"/>
              <a:ea typeface="楷体_GB2312" pitchFamily="49" charset="-122"/>
            </a:endParaRPr>
          </a:p>
        </p:txBody>
      </p:sp>
      <p:sp>
        <p:nvSpPr>
          <p:cNvPr id="9" name="Rectangle 4"/>
          <p:cNvSpPr>
            <a:spLocks noChangeArrowheads="1"/>
          </p:cNvSpPr>
          <p:nvPr/>
        </p:nvSpPr>
        <p:spPr bwMode="auto">
          <a:xfrm>
            <a:off x="369146" y="4984750"/>
            <a:ext cx="11482344" cy="1200329"/>
          </a:xfrm>
          <a:prstGeom prst="rect">
            <a:avLst/>
          </a:prstGeom>
          <a:noFill/>
          <a:ln w="9525">
            <a:noFill/>
            <a:miter lim="800000"/>
            <a:headEnd/>
            <a:tailEnd/>
          </a:ln>
          <a:effectLst/>
        </p:spPr>
        <p:txBody>
          <a:bodyPr>
            <a:spAutoFit/>
          </a:bodyPr>
          <a:lstStyle/>
          <a:p>
            <a:pPr algn="l" eaLnBrk="1" hangingPunct="1">
              <a:lnSpc>
                <a:spcPct val="150000"/>
              </a:lnSpc>
              <a:spcBef>
                <a:spcPct val="20000"/>
              </a:spcBef>
            </a:pPr>
            <a:r>
              <a:rPr kumimoji="1" lang="zh-CN" altLang="en-US" sz="2400" b="1">
                <a:solidFill>
                  <a:srgbClr val="FF9900"/>
                </a:solidFill>
                <a:latin typeface="楷体_GB2312" pitchFamily="49" charset="-122"/>
                <a:ea typeface="楷体_GB2312" pitchFamily="49" charset="-122"/>
              </a:rPr>
              <a:t>而此时</a:t>
            </a:r>
            <a:r>
              <a:rPr kumimoji="1" lang="en-US" altLang="zh-CN" sz="2400" b="1">
                <a:solidFill>
                  <a:srgbClr val="FF9900"/>
                </a:solidFill>
                <a:latin typeface="楷体_GB2312" pitchFamily="49" charset="-122"/>
                <a:ea typeface="楷体_GB2312" pitchFamily="49" charset="-122"/>
              </a:rPr>
              <a:t>KMP</a:t>
            </a:r>
            <a:r>
              <a:rPr kumimoji="1" lang="zh-CN" altLang="en-US" sz="2400" b="1">
                <a:solidFill>
                  <a:srgbClr val="FF9900"/>
                </a:solidFill>
                <a:latin typeface="楷体_GB2312" pitchFamily="49" charset="-122"/>
                <a:ea typeface="楷体_GB2312" pitchFamily="49" charset="-122"/>
              </a:rPr>
              <a:t>的情况是：</a:t>
            </a:r>
            <a:r>
              <a:rPr kumimoji="1" lang="zh-CN" altLang="en-US" sz="2400" b="1">
                <a:solidFill>
                  <a:srgbClr val="FFFFFF"/>
                </a:solidFill>
                <a:latin typeface="楷体_GB2312" pitchFamily="49" charset="-122"/>
                <a:ea typeface="楷体_GB2312" pitchFamily="49" charset="-122"/>
              </a:rPr>
              <a:t>由于指针</a:t>
            </a:r>
            <a:r>
              <a:rPr kumimoji="1" lang="en-US" altLang="zh-CN" sz="2400" b="1">
                <a:solidFill>
                  <a:srgbClr val="FF9900"/>
                </a:solidFill>
                <a:latin typeface="楷体_GB2312" pitchFamily="49" charset="-122"/>
                <a:ea typeface="楷体_GB2312" pitchFamily="49" charset="-122"/>
              </a:rPr>
              <a:t>i</a:t>
            </a:r>
            <a:r>
              <a:rPr kumimoji="1" lang="zh-CN" altLang="en-US" sz="2400" b="1">
                <a:solidFill>
                  <a:srgbClr val="FFFFFF"/>
                </a:solidFill>
                <a:latin typeface="楷体_GB2312" pitchFamily="49" charset="-122"/>
                <a:ea typeface="楷体_GB2312" pitchFamily="49" charset="-122"/>
              </a:rPr>
              <a:t>无须回溯，比较次数仅为</a:t>
            </a:r>
            <a:r>
              <a:rPr kumimoji="1" lang="en-US" altLang="zh-CN" sz="2400" b="1">
                <a:solidFill>
                  <a:srgbClr val="C00000"/>
                </a:solidFill>
                <a:latin typeface="楷体_GB2312" pitchFamily="49" charset="-122"/>
                <a:ea typeface="楷体_GB2312" pitchFamily="49" charset="-122"/>
              </a:rPr>
              <a:t>n</a:t>
            </a:r>
            <a:r>
              <a:rPr kumimoji="1" lang="en-US" altLang="zh-CN" sz="2400" b="1">
                <a:solidFill>
                  <a:srgbClr val="FF9900"/>
                </a:solidFill>
                <a:latin typeface="楷体_GB2312" pitchFamily="49" charset="-122"/>
                <a:ea typeface="楷体_GB2312" pitchFamily="49" charset="-122"/>
              </a:rPr>
              <a:t>,</a:t>
            </a:r>
            <a:r>
              <a:rPr kumimoji="1" lang="zh-CN" altLang="en-US" sz="2400" b="1">
                <a:solidFill>
                  <a:srgbClr val="FFFFFF"/>
                </a:solidFill>
                <a:latin typeface="楷体_GB2312" pitchFamily="49" charset="-122"/>
                <a:ea typeface="楷体_GB2312" pitchFamily="49" charset="-122"/>
              </a:rPr>
              <a:t>即使加上计算</a:t>
            </a:r>
            <a:r>
              <a:rPr kumimoji="1" lang="en-US" altLang="zh-CN" sz="2400" b="1">
                <a:solidFill>
                  <a:srgbClr val="FFFFFF"/>
                </a:solidFill>
                <a:latin typeface="楷体_GB2312" pitchFamily="49" charset="-122"/>
                <a:ea typeface="楷体_GB2312" pitchFamily="49" charset="-122"/>
              </a:rPr>
              <a:t>next[j]</a:t>
            </a:r>
            <a:r>
              <a:rPr kumimoji="1" lang="zh-CN" altLang="en-US" sz="2400" b="1">
                <a:solidFill>
                  <a:srgbClr val="FFFFFF"/>
                </a:solidFill>
                <a:latin typeface="楷体_GB2312" pitchFamily="49" charset="-122"/>
                <a:ea typeface="楷体_GB2312" pitchFamily="49" charset="-122"/>
              </a:rPr>
              <a:t>时所用的比较次数</a:t>
            </a:r>
            <a:r>
              <a:rPr kumimoji="1" lang="en-US" altLang="zh-CN" sz="2400" b="1">
                <a:solidFill>
                  <a:srgbClr val="C00000"/>
                </a:solidFill>
                <a:latin typeface="楷体_GB2312" pitchFamily="49" charset="-122"/>
                <a:ea typeface="楷体_GB2312" pitchFamily="49" charset="-122"/>
              </a:rPr>
              <a:t>m</a:t>
            </a:r>
            <a:r>
              <a:rPr kumimoji="1" lang="zh-CN" altLang="en-US" sz="2400" b="1">
                <a:solidFill>
                  <a:srgbClr val="FFFFFF"/>
                </a:solidFill>
                <a:latin typeface="楷体_GB2312" pitchFamily="49" charset="-122"/>
                <a:ea typeface="楷体_GB2312" pitchFamily="49" charset="-122"/>
              </a:rPr>
              <a:t>，比较总次数也仅为</a:t>
            </a:r>
            <a:r>
              <a:rPr kumimoji="1" lang="en-US" altLang="zh-CN" sz="2400" b="1">
                <a:solidFill>
                  <a:srgbClr val="C00000"/>
                </a:solidFill>
                <a:latin typeface="楷体_GB2312" pitchFamily="49" charset="-122"/>
                <a:ea typeface="楷体_GB2312" pitchFamily="49" charset="-122"/>
              </a:rPr>
              <a:t>n+m</a:t>
            </a:r>
            <a:r>
              <a:rPr kumimoji="1" lang="en-US" altLang="zh-CN" sz="2400" b="1">
                <a:solidFill>
                  <a:srgbClr val="3366FF"/>
                </a:solidFill>
                <a:latin typeface="楷体_GB2312" pitchFamily="49" charset="-122"/>
                <a:ea typeface="楷体_GB2312" pitchFamily="49" charset="-122"/>
              </a:rPr>
              <a:t>=</a:t>
            </a:r>
            <a:r>
              <a:rPr kumimoji="1" lang="en-US" altLang="zh-CN" sz="2400" b="1">
                <a:solidFill>
                  <a:srgbClr val="66FF33"/>
                </a:solidFill>
              </a:rPr>
              <a:t>O(n</a:t>
            </a:r>
            <a:r>
              <a:rPr kumimoji="1" lang="zh-CN" altLang="en-US" sz="2400" b="1">
                <a:solidFill>
                  <a:srgbClr val="66FF33"/>
                </a:solidFill>
              </a:rPr>
              <a:t>＋</a:t>
            </a:r>
            <a:r>
              <a:rPr kumimoji="1" lang="en-US" altLang="zh-CN" sz="2400" b="1">
                <a:solidFill>
                  <a:srgbClr val="66FF33"/>
                </a:solidFill>
              </a:rPr>
              <a:t>m)</a:t>
            </a:r>
            <a:r>
              <a:rPr kumimoji="1" lang="zh-CN" altLang="en-US" sz="2400" b="1">
                <a:solidFill>
                  <a:srgbClr val="66FF33"/>
                </a:solidFill>
              </a:rPr>
              <a:t>，</a:t>
            </a:r>
            <a:r>
              <a:rPr kumimoji="1" lang="zh-CN" altLang="en-US" sz="2400" b="1">
                <a:solidFill>
                  <a:srgbClr val="FFFFFF"/>
                </a:solidFill>
                <a:latin typeface="楷体_GB2312" pitchFamily="49" charset="-122"/>
                <a:ea typeface="楷体_GB2312" pitchFamily="49" charset="-122"/>
              </a:rPr>
              <a:t>大大快于</a:t>
            </a:r>
            <a:r>
              <a:rPr kumimoji="1" lang="en-US" altLang="zh-CN" sz="2400" b="1">
                <a:solidFill>
                  <a:srgbClr val="FFFFFF"/>
                </a:solidFill>
                <a:latin typeface="楷体_GB2312" pitchFamily="49" charset="-122"/>
                <a:ea typeface="楷体_GB2312" pitchFamily="49" charset="-122"/>
              </a:rPr>
              <a:t>Brute-Force</a:t>
            </a:r>
            <a:r>
              <a:rPr kumimoji="1" lang="zh-CN" altLang="en-US" sz="2400" b="1">
                <a:solidFill>
                  <a:srgbClr val="FFFFFF"/>
                </a:solidFill>
                <a:latin typeface="楷体_GB2312" pitchFamily="49" charset="-122"/>
                <a:ea typeface="楷体_GB2312"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up)">
                                      <p:cBhvr>
                                        <p:cTn id="19" dur="500"/>
                                        <p:tgtEl>
                                          <p:spTgt spid="7">
                                            <p:txEl>
                                              <p:pRg st="4" end="4"/>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wipe(up)">
                                      <p:cBhvr>
                                        <p:cTn id="23" dur="500"/>
                                        <p:tgtEl>
                                          <p:spTgt spid="7">
                                            <p:txEl>
                                              <p:pRg st="5" end="5"/>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up)">
                                      <p:cBhvr>
                                        <p:cTn id="27" dur="500"/>
                                        <p:tgtEl>
                                          <p:spTgt spid="7">
                                            <p:txEl>
                                              <p:pRg st="6" end="6"/>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up)">
                                      <p:cBhvr>
                                        <p:cTn id="31" dur="500"/>
                                        <p:tgtEl>
                                          <p:spTgt spid="7">
                                            <p:txEl>
                                              <p:pRg st="7" end="7"/>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wipe(up)">
                                      <p:cBhvr>
                                        <p:cTn id="35" dur="500"/>
                                        <p:tgtEl>
                                          <p:spTgt spid="7">
                                            <p:txEl>
                                              <p:pRg st="8" end="8"/>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wipe(up)">
                                      <p:cBhvr>
                                        <p:cTn id="39" dur="500"/>
                                        <p:tgtEl>
                                          <p:spTgt spid="7">
                                            <p:txEl>
                                              <p:pRg st="9" end="9"/>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up)">
                                      <p:cBhvr>
                                        <p:cTn id="43" dur="500"/>
                                        <p:tgtEl>
                                          <p:spTgt spid="7">
                                            <p:txEl>
                                              <p:pRg st="10" end="10"/>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wipe(up)">
                                      <p:cBhvr>
                                        <p:cTn id="47" dur="500"/>
                                        <p:tgtEl>
                                          <p:spTgt spid="7">
                                            <p:txEl>
                                              <p:pRg st="11" end="11"/>
                                            </p:txEl>
                                          </p:spTgt>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wipe(up)">
                                      <p:cBhvr>
                                        <p:cTn id="51" dur="500"/>
                                        <p:tgtEl>
                                          <p:spTgt spid="7">
                                            <p:txEl>
                                              <p:pRg st="12" end="12"/>
                                            </p:txEl>
                                          </p:spTgt>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Effect transition="in" filter="wipe(up)">
                                      <p:cBhvr>
                                        <p:cTn id="55" dur="500"/>
                                        <p:tgtEl>
                                          <p:spTgt spid="7">
                                            <p:txEl>
                                              <p:pRg st="13" end="1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iterate type="lt">
                                    <p:tmAbs val="75"/>
                                  </p:iterate>
                                  <p:childTnLst>
                                    <p:set>
                                      <p:cBhvr>
                                        <p:cTn id="59" dur="1" fill="hold">
                                          <p:stCondLst>
                                            <p:cond delay="74"/>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dvAuto="0"/>
      <p:bldP spid="9"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123050" y="260350"/>
            <a:ext cx="11944316"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 name="Rectangle 3"/>
          <p:cNvSpPr txBox="1">
            <a:spLocks noChangeArrowheads="1"/>
          </p:cNvSpPr>
          <p:nvPr/>
        </p:nvSpPr>
        <p:spPr>
          <a:xfrm>
            <a:off x="203174" y="1143000"/>
            <a:ext cx="11682479" cy="4953000"/>
          </a:xfrm>
          <a:prstGeom prst="rect">
            <a:avLst/>
          </a:prstGeom>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eaLnBrk="1" hangingPunct="1">
              <a:buFontTx/>
              <a:buNone/>
              <a:defRPr/>
            </a:pPr>
            <a:r>
              <a:rPr lang="en-US" altLang="zh-CN" b="1" dirty="0">
                <a:ln>
                  <a:solidFill>
                    <a:schemeClr val="bg1">
                      <a:lumMod val="75000"/>
                      <a:lumOff val="25000"/>
                    </a:schemeClr>
                  </a:solidFill>
                </a:ln>
                <a:solidFill>
                  <a:srgbClr val="FFFF00"/>
                </a:solidFill>
                <a:latin typeface="黑体" pitchFamily="49" charset="-122"/>
                <a:ea typeface="黑体" pitchFamily="49" charset="-122"/>
              </a:rPr>
              <a:t>KMP</a:t>
            </a:r>
            <a:r>
              <a:rPr lang="zh-CN" altLang="en-US" b="1" dirty="0">
                <a:ln>
                  <a:solidFill>
                    <a:schemeClr val="bg1">
                      <a:lumMod val="75000"/>
                      <a:lumOff val="25000"/>
                    </a:schemeClr>
                  </a:solidFill>
                </a:ln>
                <a:solidFill>
                  <a:srgbClr val="FFFF00"/>
                </a:solidFill>
                <a:latin typeface="黑体" pitchFamily="49" charset="-122"/>
                <a:ea typeface="黑体" pitchFamily="49" charset="-122"/>
              </a:rPr>
              <a:t>算法调用的过程：</a:t>
            </a:r>
            <a:endParaRPr lang="en-US" altLang="zh-CN" b="1" dirty="0">
              <a:ln>
                <a:solidFill>
                  <a:schemeClr val="bg1">
                    <a:lumMod val="75000"/>
                    <a:lumOff val="25000"/>
                  </a:schemeClr>
                </a:solidFill>
              </a:ln>
              <a:solidFill>
                <a:srgbClr val="FFFF00"/>
              </a:solidFill>
              <a:latin typeface="黑体" pitchFamily="49" charset="-122"/>
              <a:ea typeface="黑体" pitchFamily="49" charset="-122"/>
            </a:endParaRPr>
          </a:p>
          <a:p>
            <a:pPr eaLnBrk="1" hangingPunct="1">
              <a:buFontTx/>
              <a:buNone/>
              <a:defRPr/>
            </a:pPr>
            <a:r>
              <a:rPr lang="en-US" altLang="zh-CN" dirty="0"/>
              <a:t> </a:t>
            </a:r>
            <a:r>
              <a:rPr lang="en-US" altLang="zh-CN" dirty="0">
                <a:solidFill>
                  <a:schemeClr val="bg1"/>
                </a:solidFill>
              </a:rPr>
              <a:t>void main(void)</a:t>
            </a:r>
          </a:p>
          <a:p>
            <a:pPr eaLnBrk="1" hangingPunct="1">
              <a:buFontTx/>
              <a:buNone/>
              <a:defRPr/>
            </a:pPr>
            <a:r>
              <a:rPr lang="en-US" altLang="zh-CN" dirty="0">
                <a:solidFill>
                  <a:schemeClr val="bg1"/>
                </a:solidFill>
              </a:rPr>
              <a:t>  {   	String S = {{"</a:t>
            </a:r>
            <a:r>
              <a:rPr lang="en-US" altLang="zh-CN" dirty="0" err="1">
                <a:solidFill>
                  <a:schemeClr val="bg1"/>
                </a:solidFill>
              </a:rPr>
              <a:t>cddcdc</a:t>
            </a:r>
            <a:r>
              <a:rPr lang="en-US" altLang="zh-CN" dirty="0">
                <a:solidFill>
                  <a:schemeClr val="bg1"/>
                </a:solidFill>
              </a:rPr>
              <a:t>"}, 6}, T = {{"</a:t>
            </a:r>
            <a:r>
              <a:rPr lang="en-US" altLang="zh-CN" dirty="0" err="1">
                <a:solidFill>
                  <a:schemeClr val="bg1"/>
                </a:solidFill>
              </a:rPr>
              <a:t>cdc</a:t>
            </a:r>
            <a:r>
              <a:rPr lang="en-US" altLang="zh-CN" dirty="0">
                <a:solidFill>
                  <a:schemeClr val="bg1"/>
                </a:solidFill>
              </a:rPr>
              <a:t>"}, 3};</a:t>
            </a:r>
          </a:p>
          <a:p>
            <a:pPr eaLnBrk="1" hangingPunct="1">
              <a:buFontTx/>
              <a:buNone/>
              <a:defRPr/>
            </a:pPr>
            <a:r>
              <a:rPr lang="en-US" altLang="zh-CN" dirty="0">
                <a:solidFill>
                  <a:schemeClr val="bg1"/>
                </a:solidFill>
              </a:rPr>
              <a:t>    	</a:t>
            </a:r>
            <a:r>
              <a:rPr lang="en-US" altLang="zh-CN" dirty="0" err="1">
                <a:solidFill>
                  <a:schemeClr val="bg1"/>
                </a:solidFill>
              </a:rPr>
              <a:t>int</a:t>
            </a:r>
            <a:r>
              <a:rPr lang="en-US" altLang="zh-CN" dirty="0">
                <a:solidFill>
                  <a:schemeClr val="bg1"/>
                </a:solidFill>
              </a:rPr>
              <a:t> next[8], </a:t>
            </a:r>
            <a:r>
              <a:rPr lang="en-US" altLang="zh-CN" dirty="0" err="1">
                <a:solidFill>
                  <a:schemeClr val="bg1"/>
                </a:solidFill>
              </a:rPr>
              <a:t>pos</a:t>
            </a:r>
            <a:r>
              <a:rPr lang="en-US" altLang="zh-CN" dirty="0">
                <a:solidFill>
                  <a:schemeClr val="bg1"/>
                </a:solidFill>
              </a:rPr>
              <a:t>;</a:t>
            </a:r>
          </a:p>
          <a:p>
            <a:pPr eaLnBrk="1" hangingPunct="1">
              <a:buFontTx/>
              <a:buNone/>
              <a:defRPr/>
            </a:pPr>
            <a:r>
              <a:rPr lang="en-US" altLang="zh-CN" dirty="0">
                <a:solidFill>
                  <a:schemeClr val="bg1"/>
                </a:solidFill>
              </a:rPr>
              <a:t>    	</a:t>
            </a:r>
            <a:r>
              <a:rPr lang="en-US" altLang="zh-CN" dirty="0" err="1">
                <a:solidFill>
                  <a:schemeClr val="bg1"/>
                </a:solidFill>
              </a:rPr>
              <a:t>GetNext</a:t>
            </a:r>
            <a:r>
              <a:rPr lang="en-US" altLang="zh-CN" dirty="0">
                <a:solidFill>
                  <a:schemeClr val="bg1"/>
                </a:solidFill>
              </a:rPr>
              <a:t>(T, next);</a:t>
            </a:r>
          </a:p>
          <a:p>
            <a:pPr eaLnBrk="1" hangingPunct="1">
              <a:buFontTx/>
              <a:buNone/>
              <a:defRPr/>
            </a:pPr>
            <a:r>
              <a:rPr lang="en-US" altLang="zh-CN" dirty="0">
                <a:solidFill>
                  <a:schemeClr val="bg1"/>
                </a:solidFill>
              </a:rPr>
              <a:t>    	</a:t>
            </a:r>
            <a:r>
              <a:rPr lang="en-US" altLang="zh-CN" dirty="0" err="1">
                <a:solidFill>
                  <a:schemeClr val="bg1"/>
                </a:solidFill>
              </a:rPr>
              <a:t>pos</a:t>
            </a:r>
            <a:r>
              <a:rPr lang="en-US" altLang="zh-CN" dirty="0">
                <a:solidFill>
                  <a:schemeClr val="bg1"/>
                </a:solidFill>
              </a:rPr>
              <a:t> = </a:t>
            </a:r>
            <a:r>
              <a:rPr lang="en-US" altLang="zh-CN" dirty="0" err="1">
                <a:solidFill>
                  <a:schemeClr val="bg1"/>
                </a:solidFill>
              </a:rPr>
              <a:t>KMPIndex</a:t>
            </a:r>
            <a:r>
              <a:rPr lang="en-US" altLang="zh-CN" dirty="0">
                <a:solidFill>
                  <a:schemeClr val="bg1"/>
                </a:solidFill>
              </a:rPr>
              <a:t>(S, 1, T, next);</a:t>
            </a:r>
          </a:p>
          <a:p>
            <a:pPr eaLnBrk="1" hangingPunct="1">
              <a:buFontTx/>
              <a:buNone/>
              <a:defRPr/>
            </a:pPr>
            <a:r>
              <a:rPr lang="en-US" altLang="zh-CN" dirty="0">
                <a:solidFill>
                  <a:schemeClr val="bg1"/>
                </a:solidFill>
              </a:rPr>
              <a:t>    	</a:t>
            </a:r>
            <a:r>
              <a:rPr lang="en-US" altLang="zh-CN" dirty="0" err="1">
                <a:solidFill>
                  <a:schemeClr val="bg1"/>
                </a:solidFill>
              </a:rPr>
              <a:t>printf</a:t>
            </a:r>
            <a:r>
              <a:rPr lang="en-US" altLang="zh-CN" dirty="0">
                <a:solidFill>
                  <a:schemeClr val="bg1"/>
                </a:solidFill>
              </a:rPr>
              <a:t>("</a:t>
            </a:r>
            <a:r>
              <a:rPr lang="en-US" altLang="zh-CN" dirty="0" err="1">
                <a:solidFill>
                  <a:schemeClr val="bg1"/>
                </a:solidFill>
              </a:rPr>
              <a:t>pos</a:t>
            </a:r>
            <a:r>
              <a:rPr lang="en-US" altLang="zh-CN" dirty="0">
                <a:solidFill>
                  <a:schemeClr val="bg1"/>
                </a:solidFill>
              </a:rPr>
              <a:t> = %d\n", </a:t>
            </a:r>
            <a:r>
              <a:rPr lang="en-US" altLang="zh-CN" dirty="0" err="1">
                <a:solidFill>
                  <a:schemeClr val="bg1"/>
                </a:solidFill>
              </a:rPr>
              <a:t>pos</a:t>
            </a:r>
            <a:r>
              <a:rPr lang="en-US" altLang="zh-CN" dirty="0">
                <a:solidFill>
                  <a:schemeClr val="bg1"/>
                </a:solidFill>
              </a:rPr>
              <a:t>);</a:t>
            </a:r>
          </a:p>
          <a:p>
            <a:pPr eaLnBrk="1" hangingPunct="1">
              <a:buFontTx/>
              <a:buNone/>
              <a:defRPr/>
            </a:pPr>
            <a:r>
              <a:rPr lang="en-US" altLang="zh-CN" dirty="0">
                <a:solidFill>
                  <a:schemeClr val="bg1"/>
                </a:solidFill>
              </a:rPr>
              <a:t>   }</a:t>
            </a:r>
          </a:p>
        </p:txBody>
      </p:sp>
    </p:spTree>
  </p:cSld>
  <p:clrMapOvr>
    <a:masterClrMapping/>
  </p:clrMapOvr>
  <p:transition>
    <p:randomBa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307" y="312738"/>
            <a:ext cx="5683965" cy="677862"/>
            <a:chOff x="288" y="432"/>
            <a:chExt cx="1920" cy="427"/>
          </a:xfrm>
        </p:grpSpPr>
        <p:sp>
          <p:nvSpPr>
            <p:cNvPr id="5120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5120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四</a:t>
              </a:r>
              <a:r>
                <a:rPr kumimoji="1" lang="en-US" altLang="zh-CN" sz="3100" b="1">
                  <a:solidFill>
                    <a:srgbClr val="FF3300"/>
                  </a:solidFill>
                  <a:latin typeface="黑体" pitchFamily="49" charset="-122"/>
                  <a:ea typeface="黑体" pitchFamily="49" charset="-122"/>
                </a:rPr>
                <a:t>.</a:t>
              </a:r>
              <a:r>
                <a:rPr kumimoji="1" lang="zh-CN" altLang="en-US" sz="3100" b="1">
                  <a:solidFill>
                    <a:srgbClr val="FF3300"/>
                  </a:solidFill>
                  <a:latin typeface="黑体" pitchFamily="49" charset="-122"/>
                  <a:ea typeface="黑体" pitchFamily="49" charset="-122"/>
                </a:rPr>
                <a:t>字符串的算法</a:t>
              </a:r>
              <a:endParaRPr kumimoji="1" lang="zh-CN" altLang="en-US" sz="310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431748" y="1206501"/>
            <a:ext cx="11614028" cy="5175402"/>
            <a:chOff x="76" y="638"/>
            <a:chExt cx="5295" cy="1532"/>
          </a:xfrm>
        </p:grpSpPr>
        <p:sp>
          <p:nvSpPr>
            <p:cNvPr id="51204" name="Freeform 76"/>
            <p:cNvSpPr>
              <a:spLocks/>
            </p:cNvSpPr>
            <p:nvPr/>
          </p:nvSpPr>
          <p:spPr bwMode="auto">
            <a:xfrm>
              <a:off x="76" y="638"/>
              <a:ext cx="5295" cy="1532"/>
            </a:xfrm>
            <a:custGeom>
              <a:avLst/>
              <a:gdLst>
                <a:gd name="T0" fmla="*/ 363 w 5116"/>
                <a:gd name="T1" fmla="*/ 1 h 2432"/>
                <a:gd name="T2" fmla="*/ 1207 w 5116"/>
                <a:gd name="T3" fmla="*/ 1 h 2432"/>
                <a:gd name="T4" fmla="*/ 4223 w 5116"/>
                <a:gd name="T5" fmla="*/ 1 h 2432"/>
                <a:gd name="T6" fmla="*/ 6333 w 5116"/>
                <a:gd name="T7" fmla="*/ 1 h 2432"/>
                <a:gd name="T8" fmla="*/ 7468 w 5116"/>
                <a:gd name="T9" fmla="*/ 1 h 2432"/>
                <a:gd name="T10" fmla="*/ 7387 w 5116"/>
                <a:gd name="T11" fmla="*/ 3 h 2432"/>
                <a:gd name="T12" fmla="*/ 7373 w 5116"/>
                <a:gd name="T13" fmla="*/ 11 h 2432"/>
                <a:gd name="T14" fmla="*/ 7354 w 5116"/>
                <a:gd name="T15" fmla="*/ 14 h 2432"/>
                <a:gd name="T16" fmla="*/ 7243 w 5116"/>
                <a:gd name="T17" fmla="*/ 14 h 2432"/>
                <a:gd name="T18" fmla="*/ 7161 w 5116"/>
                <a:gd name="T19" fmla="*/ 14 h 2432"/>
                <a:gd name="T20" fmla="*/ 6528 w 5116"/>
                <a:gd name="T21" fmla="*/ 14 h 2432"/>
                <a:gd name="T22" fmla="*/ 6024 w 5116"/>
                <a:gd name="T23" fmla="*/ 14 h 2432"/>
                <a:gd name="T24" fmla="*/ 1988 w 5116"/>
                <a:gd name="T25" fmla="*/ 14 h 2432"/>
                <a:gd name="T26" fmla="*/ 363 w 5116"/>
                <a:gd name="T27" fmla="*/ 14 h 2432"/>
                <a:gd name="T28" fmla="*/ 168 w 5116"/>
                <a:gd name="T29" fmla="*/ 13 h 2432"/>
                <a:gd name="T30" fmla="*/ 217 w 5116"/>
                <a:gd name="T31" fmla="*/ 11 h 2432"/>
                <a:gd name="T32" fmla="*/ 136 w 5116"/>
                <a:gd name="T33" fmla="*/ 9 h 2432"/>
                <a:gd name="T34" fmla="*/ 154 w 5116"/>
                <a:gd name="T35" fmla="*/ 7 h 2432"/>
                <a:gd name="T36" fmla="*/ 185 w 5116"/>
                <a:gd name="T37" fmla="*/ 1 h 2432"/>
                <a:gd name="T38" fmla="*/ 249 w 5116"/>
                <a:gd name="T39" fmla="*/ 1 h 2432"/>
                <a:gd name="T40" fmla="*/ 363 w 5116"/>
                <a:gd name="T41" fmla="*/ 0 h 2432"/>
                <a:gd name="T42" fmla="*/ 591 w 5116"/>
                <a:gd name="T43" fmla="*/ 1 h 2432"/>
                <a:gd name="T44" fmla="*/ 468 w 5116"/>
                <a:gd name="T45" fmla="*/ 1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51205" name="Rectangle 77"/>
            <p:cNvSpPr>
              <a:spLocks noChangeArrowheads="1"/>
            </p:cNvSpPr>
            <p:nvPr/>
          </p:nvSpPr>
          <p:spPr bwMode="auto">
            <a:xfrm>
              <a:off x="251" y="641"/>
              <a:ext cx="4852" cy="1394"/>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dirty="0">
                  <a:solidFill>
                    <a:srgbClr val="003296"/>
                  </a:solidFill>
                  <a:latin typeface="幼圆" pitchFamily="49" charset="-122"/>
                  <a:ea typeface="幼圆" pitchFamily="49" charset="-122"/>
                </a:rPr>
                <a:t>(1)</a:t>
              </a:r>
              <a:r>
                <a:rPr kumimoji="1" lang="zh-CN" altLang="en-US" sz="2500" b="1" dirty="0">
                  <a:solidFill>
                    <a:srgbClr val="003296"/>
                  </a:solidFill>
                  <a:latin typeface="幼圆" pitchFamily="49" charset="-122"/>
                  <a:ea typeface="幼圆" pitchFamily="49" charset="-122"/>
                </a:rPr>
                <a:t>反转字符串</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(2)</a:t>
              </a:r>
              <a:r>
                <a:rPr kumimoji="1" lang="zh-CN" altLang="en-US" sz="2500" b="1" dirty="0">
                  <a:solidFill>
                    <a:srgbClr val="003296"/>
                  </a:solidFill>
                  <a:latin typeface="幼圆" pitchFamily="49" charset="-122"/>
                  <a:ea typeface="幼圆" pitchFamily="49" charset="-122"/>
                </a:rPr>
                <a:t>从第一字符串中删除第二个字符串中所有的字符。</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(3)</a:t>
              </a:r>
              <a:r>
                <a:rPr kumimoji="1" lang="zh-CN" altLang="en-US" sz="2500" b="1" dirty="0">
                  <a:solidFill>
                    <a:srgbClr val="003296"/>
                  </a:solidFill>
                  <a:latin typeface="幼圆" pitchFamily="49" charset="-122"/>
                  <a:ea typeface="幼圆" pitchFamily="49" charset="-122"/>
                </a:rPr>
                <a:t>在一个字符串中找到第一个只出现一次的字符。     </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   </a:t>
              </a:r>
              <a:r>
                <a:rPr kumimoji="1" lang="zh-CN" altLang="en-US" sz="2500" b="1" dirty="0">
                  <a:solidFill>
                    <a:srgbClr val="003296"/>
                  </a:solidFill>
                  <a:latin typeface="幼圆" pitchFamily="49" charset="-122"/>
                  <a:ea typeface="幼圆" pitchFamily="49" charset="-122"/>
                </a:rPr>
                <a:t>如输入</a:t>
              </a:r>
              <a:r>
                <a:rPr kumimoji="1" lang="en-US" altLang="zh-CN" sz="2500" b="1" dirty="0" err="1">
                  <a:solidFill>
                    <a:srgbClr val="003296"/>
                  </a:solidFill>
                  <a:latin typeface="幼圆" pitchFamily="49" charset="-122"/>
                  <a:ea typeface="幼圆" pitchFamily="49" charset="-122"/>
                </a:rPr>
                <a:t>abaccdeff</a:t>
              </a:r>
              <a:r>
                <a:rPr kumimoji="1" lang="zh-CN" altLang="en-US" sz="2500" b="1" dirty="0">
                  <a:solidFill>
                    <a:srgbClr val="003296"/>
                  </a:solidFill>
                  <a:latin typeface="幼圆" pitchFamily="49" charset="-122"/>
                  <a:ea typeface="幼圆" pitchFamily="49" charset="-122"/>
                </a:rPr>
                <a:t>，则输出</a:t>
              </a:r>
              <a:r>
                <a:rPr kumimoji="1" lang="en-US" altLang="zh-CN" sz="2500" b="1" dirty="0">
                  <a:solidFill>
                    <a:srgbClr val="003296"/>
                  </a:solidFill>
                  <a:latin typeface="幼圆" pitchFamily="49" charset="-122"/>
                  <a:ea typeface="幼圆" pitchFamily="49" charset="-122"/>
                </a:rPr>
                <a:t>b</a:t>
              </a:r>
            </a:p>
            <a:p>
              <a:pPr algn="l" eaLnBrk="1" hangingPunct="1"/>
              <a:r>
                <a:rPr kumimoji="1" lang="en-US" altLang="zh-CN" sz="2500" b="1" dirty="0">
                  <a:solidFill>
                    <a:srgbClr val="003296"/>
                  </a:solidFill>
                  <a:latin typeface="幼圆" pitchFamily="49" charset="-122"/>
                  <a:ea typeface="幼圆" pitchFamily="49" charset="-122"/>
                </a:rPr>
                <a:t>(4)</a:t>
              </a:r>
              <a:r>
                <a:rPr kumimoji="1" lang="zh-CN" altLang="en-US" sz="2500" b="1" dirty="0">
                  <a:solidFill>
                    <a:srgbClr val="003296"/>
                  </a:solidFill>
                  <a:latin typeface="幼圆" pitchFamily="49" charset="-122"/>
                  <a:ea typeface="幼圆" pitchFamily="49" charset="-122"/>
                </a:rPr>
                <a:t>将一个表示整数的字符串转换成相应整数。例如输入字符串</a:t>
              </a:r>
              <a:r>
                <a:rPr kumimoji="1" lang="en-US" altLang="zh-CN" sz="2500" b="1" dirty="0">
                  <a:solidFill>
                    <a:srgbClr val="003296"/>
                  </a:solidFill>
                  <a:latin typeface="幼圆" pitchFamily="49" charset="-122"/>
                  <a:ea typeface="幼圆" pitchFamily="49" charset="-122"/>
                </a:rPr>
                <a:t>"345"</a:t>
              </a:r>
              <a:r>
                <a:rPr kumimoji="1" lang="zh-CN" altLang="en-US" sz="2500" b="1" dirty="0">
                  <a:solidFill>
                    <a:srgbClr val="003296"/>
                  </a:solidFill>
                  <a:latin typeface="幼圆" pitchFamily="49" charset="-122"/>
                  <a:ea typeface="幼圆" pitchFamily="49" charset="-122"/>
                </a:rPr>
                <a:t>，则输出整数</a:t>
              </a:r>
              <a:r>
                <a:rPr kumimoji="1" lang="en-US" altLang="zh-CN" sz="2500" b="1" dirty="0">
                  <a:solidFill>
                    <a:srgbClr val="003296"/>
                  </a:solidFill>
                  <a:latin typeface="幼圆" pitchFamily="49" charset="-122"/>
                  <a:ea typeface="幼圆" pitchFamily="49" charset="-122"/>
                </a:rPr>
                <a:t>345</a:t>
              </a:r>
            </a:p>
            <a:p>
              <a:pPr algn="l" eaLnBrk="1" hangingPunct="1"/>
              <a:r>
                <a:rPr kumimoji="1" lang="en-US" altLang="zh-CN" sz="2500" b="1" dirty="0">
                  <a:solidFill>
                    <a:srgbClr val="003296"/>
                  </a:solidFill>
                  <a:latin typeface="幼圆" pitchFamily="49" charset="-122"/>
                  <a:ea typeface="幼圆" pitchFamily="49" charset="-122"/>
                </a:rPr>
                <a:t>(5)</a:t>
              </a:r>
              <a:r>
                <a:rPr kumimoji="1" lang="zh-CN" altLang="en-US" sz="2500" b="1" dirty="0">
                  <a:solidFill>
                    <a:srgbClr val="003296"/>
                  </a:solidFill>
                  <a:latin typeface="幼圆" pitchFamily="49" charset="-122"/>
                  <a:ea typeface="幼圆" pitchFamily="49" charset="-122"/>
                </a:rPr>
                <a:t>输入一个字符串，给出该字符串中字符的所有排列。例如输入字符串</a:t>
              </a:r>
              <a:r>
                <a:rPr kumimoji="1" lang="en-US" altLang="zh-CN" sz="2500" b="1" dirty="0" err="1">
                  <a:solidFill>
                    <a:srgbClr val="003296"/>
                  </a:solidFill>
                  <a:latin typeface="幼圆" pitchFamily="49" charset="-122"/>
                  <a:ea typeface="幼圆" pitchFamily="49" charset="-122"/>
                </a:rPr>
                <a:t>abc</a:t>
              </a:r>
              <a:r>
                <a:rPr kumimoji="1" lang="zh-CN" altLang="en-US" sz="2500" b="1" dirty="0">
                  <a:solidFill>
                    <a:srgbClr val="003296"/>
                  </a:solidFill>
                  <a:latin typeface="幼圆" pitchFamily="49" charset="-122"/>
                  <a:ea typeface="幼圆" pitchFamily="49" charset="-122"/>
                </a:rPr>
                <a:t>，则输出由字符</a:t>
              </a:r>
              <a:r>
                <a:rPr kumimoji="1" lang="en-US" altLang="zh-CN" sz="2500" b="1" dirty="0">
                  <a:solidFill>
                    <a:srgbClr val="003296"/>
                  </a:solidFill>
                  <a:latin typeface="幼圆" pitchFamily="49" charset="-122"/>
                  <a:ea typeface="幼圆" pitchFamily="49" charset="-122"/>
                </a:rPr>
                <a:t>a</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b</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c</a:t>
              </a:r>
              <a:r>
                <a:rPr kumimoji="1" lang="zh-CN" altLang="en-US" sz="2500" b="1" dirty="0">
                  <a:solidFill>
                    <a:srgbClr val="003296"/>
                  </a:solidFill>
                  <a:latin typeface="幼圆" pitchFamily="49" charset="-122"/>
                  <a:ea typeface="幼圆" pitchFamily="49" charset="-122"/>
                </a:rPr>
                <a:t>所能排列出来的所有字符串</a:t>
              </a:r>
              <a:r>
                <a:rPr kumimoji="1" lang="en-US" altLang="zh-CN" sz="2500" b="1" dirty="0" err="1">
                  <a:solidFill>
                    <a:srgbClr val="003296"/>
                  </a:solidFill>
                  <a:latin typeface="幼圆" pitchFamily="49" charset="-122"/>
                  <a:ea typeface="幼圆" pitchFamily="49" charset="-122"/>
                </a:rPr>
                <a:t>abc</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acb</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bac</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bca</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cab</a:t>
              </a:r>
              <a:r>
                <a:rPr kumimoji="1" lang="zh-CN" altLang="en-US" sz="2500" b="1" dirty="0">
                  <a:solidFill>
                    <a:srgbClr val="003296"/>
                  </a:solidFill>
                  <a:latin typeface="幼圆" pitchFamily="49" charset="-122"/>
                  <a:ea typeface="幼圆" pitchFamily="49" charset="-122"/>
                </a:rPr>
                <a:t>和</a:t>
              </a:r>
              <a:r>
                <a:rPr kumimoji="1" lang="en-US" altLang="zh-CN" sz="2500" b="1" dirty="0" err="1">
                  <a:solidFill>
                    <a:srgbClr val="003296"/>
                  </a:solidFill>
                  <a:latin typeface="幼圆" pitchFamily="49" charset="-122"/>
                  <a:ea typeface="幼圆" pitchFamily="49" charset="-122"/>
                </a:rPr>
                <a:t>cba</a:t>
              </a:r>
              <a:r>
                <a:rPr kumimoji="1" lang="zh-CN" altLang="en-US" sz="2500" b="1" dirty="0">
                  <a:solidFill>
                    <a:srgbClr val="003296"/>
                  </a:solidFill>
                  <a:latin typeface="幼圆" pitchFamily="49" charset="-122"/>
                  <a:ea typeface="幼圆" pitchFamily="49" charset="-122"/>
                </a:rPr>
                <a:t>。</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(6)</a:t>
              </a:r>
              <a:r>
                <a:rPr kumimoji="1" lang="zh-CN" altLang="en-US" sz="2500" b="1" dirty="0">
                  <a:solidFill>
                    <a:srgbClr val="003296"/>
                  </a:solidFill>
                  <a:latin typeface="幼圆" pitchFamily="49" charset="-122"/>
                  <a:ea typeface="幼圆" pitchFamily="49" charset="-122"/>
                </a:rPr>
                <a:t>已知一个字符串，比如</a:t>
              </a:r>
              <a:r>
                <a:rPr kumimoji="1" lang="en-US" altLang="zh-CN" sz="2500" b="1" dirty="0" err="1">
                  <a:solidFill>
                    <a:srgbClr val="003296"/>
                  </a:solidFill>
                  <a:latin typeface="幼圆" pitchFamily="49" charset="-122"/>
                  <a:ea typeface="幼圆" pitchFamily="49" charset="-122"/>
                </a:rPr>
                <a:t>asderwsde</a:t>
              </a:r>
              <a:r>
                <a:rPr kumimoji="1" lang="en-US" altLang="zh-CN" sz="2500" b="1" dirty="0">
                  <a:solidFill>
                    <a:srgbClr val="003296"/>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寻找其中的一个子字符串比如</a:t>
              </a:r>
              <a:r>
                <a:rPr kumimoji="1" lang="en-US" altLang="zh-CN" sz="2500" b="1" dirty="0" err="1">
                  <a:solidFill>
                    <a:srgbClr val="003296"/>
                  </a:solidFill>
                  <a:latin typeface="幼圆" pitchFamily="49" charset="-122"/>
                  <a:ea typeface="幼圆" pitchFamily="49" charset="-122"/>
                </a:rPr>
                <a:t>sde</a:t>
              </a:r>
              <a:r>
                <a:rPr kumimoji="1" lang="zh-CN" altLang="en-US" sz="2500" b="1" dirty="0">
                  <a:solidFill>
                    <a:srgbClr val="003296"/>
                  </a:solidFill>
                  <a:latin typeface="幼圆" pitchFamily="49" charset="-122"/>
                  <a:ea typeface="幼圆" pitchFamily="49" charset="-122"/>
                </a:rPr>
                <a:t>的个数</a:t>
              </a:r>
              <a:endParaRPr kumimoji="1" lang="en-US" altLang="zh-CN" sz="2500" b="1" dirty="0">
                <a:solidFill>
                  <a:srgbClr val="003296"/>
                </a:solidFill>
                <a:latin typeface="幼圆" pitchFamily="49" charset="-122"/>
                <a:ea typeface="幼圆" pitchFamily="49" charset="-122"/>
              </a:endParaRPr>
            </a:p>
            <a:p>
              <a:pPr algn="l" eaLnBrk="1" hangingPunct="1"/>
              <a:endParaRPr kumimoji="1" lang="zh-CN" altLang="en-US" sz="2500" b="1" dirty="0">
                <a:solidFill>
                  <a:srgbClr val="003296"/>
                </a:solidFill>
                <a:latin typeface="幼圆" pitchFamily="49" charset="-122"/>
                <a:ea typeface="幼圆"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rot="17153840">
            <a:off x="4883149" y="2279979"/>
            <a:ext cx="5111750" cy="230121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chemeClr val="hlink">
                  <a:gamma/>
                  <a:shade val="46275"/>
                  <a:invGamma/>
                </a:schemeClr>
              </a:gs>
              <a:gs pos="50000">
                <a:schemeClr val="hlink"/>
              </a:gs>
              <a:gs pos="100000">
                <a:schemeClr val="hlink">
                  <a:gamma/>
                  <a:shade val="46275"/>
                  <a:invGamma/>
                </a:schemeClr>
              </a:gs>
            </a:gsLst>
            <a:lin ang="0" scaled="1"/>
          </a:gradFill>
          <a:ln w="9525" cap="flat" cmpd="sng">
            <a:noFill/>
            <a:prstDash val="solid"/>
            <a:round/>
            <a:headEnd/>
            <a:tailEnd/>
          </a:ln>
          <a:effectLst>
            <a:outerShdw dist="208295" dir="3145884" algn="ctr" rotWithShape="0">
              <a:srgbClr val="B2B2B2"/>
            </a:outerShdw>
          </a:effectLst>
        </p:spPr>
        <p:txBody>
          <a:bodyPr/>
          <a:lstStyle/>
          <a:p>
            <a:pPr>
              <a:defRPr/>
            </a:pPr>
            <a:endParaRPr lang="zh-CN" altLang="en-US">
              <a:ea typeface="宋体" pitchFamily="2" charset="-122"/>
            </a:endParaRPr>
          </a:p>
        </p:txBody>
      </p:sp>
      <p:sp>
        <p:nvSpPr>
          <p:cNvPr id="110595" name="Text Box 3"/>
          <p:cNvSpPr txBox="1">
            <a:spLocks noChangeArrowheads="1"/>
          </p:cNvSpPr>
          <p:nvPr/>
        </p:nvSpPr>
        <p:spPr bwMode="auto">
          <a:xfrm rot="820757">
            <a:off x="7009697" y="1356272"/>
            <a:ext cx="893193" cy="4154984"/>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lgn="l" fontAlgn="t">
              <a:lnSpc>
                <a:spcPct val="80000"/>
              </a:lnSpc>
            </a:pPr>
            <a:r>
              <a:rPr lang="zh-CN" altLang="en-US" sz="5500" b="1">
                <a:solidFill>
                  <a:srgbClr val="FFFF00"/>
                </a:solidFill>
                <a:ea typeface="黑体" pitchFamily="49" charset="-122"/>
              </a:rPr>
              <a:t>本</a:t>
            </a:r>
          </a:p>
          <a:p>
            <a:pPr algn="l" fontAlgn="t">
              <a:lnSpc>
                <a:spcPct val="80000"/>
              </a:lnSpc>
            </a:pPr>
            <a:r>
              <a:rPr lang="zh-CN" altLang="en-US" sz="5500" b="1">
                <a:solidFill>
                  <a:srgbClr val="FFFF00"/>
                </a:solidFill>
                <a:ea typeface="黑体" pitchFamily="49" charset="-122"/>
              </a:rPr>
              <a:t>章</a:t>
            </a:r>
          </a:p>
          <a:p>
            <a:pPr algn="l" fontAlgn="t">
              <a:lnSpc>
                <a:spcPct val="80000"/>
              </a:lnSpc>
            </a:pPr>
            <a:r>
              <a:rPr lang="zh-CN" altLang="en-US" sz="5500" b="1">
                <a:solidFill>
                  <a:srgbClr val="FFFF00"/>
                </a:solidFill>
                <a:ea typeface="黑体" pitchFamily="49" charset="-122"/>
              </a:rPr>
              <a:t>内</a:t>
            </a:r>
          </a:p>
          <a:p>
            <a:pPr algn="l" fontAlgn="t">
              <a:lnSpc>
                <a:spcPct val="80000"/>
              </a:lnSpc>
            </a:pPr>
            <a:r>
              <a:rPr lang="zh-CN" altLang="en-US" sz="5500" b="1">
                <a:solidFill>
                  <a:srgbClr val="FFFF00"/>
                </a:solidFill>
                <a:ea typeface="黑体" pitchFamily="49" charset="-122"/>
              </a:rPr>
              <a:t>容</a:t>
            </a:r>
          </a:p>
          <a:p>
            <a:pPr algn="l" fontAlgn="t">
              <a:lnSpc>
                <a:spcPct val="80000"/>
              </a:lnSpc>
            </a:pPr>
            <a:r>
              <a:rPr lang="zh-CN" altLang="en-US" sz="5500" b="1">
                <a:solidFill>
                  <a:srgbClr val="FFFF00"/>
                </a:solidFill>
                <a:ea typeface="黑体" pitchFamily="49" charset="-122"/>
              </a:rPr>
              <a:t>小</a:t>
            </a:r>
          </a:p>
          <a:p>
            <a:pPr algn="l" fontAlgn="t">
              <a:lnSpc>
                <a:spcPct val="80000"/>
              </a:lnSpc>
            </a:pPr>
            <a:r>
              <a:rPr lang="zh-CN" altLang="en-US" sz="5500" b="1">
                <a:solidFill>
                  <a:srgbClr val="FFFF00"/>
                </a:solidFill>
                <a:ea typeface="黑体" pitchFamily="49" charset="-122"/>
              </a:rPr>
              <a:t>结</a:t>
            </a:r>
          </a:p>
        </p:txBody>
      </p:sp>
      <p:graphicFrame>
        <p:nvGraphicFramePr>
          <p:cNvPr id="110596" name="Object 4"/>
          <p:cNvGraphicFramePr>
            <a:graphicFrameLocks noChangeAspect="1"/>
          </p:cNvGraphicFramePr>
          <p:nvPr/>
        </p:nvGraphicFramePr>
        <p:xfrm>
          <a:off x="2102615" y="1143000"/>
          <a:ext cx="3130175" cy="4648200"/>
        </p:xfrm>
        <a:graphic>
          <a:graphicData uri="http://schemas.openxmlformats.org/presentationml/2006/ole">
            <mc:AlternateContent xmlns:mc="http://schemas.openxmlformats.org/markup-compatibility/2006">
              <mc:Choice xmlns:v="urn:schemas-microsoft-com:vml" Requires="v">
                <p:oleObj spid="_x0000_s2095" name="Photo Editor 照片" r:id="rId3" imgW="561905" imgH="952633" progId="">
                  <p:embed/>
                </p:oleObj>
              </mc:Choice>
              <mc:Fallback>
                <p:oleObj name="Photo Editor 照片" r:id="rId3" imgW="561905" imgH="952633"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615" y="1143000"/>
                        <a:ext cx="31301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90491" y="590550"/>
            <a:ext cx="5789744" cy="538163"/>
          </a:xfrm>
          <a:prstGeom prst="rect">
            <a:avLst/>
          </a:prstGeom>
          <a:noFill/>
          <a:ln w="12700" cap="sq">
            <a:noFill/>
            <a:miter lim="800000"/>
            <a:headEnd/>
            <a:tailEnd/>
          </a:ln>
          <a:effectLst>
            <a:outerShdw dist="17961" dir="2700000" algn="ctr" rotWithShape="0">
              <a:schemeClr val="bg2"/>
            </a:outerShdw>
          </a:effectLst>
        </p:spPr>
        <p:txBody>
          <a:bodyPr>
            <a:spAutoFit/>
          </a:bodyPr>
          <a:lstStyle/>
          <a:p>
            <a:pPr algn="l"/>
            <a:r>
              <a:rPr lang="en-US" altLang="zh-CN" sz="2900" b="1">
                <a:solidFill>
                  <a:srgbClr val="FF3300"/>
                </a:solidFill>
                <a:ea typeface="黑体" pitchFamily="49" charset="-122"/>
              </a:rPr>
              <a:t>1.  </a:t>
            </a:r>
            <a:r>
              <a:rPr lang="zh-CN" altLang="en-US" sz="2900" b="1">
                <a:solidFill>
                  <a:srgbClr val="FF3300"/>
                </a:solidFill>
                <a:ea typeface="黑体" pitchFamily="49" charset="-122"/>
              </a:rPr>
              <a:t>字符串的基本概念</a:t>
            </a:r>
          </a:p>
        </p:txBody>
      </p:sp>
      <p:sp>
        <p:nvSpPr>
          <p:cNvPr id="80899" name="Text Box 3"/>
          <p:cNvSpPr txBox="1">
            <a:spLocks noChangeArrowheads="1"/>
          </p:cNvSpPr>
          <p:nvPr/>
        </p:nvSpPr>
        <p:spPr bwMode="auto">
          <a:xfrm>
            <a:off x="2538681" y="2343152"/>
            <a:ext cx="5386060"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2. </a:t>
            </a:r>
            <a:r>
              <a:rPr lang="zh-CN" altLang="en-US" sz="2900" b="1">
                <a:solidFill>
                  <a:srgbClr val="FF3300"/>
                </a:solidFill>
                <a:ea typeface="黑体" pitchFamily="49" charset="-122"/>
              </a:rPr>
              <a:t>字符串的存储结构</a:t>
            </a:r>
          </a:p>
        </p:txBody>
      </p:sp>
      <p:sp>
        <p:nvSpPr>
          <p:cNvPr id="80900" name="Text Box 4"/>
          <p:cNvSpPr txBox="1">
            <a:spLocks noChangeArrowheads="1"/>
          </p:cNvSpPr>
          <p:nvPr/>
        </p:nvSpPr>
        <p:spPr bwMode="auto">
          <a:xfrm>
            <a:off x="2642301" y="4419602"/>
            <a:ext cx="7745564"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3. </a:t>
            </a:r>
            <a:r>
              <a:rPr lang="zh-CN" altLang="en-US" sz="2900" b="1">
                <a:solidFill>
                  <a:srgbClr val="FF3300"/>
                </a:solidFill>
                <a:ea typeface="黑体" pitchFamily="49" charset="-122"/>
              </a:rPr>
              <a:t>关于字符串的几个基本算法</a:t>
            </a:r>
          </a:p>
        </p:txBody>
      </p:sp>
      <p:sp>
        <p:nvSpPr>
          <p:cNvPr id="80901" name="AutoShape 5"/>
          <p:cNvSpPr>
            <a:spLocks/>
          </p:cNvSpPr>
          <p:nvPr/>
        </p:nvSpPr>
        <p:spPr bwMode="auto">
          <a:xfrm>
            <a:off x="1828455" y="838200"/>
            <a:ext cx="710225" cy="3886200"/>
          </a:xfrm>
          <a:prstGeom prst="leftBrace">
            <a:avLst>
              <a:gd name="adj1" fmla="val 60800"/>
              <a:gd name="adj2" fmla="val 50000"/>
            </a:avLst>
          </a:prstGeom>
          <a:noFill/>
          <a:ln w="50800" cap="sq">
            <a:solidFill>
              <a:srgbClr val="339966"/>
            </a:solidFill>
            <a:round/>
            <a:headEnd/>
            <a:tailEnd/>
          </a:ln>
        </p:spPr>
        <p:txBody>
          <a:bodyPr wrap="none" anchor="ctr"/>
          <a:lstStyle/>
          <a:p>
            <a:endParaRPr lang="zh-CN" altLang="en-US"/>
          </a:p>
        </p:txBody>
      </p:sp>
      <p:sp>
        <p:nvSpPr>
          <p:cNvPr id="80902" name="Text Box 6"/>
          <p:cNvSpPr txBox="1">
            <a:spLocks noChangeArrowheads="1"/>
          </p:cNvSpPr>
          <p:nvPr/>
        </p:nvSpPr>
        <p:spPr bwMode="auto">
          <a:xfrm>
            <a:off x="4652089" y="1866902"/>
            <a:ext cx="6521556"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子串、主串、位置、两个串相等</a:t>
            </a:r>
          </a:p>
        </p:txBody>
      </p:sp>
      <p:sp>
        <p:nvSpPr>
          <p:cNvPr id="80903" name="Text Box 7"/>
          <p:cNvSpPr txBox="1">
            <a:spLocks noChangeArrowheads="1"/>
          </p:cNvSpPr>
          <p:nvPr/>
        </p:nvSpPr>
        <p:spPr bwMode="auto">
          <a:xfrm>
            <a:off x="4673676" y="3181352"/>
            <a:ext cx="7212354"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紧缩格式、非紧缩格式、单字节格式</a:t>
            </a:r>
          </a:p>
        </p:txBody>
      </p:sp>
      <p:sp>
        <p:nvSpPr>
          <p:cNvPr id="80904" name="Text Box 8"/>
          <p:cNvSpPr txBox="1">
            <a:spLocks noChangeArrowheads="1"/>
          </p:cNvSpPr>
          <p:nvPr/>
        </p:nvSpPr>
        <p:spPr bwMode="auto">
          <a:xfrm>
            <a:off x="4673676" y="3943352"/>
            <a:ext cx="4749231"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关于链结点大小</a:t>
            </a:r>
          </a:p>
        </p:txBody>
      </p:sp>
      <p:grpSp>
        <p:nvGrpSpPr>
          <p:cNvPr id="2" name="Group 9"/>
          <p:cNvGrpSpPr>
            <a:grpSpLocks/>
          </p:cNvGrpSpPr>
          <p:nvPr/>
        </p:nvGrpSpPr>
        <p:grpSpPr bwMode="auto">
          <a:xfrm>
            <a:off x="3767004" y="1066802"/>
            <a:ext cx="3572716" cy="461963"/>
            <a:chOff x="1576" y="816"/>
            <a:chExt cx="1688" cy="291"/>
          </a:xfrm>
        </p:grpSpPr>
        <p:sp>
          <p:nvSpPr>
            <p:cNvPr id="111647" name="Text Box 10"/>
            <p:cNvSpPr txBox="1">
              <a:spLocks noChangeArrowheads="1"/>
            </p:cNvSpPr>
            <p:nvPr/>
          </p:nvSpPr>
          <p:spPr bwMode="auto">
            <a:xfrm>
              <a:off x="1728" y="816"/>
              <a:ext cx="1536"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字符串的定义</a:t>
              </a:r>
            </a:p>
          </p:txBody>
        </p:sp>
        <p:sp>
          <p:nvSpPr>
            <p:cNvPr id="111648" name="Rectangle 11"/>
            <p:cNvSpPr>
              <a:spLocks noChangeArrowheads="1"/>
            </p:cNvSpPr>
            <p:nvPr/>
          </p:nvSpPr>
          <p:spPr bwMode="auto">
            <a:xfrm rot="2665964">
              <a:off x="1576" y="93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2"/>
          <p:cNvGrpSpPr>
            <a:grpSpLocks/>
          </p:cNvGrpSpPr>
          <p:nvPr/>
        </p:nvGrpSpPr>
        <p:grpSpPr bwMode="auto">
          <a:xfrm>
            <a:off x="3767005" y="1447803"/>
            <a:ext cx="4766501" cy="461963"/>
            <a:chOff x="1588" y="1056"/>
            <a:chExt cx="2252" cy="291"/>
          </a:xfrm>
        </p:grpSpPr>
        <p:sp>
          <p:nvSpPr>
            <p:cNvPr id="111645" name="Text Box 13"/>
            <p:cNvSpPr txBox="1">
              <a:spLocks noChangeArrowheads="1"/>
            </p:cNvSpPr>
            <p:nvPr/>
          </p:nvSpPr>
          <p:spPr bwMode="auto">
            <a:xfrm>
              <a:off x="1728" y="1056"/>
              <a:ext cx="2112"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基本的名词概念</a:t>
              </a:r>
            </a:p>
          </p:txBody>
        </p:sp>
        <p:sp>
          <p:nvSpPr>
            <p:cNvPr id="111646" name="Rectangle 14"/>
            <p:cNvSpPr>
              <a:spLocks noChangeArrowheads="1"/>
            </p:cNvSpPr>
            <p:nvPr/>
          </p:nvSpPr>
          <p:spPr bwMode="auto">
            <a:xfrm rot="2665964">
              <a:off x="1588" y="1168"/>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4" name="Group 15"/>
          <p:cNvGrpSpPr>
            <a:grpSpLocks/>
          </p:cNvGrpSpPr>
          <p:nvPr/>
        </p:nvGrpSpPr>
        <p:grpSpPr bwMode="auto">
          <a:xfrm>
            <a:off x="3767005" y="2781304"/>
            <a:ext cx="3952655" cy="461963"/>
            <a:chOff x="1588" y="1896"/>
            <a:chExt cx="1868" cy="291"/>
          </a:xfrm>
        </p:grpSpPr>
        <p:sp>
          <p:nvSpPr>
            <p:cNvPr id="111643" name="Text Box 16"/>
            <p:cNvSpPr txBox="1">
              <a:spLocks noChangeArrowheads="1"/>
            </p:cNvSpPr>
            <p:nvPr/>
          </p:nvSpPr>
          <p:spPr bwMode="auto">
            <a:xfrm>
              <a:off x="1776" y="1896"/>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顺序存储结构</a:t>
              </a:r>
            </a:p>
          </p:txBody>
        </p:sp>
        <p:sp>
          <p:nvSpPr>
            <p:cNvPr id="111644" name="Rectangle 17"/>
            <p:cNvSpPr>
              <a:spLocks noChangeArrowheads="1"/>
            </p:cNvSpPr>
            <p:nvPr/>
          </p:nvSpPr>
          <p:spPr bwMode="auto">
            <a:xfrm rot="2665964">
              <a:off x="1588" y="201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5" name="Group 18"/>
          <p:cNvGrpSpPr>
            <a:grpSpLocks/>
          </p:cNvGrpSpPr>
          <p:nvPr/>
        </p:nvGrpSpPr>
        <p:grpSpPr bwMode="auto">
          <a:xfrm>
            <a:off x="3792909" y="3543305"/>
            <a:ext cx="3926750" cy="461963"/>
            <a:chOff x="1588" y="2388"/>
            <a:chExt cx="1856" cy="291"/>
          </a:xfrm>
        </p:grpSpPr>
        <p:sp>
          <p:nvSpPr>
            <p:cNvPr id="111641" name="Text Box 19"/>
            <p:cNvSpPr txBox="1">
              <a:spLocks noChangeArrowheads="1"/>
            </p:cNvSpPr>
            <p:nvPr/>
          </p:nvSpPr>
          <p:spPr bwMode="auto">
            <a:xfrm>
              <a:off x="1764" y="2388"/>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链式存储结构</a:t>
              </a:r>
            </a:p>
          </p:txBody>
        </p:sp>
        <p:sp>
          <p:nvSpPr>
            <p:cNvPr id="111642" name="Rectangle 20"/>
            <p:cNvSpPr>
              <a:spLocks noChangeArrowheads="1"/>
            </p:cNvSpPr>
            <p:nvPr/>
          </p:nvSpPr>
          <p:spPr bwMode="auto">
            <a:xfrm rot="2665964">
              <a:off x="1588" y="2512"/>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6" name="Group 21"/>
          <p:cNvGrpSpPr>
            <a:grpSpLocks/>
          </p:cNvGrpSpPr>
          <p:nvPr/>
        </p:nvGrpSpPr>
        <p:grpSpPr bwMode="auto">
          <a:xfrm>
            <a:off x="3767006" y="4906963"/>
            <a:ext cx="6849686" cy="508000"/>
            <a:chOff x="1588" y="3223"/>
            <a:chExt cx="3236" cy="320"/>
          </a:xfrm>
        </p:grpSpPr>
        <p:sp>
          <p:nvSpPr>
            <p:cNvPr id="111639" name="Text Box 22"/>
            <p:cNvSpPr txBox="1">
              <a:spLocks noChangeArrowheads="1"/>
            </p:cNvSpPr>
            <p:nvPr/>
          </p:nvSpPr>
          <p:spPr bwMode="auto">
            <a:xfrm>
              <a:off x="1752" y="3223"/>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判断两串相等 </a:t>
              </a:r>
              <a:endParaRPr lang="en-US" altLang="zh-CN" b="1" dirty="0">
                <a:ea typeface="幼圆" pitchFamily="49" charset="-122"/>
              </a:endParaRPr>
            </a:p>
          </p:txBody>
        </p:sp>
        <p:sp>
          <p:nvSpPr>
            <p:cNvPr id="111640" name="Rectangle 23"/>
            <p:cNvSpPr>
              <a:spLocks noChangeArrowheads="1"/>
            </p:cNvSpPr>
            <p:nvPr/>
          </p:nvSpPr>
          <p:spPr bwMode="auto">
            <a:xfrm rot="2665964">
              <a:off x="1588" y="33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7" name="Group 24"/>
          <p:cNvGrpSpPr>
            <a:grpSpLocks/>
          </p:cNvGrpSpPr>
          <p:nvPr/>
        </p:nvGrpSpPr>
        <p:grpSpPr bwMode="auto">
          <a:xfrm>
            <a:off x="3767005" y="5287963"/>
            <a:ext cx="5731458" cy="508000"/>
            <a:chOff x="1588" y="3468"/>
            <a:chExt cx="2708" cy="320"/>
          </a:xfrm>
        </p:grpSpPr>
        <p:sp>
          <p:nvSpPr>
            <p:cNvPr id="111637" name="Text Box 25"/>
            <p:cNvSpPr txBox="1">
              <a:spLocks noChangeArrowheads="1"/>
            </p:cNvSpPr>
            <p:nvPr/>
          </p:nvSpPr>
          <p:spPr bwMode="auto">
            <a:xfrm>
              <a:off x="1752" y="3468"/>
              <a:ext cx="2544"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串的插入</a:t>
              </a:r>
              <a:endParaRPr lang="en-US" altLang="zh-CN" b="1" dirty="0">
                <a:ea typeface="幼圆" pitchFamily="49" charset="-122"/>
              </a:endParaRPr>
            </a:p>
          </p:txBody>
        </p:sp>
        <p:sp>
          <p:nvSpPr>
            <p:cNvPr id="111638" name="Rectangle 26"/>
            <p:cNvSpPr>
              <a:spLocks noChangeArrowheads="1"/>
            </p:cNvSpPr>
            <p:nvPr/>
          </p:nvSpPr>
          <p:spPr bwMode="auto">
            <a:xfrm rot="2665964">
              <a:off x="1588" y="358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8" name="Group 27"/>
          <p:cNvGrpSpPr>
            <a:grpSpLocks/>
          </p:cNvGrpSpPr>
          <p:nvPr/>
        </p:nvGrpSpPr>
        <p:grpSpPr bwMode="auto">
          <a:xfrm>
            <a:off x="3758370" y="5688013"/>
            <a:ext cx="6832416" cy="508000"/>
            <a:chOff x="1584" y="3744"/>
            <a:chExt cx="3228" cy="320"/>
          </a:xfrm>
        </p:grpSpPr>
        <p:sp>
          <p:nvSpPr>
            <p:cNvPr id="111635" name="Text Box 28"/>
            <p:cNvSpPr txBox="1">
              <a:spLocks noChangeArrowheads="1"/>
            </p:cNvSpPr>
            <p:nvPr/>
          </p:nvSpPr>
          <p:spPr bwMode="auto">
            <a:xfrm>
              <a:off x="1740" y="3744"/>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模式匹配</a:t>
              </a:r>
              <a:endParaRPr lang="en-US" altLang="zh-CN" b="1" dirty="0">
                <a:ea typeface="幼圆" pitchFamily="49" charset="-122"/>
              </a:endParaRPr>
            </a:p>
          </p:txBody>
        </p:sp>
        <p:sp>
          <p:nvSpPr>
            <p:cNvPr id="111636" name="Rectangle 29"/>
            <p:cNvSpPr>
              <a:spLocks noChangeArrowheads="1"/>
            </p:cNvSpPr>
            <p:nvPr/>
          </p:nvSpPr>
          <p:spPr bwMode="auto">
            <a:xfrm rot="2665964">
              <a:off x="1584" y="38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9" name="Group 30"/>
          <p:cNvGrpSpPr>
            <a:grpSpLocks/>
          </p:cNvGrpSpPr>
          <p:nvPr/>
        </p:nvGrpSpPr>
        <p:grpSpPr bwMode="auto">
          <a:xfrm>
            <a:off x="710227" y="2209800"/>
            <a:ext cx="915306" cy="1295400"/>
            <a:chOff x="432" y="2640"/>
            <a:chExt cx="432" cy="816"/>
          </a:xfrm>
        </p:grpSpPr>
        <p:sp>
          <p:nvSpPr>
            <p:cNvPr id="111633" name="Oval 31"/>
            <p:cNvSpPr>
              <a:spLocks noChangeArrowheads="1"/>
            </p:cNvSpPr>
            <p:nvPr/>
          </p:nvSpPr>
          <p:spPr bwMode="auto">
            <a:xfrm>
              <a:off x="432" y="2640"/>
              <a:ext cx="432" cy="816"/>
            </a:xfrm>
            <a:prstGeom prst="ellipse">
              <a:avLst/>
            </a:prstGeom>
            <a:solidFill>
              <a:srgbClr val="CCFFFF"/>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111634" name="Text Box 32"/>
            <p:cNvSpPr txBox="1">
              <a:spLocks noChangeArrowheads="1"/>
            </p:cNvSpPr>
            <p:nvPr/>
          </p:nvSpPr>
          <p:spPr bwMode="auto">
            <a:xfrm>
              <a:off x="480" y="2682"/>
              <a:ext cx="257" cy="750"/>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nSpc>
                  <a:spcPct val="85000"/>
                </a:lnSpc>
              </a:pPr>
              <a:r>
                <a:rPr lang="zh-CN" altLang="en-US" sz="2800" b="1">
                  <a:solidFill>
                    <a:srgbClr val="FF3300"/>
                  </a:solidFill>
                  <a:ea typeface="黑体" pitchFamily="49" charset="-122"/>
                </a:rPr>
                <a:t>字</a:t>
              </a:r>
            </a:p>
            <a:p>
              <a:pPr>
                <a:lnSpc>
                  <a:spcPct val="85000"/>
                </a:lnSpc>
              </a:pPr>
              <a:r>
                <a:rPr lang="zh-CN" altLang="en-US" sz="2800" b="1">
                  <a:solidFill>
                    <a:srgbClr val="FF3300"/>
                  </a:solidFill>
                  <a:ea typeface="黑体" pitchFamily="49" charset="-122"/>
                </a:rPr>
                <a:t>符</a:t>
              </a:r>
            </a:p>
            <a:p>
              <a:pPr>
                <a:lnSpc>
                  <a:spcPct val="85000"/>
                </a:lnSpc>
              </a:pPr>
              <a:r>
                <a:rPr lang="zh-CN" altLang="en-US" sz="2800" b="1">
                  <a:solidFill>
                    <a:srgbClr val="FF3300"/>
                  </a:solidFill>
                  <a:ea typeface="黑体" pitchFamily="49" charset="-122"/>
                </a:rPr>
                <a:t>串</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lide(from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slide(fromRigh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slide(fromRight)">
                                      <p:cBhvr>
                                        <p:cTn id="27" dur="500"/>
                                        <p:tgtEl>
                                          <p:spTgt spid="8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animEffect transition="in" filter="slide(fromRight)">
                                      <p:cBhvr>
                                        <p:cTn id="37" dur="500"/>
                                        <p:tgtEl>
                                          <p:spTgt spid="809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80904"/>
                                        </p:tgtEl>
                                        <p:attrNameLst>
                                          <p:attrName>style.visibility</p:attrName>
                                        </p:attrNameLst>
                                      </p:cBhvr>
                                      <p:to>
                                        <p:strVal val="visible"/>
                                      </p:to>
                                    </p:set>
                                    <p:animEffect transition="in" filter="slide(fromRight)">
                                      <p:cBhvr>
                                        <p:cTn id="47" dur="500"/>
                                        <p:tgtEl>
                                          <p:spTgt spid="80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0900"/>
                                        </p:tgtEl>
                                        <p:attrNameLst>
                                          <p:attrName>style.visibility</p:attrName>
                                        </p:attrNameLst>
                                      </p:cBhvr>
                                      <p:to>
                                        <p:strVal val="visible"/>
                                      </p:to>
                                    </p:set>
                                    <p:animEffect transition="in" filter="slide(fromLeft)">
                                      <p:cBhvr>
                                        <p:cTn id="52" dur="500"/>
                                        <p:tgtEl>
                                          <p:spTgt spid="809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0901"/>
                                        </p:tgtEl>
                                        <p:attrNameLst>
                                          <p:attrName>style.visibility</p:attrName>
                                        </p:attrNameLst>
                                      </p:cBhvr>
                                      <p:to>
                                        <p:strVal val="visible"/>
                                      </p:to>
                                    </p:set>
                                    <p:animEffect transition="in" filter="barn(outHorizontal)">
                                      <p:cBhvr>
                                        <p:cTn id="7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nimBg="1"/>
      <p:bldP spid="80902" grpId="0" autoUpdateAnimBg="0"/>
      <p:bldP spid="80903" grpId="0" autoUpdateAnimBg="0"/>
      <p:bldP spid="80904"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p:cNvSpPr txBox="1">
            <a:spLocks noChangeArrowheads="1"/>
          </p:cNvSpPr>
          <p:nvPr/>
        </p:nvSpPr>
        <p:spPr bwMode="auto">
          <a:xfrm flipH="1">
            <a:off x="10210847" y="4065588"/>
            <a:ext cx="1780963"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B9005C"/>
                </a:solidFill>
                <a:latin typeface="黑体" pitchFamily="49" charset="-122"/>
                <a:ea typeface="黑体" pitchFamily="49" charset="-122"/>
              </a:rPr>
              <a:t>逻辑结构</a:t>
            </a:r>
          </a:p>
        </p:txBody>
      </p:sp>
      <p:grpSp>
        <p:nvGrpSpPr>
          <p:cNvPr id="2" name="Group 6"/>
          <p:cNvGrpSpPr>
            <a:grpSpLocks/>
          </p:cNvGrpSpPr>
          <p:nvPr/>
        </p:nvGrpSpPr>
        <p:grpSpPr bwMode="auto">
          <a:xfrm>
            <a:off x="1998995" y="4289425"/>
            <a:ext cx="3620210" cy="2368550"/>
            <a:chOff x="1346" y="2228"/>
            <a:chExt cx="1595" cy="1406"/>
          </a:xfrm>
        </p:grpSpPr>
        <p:sp>
          <p:nvSpPr>
            <p:cNvPr id="17920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2644" name="Text Box 19"/>
          <p:cNvSpPr txBox="1">
            <a:spLocks noChangeArrowheads="1"/>
          </p:cNvSpPr>
          <p:nvPr/>
        </p:nvSpPr>
        <p:spPr bwMode="auto">
          <a:xfrm>
            <a:off x="544003" y="6157913"/>
            <a:ext cx="250413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193" y="966788"/>
            <a:ext cx="4280784"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442188" y="1290638"/>
            <a:ext cx="308700"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grpSp>
      <p:sp>
        <p:nvSpPr>
          <p:cNvPr id="3105" name="Text Box 33"/>
          <p:cNvSpPr txBox="1">
            <a:spLocks noChangeArrowheads="1"/>
          </p:cNvSpPr>
          <p:nvPr/>
        </p:nvSpPr>
        <p:spPr bwMode="auto">
          <a:xfrm>
            <a:off x="5727143" y="3451225"/>
            <a:ext cx="139238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244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8" name="Line 36"/>
          <p:cNvSpPr>
            <a:spLocks noChangeShapeType="1"/>
          </p:cNvSpPr>
          <p:nvPr/>
        </p:nvSpPr>
        <p:spPr bwMode="auto">
          <a:xfrm flipH="1">
            <a:off x="6433049"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9" name="Line 37"/>
          <p:cNvSpPr>
            <a:spLocks noChangeShapeType="1"/>
          </p:cNvSpPr>
          <p:nvPr/>
        </p:nvSpPr>
        <p:spPr bwMode="auto">
          <a:xfrm flipH="1">
            <a:off x="688638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0" name="Line 38"/>
          <p:cNvSpPr>
            <a:spLocks noChangeShapeType="1"/>
          </p:cNvSpPr>
          <p:nvPr/>
        </p:nvSpPr>
        <p:spPr bwMode="auto">
          <a:xfrm flipH="1">
            <a:off x="733972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1" name="Line 39"/>
          <p:cNvSpPr>
            <a:spLocks noChangeShapeType="1"/>
          </p:cNvSpPr>
          <p:nvPr/>
        </p:nvSpPr>
        <p:spPr bwMode="auto">
          <a:xfrm flipH="1">
            <a:off x="779305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2" name="Line 40"/>
          <p:cNvSpPr>
            <a:spLocks noChangeShapeType="1"/>
          </p:cNvSpPr>
          <p:nvPr/>
        </p:nvSpPr>
        <p:spPr bwMode="auto">
          <a:xfrm flipH="1">
            <a:off x="825071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3" name="Line 41"/>
          <p:cNvSpPr>
            <a:spLocks noChangeShapeType="1"/>
          </p:cNvSpPr>
          <p:nvPr/>
        </p:nvSpPr>
        <p:spPr bwMode="auto">
          <a:xfrm flipH="1">
            <a:off x="868461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4" name="Line 42"/>
          <p:cNvSpPr>
            <a:spLocks noChangeShapeType="1"/>
          </p:cNvSpPr>
          <p:nvPr/>
        </p:nvSpPr>
        <p:spPr bwMode="auto">
          <a:xfrm flipH="1">
            <a:off x="911852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5" name="Line 43"/>
          <p:cNvSpPr>
            <a:spLocks noChangeShapeType="1"/>
          </p:cNvSpPr>
          <p:nvPr/>
        </p:nvSpPr>
        <p:spPr bwMode="auto">
          <a:xfrm flipH="1">
            <a:off x="957833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6" name="Line 44"/>
          <p:cNvSpPr>
            <a:spLocks noChangeShapeType="1"/>
          </p:cNvSpPr>
          <p:nvPr/>
        </p:nvSpPr>
        <p:spPr bwMode="auto">
          <a:xfrm>
            <a:off x="5601935" y="4289425"/>
            <a:ext cx="4535515"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7" name="Line 45"/>
          <p:cNvSpPr>
            <a:spLocks noChangeShapeType="1"/>
          </p:cNvSpPr>
          <p:nvPr/>
        </p:nvSpPr>
        <p:spPr bwMode="auto">
          <a:xfrm>
            <a:off x="5578188" y="1704975"/>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8" name="Line 46"/>
          <p:cNvSpPr>
            <a:spLocks noChangeShapeType="1"/>
          </p:cNvSpPr>
          <p:nvPr/>
        </p:nvSpPr>
        <p:spPr bwMode="auto">
          <a:xfrm>
            <a:off x="2262361" y="6484938"/>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9" name="Line 47"/>
          <p:cNvSpPr>
            <a:spLocks noChangeShapeType="1"/>
          </p:cNvSpPr>
          <p:nvPr/>
        </p:nvSpPr>
        <p:spPr bwMode="auto">
          <a:xfrm>
            <a:off x="2303378" y="3859213"/>
            <a:ext cx="435418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0" name="Line 48"/>
          <p:cNvSpPr>
            <a:spLocks noChangeShapeType="1"/>
          </p:cNvSpPr>
          <p:nvPr/>
        </p:nvSpPr>
        <p:spPr bwMode="auto">
          <a:xfrm flipV="1">
            <a:off x="2260203" y="382905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1" name="Line 49"/>
          <p:cNvSpPr>
            <a:spLocks noChangeShapeType="1"/>
          </p:cNvSpPr>
          <p:nvPr/>
        </p:nvSpPr>
        <p:spPr bwMode="auto">
          <a:xfrm flipV="1">
            <a:off x="9917258"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2" name="Line 50"/>
          <p:cNvSpPr>
            <a:spLocks noChangeShapeType="1"/>
          </p:cNvSpPr>
          <p:nvPr/>
        </p:nvSpPr>
        <p:spPr bwMode="auto">
          <a:xfrm flipV="1">
            <a:off x="6603591" y="386080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3" name="Line 51"/>
          <p:cNvSpPr>
            <a:spLocks noChangeShapeType="1"/>
          </p:cNvSpPr>
          <p:nvPr/>
        </p:nvSpPr>
        <p:spPr bwMode="auto">
          <a:xfrm flipV="1">
            <a:off x="6614385" y="429101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4" name="Line 52"/>
          <p:cNvSpPr>
            <a:spLocks noChangeShapeType="1"/>
          </p:cNvSpPr>
          <p:nvPr/>
        </p:nvSpPr>
        <p:spPr bwMode="auto">
          <a:xfrm flipV="1">
            <a:off x="2262361" y="1708152"/>
            <a:ext cx="3320144"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5" name="Line 53"/>
          <p:cNvSpPr>
            <a:spLocks noChangeShapeType="1"/>
          </p:cNvSpPr>
          <p:nvPr/>
        </p:nvSpPr>
        <p:spPr bwMode="auto">
          <a:xfrm flipV="1">
            <a:off x="6623020" y="168116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grpSp>
        <p:nvGrpSpPr>
          <p:cNvPr id="4" name="Group 54"/>
          <p:cNvGrpSpPr>
            <a:grpSpLocks/>
          </p:cNvGrpSpPr>
          <p:nvPr/>
        </p:nvGrpSpPr>
        <p:grpSpPr bwMode="auto">
          <a:xfrm>
            <a:off x="5769372" y="4427540"/>
            <a:ext cx="4143570" cy="1444625"/>
            <a:chOff x="2421" y="2187"/>
            <a:chExt cx="1958" cy="910"/>
          </a:xfrm>
        </p:grpSpPr>
        <p:sp>
          <p:nvSpPr>
            <p:cNvPr id="112682"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2683"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2684"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solidFill>
                  <a:srgbClr val="FFFFCC"/>
                </a:solidFill>
                <a:latin typeface="黑体" pitchFamily="49" charset="-122"/>
                <a:ea typeface="黑体" pitchFamily="49" charset="-122"/>
              </a:endParaRPr>
            </a:p>
          </p:txBody>
        </p:sp>
        <p:sp>
          <p:nvSpPr>
            <p:cNvPr id="112685" name="Text Box 58"/>
            <p:cNvSpPr txBox="1">
              <a:spLocks noChangeArrowheads="1"/>
            </p:cNvSpPr>
            <p:nvPr/>
          </p:nvSpPr>
          <p:spPr bwMode="auto">
            <a:xfrm>
              <a:off x="3924"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树</a:t>
              </a:r>
            </a:p>
          </p:txBody>
        </p:sp>
        <p:sp>
          <p:nvSpPr>
            <p:cNvPr id="112686" name="Text Box 59"/>
            <p:cNvSpPr txBox="1">
              <a:spLocks noChangeArrowheads="1"/>
            </p:cNvSpPr>
            <p:nvPr/>
          </p:nvSpPr>
          <p:spPr bwMode="auto">
            <a:xfrm>
              <a:off x="3750"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二叉树</a:t>
              </a:r>
            </a:p>
          </p:txBody>
        </p:sp>
        <p:sp>
          <p:nvSpPr>
            <p:cNvPr id="112687"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112688" name="Text Box 61"/>
            <p:cNvSpPr txBox="1">
              <a:spLocks noChangeArrowheads="1"/>
            </p:cNvSpPr>
            <p:nvPr/>
          </p:nvSpPr>
          <p:spPr bwMode="auto">
            <a:xfrm>
              <a:off x="4175"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图</a:t>
              </a:r>
            </a:p>
          </p:txBody>
        </p:sp>
        <p:sp>
          <p:nvSpPr>
            <p:cNvPr id="112689"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spcBef>
                  <a:spcPct val="50000"/>
                </a:spcBef>
              </a:pPr>
              <a:endParaRPr lang="zh-CN" altLang="zh-CN" sz="1600" b="1">
                <a:solidFill>
                  <a:srgbClr val="FFFFCC"/>
                </a:solidFill>
              </a:endParaRPr>
            </a:p>
          </p:txBody>
        </p:sp>
        <p:sp>
          <p:nvSpPr>
            <p:cNvPr id="112690"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2691"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2668" name="Text Box 55"/>
          <p:cNvSpPr txBox="1">
            <a:spLocks noChangeArrowheads="1"/>
          </p:cNvSpPr>
          <p:nvPr/>
        </p:nvSpPr>
        <p:spPr bwMode="auto">
          <a:xfrm>
            <a:off x="4769522" y="3462340"/>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2669" name="Text Box 55"/>
          <p:cNvSpPr txBox="1">
            <a:spLocks noChangeArrowheads="1"/>
          </p:cNvSpPr>
          <p:nvPr/>
        </p:nvSpPr>
        <p:spPr bwMode="auto">
          <a:xfrm>
            <a:off x="4046343"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2670" name="Text Box 55"/>
          <p:cNvSpPr txBox="1">
            <a:spLocks noChangeArrowheads="1"/>
          </p:cNvSpPr>
          <p:nvPr/>
        </p:nvSpPr>
        <p:spPr bwMode="auto">
          <a:xfrm>
            <a:off x="3284309"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2671" name="Text Box 55"/>
          <p:cNvSpPr txBox="1">
            <a:spLocks noChangeArrowheads="1"/>
          </p:cNvSpPr>
          <p:nvPr/>
        </p:nvSpPr>
        <p:spPr bwMode="auto">
          <a:xfrm>
            <a:off x="2535225"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709873" y="3160715"/>
            <a:ext cx="1011815"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030" y="2878140"/>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030" y="2592390"/>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395" y="2316165"/>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285" y="2038350"/>
            <a:ext cx="598241"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3172" y="1733550"/>
            <a:ext cx="598241"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531814" y="-31772"/>
            <a:ext cx="14031620" cy="708025"/>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179264" name="AutoShape 64"/>
          <p:cNvSpPr>
            <a:spLocks noChangeArrowheads="1"/>
          </p:cNvSpPr>
          <p:nvPr/>
        </p:nvSpPr>
        <p:spPr bwMode="auto">
          <a:xfrm>
            <a:off x="8062900" y="5949950"/>
            <a:ext cx="4127513" cy="908050"/>
          </a:xfrm>
          <a:prstGeom prst="wedgeRoundRectCallout">
            <a:avLst>
              <a:gd name="adj1" fmla="val -88769"/>
              <a:gd name="adj2" fmla="val -22937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800" b="1">
                <a:solidFill>
                  <a:srgbClr val="FFFFCC"/>
                </a:solidFill>
                <a:effectLst>
                  <a:outerShdw blurRad="38100" dist="38100" dir="2700000" algn="tl">
                    <a:srgbClr val="000000"/>
                  </a:outerShdw>
                </a:effectLst>
                <a:ea typeface="黑体" pitchFamily="2" charset="-122"/>
              </a:rPr>
              <a:t>数组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64"/>
                                        </p:tgtEl>
                                        <p:attrNameLst>
                                          <p:attrName>style.visibility</p:attrName>
                                        </p:attrNameLst>
                                      </p:cBhvr>
                                      <p:to>
                                        <p:strVal val="visible"/>
                                      </p:to>
                                    </p:set>
                                    <p:anim calcmode="lin" valueType="num">
                                      <p:cBhvr additive="base">
                                        <p:cTn id="7" dur="500" fill="hold"/>
                                        <p:tgtEl>
                                          <p:spTgt spid="179264"/>
                                        </p:tgtEl>
                                        <p:attrNameLst>
                                          <p:attrName>ppt_x</p:attrName>
                                        </p:attrNameLst>
                                      </p:cBhvr>
                                      <p:tavLst>
                                        <p:tav tm="0">
                                          <p:val>
                                            <p:strVal val="#ppt_x"/>
                                          </p:val>
                                        </p:tav>
                                        <p:tav tm="100000">
                                          <p:val>
                                            <p:strVal val="#ppt_x"/>
                                          </p:val>
                                        </p:tav>
                                      </p:tavLst>
                                    </p:anim>
                                    <p:anim calcmode="lin" valueType="num">
                                      <p:cBhvr additive="base">
                                        <p:cTn id="8" dur="500" fill="hold"/>
                                        <p:tgtEl>
                                          <p:spTgt spid="179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6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10210847" y="4065588"/>
            <a:ext cx="1780963"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998995" y="4289425"/>
            <a:ext cx="3620210" cy="2368550"/>
            <a:chOff x="1346" y="2228"/>
            <a:chExt cx="1595" cy="1406"/>
          </a:xfrm>
        </p:grpSpPr>
        <p:sp>
          <p:nvSpPr>
            <p:cNvPr id="11577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1577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1577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15716" name="Text Box 19"/>
          <p:cNvSpPr txBox="1">
            <a:spLocks noChangeArrowheads="1"/>
          </p:cNvSpPr>
          <p:nvPr/>
        </p:nvSpPr>
        <p:spPr bwMode="auto">
          <a:xfrm>
            <a:off x="544003" y="6157913"/>
            <a:ext cx="250413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193" y="966788"/>
            <a:ext cx="4280784"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442188" y="1290638"/>
            <a:ext cx="308700"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5727143" y="3451225"/>
            <a:ext cx="139238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244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6433049"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688638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733972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779305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825071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868461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911852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957833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5601935" y="4289425"/>
            <a:ext cx="4535515"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5578188" y="1704975"/>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2262361" y="6484938"/>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2303378" y="3859213"/>
            <a:ext cx="435418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2260203" y="382905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9917258"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6603591" y="386080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6614385" y="429101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2262361" y="1708152"/>
            <a:ext cx="3320144"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6623020" y="168116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4" name="Group 54"/>
          <p:cNvGrpSpPr>
            <a:grpSpLocks/>
          </p:cNvGrpSpPr>
          <p:nvPr/>
        </p:nvGrpSpPr>
        <p:grpSpPr bwMode="auto">
          <a:xfrm>
            <a:off x="5769372" y="4427540"/>
            <a:ext cx="4143570" cy="1444625"/>
            <a:chOff x="2421" y="2187"/>
            <a:chExt cx="1958" cy="910"/>
          </a:xfrm>
        </p:grpSpPr>
        <p:sp>
          <p:nvSpPr>
            <p:cNvPr id="115754"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5755"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5756"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924"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743" y="2187"/>
              <a:ext cx="204"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15759"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75"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15761"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15762"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5763"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5740" name="Text Box 55"/>
          <p:cNvSpPr txBox="1">
            <a:spLocks noChangeArrowheads="1"/>
          </p:cNvSpPr>
          <p:nvPr/>
        </p:nvSpPr>
        <p:spPr bwMode="auto">
          <a:xfrm>
            <a:off x="4769522" y="3462340"/>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5741" name="Text Box 55"/>
          <p:cNvSpPr txBox="1">
            <a:spLocks noChangeArrowheads="1"/>
          </p:cNvSpPr>
          <p:nvPr/>
        </p:nvSpPr>
        <p:spPr bwMode="auto">
          <a:xfrm>
            <a:off x="4046343"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5742" name="Text Box 55"/>
          <p:cNvSpPr txBox="1">
            <a:spLocks noChangeArrowheads="1"/>
          </p:cNvSpPr>
          <p:nvPr/>
        </p:nvSpPr>
        <p:spPr bwMode="auto">
          <a:xfrm>
            <a:off x="3284309"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5743" name="Text Box 55"/>
          <p:cNvSpPr txBox="1">
            <a:spLocks noChangeArrowheads="1"/>
          </p:cNvSpPr>
          <p:nvPr/>
        </p:nvSpPr>
        <p:spPr bwMode="auto">
          <a:xfrm>
            <a:off x="2535225"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709873" y="3160715"/>
            <a:ext cx="1011815"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030" y="2878140"/>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030" y="2592390"/>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395" y="2316165"/>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285" y="2038350"/>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3172" y="1733550"/>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48676" y="-31772"/>
            <a:ext cx="12239089"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8062899" y="5949952"/>
            <a:ext cx="3214366" cy="792163"/>
          </a:xfrm>
          <a:prstGeom prst="wedgeRoundRectCallout">
            <a:avLst>
              <a:gd name="adj1" fmla="val -71792"/>
              <a:gd name="adj2" fmla="val -257213"/>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117</a:t>
            </a:fld>
            <a:endParaRPr lang="zh-CN" altLang="en-US"/>
          </a:p>
        </p:txBody>
      </p:sp>
      <p:grpSp>
        <p:nvGrpSpPr>
          <p:cNvPr id="3" name="Group 38"/>
          <p:cNvGrpSpPr>
            <a:grpSpLocks/>
          </p:cNvGrpSpPr>
          <p:nvPr/>
        </p:nvGrpSpPr>
        <p:grpSpPr bwMode="auto">
          <a:xfrm>
            <a:off x="2735271" y="2348880"/>
            <a:ext cx="6731545"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118</a:t>
            </a:fld>
            <a:endParaRPr lang="zh-CN" altLang="en-US"/>
          </a:p>
        </p:txBody>
      </p:sp>
      <p:sp>
        <p:nvSpPr>
          <p:cNvPr id="4" name="TextBox 3"/>
          <p:cNvSpPr txBox="1"/>
          <p:nvPr/>
        </p:nvSpPr>
        <p:spPr>
          <a:xfrm>
            <a:off x="1679291" y="1196752"/>
            <a:ext cx="4799908" cy="864096"/>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endParaRPr lang="zh-CN" altLang="en-US" sz="2000" b="1" dirty="0">
              <a:solidFill>
                <a:srgbClr val="FF0000"/>
              </a:solidFill>
              <a:latin typeface="楷体" pitchFamily="49" charset="-122"/>
              <a:ea typeface="楷体" pitchFamily="49" charset="-122"/>
            </a:endParaRPr>
          </a:p>
        </p:txBody>
      </p:sp>
      <p:pic>
        <p:nvPicPr>
          <p:cNvPr id="6"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35317" y="1196753"/>
            <a:ext cx="1307788" cy="864095"/>
          </a:xfrm>
          <a:prstGeom prst="rect">
            <a:avLst/>
          </a:prstGeom>
          <a:noFill/>
        </p:spPr>
      </p:pic>
      <p:grpSp>
        <p:nvGrpSpPr>
          <p:cNvPr id="3" name="Group 49"/>
          <p:cNvGrpSpPr>
            <a:grpSpLocks/>
          </p:cNvGrpSpPr>
          <p:nvPr/>
        </p:nvGrpSpPr>
        <p:grpSpPr bwMode="auto">
          <a:xfrm>
            <a:off x="0" y="1988841"/>
            <a:ext cx="3801038" cy="1033463"/>
            <a:chOff x="404" y="73"/>
            <a:chExt cx="1161" cy="651"/>
          </a:xfrm>
        </p:grpSpPr>
        <p:sp>
          <p:nvSpPr>
            <p:cNvPr id="7"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8"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grpSp>
        <p:nvGrpSpPr>
          <p:cNvPr id="5" name="Group 35"/>
          <p:cNvGrpSpPr>
            <a:grpSpLocks/>
          </p:cNvGrpSpPr>
          <p:nvPr/>
        </p:nvGrpSpPr>
        <p:grpSpPr bwMode="auto">
          <a:xfrm>
            <a:off x="335316" y="5445224"/>
            <a:ext cx="2742843" cy="1136650"/>
            <a:chOff x="192" y="96"/>
            <a:chExt cx="1296" cy="716"/>
          </a:xfrm>
        </p:grpSpPr>
        <p:sp>
          <p:nvSpPr>
            <p:cNvPr id="10"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1"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grpSp>
        <p:nvGrpSpPr>
          <p:cNvPr id="9" name="Group 120"/>
          <p:cNvGrpSpPr>
            <a:grpSpLocks/>
          </p:cNvGrpSpPr>
          <p:nvPr/>
        </p:nvGrpSpPr>
        <p:grpSpPr bwMode="auto">
          <a:xfrm>
            <a:off x="0" y="3573016"/>
            <a:ext cx="4088868" cy="723900"/>
            <a:chOff x="3624" y="2907"/>
            <a:chExt cx="1932" cy="456"/>
          </a:xfrm>
        </p:grpSpPr>
        <p:sp>
          <p:nvSpPr>
            <p:cNvPr id="13"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4"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dirty="0">
                  <a:solidFill>
                    <a:srgbClr val="FF3300"/>
                  </a:solidFill>
                  <a:ea typeface="幼圆" pitchFamily="49" charset="-122"/>
                </a:rPr>
                <a:t>时间复杂度</a:t>
              </a:r>
              <a:r>
                <a:rPr lang="en-US" altLang="zh-CN" sz="2500" baseline="0" dirty="0">
                  <a:solidFill>
                    <a:srgbClr val="FF3300"/>
                  </a:solidFill>
                  <a:ea typeface="幼圆" pitchFamily="49" charset="-122"/>
                </a:rPr>
                <a:t>O(n)</a:t>
              </a:r>
              <a:endParaRPr lang="zh-CN" altLang="en-US" sz="2500" baseline="0" dirty="0">
                <a:solidFill>
                  <a:srgbClr val="FF3300"/>
                </a:solidFill>
                <a:ea typeface="幼圆" pitchFamily="49" charset="-122"/>
              </a:endParaRPr>
            </a:p>
          </p:txBody>
        </p:sp>
      </p:grpSp>
      <p:grpSp>
        <p:nvGrpSpPr>
          <p:cNvPr id="12" name="Group 38"/>
          <p:cNvGrpSpPr>
            <a:grpSpLocks/>
          </p:cNvGrpSpPr>
          <p:nvPr/>
        </p:nvGrpSpPr>
        <p:grpSpPr bwMode="auto">
          <a:xfrm>
            <a:off x="5039227" y="4005064"/>
            <a:ext cx="6731545" cy="1440160"/>
            <a:chOff x="289" y="1200"/>
            <a:chExt cx="5136" cy="2352"/>
          </a:xfrm>
        </p:grpSpPr>
        <p:sp>
          <p:nvSpPr>
            <p:cNvPr id="1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7" name="Text Box 10"/>
            <p:cNvSpPr txBox="1">
              <a:spLocks noChangeArrowheads="1"/>
            </p:cNvSpPr>
            <p:nvPr/>
          </p:nvSpPr>
          <p:spPr bwMode="auto">
            <a:xfrm>
              <a:off x="655" y="1522"/>
              <a:ext cx="4541" cy="1458"/>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p:txBody>
        </p:sp>
      </p:grpSp>
      <p:grpSp>
        <p:nvGrpSpPr>
          <p:cNvPr id="15" name="组合 19"/>
          <p:cNvGrpSpPr/>
          <p:nvPr/>
        </p:nvGrpSpPr>
        <p:grpSpPr>
          <a:xfrm>
            <a:off x="0" y="4509121"/>
            <a:ext cx="3073000" cy="898525"/>
            <a:chOff x="0" y="188640"/>
            <a:chExt cx="2305050" cy="898525"/>
          </a:xfrm>
        </p:grpSpPr>
        <p:grpSp>
          <p:nvGrpSpPr>
            <p:cNvPr id="18" name="Group 7"/>
            <p:cNvGrpSpPr>
              <a:grpSpLocks/>
            </p:cNvGrpSpPr>
            <p:nvPr/>
          </p:nvGrpSpPr>
          <p:grpSpPr bwMode="auto">
            <a:xfrm>
              <a:off x="0" y="188640"/>
              <a:ext cx="2305050" cy="898525"/>
              <a:chOff x="476" y="506"/>
              <a:chExt cx="516" cy="565"/>
            </a:xfrm>
          </p:grpSpPr>
          <p:sp>
            <p:nvSpPr>
              <p:cNvPr id="24"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 </a:t>
                </a:r>
              </a:p>
            </p:txBody>
          </p:sp>
        </p:grpSp>
        <p:sp>
          <p:nvSpPr>
            <p:cNvPr id="22" name="Freeform 31"/>
            <p:cNvSpPr>
              <a:spLocks/>
            </p:cNvSpPr>
            <p:nvPr/>
          </p:nvSpPr>
          <p:spPr bwMode="auto">
            <a:xfrm rot="530513">
              <a:off x="1359410" y="434114"/>
              <a:ext cx="413605" cy="393319"/>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23" name="Freeform 33"/>
            <p:cNvSpPr>
              <a:spLocks/>
            </p:cNvSpPr>
            <p:nvPr/>
          </p:nvSpPr>
          <p:spPr bwMode="auto">
            <a:xfrm rot="530513">
              <a:off x="1479516" y="84807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nvGrpSpPr>
          <p:cNvPr id="19" name="Group 25"/>
          <p:cNvGrpSpPr>
            <a:grpSpLocks/>
          </p:cNvGrpSpPr>
          <p:nvPr/>
        </p:nvGrpSpPr>
        <p:grpSpPr bwMode="auto">
          <a:xfrm>
            <a:off x="623312" y="260648"/>
            <a:ext cx="6835943" cy="685800"/>
            <a:chOff x="317" y="288"/>
            <a:chExt cx="2626" cy="432"/>
          </a:xfrm>
        </p:grpSpPr>
        <p:sp>
          <p:nvSpPr>
            <p:cNvPr id="27"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28"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graphicFrame>
        <p:nvGraphicFramePr>
          <p:cNvPr id="29" name="表格 28"/>
          <p:cNvGraphicFramePr>
            <a:graphicFrameLocks noGrp="1"/>
          </p:cNvGraphicFramePr>
          <p:nvPr/>
        </p:nvGraphicFramePr>
        <p:xfrm>
          <a:off x="8702931" y="0"/>
          <a:ext cx="3487482" cy="30963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487482">
                  <a:extLst>
                    <a:ext uri="{9D8B030D-6E8A-4147-A177-3AD203B41FA5}">
                      <a16:colId xmlns:a16="http://schemas.microsoft.com/office/drawing/2014/main" xmlns="" val="20000"/>
                    </a:ext>
                  </a:extLst>
                </a:gridCol>
              </a:tblGrid>
              <a:tr h="539591">
                <a:tc>
                  <a:txBody>
                    <a:bodyPr/>
                    <a:lstStyle/>
                    <a:p>
                      <a:pPr algn="ctr"/>
                      <a:r>
                        <a:rPr lang="zh-CN" altLang="en-US" dirty="0">
                          <a:solidFill>
                            <a:srgbClr val="FFFF00"/>
                          </a:solidFill>
                          <a:latin typeface="楷体" pitchFamily="49" charset="-122"/>
                          <a:ea typeface="楷体" pitchFamily="49" charset="-122"/>
                        </a:rPr>
                        <a:t>存储分配方式</a:t>
                      </a:r>
                    </a:p>
                  </a:txBody>
                  <a:tcPr marL="121904" marR="121904">
                    <a:solidFill>
                      <a:schemeClr val="tx2"/>
                    </a:solidFill>
                  </a:tcPr>
                </a:tc>
                <a:extLst>
                  <a:ext uri="{0D108BD9-81ED-4DB2-BD59-A6C34878D82A}">
                    <a16:rowId xmlns:a16="http://schemas.microsoft.com/office/drawing/2014/main" xmlns="" val="10000"/>
                  </a:ext>
                </a:extLst>
              </a:tr>
              <a:tr h="2556753">
                <a:tc>
                  <a:txBody>
                    <a:bodyPr/>
                    <a:lstStyle/>
                    <a:p>
                      <a:pPr marL="174625" indent="-174625">
                        <a:buFont typeface="Wingdings" pitchFamily="2" charset="2"/>
                        <a:buChar char="ü"/>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marL="174625" indent="-174625">
                        <a:buFont typeface="Wingdings" pitchFamily="2" charset="2"/>
                        <a:buChar char="ü"/>
                      </a:pPr>
                      <a:r>
                        <a:rPr lang="zh-CN" altLang="en-US" sz="1600" baseline="0" dirty="0">
                          <a:latin typeface="楷体" pitchFamily="49" charset="-122"/>
                          <a:ea typeface="楷体" pitchFamily="49" charset="-122"/>
                        </a:rPr>
                        <a:t>链表采用链式储存结构，用一组任意的存储单元存放线性表的元素</a:t>
                      </a:r>
                      <a:endParaRPr lang="zh-CN" altLang="en-US" sz="2000" dirty="0"/>
                    </a:p>
                  </a:txBody>
                  <a:tcPr marL="121904" marR="121904"/>
                </a:tc>
                <a:extLst>
                  <a:ext uri="{0D108BD9-81ED-4DB2-BD59-A6C34878D82A}">
                    <a16:rowId xmlns:a16="http://schemas.microsoft.com/office/drawing/2014/main" xmlns="" val="10001"/>
                  </a:ext>
                </a:extLst>
              </a:tr>
            </a:tbl>
          </a:graphicData>
        </a:graphic>
      </p:graphicFrame>
      <p:grpSp>
        <p:nvGrpSpPr>
          <p:cNvPr id="20" name="Group 48"/>
          <p:cNvGrpSpPr>
            <a:grpSpLocks/>
          </p:cNvGrpSpPr>
          <p:nvPr/>
        </p:nvGrpSpPr>
        <p:grpSpPr bwMode="auto">
          <a:xfrm>
            <a:off x="5231223" y="2420888"/>
            <a:ext cx="4368231" cy="838200"/>
            <a:chOff x="3312" y="1510"/>
            <a:chExt cx="2064" cy="528"/>
          </a:xfrm>
        </p:grpSpPr>
        <p:sp>
          <p:nvSpPr>
            <p:cNvPr id="31" name="AutoShape 49"/>
            <p:cNvSpPr>
              <a:spLocks noChangeArrowheads="1"/>
            </p:cNvSpPr>
            <p:nvPr/>
          </p:nvSpPr>
          <p:spPr bwMode="auto">
            <a:xfrm>
              <a:off x="3312" y="1510"/>
              <a:ext cx="2064" cy="528"/>
            </a:xfrm>
            <a:prstGeom prst="cloudCallout">
              <a:avLst>
                <a:gd name="adj1" fmla="val -58574"/>
                <a:gd name="adj2" fmla="val -56440"/>
              </a:avLst>
            </a:prstGeom>
            <a:noFill/>
            <a:ln w="63500" cap="sq">
              <a:solidFill>
                <a:srgbClr val="33CCCC"/>
              </a:solidFill>
              <a:round/>
              <a:headEnd type="none" w="sm" len="sm"/>
              <a:tailEnd type="none" w="sm" len="sm"/>
            </a:ln>
          </p:spPr>
          <p:txBody>
            <a:bodyPr/>
            <a:lstStyle/>
            <a:p>
              <a:pPr algn="ctr"/>
              <a:endParaRPr lang="zh-CN" altLang="en-US"/>
            </a:p>
          </p:txBody>
        </p:sp>
        <p:sp>
          <p:nvSpPr>
            <p:cNvPr id="32" name="Text Box 50"/>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不必判断栈满</a:t>
              </a:r>
            </a:p>
          </p:txBody>
        </p:sp>
      </p:grpSp>
      <p:grpSp>
        <p:nvGrpSpPr>
          <p:cNvPr id="21" name="Group 21"/>
          <p:cNvGrpSpPr>
            <a:grpSpLocks/>
          </p:cNvGrpSpPr>
          <p:nvPr/>
        </p:nvGrpSpPr>
        <p:grpSpPr bwMode="auto">
          <a:xfrm rot="724173">
            <a:off x="3494229" y="3083111"/>
            <a:ext cx="1199994" cy="719137"/>
            <a:chOff x="2995" y="2106"/>
            <a:chExt cx="989" cy="768"/>
          </a:xfrm>
        </p:grpSpPr>
        <p:sp>
          <p:nvSpPr>
            <p:cNvPr id="34"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35"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36"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ntr" presetSubtype="2"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0" fill="hold"/>
                                        <p:tgtEl>
                                          <p:spTgt spid="20"/>
                                        </p:tgtEl>
                                        <p:attrNameLst>
                                          <p:attrName>ppt_x</p:attrName>
                                        </p:attrNameLst>
                                      </p:cBhvr>
                                      <p:tavLst>
                                        <p:tav tm="0">
                                          <p:val>
                                            <p:strVal val="1+#ppt_w/2"/>
                                          </p:val>
                                        </p:tav>
                                        <p:tav tm="100000">
                                          <p:val>
                                            <p:strVal val="#ppt_x"/>
                                          </p:val>
                                        </p:tav>
                                      </p:tavLst>
                                    </p:anim>
                                    <p:anim calcmode="lin" valueType="num">
                                      <p:cBhvr additive="base">
                                        <p:cTn id="24" dur="5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52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 calcmode="lin" valueType="num">
                                      <p:cBhvr>
                                        <p:cTn id="31" dur="500" fill="hold"/>
                                        <p:tgtEl>
                                          <p:spTgt spid="21"/>
                                        </p:tgtEl>
                                        <p:attrNameLst>
                                          <p:attrName>ppt_x</p:attrName>
                                        </p:attrNameLst>
                                      </p:cBhvr>
                                      <p:tavLst>
                                        <p:tav tm="0">
                                          <p:val>
                                            <p:fltVal val="0.5"/>
                                          </p:val>
                                        </p:tav>
                                        <p:tav tm="100000">
                                          <p:val>
                                            <p:strVal val="#ppt_x"/>
                                          </p:val>
                                        </p:tav>
                                      </p:tavLst>
                                    </p:anim>
                                    <p:anim calcmode="lin" valueType="num">
                                      <p:cBhvr>
                                        <p:cTn id="32" dur="500" fill="hold"/>
                                        <p:tgtEl>
                                          <p:spTgt spid="2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184599" y="533400"/>
            <a:ext cx="6417909" cy="2770188"/>
            <a:chOff x="1320" y="576"/>
            <a:chExt cx="3033" cy="1745"/>
          </a:xfrm>
        </p:grpSpPr>
        <p:sp>
          <p:nvSpPr>
            <p:cNvPr id="61465" name="Text Box 8"/>
            <p:cNvSpPr txBox="1">
              <a:spLocks noChangeArrowheads="1"/>
            </p:cNvSpPr>
            <p:nvPr/>
          </p:nvSpPr>
          <p:spPr bwMode="auto">
            <a:xfrm>
              <a:off x="1320" y="576"/>
              <a:ext cx="2631" cy="1745"/>
            </a:xfrm>
            <a:prstGeom prst="rect">
              <a:avLst/>
            </a:prstGeom>
            <a:noFill/>
            <a:ln w="12700" cap="sq">
              <a:noFill/>
              <a:miter lim="800000"/>
              <a:headEnd type="none" w="sm" len="sm"/>
              <a:tailEnd type="none" w="sm" len="sm"/>
            </a:ln>
          </p:spPr>
          <p:txBody>
            <a:bodyPr wrap="none">
              <a:spAutoFit/>
            </a:bodyPr>
            <a:lstStyle/>
            <a:p>
              <a:pPr algn="l"/>
              <a:r>
                <a:rPr lang="zh-CN" altLang="zh-CN" sz="2400" b="1" dirty="0">
                  <a:solidFill>
                    <a:srgbClr val="000000"/>
                  </a:solidFill>
                </a:rPr>
                <a:t>                             </a:t>
              </a:r>
              <a:r>
                <a:rPr lang="en-US" altLang="zh-CN" sz="2400" b="1" dirty="0">
                  <a:solidFill>
                    <a:srgbClr val="000000"/>
                  </a:solidFill>
                </a:rPr>
                <a:t>a</a:t>
              </a:r>
              <a:r>
                <a:rPr lang="en-US" altLang="zh-CN" sz="2400" b="1" baseline="-18000" dirty="0">
                  <a:solidFill>
                    <a:srgbClr val="000000"/>
                  </a:solidFill>
                </a:rPr>
                <a:t>11  </a:t>
              </a:r>
              <a:r>
                <a:rPr lang="en-US" altLang="zh-CN" sz="2400" b="1" dirty="0">
                  <a:solidFill>
                    <a:srgbClr val="000000"/>
                  </a:solidFill>
                </a:rPr>
                <a:t>  a</a:t>
              </a:r>
              <a:r>
                <a:rPr lang="en-US" altLang="zh-CN" sz="2400" b="1" baseline="-18000" dirty="0">
                  <a:solidFill>
                    <a:srgbClr val="000000"/>
                  </a:solidFill>
                </a:rPr>
                <a:t>12  </a:t>
              </a:r>
              <a:r>
                <a:rPr lang="en-US" altLang="zh-CN" sz="2400" b="1" dirty="0">
                  <a:solidFill>
                    <a:srgbClr val="000000"/>
                  </a:solidFill>
                </a:rPr>
                <a:t>   a</a:t>
              </a:r>
              <a:r>
                <a:rPr lang="en-US" altLang="zh-CN" sz="2400" b="1" baseline="-18000" dirty="0">
                  <a:solidFill>
                    <a:srgbClr val="000000"/>
                  </a:solidFill>
                </a:rPr>
                <a:t>13</a:t>
              </a:r>
              <a:r>
                <a:rPr lang="en-US" altLang="zh-CN" sz="2400" b="1" dirty="0">
                  <a:solidFill>
                    <a:srgbClr val="000000"/>
                  </a:solidFill>
                </a:rPr>
                <a:t>    </a:t>
              </a:r>
              <a:r>
                <a:rPr lang="en-US" altLang="zh-CN" sz="2400" b="1" dirty="0">
                  <a:solidFill>
                    <a:srgbClr val="000000"/>
                  </a:solidFill>
                  <a:cs typeface="Times New Roman" pitchFamily="18" charset="0"/>
                </a:rPr>
                <a:t>… </a:t>
              </a:r>
              <a:r>
                <a:rPr lang="en-US" altLang="zh-CN" sz="2400" b="1" dirty="0">
                  <a:solidFill>
                    <a:srgbClr val="000000"/>
                  </a:solidFill>
                </a:rPr>
                <a:t> …    a</a:t>
              </a:r>
              <a:r>
                <a:rPr lang="en-US" altLang="zh-CN" sz="2400" b="1" baseline="-18000" dirty="0">
                  <a:solidFill>
                    <a:srgbClr val="000000"/>
                  </a:solidFill>
                </a:rPr>
                <a:t>1n</a:t>
              </a:r>
              <a:r>
                <a:rPr lang="en-US" altLang="zh-CN" sz="2400" b="1" dirty="0">
                  <a:solidFill>
                    <a:srgbClr val="000000"/>
                  </a:solidFill>
                </a:rPr>
                <a:t>    </a:t>
              </a:r>
            </a:p>
            <a:p>
              <a:pPr algn="l"/>
              <a:r>
                <a:rPr lang="en-US" altLang="zh-CN" sz="2400" b="1" dirty="0">
                  <a:solidFill>
                    <a:srgbClr val="000000"/>
                  </a:solidFill>
                </a:rPr>
                <a:t>                             a</a:t>
              </a:r>
              <a:r>
                <a:rPr lang="en-US" altLang="zh-CN" sz="2400" b="1" baseline="-18000" dirty="0">
                  <a:solidFill>
                    <a:srgbClr val="000000"/>
                  </a:solidFill>
                </a:rPr>
                <a:t>21</a:t>
              </a:r>
              <a:r>
                <a:rPr lang="en-US" altLang="zh-CN" sz="2400" b="1" dirty="0">
                  <a:solidFill>
                    <a:srgbClr val="000000"/>
                  </a:solidFill>
                </a:rPr>
                <a:t>    a</a:t>
              </a:r>
              <a:r>
                <a:rPr lang="en-US" altLang="zh-CN" sz="2400" b="1" baseline="-18000" dirty="0">
                  <a:solidFill>
                    <a:srgbClr val="000000"/>
                  </a:solidFill>
                </a:rPr>
                <a:t>22</a:t>
              </a:r>
              <a:r>
                <a:rPr lang="en-US" altLang="zh-CN" sz="2400" b="1" dirty="0">
                  <a:solidFill>
                    <a:srgbClr val="000000"/>
                  </a:solidFill>
                </a:rPr>
                <a:t>    a</a:t>
              </a:r>
              <a:r>
                <a:rPr lang="en-US" altLang="zh-CN" sz="2400" b="1" baseline="-18000" dirty="0">
                  <a:solidFill>
                    <a:srgbClr val="000000"/>
                  </a:solidFill>
                </a:rPr>
                <a:t>23    </a:t>
              </a:r>
              <a:r>
                <a:rPr lang="en-US" altLang="zh-CN" sz="2400" b="1" dirty="0">
                  <a:solidFill>
                    <a:srgbClr val="000000"/>
                  </a:solidFill>
                </a:rPr>
                <a:t> …  …    a</a:t>
              </a:r>
              <a:r>
                <a:rPr lang="en-US" altLang="zh-CN" sz="2400" b="1" baseline="-18000" dirty="0">
                  <a:solidFill>
                    <a:srgbClr val="000000"/>
                  </a:solidFill>
                </a:rPr>
                <a:t>2n</a:t>
              </a:r>
            </a:p>
            <a:p>
              <a:pPr algn="l"/>
              <a:r>
                <a:rPr lang="en-US" altLang="zh-CN" sz="2400" b="1" dirty="0">
                  <a:solidFill>
                    <a:srgbClr val="000000"/>
                  </a:solidFill>
                </a:rPr>
                <a:t>                             a</a:t>
              </a:r>
              <a:r>
                <a:rPr lang="en-US" altLang="zh-CN" sz="2400" b="1" baseline="-18000" dirty="0">
                  <a:solidFill>
                    <a:srgbClr val="000000"/>
                  </a:solidFill>
                </a:rPr>
                <a:t>31</a:t>
              </a:r>
              <a:r>
                <a:rPr lang="en-US" altLang="zh-CN" sz="2400" b="1" dirty="0">
                  <a:solidFill>
                    <a:srgbClr val="000000"/>
                  </a:solidFill>
                </a:rPr>
                <a:t>    a</a:t>
              </a:r>
              <a:r>
                <a:rPr lang="en-US" altLang="zh-CN" sz="2400" b="1" baseline="-18000" dirty="0">
                  <a:solidFill>
                    <a:srgbClr val="000000"/>
                  </a:solidFill>
                </a:rPr>
                <a:t>32</a:t>
              </a:r>
              <a:r>
                <a:rPr lang="en-US" altLang="zh-CN" sz="2400" b="1" dirty="0">
                  <a:solidFill>
                    <a:srgbClr val="000000"/>
                  </a:solidFill>
                </a:rPr>
                <a:t>    a</a:t>
              </a:r>
              <a:r>
                <a:rPr lang="en-US" altLang="zh-CN" sz="2400" b="1" baseline="-18000" dirty="0">
                  <a:solidFill>
                    <a:srgbClr val="000000"/>
                  </a:solidFill>
                </a:rPr>
                <a:t>33 </a:t>
              </a:r>
              <a:r>
                <a:rPr lang="en-US" altLang="zh-CN" sz="2400" b="1" dirty="0">
                  <a:solidFill>
                    <a:srgbClr val="000000"/>
                  </a:solidFill>
                </a:rPr>
                <a:t>   …  …    a</a:t>
              </a:r>
              <a:r>
                <a:rPr lang="en-US" altLang="zh-CN" sz="2400" b="1" baseline="-18000" dirty="0">
                  <a:solidFill>
                    <a:srgbClr val="000000"/>
                  </a:solidFill>
                </a:rPr>
                <a:t>3n</a:t>
              </a:r>
            </a:p>
            <a:p>
              <a:pPr algn="l"/>
              <a:r>
                <a:rPr lang="en-US" altLang="zh-CN" sz="2400" b="1" dirty="0">
                  <a:solidFill>
                    <a:srgbClr val="000000"/>
                  </a:solidFill>
                </a:rPr>
                <a:t>A[1..m,1..n] =         … …</a:t>
              </a:r>
            </a:p>
            <a:p>
              <a:pPr algn="l"/>
              <a:r>
                <a:rPr lang="en-US" altLang="zh-CN" sz="2400" b="1" dirty="0">
                  <a:solidFill>
                    <a:srgbClr val="000000"/>
                  </a:solidFill>
                </a:rPr>
                <a:t>                                … …                </a:t>
              </a:r>
              <a:r>
                <a:rPr lang="en-US" altLang="zh-CN" sz="2400" b="1" dirty="0" smtClean="0">
                  <a:solidFill>
                    <a:srgbClr val="000000"/>
                  </a:solidFill>
                </a:rPr>
                <a:t>  </a:t>
              </a:r>
              <a:r>
                <a:rPr lang="en-US" altLang="zh-CN" sz="3000" b="1" dirty="0" err="1">
                  <a:solidFill>
                    <a:srgbClr val="FF3300"/>
                  </a:solidFill>
                </a:rPr>
                <a:t>a</a:t>
              </a:r>
              <a:r>
                <a:rPr lang="en-US" altLang="zh-CN" sz="3000" b="1" baseline="-20000" dirty="0" err="1">
                  <a:solidFill>
                    <a:srgbClr val="FF3300"/>
                  </a:solidFill>
                </a:rPr>
                <a:t>ij</a:t>
              </a:r>
              <a:endParaRPr lang="en-US" altLang="zh-CN" sz="3000" b="1" baseline="-20000" dirty="0">
                <a:solidFill>
                  <a:srgbClr val="FF3300"/>
                </a:solidFill>
              </a:endParaRPr>
            </a:p>
            <a:p>
              <a:pPr algn="l"/>
              <a:r>
                <a:rPr lang="en-US" altLang="zh-CN" sz="2400" b="1" dirty="0">
                  <a:solidFill>
                    <a:srgbClr val="000000"/>
                  </a:solidFill>
                </a:rPr>
                <a:t>                                … …</a:t>
              </a:r>
            </a:p>
            <a:p>
              <a:pPr algn="l"/>
              <a:r>
                <a:rPr lang="en-US" altLang="zh-CN" sz="2400" b="1" dirty="0">
                  <a:solidFill>
                    <a:srgbClr val="000000"/>
                  </a:solidFill>
                </a:rPr>
                <a:t>                            a</a:t>
              </a:r>
              <a:r>
                <a:rPr lang="en-US" altLang="zh-CN" sz="2400" b="1" baseline="-18000" dirty="0">
                  <a:solidFill>
                    <a:srgbClr val="000000"/>
                  </a:solidFill>
                </a:rPr>
                <a:t>m1</a:t>
              </a:r>
              <a:r>
                <a:rPr lang="en-US" altLang="zh-CN" sz="2400" b="1" dirty="0">
                  <a:solidFill>
                    <a:srgbClr val="000000"/>
                  </a:solidFill>
                </a:rPr>
                <a:t>    a</a:t>
              </a:r>
              <a:r>
                <a:rPr lang="en-US" altLang="zh-CN" sz="2400" b="1" baseline="-18000" dirty="0">
                  <a:solidFill>
                    <a:srgbClr val="000000"/>
                  </a:solidFill>
                </a:rPr>
                <a:t>m2 </a:t>
              </a:r>
              <a:r>
                <a:rPr lang="en-US" altLang="zh-CN" sz="2400" b="1" dirty="0">
                  <a:solidFill>
                    <a:srgbClr val="000000"/>
                  </a:solidFill>
                </a:rPr>
                <a:t>  a</a:t>
              </a:r>
              <a:r>
                <a:rPr lang="en-US" altLang="zh-CN" sz="2400" b="1" baseline="-18000" dirty="0">
                  <a:solidFill>
                    <a:srgbClr val="000000"/>
                  </a:solidFill>
                </a:rPr>
                <a:t>m3    </a:t>
              </a:r>
              <a:r>
                <a:rPr lang="en-US" altLang="zh-CN" sz="2400" b="1" dirty="0">
                  <a:solidFill>
                    <a:srgbClr val="000000"/>
                  </a:solidFill>
                </a:rPr>
                <a:t> …  …   </a:t>
              </a:r>
              <a:r>
                <a:rPr lang="en-US" altLang="zh-CN" sz="2400" b="1" dirty="0" err="1">
                  <a:solidFill>
                    <a:srgbClr val="000000"/>
                  </a:solidFill>
                </a:rPr>
                <a:t>a</a:t>
              </a:r>
              <a:r>
                <a:rPr lang="en-US" altLang="zh-CN" sz="2400" b="1" baseline="-18000" dirty="0" err="1">
                  <a:solidFill>
                    <a:srgbClr val="000000"/>
                  </a:solidFill>
                </a:rPr>
                <a:t>mn</a:t>
              </a:r>
              <a:endParaRPr lang="en-US" altLang="zh-CN" sz="2400" b="1" baseline="-18000" dirty="0">
                <a:solidFill>
                  <a:srgbClr val="000000"/>
                </a:solidFill>
              </a:endParaRPr>
            </a:p>
          </p:txBody>
        </p:sp>
        <p:sp>
          <p:nvSpPr>
            <p:cNvPr id="61466" name="AutoShape 9"/>
            <p:cNvSpPr>
              <a:spLocks/>
            </p:cNvSpPr>
            <p:nvPr/>
          </p:nvSpPr>
          <p:spPr bwMode="auto">
            <a:xfrm>
              <a:off x="2064" y="728"/>
              <a:ext cx="96" cy="1432"/>
            </a:xfrm>
            <a:prstGeom prst="leftBracket">
              <a:avLst>
                <a:gd name="adj" fmla="val 124306"/>
              </a:avLst>
            </a:prstGeom>
            <a:noFill/>
            <a:ln w="22225" cap="sq">
              <a:solidFill>
                <a:schemeClr val="tx1"/>
              </a:solidFill>
              <a:round/>
              <a:headEnd type="none" w="sm" len="sm"/>
              <a:tailEnd type="none" w="sm" len="sm"/>
            </a:ln>
          </p:spPr>
          <p:txBody>
            <a:bodyPr wrap="none" anchor="ctr"/>
            <a:lstStyle/>
            <a:p>
              <a:endParaRPr lang="zh-CN" altLang="en-US" sz="2400" b="1">
                <a:solidFill>
                  <a:srgbClr val="FFFFCC"/>
                </a:solidFill>
              </a:endParaRPr>
            </a:p>
          </p:txBody>
        </p:sp>
        <p:sp>
          <p:nvSpPr>
            <p:cNvPr id="121866" name="AutoShape 10"/>
            <p:cNvSpPr>
              <a:spLocks/>
            </p:cNvSpPr>
            <p:nvPr/>
          </p:nvSpPr>
          <p:spPr bwMode="auto">
            <a:xfrm>
              <a:off x="4257" y="720"/>
              <a:ext cx="96" cy="1440"/>
            </a:xfrm>
            <a:prstGeom prst="rightBracket">
              <a:avLst>
                <a:gd name="adj" fmla="val 125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4028212" y="609600"/>
            <a:ext cx="3961291" cy="2667000"/>
            <a:chOff x="2088" y="384"/>
            <a:chExt cx="1872" cy="1680"/>
          </a:xfrm>
        </p:grpSpPr>
        <p:grpSp>
          <p:nvGrpSpPr>
            <p:cNvPr id="4" name="Group 12"/>
            <p:cNvGrpSpPr>
              <a:grpSpLocks/>
            </p:cNvGrpSpPr>
            <p:nvPr/>
          </p:nvGrpSpPr>
          <p:grpSpPr bwMode="auto">
            <a:xfrm>
              <a:off x="2088" y="384"/>
              <a:ext cx="1872" cy="1680"/>
              <a:chOff x="2208" y="624"/>
              <a:chExt cx="1872" cy="1680"/>
            </a:xfrm>
          </p:grpSpPr>
          <p:sp>
            <p:nvSpPr>
              <p:cNvPr id="121869" name="Line 13"/>
              <p:cNvSpPr>
                <a:spLocks noChangeShapeType="1"/>
              </p:cNvSpPr>
              <p:nvPr/>
            </p:nvSpPr>
            <p:spPr bwMode="auto">
              <a:xfrm flipH="1">
                <a:off x="2208" y="624"/>
                <a:ext cx="0" cy="168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0" name="Line 14"/>
              <p:cNvSpPr>
                <a:spLocks noChangeShapeType="1"/>
              </p:cNvSpPr>
              <p:nvPr/>
            </p:nvSpPr>
            <p:spPr bwMode="auto">
              <a:xfrm>
                <a:off x="2208" y="624"/>
                <a:ext cx="1872"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1" name="Line 15"/>
              <p:cNvSpPr>
                <a:spLocks noChangeShapeType="1"/>
              </p:cNvSpPr>
              <p:nvPr/>
            </p:nvSpPr>
            <p:spPr bwMode="auto">
              <a:xfrm>
                <a:off x="2208" y="2304"/>
                <a:ext cx="1584"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2" name="Line 16"/>
              <p:cNvSpPr>
                <a:spLocks noChangeShapeType="1"/>
              </p:cNvSpPr>
              <p:nvPr/>
            </p:nvSpPr>
            <p:spPr bwMode="auto">
              <a:xfrm>
                <a:off x="4080" y="624"/>
                <a:ext cx="0" cy="96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3" name="Line 17"/>
              <p:cNvSpPr>
                <a:spLocks noChangeShapeType="1"/>
              </p:cNvSpPr>
              <p:nvPr/>
            </p:nvSpPr>
            <p:spPr bwMode="auto">
              <a:xfrm>
                <a:off x="3820" y="1584"/>
                <a:ext cx="0" cy="72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4" name="Line 18"/>
              <p:cNvSpPr>
                <a:spLocks noChangeShapeType="1"/>
              </p:cNvSpPr>
              <p:nvPr/>
            </p:nvSpPr>
            <p:spPr bwMode="auto">
              <a:xfrm>
                <a:off x="3792" y="1584"/>
                <a:ext cx="288"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1875" name="Oval 19"/>
            <p:cNvSpPr>
              <a:spLocks noChangeArrowheads="1"/>
            </p:cNvSpPr>
            <p:nvPr/>
          </p:nvSpPr>
          <p:spPr bwMode="auto">
            <a:xfrm>
              <a:off x="2148" y="384"/>
              <a:ext cx="288" cy="288"/>
            </a:xfrm>
            <a:prstGeom prst="ellipse">
              <a:avLst/>
            </a:prstGeom>
            <a:noFill/>
            <a:ln w="34925" cap="sq">
              <a:solidFill>
                <a:schemeClr val="hlink"/>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71"/>
          <p:cNvGrpSpPr>
            <a:grpSpLocks/>
          </p:cNvGrpSpPr>
          <p:nvPr/>
        </p:nvGrpSpPr>
        <p:grpSpPr bwMode="auto">
          <a:xfrm>
            <a:off x="4103769" y="3390900"/>
            <a:ext cx="3149603" cy="476250"/>
            <a:chOff x="1939" y="2136"/>
            <a:chExt cx="1488" cy="300"/>
          </a:xfrm>
        </p:grpSpPr>
        <p:sp>
          <p:nvSpPr>
            <p:cNvPr id="61455" name="Text Box 22"/>
            <p:cNvSpPr txBox="1">
              <a:spLocks noChangeArrowheads="1"/>
            </p:cNvSpPr>
            <p:nvPr/>
          </p:nvSpPr>
          <p:spPr bwMode="auto">
            <a:xfrm>
              <a:off x="2435" y="2184"/>
              <a:ext cx="763"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en-US" altLang="zh-CN" sz="2000" b="1">
                  <a:solidFill>
                    <a:srgbClr val="0033CC"/>
                  </a:solidFill>
                  <a:latin typeface="幼圆" pitchFamily="49" charset="-122"/>
                  <a:ea typeface="幼圆" pitchFamily="49" charset="-122"/>
                </a:rPr>
                <a:t> </a:t>
              </a:r>
              <a:r>
                <a:rPr lang="zh-CN" altLang="en-US" sz="2000" b="1">
                  <a:solidFill>
                    <a:srgbClr val="0033CC"/>
                  </a:solidFill>
                  <a:latin typeface="幼圆" pitchFamily="49" charset="-122"/>
                  <a:ea typeface="幼圆" pitchFamily="49" charset="-122"/>
                </a:rPr>
                <a:t>列</a:t>
              </a:r>
            </a:p>
          </p:txBody>
        </p:sp>
        <p:sp>
          <p:nvSpPr>
            <p:cNvPr id="121879" name="AutoShape 23"/>
            <p:cNvSpPr>
              <a:spLocks/>
            </p:cNvSpPr>
            <p:nvPr/>
          </p:nvSpPr>
          <p:spPr bwMode="auto">
            <a:xfrm rot="-5400000">
              <a:off x="2635" y="1440"/>
              <a:ext cx="96" cy="1488"/>
            </a:xfrm>
            <a:prstGeom prst="leftBrace">
              <a:avLst>
                <a:gd name="adj1" fmla="val 1291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7"/>
          <p:cNvGrpSpPr>
            <a:grpSpLocks/>
          </p:cNvGrpSpPr>
          <p:nvPr/>
        </p:nvGrpSpPr>
        <p:grpSpPr bwMode="auto">
          <a:xfrm>
            <a:off x="8524935" y="762002"/>
            <a:ext cx="694823" cy="1304925"/>
            <a:chOff x="4632" y="480"/>
            <a:chExt cx="329" cy="822"/>
          </a:xfrm>
        </p:grpSpPr>
        <p:sp>
          <p:nvSpPr>
            <p:cNvPr id="121882" name="AutoShape 26"/>
            <p:cNvSpPr>
              <a:spLocks/>
            </p:cNvSpPr>
            <p:nvPr/>
          </p:nvSpPr>
          <p:spPr bwMode="auto">
            <a:xfrm>
              <a:off x="4632" y="480"/>
              <a:ext cx="144" cy="816"/>
            </a:xfrm>
            <a:prstGeom prst="rightBrace">
              <a:avLst>
                <a:gd name="adj1" fmla="val 47222"/>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4" name="Rectangle 27"/>
            <p:cNvSpPr>
              <a:spLocks noChangeArrowheads="1"/>
            </p:cNvSpPr>
            <p:nvPr/>
          </p:nvSpPr>
          <p:spPr bwMode="auto">
            <a:xfrm>
              <a:off x="4764" y="546"/>
              <a:ext cx="197" cy="756"/>
            </a:xfrm>
            <a:prstGeom prst="rect">
              <a:avLst/>
            </a:prstGeom>
            <a:noFill/>
            <a:ln w="12700" cap="sq">
              <a:noFill/>
              <a:miter lim="800000"/>
              <a:headEnd type="none" w="sm" len="sm"/>
              <a:tailEnd type="none" w="sm" len="sm"/>
            </a:ln>
          </p:spPr>
          <p:txBody>
            <a:bodyPr wrap="none">
              <a:spAutoFit/>
            </a:bodyPr>
            <a:lstStyle/>
            <a:p>
              <a:pPr algn="l"/>
              <a:r>
                <a:rPr lang="en-US" altLang="zh-CN" sz="1800" b="1">
                  <a:solidFill>
                    <a:srgbClr val="0033CC"/>
                  </a:solidFill>
                </a:rPr>
                <a:t>i-1</a:t>
              </a:r>
            </a:p>
            <a:p>
              <a:pPr algn="l"/>
              <a:r>
                <a:rPr lang="zh-CN" altLang="en-US" sz="1800" b="1">
                  <a:solidFill>
                    <a:srgbClr val="0033CC"/>
                  </a:solidFill>
                  <a:ea typeface="幼圆" pitchFamily="49" charset="-122"/>
                </a:rPr>
                <a:t>个</a:t>
              </a:r>
            </a:p>
            <a:p>
              <a:pPr algn="l"/>
              <a:r>
                <a:rPr lang="zh-CN" altLang="en-US" sz="1800" b="1">
                  <a:solidFill>
                    <a:srgbClr val="0033CC"/>
                  </a:solidFill>
                  <a:ea typeface="幼圆" pitchFamily="49" charset="-122"/>
                </a:rPr>
                <a:t>元</a:t>
              </a:r>
            </a:p>
            <a:p>
              <a:pPr algn="l"/>
              <a:r>
                <a:rPr lang="zh-CN" altLang="en-US" sz="1800" b="1">
                  <a:solidFill>
                    <a:srgbClr val="0033CC"/>
                  </a:solidFill>
                  <a:ea typeface="幼圆" pitchFamily="49" charset="-122"/>
                </a:rPr>
                <a:t>素</a:t>
              </a:r>
            </a:p>
          </p:txBody>
        </p:sp>
      </p:grpSp>
      <p:sp>
        <p:nvSpPr>
          <p:cNvPr id="121885" name="Line 29"/>
          <p:cNvSpPr>
            <a:spLocks noChangeShapeType="1"/>
          </p:cNvSpPr>
          <p:nvPr/>
        </p:nvSpPr>
        <p:spPr bwMode="auto">
          <a:xfrm>
            <a:off x="7404483" y="666750"/>
            <a:ext cx="0" cy="144780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70"/>
          <p:cNvGrpSpPr>
            <a:grpSpLocks/>
          </p:cNvGrpSpPr>
          <p:nvPr/>
        </p:nvGrpSpPr>
        <p:grpSpPr bwMode="auto">
          <a:xfrm>
            <a:off x="710228" y="3810000"/>
            <a:ext cx="10668499" cy="2667000"/>
            <a:chOff x="336" y="2400"/>
            <a:chExt cx="5040" cy="1680"/>
          </a:xfrm>
        </p:grpSpPr>
        <p:sp>
          <p:nvSpPr>
            <p:cNvPr id="121899" name="Freeform 43"/>
            <p:cNvSpPr>
              <a:spLocks/>
            </p:cNvSpPr>
            <p:nvPr/>
          </p:nvSpPr>
          <p:spPr bwMode="auto">
            <a:xfrm>
              <a:off x="336" y="2400"/>
              <a:ext cx="5040"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0FF"/>
            </a:solidFill>
            <a:ln w="12700" cap="sq" cmpd="sng">
              <a:noFill/>
              <a:prstDash val="solid"/>
              <a:round/>
              <a:headEnd type="none" w="sm" len="sm"/>
              <a:tailEnd type="none" w="sm" len="sm"/>
            </a:ln>
            <a:effectLst>
              <a:outerShdw dist="188799" dir="2863579" algn="ctr" rotWithShape="0">
                <a:srgbClr val="969696">
                  <a:alpha val="50000"/>
                </a:srgb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1" name="Text Box 44"/>
            <p:cNvSpPr txBox="1">
              <a:spLocks noChangeArrowheads="1"/>
            </p:cNvSpPr>
            <p:nvPr/>
          </p:nvSpPr>
          <p:spPr bwMode="auto">
            <a:xfrm>
              <a:off x="603" y="2736"/>
              <a:ext cx="4437" cy="547"/>
            </a:xfrm>
            <a:prstGeom prst="rect">
              <a:avLst/>
            </a:prstGeom>
            <a:noFill/>
            <a:ln w="12700" cap="sq">
              <a:noFill/>
              <a:miter lim="800000"/>
              <a:headEnd type="none" w="sm" len="sm"/>
              <a:tailEnd type="none" w="sm" len="sm"/>
            </a:ln>
          </p:spPr>
          <p:txBody>
            <a:bodyPr>
              <a:spAutoFit/>
            </a:bodyPr>
            <a:lstStyle/>
            <a:p>
              <a:pPr algn="l">
                <a:lnSpc>
                  <a:spcPct val="90000"/>
                </a:lnSpc>
              </a:pPr>
              <a:r>
                <a:rPr lang="zh-CN" altLang="en-US" sz="2800" b="1" dirty="0">
                  <a:solidFill>
                    <a:srgbClr val="002878"/>
                  </a:solidFill>
                  <a:latin typeface="幼圆" pitchFamily="49" charset="-122"/>
                  <a:ea typeface="幼圆" pitchFamily="49" charset="-122"/>
                </a:rPr>
                <a:t>    若已知每个元素占</a:t>
              </a:r>
              <a:r>
                <a:rPr lang="en-US" altLang="zh-CN" sz="2800" b="1" dirty="0">
                  <a:solidFill>
                    <a:srgbClr val="002878"/>
                  </a:solidFill>
                  <a:ea typeface="幼圆" pitchFamily="49" charset="-122"/>
                </a:rPr>
                <a:t>k</a:t>
              </a:r>
              <a:r>
                <a:rPr lang="zh-CN" altLang="en-US" sz="2800" b="1" dirty="0">
                  <a:solidFill>
                    <a:srgbClr val="002878"/>
                  </a:solidFill>
                  <a:latin typeface="幼圆" pitchFamily="49" charset="-122"/>
                  <a:ea typeface="幼圆" pitchFamily="49" charset="-122"/>
                </a:rPr>
                <a:t>个存储单元，</a:t>
              </a:r>
              <a:r>
                <a:rPr lang="zh-CN" altLang="en-US" sz="2800" b="1" dirty="0" smtClean="0">
                  <a:solidFill>
                    <a:srgbClr val="002878"/>
                  </a:solidFill>
                  <a:latin typeface="幼圆" pitchFamily="49" charset="-122"/>
                  <a:ea typeface="幼圆" pitchFamily="49" charset="-122"/>
                </a:rPr>
                <a:t>并且第一</a:t>
              </a:r>
              <a:r>
                <a:rPr lang="zh-CN" altLang="en-US" sz="2800" b="1" dirty="0">
                  <a:solidFill>
                    <a:srgbClr val="002878"/>
                  </a:solidFill>
                  <a:latin typeface="幼圆" pitchFamily="49" charset="-122"/>
                  <a:ea typeface="幼圆" pitchFamily="49" charset="-122"/>
                </a:rPr>
                <a:t>个</a:t>
              </a:r>
              <a:r>
                <a:rPr lang="zh-CN" altLang="en-US" sz="2800" b="1" dirty="0" smtClean="0">
                  <a:solidFill>
                    <a:srgbClr val="002878"/>
                  </a:solidFill>
                  <a:latin typeface="幼圆" pitchFamily="49" charset="-122"/>
                  <a:ea typeface="幼圆" pitchFamily="49" charset="-122"/>
                </a:rPr>
                <a:t>元素</a:t>
              </a:r>
              <a:endParaRPr lang="en-US" altLang="zh-CN" sz="2800" b="1" dirty="0" smtClean="0">
                <a:solidFill>
                  <a:srgbClr val="002878"/>
                </a:solidFill>
                <a:latin typeface="幼圆" pitchFamily="49" charset="-122"/>
                <a:ea typeface="幼圆" pitchFamily="49" charset="-122"/>
              </a:endParaRPr>
            </a:p>
            <a:p>
              <a:pPr algn="l">
                <a:lnSpc>
                  <a:spcPct val="90000"/>
                </a:lnSpc>
              </a:pPr>
              <a:r>
                <a:rPr lang="zh-CN" altLang="en-US" sz="2800" b="1" dirty="0" smtClean="0">
                  <a:solidFill>
                    <a:srgbClr val="002878"/>
                  </a:solidFill>
                  <a:latin typeface="幼圆" pitchFamily="49" charset="-122"/>
                  <a:ea typeface="幼圆" pitchFamily="49" charset="-122"/>
                </a:rPr>
                <a:t>的</a:t>
              </a:r>
              <a:r>
                <a:rPr lang="zh-CN" altLang="en-US" sz="2800" b="1" dirty="0">
                  <a:solidFill>
                    <a:srgbClr val="002878"/>
                  </a:solidFill>
                  <a:latin typeface="幼圆" pitchFamily="49" charset="-122"/>
                  <a:ea typeface="幼圆" pitchFamily="49" charset="-122"/>
                </a:rPr>
                <a:t>存储地址</a:t>
              </a:r>
              <a:r>
                <a:rPr lang="en-US" altLang="zh-CN" sz="2800" b="1" dirty="0">
                  <a:solidFill>
                    <a:srgbClr val="002878"/>
                  </a:solidFill>
                  <a:ea typeface="幼圆" pitchFamily="49" charset="-122"/>
                </a:rPr>
                <a:t>LOC(a</a:t>
              </a:r>
              <a:r>
                <a:rPr lang="en-US" altLang="zh-CN" sz="2800" b="1" baseline="-20000" dirty="0">
                  <a:solidFill>
                    <a:srgbClr val="002878"/>
                  </a:solidFill>
                  <a:ea typeface="幼圆" pitchFamily="49" charset="-122"/>
                </a:rPr>
                <a:t>11</a:t>
              </a:r>
              <a:r>
                <a:rPr lang="en-US" altLang="zh-CN" sz="2800" b="1" dirty="0">
                  <a:solidFill>
                    <a:srgbClr val="002878"/>
                  </a:solidFill>
                  <a:ea typeface="幼圆" pitchFamily="49" charset="-122"/>
                </a:rPr>
                <a:t>)</a:t>
              </a:r>
              <a:r>
                <a:rPr lang="en-US" altLang="zh-CN" sz="2800" b="1" dirty="0">
                  <a:solidFill>
                    <a:srgbClr val="002878"/>
                  </a:solidFill>
                  <a:latin typeface="幼圆" pitchFamily="49" charset="-122"/>
                  <a:ea typeface="幼圆" pitchFamily="49" charset="-122"/>
                </a:rPr>
                <a:t>, </a:t>
              </a:r>
              <a:r>
                <a:rPr lang="zh-CN" altLang="en-US" sz="2800" b="1" dirty="0">
                  <a:solidFill>
                    <a:srgbClr val="002878"/>
                  </a:solidFill>
                  <a:latin typeface="幼圆" pitchFamily="49" charset="-122"/>
                  <a:ea typeface="幼圆" pitchFamily="49" charset="-122"/>
                </a:rPr>
                <a:t>则</a:t>
              </a:r>
            </a:p>
          </p:txBody>
        </p:sp>
        <p:sp>
          <p:nvSpPr>
            <p:cNvPr id="61452" name="Rectangle 45"/>
            <p:cNvSpPr>
              <a:spLocks noChangeArrowheads="1"/>
            </p:cNvSpPr>
            <p:nvPr/>
          </p:nvSpPr>
          <p:spPr bwMode="auto">
            <a:xfrm>
              <a:off x="657" y="3269"/>
              <a:ext cx="819"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21902" name="Text Box 46"/>
          <p:cNvSpPr txBox="1">
            <a:spLocks noChangeArrowheads="1"/>
          </p:cNvSpPr>
          <p:nvPr/>
        </p:nvSpPr>
        <p:spPr bwMode="auto">
          <a:xfrm>
            <a:off x="3833925" y="5219700"/>
            <a:ext cx="7823279"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a:t>
            </a:r>
            <a:r>
              <a:rPr kumimoji="1" lang="en-US" altLang="zh-CN" sz="2700" b="1">
                <a:solidFill>
                  <a:srgbClr val="FF3300"/>
                </a:solidFill>
                <a:sym typeface="Symbol" pitchFamily="18" charset="2"/>
              </a:rPr>
              <a:t></a:t>
            </a:r>
            <a:r>
              <a:rPr kumimoji="1" lang="en-US" altLang="zh-CN" sz="2700" b="1">
                <a:solidFill>
                  <a:srgbClr val="FF3300"/>
                </a:solidFill>
              </a:rPr>
              <a:t>k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21903" name="Rectangle 47"/>
          <p:cNvSpPr>
            <a:spLocks noChangeArrowheads="1"/>
          </p:cNvSpPr>
          <p:nvPr/>
        </p:nvSpPr>
        <p:spPr bwMode="auto">
          <a:xfrm>
            <a:off x="3023266" y="5657851"/>
            <a:ext cx="4829399"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r>
              <a:rPr kumimoji="1" lang="zh-CN" altLang="zh-CN" sz="2700" b="1" dirty="0">
                <a:solidFill>
                  <a:srgbClr val="FF3300"/>
                </a:solidFill>
              </a:rPr>
              <a:t> </a:t>
            </a:r>
            <a:r>
              <a:rPr kumimoji="1" lang="zh-CN" altLang="zh-CN" sz="2700" b="1" dirty="0" smtClean="0">
                <a:solidFill>
                  <a:srgbClr val="FF3300"/>
                </a:solidFill>
              </a:rPr>
              <a:t>=</a:t>
            </a:r>
            <a:r>
              <a:rPr kumimoji="1" lang="en-US" altLang="zh-CN" sz="2700" b="1" dirty="0" smtClean="0">
                <a:solidFill>
                  <a:srgbClr val="FF3300"/>
                </a:solidFill>
              </a:rPr>
              <a:t>     LOC(a</a:t>
            </a:r>
            <a:r>
              <a:rPr kumimoji="1" lang="en-US" altLang="zh-CN" sz="2700" b="1" baseline="-25000" dirty="0" smtClean="0">
                <a:solidFill>
                  <a:srgbClr val="FF3300"/>
                </a:solidFill>
              </a:rPr>
              <a:t>11</a:t>
            </a:r>
            <a:r>
              <a:rPr kumimoji="1" lang="en-US" altLang="zh-CN" sz="2700" b="1" dirty="0">
                <a:solidFill>
                  <a:srgbClr val="FF3300"/>
                </a:solidFill>
              </a:rPr>
              <a:t>) + [ (j</a:t>
            </a:r>
            <a:r>
              <a:rPr kumimoji="1" lang="en-US" altLang="zh-CN" sz="2700" b="1" dirty="0">
                <a:solidFill>
                  <a:srgbClr val="FF3300"/>
                </a:solidFill>
                <a:sym typeface="Symbol" pitchFamily="18" charset="2"/>
              </a:rPr>
              <a:t></a:t>
            </a:r>
            <a:r>
              <a:rPr kumimoji="1" lang="en-US" altLang="zh-CN" sz="2700" b="1" dirty="0">
                <a:solidFill>
                  <a:srgbClr val="FF3300"/>
                </a:solidFill>
              </a:rPr>
              <a:t>1)</a:t>
            </a:r>
            <a:r>
              <a:rPr kumimoji="1" lang="en-US" altLang="zh-CN" sz="2700" b="1" dirty="0">
                <a:solidFill>
                  <a:srgbClr val="FF3300"/>
                </a:solidFill>
                <a:sym typeface="Symbol" pitchFamily="18" charset="2"/>
              </a:rPr>
              <a:t></a:t>
            </a:r>
            <a:r>
              <a:rPr kumimoji="1" lang="en-US" altLang="zh-CN" sz="2700" b="1" dirty="0">
                <a:solidFill>
                  <a:srgbClr val="FF3300"/>
                </a:solidFill>
              </a:rPr>
              <a:t>m+(i</a:t>
            </a:r>
            <a:r>
              <a:rPr kumimoji="1" lang="en-US" altLang="zh-CN" sz="2700" b="1" dirty="0">
                <a:solidFill>
                  <a:srgbClr val="FF3300"/>
                </a:solidFill>
                <a:sym typeface="Symbol" pitchFamily="18" charset="2"/>
              </a:rPr>
              <a:t></a:t>
            </a:r>
            <a:r>
              <a:rPr kumimoji="1" lang="en-US" altLang="zh-CN" sz="2700" b="1" dirty="0">
                <a:solidFill>
                  <a:srgbClr val="FF3300"/>
                </a:solidFill>
              </a:rPr>
              <a:t>1) ]</a:t>
            </a:r>
            <a:r>
              <a:rPr kumimoji="1" lang="en-US" altLang="zh-CN" sz="2700" b="1" dirty="0">
                <a:solidFill>
                  <a:srgbClr val="FF3300"/>
                </a:solidFill>
                <a:sym typeface="Symbol" pitchFamily="18" charset="2"/>
              </a:rPr>
              <a:t></a:t>
            </a:r>
            <a:r>
              <a:rPr kumimoji="1" lang="en-US" altLang="zh-CN" sz="2700" b="1" dirty="0">
                <a:solidFill>
                  <a:srgbClr val="FF3300"/>
                </a:solidFill>
              </a:rPr>
              <a:t>k</a:t>
            </a:r>
            <a:endParaRPr kumimoji="1" lang="zh-CN" altLang="en-US" sz="2700" b="1" dirty="0">
              <a:solidFill>
                <a:srgbClr val="FF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902"/>
                                        </p:tgtEl>
                                        <p:attrNameLst>
                                          <p:attrName>style.visibility</p:attrName>
                                        </p:attrNameLst>
                                      </p:cBhvr>
                                      <p:to>
                                        <p:strVal val="visible"/>
                                      </p:to>
                                    </p:set>
                                    <p:animEffect transition="in" filter="wipe(left)">
                                      <p:cBhvr>
                                        <p:cTn id="7" dur="500"/>
                                        <p:tgtEl>
                                          <p:spTgt spid="121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nodeType="with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21885"/>
                                        </p:tgtEl>
                                        <p:attrNameLst>
                                          <p:attrName>style.visibility</p:attrName>
                                        </p:attrNameLst>
                                      </p:cBhvr>
                                      <p:to>
                                        <p:strVal val="visible"/>
                                      </p:to>
                                    </p:set>
                                    <p:animEffect transition="in" filter="wipe(up)">
                                      <p:cBhvr>
                                        <p:cTn id="16" dur="500"/>
                                        <p:tgtEl>
                                          <p:spTgt spid="121885"/>
                                        </p:tgtEl>
                                      </p:cBhvr>
                                    </p:animEffect>
                                  </p:childTnLst>
                                </p:cTn>
                              </p:par>
                            </p:childTnLst>
                          </p:cTn>
                        </p:par>
                        <p:par>
                          <p:cTn id="17" fill="hold" nodeType="with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nodeType="with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1903"/>
                                        </p:tgtEl>
                                        <p:attrNameLst>
                                          <p:attrName>style.visibility</p:attrName>
                                        </p:attrNameLst>
                                      </p:cBhvr>
                                      <p:to>
                                        <p:strVal val="visible"/>
                                      </p:to>
                                    </p:set>
                                    <p:animEffect transition="in" filter="dissolve">
                                      <p:cBhvr>
                                        <p:cTn id="29" dur="500"/>
                                        <p:tgtEl>
                                          <p:spTgt spid="12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2" grpId="0" autoUpdateAnimBg="0"/>
      <p:bldP spid="1219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6767655" y="4548188"/>
            <a:ext cx="5044978" cy="609600"/>
            <a:chOff x="3264" y="2784"/>
            <a:chExt cx="2383" cy="384"/>
          </a:xfrm>
        </p:grpSpPr>
        <p:sp>
          <p:nvSpPr>
            <p:cNvPr id="62485" name="Text Box 21"/>
            <p:cNvSpPr txBox="1">
              <a:spLocks noChangeArrowheads="1"/>
            </p:cNvSpPr>
            <p:nvPr/>
          </p:nvSpPr>
          <p:spPr bwMode="auto">
            <a:xfrm>
              <a:off x="3816" y="2784"/>
              <a:ext cx="1831" cy="339"/>
            </a:xfrm>
            <a:prstGeom prst="rect">
              <a:avLst/>
            </a:prstGeom>
            <a:noFill/>
            <a:ln w="12700" cap="sq">
              <a:noFill/>
              <a:miter lim="800000"/>
              <a:headEnd type="none" w="sm" len="sm"/>
              <a:tailEnd type="none" w="sm" len="sm"/>
            </a:ln>
          </p:spPr>
          <p:txBody>
            <a:bodyPr>
              <a:spAutoFit/>
            </a:bodyPr>
            <a:lstStyle/>
            <a:p>
              <a:pPr algn="l"/>
              <a:r>
                <a:rPr lang="zh-CN" altLang="zh-CN" sz="2900" b="1">
                  <a:solidFill>
                    <a:srgbClr val="CC0066"/>
                  </a:solidFill>
                </a:rPr>
                <a:t> </a:t>
              </a:r>
              <a:r>
                <a:rPr lang="en-US" altLang="zh-CN" sz="2600" b="1">
                  <a:solidFill>
                    <a:srgbClr val="CC0066"/>
                  </a:solidFill>
                </a:rPr>
                <a:t>A[0..m</a:t>
              </a:r>
              <a:r>
                <a:rPr lang="en-US" altLang="zh-CN" sz="2600" b="1">
                  <a:solidFill>
                    <a:srgbClr val="CC0066"/>
                  </a:solidFill>
                  <a:latin typeface="宋体" charset="-122"/>
                </a:rPr>
                <a:t>-</a:t>
              </a:r>
              <a:r>
                <a:rPr lang="en-US" altLang="zh-CN" sz="2600" b="1">
                  <a:solidFill>
                    <a:srgbClr val="CC0066"/>
                  </a:solidFill>
                </a:rPr>
                <a:t>1][0..n</a:t>
              </a:r>
              <a:r>
                <a:rPr lang="en-US" altLang="zh-CN" sz="2600" b="1">
                  <a:solidFill>
                    <a:srgbClr val="CC0066"/>
                  </a:solidFill>
                  <a:latin typeface="宋体" charset="-122"/>
                </a:rPr>
                <a:t>-</a:t>
              </a:r>
              <a:r>
                <a:rPr lang="en-US" altLang="zh-CN" sz="2600" b="1">
                  <a:solidFill>
                    <a:srgbClr val="CC0066"/>
                  </a:solidFill>
                </a:rPr>
                <a:t>1]</a:t>
              </a:r>
            </a:p>
          </p:txBody>
        </p:sp>
        <p:sp>
          <p:nvSpPr>
            <p:cNvPr id="12311" name="AutoShape 23"/>
            <p:cNvSpPr>
              <a:spLocks noChangeArrowheads="1"/>
            </p:cNvSpPr>
            <p:nvPr/>
          </p:nvSpPr>
          <p:spPr bwMode="auto">
            <a:xfrm>
              <a:off x="3264" y="2793"/>
              <a:ext cx="576" cy="375"/>
            </a:xfrm>
            <a:prstGeom prst="rightArrow">
              <a:avLst>
                <a:gd name="adj1" fmla="val 50000"/>
                <a:gd name="adj2" fmla="val 38400"/>
              </a:avLst>
            </a:prstGeom>
            <a:gradFill rotWithShape="0">
              <a:gsLst>
                <a:gs pos="0">
                  <a:srgbClr val="FF0000">
                    <a:gamma/>
                    <a:shade val="46275"/>
                    <a:invGamma/>
                  </a:srgbClr>
                </a:gs>
                <a:gs pos="50000">
                  <a:srgbClr val="FF0000"/>
                </a:gs>
                <a:gs pos="100000">
                  <a:srgbClr val="FF0000">
                    <a:gamma/>
                    <a:shade val="46275"/>
                    <a:invGamma/>
                  </a:srgbClr>
                </a:gs>
              </a:gsLst>
              <a:lin ang="5400000" scaled="1"/>
            </a:gradFill>
            <a:ln w="41275" cap="sq">
              <a:solidFill>
                <a:srgbClr val="FFFF00"/>
              </a:solidFill>
              <a:miter lim="800000"/>
              <a:headEnd type="none" w="sm" len="sm"/>
              <a:tailEnd type="none" w="sm" len="sm"/>
            </a:ln>
            <a:effectLst>
              <a:outerShdw dist="40161"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5"/>
          <p:cNvGrpSpPr>
            <a:grpSpLocks/>
          </p:cNvGrpSpPr>
          <p:nvPr/>
        </p:nvGrpSpPr>
        <p:grpSpPr bwMode="auto">
          <a:xfrm>
            <a:off x="7920424" y="5876925"/>
            <a:ext cx="2868967" cy="585788"/>
            <a:chOff x="3742" y="3702"/>
            <a:chExt cx="1356" cy="369"/>
          </a:xfrm>
        </p:grpSpPr>
        <p:sp>
          <p:nvSpPr>
            <p:cNvPr id="62483" name="AutoShape 59"/>
            <p:cNvSpPr>
              <a:spLocks noChangeArrowheads="1"/>
            </p:cNvSpPr>
            <p:nvPr/>
          </p:nvSpPr>
          <p:spPr bwMode="auto">
            <a:xfrm>
              <a:off x="3742" y="3714"/>
              <a:ext cx="1248" cy="357"/>
            </a:xfrm>
            <a:prstGeom prst="wedgeEllipseCallout">
              <a:avLst>
                <a:gd name="adj1" fmla="val -5528"/>
                <a:gd name="adj2" fmla="val -174648"/>
              </a:avLst>
            </a:prstGeom>
            <a:noFill/>
            <a:ln w="73025" cap="sq">
              <a:solidFill>
                <a:srgbClr val="33CCCC"/>
              </a:solidFill>
              <a:miter lim="800000"/>
              <a:headEnd type="none" w="sm" len="sm"/>
              <a:tailEnd type="none" w="sm" len="sm"/>
            </a:ln>
          </p:spPr>
          <p:txBody>
            <a:bodyPr wrap="none" anchor="ctr"/>
            <a:lstStyle/>
            <a:p>
              <a:endParaRPr lang="zh-CN" altLang="en-US" sz="2400">
                <a:solidFill>
                  <a:srgbClr val="FFFFCC"/>
                </a:solidFill>
              </a:endParaRPr>
            </a:p>
          </p:txBody>
        </p:sp>
        <p:sp>
          <p:nvSpPr>
            <p:cNvPr id="62484" name="Text Box 60"/>
            <p:cNvSpPr txBox="1">
              <a:spLocks noChangeArrowheads="1"/>
            </p:cNvSpPr>
            <p:nvPr/>
          </p:nvSpPr>
          <p:spPr bwMode="auto">
            <a:xfrm>
              <a:off x="3790" y="3702"/>
              <a:ext cx="1308" cy="34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000" b="1" i="1">
                  <a:solidFill>
                    <a:srgbClr val="FF3300"/>
                  </a:solidFill>
                  <a:ea typeface="黑体" pitchFamily="49" charset="-122"/>
                </a:rPr>
                <a:t>传统做法</a:t>
              </a:r>
              <a:endParaRPr lang="zh-CN" altLang="en-US" sz="3000">
                <a:solidFill>
                  <a:srgbClr val="FF3300"/>
                </a:solidFill>
              </a:endParaRPr>
            </a:p>
          </p:txBody>
        </p:sp>
      </p:grpSp>
      <p:grpSp>
        <p:nvGrpSpPr>
          <p:cNvPr id="4" name="Group 123"/>
          <p:cNvGrpSpPr>
            <a:grpSpLocks/>
          </p:cNvGrpSpPr>
          <p:nvPr/>
        </p:nvGrpSpPr>
        <p:grpSpPr bwMode="auto">
          <a:xfrm>
            <a:off x="585021" y="688975"/>
            <a:ext cx="11301010" cy="3009900"/>
            <a:chOff x="276" y="360"/>
            <a:chExt cx="5340" cy="1896"/>
          </a:xfrm>
        </p:grpSpPr>
        <p:sp>
          <p:nvSpPr>
            <p:cNvPr id="12342" name="Freeform 54"/>
            <p:cNvSpPr>
              <a:spLocks/>
            </p:cNvSpPr>
            <p:nvPr/>
          </p:nvSpPr>
          <p:spPr bwMode="auto">
            <a:xfrm>
              <a:off x="276" y="816"/>
              <a:ext cx="5340" cy="1440"/>
            </a:xfrm>
            <a:custGeom>
              <a:avLst/>
              <a:gdLst/>
              <a:ahLst/>
              <a:cxnLst>
                <a:cxn ang="0">
                  <a:pos x="96" y="22"/>
                </a:cxn>
                <a:cxn ang="0">
                  <a:pos x="2267" y="33"/>
                </a:cxn>
                <a:cxn ang="0">
                  <a:pos x="2616" y="0"/>
                </a:cxn>
                <a:cxn ang="0">
                  <a:pos x="3325" y="43"/>
                </a:cxn>
                <a:cxn ang="0">
                  <a:pos x="4449" y="76"/>
                </a:cxn>
                <a:cxn ang="0">
                  <a:pos x="4874" y="33"/>
                </a:cxn>
                <a:cxn ang="0">
                  <a:pos x="4885" y="1080"/>
                </a:cxn>
                <a:cxn ang="0">
                  <a:pos x="4820" y="1091"/>
                </a:cxn>
                <a:cxn ang="0">
                  <a:pos x="4470" y="1102"/>
                </a:cxn>
                <a:cxn ang="0">
                  <a:pos x="3467" y="1123"/>
                </a:cxn>
                <a:cxn ang="0">
                  <a:pos x="3205" y="1156"/>
                </a:cxn>
                <a:cxn ang="0">
                  <a:pos x="1929" y="1113"/>
                </a:cxn>
                <a:cxn ang="0">
                  <a:pos x="1460" y="1047"/>
                </a:cxn>
                <a:cxn ang="0">
                  <a:pos x="652" y="1080"/>
                </a:cxn>
                <a:cxn ang="0">
                  <a:pos x="347" y="1123"/>
                </a:cxn>
                <a:cxn ang="0">
                  <a:pos x="194" y="1178"/>
                </a:cxn>
                <a:cxn ang="0">
                  <a:pos x="74" y="1211"/>
                </a:cxn>
                <a:cxn ang="0">
                  <a:pos x="20" y="1014"/>
                </a:cxn>
                <a:cxn ang="0">
                  <a:pos x="74" y="316"/>
                </a:cxn>
                <a:cxn ang="0">
                  <a:pos x="74" y="0"/>
                </a:cxn>
                <a:cxn ang="0">
                  <a:pos x="96" y="22"/>
                </a:cxn>
              </a:cxnLst>
              <a:rect l="0" t="0" r="r" b="b"/>
              <a:pathLst>
                <a:path w="5236" h="1228">
                  <a:moveTo>
                    <a:pt x="96" y="22"/>
                  </a:moveTo>
                  <a:cubicBezTo>
                    <a:pt x="826" y="35"/>
                    <a:pt x="1532" y="39"/>
                    <a:pt x="2267" y="33"/>
                  </a:cubicBezTo>
                  <a:cubicBezTo>
                    <a:pt x="2383" y="3"/>
                    <a:pt x="2494" y="6"/>
                    <a:pt x="2616" y="0"/>
                  </a:cubicBezTo>
                  <a:cubicBezTo>
                    <a:pt x="2857" y="7"/>
                    <a:pt x="3087" y="23"/>
                    <a:pt x="3325" y="43"/>
                  </a:cubicBezTo>
                  <a:cubicBezTo>
                    <a:pt x="3653" y="109"/>
                    <a:pt x="4248" y="74"/>
                    <a:pt x="4449" y="76"/>
                  </a:cubicBezTo>
                  <a:cubicBezTo>
                    <a:pt x="4592" y="62"/>
                    <a:pt x="4736" y="75"/>
                    <a:pt x="4874" y="33"/>
                  </a:cubicBezTo>
                  <a:cubicBezTo>
                    <a:pt x="5236" y="143"/>
                    <a:pt x="4970" y="51"/>
                    <a:pt x="4885" y="1080"/>
                  </a:cubicBezTo>
                  <a:cubicBezTo>
                    <a:pt x="4883" y="1102"/>
                    <a:pt x="4842" y="1090"/>
                    <a:pt x="4820" y="1091"/>
                  </a:cubicBezTo>
                  <a:cubicBezTo>
                    <a:pt x="4703" y="1097"/>
                    <a:pt x="4587" y="1097"/>
                    <a:pt x="4470" y="1102"/>
                  </a:cubicBezTo>
                  <a:cubicBezTo>
                    <a:pt x="3774" y="1129"/>
                    <a:pt x="5103" y="1102"/>
                    <a:pt x="3467" y="1123"/>
                  </a:cubicBezTo>
                  <a:cubicBezTo>
                    <a:pt x="3380" y="1138"/>
                    <a:pt x="3289" y="1128"/>
                    <a:pt x="3205" y="1156"/>
                  </a:cubicBezTo>
                  <a:cubicBezTo>
                    <a:pt x="2746" y="1150"/>
                    <a:pt x="2363" y="1140"/>
                    <a:pt x="1929" y="1113"/>
                  </a:cubicBezTo>
                  <a:cubicBezTo>
                    <a:pt x="1774" y="1082"/>
                    <a:pt x="1617" y="1060"/>
                    <a:pt x="1460" y="1047"/>
                  </a:cubicBezTo>
                  <a:cubicBezTo>
                    <a:pt x="1158" y="1053"/>
                    <a:pt x="934" y="1064"/>
                    <a:pt x="652" y="1080"/>
                  </a:cubicBezTo>
                  <a:cubicBezTo>
                    <a:pt x="549" y="1093"/>
                    <a:pt x="451" y="1113"/>
                    <a:pt x="347" y="1123"/>
                  </a:cubicBezTo>
                  <a:cubicBezTo>
                    <a:pt x="293" y="1136"/>
                    <a:pt x="248" y="1162"/>
                    <a:pt x="194" y="1178"/>
                  </a:cubicBezTo>
                  <a:cubicBezTo>
                    <a:pt x="21" y="1228"/>
                    <a:pt x="164" y="1181"/>
                    <a:pt x="74" y="1211"/>
                  </a:cubicBezTo>
                  <a:cubicBezTo>
                    <a:pt x="33" y="1150"/>
                    <a:pt x="41" y="1083"/>
                    <a:pt x="20" y="1014"/>
                  </a:cubicBezTo>
                  <a:cubicBezTo>
                    <a:pt x="25" y="782"/>
                    <a:pt x="0" y="539"/>
                    <a:pt x="74" y="316"/>
                  </a:cubicBezTo>
                  <a:cubicBezTo>
                    <a:pt x="86" y="206"/>
                    <a:pt x="60" y="109"/>
                    <a:pt x="74" y="0"/>
                  </a:cubicBezTo>
                  <a:cubicBezTo>
                    <a:pt x="126" y="13"/>
                    <a:pt x="132" y="4"/>
                    <a:pt x="96" y="22"/>
                  </a:cubicBezTo>
                  <a:close/>
                </a:path>
              </a:pathLst>
            </a:custGeom>
            <a:solidFill>
              <a:srgbClr val="FFFFD9"/>
            </a:solidFill>
            <a:ln w="12700" cap="sq" cmpd="sng">
              <a:noFill/>
              <a:prstDash val="solid"/>
              <a:round/>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81" name="Text Box 55"/>
            <p:cNvSpPr txBox="1">
              <a:spLocks noChangeArrowheads="1"/>
            </p:cNvSpPr>
            <p:nvPr/>
          </p:nvSpPr>
          <p:spPr bwMode="auto">
            <a:xfrm>
              <a:off x="576" y="1056"/>
              <a:ext cx="4848" cy="913"/>
            </a:xfrm>
            <a:prstGeom prst="rect">
              <a:avLst/>
            </a:prstGeom>
            <a:noFill/>
            <a:ln w="12700" cap="sq">
              <a:noFill/>
              <a:miter lim="800000"/>
              <a:headEnd type="none" w="sm" len="sm"/>
              <a:tailEnd type="none" w="sm" len="sm"/>
            </a:ln>
          </p:spPr>
          <p:txBody>
            <a:bodyPr>
              <a:spAutoFit/>
            </a:bodyPr>
            <a:lstStyle/>
            <a:p>
              <a:pPr algn="l" eaLnBrk="1" hangingPunct="1">
                <a:lnSpc>
                  <a:spcPct val="105000"/>
                </a:lnSpc>
              </a:pPr>
              <a:r>
                <a:rPr kumimoji="1" lang="zh-CN" altLang="en-US" sz="2600" b="1" dirty="0">
                  <a:solidFill>
                    <a:srgbClr val="002878"/>
                  </a:solidFill>
                  <a:latin typeface="幼圆" pitchFamily="49" charset="-122"/>
                  <a:ea typeface="幼圆" pitchFamily="49" charset="-122"/>
                </a:rPr>
                <a:t>    </a:t>
              </a:r>
              <a:r>
                <a:rPr kumimoji="1" lang="zh-CN" altLang="en-US" sz="2600" b="1" dirty="0" smtClean="0">
                  <a:solidFill>
                    <a:srgbClr val="002878"/>
                  </a:solidFill>
                  <a:latin typeface="幼圆" pitchFamily="49" charset="-122"/>
                  <a:ea typeface="幼圆" pitchFamily="49" charset="-122"/>
                </a:rPr>
                <a:t>所谓 </a:t>
              </a:r>
              <a:r>
                <a:rPr kumimoji="1" lang="zh-CN" altLang="en-US" sz="3200" b="1" dirty="0" smtClean="0">
                  <a:solidFill>
                    <a:srgbClr val="FF0000"/>
                  </a:solidFill>
                  <a:effectLst>
                    <a:outerShdw blurRad="38100" dist="38100" dir="2700000" algn="tl">
                      <a:srgbClr val="000000">
                        <a:alpha val="43137"/>
                      </a:srgbClr>
                    </a:outerShdw>
                  </a:effectLst>
                  <a:latin typeface="幼圆" pitchFamily="49" charset="-122"/>
                  <a:ea typeface="幼圆" pitchFamily="49" charset="-122"/>
                </a:rPr>
                <a:t>压缩存储</a:t>
              </a:r>
              <a:r>
                <a:rPr kumimoji="1" lang="zh-CN" altLang="en-US" sz="2600" b="1" dirty="0" smtClean="0">
                  <a:solidFill>
                    <a:srgbClr val="002878"/>
                  </a:solidFill>
                  <a:latin typeface="幼圆" pitchFamily="49" charset="-122"/>
                  <a:ea typeface="幼圆" pitchFamily="49" charset="-122"/>
                </a:rPr>
                <a:t> 是</a:t>
              </a:r>
              <a:r>
                <a:rPr kumimoji="1" lang="zh-CN" altLang="en-US" sz="2600" b="1" dirty="0">
                  <a:solidFill>
                    <a:srgbClr val="002878"/>
                  </a:solidFill>
                  <a:latin typeface="幼圆" pitchFamily="49" charset="-122"/>
                  <a:ea typeface="幼圆" pitchFamily="49" charset="-122"/>
                </a:rPr>
                <a:t>指为多个值相同的元素,  或者位置分布有规律的元素分配尽可能少的</a:t>
              </a:r>
              <a:r>
                <a:rPr kumimoji="1" lang="zh-CN" altLang="en-US" sz="2600" b="1" dirty="0" smtClean="0">
                  <a:solidFill>
                    <a:srgbClr val="002878"/>
                  </a:solidFill>
                  <a:latin typeface="幼圆" pitchFamily="49" charset="-122"/>
                  <a:ea typeface="幼圆" pitchFamily="49" charset="-122"/>
                </a:rPr>
                <a:t>存储空间</a:t>
              </a:r>
              <a:r>
                <a:rPr kumimoji="1" lang="zh-CN" altLang="en-US" sz="2600" b="1" dirty="0">
                  <a:solidFill>
                    <a:srgbClr val="002878"/>
                  </a:solidFill>
                  <a:latin typeface="幼圆" pitchFamily="49" charset="-122"/>
                  <a:ea typeface="幼圆" pitchFamily="49" charset="-122"/>
                </a:rPr>
                <a:t>，而对</a:t>
              </a:r>
              <a:r>
                <a:rPr kumimoji="1" lang="zh-CN" altLang="en-US" sz="2600" b="1" dirty="0">
                  <a:solidFill>
                    <a:srgbClr val="002878"/>
                  </a:solidFill>
                  <a:ea typeface="幼圆" pitchFamily="49" charset="-122"/>
                </a:rPr>
                <a:t>0</a:t>
              </a:r>
              <a:r>
                <a:rPr kumimoji="1" lang="zh-CN" altLang="en-US" sz="2600" b="1" dirty="0">
                  <a:solidFill>
                    <a:srgbClr val="002878"/>
                  </a:solidFill>
                  <a:latin typeface="幼圆" pitchFamily="49" charset="-122"/>
                  <a:ea typeface="幼圆" pitchFamily="49" charset="-122"/>
                </a:rPr>
                <a:t>元素一般情况下不分配存储空间。</a:t>
              </a:r>
            </a:p>
          </p:txBody>
        </p:sp>
        <p:sp>
          <p:nvSpPr>
            <p:cNvPr id="62482" name="Rectangle 114"/>
            <p:cNvSpPr>
              <a:spLocks noChangeArrowheads="1"/>
            </p:cNvSpPr>
            <p:nvPr/>
          </p:nvSpPr>
          <p:spPr bwMode="auto">
            <a:xfrm>
              <a:off x="1715" y="360"/>
              <a:ext cx="1404" cy="39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500" b="1" dirty="0">
                  <a:solidFill>
                    <a:srgbClr val="FF3300"/>
                  </a:solidFill>
                  <a:ea typeface="黑体" pitchFamily="49" charset="-122"/>
                </a:rPr>
                <a:t>压缩存储</a:t>
              </a:r>
            </a:p>
          </p:txBody>
        </p:sp>
      </p:grpSp>
      <p:grpSp>
        <p:nvGrpSpPr>
          <p:cNvPr id="5" name="Group 122"/>
          <p:cNvGrpSpPr>
            <a:grpSpLocks/>
          </p:cNvGrpSpPr>
          <p:nvPr/>
        </p:nvGrpSpPr>
        <p:grpSpPr bwMode="auto">
          <a:xfrm>
            <a:off x="507307" y="511175"/>
            <a:ext cx="7110894" cy="685800"/>
            <a:chOff x="264" y="252"/>
            <a:chExt cx="3360" cy="432"/>
          </a:xfrm>
        </p:grpSpPr>
        <p:sp>
          <p:nvSpPr>
            <p:cNvPr id="12407" name="Rectangle 119"/>
            <p:cNvSpPr>
              <a:spLocks noChangeArrowheads="1"/>
            </p:cNvSpPr>
            <p:nvPr/>
          </p:nvSpPr>
          <p:spPr bwMode="auto">
            <a:xfrm>
              <a:off x="264" y="252"/>
              <a:ext cx="336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9" name="Rectangle 121"/>
            <p:cNvSpPr>
              <a:spLocks noChangeArrowheads="1"/>
            </p:cNvSpPr>
            <p:nvPr/>
          </p:nvSpPr>
          <p:spPr bwMode="auto">
            <a:xfrm>
              <a:off x="285" y="285"/>
              <a:ext cx="3315"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特殊矩阵的压缩存储</a:t>
              </a:r>
            </a:p>
          </p:txBody>
        </p:sp>
      </p:grpSp>
      <p:grpSp>
        <p:nvGrpSpPr>
          <p:cNvPr id="6" name="Group 128"/>
          <p:cNvGrpSpPr>
            <a:grpSpLocks/>
          </p:cNvGrpSpPr>
          <p:nvPr/>
        </p:nvGrpSpPr>
        <p:grpSpPr bwMode="auto">
          <a:xfrm>
            <a:off x="1555786" y="3914777"/>
            <a:ext cx="4251388" cy="2124075"/>
            <a:chOff x="263" y="2052"/>
            <a:chExt cx="2009" cy="1338"/>
          </a:xfrm>
        </p:grpSpPr>
        <p:sp>
          <p:nvSpPr>
            <p:cNvPr id="62475" name="Text Box 125"/>
            <p:cNvSpPr txBox="1">
              <a:spLocks noChangeArrowheads="1"/>
            </p:cNvSpPr>
            <p:nvPr/>
          </p:nvSpPr>
          <p:spPr bwMode="auto">
            <a:xfrm>
              <a:off x="263" y="2052"/>
              <a:ext cx="1979" cy="1338"/>
            </a:xfrm>
            <a:prstGeom prst="rect">
              <a:avLst/>
            </a:prstGeom>
            <a:noFill/>
            <a:ln w="12700" cap="sq">
              <a:noFill/>
              <a:miter lim="800000"/>
              <a:headEnd type="none" w="sm" len="sm"/>
              <a:tailEnd type="none" w="sm" len="sm"/>
            </a:ln>
          </p:spPr>
          <p:txBody>
            <a:bodyPr wrap="none">
              <a:spAutoFit/>
            </a:bodyPr>
            <a:lstStyle/>
            <a:p>
              <a:pPr algn="l"/>
              <a:r>
                <a:rPr lang="en-US" altLang="zh-CN" sz="2600" b="1" dirty="0">
                  <a:solidFill>
                    <a:srgbClr val="002878"/>
                  </a:solidFill>
                </a:rPr>
                <a:t>          a</a:t>
              </a:r>
              <a:r>
                <a:rPr lang="en-US" altLang="zh-CN" sz="2600" b="1" baseline="-18000" dirty="0">
                  <a:solidFill>
                    <a:srgbClr val="002878"/>
                  </a:solidFill>
                </a:rPr>
                <a:t>11  </a:t>
              </a:r>
              <a:r>
                <a:rPr lang="en-US" altLang="zh-CN" sz="2600" b="1" dirty="0">
                  <a:solidFill>
                    <a:srgbClr val="002878"/>
                  </a:solidFill>
                </a:rPr>
                <a:t> a</a:t>
              </a:r>
              <a:r>
                <a:rPr lang="en-US" altLang="zh-CN" sz="2600" b="1" baseline="-18000" dirty="0">
                  <a:solidFill>
                    <a:srgbClr val="002878"/>
                  </a:solidFill>
                </a:rPr>
                <a:t>12 </a:t>
              </a:r>
              <a:r>
                <a:rPr lang="en-US" altLang="zh-CN" sz="2600" b="1" dirty="0">
                  <a:solidFill>
                    <a:srgbClr val="002878"/>
                  </a:solidFill>
                </a:rPr>
                <a:t>  a</a:t>
              </a:r>
              <a:r>
                <a:rPr lang="en-US" altLang="zh-CN" sz="2600" b="1" baseline="-18000" dirty="0">
                  <a:solidFill>
                    <a:srgbClr val="002878"/>
                  </a:solidFill>
                </a:rPr>
                <a:t>13</a:t>
              </a:r>
              <a:r>
                <a:rPr lang="en-US" altLang="zh-CN" sz="2600" b="1" dirty="0">
                  <a:solidFill>
                    <a:srgbClr val="002878"/>
                  </a:solidFill>
                </a:rPr>
                <a:t>    </a:t>
              </a:r>
              <a:r>
                <a:rPr lang="en-US" altLang="zh-CN" sz="2600" b="1" dirty="0">
                  <a:solidFill>
                    <a:srgbClr val="002878"/>
                  </a:solidFill>
                  <a:cs typeface="Times New Roman" pitchFamily="18" charset="0"/>
                </a:rPr>
                <a:t>…</a:t>
              </a:r>
              <a:r>
                <a:rPr lang="en-US" altLang="zh-CN" sz="2600" b="1" dirty="0">
                  <a:solidFill>
                    <a:srgbClr val="002878"/>
                  </a:solidFill>
                </a:rPr>
                <a:t> …   a</a:t>
              </a:r>
              <a:r>
                <a:rPr lang="en-US" altLang="zh-CN" sz="2600" b="1" baseline="-18000" dirty="0">
                  <a:solidFill>
                    <a:srgbClr val="002878"/>
                  </a:solidFill>
                </a:rPr>
                <a:t>1n</a:t>
              </a:r>
              <a:r>
                <a:rPr lang="en-US" altLang="zh-CN" sz="2600" b="1" dirty="0">
                  <a:solidFill>
                    <a:srgbClr val="002878"/>
                  </a:solidFill>
                </a:rPr>
                <a:t>    </a:t>
              </a:r>
            </a:p>
            <a:p>
              <a:pPr algn="l"/>
              <a:r>
                <a:rPr lang="en-US" altLang="zh-CN" sz="2600" b="1" dirty="0">
                  <a:solidFill>
                    <a:srgbClr val="002878"/>
                  </a:solidFill>
                </a:rPr>
                <a:t>          a</a:t>
              </a:r>
              <a:r>
                <a:rPr lang="en-US" altLang="zh-CN" sz="2600" b="1" baseline="-18000" dirty="0">
                  <a:solidFill>
                    <a:srgbClr val="002878"/>
                  </a:solidFill>
                </a:rPr>
                <a:t>21</a:t>
              </a:r>
              <a:r>
                <a:rPr lang="en-US" altLang="zh-CN" sz="2600" b="1" dirty="0">
                  <a:solidFill>
                    <a:srgbClr val="002878"/>
                  </a:solidFill>
                </a:rPr>
                <a:t>   a</a:t>
              </a:r>
              <a:r>
                <a:rPr lang="en-US" altLang="zh-CN" sz="2600" b="1" baseline="-18000" dirty="0">
                  <a:solidFill>
                    <a:srgbClr val="002878"/>
                  </a:solidFill>
                </a:rPr>
                <a:t>22</a:t>
              </a:r>
              <a:r>
                <a:rPr lang="en-US" altLang="zh-CN" sz="2600" b="1" dirty="0">
                  <a:solidFill>
                    <a:srgbClr val="002878"/>
                  </a:solidFill>
                </a:rPr>
                <a:t>   a</a:t>
              </a:r>
              <a:r>
                <a:rPr lang="en-US" altLang="zh-CN" sz="2600" b="1" baseline="-18000" dirty="0">
                  <a:solidFill>
                    <a:srgbClr val="002878"/>
                  </a:solidFill>
                </a:rPr>
                <a:t>23 </a:t>
              </a:r>
              <a:r>
                <a:rPr lang="en-US" altLang="zh-CN" sz="2600" b="1" dirty="0">
                  <a:solidFill>
                    <a:srgbClr val="002878"/>
                  </a:solidFill>
                </a:rPr>
                <a:t>  … …   a</a:t>
              </a:r>
              <a:r>
                <a:rPr lang="en-US" altLang="zh-CN" sz="2600" b="1" baseline="-18000" dirty="0">
                  <a:solidFill>
                    <a:srgbClr val="002878"/>
                  </a:solidFill>
                </a:rPr>
                <a:t>2n</a:t>
              </a:r>
            </a:p>
            <a:p>
              <a:pPr algn="l"/>
              <a:r>
                <a:rPr lang="en-US" altLang="zh-CN" sz="2800" b="1" dirty="0">
                  <a:solidFill>
                    <a:srgbClr val="002878"/>
                  </a:solidFill>
                </a:rPr>
                <a:t>A</a:t>
              </a:r>
              <a:r>
                <a:rPr lang="en-US" altLang="zh-CN" sz="2600" b="1" dirty="0">
                  <a:solidFill>
                    <a:srgbClr val="002878"/>
                  </a:solidFill>
                </a:rPr>
                <a:t>=              … … </a:t>
              </a:r>
            </a:p>
            <a:p>
              <a:pPr algn="l"/>
              <a:r>
                <a:rPr lang="en-US" altLang="zh-CN" sz="2600" b="1" dirty="0">
                  <a:solidFill>
                    <a:srgbClr val="002878"/>
                  </a:solidFill>
                </a:rPr>
                <a:t>                   … …</a:t>
              </a:r>
            </a:p>
            <a:p>
              <a:pPr algn="l"/>
              <a:r>
                <a:rPr lang="en-US" altLang="zh-CN" sz="2600" b="1" dirty="0">
                  <a:solidFill>
                    <a:srgbClr val="002878"/>
                  </a:solidFill>
                </a:rPr>
                <a:t>          a</a:t>
              </a:r>
              <a:r>
                <a:rPr lang="en-US" altLang="zh-CN" sz="2600" b="1" baseline="-18000" dirty="0">
                  <a:solidFill>
                    <a:srgbClr val="002878"/>
                  </a:solidFill>
                </a:rPr>
                <a:t>m1</a:t>
              </a:r>
              <a:r>
                <a:rPr lang="en-US" altLang="zh-CN" sz="2600" b="1" dirty="0">
                  <a:solidFill>
                    <a:srgbClr val="002878"/>
                  </a:solidFill>
                </a:rPr>
                <a:t>  a</a:t>
              </a:r>
              <a:r>
                <a:rPr lang="en-US" altLang="zh-CN" sz="2600" b="1" baseline="-18000" dirty="0">
                  <a:solidFill>
                    <a:srgbClr val="002878"/>
                  </a:solidFill>
                </a:rPr>
                <a:t>m2</a:t>
              </a:r>
              <a:r>
                <a:rPr lang="en-US" altLang="zh-CN" sz="2600" b="1" dirty="0">
                  <a:solidFill>
                    <a:srgbClr val="002878"/>
                  </a:solidFill>
                </a:rPr>
                <a:t>   a</a:t>
              </a:r>
              <a:r>
                <a:rPr lang="en-US" altLang="zh-CN" sz="2600" b="1" baseline="-18000" dirty="0">
                  <a:solidFill>
                    <a:srgbClr val="002878"/>
                  </a:solidFill>
                </a:rPr>
                <a:t>m3 </a:t>
              </a:r>
              <a:r>
                <a:rPr lang="en-US" altLang="zh-CN" sz="2600" b="1" dirty="0">
                  <a:solidFill>
                    <a:srgbClr val="002878"/>
                  </a:solidFill>
                </a:rPr>
                <a:t>  … …  </a:t>
              </a:r>
              <a:r>
                <a:rPr lang="en-US" altLang="zh-CN" sz="2600" b="1" dirty="0" err="1">
                  <a:solidFill>
                    <a:srgbClr val="002878"/>
                  </a:solidFill>
                </a:rPr>
                <a:t>a</a:t>
              </a:r>
              <a:r>
                <a:rPr lang="en-US" altLang="zh-CN" sz="2600" b="1" baseline="-18000" dirty="0" err="1">
                  <a:solidFill>
                    <a:srgbClr val="002878"/>
                  </a:solidFill>
                </a:rPr>
                <a:t>mn</a:t>
              </a:r>
              <a:endParaRPr lang="en-US" altLang="zh-CN" sz="2600" b="1" baseline="-18000" dirty="0">
                <a:solidFill>
                  <a:srgbClr val="002878"/>
                </a:solidFill>
              </a:endParaRPr>
            </a:p>
          </p:txBody>
        </p:sp>
        <p:sp>
          <p:nvSpPr>
            <p:cNvPr id="62476" name="AutoShape 126"/>
            <p:cNvSpPr>
              <a:spLocks/>
            </p:cNvSpPr>
            <p:nvPr/>
          </p:nvSpPr>
          <p:spPr bwMode="auto">
            <a:xfrm>
              <a:off x="528" y="2256"/>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415" name="AutoShape 127"/>
            <p:cNvSpPr>
              <a:spLocks/>
            </p:cNvSpPr>
            <p:nvPr/>
          </p:nvSpPr>
          <p:spPr bwMode="auto">
            <a:xfrm>
              <a:off x="2174" y="2208"/>
              <a:ext cx="98" cy="1104"/>
            </a:xfrm>
            <a:prstGeom prst="rightBracket">
              <a:avLst>
                <a:gd name="adj" fmla="val 93878"/>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147"/>
          <p:cNvGrpSpPr>
            <a:grpSpLocks/>
          </p:cNvGrpSpPr>
          <p:nvPr/>
        </p:nvGrpSpPr>
        <p:grpSpPr bwMode="auto">
          <a:xfrm>
            <a:off x="8226966" y="244477"/>
            <a:ext cx="3112905" cy="1681163"/>
            <a:chOff x="3887" y="154"/>
            <a:chExt cx="1471" cy="1059"/>
          </a:xfrm>
        </p:grpSpPr>
        <p:sp>
          <p:nvSpPr>
            <p:cNvPr id="62472" name="Rectangle 142"/>
            <p:cNvSpPr>
              <a:spLocks noChangeArrowheads="1"/>
            </p:cNvSpPr>
            <p:nvPr/>
          </p:nvSpPr>
          <p:spPr bwMode="auto">
            <a:xfrm>
              <a:off x="4339" y="483"/>
              <a:ext cx="844" cy="397"/>
            </a:xfrm>
            <a:prstGeom prst="rect">
              <a:avLst/>
            </a:prstGeom>
            <a:noFill/>
            <a:ln w="12700" cap="sq">
              <a:noFill/>
              <a:miter lim="800000"/>
              <a:headEnd type="none" w="sm" len="sm"/>
              <a:tailEnd type="none" w="sm" len="sm"/>
            </a:ln>
          </p:spPr>
          <p:txBody>
            <a:bodyPr>
              <a:spAutoFit/>
            </a:bodyPr>
            <a:lstStyle/>
            <a:p>
              <a:pPr algn="l">
                <a:lnSpc>
                  <a:spcPct val="70000"/>
                </a:lnSpc>
              </a:pPr>
              <a:r>
                <a:rPr kumimoji="1" lang="zh-CN" altLang="en-US" sz="2500" b="1">
                  <a:solidFill>
                    <a:srgbClr val="000066"/>
                  </a:solidFill>
                  <a:ea typeface="华文新魏" pitchFamily="2" charset="-122"/>
                </a:rPr>
                <a:t>节省存</a:t>
              </a:r>
            </a:p>
            <a:p>
              <a:pPr algn="l">
                <a:lnSpc>
                  <a:spcPct val="70000"/>
                </a:lnSpc>
              </a:pPr>
              <a:r>
                <a:rPr kumimoji="1" lang="zh-CN" altLang="en-US" sz="2500" b="1">
                  <a:solidFill>
                    <a:srgbClr val="000066"/>
                  </a:solidFill>
                  <a:ea typeface="华文新魏" pitchFamily="2" charset="-122"/>
                </a:rPr>
                <a:t>储空间</a:t>
              </a:r>
            </a:p>
          </p:txBody>
        </p:sp>
        <p:sp>
          <p:nvSpPr>
            <p:cNvPr id="12431" name="AutoShape 143"/>
            <p:cNvSpPr>
              <a:spLocks noChangeArrowheads="1"/>
            </p:cNvSpPr>
            <p:nvPr/>
          </p:nvSpPr>
          <p:spPr bwMode="auto">
            <a:xfrm rot="1673564">
              <a:off x="3887" y="154"/>
              <a:ext cx="1471" cy="1059"/>
            </a:xfrm>
            <a:prstGeom prst="irregularSeal2">
              <a:avLst/>
            </a:prstGeom>
            <a:noFill/>
            <a:ln w="50800" cap="sq">
              <a:solidFill>
                <a:srgbClr val="00CCFF"/>
              </a:solidFill>
              <a:miter lim="800000"/>
              <a:headEnd type="none" w="sm" len="sm"/>
              <a:tailEnd type="none" w="sm" len="sm"/>
            </a:ln>
            <a:effectLst>
              <a:outerShdw dist="50800" algn="ctr" rotWithShape="0">
                <a:srgbClr val="969696"/>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4" name="Text Box 146"/>
            <p:cNvSpPr txBox="1">
              <a:spLocks noChangeArrowheads="1"/>
            </p:cNvSpPr>
            <p:nvPr/>
          </p:nvSpPr>
          <p:spPr bwMode="auto">
            <a:xfrm>
              <a:off x="4121" y="422"/>
              <a:ext cx="246" cy="48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600" b="1">
                  <a:solidFill>
                    <a:srgbClr val="FF0000"/>
                  </a:solidFill>
                  <a:ea typeface="黑体" pitchFamily="49" charset="-122"/>
                </a:rPr>
                <a:t>目</a:t>
              </a:r>
            </a:p>
            <a:p>
              <a:pPr algn="l">
                <a:lnSpc>
                  <a:spcPct val="85000"/>
                </a:lnSpc>
              </a:pPr>
              <a:r>
                <a:rPr lang="zh-CN" altLang="en-US" sz="2600" b="1">
                  <a:solidFill>
                    <a:srgbClr val="FF0000"/>
                  </a:solidFill>
                  <a:ea typeface="黑体" pitchFamily="49" charset="-122"/>
                </a:rPr>
                <a:t>的</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nodeType="withGroup">
                            <p:stCondLst>
                              <p:cond delay="500"/>
                            </p:stCondLst>
                            <p:childTnLst>
                              <p:par>
                                <p:cTn id="9" presetID="2" presetClass="entr" presetSubtype="3"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6"/>
          <p:cNvGrpSpPr>
            <a:grpSpLocks/>
          </p:cNvGrpSpPr>
          <p:nvPr/>
        </p:nvGrpSpPr>
        <p:grpSpPr bwMode="auto">
          <a:xfrm>
            <a:off x="4144205" y="3048002"/>
            <a:ext cx="4400117" cy="2738439"/>
            <a:chOff x="2203" y="2064"/>
            <a:chExt cx="2079" cy="1725"/>
          </a:xfrm>
        </p:grpSpPr>
        <p:sp>
          <p:nvSpPr>
            <p:cNvPr id="63495" name="Text Box 12"/>
            <p:cNvSpPr txBox="1">
              <a:spLocks noChangeArrowheads="1"/>
            </p:cNvSpPr>
            <p:nvPr/>
          </p:nvSpPr>
          <p:spPr bwMode="auto">
            <a:xfrm>
              <a:off x="2203" y="2064"/>
              <a:ext cx="2079" cy="1725"/>
            </a:xfrm>
            <a:prstGeom prst="rect">
              <a:avLst/>
            </a:prstGeom>
            <a:noFill/>
            <a:ln w="12700" cap="sq">
              <a:noFill/>
              <a:miter lim="800000"/>
              <a:headEnd type="none" w="sm" len="sm"/>
              <a:tailEnd type="none" w="sm" len="sm"/>
            </a:ln>
          </p:spPr>
          <p:txBody>
            <a:bodyPr wrap="none">
              <a:spAutoFit/>
            </a:bodyPr>
            <a:lstStyle/>
            <a:p>
              <a:pPr algn="l"/>
              <a:r>
                <a:rPr lang="en-US" altLang="zh-CN" sz="2800" b="1" dirty="0">
                  <a:solidFill>
                    <a:srgbClr val="000099"/>
                  </a:solidFill>
                </a:rPr>
                <a:t>          a</a:t>
              </a:r>
              <a:r>
                <a:rPr lang="en-US" altLang="zh-CN" sz="2800" b="1" baseline="-18000" dirty="0">
                  <a:solidFill>
                    <a:srgbClr val="000099"/>
                  </a:solidFill>
                </a:rPr>
                <a:t>11</a:t>
              </a:r>
              <a:r>
                <a:rPr lang="en-US" altLang="zh-CN" sz="2800" b="1" baseline="-18000" dirty="0">
                  <a:solidFill>
                    <a:srgbClr val="000000"/>
                  </a:solidFill>
                </a:rPr>
                <a:t>   </a:t>
              </a:r>
              <a:r>
                <a:rPr lang="en-US" altLang="zh-CN" sz="2800" b="1" dirty="0">
                  <a:solidFill>
                    <a:srgbClr val="000000"/>
                  </a:solidFill>
                </a:rPr>
                <a:t> </a:t>
              </a:r>
              <a:r>
                <a:rPr lang="en-US" altLang="zh-CN" sz="2800" b="1" dirty="0">
                  <a:solidFill>
                    <a:srgbClr val="FF3300"/>
                  </a:solidFill>
                </a:rPr>
                <a:t>a</a:t>
              </a:r>
              <a:r>
                <a:rPr lang="en-US" altLang="zh-CN" sz="2800" b="1" baseline="-18000" dirty="0">
                  <a:solidFill>
                    <a:srgbClr val="FF3300"/>
                  </a:solidFill>
                </a:rPr>
                <a:t>12 </a:t>
              </a:r>
              <a:r>
                <a:rPr lang="en-US" altLang="zh-CN" sz="2800" b="1" dirty="0">
                  <a:solidFill>
                    <a:srgbClr val="FF3300"/>
                  </a:solidFill>
                </a:rPr>
                <a:t>  a</a:t>
              </a:r>
              <a:r>
                <a:rPr lang="en-US" altLang="zh-CN" sz="2800" b="1" baseline="-18000" dirty="0">
                  <a:solidFill>
                    <a:srgbClr val="FF3300"/>
                  </a:solidFill>
                </a:rPr>
                <a:t>13</a:t>
              </a:r>
              <a:r>
                <a:rPr lang="en-US" altLang="zh-CN" sz="2800" b="1" dirty="0">
                  <a:solidFill>
                    <a:srgbClr val="FF3300"/>
                  </a:solidFill>
                </a:rPr>
                <a:t>  </a:t>
              </a:r>
              <a:r>
                <a:rPr lang="en-US" altLang="zh-CN" sz="2800" b="1" dirty="0">
                  <a:solidFill>
                    <a:srgbClr val="FF3300"/>
                  </a:solidFill>
                  <a:cs typeface="Times New Roman" pitchFamily="18" charset="0"/>
                </a:rPr>
                <a:t>…</a:t>
              </a:r>
              <a:r>
                <a:rPr lang="en-US" altLang="zh-CN" sz="2800" b="1" dirty="0">
                  <a:solidFill>
                    <a:srgbClr val="FF3300"/>
                  </a:solidFill>
                </a:rPr>
                <a:t> …   a</a:t>
              </a:r>
              <a:r>
                <a:rPr lang="en-US" altLang="zh-CN" sz="2800" b="1" baseline="-18000" dirty="0">
                  <a:solidFill>
                    <a:srgbClr val="FF3300"/>
                  </a:solidFill>
                </a:rPr>
                <a:t>1n</a:t>
              </a:r>
              <a:r>
                <a:rPr lang="en-US" altLang="zh-CN" sz="2800" b="1" dirty="0">
                  <a:solidFill>
                    <a:srgbClr val="000000"/>
                  </a:solidFill>
                </a:rPr>
                <a:t>    </a:t>
              </a:r>
            </a:p>
            <a:p>
              <a:pPr algn="l"/>
              <a:r>
                <a:rPr lang="en-US" altLang="zh-CN" sz="2800" b="1" dirty="0">
                  <a:solidFill>
                    <a:srgbClr val="000000"/>
                  </a:solidFill>
                </a:rPr>
                <a:t>          </a:t>
              </a:r>
              <a:r>
                <a:rPr lang="en-US" altLang="zh-CN" sz="2800" b="1" dirty="0">
                  <a:solidFill>
                    <a:srgbClr val="000099"/>
                  </a:solidFill>
                </a:rPr>
                <a:t>a</a:t>
              </a:r>
              <a:r>
                <a:rPr lang="en-US" altLang="zh-CN" sz="2800" b="1" baseline="-18000" dirty="0">
                  <a:solidFill>
                    <a:srgbClr val="000099"/>
                  </a:solidFill>
                </a:rPr>
                <a:t>21</a:t>
              </a:r>
              <a:r>
                <a:rPr lang="en-US" altLang="zh-CN" sz="2800" b="1" dirty="0">
                  <a:solidFill>
                    <a:srgbClr val="000099"/>
                  </a:solidFill>
                </a:rPr>
                <a:t>   a</a:t>
              </a:r>
              <a:r>
                <a:rPr lang="en-US" altLang="zh-CN" sz="2800" b="1" baseline="-18000" dirty="0">
                  <a:solidFill>
                    <a:srgbClr val="000099"/>
                  </a:solidFill>
                </a:rPr>
                <a:t>22</a:t>
              </a:r>
              <a:r>
                <a:rPr lang="en-US" altLang="zh-CN" sz="2800" b="1" dirty="0">
                  <a:solidFill>
                    <a:srgbClr val="000000"/>
                  </a:solidFill>
                </a:rPr>
                <a:t>   </a:t>
              </a:r>
              <a:r>
                <a:rPr lang="en-US" altLang="zh-CN" sz="2800" b="1" dirty="0">
                  <a:solidFill>
                    <a:srgbClr val="FF3300"/>
                  </a:solidFill>
                </a:rPr>
                <a:t>a</a:t>
              </a:r>
              <a:r>
                <a:rPr lang="en-US" altLang="zh-CN" sz="2800" b="1" baseline="-18000" dirty="0">
                  <a:solidFill>
                    <a:srgbClr val="FF3300"/>
                  </a:solidFill>
                </a:rPr>
                <a:t>23 </a:t>
              </a:r>
              <a:r>
                <a:rPr lang="en-US" altLang="zh-CN" sz="2800" b="1" dirty="0">
                  <a:solidFill>
                    <a:srgbClr val="FF3300"/>
                  </a:solidFill>
                </a:rPr>
                <a:t> … …   a</a:t>
              </a:r>
              <a:r>
                <a:rPr lang="en-US" altLang="zh-CN" sz="2800" b="1" baseline="-18000" dirty="0">
                  <a:solidFill>
                    <a:srgbClr val="FF3300"/>
                  </a:solidFill>
                </a:rPr>
                <a:t>2n</a:t>
              </a:r>
            </a:p>
            <a:p>
              <a:pPr algn="l"/>
              <a:r>
                <a:rPr lang="en-US" altLang="zh-CN" sz="2800" b="1" dirty="0">
                  <a:solidFill>
                    <a:srgbClr val="000099"/>
                  </a:solidFill>
                </a:rPr>
                <a:t>          a</a:t>
              </a:r>
              <a:r>
                <a:rPr lang="en-US" altLang="zh-CN" sz="2800" b="1" baseline="-18000" dirty="0">
                  <a:solidFill>
                    <a:srgbClr val="000099"/>
                  </a:solidFill>
                </a:rPr>
                <a:t>31</a:t>
              </a:r>
              <a:r>
                <a:rPr lang="en-US" altLang="zh-CN" sz="2800" b="1" dirty="0">
                  <a:solidFill>
                    <a:srgbClr val="000099"/>
                  </a:solidFill>
                </a:rPr>
                <a:t>   a</a:t>
              </a:r>
              <a:r>
                <a:rPr lang="en-US" altLang="zh-CN" sz="2800" b="1" baseline="-18000" dirty="0">
                  <a:solidFill>
                    <a:srgbClr val="000099"/>
                  </a:solidFill>
                </a:rPr>
                <a:t>32</a:t>
              </a:r>
              <a:r>
                <a:rPr lang="en-US" altLang="zh-CN" sz="2800" b="1" dirty="0">
                  <a:solidFill>
                    <a:srgbClr val="000099"/>
                  </a:solidFill>
                </a:rPr>
                <a:t>   a</a:t>
              </a:r>
              <a:r>
                <a:rPr lang="en-US" altLang="zh-CN" sz="2800" b="1" baseline="-18000" dirty="0">
                  <a:solidFill>
                    <a:srgbClr val="000099"/>
                  </a:solidFill>
                </a:rPr>
                <a:t>33</a:t>
              </a:r>
              <a:r>
                <a:rPr lang="en-US" altLang="zh-CN" sz="2800" b="1" baseline="-18000" dirty="0">
                  <a:solidFill>
                    <a:srgbClr val="000000"/>
                  </a:solidFill>
                </a:rPr>
                <a:t> </a:t>
              </a:r>
              <a:r>
                <a:rPr lang="en-US" altLang="zh-CN" sz="2800" b="1" dirty="0">
                  <a:solidFill>
                    <a:srgbClr val="000000"/>
                  </a:solidFill>
                </a:rPr>
                <a:t> </a:t>
              </a:r>
              <a:r>
                <a:rPr lang="en-US" altLang="zh-CN" sz="2800" b="1" dirty="0">
                  <a:solidFill>
                    <a:srgbClr val="FF3300"/>
                  </a:solidFill>
                </a:rPr>
                <a:t>… …   a</a:t>
              </a:r>
              <a:r>
                <a:rPr lang="en-US" altLang="zh-CN" sz="2800" b="1" baseline="-18000" dirty="0">
                  <a:solidFill>
                    <a:srgbClr val="FF3300"/>
                  </a:solidFill>
                </a:rPr>
                <a:t>3n</a:t>
              </a:r>
            </a:p>
            <a:p>
              <a:pPr algn="l"/>
              <a:r>
                <a:rPr lang="en-US" altLang="zh-CN" sz="3200" b="1" dirty="0">
                  <a:solidFill>
                    <a:srgbClr val="000099"/>
                  </a:solidFill>
                </a:rPr>
                <a:t>A</a:t>
              </a:r>
              <a:r>
                <a:rPr lang="en-US" altLang="zh-CN" sz="2800" b="1" dirty="0">
                  <a:solidFill>
                    <a:srgbClr val="000099"/>
                  </a:solidFill>
                </a:rPr>
                <a:t>=        … …</a:t>
              </a:r>
            </a:p>
            <a:p>
              <a:pPr algn="l"/>
              <a:r>
                <a:rPr lang="en-US" altLang="zh-CN" sz="2800" b="1" dirty="0">
                  <a:solidFill>
                    <a:srgbClr val="000000"/>
                  </a:solidFill>
                </a:rPr>
                <a:t>             </a:t>
              </a:r>
              <a:r>
                <a:rPr lang="en-US" altLang="zh-CN" sz="2800" b="1" dirty="0">
                  <a:solidFill>
                    <a:srgbClr val="000099"/>
                  </a:solidFill>
                </a:rPr>
                <a:t>… …</a:t>
              </a:r>
            </a:p>
            <a:p>
              <a:pPr algn="l"/>
              <a:r>
                <a:rPr lang="en-US" altLang="zh-CN" sz="2800" b="1" dirty="0">
                  <a:solidFill>
                    <a:srgbClr val="000000"/>
                  </a:solidFill>
                </a:rPr>
                <a:t>           </a:t>
              </a:r>
              <a:r>
                <a:rPr lang="en-US" altLang="zh-CN" sz="2800" b="1" dirty="0">
                  <a:solidFill>
                    <a:srgbClr val="000099"/>
                  </a:solidFill>
                </a:rPr>
                <a:t>a</a:t>
              </a:r>
              <a:r>
                <a:rPr lang="en-US" altLang="zh-CN" sz="2800" b="1" baseline="-18000" dirty="0">
                  <a:solidFill>
                    <a:srgbClr val="000099"/>
                  </a:solidFill>
                </a:rPr>
                <a:t>n1</a:t>
              </a:r>
              <a:r>
                <a:rPr lang="en-US" altLang="zh-CN" sz="2800" b="1" dirty="0">
                  <a:solidFill>
                    <a:srgbClr val="000099"/>
                  </a:solidFill>
                </a:rPr>
                <a:t>   a</a:t>
              </a:r>
              <a:r>
                <a:rPr lang="en-US" altLang="zh-CN" sz="2800" b="1" baseline="-18000" dirty="0">
                  <a:solidFill>
                    <a:srgbClr val="000099"/>
                  </a:solidFill>
                </a:rPr>
                <a:t>n2</a:t>
              </a:r>
              <a:r>
                <a:rPr lang="en-US" altLang="zh-CN" sz="2800" b="1" dirty="0">
                  <a:solidFill>
                    <a:srgbClr val="000099"/>
                  </a:solidFill>
                </a:rPr>
                <a:t>  a</a:t>
              </a:r>
              <a:r>
                <a:rPr lang="en-US" altLang="zh-CN" sz="2800" b="1" baseline="-18000" dirty="0">
                  <a:solidFill>
                    <a:srgbClr val="000099"/>
                  </a:solidFill>
                </a:rPr>
                <a:t>n3 </a:t>
              </a:r>
              <a:r>
                <a:rPr lang="en-US" altLang="zh-CN" sz="2800" b="1" dirty="0">
                  <a:solidFill>
                    <a:srgbClr val="000099"/>
                  </a:solidFill>
                </a:rPr>
                <a:t> … …    </a:t>
              </a:r>
              <a:r>
                <a:rPr lang="en-US" altLang="zh-CN" sz="2800" b="1" dirty="0" err="1">
                  <a:solidFill>
                    <a:srgbClr val="000099"/>
                  </a:solidFill>
                </a:rPr>
                <a:t>a</a:t>
              </a:r>
              <a:r>
                <a:rPr lang="en-US" altLang="zh-CN" sz="2800" b="1" baseline="-18000" dirty="0" err="1">
                  <a:solidFill>
                    <a:srgbClr val="000099"/>
                  </a:solidFill>
                </a:rPr>
                <a:t>nn</a:t>
              </a:r>
              <a:endParaRPr lang="en-US" altLang="zh-CN" sz="2800" b="1" baseline="-18000" dirty="0">
                <a:solidFill>
                  <a:srgbClr val="000099"/>
                </a:solidFill>
              </a:endParaRPr>
            </a:p>
          </p:txBody>
        </p:sp>
        <p:sp>
          <p:nvSpPr>
            <p:cNvPr id="63496" name="AutoShape 13"/>
            <p:cNvSpPr>
              <a:spLocks/>
            </p:cNvSpPr>
            <p:nvPr/>
          </p:nvSpPr>
          <p:spPr bwMode="auto">
            <a:xfrm>
              <a:off x="2542" y="2323"/>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3497" name="AutoShape 55"/>
            <p:cNvSpPr>
              <a:spLocks/>
            </p:cNvSpPr>
            <p:nvPr/>
          </p:nvSpPr>
          <p:spPr bwMode="auto">
            <a:xfrm flipH="1">
              <a:off x="4180" y="2323"/>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grpSp>
        <p:nvGrpSpPr>
          <p:cNvPr id="2" name="Group 51"/>
          <p:cNvGrpSpPr>
            <a:grpSpLocks/>
          </p:cNvGrpSpPr>
          <p:nvPr/>
        </p:nvGrpSpPr>
        <p:grpSpPr bwMode="auto">
          <a:xfrm>
            <a:off x="1016770" y="838200"/>
            <a:ext cx="10251861" cy="2209800"/>
            <a:chOff x="480" y="624"/>
            <a:chExt cx="4844" cy="1392"/>
          </a:xfrm>
        </p:grpSpPr>
        <p:sp>
          <p:nvSpPr>
            <p:cNvPr id="122888" name="Freeform 8"/>
            <p:cNvSpPr>
              <a:spLocks/>
            </p:cNvSpPr>
            <p:nvPr/>
          </p:nvSpPr>
          <p:spPr bwMode="auto">
            <a:xfrm>
              <a:off x="480" y="624"/>
              <a:ext cx="4844" cy="1392"/>
            </a:xfrm>
            <a:custGeom>
              <a:avLst/>
              <a:gdLst/>
              <a:ahLst/>
              <a:cxnLst>
                <a:cxn ang="0">
                  <a:pos x="219" y="31"/>
                </a:cxn>
                <a:cxn ang="0">
                  <a:pos x="1506" y="75"/>
                </a:cxn>
                <a:cxn ang="0">
                  <a:pos x="3404" y="42"/>
                </a:cxn>
                <a:cxn ang="0">
                  <a:pos x="3993" y="9"/>
                </a:cxn>
                <a:cxn ang="0">
                  <a:pos x="4473" y="20"/>
                </a:cxn>
                <a:cxn ang="0">
                  <a:pos x="4691" y="31"/>
                </a:cxn>
                <a:cxn ang="0">
                  <a:pos x="4680" y="118"/>
                </a:cxn>
                <a:cxn ang="0">
                  <a:pos x="4669" y="358"/>
                </a:cxn>
                <a:cxn ang="0">
                  <a:pos x="4659" y="424"/>
                </a:cxn>
                <a:cxn ang="0">
                  <a:pos x="4593" y="980"/>
                </a:cxn>
                <a:cxn ang="0">
                  <a:pos x="2782" y="948"/>
                </a:cxn>
                <a:cxn ang="0">
                  <a:pos x="1888" y="958"/>
                </a:cxn>
                <a:cxn ang="0">
                  <a:pos x="1757" y="980"/>
                </a:cxn>
                <a:cxn ang="0">
                  <a:pos x="884" y="1035"/>
                </a:cxn>
                <a:cxn ang="0">
                  <a:pos x="0" y="991"/>
                </a:cxn>
                <a:cxn ang="0">
                  <a:pos x="66" y="31"/>
                </a:cxn>
                <a:cxn ang="0">
                  <a:pos x="219" y="31"/>
                </a:cxn>
              </a:cxnLst>
              <a:rect l="0" t="0" r="r" b="b"/>
              <a:pathLst>
                <a:path w="4717" h="1035">
                  <a:moveTo>
                    <a:pt x="219" y="31"/>
                  </a:moveTo>
                  <a:cubicBezTo>
                    <a:pt x="650" y="41"/>
                    <a:pt x="1074" y="67"/>
                    <a:pt x="1506" y="75"/>
                  </a:cubicBezTo>
                  <a:cubicBezTo>
                    <a:pt x="2246" y="68"/>
                    <a:pt x="2718" y="54"/>
                    <a:pt x="3404" y="42"/>
                  </a:cubicBezTo>
                  <a:cubicBezTo>
                    <a:pt x="3601" y="31"/>
                    <a:pt x="3796" y="17"/>
                    <a:pt x="3993" y="9"/>
                  </a:cubicBezTo>
                  <a:cubicBezTo>
                    <a:pt x="4153" y="13"/>
                    <a:pt x="4313" y="15"/>
                    <a:pt x="4473" y="20"/>
                  </a:cubicBezTo>
                  <a:cubicBezTo>
                    <a:pt x="4546" y="22"/>
                    <a:pt x="4625" y="0"/>
                    <a:pt x="4691" y="31"/>
                  </a:cubicBezTo>
                  <a:cubicBezTo>
                    <a:pt x="4717" y="44"/>
                    <a:pt x="4684" y="89"/>
                    <a:pt x="4680" y="118"/>
                  </a:cubicBezTo>
                  <a:cubicBezTo>
                    <a:pt x="4676" y="198"/>
                    <a:pt x="4674" y="278"/>
                    <a:pt x="4669" y="358"/>
                  </a:cubicBezTo>
                  <a:cubicBezTo>
                    <a:pt x="4667" y="380"/>
                    <a:pt x="4660" y="402"/>
                    <a:pt x="4659" y="424"/>
                  </a:cubicBezTo>
                  <a:cubicBezTo>
                    <a:pt x="4647" y="623"/>
                    <a:pt x="4661" y="794"/>
                    <a:pt x="4593" y="980"/>
                  </a:cubicBezTo>
                  <a:cubicBezTo>
                    <a:pt x="3971" y="975"/>
                    <a:pt x="3391" y="965"/>
                    <a:pt x="2782" y="948"/>
                  </a:cubicBezTo>
                  <a:cubicBezTo>
                    <a:pt x="2484" y="951"/>
                    <a:pt x="2186" y="952"/>
                    <a:pt x="1888" y="958"/>
                  </a:cubicBezTo>
                  <a:cubicBezTo>
                    <a:pt x="1676" y="963"/>
                    <a:pt x="1883" y="966"/>
                    <a:pt x="1757" y="980"/>
                  </a:cubicBezTo>
                  <a:cubicBezTo>
                    <a:pt x="1468" y="1012"/>
                    <a:pt x="1174" y="1026"/>
                    <a:pt x="884" y="1035"/>
                  </a:cubicBezTo>
                  <a:cubicBezTo>
                    <a:pt x="553" y="1029"/>
                    <a:pt x="308" y="1027"/>
                    <a:pt x="0" y="991"/>
                  </a:cubicBezTo>
                  <a:cubicBezTo>
                    <a:pt x="8" y="667"/>
                    <a:pt x="30" y="353"/>
                    <a:pt x="66" y="31"/>
                  </a:cubicBezTo>
                  <a:cubicBezTo>
                    <a:pt x="190" y="44"/>
                    <a:pt x="140" y="51"/>
                    <a:pt x="219" y="31"/>
                  </a:cubicBezTo>
                  <a:close/>
                </a:path>
              </a:pathLst>
            </a:custGeom>
            <a:solidFill>
              <a:srgbClr val="E1FFE1"/>
            </a:solidFill>
            <a:ln w="12700" cap="sq" cmpd="sng">
              <a:noFill/>
              <a:prstDash val="solid"/>
              <a:round/>
              <a:headEnd type="none" w="sm" len="sm"/>
              <a:tailEnd type="none" w="sm" len="sm"/>
            </a:ln>
            <a:effectLst>
              <a:outerShdw dist="206741" dir="2550627"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4" name="Text Box 9"/>
            <p:cNvSpPr txBox="1">
              <a:spLocks noChangeArrowheads="1"/>
            </p:cNvSpPr>
            <p:nvPr/>
          </p:nvSpPr>
          <p:spPr bwMode="auto">
            <a:xfrm>
              <a:off x="960" y="845"/>
              <a:ext cx="4176" cy="92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a:solidFill>
                    <a:srgbClr val="002878"/>
                  </a:solidFill>
                  <a:latin typeface="幼圆" pitchFamily="49" charset="-122"/>
                  <a:ea typeface="幼圆" pitchFamily="49" charset="-122"/>
                </a:rPr>
                <a:t>    </a:t>
              </a:r>
              <a:r>
                <a:rPr kumimoji="1" lang="zh-CN" altLang="en-US" sz="2800" b="1">
                  <a:solidFill>
                    <a:srgbClr val="002878"/>
                  </a:solidFill>
                  <a:latin typeface="幼圆" pitchFamily="49" charset="-122"/>
                  <a:ea typeface="幼圆" pitchFamily="49" charset="-122"/>
                </a:rPr>
                <a:t>一个</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的元素满足性质</a:t>
              </a:r>
            </a:p>
            <a:p>
              <a:pPr algn="l" eaLnBrk="1" hangingPunct="1">
                <a:lnSpc>
                  <a:spcPct val="95000"/>
                </a:lnSpc>
              </a:pPr>
              <a:r>
                <a:rPr kumimoji="1" lang="zh-CN" altLang="en-US" sz="2800" b="1">
                  <a:solidFill>
                    <a:srgbClr val="002878"/>
                  </a:solidFill>
                  <a:ea typeface="幼圆" pitchFamily="49" charset="-122"/>
                </a:rPr>
                <a:t>                </a:t>
              </a:r>
              <a:r>
                <a:rPr kumimoji="1" lang="en-US" altLang="en-US" sz="3200" b="1">
                  <a:solidFill>
                    <a:srgbClr val="002878"/>
                  </a:solidFill>
                  <a:ea typeface="幼圆" pitchFamily="49" charset="-122"/>
                </a:rPr>
                <a:t>a</a:t>
              </a:r>
              <a:r>
                <a:rPr kumimoji="1" lang="en-US" altLang="en-US" sz="3200" b="1" baseline="-25000">
                  <a:solidFill>
                    <a:srgbClr val="002878"/>
                  </a:solidFill>
                  <a:ea typeface="幼圆" pitchFamily="49" charset="-122"/>
                </a:rPr>
                <a:t>ij </a:t>
              </a:r>
              <a:r>
                <a:rPr kumimoji="1" lang="en-US" altLang="en-US" sz="3200" b="1">
                  <a:solidFill>
                    <a:srgbClr val="002878"/>
                  </a:solidFill>
                  <a:ea typeface="幼圆" pitchFamily="49" charset="-122"/>
                </a:rPr>
                <a:t>= a</a:t>
              </a:r>
              <a:r>
                <a:rPr kumimoji="1" lang="en-US" altLang="en-US" sz="3200" b="1" baseline="-25000">
                  <a:solidFill>
                    <a:srgbClr val="002878"/>
                  </a:solidFill>
                  <a:ea typeface="幼圆" pitchFamily="49" charset="-122"/>
                </a:rPr>
                <a:t>ji</a:t>
              </a:r>
              <a:r>
                <a:rPr kumimoji="1" lang="en-US" altLang="en-US" sz="2800" b="1">
                  <a:solidFill>
                    <a:srgbClr val="002878"/>
                  </a:solidFill>
                  <a:ea typeface="幼圆" pitchFamily="49" charset="-122"/>
                </a:rPr>
                <a:t>        </a:t>
              </a:r>
              <a:r>
                <a:rPr kumimoji="1" lang="en-US" altLang="en-US" sz="2500" b="1">
                  <a:solidFill>
                    <a:srgbClr val="002878"/>
                  </a:solidFill>
                  <a:ea typeface="幼圆" pitchFamily="49" charset="-122"/>
                </a:rPr>
                <a:t>1</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i</a:t>
              </a:r>
              <a:r>
                <a:rPr kumimoji="1" lang="en-US" altLang="zh-CN" sz="2500" b="1">
                  <a:solidFill>
                    <a:srgbClr val="002878"/>
                  </a:solidFill>
                  <a:ea typeface="幼圆" pitchFamily="49" charset="-122"/>
                </a:rPr>
                <a:t>, </a:t>
              </a:r>
              <a:r>
                <a:rPr kumimoji="1" lang="en-US" altLang="en-US" sz="2500" b="1">
                  <a:solidFill>
                    <a:srgbClr val="002878"/>
                  </a:solidFill>
                  <a:ea typeface="幼圆" pitchFamily="49" charset="-122"/>
                </a:rPr>
                <a:t>j</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n</a:t>
              </a:r>
            </a:p>
            <a:p>
              <a:pPr algn="l" eaLnBrk="1" hangingPunct="1">
                <a:lnSpc>
                  <a:spcPct val="95000"/>
                </a:lnSpc>
                <a:spcBef>
                  <a:spcPct val="20000"/>
                </a:spcBef>
              </a:pPr>
              <a:r>
                <a:rPr kumimoji="1" lang="zh-CN" altLang="zh-CN" sz="2800" b="1">
                  <a:solidFill>
                    <a:srgbClr val="002878"/>
                  </a:solidFill>
                  <a:latin typeface="幼圆" pitchFamily="49" charset="-122"/>
                  <a:ea typeface="幼圆" pitchFamily="49" charset="-122"/>
                </a:rPr>
                <a:t>则称</a:t>
              </a:r>
              <a:r>
                <a:rPr kumimoji="1" lang="zh-CN" altLang="en-US" sz="2800" b="1">
                  <a:solidFill>
                    <a:srgbClr val="002878"/>
                  </a:solidFill>
                  <a:latin typeface="幼圆" pitchFamily="49" charset="-122"/>
                  <a:ea typeface="幼圆" pitchFamily="49" charset="-122"/>
                </a:rPr>
                <a:t>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为</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a:t>
              </a:r>
              <a:r>
                <a:rPr kumimoji="1" lang="zh-CN" altLang="en-US" sz="2800" b="1">
                  <a:solidFill>
                    <a:srgbClr val="FF3300"/>
                  </a:solidFill>
                  <a:latin typeface="黑体" pitchFamily="49" charset="-122"/>
                  <a:ea typeface="黑体" pitchFamily="49" charset="-122"/>
                </a:rPr>
                <a:t>对称矩阵</a:t>
              </a:r>
              <a:r>
                <a:rPr kumimoji="1" lang="zh-CN" altLang="en-US" sz="2800" b="1">
                  <a:solidFill>
                    <a:srgbClr val="002878"/>
                  </a:solidFill>
                  <a:latin typeface="幼圆" pitchFamily="49" charset="-122"/>
                  <a:ea typeface="幼圆" pitchFamily="49" charset="-122"/>
                </a:rPr>
                <a:t>。</a:t>
              </a:r>
            </a:p>
          </p:txBody>
        </p:sp>
      </p:grpSp>
      <p:sp>
        <p:nvSpPr>
          <p:cNvPr id="122896" name="Line 16"/>
          <p:cNvSpPr>
            <a:spLocks noChangeShapeType="1"/>
          </p:cNvSpPr>
          <p:nvPr/>
        </p:nvSpPr>
        <p:spPr bwMode="auto">
          <a:xfrm rot="21499656">
            <a:off x="5048134" y="3253043"/>
            <a:ext cx="2886234" cy="2306797"/>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57"/>
          <p:cNvGrpSpPr>
            <a:grpSpLocks/>
          </p:cNvGrpSpPr>
          <p:nvPr/>
        </p:nvGrpSpPr>
        <p:grpSpPr bwMode="auto">
          <a:xfrm>
            <a:off x="304384" y="228601"/>
            <a:ext cx="9021379" cy="609600"/>
            <a:chOff x="144" y="144"/>
            <a:chExt cx="3168" cy="384"/>
          </a:xfrm>
        </p:grpSpPr>
        <p:sp>
          <p:nvSpPr>
            <p:cNvPr id="122927" name="Oval 4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2" name="Rectangle 48"/>
            <p:cNvSpPr>
              <a:spLocks noChangeArrowheads="1"/>
            </p:cNvSpPr>
            <p:nvPr/>
          </p:nvSpPr>
          <p:spPr bwMode="auto">
            <a:xfrm>
              <a:off x="252" y="144"/>
              <a:ext cx="299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一</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对称矩阵的压缩存储</a:t>
              </a:r>
            </a:p>
          </p:txBody>
        </p:sp>
      </p:grpSp>
      <p:grpSp>
        <p:nvGrpSpPr>
          <p:cNvPr id="4" name="Group 54"/>
          <p:cNvGrpSpPr>
            <a:grpSpLocks/>
          </p:cNvGrpSpPr>
          <p:nvPr/>
        </p:nvGrpSpPr>
        <p:grpSpPr bwMode="auto">
          <a:xfrm>
            <a:off x="762037" y="5408613"/>
            <a:ext cx="9194079" cy="919162"/>
            <a:chOff x="360" y="3407"/>
            <a:chExt cx="4344" cy="579"/>
          </a:xfrm>
        </p:grpSpPr>
        <p:sp>
          <p:nvSpPr>
            <p:cNvPr id="63498" name="Text Box 17"/>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A[0..n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22932" name="Oval 52"/>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0" name="Rectangle 53"/>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25400" algn="ctr" rotWithShape="0">
                <a:schemeClr val="bg2"/>
              </a:outerShdw>
            </a:effectLst>
          </p:spPr>
          <p:txBody>
            <a:bodyPr>
              <a:spAutoFit/>
            </a:bodyPr>
            <a:lstStyle/>
            <a:p>
              <a:pPr algn="l"/>
              <a:r>
                <a:rPr lang="zh-CN" altLang="en-US" sz="3100" b="1">
                  <a:solidFill>
                    <a:srgbClr val="FF3300"/>
                  </a:solidFill>
                  <a:ea typeface="黑体" pitchFamily="49" charset="-122"/>
                </a:rPr>
                <a:t>传统做法</a:t>
              </a:r>
            </a:p>
          </p:txBody>
        </p:sp>
      </p:gr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79436" y="2969691"/>
            <a:ext cx="8655454" cy="1455738"/>
            <a:chOff x="384" y="2496"/>
            <a:chExt cx="4090" cy="917"/>
          </a:xfrm>
        </p:grpSpPr>
        <p:sp>
          <p:nvSpPr>
            <p:cNvPr id="175107" name="Rectangle 3"/>
            <p:cNvSpPr>
              <a:spLocks noChangeArrowheads="1"/>
            </p:cNvSpPr>
            <p:nvPr/>
          </p:nvSpPr>
          <p:spPr bwMode="auto">
            <a:xfrm>
              <a:off x="67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8" name="Rectangle 4"/>
            <p:cNvSpPr>
              <a:spLocks noChangeArrowheads="1"/>
            </p:cNvSpPr>
            <p:nvPr/>
          </p:nvSpPr>
          <p:spPr bwMode="auto">
            <a:xfrm>
              <a:off x="1104" y="2832"/>
              <a:ext cx="423"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9" name="Rectangle 5"/>
            <p:cNvSpPr>
              <a:spLocks noChangeArrowheads="1"/>
            </p:cNvSpPr>
            <p:nvPr/>
          </p:nvSpPr>
          <p:spPr bwMode="auto">
            <a:xfrm>
              <a:off x="1536"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0" name="Rectangle 6"/>
            <p:cNvSpPr>
              <a:spLocks noChangeArrowheads="1"/>
            </p:cNvSpPr>
            <p:nvPr/>
          </p:nvSpPr>
          <p:spPr bwMode="auto">
            <a:xfrm>
              <a:off x="2784" y="2832"/>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1" name="Rectangle 7"/>
            <p:cNvSpPr>
              <a:spLocks noChangeArrowheads="1"/>
            </p:cNvSpPr>
            <p:nvPr/>
          </p:nvSpPr>
          <p:spPr bwMode="auto">
            <a:xfrm>
              <a:off x="3216"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2" name="Rectangle 8"/>
            <p:cNvSpPr>
              <a:spLocks noChangeArrowheads="1"/>
            </p:cNvSpPr>
            <p:nvPr/>
          </p:nvSpPr>
          <p:spPr bwMode="auto">
            <a:xfrm>
              <a:off x="403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48" name="Rectangle 9"/>
            <p:cNvSpPr>
              <a:spLocks noChangeArrowheads="1"/>
            </p:cNvSpPr>
            <p:nvPr/>
          </p:nvSpPr>
          <p:spPr bwMode="auto">
            <a:xfrm>
              <a:off x="384" y="2496"/>
              <a:ext cx="1114"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LTA[0..n(n+1)/2</a:t>
              </a:r>
              <a:r>
                <a:rPr kumimoji="1" lang="en-US" altLang="en-US" sz="2400" b="1">
                  <a:solidFill>
                    <a:srgbClr val="000099"/>
                  </a:solidFill>
                  <a:latin typeface="宋体" charset="-122"/>
                </a:rPr>
                <a:t>-</a:t>
              </a:r>
              <a:r>
                <a:rPr kumimoji="1" lang="en-US" altLang="en-US" sz="2400" b="1">
                  <a:solidFill>
                    <a:srgbClr val="000099"/>
                  </a:solidFill>
                  <a:ea typeface="楷体_GB2312" pitchFamily="49" charset="-122"/>
                </a:rPr>
                <a:t>1]</a:t>
              </a:r>
              <a:endParaRPr kumimoji="1" lang="en-US" altLang="zh-CN" sz="2400" b="1">
                <a:solidFill>
                  <a:srgbClr val="000099"/>
                </a:solidFill>
                <a:ea typeface="楷体_GB2312" pitchFamily="49" charset="-122"/>
              </a:endParaRPr>
            </a:p>
          </p:txBody>
        </p:sp>
        <p:sp>
          <p:nvSpPr>
            <p:cNvPr id="64549" name="Rectangle 10"/>
            <p:cNvSpPr>
              <a:spLocks noChangeArrowheads="1"/>
            </p:cNvSpPr>
            <p:nvPr/>
          </p:nvSpPr>
          <p:spPr bwMode="auto">
            <a:xfrm>
              <a:off x="420" y="3045"/>
              <a:ext cx="3994" cy="368"/>
            </a:xfrm>
            <a:prstGeom prst="rect">
              <a:avLst/>
            </a:prstGeom>
            <a:noFill/>
            <a:ln w="12700" cap="sq">
              <a:noFill/>
              <a:miter lim="800000"/>
              <a:headEnd type="none" w="sm" len="sm"/>
              <a:tailEnd type="none" w="sm" len="sm"/>
            </a:ln>
          </p:spPr>
          <p:txBody>
            <a:bodyPr wrap="none">
              <a:spAutoFit/>
            </a:bodyPr>
            <a:lstStyle/>
            <a:p>
              <a:pPr algn="l"/>
              <a:r>
                <a:rPr kumimoji="1" lang="en-US" altLang="en-US" sz="2400" b="1" dirty="0" smtClean="0">
                  <a:solidFill>
                    <a:srgbClr val="CC0066"/>
                  </a:solidFill>
                </a:rPr>
                <a:t> k </a:t>
              </a:r>
              <a:r>
                <a:rPr kumimoji="1" lang="en-US" altLang="en-US" sz="2400" b="1" dirty="0">
                  <a:solidFill>
                    <a:srgbClr val="CC0066"/>
                  </a:solidFill>
                </a:rPr>
                <a:t>=    0         1        2            </a:t>
              </a:r>
              <a:r>
                <a:rPr kumimoji="1" lang="en-US" altLang="en-US" sz="2400" b="1" dirty="0" smtClean="0">
                  <a:solidFill>
                    <a:srgbClr val="CC0066"/>
                  </a:solidFill>
                </a:rPr>
                <a:t>      </a:t>
              </a:r>
              <a:r>
                <a:rPr kumimoji="1" lang="zh-CN" altLang="zh-CN" sz="3200" b="1" dirty="0">
                  <a:solidFill>
                    <a:srgbClr val="CC0066"/>
                  </a:solidFill>
                </a:rPr>
                <a:t>...  ...             </a:t>
              </a:r>
              <a:r>
                <a:rPr kumimoji="1" lang="zh-CN" altLang="en-US" sz="3200" b="1" dirty="0">
                  <a:solidFill>
                    <a:srgbClr val="CC0066"/>
                  </a:solidFill>
                </a:rPr>
                <a:t>  </a:t>
              </a:r>
              <a:r>
                <a:rPr kumimoji="1" lang="zh-CN" altLang="en-US" sz="3200" b="1" dirty="0" smtClean="0">
                  <a:solidFill>
                    <a:srgbClr val="CC0066"/>
                  </a:solidFill>
                </a:rPr>
                <a:t>            </a:t>
              </a:r>
              <a:r>
                <a:rPr kumimoji="1" lang="en-US" altLang="en-US" sz="2400" b="1" dirty="0" smtClean="0">
                  <a:solidFill>
                    <a:srgbClr val="CC0066"/>
                  </a:solidFill>
                </a:rPr>
                <a:t> </a:t>
              </a:r>
              <a:r>
                <a:rPr kumimoji="1" lang="en-US" altLang="en-US" sz="2400" b="1" dirty="0">
                  <a:solidFill>
                    <a:srgbClr val="CC0066"/>
                  </a:solidFill>
                </a:rPr>
                <a:t>n(n+1)/</a:t>
              </a:r>
              <a:r>
                <a:rPr kumimoji="1" lang="en-US" altLang="en-US" sz="2400" b="1" dirty="0" smtClean="0">
                  <a:solidFill>
                    <a:srgbClr val="CC0066"/>
                  </a:solidFill>
                </a:rPr>
                <a:t>2  - 1</a:t>
              </a:r>
              <a:endParaRPr kumimoji="1" lang="en-US" altLang="zh-CN" sz="2400" b="1" dirty="0">
                <a:solidFill>
                  <a:srgbClr val="CC0066"/>
                </a:solidFill>
              </a:endParaRPr>
            </a:p>
          </p:txBody>
        </p:sp>
        <p:sp>
          <p:nvSpPr>
            <p:cNvPr id="175115" name="Rectangle 11"/>
            <p:cNvSpPr>
              <a:spLocks noChangeArrowheads="1"/>
            </p:cNvSpPr>
            <p:nvPr/>
          </p:nvSpPr>
          <p:spPr bwMode="auto">
            <a:xfrm>
              <a:off x="1968"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51" name="Rectangle 12"/>
            <p:cNvSpPr>
              <a:spLocks noChangeArrowheads="1"/>
            </p:cNvSpPr>
            <p:nvPr/>
          </p:nvSpPr>
          <p:spPr bwMode="auto">
            <a:xfrm>
              <a:off x="720" y="2760"/>
              <a:ext cx="3623"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dirty="0">
                  <a:solidFill>
                    <a:srgbClr val="000099"/>
                  </a:solidFill>
                </a:rPr>
                <a:t>a</a:t>
              </a:r>
              <a:r>
                <a:rPr kumimoji="1" lang="en-US" altLang="zh-CN" sz="2700" b="1" baseline="-25000" dirty="0">
                  <a:solidFill>
                    <a:srgbClr val="000099"/>
                  </a:solidFill>
                </a:rPr>
                <a:t>11   </a:t>
              </a:r>
              <a:r>
                <a:rPr kumimoji="1" lang="en-US" altLang="zh-CN" sz="2700" b="1" baseline="-25000" dirty="0" smtClean="0">
                  <a:solidFill>
                    <a:srgbClr val="000099"/>
                  </a:solidFill>
                </a:rPr>
                <a:t>     </a:t>
              </a:r>
              <a:r>
                <a:rPr kumimoji="1" lang="en-US" altLang="zh-CN" sz="2700" b="1" baseline="-25000" dirty="0" smtClean="0">
                  <a:solidFill>
                    <a:srgbClr val="000099"/>
                  </a:solidFill>
                </a:rPr>
                <a:t>       </a:t>
              </a:r>
              <a:r>
                <a:rPr kumimoji="1" lang="en-US" altLang="zh-CN" sz="2700" b="1" dirty="0" smtClean="0">
                  <a:solidFill>
                    <a:srgbClr val="000099"/>
                  </a:solidFill>
                </a:rPr>
                <a:t>a</a:t>
              </a:r>
              <a:r>
                <a:rPr kumimoji="1" lang="en-US" altLang="zh-CN" sz="2700" b="1" baseline="-25000" dirty="0" smtClean="0">
                  <a:solidFill>
                    <a:srgbClr val="000099"/>
                  </a:solidFill>
                </a:rPr>
                <a:t>21    </a:t>
              </a:r>
              <a:r>
                <a:rPr kumimoji="1" lang="en-US" altLang="zh-CN" sz="2700" b="1" dirty="0">
                  <a:solidFill>
                    <a:srgbClr val="000099"/>
                  </a:solidFill>
                </a:rPr>
                <a:t>a</a:t>
              </a:r>
              <a:r>
                <a:rPr kumimoji="1" lang="en-US" altLang="zh-CN" sz="2700" b="1" baseline="-25000" dirty="0">
                  <a:solidFill>
                    <a:srgbClr val="000099"/>
                  </a:solidFill>
                </a:rPr>
                <a:t>22    </a:t>
              </a:r>
              <a:r>
                <a:rPr kumimoji="1" lang="en-US" altLang="zh-CN" sz="2700" b="1" baseline="-25000" dirty="0" smtClean="0">
                  <a:solidFill>
                    <a:srgbClr val="000099"/>
                  </a:solidFill>
                </a:rPr>
                <a:t>         </a:t>
              </a:r>
              <a:r>
                <a:rPr kumimoji="1" lang="en-US" altLang="zh-CN" sz="2700" b="1" baseline="-25000" dirty="0" smtClean="0">
                  <a:solidFill>
                    <a:srgbClr val="000099"/>
                  </a:solidFill>
                </a:rPr>
                <a:t>         </a:t>
              </a:r>
              <a:r>
                <a:rPr kumimoji="1" lang="zh-CN" altLang="zh-CN" sz="2800" dirty="0">
                  <a:solidFill>
                    <a:srgbClr val="000099"/>
                  </a:solidFill>
                </a:rPr>
                <a:t>..</a:t>
              </a:r>
              <a:r>
                <a:rPr kumimoji="1" lang="zh-CN" altLang="zh-CN" sz="2800" dirty="0" smtClean="0">
                  <a:solidFill>
                    <a:srgbClr val="000099"/>
                  </a:solidFill>
                </a:rPr>
                <a:t>.</a:t>
              </a:r>
              <a:r>
                <a:rPr kumimoji="1" lang="en-US" altLang="zh-CN" sz="2800" dirty="0" smtClean="0">
                  <a:solidFill>
                    <a:srgbClr val="000099"/>
                  </a:solidFill>
                </a:rPr>
                <a:t> </a:t>
              </a:r>
              <a:r>
                <a:rPr kumimoji="1" lang="zh-CN" altLang="en-US" sz="2800" dirty="0" smtClean="0">
                  <a:solidFill>
                    <a:srgbClr val="000099"/>
                  </a:solidFill>
                </a:rPr>
                <a:t> </a:t>
              </a:r>
              <a:r>
                <a:rPr kumimoji="1" lang="zh-CN" altLang="en-US" sz="2800" dirty="0" smtClean="0">
                  <a:solidFill>
                    <a:srgbClr val="000099"/>
                  </a:solidFill>
                </a:rPr>
                <a:t>          </a:t>
              </a:r>
              <a:r>
                <a:rPr kumimoji="1" lang="en-US" altLang="zh-CN" sz="2700" b="1" baseline="-25000" dirty="0" smtClean="0">
                  <a:solidFill>
                    <a:srgbClr val="000099"/>
                  </a:solidFill>
                </a:rPr>
                <a:t> </a:t>
              </a:r>
              <a:r>
                <a:rPr kumimoji="1" lang="en-US" altLang="zh-CN" sz="2700" b="1" dirty="0" err="1">
                  <a:solidFill>
                    <a:srgbClr val="000099"/>
                  </a:solidFill>
                </a:rPr>
                <a:t>a</a:t>
              </a:r>
              <a:r>
                <a:rPr kumimoji="1" lang="en-US" altLang="zh-CN" sz="2700" b="1" baseline="-25000" dirty="0" err="1">
                  <a:solidFill>
                    <a:srgbClr val="000099"/>
                  </a:solidFill>
                </a:rPr>
                <a:t>ij</a:t>
              </a:r>
              <a:r>
                <a:rPr kumimoji="1" lang="en-US" altLang="zh-CN" sz="2700" b="1" baseline="-25000" dirty="0">
                  <a:solidFill>
                    <a:srgbClr val="000099"/>
                  </a:solidFill>
                </a:rPr>
                <a:t>    </a:t>
              </a:r>
              <a:r>
                <a:rPr kumimoji="1" lang="en-US" altLang="zh-CN" sz="2700" b="1" baseline="-25000" dirty="0" smtClean="0">
                  <a:solidFill>
                    <a:srgbClr val="000099"/>
                  </a:solidFill>
                </a:rPr>
                <a:t>         </a:t>
              </a:r>
              <a:r>
                <a:rPr kumimoji="1" lang="en-US" altLang="zh-CN" sz="2700" b="1" baseline="-25000" dirty="0" smtClean="0">
                  <a:solidFill>
                    <a:srgbClr val="000099"/>
                  </a:solidFill>
                </a:rPr>
                <a:t>         </a:t>
              </a:r>
              <a:r>
                <a:rPr kumimoji="1" lang="zh-CN" altLang="zh-CN" sz="2800" dirty="0" smtClean="0">
                  <a:solidFill>
                    <a:srgbClr val="000099"/>
                  </a:solidFill>
                </a:rPr>
                <a:t>.</a:t>
              </a:r>
              <a:r>
                <a:rPr kumimoji="1" lang="zh-CN" altLang="zh-CN" sz="2800" dirty="0">
                  <a:solidFill>
                    <a:srgbClr val="000099"/>
                  </a:solidFill>
                </a:rPr>
                <a:t>.</a:t>
              </a:r>
              <a:r>
                <a:rPr kumimoji="1" lang="zh-CN" altLang="zh-CN" sz="2800" dirty="0" smtClean="0">
                  <a:solidFill>
                    <a:srgbClr val="000099"/>
                  </a:solidFill>
                </a:rPr>
                <a:t>.</a:t>
              </a:r>
              <a:r>
                <a:rPr kumimoji="1" lang="en-US" altLang="zh-CN" sz="2800" dirty="0" smtClean="0">
                  <a:solidFill>
                    <a:srgbClr val="000099"/>
                  </a:solidFill>
                </a:rPr>
                <a:t> </a:t>
              </a:r>
              <a:r>
                <a:rPr kumimoji="1" lang="zh-CN" altLang="en-US" sz="2800" dirty="0" smtClean="0">
                  <a:solidFill>
                    <a:srgbClr val="000099"/>
                  </a:solidFill>
                </a:rPr>
                <a:t>    </a:t>
              </a:r>
              <a:r>
                <a:rPr kumimoji="1" lang="zh-CN" altLang="en-US" sz="2800" dirty="0" smtClean="0">
                  <a:solidFill>
                    <a:srgbClr val="000099"/>
                  </a:solidFill>
                </a:rPr>
                <a:t>     </a:t>
              </a:r>
              <a:r>
                <a:rPr kumimoji="1" lang="en-US" altLang="zh-CN" sz="2700" b="1" baseline="-25000" dirty="0" smtClean="0">
                  <a:solidFill>
                    <a:srgbClr val="000099"/>
                  </a:solidFill>
                </a:rPr>
                <a:t> </a:t>
              </a:r>
              <a:r>
                <a:rPr kumimoji="1" lang="en-US" altLang="zh-CN" sz="2700" b="1" dirty="0" err="1">
                  <a:solidFill>
                    <a:srgbClr val="000099"/>
                  </a:solidFill>
                </a:rPr>
                <a:t>a</a:t>
              </a:r>
              <a:r>
                <a:rPr kumimoji="1" lang="en-US" altLang="zh-CN" sz="2700" b="1" baseline="-25000" dirty="0" err="1">
                  <a:solidFill>
                    <a:srgbClr val="000099"/>
                  </a:solidFill>
                </a:rPr>
                <a:t>nn</a:t>
              </a:r>
              <a:endParaRPr kumimoji="1" lang="en-US" altLang="zh-CN" sz="2700" b="1" baseline="-25000" dirty="0">
                <a:solidFill>
                  <a:srgbClr val="000099"/>
                </a:solidFill>
              </a:endParaRPr>
            </a:p>
          </p:txBody>
        </p:sp>
      </p:grpSp>
      <p:grpSp>
        <p:nvGrpSpPr>
          <p:cNvPr id="3" name="Group 13"/>
          <p:cNvGrpSpPr>
            <a:grpSpLocks/>
          </p:cNvGrpSpPr>
          <p:nvPr/>
        </p:nvGrpSpPr>
        <p:grpSpPr bwMode="auto">
          <a:xfrm>
            <a:off x="1118229" y="4457702"/>
            <a:ext cx="9953957" cy="2005013"/>
            <a:chOff x="528" y="2808"/>
            <a:chExt cx="4704" cy="1263"/>
          </a:xfrm>
        </p:grpSpPr>
        <p:sp>
          <p:nvSpPr>
            <p:cNvPr id="175118" name="Rectangle 14"/>
            <p:cNvSpPr>
              <a:spLocks noChangeArrowheads="1"/>
            </p:cNvSpPr>
            <p:nvPr/>
          </p:nvSpPr>
          <p:spPr bwMode="auto">
            <a:xfrm>
              <a:off x="528" y="2808"/>
              <a:ext cx="4704" cy="1263"/>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37" name="Text Box 15"/>
            <p:cNvSpPr txBox="1">
              <a:spLocks noChangeArrowheads="1"/>
            </p:cNvSpPr>
            <p:nvPr/>
          </p:nvSpPr>
          <p:spPr bwMode="auto">
            <a:xfrm>
              <a:off x="890" y="2936"/>
              <a:ext cx="4150" cy="512"/>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en-US" altLang="en-US" sz="2600" b="1">
                  <a:solidFill>
                    <a:srgbClr val="003399"/>
                  </a:solidFill>
                  <a:ea typeface="楷体_GB2312" pitchFamily="49" charset="-122"/>
                </a:rPr>
                <a:t>A</a:t>
              </a:r>
              <a:r>
                <a:rPr kumimoji="1" lang="zh-CN" altLang="en-US" sz="2600" b="1">
                  <a:solidFill>
                    <a:srgbClr val="003399"/>
                  </a:solidFill>
                  <a:latin typeface="幼圆" pitchFamily="49" charset="-122"/>
                  <a:ea typeface="幼圆" pitchFamily="49" charset="-122"/>
                </a:rPr>
                <a:t>中任意一元素</a:t>
              </a:r>
              <a:r>
                <a:rPr kumimoji="1" lang="en-US" altLang="en-US" sz="2600" b="1">
                  <a:solidFill>
                    <a:srgbClr val="003399"/>
                  </a:solidFill>
                  <a:ea typeface="楷体_GB2312" pitchFamily="49" charset="-122"/>
                </a:rPr>
                <a:t>a</a:t>
              </a:r>
              <a:r>
                <a:rPr kumimoji="1" lang="en-US" altLang="en-US" sz="2600" b="1" baseline="-25000">
                  <a:solidFill>
                    <a:srgbClr val="003399"/>
                  </a:solidFill>
                  <a:ea typeface="楷体_GB2312" pitchFamily="49" charset="-122"/>
                </a:rPr>
                <a:t>ij</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LTA[k] </a:t>
              </a:r>
              <a:r>
                <a:rPr kumimoji="1" lang="zh-CN" altLang="en-US" sz="2600" b="1">
                  <a:solidFill>
                    <a:srgbClr val="003399"/>
                  </a:solidFill>
                  <a:latin typeface="幼圆" pitchFamily="49" charset="-122"/>
                  <a:ea typeface="幼圆" pitchFamily="49" charset="-122"/>
                </a:rPr>
                <a:t>之间存在</a:t>
              </a:r>
            </a:p>
            <a:p>
              <a:pPr algn="l" eaLnBrk="1" hangingPunct="1">
                <a:lnSpc>
                  <a:spcPct val="90000"/>
                </a:lnSpc>
              </a:pPr>
              <a:r>
                <a:rPr kumimoji="1" lang="zh-CN" altLang="en-US" sz="2600" b="1">
                  <a:solidFill>
                    <a:srgbClr val="003399"/>
                  </a:solidFill>
                  <a:latin typeface="幼圆" pitchFamily="49" charset="-122"/>
                  <a:ea typeface="幼圆" pitchFamily="49" charset="-122"/>
                </a:rPr>
                <a:t>对应关系</a:t>
              </a:r>
              <a:r>
                <a:rPr kumimoji="1" lang="zh-CN" altLang="en-US" sz="2600" b="1">
                  <a:solidFill>
                    <a:srgbClr val="003399"/>
                  </a:solidFill>
                  <a:latin typeface="楷体_GB2312" pitchFamily="49" charset="-122"/>
                  <a:ea typeface="楷体_GB2312" pitchFamily="49" charset="-122"/>
                </a:rPr>
                <a:t>:</a:t>
              </a:r>
            </a:p>
          </p:txBody>
        </p:sp>
        <p:sp>
          <p:nvSpPr>
            <p:cNvPr id="64538" name="Text Box 16"/>
            <p:cNvSpPr txBox="1">
              <a:spLocks noChangeArrowheads="1"/>
            </p:cNvSpPr>
            <p:nvPr/>
          </p:nvSpPr>
          <p:spPr bwMode="auto">
            <a:xfrm>
              <a:off x="1233" y="3516"/>
              <a:ext cx="235"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600" b="1">
                  <a:solidFill>
                    <a:srgbClr val="FF3300"/>
                  </a:solidFill>
                  <a:ea typeface="楷体_GB2312" pitchFamily="49" charset="-122"/>
                </a:rPr>
                <a:t>k</a:t>
              </a:r>
              <a:r>
                <a:rPr kumimoji="1" lang="en-US" altLang="zh-CN" sz="2600" b="1">
                  <a:solidFill>
                    <a:srgbClr val="FF3300"/>
                  </a:solidFill>
                </a:rPr>
                <a:t>=</a:t>
              </a:r>
            </a:p>
          </p:txBody>
        </p:sp>
        <p:sp>
          <p:nvSpPr>
            <p:cNvPr id="64539" name="Text Box 17"/>
            <p:cNvSpPr txBox="1">
              <a:spLocks noChangeArrowheads="1"/>
            </p:cNvSpPr>
            <p:nvPr/>
          </p:nvSpPr>
          <p:spPr bwMode="auto">
            <a:xfrm>
              <a:off x="1478" y="3324"/>
              <a:ext cx="187" cy="64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zh-CN" altLang="en-US" sz="6000">
                  <a:solidFill>
                    <a:srgbClr val="FF3300"/>
                  </a:solidFill>
                </a:rPr>
                <a:t>{</a:t>
              </a:r>
              <a:endParaRPr kumimoji="1" lang="zh-CN" altLang="en-US" sz="3600">
                <a:solidFill>
                  <a:srgbClr val="FF3300"/>
                </a:solidFill>
              </a:endParaRPr>
            </a:p>
          </p:txBody>
        </p:sp>
        <p:sp>
          <p:nvSpPr>
            <p:cNvPr id="64540" name="Text Box 18"/>
            <p:cNvSpPr txBox="1">
              <a:spLocks noChangeArrowheads="1"/>
            </p:cNvSpPr>
            <p:nvPr/>
          </p:nvSpPr>
          <p:spPr bwMode="auto">
            <a:xfrm>
              <a:off x="1740" y="3384"/>
              <a:ext cx="2592" cy="310"/>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i</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a:t>
              </a:r>
              <a:r>
                <a:rPr lang="zh-CN" altLang="en-US" sz="2600" b="1">
                  <a:solidFill>
                    <a:srgbClr val="FF3300"/>
                  </a:solidFill>
                  <a:latin typeface="宋体" charset="-122"/>
                  <a:ea typeface="楷体_GB2312" pitchFamily="49" charset="-122"/>
                </a:rPr>
                <a:t>≥</a:t>
              </a:r>
              <a:r>
                <a:rPr kumimoji="1" lang="en-US" altLang="zh-CN" sz="2600" b="1">
                  <a:solidFill>
                    <a:srgbClr val="FF3300"/>
                  </a:solidFill>
                  <a:ea typeface="楷体_GB2312" pitchFamily="49" charset="-122"/>
                </a:rPr>
                <a:t>j</a:t>
              </a:r>
              <a:r>
                <a:rPr kumimoji="1" lang="zh-CN" altLang="zh-CN" sz="2600" b="1">
                  <a:solidFill>
                    <a:srgbClr val="FF3300"/>
                  </a:solidFill>
                  <a:ea typeface="幼圆" pitchFamily="49" charset="-122"/>
                </a:rPr>
                <a:t>时</a:t>
              </a:r>
              <a:endParaRPr kumimoji="1" lang="zh-CN" altLang="en-US" sz="2600" b="1">
                <a:solidFill>
                  <a:srgbClr val="FF3300"/>
                </a:solidFill>
                <a:ea typeface="幼圆" pitchFamily="49" charset="-122"/>
              </a:endParaRPr>
            </a:p>
          </p:txBody>
        </p:sp>
        <p:sp>
          <p:nvSpPr>
            <p:cNvPr id="64541" name="Text Box 19"/>
            <p:cNvSpPr txBox="1">
              <a:spLocks noChangeArrowheads="1"/>
            </p:cNvSpPr>
            <p:nvPr/>
          </p:nvSpPr>
          <p:spPr bwMode="auto">
            <a:xfrm>
              <a:off x="1728" y="3636"/>
              <a:ext cx="2736"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j</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 &lt; j</a:t>
              </a:r>
              <a:r>
                <a:rPr kumimoji="1" lang="zh-CN" altLang="zh-CN" sz="2600" b="1">
                  <a:solidFill>
                    <a:srgbClr val="FF3300"/>
                  </a:solidFill>
                  <a:ea typeface="幼圆" pitchFamily="49" charset="-122"/>
                </a:rPr>
                <a:t>时</a:t>
              </a:r>
            </a:p>
          </p:txBody>
        </p:sp>
      </p:grpSp>
      <p:sp>
        <p:nvSpPr>
          <p:cNvPr id="175124" name="Line 20"/>
          <p:cNvSpPr>
            <a:spLocks noChangeShapeType="1"/>
          </p:cNvSpPr>
          <p:nvPr/>
        </p:nvSpPr>
        <p:spPr bwMode="auto">
          <a:xfrm rot="21499656">
            <a:off x="4028239" y="516740"/>
            <a:ext cx="2754552" cy="226714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21"/>
          <p:cNvGrpSpPr>
            <a:grpSpLocks/>
          </p:cNvGrpSpPr>
          <p:nvPr/>
        </p:nvGrpSpPr>
        <p:grpSpPr bwMode="auto">
          <a:xfrm>
            <a:off x="2792952" y="147638"/>
            <a:ext cx="4463608" cy="2738436"/>
            <a:chOff x="1945" y="2064"/>
            <a:chExt cx="2109" cy="1725"/>
          </a:xfrm>
        </p:grpSpPr>
        <p:sp>
          <p:nvSpPr>
            <p:cNvPr id="64533" name="Text Box 22"/>
            <p:cNvSpPr txBox="1">
              <a:spLocks noChangeArrowheads="1"/>
            </p:cNvSpPr>
            <p:nvPr/>
          </p:nvSpPr>
          <p:spPr bwMode="auto">
            <a:xfrm>
              <a:off x="1945" y="2064"/>
              <a:ext cx="2079" cy="1725"/>
            </a:xfrm>
            <a:prstGeom prst="rect">
              <a:avLst/>
            </a:prstGeom>
            <a:noFill/>
            <a:ln w="12700" cap="sq">
              <a:noFill/>
              <a:miter lim="800000"/>
              <a:headEnd type="none" w="sm" len="sm"/>
              <a:tailEnd type="none" w="sm" len="sm"/>
            </a:ln>
          </p:spPr>
          <p:txBody>
            <a:bodyPr wrap="none">
              <a:spAutoFit/>
            </a:bodyPr>
            <a:lstStyle/>
            <a:p>
              <a:pPr algn="l"/>
              <a:r>
                <a:rPr lang="en-US" altLang="zh-CN" sz="2800" b="1" dirty="0">
                  <a:solidFill>
                    <a:srgbClr val="000099"/>
                  </a:solidFill>
                </a:rPr>
                <a:t>          a</a:t>
              </a:r>
              <a:r>
                <a:rPr lang="en-US" altLang="zh-CN" sz="2800" b="1" baseline="-18000" dirty="0">
                  <a:solidFill>
                    <a:srgbClr val="000099"/>
                  </a:solidFill>
                </a:rPr>
                <a:t>11</a:t>
              </a:r>
              <a:r>
                <a:rPr lang="en-US" altLang="zh-CN" sz="2800" b="1" baseline="-18000" dirty="0">
                  <a:solidFill>
                    <a:srgbClr val="000000"/>
                  </a:solidFill>
                </a:rPr>
                <a:t>   </a:t>
              </a:r>
              <a:r>
                <a:rPr lang="en-US" altLang="zh-CN" sz="2800" b="1" dirty="0">
                  <a:solidFill>
                    <a:srgbClr val="000000"/>
                  </a:solidFill>
                </a:rPr>
                <a:t> </a:t>
              </a:r>
              <a:r>
                <a:rPr lang="en-US" altLang="zh-CN" sz="2800" b="1" dirty="0">
                  <a:solidFill>
                    <a:srgbClr val="FF3300"/>
                  </a:solidFill>
                </a:rPr>
                <a:t>a</a:t>
              </a:r>
              <a:r>
                <a:rPr lang="en-US" altLang="zh-CN" sz="2800" b="1" baseline="-18000" dirty="0">
                  <a:solidFill>
                    <a:srgbClr val="FF3300"/>
                  </a:solidFill>
                </a:rPr>
                <a:t>12 </a:t>
              </a:r>
              <a:r>
                <a:rPr lang="en-US" altLang="zh-CN" sz="2800" b="1" dirty="0">
                  <a:solidFill>
                    <a:srgbClr val="FF3300"/>
                  </a:solidFill>
                </a:rPr>
                <a:t>  a</a:t>
              </a:r>
              <a:r>
                <a:rPr lang="en-US" altLang="zh-CN" sz="2800" b="1" baseline="-18000" dirty="0">
                  <a:solidFill>
                    <a:srgbClr val="FF3300"/>
                  </a:solidFill>
                </a:rPr>
                <a:t>13</a:t>
              </a:r>
              <a:r>
                <a:rPr lang="en-US" altLang="zh-CN" sz="2800" b="1" dirty="0">
                  <a:solidFill>
                    <a:srgbClr val="FF3300"/>
                  </a:solidFill>
                </a:rPr>
                <a:t>  </a:t>
              </a:r>
              <a:r>
                <a:rPr lang="en-US" altLang="zh-CN" sz="2800" b="1" dirty="0">
                  <a:solidFill>
                    <a:srgbClr val="FF3300"/>
                  </a:solidFill>
                  <a:cs typeface="Times New Roman" pitchFamily="18" charset="0"/>
                </a:rPr>
                <a:t>…</a:t>
              </a:r>
              <a:r>
                <a:rPr lang="en-US" altLang="zh-CN" sz="2800" b="1" dirty="0">
                  <a:solidFill>
                    <a:srgbClr val="FF3300"/>
                  </a:solidFill>
                </a:rPr>
                <a:t> …   a</a:t>
              </a:r>
              <a:r>
                <a:rPr lang="en-US" altLang="zh-CN" sz="2800" b="1" baseline="-18000" dirty="0">
                  <a:solidFill>
                    <a:srgbClr val="FF3300"/>
                  </a:solidFill>
                </a:rPr>
                <a:t>1n</a:t>
              </a:r>
              <a:r>
                <a:rPr lang="en-US" altLang="zh-CN" sz="2800" b="1" dirty="0">
                  <a:solidFill>
                    <a:srgbClr val="000000"/>
                  </a:solidFill>
                </a:rPr>
                <a:t>    </a:t>
              </a:r>
            </a:p>
            <a:p>
              <a:pPr algn="l"/>
              <a:r>
                <a:rPr lang="en-US" altLang="zh-CN" sz="2800" b="1" dirty="0">
                  <a:solidFill>
                    <a:srgbClr val="000000"/>
                  </a:solidFill>
                </a:rPr>
                <a:t>          </a:t>
              </a:r>
              <a:r>
                <a:rPr lang="en-US" altLang="zh-CN" sz="2800" b="1" dirty="0">
                  <a:solidFill>
                    <a:srgbClr val="000099"/>
                  </a:solidFill>
                </a:rPr>
                <a:t>a</a:t>
              </a:r>
              <a:r>
                <a:rPr lang="en-US" altLang="zh-CN" sz="2800" b="1" baseline="-18000" dirty="0">
                  <a:solidFill>
                    <a:srgbClr val="000099"/>
                  </a:solidFill>
                </a:rPr>
                <a:t>21</a:t>
              </a:r>
              <a:r>
                <a:rPr lang="en-US" altLang="zh-CN" sz="2800" b="1" dirty="0">
                  <a:solidFill>
                    <a:srgbClr val="000099"/>
                  </a:solidFill>
                </a:rPr>
                <a:t>   a</a:t>
              </a:r>
              <a:r>
                <a:rPr lang="en-US" altLang="zh-CN" sz="2800" b="1" baseline="-18000" dirty="0">
                  <a:solidFill>
                    <a:srgbClr val="000099"/>
                  </a:solidFill>
                </a:rPr>
                <a:t>22</a:t>
              </a:r>
              <a:r>
                <a:rPr lang="en-US" altLang="zh-CN" sz="2800" b="1" dirty="0">
                  <a:solidFill>
                    <a:srgbClr val="000000"/>
                  </a:solidFill>
                </a:rPr>
                <a:t>   </a:t>
              </a:r>
              <a:r>
                <a:rPr lang="en-US" altLang="zh-CN" sz="2800" b="1" dirty="0">
                  <a:solidFill>
                    <a:srgbClr val="FF3300"/>
                  </a:solidFill>
                </a:rPr>
                <a:t>a</a:t>
              </a:r>
              <a:r>
                <a:rPr lang="en-US" altLang="zh-CN" sz="2800" b="1" baseline="-18000" dirty="0">
                  <a:solidFill>
                    <a:srgbClr val="FF3300"/>
                  </a:solidFill>
                </a:rPr>
                <a:t>23 </a:t>
              </a:r>
              <a:r>
                <a:rPr lang="en-US" altLang="zh-CN" sz="2800" b="1" dirty="0">
                  <a:solidFill>
                    <a:srgbClr val="FF3300"/>
                  </a:solidFill>
                </a:rPr>
                <a:t> … …   a</a:t>
              </a:r>
              <a:r>
                <a:rPr lang="en-US" altLang="zh-CN" sz="2800" b="1" baseline="-18000" dirty="0">
                  <a:solidFill>
                    <a:srgbClr val="FF3300"/>
                  </a:solidFill>
                </a:rPr>
                <a:t>2n</a:t>
              </a:r>
            </a:p>
            <a:p>
              <a:pPr algn="l"/>
              <a:r>
                <a:rPr lang="en-US" altLang="zh-CN" sz="2800" b="1" dirty="0">
                  <a:solidFill>
                    <a:srgbClr val="000099"/>
                  </a:solidFill>
                </a:rPr>
                <a:t>          a</a:t>
              </a:r>
              <a:r>
                <a:rPr lang="en-US" altLang="zh-CN" sz="2800" b="1" baseline="-18000" dirty="0">
                  <a:solidFill>
                    <a:srgbClr val="000099"/>
                  </a:solidFill>
                </a:rPr>
                <a:t>31</a:t>
              </a:r>
              <a:r>
                <a:rPr lang="en-US" altLang="zh-CN" sz="2800" b="1" dirty="0">
                  <a:solidFill>
                    <a:srgbClr val="000099"/>
                  </a:solidFill>
                </a:rPr>
                <a:t>   a</a:t>
              </a:r>
              <a:r>
                <a:rPr lang="en-US" altLang="zh-CN" sz="2800" b="1" baseline="-18000" dirty="0">
                  <a:solidFill>
                    <a:srgbClr val="000099"/>
                  </a:solidFill>
                </a:rPr>
                <a:t>32</a:t>
              </a:r>
              <a:r>
                <a:rPr lang="en-US" altLang="zh-CN" sz="2800" b="1" dirty="0">
                  <a:solidFill>
                    <a:srgbClr val="000099"/>
                  </a:solidFill>
                </a:rPr>
                <a:t>   a</a:t>
              </a:r>
              <a:r>
                <a:rPr lang="en-US" altLang="zh-CN" sz="2800" b="1" baseline="-18000" dirty="0">
                  <a:solidFill>
                    <a:srgbClr val="000099"/>
                  </a:solidFill>
                </a:rPr>
                <a:t>33</a:t>
              </a:r>
              <a:r>
                <a:rPr lang="en-US" altLang="zh-CN" sz="2800" b="1" baseline="-18000" dirty="0">
                  <a:solidFill>
                    <a:srgbClr val="000000"/>
                  </a:solidFill>
                </a:rPr>
                <a:t> </a:t>
              </a:r>
              <a:r>
                <a:rPr lang="en-US" altLang="zh-CN" sz="2800" b="1" dirty="0">
                  <a:solidFill>
                    <a:srgbClr val="000000"/>
                  </a:solidFill>
                </a:rPr>
                <a:t> </a:t>
              </a:r>
              <a:r>
                <a:rPr lang="en-US" altLang="zh-CN" sz="2800" b="1" dirty="0">
                  <a:solidFill>
                    <a:srgbClr val="FF3300"/>
                  </a:solidFill>
                </a:rPr>
                <a:t>… …   a</a:t>
              </a:r>
              <a:r>
                <a:rPr lang="en-US" altLang="zh-CN" sz="2800" b="1" baseline="-18000" dirty="0">
                  <a:solidFill>
                    <a:srgbClr val="FF3300"/>
                  </a:solidFill>
                </a:rPr>
                <a:t>3n</a:t>
              </a:r>
            </a:p>
            <a:p>
              <a:pPr algn="l"/>
              <a:r>
                <a:rPr lang="en-US" altLang="zh-CN" sz="3200" b="1" dirty="0">
                  <a:solidFill>
                    <a:srgbClr val="000099"/>
                  </a:solidFill>
                </a:rPr>
                <a:t>A</a:t>
              </a:r>
              <a:r>
                <a:rPr lang="en-US" altLang="zh-CN" sz="2800" b="1" dirty="0">
                  <a:solidFill>
                    <a:srgbClr val="000099"/>
                  </a:solidFill>
                </a:rPr>
                <a:t>=        … …</a:t>
              </a:r>
            </a:p>
            <a:p>
              <a:pPr algn="l"/>
              <a:r>
                <a:rPr lang="en-US" altLang="zh-CN" sz="2800" b="1" dirty="0">
                  <a:solidFill>
                    <a:srgbClr val="000000"/>
                  </a:solidFill>
                </a:rPr>
                <a:t>             </a:t>
              </a:r>
              <a:r>
                <a:rPr lang="en-US" altLang="zh-CN" sz="2800" b="1" dirty="0">
                  <a:solidFill>
                    <a:srgbClr val="000099"/>
                  </a:solidFill>
                </a:rPr>
                <a:t>… …</a:t>
              </a:r>
            </a:p>
            <a:p>
              <a:pPr algn="l"/>
              <a:r>
                <a:rPr lang="en-US" altLang="zh-CN" sz="2800" b="1" dirty="0">
                  <a:solidFill>
                    <a:srgbClr val="000000"/>
                  </a:solidFill>
                </a:rPr>
                <a:t>           </a:t>
              </a:r>
              <a:r>
                <a:rPr lang="en-US" altLang="zh-CN" sz="2800" b="1" dirty="0">
                  <a:solidFill>
                    <a:srgbClr val="000099"/>
                  </a:solidFill>
                </a:rPr>
                <a:t>a</a:t>
              </a:r>
              <a:r>
                <a:rPr lang="en-US" altLang="zh-CN" sz="2800" b="1" baseline="-18000" dirty="0">
                  <a:solidFill>
                    <a:srgbClr val="000099"/>
                  </a:solidFill>
                </a:rPr>
                <a:t>n1</a:t>
              </a:r>
              <a:r>
                <a:rPr lang="en-US" altLang="zh-CN" sz="2800" b="1" dirty="0">
                  <a:solidFill>
                    <a:srgbClr val="000099"/>
                  </a:solidFill>
                </a:rPr>
                <a:t>   a</a:t>
              </a:r>
              <a:r>
                <a:rPr lang="en-US" altLang="zh-CN" sz="2800" b="1" baseline="-18000" dirty="0">
                  <a:solidFill>
                    <a:srgbClr val="000099"/>
                  </a:solidFill>
                </a:rPr>
                <a:t>n2</a:t>
              </a:r>
              <a:r>
                <a:rPr lang="en-US" altLang="zh-CN" sz="2800" b="1" dirty="0">
                  <a:solidFill>
                    <a:srgbClr val="000099"/>
                  </a:solidFill>
                </a:rPr>
                <a:t>  a</a:t>
              </a:r>
              <a:r>
                <a:rPr lang="en-US" altLang="zh-CN" sz="2800" b="1" baseline="-18000" dirty="0">
                  <a:solidFill>
                    <a:srgbClr val="000099"/>
                  </a:solidFill>
                </a:rPr>
                <a:t>n3 </a:t>
              </a:r>
              <a:r>
                <a:rPr lang="en-US" altLang="zh-CN" sz="2800" b="1" dirty="0">
                  <a:solidFill>
                    <a:srgbClr val="000099"/>
                  </a:solidFill>
                </a:rPr>
                <a:t> … …    </a:t>
              </a:r>
              <a:r>
                <a:rPr lang="en-US" altLang="zh-CN" sz="2800" b="1" dirty="0" err="1">
                  <a:solidFill>
                    <a:srgbClr val="000099"/>
                  </a:solidFill>
                </a:rPr>
                <a:t>a</a:t>
              </a:r>
              <a:r>
                <a:rPr lang="en-US" altLang="zh-CN" sz="2800" b="1" baseline="-18000" dirty="0" err="1">
                  <a:solidFill>
                    <a:srgbClr val="000099"/>
                  </a:solidFill>
                </a:rPr>
                <a:t>nn</a:t>
              </a:r>
              <a:endParaRPr lang="en-US" altLang="zh-CN" sz="2800" b="1" baseline="-18000" dirty="0">
                <a:solidFill>
                  <a:srgbClr val="000099"/>
                </a:solidFill>
              </a:endParaRPr>
            </a:p>
          </p:txBody>
        </p:sp>
        <p:sp>
          <p:nvSpPr>
            <p:cNvPr id="64534" name="AutoShape 2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4535" name="AutoShape 24"/>
            <p:cNvSpPr>
              <a:spLocks/>
            </p:cNvSpPr>
            <p:nvPr/>
          </p:nvSpPr>
          <p:spPr bwMode="auto">
            <a:xfrm flipH="1">
              <a:off x="3982"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grpSp>
        <p:nvGrpSpPr>
          <p:cNvPr id="5" name="Group 25"/>
          <p:cNvGrpSpPr>
            <a:grpSpLocks/>
          </p:cNvGrpSpPr>
          <p:nvPr/>
        </p:nvGrpSpPr>
        <p:grpSpPr bwMode="auto">
          <a:xfrm>
            <a:off x="8112551" y="908052"/>
            <a:ext cx="3071889" cy="804863"/>
            <a:chOff x="4104" y="655"/>
            <a:chExt cx="1452" cy="507"/>
          </a:xfrm>
        </p:grpSpPr>
        <p:sp>
          <p:nvSpPr>
            <p:cNvPr id="175130" name="AutoShape 26"/>
            <p:cNvSpPr>
              <a:spLocks noChangeArrowheads="1"/>
            </p:cNvSpPr>
            <p:nvPr/>
          </p:nvSpPr>
          <p:spPr bwMode="auto">
            <a:xfrm>
              <a:off x="4104" y="709"/>
              <a:ext cx="1452" cy="453"/>
            </a:xfrm>
            <a:prstGeom prst="cloudCallout">
              <a:avLst>
                <a:gd name="adj1" fmla="val -55301"/>
                <a:gd name="adj2" fmla="val 67662"/>
              </a:avLst>
            </a:prstGeom>
            <a:solidFill>
              <a:srgbClr val="57DFFF"/>
            </a:solidFill>
            <a:ln w="12700" cap="sq">
              <a:noFill/>
              <a:round/>
              <a:headEnd type="none" w="sm" len="sm"/>
              <a:tailEnd type="none" w="sm" len="sm"/>
            </a:ln>
            <a:effectLst>
              <a:outerShdw dist="45791" dir="2021404" algn="ctr" rotWithShape="0">
                <a:schemeClr val="bg2"/>
              </a:outerShdw>
            </a:effectLst>
          </p:spPr>
          <p:txBody>
            <a:bodyPr/>
            <a:lstStyle/>
            <a:p>
              <a:pPr>
                <a:defRPr/>
              </a:pPr>
              <a:endParaRPr lang="zh-CN" altLang="en-US" sz="3700">
                <a:solidFill>
                  <a:srgbClr val="57DFFF"/>
                </a:solidFill>
                <a:effectDag name="">
                  <a:cont type="tree" name="">
                    <a:effect ref="fillLine"/>
                    <a:outerShdw dist="38100" dir="13500000" algn="br">
                      <a:srgbClr val="8FEAFF"/>
                    </a:outerShdw>
                  </a:cont>
                  <a:cont type="tree" name="">
                    <a:effect ref="fillLine"/>
                    <a:outerShdw dist="38100" dir="2700000" algn="tl">
                      <a:srgbClr val="348599"/>
                    </a:outerShdw>
                  </a:cont>
                  <a:effect ref="fillLine"/>
                </a:effectDag>
                <a:ea typeface="黑体" pitchFamily="2" charset="-122"/>
              </a:endParaRPr>
            </a:p>
          </p:txBody>
        </p:sp>
        <p:sp>
          <p:nvSpPr>
            <p:cNvPr id="175131" name="Rectangle 27"/>
            <p:cNvSpPr>
              <a:spLocks noChangeArrowheads="1"/>
            </p:cNvSpPr>
            <p:nvPr/>
          </p:nvSpPr>
          <p:spPr bwMode="auto">
            <a:xfrm>
              <a:off x="4230" y="655"/>
              <a:ext cx="1270" cy="41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defRPr/>
              </a:pPr>
              <a:r>
                <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r>
                <a:rPr kumimoji="1" lang="en-US" altLang="en-US" sz="3700" b="1">
                  <a:solidFill>
                    <a:srgbClr val="FF0000"/>
                  </a:solidFill>
                  <a:ea typeface="黑体" pitchFamily="2" charset="-122"/>
                </a:rPr>
                <a:t>a</a:t>
              </a:r>
              <a:r>
                <a:rPr kumimoji="1" lang="en-US" altLang="en-US" sz="3700" b="1" baseline="-25000">
                  <a:solidFill>
                    <a:srgbClr val="FF0000"/>
                  </a:solidFill>
                  <a:ea typeface="黑体" pitchFamily="2" charset="-122"/>
                </a:rPr>
                <a:t>ij </a:t>
              </a:r>
              <a:r>
                <a:rPr kumimoji="1" lang="en-US" altLang="en-US" sz="3700" b="1">
                  <a:solidFill>
                    <a:srgbClr val="FF0000"/>
                  </a:solidFill>
                  <a:ea typeface="黑体" pitchFamily="2" charset="-122"/>
                </a:rPr>
                <a:t>= a</a:t>
              </a:r>
              <a:r>
                <a:rPr kumimoji="1" lang="en-US" altLang="en-US" sz="3700" b="1" baseline="-25000">
                  <a:solidFill>
                    <a:srgbClr val="FF0000"/>
                  </a:solidFill>
                  <a:ea typeface="黑体" pitchFamily="2" charset="-122"/>
                </a:rPr>
                <a:t>ji</a:t>
              </a:r>
              <a:r>
                <a:rPr kumimoji="1" lang="en-US"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grpSp>
      <p:grpSp>
        <p:nvGrpSpPr>
          <p:cNvPr id="6" name="Group 28"/>
          <p:cNvGrpSpPr>
            <a:grpSpLocks/>
          </p:cNvGrpSpPr>
          <p:nvPr/>
        </p:nvGrpSpPr>
        <p:grpSpPr bwMode="auto">
          <a:xfrm>
            <a:off x="1918226" y="571500"/>
            <a:ext cx="2235193" cy="3362326"/>
            <a:chOff x="906" y="360"/>
            <a:chExt cx="1056" cy="2118"/>
          </a:xfrm>
        </p:grpSpPr>
        <p:sp>
          <p:nvSpPr>
            <p:cNvPr id="175133" name="Freeform 29"/>
            <p:cNvSpPr>
              <a:spLocks/>
            </p:cNvSpPr>
            <p:nvPr/>
          </p:nvSpPr>
          <p:spPr bwMode="auto">
            <a:xfrm>
              <a:off x="906" y="2202"/>
              <a:ext cx="432" cy="27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4" name="Line 30"/>
            <p:cNvSpPr>
              <a:spLocks noChangeShapeType="1"/>
            </p:cNvSpPr>
            <p:nvPr/>
          </p:nvSpPr>
          <p:spPr bwMode="auto">
            <a:xfrm flipV="1">
              <a:off x="1690" y="360"/>
              <a:ext cx="27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1"/>
          <p:cNvGrpSpPr>
            <a:grpSpLocks/>
          </p:cNvGrpSpPr>
          <p:nvPr/>
        </p:nvGrpSpPr>
        <p:grpSpPr bwMode="auto">
          <a:xfrm>
            <a:off x="2783220" y="981077"/>
            <a:ext cx="1968173" cy="3024189"/>
            <a:chOff x="1315" y="618"/>
            <a:chExt cx="930" cy="1905"/>
          </a:xfrm>
        </p:grpSpPr>
        <p:sp>
          <p:nvSpPr>
            <p:cNvPr id="175136" name="Line 32"/>
            <p:cNvSpPr>
              <a:spLocks noChangeShapeType="1"/>
            </p:cNvSpPr>
            <p:nvPr/>
          </p:nvSpPr>
          <p:spPr bwMode="auto">
            <a:xfrm>
              <a:off x="1683" y="618"/>
              <a:ext cx="56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7" name="Freeform 33"/>
            <p:cNvSpPr>
              <a:spLocks/>
            </p:cNvSpPr>
            <p:nvPr/>
          </p:nvSpPr>
          <p:spPr bwMode="auto">
            <a:xfrm>
              <a:off x="1315" y="2187"/>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34"/>
          <p:cNvGrpSpPr>
            <a:grpSpLocks/>
          </p:cNvGrpSpPr>
          <p:nvPr/>
        </p:nvGrpSpPr>
        <p:grpSpPr bwMode="auto">
          <a:xfrm>
            <a:off x="3570558" y="1989139"/>
            <a:ext cx="2728649" cy="2016125"/>
            <a:chOff x="1687" y="1253"/>
            <a:chExt cx="1289" cy="1270"/>
          </a:xfrm>
        </p:grpSpPr>
        <p:sp>
          <p:nvSpPr>
            <p:cNvPr id="175139" name="Line 35"/>
            <p:cNvSpPr>
              <a:spLocks noChangeShapeType="1"/>
            </p:cNvSpPr>
            <p:nvPr/>
          </p:nvSpPr>
          <p:spPr bwMode="auto">
            <a:xfrm>
              <a:off x="1687" y="1253"/>
              <a:ext cx="95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0" name="Freeform 36"/>
            <p:cNvSpPr>
              <a:spLocks/>
            </p:cNvSpPr>
            <p:nvPr/>
          </p:nvSpPr>
          <p:spPr bwMode="auto">
            <a:xfrm>
              <a:off x="2160" y="2187"/>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37"/>
          <p:cNvGrpSpPr>
            <a:grpSpLocks/>
          </p:cNvGrpSpPr>
          <p:nvPr/>
        </p:nvGrpSpPr>
        <p:grpSpPr bwMode="auto">
          <a:xfrm>
            <a:off x="3358926" y="2924177"/>
            <a:ext cx="6672746" cy="1112839"/>
            <a:chOff x="1587" y="1699"/>
            <a:chExt cx="3153" cy="701"/>
          </a:xfrm>
        </p:grpSpPr>
        <p:sp>
          <p:nvSpPr>
            <p:cNvPr id="175142" name="Line 38"/>
            <p:cNvSpPr>
              <a:spLocks noChangeShapeType="1"/>
            </p:cNvSpPr>
            <p:nvPr/>
          </p:nvSpPr>
          <p:spPr bwMode="auto">
            <a:xfrm>
              <a:off x="1587" y="1699"/>
              <a:ext cx="191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3" name="Freeform 39"/>
            <p:cNvSpPr>
              <a:spLocks/>
            </p:cNvSpPr>
            <p:nvPr/>
          </p:nvSpPr>
          <p:spPr bwMode="auto">
            <a:xfrm>
              <a:off x="3696" y="2064"/>
              <a:ext cx="104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606608" y="914400"/>
            <a:ext cx="10769959" cy="1981200"/>
            <a:chOff x="240" y="576"/>
            <a:chExt cx="5088" cy="1248"/>
          </a:xfrm>
        </p:grpSpPr>
        <p:sp>
          <p:nvSpPr>
            <p:cNvPr id="166925" name="Freeform 13"/>
            <p:cNvSpPr>
              <a:spLocks/>
            </p:cNvSpPr>
            <p:nvPr/>
          </p:nvSpPr>
          <p:spPr bwMode="auto">
            <a:xfrm>
              <a:off x="240" y="576"/>
              <a:ext cx="5088" cy="1248"/>
            </a:xfrm>
            <a:custGeom>
              <a:avLst/>
              <a:gdLst/>
              <a:ahLst/>
              <a:cxnLst>
                <a:cxn ang="0">
                  <a:pos x="99" y="0"/>
                </a:cxn>
                <a:cxn ang="0">
                  <a:pos x="1299" y="44"/>
                </a:cxn>
                <a:cxn ang="0">
                  <a:pos x="4408" y="55"/>
                </a:cxn>
                <a:cxn ang="0">
                  <a:pos x="4921" y="44"/>
                </a:cxn>
                <a:cxn ang="0">
                  <a:pos x="4954" y="33"/>
                </a:cxn>
                <a:cxn ang="0">
                  <a:pos x="4976" y="98"/>
                </a:cxn>
                <a:cxn ang="0">
                  <a:pos x="4965" y="295"/>
                </a:cxn>
                <a:cxn ang="0">
                  <a:pos x="4954" y="807"/>
                </a:cxn>
                <a:cxn ang="0">
                  <a:pos x="4899" y="982"/>
                </a:cxn>
                <a:cxn ang="0">
                  <a:pos x="4572" y="1004"/>
                </a:cxn>
                <a:cxn ang="0">
                  <a:pos x="4201" y="1025"/>
                </a:cxn>
                <a:cxn ang="0">
                  <a:pos x="2412" y="1080"/>
                </a:cxn>
                <a:cxn ang="0">
                  <a:pos x="23" y="1069"/>
                </a:cxn>
                <a:cxn ang="0">
                  <a:pos x="121" y="949"/>
                </a:cxn>
                <a:cxn ang="0">
                  <a:pos x="23" y="698"/>
                </a:cxn>
                <a:cxn ang="0">
                  <a:pos x="23" y="567"/>
                </a:cxn>
                <a:cxn ang="0">
                  <a:pos x="67" y="502"/>
                </a:cxn>
                <a:cxn ang="0">
                  <a:pos x="88" y="469"/>
                </a:cxn>
                <a:cxn ang="0">
                  <a:pos x="45" y="218"/>
                </a:cxn>
                <a:cxn ang="0">
                  <a:pos x="23" y="153"/>
                </a:cxn>
                <a:cxn ang="0">
                  <a:pos x="12" y="120"/>
                </a:cxn>
                <a:cxn ang="0">
                  <a:pos x="34" y="33"/>
                </a:cxn>
                <a:cxn ang="0">
                  <a:pos x="99" y="0"/>
                </a:cxn>
              </a:cxnLst>
              <a:rect l="0" t="0" r="r" b="b"/>
              <a:pathLst>
                <a:path w="4976" h="1200">
                  <a:moveTo>
                    <a:pt x="99" y="0"/>
                  </a:moveTo>
                  <a:cubicBezTo>
                    <a:pt x="534" y="6"/>
                    <a:pt x="888" y="18"/>
                    <a:pt x="1299" y="44"/>
                  </a:cubicBezTo>
                  <a:cubicBezTo>
                    <a:pt x="1695" y="143"/>
                    <a:pt x="3779" y="60"/>
                    <a:pt x="4408" y="55"/>
                  </a:cubicBezTo>
                  <a:cubicBezTo>
                    <a:pt x="4579" y="51"/>
                    <a:pt x="4750" y="51"/>
                    <a:pt x="4921" y="44"/>
                  </a:cubicBezTo>
                  <a:cubicBezTo>
                    <a:pt x="4933" y="44"/>
                    <a:pt x="4946" y="25"/>
                    <a:pt x="4954" y="33"/>
                  </a:cubicBezTo>
                  <a:cubicBezTo>
                    <a:pt x="4970" y="49"/>
                    <a:pt x="4969" y="76"/>
                    <a:pt x="4976" y="98"/>
                  </a:cubicBezTo>
                  <a:cubicBezTo>
                    <a:pt x="4972" y="164"/>
                    <a:pt x="4967" y="229"/>
                    <a:pt x="4965" y="295"/>
                  </a:cubicBezTo>
                  <a:cubicBezTo>
                    <a:pt x="4960" y="466"/>
                    <a:pt x="4960" y="636"/>
                    <a:pt x="4954" y="807"/>
                  </a:cubicBezTo>
                  <a:cubicBezTo>
                    <a:pt x="4953" y="845"/>
                    <a:pt x="4933" y="963"/>
                    <a:pt x="4899" y="982"/>
                  </a:cubicBezTo>
                  <a:cubicBezTo>
                    <a:pt x="4895" y="984"/>
                    <a:pt x="4584" y="1003"/>
                    <a:pt x="4572" y="1004"/>
                  </a:cubicBezTo>
                  <a:cubicBezTo>
                    <a:pt x="4448" y="1011"/>
                    <a:pt x="4201" y="1025"/>
                    <a:pt x="4201" y="1025"/>
                  </a:cubicBezTo>
                  <a:cubicBezTo>
                    <a:pt x="3683" y="1200"/>
                    <a:pt x="2544" y="1079"/>
                    <a:pt x="2412" y="1080"/>
                  </a:cubicBezTo>
                  <a:cubicBezTo>
                    <a:pt x="1616" y="1076"/>
                    <a:pt x="819" y="1095"/>
                    <a:pt x="23" y="1069"/>
                  </a:cubicBezTo>
                  <a:cubicBezTo>
                    <a:pt x="14" y="1069"/>
                    <a:pt x="101" y="963"/>
                    <a:pt x="121" y="949"/>
                  </a:cubicBezTo>
                  <a:cubicBezTo>
                    <a:pt x="110" y="861"/>
                    <a:pt x="103" y="751"/>
                    <a:pt x="23" y="698"/>
                  </a:cubicBezTo>
                  <a:cubicBezTo>
                    <a:pt x="10" y="646"/>
                    <a:pt x="0" y="631"/>
                    <a:pt x="23" y="567"/>
                  </a:cubicBezTo>
                  <a:cubicBezTo>
                    <a:pt x="32" y="542"/>
                    <a:pt x="53" y="524"/>
                    <a:pt x="67" y="502"/>
                  </a:cubicBezTo>
                  <a:cubicBezTo>
                    <a:pt x="74" y="491"/>
                    <a:pt x="88" y="469"/>
                    <a:pt x="88" y="469"/>
                  </a:cubicBezTo>
                  <a:cubicBezTo>
                    <a:pt x="79" y="380"/>
                    <a:pt x="73" y="302"/>
                    <a:pt x="45" y="218"/>
                  </a:cubicBezTo>
                  <a:cubicBezTo>
                    <a:pt x="15" y="129"/>
                    <a:pt x="53" y="240"/>
                    <a:pt x="23" y="153"/>
                  </a:cubicBezTo>
                  <a:cubicBezTo>
                    <a:pt x="19" y="142"/>
                    <a:pt x="12" y="120"/>
                    <a:pt x="12" y="120"/>
                  </a:cubicBezTo>
                  <a:cubicBezTo>
                    <a:pt x="18" y="91"/>
                    <a:pt x="13" y="54"/>
                    <a:pt x="34" y="33"/>
                  </a:cubicBezTo>
                  <a:cubicBezTo>
                    <a:pt x="51" y="16"/>
                    <a:pt x="130" y="31"/>
                    <a:pt x="99" y="0"/>
                  </a:cubicBezTo>
                  <a:close/>
                </a:path>
              </a:pathLst>
            </a:custGeom>
            <a:solidFill>
              <a:srgbClr val="E1F0FF"/>
            </a:solidFill>
            <a:ln w="12700" cap="sq" cmpd="sng">
              <a:noFill/>
              <a:prstDash val="solid"/>
              <a:round/>
              <a:headEnd type="none" w="sm" len="sm"/>
              <a:tailEnd type="none" w="sm" len="sm"/>
            </a:ln>
            <a:effectLst>
              <a:outerShdw dist="162639" dir="2319588"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6" name="Text Box 14"/>
            <p:cNvSpPr txBox="1">
              <a:spLocks noChangeArrowheads="1"/>
            </p:cNvSpPr>
            <p:nvPr/>
          </p:nvSpPr>
          <p:spPr bwMode="auto">
            <a:xfrm>
              <a:off x="588" y="755"/>
              <a:ext cx="4456" cy="804"/>
            </a:xfrm>
            <a:prstGeom prst="rect">
              <a:avLst/>
            </a:prstGeom>
            <a:noFill/>
            <a:ln w="12700" cap="sq">
              <a:noFill/>
              <a:miter lim="800000"/>
              <a:headEnd type="none" w="sm" len="sm"/>
              <a:tailEnd type="none" w="sm" len="sm"/>
            </a:ln>
          </p:spPr>
          <p:txBody>
            <a:bodyPr wrap="square">
              <a:spAutoFit/>
            </a:bodyPr>
            <a:lstStyle/>
            <a:p>
              <a:pPr algn="l">
                <a:lnSpc>
                  <a:spcPct val="95000"/>
                </a:lnSpc>
              </a:pPr>
              <a:r>
                <a:rPr lang="zh-CN" altLang="en-US" sz="2700" b="1" dirty="0">
                  <a:solidFill>
                    <a:srgbClr val="000099"/>
                  </a:solidFill>
                  <a:latin typeface="幼圆" pitchFamily="49" charset="-122"/>
                  <a:ea typeface="幼圆" pitchFamily="49" charset="-122"/>
                </a:rPr>
                <a:t>若一个矩阵中，值非</a:t>
              </a:r>
              <a:r>
                <a:rPr lang="zh-CN" altLang="en-US" sz="2700" b="1" dirty="0">
                  <a:solidFill>
                    <a:srgbClr val="000099"/>
                  </a:solidFill>
                  <a:ea typeface="幼圆" pitchFamily="49" charset="-122"/>
                </a:rPr>
                <a:t>0</a:t>
              </a:r>
              <a:r>
                <a:rPr lang="zh-CN" altLang="en-US" sz="2700" b="1" dirty="0">
                  <a:solidFill>
                    <a:srgbClr val="000099"/>
                  </a:solidFill>
                  <a:latin typeface="幼圆" pitchFamily="49" charset="-122"/>
                  <a:ea typeface="幼圆" pitchFamily="49" charset="-122"/>
                </a:rPr>
                <a:t>的元素对称地集中在主对角线两旁的一个带状区域中(该区域之外的元素都为</a:t>
              </a:r>
              <a:r>
                <a:rPr lang="zh-CN" altLang="en-US" sz="2700" b="1" dirty="0">
                  <a:solidFill>
                    <a:srgbClr val="000099"/>
                  </a:solidFill>
                  <a:ea typeface="幼圆" pitchFamily="49" charset="-122"/>
                </a:rPr>
                <a:t>0</a:t>
              </a:r>
              <a:r>
                <a:rPr lang="zh-CN" altLang="en-US" sz="2700" b="1" dirty="0">
                  <a:solidFill>
                    <a:srgbClr val="000099"/>
                  </a:solidFill>
                  <a:latin typeface="幼圆" pitchFamily="49" charset="-122"/>
                  <a:ea typeface="幼圆" pitchFamily="49" charset="-122"/>
                </a:rPr>
                <a:t>元素)，称这样的</a:t>
              </a:r>
              <a:r>
                <a:rPr lang="zh-CN" altLang="en-US" sz="2700" b="1" dirty="0" smtClean="0">
                  <a:solidFill>
                    <a:srgbClr val="000099"/>
                  </a:solidFill>
                  <a:latin typeface="幼圆" pitchFamily="49" charset="-122"/>
                  <a:ea typeface="幼圆" pitchFamily="49" charset="-122"/>
                </a:rPr>
                <a:t>矩阵为</a:t>
              </a:r>
              <a:r>
                <a:rPr lang="zh-CN" altLang="en-US" sz="2700" b="1" dirty="0" smtClean="0">
                  <a:solidFill>
                    <a:srgbClr val="FF0000"/>
                  </a:solidFill>
                  <a:effectLst>
                    <a:outerShdw blurRad="38100" dist="38100" dir="2700000" algn="tl">
                      <a:srgbClr val="000000">
                        <a:alpha val="43137"/>
                      </a:srgbClr>
                    </a:outerShdw>
                  </a:effectLst>
                  <a:latin typeface="幼圆" pitchFamily="49" charset="-122"/>
                  <a:ea typeface="幼圆" pitchFamily="49" charset="-122"/>
                </a:rPr>
                <a:t>对角矩阵</a:t>
              </a:r>
              <a:r>
                <a:rPr lang="zh-CN" altLang="en-US" sz="2700" b="1" dirty="0" smtClean="0">
                  <a:solidFill>
                    <a:srgbClr val="000099"/>
                  </a:solidFill>
                  <a:latin typeface="幼圆" pitchFamily="49" charset="-122"/>
                  <a:ea typeface="幼圆" pitchFamily="49" charset="-122"/>
                </a:rPr>
                <a:t>。</a:t>
              </a:r>
              <a:endParaRPr lang="zh-CN" altLang="en-US" sz="2700" b="1" dirty="0">
                <a:solidFill>
                  <a:srgbClr val="000099"/>
                </a:solidFill>
                <a:latin typeface="幼圆" pitchFamily="49" charset="-122"/>
                <a:ea typeface="幼圆" pitchFamily="49" charset="-122"/>
              </a:endParaRPr>
            </a:p>
          </p:txBody>
        </p:sp>
      </p:grpSp>
      <p:grpSp>
        <p:nvGrpSpPr>
          <p:cNvPr id="3" name="Group 16"/>
          <p:cNvGrpSpPr>
            <a:grpSpLocks/>
          </p:cNvGrpSpPr>
          <p:nvPr/>
        </p:nvGrpSpPr>
        <p:grpSpPr bwMode="auto">
          <a:xfrm>
            <a:off x="304383" y="228600"/>
            <a:ext cx="6847527" cy="609600"/>
            <a:chOff x="144" y="144"/>
            <a:chExt cx="3235" cy="384"/>
          </a:xfrm>
        </p:grpSpPr>
        <p:sp>
          <p:nvSpPr>
            <p:cNvPr id="166929" name="Oval 1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4" name="Rectangle 18"/>
            <p:cNvSpPr>
              <a:spLocks noChangeArrowheads="1"/>
            </p:cNvSpPr>
            <p:nvPr/>
          </p:nvSpPr>
          <p:spPr bwMode="auto">
            <a:xfrm>
              <a:off x="252" y="144"/>
              <a:ext cx="3127"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二</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对角矩阵的压缩存储</a:t>
              </a:r>
            </a:p>
          </p:txBody>
        </p:sp>
      </p:grpSp>
      <p:grpSp>
        <p:nvGrpSpPr>
          <p:cNvPr id="4" name="Group 19"/>
          <p:cNvGrpSpPr>
            <a:grpSpLocks/>
          </p:cNvGrpSpPr>
          <p:nvPr/>
        </p:nvGrpSpPr>
        <p:grpSpPr bwMode="auto">
          <a:xfrm>
            <a:off x="2542997" y="3048000"/>
            <a:ext cx="6262509" cy="2209800"/>
            <a:chOff x="1191" y="1920"/>
            <a:chExt cx="2959" cy="1392"/>
          </a:xfrm>
        </p:grpSpPr>
        <p:sp>
          <p:nvSpPr>
            <p:cNvPr id="166932" name="AutoShape 20"/>
            <p:cNvSpPr>
              <a:spLocks/>
            </p:cNvSpPr>
            <p:nvPr/>
          </p:nvSpPr>
          <p:spPr bwMode="auto">
            <a:xfrm>
              <a:off x="1728" y="1920"/>
              <a:ext cx="50" cy="1344"/>
            </a:xfrm>
            <a:prstGeom prst="leftBracket">
              <a:avLst>
                <a:gd name="adj" fmla="val 233333"/>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3" name="AutoShape 21"/>
            <p:cNvSpPr>
              <a:spLocks/>
            </p:cNvSpPr>
            <p:nvPr/>
          </p:nvSpPr>
          <p:spPr bwMode="auto">
            <a:xfrm>
              <a:off x="3840" y="1920"/>
              <a:ext cx="48" cy="1392"/>
            </a:xfrm>
            <a:prstGeom prst="rightBracket">
              <a:avLst>
                <a:gd name="adj" fmla="val 241667"/>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4" name="Line 22"/>
            <p:cNvSpPr>
              <a:spLocks noChangeShapeType="1"/>
            </p:cNvSpPr>
            <p:nvPr/>
          </p:nvSpPr>
          <p:spPr bwMode="auto">
            <a:xfrm>
              <a:off x="1872" y="1968"/>
              <a:ext cx="1872" cy="1248"/>
            </a:xfrm>
            <a:prstGeom prst="line">
              <a:avLst/>
            </a:prstGeom>
            <a:noFill/>
            <a:ln w="28575" cap="sq">
              <a:solidFill>
                <a:srgbClr val="FF0066"/>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5" name="Line 23"/>
            <p:cNvSpPr>
              <a:spLocks noChangeShapeType="1"/>
            </p:cNvSpPr>
            <p:nvPr/>
          </p:nvSpPr>
          <p:spPr bwMode="auto">
            <a:xfrm>
              <a:off x="2448" y="1968"/>
              <a:ext cx="1296" cy="816"/>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6" name="Line 24"/>
            <p:cNvSpPr>
              <a:spLocks noChangeShapeType="1"/>
            </p:cNvSpPr>
            <p:nvPr/>
          </p:nvSpPr>
          <p:spPr bwMode="auto">
            <a:xfrm>
              <a:off x="1872" y="2352"/>
              <a:ext cx="1238" cy="86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7" name="Line 25"/>
            <p:cNvSpPr>
              <a:spLocks noChangeShapeType="1"/>
            </p:cNvSpPr>
            <p:nvPr/>
          </p:nvSpPr>
          <p:spPr bwMode="auto">
            <a:xfrm>
              <a:off x="1872" y="1968"/>
              <a:ext cx="568"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8" name="Line 26"/>
            <p:cNvSpPr>
              <a:spLocks noChangeShapeType="1"/>
            </p:cNvSpPr>
            <p:nvPr/>
          </p:nvSpPr>
          <p:spPr bwMode="auto">
            <a:xfrm>
              <a:off x="1872" y="1968"/>
              <a:ext cx="0" cy="38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9" name="Line 27"/>
            <p:cNvSpPr>
              <a:spLocks noChangeShapeType="1"/>
            </p:cNvSpPr>
            <p:nvPr/>
          </p:nvSpPr>
          <p:spPr bwMode="auto">
            <a:xfrm flipH="1">
              <a:off x="3744" y="2784"/>
              <a:ext cx="0" cy="432"/>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0" name="Line 28"/>
            <p:cNvSpPr>
              <a:spLocks noChangeShapeType="1"/>
            </p:cNvSpPr>
            <p:nvPr/>
          </p:nvSpPr>
          <p:spPr bwMode="auto">
            <a:xfrm>
              <a:off x="3120" y="3216"/>
              <a:ext cx="624"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1" name="AutoShape 29"/>
            <p:cNvSpPr>
              <a:spLocks noChangeArrowheads="1"/>
            </p:cNvSpPr>
            <p:nvPr/>
          </p:nvSpPr>
          <p:spPr bwMode="auto">
            <a:xfrm rot="-10800000">
              <a:off x="2754" y="1968"/>
              <a:ext cx="1014" cy="672"/>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58" name="Text Box 30"/>
            <p:cNvSpPr txBox="1">
              <a:spLocks noChangeArrowheads="1"/>
            </p:cNvSpPr>
            <p:nvPr/>
          </p:nvSpPr>
          <p:spPr bwMode="auto">
            <a:xfrm>
              <a:off x="3156" y="1998"/>
              <a:ext cx="99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166943" name="AutoShape 31"/>
            <p:cNvSpPr>
              <a:spLocks noChangeArrowheads="1"/>
            </p:cNvSpPr>
            <p:nvPr/>
          </p:nvSpPr>
          <p:spPr bwMode="auto">
            <a:xfrm>
              <a:off x="1872" y="2496"/>
              <a:ext cx="1104" cy="720"/>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0" name="Text Box 32"/>
            <p:cNvSpPr txBox="1">
              <a:spLocks noChangeArrowheads="1"/>
            </p:cNvSpPr>
            <p:nvPr/>
          </p:nvSpPr>
          <p:spPr bwMode="auto">
            <a:xfrm>
              <a:off x="1878" y="2885"/>
              <a:ext cx="866"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65561" name="Rectangle 33"/>
            <p:cNvSpPr>
              <a:spLocks noChangeArrowheads="1"/>
            </p:cNvSpPr>
            <p:nvPr/>
          </p:nvSpPr>
          <p:spPr bwMode="auto">
            <a:xfrm>
              <a:off x="1191" y="2409"/>
              <a:ext cx="308" cy="330"/>
            </a:xfrm>
            <a:prstGeom prst="rect">
              <a:avLst/>
            </a:prstGeom>
            <a:noFill/>
            <a:ln w="12700" cap="sq">
              <a:noFill/>
              <a:miter lim="800000"/>
              <a:headEnd type="none" w="sm" len="sm"/>
              <a:tailEnd type="none" w="sm" len="sm"/>
            </a:ln>
          </p:spPr>
          <p:txBody>
            <a:bodyPr wrap="none">
              <a:spAutoFit/>
            </a:bodyPr>
            <a:lstStyle/>
            <a:p>
              <a:pPr algn="l"/>
              <a:r>
                <a:rPr lang="en-US" altLang="zh-CN" sz="2800" b="1">
                  <a:solidFill>
                    <a:srgbClr val="000099"/>
                  </a:solidFill>
                  <a:ea typeface="黑体" pitchFamily="49" charset="-122"/>
                </a:rPr>
                <a:t>B =</a:t>
              </a:r>
              <a:endParaRPr lang="zh-CN" altLang="en-US" sz="2800" b="1">
                <a:solidFill>
                  <a:srgbClr val="000099"/>
                </a:solidFill>
                <a:ea typeface="黑体" pitchFamily="49" charset="-122"/>
              </a:endParaRPr>
            </a:p>
          </p:txBody>
        </p:sp>
        <p:sp>
          <p:nvSpPr>
            <p:cNvPr id="65562" name="Text Box 34"/>
            <p:cNvSpPr txBox="1">
              <a:spLocks noChangeArrowheads="1"/>
            </p:cNvSpPr>
            <p:nvPr/>
          </p:nvSpPr>
          <p:spPr bwMode="auto">
            <a:xfrm rot="51612">
              <a:off x="2328" y="2399"/>
              <a:ext cx="1008" cy="291"/>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CC0000"/>
                  </a:solidFill>
                </a:rPr>
                <a:t>非0</a:t>
              </a:r>
              <a:r>
                <a:rPr lang="zh-CN" altLang="en-US" sz="2400" b="1">
                  <a:solidFill>
                    <a:srgbClr val="CC0000"/>
                  </a:solidFill>
                  <a:latin typeface="幼圆" pitchFamily="49" charset="-122"/>
                  <a:ea typeface="幼圆" pitchFamily="49" charset="-122"/>
                </a:rPr>
                <a:t>元素</a:t>
              </a:r>
            </a:p>
          </p:txBody>
        </p:sp>
      </p:grpSp>
      <p:grpSp>
        <p:nvGrpSpPr>
          <p:cNvPr id="5" name="Group 35"/>
          <p:cNvGrpSpPr>
            <a:grpSpLocks/>
          </p:cNvGrpSpPr>
          <p:nvPr/>
        </p:nvGrpSpPr>
        <p:grpSpPr bwMode="auto">
          <a:xfrm>
            <a:off x="762037" y="5408613"/>
            <a:ext cx="9194079" cy="919162"/>
            <a:chOff x="360" y="3407"/>
            <a:chExt cx="4344" cy="579"/>
          </a:xfrm>
        </p:grpSpPr>
        <p:sp>
          <p:nvSpPr>
            <p:cNvPr id="65545" name="Text Box 36"/>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66949" name="Oval 37"/>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7" name="Rectangle 38"/>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12700" dir="16200000" algn="ctr" rotWithShape="0">
                <a:srgbClr val="000000"/>
              </a:outerShdw>
            </a:effectLst>
          </p:spPr>
          <p:txBody>
            <a:bodyPr>
              <a:spAutoFit/>
            </a:bodyPr>
            <a:lstStyle/>
            <a:p>
              <a:pPr algn="l"/>
              <a:r>
                <a:rPr lang="zh-CN" altLang="en-US" sz="3100" b="1" dirty="0">
                  <a:solidFill>
                    <a:srgbClr val="FF3300"/>
                  </a:solidFill>
                  <a:ea typeface="黑体" pitchFamily="49" charset="-122"/>
                </a:rPr>
                <a:t>传统做法</a:t>
              </a:r>
            </a:p>
          </p:txBody>
        </p:sp>
      </p:grpSp>
      <p:grpSp>
        <p:nvGrpSpPr>
          <p:cNvPr id="6" name="Group 39"/>
          <p:cNvGrpSpPr>
            <a:grpSpLocks/>
          </p:cNvGrpSpPr>
          <p:nvPr/>
        </p:nvGrpSpPr>
        <p:grpSpPr bwMode="auto">
          <a:xfrm>
            <a:off x="8976048" y="4292600"/>
            <a:ext cx="2303377" cy="882650"/>
            <a:chOff x="4241" y="2704"/>
            <a:chExt cx="1089" cy="556"/>
          </a:xfrm>
        </p:grpSpPr>
        <p:sp>
          <p:nvSpPr>
            <p:cNvPr id="166952" name="Freeform 40"/>
            <p:cNvSpPr>
              <a:spLocks/>
            </p:cNvSpPr>
            <p:nvPr/>
          </p:nvSpPr>
          <p:spPr bwMode="auto">
            <a:xfrm>
              <a:off x="4241" y="2704"/>
              <a:ext cx="1043" cy="545"/>
            </a:xfrm>
            <a:custGeom>
              <a:avLst/>
              <a:gdLst/>
              <a:ahLst/>
              <a:cxnLst>
                <a:cxn ang="0">
                  <a:pos x="62" y="78"/>
                </a:cxn>
                <a:cxn ang="0">
                  <a:pos x="25" y="205"/>
                </a:cxn>
                <a:cxn ang="0">
                  <a:pos x="25" y="444"/>
                </a:cxn>
                <a:cxn ang="0">
                  <a:pos x="107" y="467"/>
                </a:cxn>
                <a:cxn ang="0">
                  <a:pos x="676" y="452"/>
                </a:cxn>
                <a:cxn ang="0">
                  <a:pos x="721" y="429"/>
                </a:cxn>
                <a:cxn ang="0">
                  <a:pos x="810" y="414"/>
                </a:cxn>
                <a:cxn ang="0">
                  <a:pos x="863" y="369"/>
                </a:cxn>
                <a:cxn ang="0">
                  <a:pos x="855" y="122"/>
                </a:cxn>
                <a:cxn ang="0">
                  <a:pos x="676" y="85"/>
                </a:cxn>
                <a:cxn ang="0">
                  <a:pos x="212" y="55"/>
                </a:cxn>
                <a:cxn ang="0">
                  <a:pos x="122" y="55"/>
                </a:cxn>
                <a:cxn ang="0">
                  <a:pos x="77" y="78"/>
                </a:cxn>
                <a:cxn ang="0">
                  <a:pos x="55" y="93"/>
                </a:cxn>
                <a:cxn ang="0">
                  <a:pos x="62" y="78"/>
                </a:cxn>
              </a:cxnLst>
              <a:rect l="0" t="0" r="r" b="b"/>
              <a:pathLst>
                <a:path w="863" h="467">
                  <a:moveTo>
                    <a:pt x="62" y="78"/>
                  </a:moveTo>
                  <a:cubicBezTo>
                    <a:pt x="56" y="127"/>
                    <a:pt x="51" y="164"/>
                    <a:pt x="25" y="205"/>
                  </a:cubicBezTo>
                  <a:cubicBezTo>
                    <a:pt x="6" y="294"/>
                    <a:pt x="0" y="306"/>
                    <a:pt x="25" y="444"/>
                  </a:cubicBezTo>
                  <a:cubicBezTo>
                    <a:pt x="26" y="448"/>
                    <a:pt x="98" y="464"/>
                    <a:pt x="107" y="467"/>
                  </a:cubicBezTo>
                  <a:cubicBezTo>
                    <a:pt x="297" y="460"/>
                    <a:pt x="486" y="460"/>
                    <a:pt x="676" y="452"/>
                  </a:cubicBezTo>
                  <a:cubicBezTo>
                    <a:pt x="696" y="451"/>
                    <a:pt x="704" y="436"/>
                    <a:pt x="721" y="429"/>
                  </a:cubicBezTo>
                  <a:cubicBezTo>
                    <a:pt x="738" y="422"/>
                    <a:pt x="803" y="415"/>
                    <a:pt x="810" y="414"/>
                  </a:cubicBezTo>
                  <a:cubicBezTo>
                    <a:pt x="840" y="394"/>
                    <a:pt x="851" y="404"/>
                    <a:pt x="863" y="369"/>
                  </a:cubicBezTo>
                  <a:cubicBezTo>
                    <a:pt x="861" y="318"/>
                    <a:pt x="842" y="193"/>
                    <a:pt x="855" y="122"/>
                  </a:cubicBezTo>
                  <a:cubicBezTo>
                    <a:pt x="772" y="69"/>
                    <a:pt x="828" y="94"/>
                    <a:pt x="676" y="85"/>
                  </a:cubicBezTo>
                  <a:cubicBezTo>
                    <a:pt x="546" y="0"/>
                    <a:pt x="326" y="57"/>
                    <a:pt x="212" y="55"/>
                  </a:cubicBezTo>
                  <a:cubicBezTo>
                    <a:pt x="180" y="33"/>
                    <a:pt x="157" y="44"/>
                    <a:pt x="122" y="55"/>
                  </a:cubicBezTo>
                  <a:cubicBezTo>
                    <a:pt x="60" y="97"/>
                    <a:pt x="138" y="47"/>
                    <a:pt x="77" y="78"/>
                  </a:cubicBezTo>
                  <a:cubicBezTo>
                    <a:pt x="69" y="82"/>
                    <a:pt x="64" y="93"/>
                    <a:pt x="55" y="93"/>
                  </a:cubicBezTo>
                  <a:cubicBezTo>
                    <a:pt x="49" y="93"/>
                    <a:pt x="60" y="83"/>
                    <a:pt x="62" y="78"/>
                  </a:cubicBezTo>
                  <a:close/>
                </a:path>
              </a:pathLst>
            </a:custGeom>
            <a:solidFill>
              <a:srgbClr val="00CCFF"/>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4" name="Text Box 41"/>
            <p:cNvSpPr txBox="1">
              <a:spLocks noChangeArrowheads="1"/>
            </p:cNvSpPr>
            <p:nvPr/>
          </p:nvSpPr>
          <p:spPr bwMode="auto">
            <a:xfrm>
              <a:off x="4332" y="2795"/>
              <a:ext cx="998" cy="46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en-US" altLang="zh-CN" sz="4200" b="1">
                  <a:solidFill>
                    <a:srgbClr val="FF0000"/>
                  </a:solidFill>
                  <a:ea typeface="黑体" pitchFamily="49" charset="-122"/>
                </a:rPr>
                <a:t>n</a:t>
              </a:r>
              <a:r>
                <a:rPr lang="en-US" altLang="zh-CN" sz="4200" b="1">
                  <a:solidFill>
                    <a:srgbClr val="FF0000"/>
                  </a:solidFill>
                  <a:ea typeface="黑体" pitchFamily="49" charset="-122"/>
                  <a:cs typeface="Times New Roman" pitchFamily="18" charset="0"/>
                </a:rPr>
                <a:t>×</a:t>
              </a:r>
              <a:r>
                <a:rPr lang="en-US" altLang="zh-CN" sz="4200" b="1">
                  <a:solidFill>
                    <a:srgbClr val="FF0000"/>
                  </a:solidFill>
                  <a:ea typeface="黑体" pitchFamily="49" charset="-122"/>
                </a:rPr>
                <a:t>n</a:t>
              </a:r>
            </a:p>
          </p:txBody>
        </p:sp>
      </p:gr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5999144" y="5373688"/>
            <a:ext cx="5943014" cy="762000"/>
            <a:chOff x="1008" y="3312"/>
            <a:chExt cx="2808" cy="480"/>
          </a:xfrm>
        </p:grpSpPr>
        <p:sp>
          <p:nvSpPr>
            <p:cNvPr id="66580" name="AutoShape 17"/>
            <p:cNvSpPr>
              <a:spLocks noChangeArrowheads="1"/>
            </p:cNvSpPr>
            <p:nvPr/>
          </p:nvSpPr>
          <p:spPr bwMode="auto">
            <a:xfrm>
              <a:off x="1008" y="3312"/>
              <a:ext cx="2784" cy="480"/>
            </a:xfrm>
            <a:prstGeom prst="cloudCallout">
              <a:avLst>
                <a:gd name="adj1" fmla="val -40741"/>
                <a:gd name="adj2" fmla="val -181019"/>
              </a:avLst>
            </a:prstGeom>
            <a:solidFill>
              <a:srgbClr val="D9FFFF"/>
            </a:solidFill>
            <a:ln w="25400" cap="sq">
              <a:solidFill>
                <a:srgbClr val="808080"/>
              </a:solidFill>
              <a:round/>
              <a:headEnd type="none" w="sm" len="sm"/>
              <a:tailEnd type="none" w="sm" len="sm"/>
            </a:ln>
            <a:effectLst>
              <a:outerShdw dist="188799" dir="1179229" algn="ctr" rotWithShape="0">
                <a:srgbClr val="C0C0C0"/>
              </a:outerShdw>
            </a:effectLst>
          </p:spPr>
          <p:txBody>
            <a:bodyPr/>
            <a:lstStyle/>
            <a:p>
              <a:endParaRPr lang="zh-CN" altLang="en-US" sz="2400">
                <a:solidFill>
                  <a:srgbClr val="FFFFCC"/>
                </a:solidFill>
              </a:endParaRPr>
            </a:p>
          </p:txBody>
        </p:sp>
        <p:sp>
          <p:nvSpPr>
            <p:cNvPr id="66581" name="Text Box 18"/>
            <p:cNvSpPr txBox="1">
              <a:spLocks noChangeArrowheads="1"/>
            </p:cNvSpPr>
            <p:nvPr/>
          </p:nvSpPr>
          <p:spPr bwMode="auto">
            <a:xfrm>
              <a:off x="1272" y="3362"/>
              <a:ext cx="2544"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3000" b="1" i="1">
                  <a:solidFill>
                    <a:srgbClr val="FF0066"/>
                  </a:solidFill>
                  <a:latin typeface="黑体" pitchFamily="49" charset="-122"/>
                  <a:ea typeface="黑体" pitchFamily="49" charset="-122"/>
                </a:rPr>
                <a:t>有</a:t>
              </a:r>
              <a:r>
                <a:rPr lang="zh-CN" altLang="en-US" sz="3000" b="1" i="1">
                  <a:solidFill>
                    <a:srgbClr val="FF0066"/>
                  </a:solidFill>
                  <a:ea typeface="黑体" pitchFamily="49" charset="-122"/>
                </a:rPr>
                <a:t>3</a:t>
              </a:r>
              <a:r>
                <a:rPr lang="en-US" altLang="zh-CN" sz="3000" b="1" i="1">
                  <a:solidFill>
                    <a:srgbClr val="FF0066"/>
                  </a:solidFill>
                  <a:ea typeface="黑体" pitchFamily="49" charset="-122"/>
                </a:rPr>
                <a:t>n</a:t>
              </a:r>
              <a:r>
                <a:rPr lang="en-US" altLang="zh-CN" sz="3000" b="1" i="1">
                  <a:solidFill>
                    <a:srgbClr val="FF0066"/>
                  </a:solidFill>
                  <a:latin typeface="宋体" charset="-122"/>
                </a:rPr>
                <a:t>-</a:t>
              </a:r>
              <a:r>
                <a:rPr lang="en-US" altLang="zh-CN" sz="3000" b="1" i="1">
                  <a:solidFill>
                    <a:srgbClr val="FF0066"/>
                  </a:solidFill>
                  <a:ea typeface="黑体" pitchFamily="49" charset="-122"/>
                </a:rPr>
                <a:t>2</a:t>
              </a:r>
              <a:r>
                <a:rPr lang="zh-CN" altLang="en-US" sz="3000" b="1" i="1">
                  <a:solidFill>
                    <a:srgbClr val="FF0066"/>
                  </a:solidFill>
                  <a:ea typeface="黑体" pitchFamily="49" charset="-122"/>
                </a:rPr>
                <a:t>个</a:t>
              </a:r>
              <a:r>
                <a:rPr lang="zh-CN" altLang="en-US" sz="3000" b="1" i="1">
                  <a:solidFill>
                    <a:srgbClr val="FF0066"/>
                  </a:solidFill>
                  <a:latin typeface="黑体" pitchFamily="49" charset="-122"/>
                  <a:ea typeface="黑体" pitchFamily="49" charset="-122"/>
                </a:rPr>
                <a:t>非零元素</a:t>
              </a:r>
              <a:endParaRPr lang="en-US" altLang="zh-CN" sz="3000" b="1" i="1">
                <a:solidFill>
                  <a:srgbClr val="FF0066"/>
                </a:solidFill>
                <a:latin typeface="黑体" pitchFamily="49" charset="-122"/>
                <a:ea typeface="黑体" pitchFamily="49" charset="-122"/>
              </a:endParaRPr>
            </a:p>
          </p:txBody>
        </p:sp>
      </p:grpSp>
      <p:grpSp>
        <p:nvGrpSpPr>
          <p:cNvPr id="3" name="Group 35"/>
          <p:cNvGrpSpPr>
            <a:grpSpLocks/>
          </p:cNvGrpSpPr>
          <p:nvPr/>
        </p:nvGrpSpPr>
        <p:grpSpPr bwMode="auto">
          <a:xfrm>
            <a:off x="913150" y="685800"/>
            <a:ext cx="8276615" cy="668338"/>
            <a:chOff x="647" y="432"/>
            <a:chExt cx="3911" cy="421"/>
          </a:xfrm>
        </p:grpSpPr>
        <p:sp>
          <p:nvSpPr>
            <p:cNvPr id="66578" name="Rectangle 36"/>
            <p:cNvSpPr>
              <a:spLocks noChangeArrowheads="1"/>
            </p:cNvSpPr>
            <p:nvPr/>
          </p:nvSpPr>
          <p:spPr bwMode="auto">
            <a:xfrm>
              <a:off x="1150" y="432"/>
              <a:ext cx="3408"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hangingPunct="1">
                <a:lnSpc>
                  <a:spcPct val="85000"/>
                </a:lnSpc>
              </a:pPr>
              <a:r>
                <a:rPr kumimoji="1" lang="zh-CN" altLang="en-US" sz="3200" b="1">
                  <a:solidFill>
                    <a:srgbClr val="FF3300"/>
                  </a:solidFill>
                  <a:ea typeface="幼圆" pitchFamily="49" charset="-122"/>
                </a:rPr>
                <a:t>三对角矩阵的压缩存储</a:t>
              </a:r>
            </a:p>
          </p:txBody>
        </p:sp>
        <p:sp>
          <p:nvSpPr>
            <p:cNvPr id="66579" name="Rectangle 37"/>
            <p:cNvSpPr>
              <a:spLocks noChangeArrowheads="1"/>
            </p:cNvSpPr>
            <p:nvPr/>
          </p:nvSpPr>
          <p:spPr bwMode="auto">
            <a:xfrm>
              <a:off x="647" y="436"/>
              <a:ext cx="363" cy="417"/>
            </a:xfrm>
            <a:prstGeom prst="rect">
              <a:avLst/>
            </a:prstGeom>
            <a:noFill/>
            <a:ln w="12700" cap="sq">
              <a:noFill/>
              <a:miter lim="800000"/>
              <a:headEnd type="none" w="sm" len="sm"/>
              <a:tailEnd type="none" w="sm" len="sm"/>
            </a:ln>
          </p:spPr>
          <p:txBody>
            <a:bodyPr wrap="none">
              <a:spAutoFit/>
            </a:bodyPr>
            <a:lstStyle/>
            <a:p>
              <a:pPr algn="l"/>
              <a:r>
                <a:rPr kumimoji="1" lang="zh-CN" altLang="en-US" sz="3700" b="1" i="1">
                  <a:solidFill>
                    <a:srgbClr val="000099"/>
                  </a:solidFill>
                  <a:ea typeface="黑体" pitchFamily="49" charset="-122"/>
                </a:rPr>
                <a:t>例.</a:t>
              </a:r>
            </a:p>
          </p:txBody>
        </p:sp>
      </p:grpSp>
      <p:sp>
        <p:nvSpPr>
          <p:cNvPr id="125990" name="Freeform 38"/>
          <p:cNvSpPr>
            <a:spLocks/>
          </p:cNvSpPr>
          <p:nvPr/>
        </p:nvSpPr>
        <p:spPr bwMode="auto">
          <a:xfrm>
            <a:off x="2048647" y="703265"/>
            <a:ext cx="2940205" cy="752475"/>
          </a:xfrm>
          <a:custGeom>
            <a:avLst/>
            <a:gdLst/>
            <a:ahLst/>
            <a:cxnLst>
              <a:cxn ang="0">
                <a:pos x="1309" y="69"/>
              </a:cxn>
              <a:cxn ang="0">
                <a:pos x="995" y="61"/>
              </a:cxn>
              <a:cxn ang="0">
                <a:pos x="808" y="2"/>
              </a:cxn>
              <a:cxn ang="0">
                <a:pos x="666" y="9"/>
              </a:cxn>
              <a:cxn ang="0">
                <a:pos x="554" y="54"/>
              </a:cxn>
              <a:cxn ang="0">
                <a:pos x="210" y="61"/>
              </a:cxn>
              <a:cxn ang="0">
                <a:pos x="45" y="84"/>
              </a:cxn>
              <a:cxn ang="0">
                <a:pos x="0" y="196"/>
              </a:cxn>
              <a:cxn ang="0">
                <a:pos x="8" y="293"/>
              </a:cxn>
              <a:cxn ang="0">
                <a:pos x="187" y="376"/>
              </a:cxn>
              <a:cxn ang="0">
                <a:pos x="1175" y="383"/>
              </a:cxn>
              <a:cxn ang="0">
                <a:pos x="1302" y="323"/>
              </a:cxn>
              <a:cxn ang="0">
                <a:pos x="1332" y="293"/>
              </a:cxn>
              <a:cxn ang="0">
                <a:pos x="1347" y="233"/>
              </a:cxn>
              <a:cxn ang="0">
                <a:pos x="1339" y="211"/>
              </a:cxn>
              <a:cxn ang="0">
                <a:pos x="1332" y="106"/>
              </a:cxn>
              <a:cxn ang="0">
                <a:pos x="1309" y="69"/>
              </a:cxn>
            </a:cxnLst>
            <a:rect l="0" t="0" r="r" b="b"/>
            <a:pathLst>
              <a:path w="1347" h="474">
                <a:moveTo>
                  <a:pt x="1309" y="69"/>
                </a:moveTo>
                <a:cubicBezTo>
                  <a:pt x="1204" y="66"/>
                  <a:pt x="1100" y="66"/>
                  <a:pt x="995" y="61"/>
                </a:cubicBezTo>
                <a:cubicBezTo>
                  <a:pt x="932" y="58"/>
                  <a:pt x="867" y="20"/>
                  <a:pt x="808" y="2"/>
                </a:cubicBezTo>
                <a:cubicBezTo>
                  <a:pt x="761" y="4"/>
                  <a:pt x="712" y="0"/>
                  <a:pt x="666" y="9"/>
                </a:cubicBezTo>
                <a:cubicBezTo>
                  <a:pt x="610" y="20"/>
                  <a:pt x="619" y="52"/>
                  <a:pt x="554" y="54"/>
                </a:cubicBezTo>
                <a:cubicBezTo>
                  <a:pt x="439" y="58"/>
                  <a:pt x="325" y="59"/>
                  <a:pt x="210" y="61"/>
                </a:cubicBezTo>
                <a:cubicBezTo>
                  <a:pt x="158" y="79"/>
                  <a:pt x="100" y="76"/>
                  <a:pt x="45" y="84"/>
                </a:cubicBezTo>
                <a:cubicBezTo>
                  <a:pt x="22" y="118"/>
                  <a:pt x="14" y="158"/>
                  <a:pt x="0" y="196"/>
                </a:cubicBezTo>
                <a:cubicBezTo>
                  <a:pt x="3" y="228"/>
                  <a:pt x="0" y="262"/>
                  <a:pt x="8" y="293"/>
                </a:cubicBezTo>
                <a:cubicBezTo>
                  <a:pt x="30" y="377"/>
                  <a:pt x="122" y="371"/>
                  <a:pt x="187" y="376"/>
                </a:cubicBezTo>
                <a:cubicBezTo>
                  <a:pt x="511" y="474"/>
                  <a:pt x="709" y="387"/>
                  <a:pt x="1175" y="383"/>
                </a:cubicBezTo>
                <a:cubicBezTo>
                  <a:pt x="1218" y="375"/>
                  <a:pt x="1265" y="348"/>
                  <a:pt x="1302" y="323"/>
                </a:cubicBezTo>
                <a:cubicBezTo>
                  <a:pt x="1320" y="266"/>
                  <a:pt x="1293" y="332"/>
                  <a:pt x="1332" y="293"/>
                </a:cubicBezTo>
                <a:cubicBezTo>
                  <a:pt x="1347" y="278"/>
                  <a:pt x="1343" y="253"/>
                  <a:pt x="1347" y="233"/>
                </a:cubicBezTo>
                <a:cubicBezTo>
                  <a:pt x="1344" y="226"/>
                  <a:pt x="1340" y="219"/>
                  <a:pt x="1339" y="211"/>
                </a:cubicBezTo>
                <a:cubicBezTo>
                  <a:pt x="1335" y="176"/>
                  <a:pt x="1340" y="140"/>
                  <a:pt x="1332" y="106"/>
                </a:cubicBezTo>
                <a:cubicBezTo>
                  <a:pt x="1327" y="83"/>
                  <a:pt x="1255" y="69"/>
                  <a:pt x="1309" y="69"/>
                </a:cubicBezTo>
                <a:close/>
              </a:path>
            </a:pathLst>
          </a:custGeom>
          <a:noFill/>
          <a:ln w="69850" cap="sq" cmpd="sng">
            <a:solidFill>
              <a:srgbClr val="00CCFF"/>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9"/>
          <p:cNvGrpSpPr>
            <a:grpSpLocks/>
          </p:cNvGrpSpPr>
          <p:nvPr/>
        </p:nvGrpSpPr>
        <p:grpSpPr bwMode="auto">
          <a:xfrm>
            <a:off x="2558973" y="1717677"/>
            <a:ext cx="9477437" cy="2678113"/>
            <a:chOff x="1209" y="1082"/>
            <a:chExt cx="4478" cy="1687"/>
          </a:xfrm>
        </p:grpSpPr>
        <p:sp>
          <p:nvSpPr>
            <p:cNvPr id="66567" name="Text Box 40"/>
            <p:cNvSpPr txBox="1">
              <a:spLocks noChangeArrowheads="1"/>
            </p:cNvSpPr>
            <p:nvPr/>
          </p:nvSpPr>
          <p:spPr bwMode="auto">
            <a:xfrm>
              <a:off x="1655" y="1082"/>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dirty="0">
                  <a:solidFill>
                    <a:srgbClr val="000099"/>
                  </a:solidFill>
                </a:rPr>
                <a:t>          </a:t>
              </a:r>
              <a:r>
                <a:rPr kumimoji="1" lang="en-US" altLang="zh-CN" sz="2400" b="1" dirty="0" smtClean="0">
                  <a:solidFill>
                    <a:srgbClr val="000099"/>
                  </a:solidFill>
                </a:rPr>
                <a:t>b</a:t>
              </a:r>
              <a:r>
                <a:rPr kumimoji="1" lang="en-US" altLang="zh-CN" sz="2400" b="1" baseline="-25000" dirty="0" smtClean="0">
                  <a:solidFill>
                    <a:srgbClr val="000099"/>
                  </a:solidFill>
                </a:rPr>
                <a:t>11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12</a:t>
              </a:r>
              <a:endParaRPr kumimoji="1" lang="en-US" altLang="zh-CN" sz="2400" b="1" dirty="0">
                <a:solidFill>
                  <a:srgbClr val="000099"/>
                </a:solidFill>
              </a:endParaRPr>
            </a:p>
            <a:p>
              <a:pPr algn="l" eaLnBrk="1" hangingPunct="1"/>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21 </a:t>
              </a:r>
              <a:r>
                <a:rPr kumimoji="1" lang="en-US" altLang="zh-CN" sz="2400" b="1" baseline="-25000" dirty="0" smtClean="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22  </a:t>
              </a:r>
              <a:r>
                <a:rPr kumimoji="1" lang="en-US" altLang="zh-CN" sz="2400" b="1" dirty="0">
                  <a:solidFill>
                    <a:srgbClr val="000099"/>
                  </a:solidFill>
                </a:rPr>
                <a:t>   </a:t>
              </a:r>
              <a:r>
                <a:rPr kumimoji="1" lang="en-US" altLang="zh-CN" sz="2400" b="1" dirty="0" smtClean="0">
                  <a:solidFill>
                    <a:srgbClr val="000099"/>
                  </a:solidFill>
                </a:rPr>
                <a:t> b</a:t>
              </a:r>
              <a:r>
                <a:rPr kumimoji="1" lang="en-US" altLang="zh-CN" sz="2400" b="1" baseline="-25000" dirty="0" smtClean="0">
                  <a:solidFill>
                    <a:srgbClr val="000099"/>
                  </a:solidFill>
                </a:rPr>
                <a:t>23</a:t>
              </a:r>
              <a:endParaRPr kumimoji="1" lang="en-US" altLang="zh-CN" sz="2400" b="1" dirty="0">
                <a:solidFill>
                  <a:srgbClr val="000099"/>
                </a:solidFill>
              </a:endParaRPr>
            </a:p>
            <a:p>
              <a:pPr algn="l" eaLnBrk="1" hangingPunct="1"/>
              <a:r>
                <a:rPr kumimoji="1" lang="en-US" altLang="zh-CN" sz="2400" b="1" dirty="0">
                  <a:solidFill>
                    <a:srgbClr val="000099"/>
                  </a:solidFill>
                </a:rPr>
                <a:t>                   </a:t>
              </a:r>
              <a:r>
                <a:rPr kumimoji="1" lang="en-US" altLang="zh-CN" sz="2400" b="1" dirty="0" smtClean="0">
                  <a:solidFill>
                    <a:srgbClr val="000099"/>
                  </a:solidFill>
                </a:rPr>
                <a:t>b</a:t>
              </a:r>
              <a:r>
                <a:rPr kumimoji="1" lang="en-US" altLang="zh-CN" sz="2400" b="1" baseline="-25000" dirty="0" smtClean="0">
                  <a:solidFill>
                    <a:srgbClr val="000099"/>
                  </a:solidFill>
                </a:rPr>
                <a:t>32</a:t>
              </a:r>
              <a:r>
                <a:rPr kumimoji="1" lang="en-US" altLang="zh-CN" sz="2400" b="1" dirty="0" smtClean="0">
                  <a:solidFill>
                    <a:srgbClr val="000099"/>
                  </a:solidFill>
                </a:rPr>
                <a:t>      b</a:t>
              </a:r>
              <a:r>
                <a:rPr kumimoji="1" lang="en-US" altLang="zh-CN" sz="2400" b="1" baseline="-25000" dirty="0" smtClean="0">
                  <a:solidFill>
                    <a:srgbClr val="000099"/>
                  </a:solidFill>
                </a:rPr>
                <a:t>33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34</a:t>
              </a:r>
              <a:endParaRPr kumimoji="1" lang="en-US" altLang="zh-CN" sz="2400" b="1" dirty="0">
                <a:solidFill>
                  <a:srgbClr val="000099"/>
                </a:solidFill>
              </a:endParaRPr>
            </a:p>
            <a:p>
              <a:pPr algn="l" eaLnBrk="1" hangingPunct="1"/>
              <a:endParaRPr kumimoji="1" lang="en-US" altLang="zh-CN" sz="2400" b="1" dirty="0">
                <a:solidFill>
                  <a:srgbClr val="000099"/>
                </a:solidFill>
              </a:endParaRPr>
            </a:p>
            <a:p>
              <a:pPr algn="l" eaLnBrk="1" hangingPunct="1"/>
              <a:r>
                <a:rPr kumimoji="1" lang="en-US" altLang="zh-CN" sz="2400" b="1" dirty="0">
                  <a:solidFill>
                    <a:srgbClr val="000099"/>
                  </a:solidFill>
                </a:rPr>
                <a:t> </a:t>
              </a:r>
            </a:p>
            <a:p>
              <a:pPr algn="l" eaLnBrk="1" hangingPunct="1"/>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n-1n</a:t>
              </a:r>
              <a:r>
                <a:rPr kumimoji="1" lang="en-US" altLang="zh-CN" sz="2400" b="1" dirty="0">
                  <a:solidFill>
                    <a:srgbClr val="000099"/>
                  </a:solidFill>
                </a:rPr>
                <a:t> </a:t>
              </a:r>
            </a:p>
            <a:p>
              <a:pPr algn="l" eaLnBrk="1" hangingPunct="1"/>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nn-1</a:t>
              </a:r>
              <a:r>
                <a:rPr kumimoji="1" lang="en-US" altLang="zh-CN" sz="2400" b="1" dirty="0">
                  <a:solidFill>
                    <a:srgbClr val="000099"/>
                  </a:solidFill>
                </a:rPr>
                <a:t> </a:t>
              </a:r>
              <a:r>
                <a:rPr kumimoji="1" lang="en-US" altLang="zh-CN" sz="2400" b="1" dirty="0" err="1">
                  <a:solidFill>
                    <a:srgbClr val="000099"/>
                  </a:solidFill>
                </a:rPr>
                <a:t>b</a:t>
              </a:r>
              <a:r>
                <a:rPr kumimoji="1" lang="en-US" altLang="zh-CN" sz="2400" b="1" baseline="-25000" dirty="0" err="1">
                  <a:solidFill>
                    <a:srgbClr val="000099"/>
                  </a:solidFill>
                </a:rPr>
                <a:t>nn</a:t>
              </a:r>
              <a:endParaRPr kumimoji="1" lang="en-US" altLang="zh-CN" sz="2400" b="1" dirty="0">
                <a:solidFill>
                  <a:srgbClr val="000099"/>
                </a:solidFill>
              </a:endParaRPr>
            </a:p>
          </p:txBody>
        </p:sp>
        <p:sp>
          <p:nvSpPr>
            <p:cNvPr id="125993" name="Line 41"/>
            <p:cNvSpPr>
              <a:spLocks noChangeShapeType="1"/>
            </p:cNvSpPr>
            <p:nvPr/>
          </p:nvSpPr>
          <p:spPr bwMode="auto">
            <a:xfrm>
              <a:off x="2846" y="1802"/>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4" name="Line 42"/>
            <p:cNvSpPr>
              <a:spLocks noChangeShapeType="1"/>
            </p:cNvSpPr>
            <p:nvPr/>
          </p:nvSpPr>
          <p:spPr bwMode="auto">
            <a:xfrm>
              <a:off x="2438" y="1850"/>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5" name="Line 43"/>
            <p:cNvSpPr>
              <a:spLocks noChangeShapeType="1"/>
            </p:cNvSpPr>
            <p:nvPr/>
          </p:nvSpPr>
          <p:spPr bwMode="auto">
            <a:xfrm>
              <a:off x="3317" y="1790"/>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6" name="AutoShape 44"/>
            <p:cNvSpPr>
              <a:spLocks/>
            </p:cNvSpPr>
            <p:nvPr/>
          </p:nvSpPr>
          <p:spPr bwMode="auto">
            <a:xfrm>
              <a:off x="4505"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7" name="AutoShape 45"/>
            <p:cNvSpPr>
              <a:spLocks noChangeArrowheads="1"/>
            </p:cNvSpPr>
            <p:nvPr/>
          </p:nvSpPr>
          <p:spPr bwMode="auto">
            <a:xfrm>
              <a:off x="1987" y="1754"/>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3" name="Text Box 46"/>
            <p:cNvSpPr txBox="1">
              <a:spLocks noChangeArrowheads="1"/>
            </p:cNvSpPr>
            <p:nvPr/>
          </p:nvSpPr>
          <p:spPr bwMode="auto">
            <a:xfrm>
              <a:off x="2035" y="2250"/>
              <a:ext cx="80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25999" name="AutoShape 47"/>
            <p:cNvSpPr>
              <a:spLocks noChangeArrowheads="1"/>
            </p:cNvSpPr>
            <p:nvPr/>
          </p:nvSpPr>
          <p:spPr bwMode="auto">
            <a:xfrm rot="-10800000">
              <a:off x="3065" y="1178"/>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5" name="Text Box 48"/>
            <p:cNvSpPr txBox="1">
              <a:spLocks noChangeArrowheads="1"/>
            </p:cNvSpPr>
            <p:nvPr/>
          </p:nvSpPr>
          <p:spPr bwMode="auto">
            <a:xfrm>
              <a:off x="3657" y="1299"/>
              <a:ext cx="76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6576" name="Text Box 49"/>
            <p:cNvSpPr txBox="1">
              <a:spLocks noChangeArrowheads="1"/>
            </p:cNvSpPr>
            <p:nvPr/>
          </p:nvSpPr>
          <p:spPr bwMode="auto">
            <a:xfrm>
              <a:off x="1209" y="1838"/>
              <a:ext cx="324" cy="349"/>
            </a:xfrm>
            <a:prstGeom prst="rect">
              <a:avLst/>
            </a:prstGeom>
            <a:noFill/>
            <a:ln w="12700" cap="sq">
              <a:noFill/>
              <a:miter lim="800000"/>
              <a:headEnd type="none" w="sm" len="sm"/>
              <a:tailEnd type="none" w="sm" len="sm"/>
            </a:ln>
          </p:spPr>
          <p:txBody>
            <a:bodyPr wrap="none">
              <a:spAutoFit/>
            </a:bodyPr>
            <a:lstStyle/>
            <a:p>
              <a:pPr algn="l"/>
              <a:r>
                <a:rPr lang="en-US" altLang="zh-CN" sz="3000" b="1" dirty="0">
                  <a:solidFill>
                    <a:srgbClr val="000099"/>
                  </a:solidFill>
                  <a:ea typeface="黑体" pitchFamily="49" charset="-122"/>
                </a:rPr>
                <a:t>B =</a:t>
              </a:r>
            </a:p>
          </p:txBody>
        </p:sp>
        <p:sp>
          <p:nvSpPr>
            <p:cNvPr id="126002" name="AutoShape 50"/>
            <p:cNvSpPr>
              <a:spLocks/>
            </p:cNvSpPr>
            <p:nvPr/>
          </p:nvSpPr>
          <p:spPr bwMode="auto">
            <a:xfrm flipH="1">
              <a:off x="1742"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21" name="TextBox 20"/>
          <p:cNvSpPr txBox="1">
            <a:spLocks noChangeArrowheads="1"/>
          </p:cNvSpPr>
          <p:nvPr/>
        </p:nvSpPr>
        <p:spPr bwMode="auto">
          <a:xfrm>
            <a:off x="526733" y="5445125"/>
            <a:ext cx="3892412" cy="584775"/>
          </a:xfrm>
          <a:prstGeom prst="rect">
            <a:avLst/>
          </a:prstGeom>
          <a:noFill/>
          <a:ln w="9525">
            <a:noFill/>
            <a:miter lim="800000"/>
            <a:headEnd/>
            <a:tailEnd/>
          </a:ln>
        </p:spPr>
        <p:txBody>
          <a:bodyPr wrap="none">
            <a:spAutoFit/>
          </a:bodyPr>
          <a:lstStyle/>
          <a:p>
            <a:pPr algn="l"/>
            <a:r>
              <a:rPr lang="zh-CN" altLang="en-US" sz="3200" b="1" dirty="0">
                <a:solidFill>
                  <a:srgbClr val="002060"/>
                </a:solidFill>
                <a:ea typeface="黑体" pitchFamily="49" charset="-122"/>
              </a:rPr>
              <a:t>有多少个非零元素？</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9" name="Rectangle 49"/>
          <p:cNvSpPr>
            <a:spLocks noChangeArrowheads="1"/>
          </p:cNvSpPr>
          <p:nvPr/>
        </p:nvSpPr>
        <p:spPr bwMode="auto">
          <a:xfrm>
            <a:off x="1161404" y="6075365"/>
            <a:ext cx="10126656" cy="708025"/>
          </a:xfrm>
          <a:prstGeom prst="rect">
            <a:avLst/>
          </a:prstGeom>
          <a:solidFill>
            <a:srgbClr val="FFFFFF"/>
          </a:solidFill>
          <a:ln w="12700" cap="sq">
            <a:noFill/>
            <a:miter lim="800000"/>
            <a:headEnd type="none" w="sm" len="sm"/>
            <a:tailEnd type="none" w="sm" len="sm"/>
          </a:ln>
        </p:spPr>
        <p:txBody>
          <a:bodyPr anchor="ctr">
            <a:spAutoFit/>
          </a:bodyPr>
          <a:lstStyle/>
          <a:p>
            <a:r>
              <a:rPr lang="en-US" altLang="zh-CN" sz="2000" b="1">
                <a:solidFill>
                  <a:srgbClr val="000066"/>
                </a:solidFill>
                <a:ea typeface="黑体" pitchFamily="49" charset="-122"/>
              </a:rPr>
              <a:t>《</a:t>
            </a:r>
            <a:r>
              <a:rPr lang="zh-CN" altLang="en-US" sz="2000" b="1">
                <a:solidFill>
                  <a:srgbClr val="000066"/>
                </a:solidFill>
                <a:ea typeface="黑体" pitchFamily="49" charset="-122"/>
              </a:rPr>
              <a:t>计算机与数字工程</a:t>
            </a:r>
            <a:r>
              <a:rPr lang="en-US" altLang="zh-CN" sz="2000" b="1">
                <a:solidFill>
                  <a:srgbClr val="000066"/>
                </a:solidFill>
                <a:ea typeface="黑体" pitchFamily="49" charset="-122"/>
              </a:rPr>
              <a:t>》 2000</a:t>
            </a:r>
            <a:r>
              <a:rPr lang="zh-CN" altLang="en-US" sz="2000" b="1">
                <a:solidFill>
                  <a:srgbClr val="000066"/>
                </a:solidFill>
                <a:ea typeface="黑体" pitchFamily="49" charset="-122"/>
              </a:rPr>
              <a:t>年</a:t>
            </a:r>
            <a:r>
              <a:rPr lang="en-US" altLang="zh-CN" sz="2000" b="1">
                <a:solidFill>
                  <a:srgbClr val="000066"/>
                </a:solidFill>
                <a:ea typeface="黑体" pitchFamily="49" charset="-122"/>
              </a:rPr>
              <a:t>3</a:t>
            </a:r>
            <a:r>
              <a:rPr lang="zh-CN" altLang="en-US" sz="2000" b="1">
                <a:solidFill>
                  <a:srgbClr val="000066"/>
                </a:solidFill>
                <a:ea typeface="黑体" pitchFamily="49" charset="-122"/>
              </a:rPr>
              <a:t>期 ，刘明杰，杨文茂</a:t>
            </a:r>
          </a:p>
          <a:p>
            <a:r>
              <a:rPr lang="en-US" altLang="zh-CN" sz="2000" b="1">
                <a:solidFill>
                  <a:srgbClr val="000066"/>
                </a:solidFill>
                <a:ea typeface="黑体" pitchFamily="49" charset="-122"/>
              </a:rPr>
              <a:t>m</a:t>
            </a:r>
            <a:r>
              <a:rPr lang="zh-CN" altLang="en-US" sz="2000" b="1">
                <a:solidFill>
                  <a:srgbClr val="000066"/>
                </a:solidFill>
                <a:ea typeface="黑体" pitchFamily="49" charset="-122"/>
              </a:rPr>
              <a:t>条对角线的</a:t>
            </a:r>
            <a:r>
              <a:rPr lang="en-US" altLang="zh-CN" sz="2000" b="1">
                <a:solidFill>
                  <a:srgbClr val="000066"/>
                </a:solidFill>
                <a:ea typeface="黑体" pitchFamily="49" charset="-122"/>
              </a:rPr>
              <a:t>n</a:t>
            </a:r>
            <a:r>
              <a:rPr lang="zh-CN" altLang="en-US" sz="2000" b="1">
                <a:solidFill>
                  <a:srgbClr val="000066"/>
                </a:solidFill>
                <a:ea typeface="黑体" pitchFamily="49" charset="-122"/>
              </a:rPr>
              <a:t>阶对角矩阵压缩存储的通用寻址公式</a:t>
            </a:r>
          </a:p>
        </p:txBody>
      </p:sp>
      <p:sp>
        <p:nvSpPr>
          <p:cNvPr id="174128" name="Rectangle 48"/>
          <p:cNvSpPr>
            <a:spLocks noChangeArrowheads="1"/>
          </p:cNvSpPr>
          <p:nvPr/>
        </p:nvSpPr>
        <p:spPr bwMode="auto">
          <a:xfrm>
            <a:off x="820323" y="5849938"/>
            <a:ext cx="10567039" cy="969962"/>
          </a:xfrm>
          <a:prstGeom prst="rect">
            <a:avLst/>
          </a:prstGeom>
          <a:solidFill>
            <a:srgbClr val="FFFFFF"/>
          </a:solidFill>
          <a:ln w="12700" cap="sq">
            <a:noFill/>
            <a:miter lim="800000"/>
            <a:headEnd type="none" w="sm" len="sm"/>
            <a:tailEnd type="none" w="sm" len="sm"/>
          </a:ln>
          <a:effectLst/>
        </p:spPr>
        <p:txBody>
          <a:bodyPr anchor="ctr">
            <a:spAutoFit/>
          </a:bodyPr>
          <a:lstStyle/>
          <a:p>
            <a:pPr>
              <a:defRPr/>
            </a:pPr>
            <a:r>
              <a:rPr lang="en-US" altLang="zh-CN" sz="2000" b="1" dirty="0">
                <a:solidFill>
                  <a:srgbClr val="000066"/>
                </a:solidFill>
                <a:ea typeface="黑体" pitchFamily="2" charset="-122"/>
              </a:rPr>
              <a:t>《</a:t>
            </a:r>
            <a:r>
              <a:rPr lang="zh-CN" altLang="en-US" sz="2000" b="1" dirty="0">
                <a:solidFill>
                  <a:srgbClr val="000066"/>
                </a:solidFill>
                <a:ea typeface="黑体" pitchFamily="2" charset="-122"/>
              </a:rPr>
              <a:t>计算机与数字工程</a:t>
            </a:r>
            <a:r>
              <a:rPr lang="en-US" altLang="zh-CN" sz="2000" b="1" dirty="0">
                <a:solidFill>
                  <a:srgbClr val="000066"/>
                </a:solidFill>
                <a:ea typeface="黑体" pitchFamily="2" charset="-122"/>
              </a:rPr>
              <a:t>》 2001</a:t>
            </a:r>
            <a:r>
              <a:rPr lang="zh-CN" altLang="en-US" sz="2000" b="1" dirty="0">
                <a:solidFill>
                  <a:srgbClr val="000066"/>
                </a:solidFill>
                <a:ea typeface="黑体" pitchFamily="2" charset="-122"/>
              </a:rPr>
              <a:t>年</a:t>
            </a:r>
            <a:r>
              <a:rPr lang="en-US" altLang="zh-CN" sz="2000" b="1" dirty="0">
                <a:solidFill>
                  <a:srgbClr val="000066"/>
                </a:solidFill>
                <a:ea typeface="黑体" pitchFamily="2" charset="-122"/>
              </a:rPr>
              <a:t>06</a:t>
            </a:r>
            <a:r>
              <a:rPr lang="zh-CN" altLang="en-US" sz="2000" b="1" dirty="0">
                <a:solidFill>
                  <a:srgbClr val="000066"/>
                </a:solidFill>
                <a:ea typeface="黑体" pitchFamily="2" charset="-122"/>
              </a:rPr>
              <a:t>期 ，杨文茂  刘明杰</a:t>
            </a:r>
            <a:r>
              <a:rPr lang="zh-CN" altLang="en-US" sz="37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lang="zh-CN" altLang="en-US" sz="3700" b="1" dirty="0">
              <a:solidFill>
                <a:srgbClr val="000066"/>
              </a:solidFill>
              <a:ea typeface="黑体" pitchFamily="2" charset="-122"/>
            </a:endParaRPr>
          </a:p>
          <a:p>
            <a:pPr>
              <a:defRPr/>
            </a:pPr>
            <a:r>
              <a:rPr lang="zh-CN" altLang="en-US" sz="2000" b="1" dirty="0">
                <a:solidFill>
                  <a:srgbClr val="000066"/>
                </a:solidFill>
                <a:ea typeface="黑体" pitchFamily="2" charset="-122"/>
              </a:rPr>
              <a:t>主对角线两边非对称分布的带状稀疏矩阵的压缩存储通用寻址公式</a:t>
            </a:r>
            <a:endParaRPr lang="zh-CN" altLang="en-US" sz="2000" dirty="0">
              <a:solidFill>
                <a:srgbClr val="FFFFCC"/>
              </a:solidFill>
              <a:ea typeface="宋体" pitchFamily="2" charset="-122"/>
            </a:endParaRPr>
          </a:p>
        </p:txBody>
      </p:sp>
      <p:grpSp>
        <p:nvGrpSpPr>
          <p:cNvPr id="2" name="Group 2"/>
          <p:cNvGrpSpPr>
            <a:grpSpLocks/>
          </p:cNvGrpSpPr>
          <p:nvPr/>
        </p:nvGrpSpPr>
        <p:grpSpPr bwMode="auto">
          <a:xfrm>
            <a:off x="1472773" y="2895602"/>
            <a:ext cx="9276564" cy="1462088"/>
            <a:chOff x="288" y="2144"/>
            <a:chExt cx="4383" cy="921"/>
          </a:xfrm>
        </p:grpSpPr>
        <p:sp>
          <p:nvSpPr>
            <p:cNvPr id="174083" name="Rectangle 3"/>
            <p:cNvSpPr>
              <a:spLocks noChangeArrowheads="1"/>
            </p:cNvSpPr>
            <p:nvPr/>
          </p:nvSpPr>
          <p:spPr bwMode="auto">
            <a:xfrm>
              <a:off x="889"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4" name="Rectangle 4"/>
            <p:cNvSpPr>
              <a:spLocks noChangeArrowheads="1"/>
            </p:cNvSpPr>
            <p:nvPr/>
          </p:nvSpPr>
          <p:spPr bwMode="auto">
            <a:xfrm>
              <a:off x="132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5" name="Rectangle 5"/>
            <p:cNvSpPr>
              <a:spLocks noChangeArrowheads="1"/>
            </p:cNvSpPr>
            <p:nvPr/>
          </p:nvSpPr>
          <p:spPr bwMode="auto">
            <a:xfrm>
              <a:off x="1753"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6" name="Rectangle 6"/>
            <p:cNvSpPr>
              <a:spLocks noChangeArrowheads="1"/>
            </p:cNvSpPr>
            <p:nvPr/>
          </p:nvSpPr>
          <p:spPr bwMode="auto">
            <a:xfrm>
              <a:off x="300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7" name="Rectangle 7"/>
            <p:cNvSpPr>
              <a:spLocks noChangeArrowheads="1"/>
            </p:cNvSpPr>
            <p:nvPr/>
          </p:nvSpPr>
          <p:spPr bwMode="auto">
            <a:xfrm>
              <a:off x="3433"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8" name="Rectangle 8"/>
            <p:cNvSpPr>
              <a:spLocks noChangeArrowheads="1"/>
            </p:cNvSpPr>
            <p:nvPr/>
          </p:nvSpPr>
          <p:spPr bwMode="auto">
            <a:xfrm>
              <a:off x="4249"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9" name="Rectangle 9"/>
            <p:cNvSpPr>
              <a:spLocks noChangeArrowheads="1"/>
            </p:cNvSpPr>
            <p:nvPr/>
          </p:nvSpPr>
          <p:spPr bwMode="auto">
            <a:xfrm>
              <a:off x="288" y="2144"/>
              <a:ext cx="808"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LTB[0..3n</a:t>
              </a:r>
              <a:r>
                <a:rPr kumimoji="1" lang="en-US" altLang="en-US" sz="2400" b="1">
                  <a:solidFill>
                    <a:srgbClr val="000099"/>
                  </a:solidFill>
                  <a:ea typeface="楷体_GB2312" pitchFamily="49" charset="-122"/>
                  <a:sym typeface="Symbol" pitchFamily="18" charset="2"/>
                </a:rPr>
                <a:t></a:t>
              </a:r>
              <a:r>
                <a:rPr kumimoji="1" lang="en-US" altLang="en-US" sz="2400" b="1">
                  <a:solidFill>
                    <a:srgbClr val="000099"/>
                  </a:solidFill>
                  <a:ea typeface="楷体_GB2312" pitchFamily="49" charset="-122"/>
                </a:rPr>
                <a:t>3]</a:t>
              </a:r>
              <a:endParaRPr kumimoji="1" lang="en-US" altLang="zh-CN" sz="2400" b="1">
                <a:solidFill>
                  <a:srgbClr val="000099"/>
                </a:solidFill>
                <a:ea typeface="楷体_GB2312" pitchFamily="49" charset="-122"/>
              </a:endParaRPr>
            </a:p>
          </p:txBody>
        </p:sp>
        <p:sp>
          <p:nvSpPr>
            <p:cNvPr id="67620" name="Rectangle 10"/>
            <p:cNvSpPr>
              <a:spLocks noChangeArrowheads="1"/>
            </p:cNvSpPr>
            <p:nvPr/>
          </p:nvSpPr>
          <p:spPr bwMode="auto">
            <a:xfrm>
              <a:off x="386" y="2697"/>
              <a:ext cx="4269" cy="368"/>
            </a:xfrm>
            <a:prstGeom prst="rect">
              <a:avLst/>
            </a:prstGeom>
            <a:noFill/>
            <a:ln w="12700" cap="sq">
              <a:noFill/>
              <a:miter lim="800000"/>
              <a:headEnd type="none" w="sm" len="sm"/>
              <a:tailEnd type="none" w="sm" len="sm"/>
            </a:ln>
          </p:spPr>
          <p:txBody>
            <a:bodyPr wrap="none">
              <a:spAutoFit/>
            </a:bodyPr>
            <a:lstStyle/>
            <a:p>
              <a:pPr algn="l"/>
              <a:r>
                <a:rPr kumimoji="1" lang="en-US" altLang="en-US" sz="2400" b="1" dirty="0">
                  <a:solidFill>
                    <a:srgbClr val="CC0066"/>
                  </a:solidFill>
                </a:rPr>
                <a:t>k = 0           1     </a:t>
              </a:r>
              <a:r>
                <a:rPr kumimoji="1" lang="en-US" altLang="en-US" sz="2400" b="1" dirty="0" smtClean="0">
                  <a:solidFill>
                    <a:srgbClr val="CC0066"/>
                  </a:solidFill>
                </a:rPr>
                <a:t>     </a:t>
              </a:r>
              <a:r>
                <a:rPr kumimoji="1" lang="en-US" altLang="en-US" sz="2400" b="1" dirty="0">
                  <a:solidFill>
                    <a:srgbClr val="CC0066"/>
                  </a:solidFill>
                </a:rPr>
                <a:t>2     </a:t>
              </a:r>
              <a:r>
                <a:rPr kumimoji="1" lang="en-US" altLang="en-US" sz="2400" b="1" dirty="0" smtClean="0">
                  <a:solidFill>
                    <a:srgbClr val="CC0066"/>
                  </a:solidFill>
                </a:rPr>
                <a:t>  </a:t>
              </a:r>
              <a:r>
                <a:rPr kumimoji="1" lang="en-US" altLang="en-US" sz="2400" b="1" dirty="0" smtClean="0">
                  <a:solidFill>
                    <a:srgbClr val="CC0066"/>
                  </a:solidFill>
                </a:rPr>
                <a:t>    </a:t>
              </a:r>
              <a:r>
                <a:rPr kumimoji="1" lang="en-US" altLang="en-US" sz="2400" b="1" dirty="0">
                  <a:solidFill>
                    <a:srgbClr val="CC0066"/>
                  </a:solidFill>
                </a:rPr>
                <a:t>3               </a:t>
              </a:r>
              <a:r>
                <a:rPr kumimoji="1" lang="en-US" altLang="en-US" sz="2400" b="1" dirty="0" smtClean="0">
                  <a:solidFill>
                    <a:srgbClr val="CC0066"/>
                  </a:solidFill>
                </a:rPr>
                <a:t>  </a:t>
              </a:r>
              <a:r>
                <a:rPr kumimoji="1" lang="en-US" altLang="en-US" sz="2400" b="1" dirty="0" smtClean="0">
                  <a:solidFill>
                    <a:srgbClr val="CC0066"/>
                  </a:solidFill>
                </a:rPr>
                <a:t>         </a:t>
              </a:r>
              <a:r>
                <a:rPr kumimoji="1" lang="zh-CN" altLang="zh-CN" sz="3200" b="1" dirty="0">
                  <a:solidFill>
                    <a:srgbClr val="CC0066"/>
                  </a:solidFill>
                </a:rPr>
                <a:t>...  ...     </a:t>
              </a:r>
              <a:r>
                <a:rPr kumimoji="1" lang="en-US" altLang="zh-CN" sz="3200" b="1" dirty="0" smtClean="0">
                  <a:solidFill>
                    <a:srgbClr val="CC0066"/>
                  </a:solidFill>
                </a:rPr>
                <a:t>  </a:t>
              </a:r>
              <a:r>
                <a:rPr kumimoji="1" lang="zh-CN" altLang="zh-CN" sz="3200" b="1" dirty="0" smtClean="0">
                  <a:solidFill>
                    <a:srgbClr val="CC0066"/>
                  </a:solidFill>
                </a:rPr>
                <a:t>         </a:t>
              </a:r>
              <a:r>
                <a:rPr kumimoji="1" lang="en-US" altLang="zh-CN" sz="3200" b="1" dirty="0" smtClean="0">
                  <a:solidFill>
                    <a:srgbClr val="CC0066"/>
                  </a:solidFill>
                </a:rPr>
                <a:t>     </a:t>
              </a:r>
              <a:r>
                <a:rPr kumimoji="1" lang="zh-CN" altLang="en-US" sz="3200" b="1" dirty="0" smtClean="0">
                  <a:solidFill>
                    <a:srgbClr val="CC0066"/>
                  </a:solidFill>
                </a:rPr>
                <a:t>     </a:t>
              </a:r>
              <a:r>
                <a:rPr kumimoji="1" lang="en-US" altLang="en-US" sz="2400" b="1" dirty="0" smtClean="0">
                  <a:solidFill>
                    <a:srgbClr val="CC0066"/>
                  </a:solidFill>
                </a:rPr>
                <a:t> </a:t>
              </a:r>
              <a:r>
                <a:rPr kumimoji="1" lang="en-US" altLang="en-US" sz="2400" b="1" dirty="0">
                  <a:solidFill>
                    <a:srgbClr val="CC0066"/>
                  </a:solidFill>
                </a:rPr>
                <a:t>3n</a:t>
              </a:r>
              <a:r>
                <a:rPr kumimoji="1" lang="en-US" altLang="en-US" sz="2400" b="1" dirty="0">
                  <a:solidFill>
                    <a:srgbClr val="CC0066"/>
                  </a:solidFill>
                  <a:sym typeface="Symbol" pitchFamily="18" charset="2"/>
                </a:rPr>
                <a:t>3</a:t>
              </a:r>
              <a:endParaRPr kumimoji="1" lang="en-US" altLang="zh-CN" sz="2400" b="1" dirty="0">
                <a:solidFill>
                  <a:srgbClr val="CC0066"/>
                </a:solidFill>
              </a:endParaRPr>
            </a:p>
          </p:txBody>
        </p:sp>
        <p:sp>
          <p:nvSpPr>
            <p:cNvPr id="174091" name="Rectangle 11"/>
            <p:cNvSpPr>
              <a:spLocks noChangeArrowheads="1"/>
            </p:cNvSpPr>
            <p:nvPr/>
          </p:nvSpPr>
          <p:spPr bwMode="auto">
            <a:xfrm>
              <a:off x="2185"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22" name="Rectangle 12"/>
            <p:cNvSpPr>
              <a:spLocks noChangeArrowheads="1"/>
            </p:cNvSpPr>
            <p:nvPr/>
          </p:nvSpPr>
          <p:spPr bwMode="auto">
            <a:xfrm>
              <a:off x="480" y="2436"/>
              <a:ext cx="4088"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dirty="0" smtClean="0">
                  <a:solidFill>
                    <a:srgbClr val="000099"/>
                  </a:solidFill>
                </a:rPr>
                <a:t> </a:t>
              </a:r>
              <a:r>
                <a:rPr kumimoji="1" lang="en-US" altLang="zh-CN" sz="2700" b="1" dirty="0" smtClean="0">
                  <a:solidFill>
                    <a:srgbClr val="000099"/>
                  </a:solidFill>
                </a:rPr>
                <a:t>  b</a:t>
              </a:r>
              <a:r>
                <a:rPr kumimoji="1" lang="en-US" altLang="zh-CN" sz="2700" b="1" baseline="-25000" dirty="0" smtClean="0">
                  <a:solidFill>
                    <a:srgbClr val="000099"/>
                  </a:solidFill>
                </a:rPr>
                <a:t>11         </a:t>
              </a:r>
              <a:r>
                <a:rPr kumimoji="1" lang="en-US" altLang="zh-CN" sz="2700" b="1" dirty="0" smtClean="0">
                  <a:solidFill>
                    <a:srgbClr val="000099"/>
                  </a:solidFill>
                </a:rPr>
                <a:t>b</a:t>
              </a:r>
              <a:r>
                <a:rPr kumimoji="1" lang="en-US" altLang="zh-CN" sz="2700" b="1" baseline="-25000" dirty="0" smtClean="0">
                  <a:solidFill>
                    <a:srgbClr val="000099"/>
                  </a:solidFill>
                </a:rPr>
                <a:t>12   </a:t>
              </a:r>
              <a:r>
                <a:rPr kumimoji="1" lang="en-US" altLang="zh-CN" sz="2700" b="1" baseline="-25000" dirty="0" smtClean="0">
                  <a:solidFill>
                    <a:srgbClr val="000099"/>
                  </a:solidFill>
                </a:rPr>
                <a:t>        </a:t>
              </a:r>
              <a:r>
                <a:rPr kumimoji="1" lang="en-US" altLang="zh-CN" sz="2700" b="1" dirty="0" smtClean="0">
                  <a:solidFill>
                    <a:srgbClr val="000099"/>
                  </a:solidFill>
                </a:rPr>
                <a:t>b</a:t>
              </a:r>
              <a:r>
                <a:rPr kumimoji="1" lang="en-US" altLang="zh-CN" sz="2700" b="1" baseline="-25000" dirty="0" smtClean="0">
                  <a:solidFill>
                    <a:srgbClr val="000099"/>
                  </a:solidFill>
                </a:rPr>
                <a:t>21       </a:t>
              </a:r>
              <a:r>
                <a:rPr kumimoji="1" lang="en-US" altLang="zh-CN" sz="2700" b="1" dirty="0">
                  <a:solidFill>
                    <a:srgbClr val="000099"/>
                  </a:solidFill>
                </a:rPr>
                <a:t>b</a:t>
              </a:r>
              <a:r>
                <a:rPr kumimoji="1" lang="en-US" altLang="zh-CN" sz="2700" b="1" baseline="-25000" dirty="0">
                  <a:solidFill>
                    <a:srgbClr val="000099"/>
                  </a:solidFill>
                </a:rPr>
                <a:t>22    </a:t>
              </a:r>
              <a:r>
                <a:rPr kumimoji="1" lang="en-US" altLang="zh-CN" sz="2700" b="1" baseline="-25000" dirty="0" smtClean="0">
                  <a:solidFill>
                    <a:srgbClr val="000099"/>
                  </a:solidFill>
                </a:rPr>
                <a:t>           </a:t>
              </a:r>
              <a:r>
                <a:rPr kumimoji="1" lang="en-US" altLang="zh-CN" sz="2700" b="1" baseline="-25000" dirty="0" smtClean="0">
                  <a:solidFill>
                    <a:srgbClr val="000099"/>
                  </a:solidFill>
                </a:rPr>
                <a:t>     </a:t>
              </a:r>
              <a:r>
                <a:rPr kumimoji="1" lang="zh-CN" altLang="zh-CN" sz="2800" dirty="0" smtClean="0">
                  <a:solidFill>
                    <a:srgbClr val="000099"/>
                  </a:solidFill>
                </a:rPr>
                <a:t>.</a:t>
              </a:r>
              <a:r>
                <a:rPr kumimoji="1" lang="zh-CN" altLang="zh-CN" sz="2800" dirty="0">
                  <a:solidFill>
                    <a:srgbClr val="000099"/>
                  </a:solidFill>
                </a:rPr>
                <a:t>..</a:t>
              </a:r>
              <a:r>
                <a:rPr kumimoji="1" lang="zh-CN" altLang="en-US" sz="2800" dirty="0">
                  <a:solidFill>
                    <a:srgbClr val="000099"/>
                  </a:solidFill>
                </a:rPr>
                <a:t>   </a:t>
              </a:r>
              <a:r>
                <a:rPr kumimoji="1" lang="zh-CN" altLang="en-US" sz="2800" dirty="0" smtClean="0">
                  <a:solidFill>
                    <a:srgbClr val="000099"/>
                  </a:solidFill>
                </a:rPr>
                <a:t>          </a:t>
              </a:r>
              <a:r>
                <a:rPr kumimoji="1" lang="en-US" altLang="zh-CN" sz="2700" b="1" baseline="-25000" dirty="0" smtClean="0">
                  <a:solidFill>
                    <a:srgbClr val="000099"/>
                  </a:solidFill>
                </a:rPr>
                <a:t> </a:t>
              </a:r>
              <a:r>
                <a:rPr kumimoji="1" lang="en-US" altLang="zh-CN" sz="2700" b="1" dirty="0" err="1">
                  <a:solidFill>
                    <a:srgbClr val="000099"/>
                  </a:solidFill>
                </a:rPr>
                <a:t>b</a:t>
              </a:r>
              <a:r>
                <a:rPr kumimoji="1" lang="en-US" altLang="zh-CN" sz="2700" b="1" baseline="-25000" dirty="0" err="1">
                  <a:solidFill>
                    <a:srgbClr val="000099"/>
                  </a:solidFill>
                </a:rPr>
                <a:t>ij</a:t>
              </a:r>
              <a:r>
                <a:rPr kumimoji="1" lang="en-US" altLang="zh-CN" sz="2700" b="1" baseline="-25000" dirty="0">
                  <a:solidFill>
                    <a:srgbClr val="000099"/>
                  </a:solidFill>
                </a:rPr>
                <a:t>       </a:t>
              </a:r>
              <a:r>
                <a:rPr kumimoji="1" lang="en-US" altLang="zh-CN" sz="2700" b="1" baseline="-25000" dirty="0" smtClean="0">
                  <a:solidFill>
                    <a:srgbClr val="000099"/>
                  </a:solidFill>
                </a:rPr>
                <a:t>             </a:t>
              </a:r>
              <a:r>
                <a:rPr kumimoji="1" lang="zh-CN" altLang="zh-CN" sz="2800" dirty="0" smtClean="0">
                  <a:solidFill>
                    <a:srgbClr val="000099"/>
                  </a:solidFill>
                </a:rPr>
                <a:t>.</a:t>
              </a:r>
              <a:r>
                <a:rPr kumimoji="1" lang="zh-CN" altLang="zh-CN" sz="2800" dirty="0">
                  <a:solidFill>
                    <a:srgbClr val="000099"/>
                  </a:solidFill>
                </a:rPr>
                <a:t>..</a:t>
              </a:r>
              <a:r>
                <a:rPr kumimoji="1" lang="zh-CN" altLang="en-US" sz="2800" dirty="0">
                  <a:solidFill>
                    <a:srgbClr val="000099"/>
                  </a:solidFill>
                </a:rPr>
                <a:t>  </a:t>
              </a:r>
              <a:r>
                <a:rPr kumimoji="1" lang="zh-CN" altLang="en-US" sz="2800" dirty="0" smtClean="0">
                  <a:solidFill>
                    <a:srgbClr val="000099"/>
                  </a:solidFill>
                </a:rPr>
                <a:t>  </a:t>
              </a:r>
              <a:r>
                <a:rPr kumimoji="1" lang="zh-CN" altLang="en-US" sz="2800" dirty="0" smtClean="0">
                  <a:solidFill>
                    <a:srgbClr val="000099"/>
                  </a:solidFill>
                </a:rPr>
                <a:t>       </a:t>
              </a:r>
              <a:r>
                <a:rPr kumimoji="1" lang="en-US" altLang="zh-CN" sz="2700" b="1" baseline="-25000" dirty="0" smtClean="0">
                  <a:solidFill>
                    <a:srgbClr val="000099"/>
                  </a:solidFill>
                </a:rPr>
                <a:t> </a:t>
              </a:r>
              <a:r>
                <a:rPr kumimoji="1" lang="en-US" altLang="zh-CN" sz="2700" b="1" dirty="0" err="1">
                  <a:solidFill>
                    <a:srgbClr val="000099"/>
                  </a:solidFill>
                </a:rPr>
                <a:t>b</a:t>
              </a:r>
              <a:r>
                <a:rPr kumimoji="1" lang="en-US" altLang="zh-CN" sz="2700" b="1" baseline="-25000" dirty="0" err="1">
                  <a:solidFill>
                    <a:srgbClr val="000099"/>
                  </a:solidFill>
                </a:rPr>
                <a:t>nn</a:t>
              </a:r>
              <a:endParaRPr kumimoji="1" lang="en-US" altLang="zh-CN" sz="2700" b="1" baseline="-25000" dirty="0">
                <a:solidFill>
                  <a:srgbClr val="000099"/>
                </a:solidFill>
              </a:endParaRPr>
            </a:p>
          </p:txBody>
        </p:sp>
        <p:sp>
          <p:nvSpPr>
            <p:cNvPr id="174093" name="Rectangle 13"/>
            <p:cNvSpPr>
              <a:spLocks noChangeArrowheads="1"/>
            </p:cNvSpPr>
            <p:nvPr/>
          </p:nvSpPr>
          <p:spPr bwMode="auto">
            <a:xfrm>
              <a:off x="456" y="2484"/>
              <a:ext cx="431"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
          <p:cNvGrpSpPr>
            <a:grpSpLocks/>
          </p:cNvGrpSpPr>
          <p:nvPr/>
        </p:nvGrpSpPr>
        <p:grpSpPr bwMode="auto">
          <a:xfrm>
            <a:off x="718863" y="4281488"/>
            <a:ext cx="10769959" cy="1524000"/>
            <a:chOff x="384" y="2928"/>
            <a:chExt cx="5088" cy="960"/>
          </a:xfrm>
        </p:grpSpPr>
        <p:sp>
          <p:nvSpPr>
            <p:cNvPr id="174095" name="Rectangle 15"/>
            <p:cNvSpPr>
              <a:spLocks noChangeArrowheads="1"/>
            </p:cNvSpPr>
            <p:nvPr/>
          </p:nvSpPr>
          <p:spPr bwMode="auto">
            <a:xfrm>
              <a:off x="384" y="2928"/>
              <a:ext cx="5088" cy="960"/>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2" name="Text Box 16"/>
            <p:cNvSpPr txBox="1">
              <a:spLocks noChangeArrowheads="1"/>
            </p:cNvSpPr>
            <p:nvPr/>
          </p:nvSpPr>
          <p:spPr bwMode="auto">
            <a:xfrm>
              <a:off x="576" y="3098"/>
              <a:ext cx="4752" cy="65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3399"/>
                  </a:solidFill>
                  <a:ea typeface="楷体_GB2312" pitchFamily="49" charset="-122"/>
                </a:rPr>
                <a:t>B</a:t>
              </a:r>
              <a:r>
                <a:rPr kumimoji="1" lang="zh-CN" altLang="en-US" sz="2600" b="1">
                  <a:solidFill>
                    <a:srgbClr val="003399"/>
                  </a:solidFill>
                  <a:ea typeface="幼圆" pitchFamily="49" charset="-122"/>
                </a:rPr>
                <a:t>中任一非零元素</a:t>
              </a:r>
              <a:r>
                <a:rPr kumimoji="1" lang="zh-CN" altLang="en-US" sz="2600" b="1">
                  <a:solidFill>
                    <a:srgbClr val="003399"/>
                  </a:solidFill>
                  <a:ea typeface="楷体_GB2312" pitchFamily="49" charset="-122"/>
                </a:rPr>
                <a:t> </a:t>
              </a:r>
              <a:r>
                <a:rPr kumimoji="1" lang="en-US" altLang="zh-CN" sz="2600" b="1">
                  <a:solidFill>
                    <a:srgbClr val="003399"/>
                  </a:solidFill>
                </a:rPr>
                <a:t>b</a:t>
              </a:r>
              <a:r>
                <a:rPr kumimoji="1" lang="en-US" altLang="zh-CN" sz="2600" b="1" baseline="-25000">
                  <a:solidFill>
                    <a:srgbClr val="003399"/>
                  </a:solidFill>
                </a:rPr>
                <a:t>ij </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LTB[K]</a:t>
              </a:r>
              <a:r>
                <a:rPr kumimoji="1" lang="zh-CN" altLang="en-US" sz="2600" b="1">
                  <a:solidFill>
                    <a:srgbClr val="003399"/>
                  </a:solidFill>
                  <a:latin typeface="幼圆" pitchFamily="49" charset="-122"/>
                  <a:ea typeface="幼圆" pitchFamily="49" charset="-122"/>
                </a:rPr>
                <a:t>之间存在对应关系</a:t>
              </a:r>
              <a:endParaRPr kumimoji="1" lang="zh-CN" altLang="en-US" sz="2600" b="1">
                <a:solidFill>
                  <a:srgbClr val="003399"/>
                </a:solidFill>
                <a:latin typeface="楷体_GB2312" pitchFamily="49" charset="-122"/>
                <a:ea typeface="楷体_GB2312" pitchFamily="49" charset="-122"/>
              </a:endParaRPr>
            </a:p>
            <a:p>
              <a:pPr algn="l" eaLnBrk="1" hangingPunct="1">
                <a:spcBef>
                  <a:spcPct val="20000"/>
                </a:spcBef>
              </a:pPr>
              <a:r>
                <a:rPr kumimoji="1" lang="zh-CN" altLang="en-US" sz="2600" b="1">
                  <a:solidFill>
                    <a:srgbClr val="003399"/>
                  </a:solidFill>
                  <a:latin typeface="楷体_GB2312" pitchFamily="49" charset="-122"/>
                  <a:ea typeface="楷体_GB2312" pitchFamily="49" charset="-122"/>
                </a:rPr>
                <a:t>               </a:t>
              </a:r>
              <a:r>
                <a:rPr kumimoji="1" lang="en-US" altLang="en-US" sz="3000" b="1">
                  <a:solidFill>
                    <a:srgbClr val="FF3300"/>
                  </a:solidFill>
                  <a:ea typeface="楷体_GB2312" pitchFamily="49" charset="-122"/>
                </a:rPr>
                <a:t>k = 2 </a:t>
              </a:r>
              <a:r>
                <a:rPr kumimoji="1" lang="en-US" altLang="zh-CN" sz="3000" b="1">
                  <a:solidFill>
                    <a:srgbClr val="FF3300"/>
                  </a:solidFill>
                  <a:ea typeface="楷体_GB2312" pitchFamily="49" charset="-122"/>
                  <a:sym typeface="Symbol" pitchFamily="18" charset="2"/>
                </a:rPr>
                <a:t></a:t>
              </a:r>
              <a:r>
                <a:rPr kumimoji="1" lang="en-US" altLang="en-US" sz="3000" b="1">
                  <a:solidFill>
                    <a:srgbClr val="FF3300"/>
                  </a:solidFill>
                  <a:ea typeface="楷体_GB2312" pitchFamily="49" charset="-122"/>
                </a:rPr>
                <a:t> i + j </a:t>
              </a:r>
              <a:r>
                <a:rPr kumimoji="1" lang="en-US" altLang="en-US" sz="3000" b="1">
                  <a:solidFill>
                    <a:srgbClr val="FF3300"/>
                  </a:solidFill>
                  <a:cs typeface="Times New Roman" pitchFamily="18" charset="0"/>
                </a:rPr>
                <a:t>– 3</a:t>
              </a:r>
              <a:endParaRPr kumimoji="1" lang="en-US" altLang="zh-CN" sz="3000" b="1">
                <a:solidFill>
                  <a:srgbClr val="FF3300"/>
                </a:solidFill>
                <a:ea typeface="楷体_GB2312" pitchFamily="49" charset="-122"/>
              </a:endParaRPr>
            </a:p>
          </p:txBody>
        </p:sp>
      </p:grpSp>
      <p:grpSp>
        <p:nvGrpSpPr>
          <p:cNvPr id="4" name="Group 17"/>
          <p:cNvGrpSpPr>
            <a:grpSpLocks/>
          </p:cNvGrpSpPr>
          <p:nvPr/>
        </p:nvGrpSpPr>
        <p:grpSpPr bwMode="auto">
          <a:xfrm>
            <a:off x="1882775" y="-26988"/>
            <a:ext cx="8533505" cy="2678113"/>
            <a:chOff x="886" y="96"/>
            <a:chExt cx="4032" cy="1687"/>
          </a:xfrm>
        </p:grpSpPr>
        <p:sp>
          <p:nvSpPr>
            <p:cNvPr id="67600" name="Text Box 18"/>
            <p:cNvSpPr txBox="1">
              <a:spLocks noChangeArrowheads="1"/>
            </p:cNvSpPr>
            <p:nvPr/>
          </p:nvSpPr>
          <p:spPr bwMode="auto">
            <a:xfrm>
              <a:off x="886" y="96"/>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dirty="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11 </a:t>
              </a:r>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12</a:t>
              </a:r>
              <a:endParaRPr kumimoji="1" lang="en-US" altLang="zh-CN" sz="2400" b="1" dirty="0">
                <a:solidFill>
                  <a:srgbClr val="000099"/>
                </a:solidFill>
              </a:endParaRPr>
            </a:p>
            <a:p>
              <a:pPr algn="l" eaLnBrk="1" hangingPunct="1"/>
              <a:r>
                <a:rPr kumimoji="1" lang="en-US" altLang="zh-CN" sz="2400" b="1" dirty="0">
                  <a:solidFill>
                    <a:srgbClr val="000099"/>
                  </a:solidFill>
                </a:rPr>
                <a:t>                           b</a:t>
              </a:r>
              <a:r>
                <a:rPr kumimoji="1" lang="en-US" altLang="zh-CN" sz="2400" b="1" baseline="-25000" dirty="0">
                  <a:solidFill>
                    <a:srgbClr val="000099"/>
                  </a:solidFill>
                </a:rPr>
                <a:t>21 </a:t>
              </a:r>
              <a:r>
                <a:rPr kumimoji="1" lang="en-US" altLang="zh-CN" sz="2400" b="1" dirty="0">
                  <a:solidFill>
                    <a:srgbClr val="000099"/>
                  </a:solidFill>
                </a:rPr>
                <a:t> </a:t>
              </a:r>
              <a:r>
                <a:rPr kumimoji="1" lang="en-US" altLang="zh-CN" sz="2400" b="1" dirty="0" smtClean="0">
                  <a:solidFill>
                    <a:srgbClr val="000099"/>
                  </a:solidFill>
                </a:rPr>
                <a:t>     b</a:t>
              </a:r>
              <a:r>
                <a:rPr kumimoji="1" lang="en-US" altLang="zh-CN" sz="2400" b="1" baseline="-25000" dirty="0" smtClean="0">
                  <a:solidFill>
                    <a:srgbClr val="000099"/>
                  </a:solidFill>
                </a:rPr>
                <a:t>22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23</a:t>
              </a:r>
              <a:endParaRPr kumimoji="1" lang="en-US" altLang="zh-CN" sz="2400" b="1" dirty="0">
                <a:solidFill>
                  <a:srgbClr val="000099"/>
                </a:solidFill>
              </a:endParaRPr>
            </a:p>
            <a:p>
              <a:pPr algn="l" eaLnBrk="1" hangingPunct="1"/>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32</a:t>
              </a:r>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33   </a:t>
              </a:r>
              <a:r>
                <a:rPr kumimoji="1" lang="en-US" altLang="zh-CN" sz="2400" b="1" baseline="-25000" dirty="0" smtClean="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34</a:t>
              </a:r>
              <a:endParaRPr kumimoji="1" lang="en-US" altLang="zh-CN" sz="2400" b="1" dirty="0">
                <a:solidFill>
                  <a:srgbClr val="000099"/>
                </a:solidFill>
              </a:endParaRPr>
            </a:p>
            <a:p>
              <a:pPr algn="l" eaLnBrk="1" hangingPunct="1"/>
              <a:endParaRPr kumimoji="1" lang="en-US" altLang="zh-CN" sz="2400" b="1" dirty="0">
                <a:solidFill>
                  <a:srgbClr val="000099"/>
                </a:solidFill>
              </a:endParaRPr>
            </a:p>
            <a:p>
              <a:pPr algn="l" eaLnBrk="1" hangingPunct="1"/>
              <a:r>
                <a:rPr kumimoji="1" lang="en-US" altLang="zh-CN" sz="2400" b="1" dirty="0">
                  <a:solidFill>
                    <a:srgbClr val="000099"/>
                  </a:solidFill>
                </a:rPr>
                <a:t> </a:t>
              </a:r>
            </a:p>
            <a:p>
              <a:pPr algn="l" eaLnBrk="1" hangingPunct="1"/>
              <a:r>
                <a:rPr kumimoji="1" lang="en-US" altLang="zh-CN" sz="2400" b="1" dirty="0">
                  <a:solidFill>
                    <a:srgbClr val="000099"/>
                  </a:solidFill>
                </a:rPr>
                <a:t>                                                                  </a:t>
              </a:r>
              <a:r>
                <a:rPr kumimoji="1" lang="en-US" altLang="zh-CN" sz="2400" b="1" dirty="0" smtClean="0">
                  <a:solidFill>
                    <a:srgbClr val="000099"/>
                  </a:solidFill>
                </a:rPr>
                <a:t>                        </a:t>
              </a:r>
              <a:r>
                <a:rPr kumimoji="1" lang="en-US" altLang="zh-CN" sz="2400" b="1" dirty="0">
                  <a:solidFill>
                    <a:srgbClr val="000099"/>
                  </a:solidFill>
                </a:rPr>
                <a:t>b</a:t>
              </a:r>
              <a:r>
                <a:rPr kumimoji="1" lang="en-US" altLang="zh-CN" sz="2400" b="1" baseline="-25000" dirty="0">
                  <a:solidFill>
                    <a:srgbClr val="000099"/>
                  </a:solidFill>
                </a:rPr>
                <a:t>n-1n</a:t>
              </a:r>
              <a:r>
                <a:rPr kumimoji="1" lang="en-US" altLang="zh-CN" sz="2400" b="1" dirty="0">
                  <a:solidFill>
                    <a:srgbClr val="000099"/>
                  </a:solidFill>
                </a:rPr>
                <a:t> </a:t>
              </a:r>
            </a:p>
            <a:p>
              <a:pPr algn="l" eaLnBrk="1" hangingPunct="1"/>
              <a:r>
                <a:rPr kumimoji="1" lang="en-US" altLang="zh-CN" sz="2400" b="1" dirty="0">
                  <a:solidFill>
                    <a:srgbClr val="000099"/>
                  </a:solidFill>
                </a:rPr>
                <a:t>                                                                </a:t>
              </a:r>
              <a:r>
                <a:rPr kumimoji="1" lang="en-US" altLang="zh-CN" sz="2400" b="1" dirty="0" smtClean="0">
                  <a:solidFill>
                    <a:srgbClr val="000099"/>
                  </a:solidFill>
                </a:rPr>
                <a:t>                 b</a:t>
              </a:r>
              <a:r>
                <a:rPr kumimoji="1" lang="en-US" altLang="zh-CN" sz="2400" b="1" baseline="-25000" dirty="0" smtClean="0">
                  <a:solidFill>
                    <a:srgbClr val="000099"/>
                  </a:solidFill>
                </a:rPr>
                <a:t>nn-1     </a:t>
              </a:r>
              <a:r>
                <a:rPr kumimoji="1" lang="en-US" altLang="zh-CN" sz="2400" b="1" dirty="0" smtClean="0">
                  <a:solidFill>
                    <a:srgbClr val="000099"/>
                  </a:solidFill>
                </a:rPr>
                <a:t> </a:t>
              </a:r>
              <a:r>
                <a:rPr kumimoji="1" lang="en-US" altLang="zh-CN" sz="2400" b="1" dirty="0" err="1">
                  <a:solidFill>
                    <a:srgbClr val="000099"/>
                  </a:solidFill>
                </a:rPr>
                <a:t>b</a:t>
              </a:r>
              <a:r>
                <a:rPr kumimoji="1" lang="en-US" altLang="zh-CN" sz="2400" b="1" baseline="-25000" dirty="0" err="1">
                  <a:solidFill>
                    <a:srgbClr val="000099"/>
                  </a:solidFill>
                </a:rPr>
                <a:t>nn</a:t>
              </a:r>
              <a:endParaRPr kumimoji="1" lang="en-US" altLang="zh-CN" sz="2400" b="1" dirty="0">
                <a:solidFill>
                  <a:srgbClr val="000099"/>
                </a:solidFill>
              </a:endParaRPr>
            </a:p>
          </p:txBody>
        </p:sp>
        <p:sp>
          <p:nvSpPr>
            <p:cNvPr id="174099" name="Line 19"/>
            <p:cNvSpPr>
              <a:spLocks noChangeShapeType="1"/>
            </p:cNvSpPr>
            <p:nvPr/>
          </p:nvSpPr>
          <p:spPr bwMode="auto">
            <a:xfrm>
              <a:off x="2736" y="816"/>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0" name="Line 20"/>
            <p:cNvSpPr>
              <a:spLocks noChangeShapeType="1"/>
            </p:cNvSpPr>
            <p:nvPr/>
          </p:nvSpPr>
          <p:spPr bwMode="auto">
            <a:xfrm>
              <a:off x="2448" y="864"/>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1" name="Line 21"/>
            <p:cNvSpPr>
              <a:spLocks noChangeShapeType="1"/>
            </p:cNvSpPr>
            <p:nvPr/>
          </p:nvSpPr>
          <p:spPr bwMode="auto">
            <a:xfrm>
              <a:off x="3084" y="804"/>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2" name="AutoShape 22"/>
            <p:cNvSpPr>
              <a:spLocks/>
            </p:cNvSpPr>
            <p:nvPr/>
          </p:nvSpPr>
          <p:spPr bwMode="auto">
            <a:xfrm>
              <a:off x="4272"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3" name="AutoShape 23"/>
            <p:cNvSpPr>
              <a:spLocks noChangeArrowheads="1"/>
            </p:cNvSpPr>
            <p:nvPr/>
          </p:nvSpPr>
          <p:spPr bwMode="auto">
            <a:xfrm>
              <a:off x="1754" y="768"/>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6" name="Text Box 24"/>
            <p:cNvSpPr txBox="1">
              <a:spLocks noChangeArrowheads="1"/>
            </p:cNvSpPr>
            <p:nvPr/>
          </p:nvSpPr>
          <p:spPr bwMode="auto">
            <a:xfrm>
              <a:off x="1802" y="1264"/>
              <a:ext cx="897"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74105" name="AutoShape 25"/>
            <p:cNvSpPr>
              <a:spLocks noChangeArrowheads="1"/>
            </p:cNvSpPr>
            <p:nvPr/>
          </p:nvSpPr>
          <p:spPr bwMode="auto">
            <a:xfrm rot="-10800000">
              <a:off x="2832" y="192"/>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8" name="Text Box 26"/>
            <p:cNvSpPr txBox="1">
              <a:spLocks noChangeArrowheads="1"/>
            </p:cNvSpPr>
            <p:nvPr/>
          </p:nvSpPr>
          <p:spPr bwMode="auto">
            <a:xfrm>
              <a:off x="3424" y="313"/>
              <a:ext cx="862"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7609" name="Text Box 27"/>
            <p:cNvSpPr txBox="1">
              <a:spLocks noChangeArrowheads="1"/>
            </p:cNvSpPr>
            <p:nvPr/>
          </p:nvSpPr>
          <p:spPr bwMode="auto">
            <a:xfrm>
              <a:off x="1027" y="852"/>
              <a:ext cx="324" cy="349"/>
            </a:xfrm>
            <a:prstGeom prst="rect">
              <a:avLst/>
            </a:prstGeom>
            <a:noFill/>
            <a:ln w="12700" cap="sq">
              <a:noFill/>
              <a:miter lim="800000"/>
              <a:headEnd type="none" w="sm" len="sm"/>
              <a:tailEnd type="none" w="sm" len="sm"/>
            </a:ln>
          </p:spPr>
          <p:txBody>
            <a:bodyPr wrap="none">
              <a:spAutoFit/>
            </a:bodyPr>
            <a:lstStyle/>
            <a:p>
              <a:pPr algn="l"/>
              <a:r>
                <a:rPr lang="en-US" altLang="zh-CN" sz="3000" b="1" dirty="0">
                  <a:solidFill>
                    <a:srgbClr val="000099"/>
                  </a:solidFill>
                  <a:ea typeface="黑体" pitchFamily="49" charset="-122"/>
                </a:rPr>
                <a:t>B =</a:t>
              </a:r>
            </a:p>
          </p:txBody>
        </p:sp>
        <p:sp>
          <p:nvSpPr>
            <p:cNvPr id="174108" name="AutoShape 28"/>
            <p:cNvSpPr>
              <a:spLocks/>
            </p:cNvSpPr>
            <p:nvPr/>
          </p:nvSpPr>
          <p:spPr bwMode="auto">
            <a:xfrm flipH="1">
              <a:off x="1560"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29"/>
          <p:cNvGrpSpPr>
            <a:grpSpLocks/>
          </p:cNvGrpSpPr>
          <p:nvPr/>
        </p:nvGrpSpPr>
        <p:grpSpPr bwMode="auto">
          <a:xfrm>
            <a:off x="1811184" y="422275"/>
            <a:ext cx="3296398" cy="3506788"/>
            <a:chOff x="852" y="457"/>
            <a:chExt cx="1557" cy="2209"/>
          </a:xfrm>
        </p:grpSpPr>
        <p:sp>
          <p:nvSpPr>
            <p:cNvPr id="174110" name="Freeform 30"/>
            <p:cNvSpPr>
              <a:spLocks/>
            </p:cNvSpPr>
            <p:nvPr/>
          </p:nvSpPr>
          <p:spPr bwMode="auto">
            <a:xfrm>
              <a:off x="852" y="233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1" name="Line 31"/>
            <p:cNvSpPr>
              <a:spLocks noChangeShapeType="1"/>
            </p:cNvSpPr>
            <p:nvPr/>
          </p:nvSpPr>
          <p:spPr bwMode="auto">
            <a:xfrm>
              <a:off x="1729" y="457"/>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3639639" y="811213"/>
            <a:ext cx="2353028" cy="3098800"/>
            <a:chOff x="1716" y="702"/>
            <a:chExt cx="1112" cy="1952"/>
          </a:xfrm>
        </p:grpSpPr>
        <p:sp>
          <p:nvSpPr>
            <p:cNvPr id="174113" name="Freeform 33"/>
            <p:cNvSpPr>
              <a:spLocks/>
            </p:cNvSpPr>
            <p:nvPr/>
          </p:nvSpPr>
          <p:spPr bwMode="auto">
            <a:xfrm>
              <a:off x="1716" y="2318"/>
              <a:ext cx="110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4" name="Line 34"/>
            <p:cNvSpPr>
              <a:spLocks noChangeShapeType="1"/>
            </p:cNvSpPr>
            <p:nvPr/>
          </p:nvSpPr>
          <p:spPr bwMode="auto">
            <a:xfrm>
              <a:off x="1739" y="702"/>
              <a:ext cx="108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5"/>
          <p:cNvGrpSpPr>
            <a:grpSpLocks/>
          </p:cNvGrpSpPr>
          <p:nvPr/>
        </p:nvGrpSpPr>
        <p:grpSpPr bwMode="auto">
          <a:xfrm>
            <a:off x="7451975" y="2635250"/>
            <a:ext cx="3335256" cy="1327150"/>
            <a:chOff x="3536" y="1842"/>
            <a:chExt cx="1576" cy="836"/>
          </a:xfrm>
        </p:grpSpPr>
        <p:sp>
          <p:nvSpPr>
            <p:cNvPr id="174116" name="Line 36"/>
            <p:cNvSpPr>
              <a:spLocks noChangeShapeType="1"/>
            </p:cNvSpPr>
            <p:nvPr/>
          </p:nvSpPr>
          <p:spPr bwMode="auto">
            <a:xfrm>
              <a:off x="3536" y="1842"/>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7" name="Freeform 37"/>
            <p:cNvSpPr>
              <a:spLocks/>
            </p:cNvSpPr>
            <p:nvPr/>
          </p:nvSpPr>
          <p:spPr bwMode="auto">
            <a:xfrm>
              <a:off x="4296" y="234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29"/>
                                        </p:tgtEl>
                                        <p:attrNameLst>
                                          <p:attrName>style.visibility</p:attrName>
                                        </p:attrNameLst>
                                      </p:cBhvr>
                                      <p:to>
                                        <p:strVal val="visible"/>
                                      </p:to>
                                    </p:set>
                                    <p:anim calcmode="lin" valueType="num">
                                      <p:cBhvr additive="base">
                                        <p:cTn id="32" dur="500" fill="hold"/>
                                        <p:tgtEl>
                                          <p:spTgt spid="174129"/>
                                        </p:tgtEl>
                                        <p:attrNameLst>
                                          <p:attrName>ppt_x</p:attrName>
                                        </p:attrNameLst>
                                      </p:cBhvr>
                                      <p:tavLst>
                                        <p:tav tm="0">
                                          <p:val>
                                            <p:strVal val="#ppt_x"/>
                                          </p:val>
                                        </p:tav>
                                        <p:tav tm="100000">
                                          <p:val>
                                            <p:strVal val="#ppt_x"/>
                                          </p:val>
                                        </p:tav>
                                      </p:tavLst>
                                    </p:anim>
                                    <p:anim calcmode="lin" valueType="num">
                                      <p:cBhvr additive="base">
                                        <p:cTn id="33" dur="500" fill="hold"/>
                                        <p:tgtEl>
                                          <p:spTgt spid="17412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4128"/>
                                        </p:tgtEl>
                                        <p:attrNameLst>
                                          <p:attrName>style.visibility</p:attrName>
                                        </p:attrNameLst>
                                      </p:cBhvr>
                                      <p:to>
                                        <p:strVal val="visible"/>
                                      </p:to>
                                    </p:set>
                                    <p:anim calcmode="lin" valueType="num">
                                      <p:cBhvr additive="base">
                                        <p:cTn id="38" dur="500" fill="hold"/>
                                        <p:tgtEl>
                                          <p:spTgt spid="174128"/>
                                        </p:tgtEl>
                                        <p:attrNameLst>
                                          <p:attrName>ppt_x</p:attrName>
                                        </p:attrNameLst>
                                      </p:cBhvr>
                                      <p:tavLst>
                                        <p:tav tm="0">
                                          <p:val>
                                            <p:strVal val="#ppt_x"/>
                                          </p:val>
                                        </p:tav>
                                        <p:tav tm="100000">
                                          <p:val>
                                            <p:strVal val="#ppt_x"/>
                                          </p:val>
                                        </p:tav>
                                      </p:tavLst>
                                    </p:anim>
                                    <p:anim calcmode="lin" valueType="num">
                                      <p:cBhvr additive="base">
                                        <p:cTn id="39" dur="500" fill="hold"/>
                                        <p:tgtEl>
                                          <p:spTgt spid="174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9" grpId="0" animBg="1"/>
      <p:bldP spid="174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1016768" y="1219200"/>
            <a:ext cx="10258339" cy="2133600"/>
            <a:chOff x="384" y="768"/>
            <a:chExt cx="4848" cy="1344"/>
          </a:xfrm>
        </p:grpSpPr>
        <p:sp>
          <p:nvSpPr>
            <p:cNvPr id="14372" name="Rectangle 36"/>
            <p:cNvSpPr>
              <a:spLocks noChangeArrowheads="1"/>
            </p:cNvSpPr>
            <p:nvPr/>
          </p:nvSpPr>
          <p:spPr bwMode="auto">
            <a:xfrm>
              <a:off x="384" y="768"/>
              <a:ext cx="4848" cy="1344"/>
            </a:xfrm>
            <a:prstGeom prst="rect">
              <a:avLst/>
            </a:prstGeom>
            <a:solidFill>
              <a:srgbClr val="E1FFE1"/>
            </a:solidFill>
            <a:ln w="12700" cap="sq">
              <a:noFill/>
              <a:miter lim="800000"/>
              <a:headEnd type="none" w="sm" len="sm"/>
              <a:tailEnd type="none" w="sm" len="sm"/>
            </a:ln>
            <a:effectLst>
              <a:outerShdw dist="198380" dir="238833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33" name="Rectangle 37"/>
            <p:cNvSpPr>
              <a:spLocks noChangeArrowheads="1"/>
            </p:cNvSpPr>
            <p:nvPr/>
          </p:nvSpPr>
          <p:spPr bwMode="auto">
            <a:xfrm>
              <a:off x="468" y="832"/>
              <a:ext cx="295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一</a:t>
              </a:r>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 什么是稀疏矩阵?</a:t>
              </a:r>
            </a:p>
          </p:txBody>
        </p:sp>
      </p:grpSp>
      <p:sp>
        <p:nvSpPr>
          <p:cNvPr id="14374" name="Text Box 38"/>
          <p:cNvSpPr txBox="1">
            <a:spLocks noChangeArrowheads="1"/>
          </p:cNvSpPr>
          <p:nvPr/>
        </p:nvSpPr>
        <p:spPr bwMode="auto">
          <a:xfrm>
            <a:off x="1270670" y="1970837"/>
            <a:ext cx="10159036" cy="954107"/>
          </a:xfrm>
          <a:prstGeom prst="rect">
            <a:avLst/>
          </a:prstGeom>
          <a:noFill/>
          <a:ln w="9525">
            <a:noFill/>
            <a:miter lim="800000"/>
            <a:headEnd/>
            <a:tailEnd/>
          </a:ln>
        </p:spPr>
        <p:txBody>
          <a:bodyPr>
            <a:spAutoFit/>
          </a:bodyPr>
          <a:lstStyle/>
          <a:p>
            <a:pPr algn="l"/>
            <a:r>
              <a:rPr lang="zh-CN" altLang="en-US" sz="2800" b="1" dirty="0">
                <a:solidFill>
                  <a:srgbClr val="000099"/>
                </a:solidFill>
                <a:latin typeface="幼圆" pitchFamily="49" charset="-122"/>
                <a:ea typeface="幼圆" pitchFamily="49" charset="-122"/>
              </a:rPr>
              <a:t>    一个较大的矩阵中，零元素的个数相对</a:t>
            </a:r>
            <a:r>
              <a:rPr lang="zh-CN" altLang="en-US" sz="2800" b="1" dirty="0" smtClean="0">
                <a:solidFill>
                  <a:srgbClr val="000099"/>
                </a:solidFill>
                <a:latin typeface="幼圆" pitchFamily="49" charset="-122"/>
                <a:ea typeface="幼圆" pitchFamily="49" charset="-122"/>
              </a:rPr>
              <a:t>于整个</a:t>
            </a:r>
            <a:r>
              <a:rPr lang="zh-CN" altLang="en-US" sz="2800" b="1" dirty="0">
                <a:solidFill>
                  <a:srgbClr val="000099"/>
                </a:solidFill>
                <a:latin typeface="幼圆" pitchFamily="49" charset="-122"/>
                <a:ea typeface="幼圆" pitchFamily="49" charset="-122"/>
              </a:rPr>
              <a:t>矩阵</a:t>
            </a:r>
            <a:r>
              <a:rPr lang="zh-CN" altLang="en-US" sz="2800" b="1" dirty="0" smtClean="0">
                <a:solidFill>
                  <a:srgbClr val="000099"/>
                </a:solidFill>
                <a:latin typeface="幼圆" pitchFamily="49" charset="-122"/>
                <a:ea typeface="幼圆" pitchFamily="49" charset="-122"/>
              </a:rPr>
              <a:t>元素</a:t>
            </a:r>
            <a:endParaRPr lang="en-US" altLang="zh-CN" sz="2800" b="1" dirty="0" smtClean="0">
              <a:solidFill>
                <a:srgbClr val="000099"/>
              </a:solidFill>
              <a:latin typeface="幼圆" pitchFamily="49" charset="-122"/>
              <a:ea typeface="幼圆" pitchFamily="49" charset="-122"/>
            </a:endParaRPr>
          </a:p>
          <a:p>
            <a:pPr algn="l"/>
            <a:r>
              <a:rPr lang="zh-CN" altLang="en-US" sz="2800" b="1" dirty="0" smtClean="0">
                <a:solidFill>
                  <a:srgbClr val="000099"/>
                </a:solidFill>
                <a:latin typeface="幼圆" pitchFamily="49" charset="-122"/>
                <a:ea typeface="幼圆" pitchFamily="49" charset="-122"/>
              </a:rPr>
              <a:t>的</a:t>
            </a:r>
            <a:r>
              <a:rPr lang="zh-CN" altLang="en-US" sz="2800" b="1" dirty="0">
                <a:solidFill>
                  <a:srgbClr val="000099"/>
                </a:solidFill>
                <a:latin typeface="幼圆" pitchFamily="49" charset="-122"/>
                <a:ea typeface="幼圆" pitchFamily="49" charset="-122"/>
              </a:rPr>
              <a:t>总个数所占比例较大时，</a:t>
            </a:r>
            <a:r>
              <a:rPr lang="zh-CN" altLang="en-US" sz="2800" b="1" dirty="0" smtClean="0">
                <a:solidFill>
                  <a:srgbClr val="000099"/>
                </a:solidFill>
                <a:latin typeface="幼圆" pitchFamily="49" charset="-122"/>
                <a:ea typeface="幼圆" pitchFamily="49" charset="-122"/>
              </a:rPr>
              <a:t>可以称</a:t>
            </a:r>
            <a:r>
              <a:rPr lang="zh-CN" altLang="en-US" sz="2800" b="1" dirty="0">
                <a:solidFill>
                  <a:srgbClr val="000099"/>
                </a:solidFill>
                <a:latin typeface="幼圆" pitchFamily="49" charset="-122"/>
                <a:ea typeface="幼圆" pitchFamily="49" charset="-122"/>
              </a:rPr>
              <a:t>该矩阵为一个</a:t>
            </a:r>
            <a:r>
              <a:rPr lang="zh-CN" altLang="en-US" sz="2800" b="1" dirty="0">
                <a:solidFill>
                  <a:srgbClr val="FF0000"/>
                </a:solidFill>
                <a:latin typeface="黑体" pitchFamily="49" charset="-122"/>
                <a:ea typeface="黑体" pitchFamily="49" charset="-122"/>
              </a:rPr>
              <a:t>稀疏矩阵</a:t>
            </a:r>
            <a:r>
              <a:rPr lang="zh-CN" altLang="en-US" sz="2800" b="1" dirty="0">
                <a:solidFill>
                  <a:srgbClr val="000099"/>
                </a:solidFill>
                <a:latin typeface="幼圆" pitchFamily="49" charset="-122"/>
                <a:ea typeface="幼圆" pitchFamily="49" charset="-122"/>
              </a:rPr>
              <a:t>。</a:t>
            </a:r>
            <a:endParaRPr lang="zh-CN" altLang="en-US" sz="2800" dirty="0">
              <a:solidFill>
                <a:srgbClr val="000099"/>
              </a:solidFill>
              <a:latin typeface="幼圆" pitchFamily="49" charset="-122"/>
              <a:ea typeface="幼圆" pitchFamily="49" charset="-122"/>
            </a:endParaRPr>
          </a:p>
        </p:txBody>
      </p:sp>
      <p:sp>
        <p:nvSpPr>
          <p:cNvPr id="14376" name="Oval 40"/>
          <p:cNvSpPr>
            <a:spLocks noChangeArrowheads="1"/>
          </p:cNvSpPr>
          <p:nvPr/>
        </p:nvSpPr>
        <p:spPr bwMode="auto">
          <a:xfrm>
            <a:off x="2710830" y="2035696"/>
            <a:ext cx="993021"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7" name="Oval 41"/>
          <p:cNvSpPr>
            <a:spLocks noChangeArrowheads="1"/>
          </p:cNvSpPr>
          <p:nvPr/>
        </p:nvSpPr>
        <p:spPr bwMode="auto">
          <a:xfrm>
            <a:off x="5534233" y="2467744"/>
            <a:ext cx="993021"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46"/>
          <p:cNvGrpSpPr>
            <a:grpSpLocks/>
          </p:cNvGrpSpPr>
          <p:nvPr/>
        </p:nvGrpSpPr>
        <p:grpSpPr bwMode="auto">
          <a:xfrm>
            <a:off x="3042846" y="3581399"/>
            <a:ext cx="6652408" cy="2197100"/>
            <a:chOff x="1257" y="2282"/>
            <a:chExt cx="3143" cy="1384"/>
          </a:xfrm>
        </p:grpSpPr>
        <p:sp>
          <p:nvSpPr>
            <p:cNvPr id="68628" name="Text Box 5"/>
            <p:cNvSpPr txBox="1">
              <a:spLocks noChangeArrowheads="1"/>
            </p:cNvSpPr>
            <p:nvPr/>
          </p:nvSpPr>
          <p:spPr bwMode="auto">
            <a:xfrm>
              <a:off x="1257" y="2764"/>
              <a:ext cx="796"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dirty="0">
                  <a:solidFill>
                    <a:srgbClr val="000099"/>
                  </a:solidFill>
                </a:rPr>
                <a:t>  </a:t>
              </a:r>
              <a:r>
                <a:rPr kumimoji="1" lang="en-US" altLang="zh-CN" sz="3200" b="1" dirty="0">
                  <a:solidFill>
                    <a:srgbClr val="000099"/>
                  </a:solidFill>
                </a:rPr>
                <a:t>A</a:t>
              </a:r>
              <a:r>
                <a:rPr kumimoji="1" lang="en-US" altLang="zh-CN" sz="3200" dirty="0">
                  <a:solidFill>
                    <a:srgbClr val="000099"/>
                  </a:solidFill>
                </a:rPr>
                <a:t> </a:t>
              </a:r>
              <a:r>
                <a:rPr kumimoji="1" lang="en-US" altLang="zh-CN" sz="3600" dirty="0">
                  <a:solidFill>
                    <a:srgbClr val="000099"/>
                  </a:solidFill>
                </a:rPr>
                <a:t>=</a:t>
              </a:r>
            </a:p>
          </p:txBody>
        </p:sp>
        <p:sp>
          <p:nvSpPr>
            <p:cNvPr id="68629" name="Text Box 15"/>
            <p:cNvSpPr txBox="1">
              <a:spLocks noChangeArrowheads="1"/>
            </p:cNvSpPr>
            <p:nvPr/>
          </p:nvSpPr>
          <p:spPr bwMode="auto">
            <a:xfrm>
              <a:off x="2240" y="2282"/>
              <a:ext cx="2160" cy="1384"/>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400" dirty="0">
                  <a:solidFill>
                    <a:srgbClr val="000099"/>
                  </a:solidFill>
                </a:rPr>
                <a:t> </a:t>
              </a:r>
              <a:r>
                <a:rPr kumimoji="1" lang="zh-CN" altLang="en-US" sz="2400" b="1" dirty="0">
                  <a:solidFill>
                    <a:srgbClr val="000099"/>
                  </a:solidFill>
                </a:rPr>
                <a:t>15     0     0    22  </a:t>
              </a:r>
              <a:r>
                <a:rPr kumimoji="1" lang="zh-CN" altLang="en-US" sz="2400" b="1" dirty="0" smtClean="0">
                  <a:solidFill>
                    <a:srgbClr val="000099"/>
                  </a:solidFill>
                </a:rPr>
                <a:t>   </a:t>
              </a:r>
              <a:r>
                <a:rPr kumimoji="1" lang="zh-CN" altLang="en-US" sz="2400" b="1" dirty="0">
                  <a:solidFill>
                    <a:srgbClr val="000099"/>
                  </a:solidFill>
                </a:rPr>
                <a:t>0    </a:t>
              </a:r>
              <a:r>
                <a:rPr kumimoji="1" lang="zh-CN" altLang="en-US" sz="2400" b="1" dirty="0">
                  <a:solidFill>
                    <a:srgbClr val="000099"/>
                  </a:solidFill>
                  <a:latin typeface="宋体" charset="-122"/>
                </a:rPr>
                <a:t>-</a:t>
              </a:r>
              <a:r>
                <a:rPr kumimoji="1" lang="zh-CN" altLang="en-US" sz="2400" b="1" dirty="0">
                  <a:solidFill>
                    <a:srgbClr val="000099"/>
                  </a:solidFill>
                </a:rPr>
                <a:t>15</a:t>
              </a:r>
            </a:p>
            <a:p>
              <a:pPr algn="l" eaLnBrk="1" hangingPunct="1">
                <a:lnSpc>
                  <a:spcPct val="95000"/>
                </a:lnSpc>
              </a:pPr>
              <a:r>
                <a:rPr kumimoji="1" lang="zh-CN" altLang="en-US" sz="2400" b="1" dirty="0">
                  <a:solidFill>
                    <a:srgbClr val="000099"/>
                  </a:solidFill>
                </a:rPr>
                <a:t>  0    11     3     0    </a:t>
              </a:r>
              <a:r>
                <a:rPr kumimoji="1" lang="zh-CN" altLang="en-US" sz="2400" b="1" dirty="0" smtClean="0">
                  <a:solidFill>
                    <a:srgbClr val="000099"/>
                  </a:solidFill>
                </a:rPr>
                <a:t>  </a:t>
              </a:r>
              <a:r>
                <a:rPr kumimoji="1" lang="zh-CN" altLang="en-US" sz="2400" b="1" dirty="0">
                  <a:solidFill>
                    <a:srgbClr val="000099"/>
                  </a:solidFill>
                </a:rPr>
                <a:t>0      0</a:t>
              </a:r>
            </a:p>
            <a:p>
              <a:pPr algn="l" eaLnBrk="1" hangingPunct="1">
                <a:lnSpc>
                  <a:spcPct val="95000"/>
                </a:lnSpc>
              </a:pPr>
              <a:r>
                <a:rPr kumimoji="1" lang="zh-CN" altLang="en-US" sz="2400" b="1" dirty="0">
                  <a:solidFill>
                    <a:srgbClr val="000099"/>
                  </a:solidFill>
                </a:rPr>
                <a:t>  0     0      0    </a:t>
              </a:r>
              <a:r>
                <a:rPr kumimoji="1" lang="zh-CN" altLang="en-US" sz="2400" b="1" dirty="0">
                  <a:solidFill>
                    <a:srgbClr val="000099"/>
                  </a:solidFill>
                  <a:latin typeface="宋体" charset="-122"/>
                </a:rPr>
                <a:t>-</a:t>
              </a:r>
              <a:r>
                <a:rPr kumimoji="1" lang="zh-CN" altLang="en-US" sz="2400" b="1" dirty="0">
                  <a:solidFill>
                    <a:srgbClr val="000099"/>
                  </a:solidFill>
                </a:rPr>
                <a:t>6    </a:t>
              </a:r>
              <a:r>
                <a:rPr kumimoji="1" lang="zh-CN" altLang="en-US" sz="2400" b="1" dirty="0" smtClean="0">
                  <a:solidFill>
                    <a:srgbClr val="000099"/>
                  </a:solidFill>
                </a:rPr>
                <a:t> 0      </a:t>
              </a:r>
              <a:r>
                <a:rPr kumimoji="1" lang="zh-CN" altLang="en-US" sz="2400" b="1" dirty="0">
                  <a:solidFill>
                    <a:srgbClr val="000099"/>
                  </a:solidFill>
                </a:rPr>
                <a:t>0 </a:t>
              </a:r>
            </a:p>
            <a:p>
              <a:pPr algn="l" eaLnBrk="1" hangingPunct="1">
                <a:lnSpc>
                  <a:spcPct val="95000"/>
                </a:lnSpc>
              </a:pPr>
              <a:r>
                <a:rPr kumimoji="1" lang="zh-CN" altLang="en-US" sz="2400" b="1" dirty="0">
                  <a:solidFill>
                    <a:srgbClr val="000099"/>
                  </a:solidFill>
                </a:rPr>
                <a:t>  0     0      0     0     </a:t>
              </a:r>
              <a:r>
                <a:rPr kumimoji="1" lang="zh-CN" altLang="en-US" sz="2400" b="1" dirty="0" smtClean="0">
                  <a:solidFill>
                    <a:srgbClr val="000099"/>
                  </a:solidFill>
                </a:rPr>
                <a:t> 0      </a:t>
              </a:r>
              <a:r>
                <a:rPr kumimoji="1" lang="zh-CN" altLang="en-US" sz="2400" b="1" dirty="0">
                  <a:solidFill>
                    <a:srgbClr val="000099"/>
                  </a:solidFill>
                </a:rPr>
                <a:t>0 </a:t>
              </a:r>
            </a:p>
            <a:p>
              <a:pPr algn="l" eaLnBrk="1" hangingPunct="1">
                <a:lnSpc>
                  <a:spcPct val="95000"/>
                </a:lnSpc>
              </a:pPr>
              <a:r>
                <a:rPr kumimoji="1" lang="zh-CN" altLang="en-US" sz="2400" b="1" dirty="0">
                  <a:solidFill>
                    <a:srgbClr val="000099"/>
                  </a:solidFill>
                </a:rPr>
                <a:t> 91    0      0     0     </a:t>
              </a:r>
              <a:r>
                <a:rPr kumimoji="1" lang="zh-CN" altLang="en-US" sz="2400" b="1" dirty="0" smtClean="0">
                  <a:solidFill>
                    <a:srgbClr val="000099"/>
                  </a:solidFill>
                </a:rPr>
                <a:t> 0      </a:t>
              </a:r>
              <a:r>
                <a:rPr kumimoji="1" lang="zh-CN" altLang="en-US" sz="2400" b="1" dirty="0">
                  <a:solidFill>
                    <a:srgbClr val="000099"/>
                  </a:solidFill>
                </a:rPr>
                <a:t>0 </a:t>
              </a:r>
            </a:p>
            <a:p>
              <a:pPr algn="l" eaLnBrk="1" hangingPunct="1">
                <a:lnSpc>
                  <a:spcPct val="95000"/>
                </a:lnSpc>
              </a:pPr>
              <a:r>
                <a:rPr kumimoji="1" lang="zh-CN" altLang="en-US" sz="2400" b="1" dirty="0">
                  <a:solidFill>
                    <a:srgbClr val="000099"/>
                  </a:solidFill>
                </a:rPr>
                <a:t>  0     0    28     0    </a:t>
              </a:r>
              <a:r>
                <a:rPr kumimoji="1" lang="zh-CN" altLang="en-US" sz="2400" b="1" dirty="0" smtClean="0">
                  <a:solidFill>
                    <a:srgbClr val="000099"/>
                  </a:solidFill>
                </a:rPr>
                <a:t>  </a:t>
              </a:r>
              <a:r>
                <a:rPr kumimoji="1" lang="zh-CN" altLang="en-US" sz="2400" b="1" dirty="0">
                  <a:solidFill>
                    <a:srgbClr val="000099"/>
                  </a:solidFill>
                </a:rPr>
                <a:t>0      0</a:t>
              </a:r>
              <a:endParaRPr kumimoji="1" lang="zh-CN" altLang="en-US" sz="2400" dirty="0">
                <a:solidFill>
                  <a:srgbClr val="000099"/>
                </a:solidFill>
              </a:endParaRPr>
            </a:p>
          </p:txBody>
        </p:sp>
        <p:sp>
          <p:nvSpPr>
            <p:cNvPr id="14379" name="AutoShape 43"/>
            <p:cNvSpPr>
              <a:spLocks/>
            </p:cNvSpPr>
            <p:nvPr/>
          </p:nvSpPr>
          <p:spPr bwMode="auto">
            <a:xfrm>
              <a:off x="1872" y="2400"/>
              <a:ext cx="96" cy="1152"/>
            </a:xfrm>
            <a:prstGeom prst="leftBracket">
              <a:avLst>
                <a:gd name="adj" fmla="val 100000"/>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80" name="AutoShape 44"/>
            <p:cNvSpPr>
              <a:spLocks/>
            </p:cNvSpPr>
            <p:nvPr/>
          </p:nvSpPr>
          <p:spPr bwMode="auto">
            <a:xfrm>
              <a:off x="4080" y="2404"/>
              <a:ext cx="48" cy="1148"/>
            </a:xfrm>
            <a:prstGeom prst="rightBracket">
              <a:avLst>
                <a:gd name="adj" fmla="val 199306"/>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21"/>
          <p:cNvGrpSpPr>
            <a:grpSpLocks/>
          </p:cNvGrpSpPr>
          <p:nvPr/>
        </p:nvGrpSpPr>
        <p:grpSpPr bwMode="auto">
          <a:xfrm>
            <a:off x="405843" y="317500"/>
            <a:ext cx="8127662" cy="692150"/>
            <a:chOff x="192" y="144"/>
            <a:chExt cx="3840" cy="436"/>
          </a:xfrm>
        </p:grpSpPr>
        <p:sp>
          <p:nvSpPr>
            <p:cNvPr id="14458" name="Rectangle 122"/>
            <p:cNvSpPr>
              <a:spLocks noChangeArrowheads="1"/>
            </p:cNvSpPr>
            <p:nvPr/>
          </p:nvSpPr>
          <p:spPr bwMode="auto">
            <a:xfrm>
              <a:off x="192"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4" name="Rectangle 123"/>
            <p:cNvSpPr>
              <a:spLocks noChangeArrowheads="1"/>
            </p:cNvSpPr>
            <p:nvPr/>
          </p:nvSpPr>
          <p:spPr bwMode="auto">
            <a:xfrm>
              <a:off x="240" y="192"/>
              <a:ext cx="3774"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稀疏矩阵的三元组表表示</a:t>
              </a:r>
            </a:p>
          </p:txBody>
        </p:sp>
      </p:grpSp>
      <p:grpSp>
        <p:nvGrpSpPr>
          <p:cNvPr id="6" name="Group 124"/>
          <p:cNvGrpSpPr>
            <a:grpSpLocks/>
          </p:cNvGrpSpPr>
          <p:nvPr/>
        </p:nvGrpSpPr>
        <p:grpSpPr bwMode="auto">
          <a:xfrm>
            <a:off x="1318992" y="5659438"/>
            <a:ext cx="9194079" cy="919162"/>
            <a:chOff x="456" y="3455"/>
            <a:chExt cx="4344" cy="579"/>
          </a:xfrm>
        </p:grpSpPr>
        <p:sp>
          <p:nvSpPr>
            <p:cNvPr id="68619" name="Text Box 125"/>
            <p:cNvSpPr txBox="1">
              <a:spLocks noChangeArrowheads="1"/>
            </p:cNvSpPr>
            <p:nvPr/>
          </p:nvSpPr>
          <p:spPr bwMode="auto">
            <a:xfrm>
              <a:off x="1440" y="3724"/>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B[0..5][0..5]</a:t>
              </a:r>
              <a:endParaRPr lang="zh-CN" altLang="en-US" sz="2600" b="1">
                <a:solidFill>
                  <a:srgbClr val="000099"/>
                </a:solidFill>
                <a:ea typeface="黑体" pitchFamily="49" charset="-122"/>
              </a:endParaRPr>
            </a:p>
          </p:txBody>
        </p:sp>
        <p:grpSp>
          <p:nvGrpSpPr>
            <p:cNvPr id="7" name="Group 126"/>
            <p:cNvGrpSpPr>
              <a:grpSpLocks/>
            </p:cNvGrpSpPr>
            <p:nvPr/>
          </p:nvGrpSpPr>
          <p:grpSpPr bwMode="auto">
            <a:xfrm>
              <a:off x="456" y="3455"/>
              <a:ext cx="1363" cy="409"/>
              <a:chOff x="456" y="3455"/>
              <a:chExt cx="1363" cy="409"/>
            </a:xfrm>
          </p:grpSpPr>
          <p:sp>
            <p:nvSpPr>
              <p:cNvPr id="14463" name="Oval 127"/>
              <p:cNvSpPr>
                <a:spLocks noChangeArrowheads="1"/>
              </p:cNvSpPr>
              <p:nvPr/>
            </p:nvSpPr>
            <p:spPr bwMode="auto">
              <a:xfrm rot="-886820">
                <a:off x="456" y="3480"/>
                <a:ext cx="119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2" name="Rectangle 128"/>
              <p:cNvSpPr>
                <a:spLocks noChangeArrowheads="1"/>
              </p:cNvSpPr>
              <p:nvPr/>
            </p:nvSpPr>
            <p:spPr bwMode="auto">
              <a:xfrm rot="-1072324">
                <a:off x="481" y="3455"/>
                <a:ext cx="1338" cy="359"/>
              </a:xfrm>
              <a:prstGeom prst="rect">
                <a:avLst/>
              </a:prstGeom>
              <a:noFill/>
              <a:ln w="12700" cap="sq">
                <a:noFill/>
                <a:miter lim="800000"/>
                <a:headEnd type="none" w="sm" len="sm"/>
                <a:tailEnd type="none" w="sm" len="sm"/>
              </a:ln>
              <a:effectLst>
                <a:outerShdw dist="17961" dir="18900000" algn="ctr" rotWithShape="0">
                  <a:srgbClr val="000000"/>
                </a:outerShdw>
              </a:effectLst>
            </p:spPr>
            <p:txBody>
              <a:bodyPr>
                <a:spAutoFit/>
              </a:bodyPr>
              <a:lstStyle/>
              <a:p>
                <a:pPr algn="l"/>
                <a:r>
                  <a:rPr lang="zh-CN" altLang="en-US" sz="3100" b="1" dirty="0">
                    <a:solidFill>
                      <a:srgbClr val="FF3300"/>
                    </a:solidFill>
                    <a:ea typeface="黑体" pitchFamily="49" charset="-122"/>
                  </a:rPr>
                  <a:t>传统做法</a:t>
                </a:r>
              </a:p>
            </p:txBody>
          </p:sp>
        </p:gr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76"/>
                                        </p:tgtEl>
                                        <p:attrNameLst>
                                          <p:attrName>style.visibility</p:attrName>
                                        </p:attrNameLst>
                                      </p:cBhvr>
                                      <p:to>
                                        <p:strVal val="visible"/>
                                      </p:to>
                                    </p:set>
                                    <p:animEffect transition="in" filter="dissolve">
                                      <p:cBhvr>
                                        <p:cTn id="7" dur="500"/>
                                        <p:tgtEl>
                                          <p:spTgt spid="14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77"/>
                                        </p:tgtEl>
                                        <p:attrNameLst>
                                          <p:attrName>style.visibility</p:attrName>
                                        </p:attrNameLst>
                                      </p:cBhvr>
                                      <p:to>
                                        <p:strVal val="visible"/>
                                      </p:to>
                                    </p:set>
                                    <p:animEffect transition="in" filter="dissolve">
                                      <p:cBhvr>
                                        <p:cTn id="12" dur="500"/>
                                        <p:tgtEl>
                                          <p:spTgt spid="143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nodeType="withGroup">
                            <p:stCondLst>
                              <p:cond delay="5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 grpId="0" animBg="1"/>
      <p:bldP spid="143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10083483" y="3789363"/>
            <a:ext cx="1780961"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3" name="Group 6"/>
          <p:cNvGrpSpPr>
            <a:grpSpLocks/>
          </p:cNvGrpSpPr>
          <p:nvPr/>
        </p:nvGrpSpPr>
        <p:grpSpPr bwMode="auto">
          <a:xfrm>
            <a:off x="1871630" y="4013200"/>
            <a:ext cx="3620209" cy="2368550"/>
            <a:chOff x="1346" y="2228"/>
            <a:chExt cx="1595" cy="1406"/>
          </a:xfrm>
        </p:grpSpPr>
        <p:sp>
          <p:nvSpPr>
            <p:cNvPr id="19519"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9520"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1"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2"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9523"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9460" name="Text Box 19"/>
          <p:cNvSpPr txBox="1">
            <a:spLocks noChangeArrowheads="1"/>
          </p:cNvSpPr>
          <p:nvPr/>
        </p:nvSpPr>
        <p:spPr bwMode="auto">
          <a:xfrm>
            <a:off x="416639" y="5881688"/>
            <a:ext cx="250413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4175244" y="1124744"/>
            <a:ext cx="4280785"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黑体" pitchFamily="49" charset="-122"/>
                <a:ea typeface="黑体" pitchFamily="49" charset="-122"/>
              </a:rPr>
              <a:t>运算</a:t>
            </a:r>
          </a:p>
        </p:txBody>
      </p:sp>
      <p:grpSp>
        <p:nvGrpSpPr>
          <p:cNvPr id="4" name="Group 23"/>
          <p:cNvGrpSpPr>
            <a:grpSpLocks/>
          </p:cNvGrpSpPr>
          <p:nvPr/>
        </p:nvGrpSpPr>
        <p:grpSpPr bwMode="auto">
          <a:xfrm>
            <a:off x="5314821" y="1014413"/>
            <a:ext cx="308701"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5599775" y="3175000"/>
            <a:ext cx="1392389"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8350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6305684"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6759020"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7212356"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766569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8123344"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855725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899115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9450970"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5474569" y="4013200"/>
            <a:ext cx="4535516"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5450823" y="1428750"/>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2134996" y="6208713"/>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2176012" y="3582988"/>
            <a:ext cx="4354182"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2132837" y="3552827"/>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9789892" y="1433513"/>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6476224" y="3584577"/>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6487020" y="4014788"/>
            <a:ext cx="3300714"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2134997" y="1431927"/>
            <a:ext cx="3320144"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6495655" y="1404938"/>
            <a:ext cx="3300714"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5" name="Group 54"/>
          <p:cNvGrpSpPr>
            <a:grpSpLocks/>
          </p:cNvGrpSpPr>
          <p:nvPr/>
        </p:nvGrpSpPr>
        <p:grpSpPr bwMode="auto">
          <a:xfrm>
            <a:off x="5642006" y="4151315"/>
            <a:ext cx="4143571" cy="1444625"/>
            <a:chOff x="2421" y="2187"/>
            <a:chExt cx="1958" cy="910"/>
          </a:xfrm>
        </p:grpSpPr>
        <p:sp>
          <p:nvSpPr>
            <p:cNvPr id="19501"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9502"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9503"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924"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743" y="2187"/>
              <a:ext cx="204"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9506"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75"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9508"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9509"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9510"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9484" name="Text Box 55"/>
          <p:cNvSpPr txBox="1">
            <a:spLocks noChangeArrowheads="1"/>
          </p:cNvSpPr>
          <p:nvPr/>
        </p:nvSpPr>
        <p:spPr bwMode="auto">
          <a:xfrm>
            <a:off x="4642156" y="3186115"/>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9485" name="Text Box 55"/>
          <p:cNvSpPr txBox="1">
            <a:spLocks noChangeArrowheads="1"/>
          </p:cNvSpPr>
          <p:nvPr/>
        </p:nvSpPr>
        <p:spPr bwMode="auto">
          <a:xfrm>
            <a:off x="3918979" y="37179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9486" name="Text Box 55"/>
          <p:cNvSpPr txBox="1">
            <a:spLocks noChangeArrowheads="1"/>
          </p:cNvSpPr>
          <p:nvPr/>
        </p:nvSpPr>
        <p:spPr bwMode="auto">
          <a:xfrm>
            <a:off x="3156942" y="425450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9487" name="Text Box 55"/>
          <p:cNvSpPr txBox="1">
            <a:spLocks noChangeArrowheads="1"/>
          </p:cNvSpPr>
          <p:nvPr/>
        </p:nvSpPr>
        <p:spPr bwMode="auto">
          <a:xfrm>
            <a:off x="2407860" y="47053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582506" y="2884490"/>
            <a:ext cx="1011815"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584665" y="2601915"/>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584665" y="2316165"/>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576030" y="2039940"/>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560917" y="1762125"/>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545808" y="1457325"/>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0" y="1"/>
            <a:ext cx="12190413"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9904306" y="2792413"/>
            <a:ext cx="2158742" cy="792162"/>
          </a:xfrm>
          <a:prstGeom prst="wedgeRoundRectCallout">
            <a:avLst>
              <a:gd name="adj1" fmla="val -152157"/>
              <a:gd name="adj2" fmla="val 11012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solidFill>
                  <a:srgbClr val="FFFF00"/>
                </a:solidFill>
                <a:effectLst>
                  <a:outerShdw blurRad="38100" dist="38100" dir="2700000" algn="tl">
                    <a:srgbClr val="000000"/>
                  </a:outerShdw>
                </a:effectLst>
                <a:ea typeface="黑体" pitchFamily="2" charset="-122"/>
              </a:rPr>
              <a:t>串</a:t>
            </a:r>
          </a:p>
        </p:txBody>
      </p:sp>
      <p:sp>
        <p:nvSpPr>
          <p:cNvPr id="63" name="AutoShape 68"/>
          <p:cNvSpPr>
            <a:spLocks noChangeArrowheads="1"/>
          </p:cNvSpPr>
          <p:nvPr/>
        </p:nvSpPr>
        <p:spPr bwMode="auto">
          <a:xfrm>
            <a:off x="4077863" y="5426077"/>
            <a:ext cx="2158742" cy="792163"/>
          </a:xfrm>
          <a:prstGeom prst="wedgeRoundRectCallout">
            <a:avLst>
              <a:gd name="adj1" fmla="val 47157"/>
              <a:gd name="adj2" fmla="val -14456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rgbClr val="FFFF00"/>
                </a:solidFill>
                <a:effectLst>
                  <a:outerShdw blurRad="38100" dist="38100" dir="2700000" algn="tl">
                    <a:srgbClr val="000000"/>
                  </a:outerShdw>
                </a:effectLst>
                <a:ea typeface="黑体" pitchFamily="2" charset="-122"/>
              </a:rPr>
              <a:t>数组</a:t>
            </a:r>
          </a:p>
        </p:txBody>
      </p:sp>
      <p:sp>
        <p:nvSpPr>
          <p:cNvPr id="64" name="AutoShape 68"/>
          <p:cNvSpPr>
            <a:spLocks noChangeArrowheads="1"/>
          </p:cNvSpPr>
          <p:nvPr/>
        </p:nvSpPr>
        <p:spPr bwMode="auto">
          <a:xfrm>
            <a:off x="8557252" y="5310188"/>
            <a:ext cx="2795571" cy="792162"/>
          </a:xfrm>
          <a:prstGeom prst="wedgeRoundRectCallout">
            <a:avLst>
              <a:gd name="adj1" fmla="val -93032"/>
              <a:gd name="adj2" fmla="val -157386"/>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solidFill>
                  <a:srgbClr val="FFFF00"/>
                </a:solidFill>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ppt_x"/>
                                          </p:val>
                                        </p:tav>
                                        <p:tav tm="100000">
                                          <p:val>
                                            <p:strVal val="#ppt_x"/>
                                          </p:val>
                                        </p:tav>
                                      </p:tavLst>
                                    </p:anim>
                                    <p:anim calcmode="lin" valueType="num">
                                      <p:cBhvr additive="base">
                                        <p:cTn id="13" dur="500" fill="hold"/>
                                        <p:tgtEl>
                                          <p:spTgt spid="6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additive="base">
                                        <p:cTn id="17" dur="500" fill="hold"/>
                                        <p:tgtEl>
                                          <p:spTgt spid="64"/>
                                        </p:tgtEl>
                                        <p:attrNameLst>
                                          <p:attrName>ppt_x</p:attrName>
                                        </p:attrNameLst>
                                      </p:cBhvr>
                                      <p:tavLst>
                                        <p:tav tm="0">
                                          <p:val>
                                            <p:strVal val="#ppt_x"/>
                                          </p:val>
                                        </p:tav>
                                        <p:tav tm="100000">
                                          <p:val>
                                            <p:strVal val="#ppt_x"/>
                                          </p:val>
                                        </p:tav>
                                      </p:tavLst>
                                    </p:anim>
                                    <p:anim calcmode="lin" valueType="num">
                                      <p:cBhvr additive="base">
                                        <p:cTn id="1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710228" y="457200"/>
            <a:ext cx="10856891" cy="3162301"/>
            <a:chOff x="336" y="432"/>
            <a:chExt cx="5129" cy="1992"/>
          </a:xfrm>
        </p:grpSpPr>
        <p:sp>
          <p:nvSpPr>
            <p:cNvPr id="69651" name="Rectangle 2"/>
            <p:cNvSpPr>
              <a:spLocks noChangeArrowheads="1"/>
            </p:cNvSpPr>
            <p:nvPr/>
          </p:nvSpPr>
          <p:spPr bwMode="auto">
            <a:xfrm>
              <a:off x="336" y="432"/>
              <a:ext cx="3932" cy="368"/>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二</a:t>
              </a:r>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 稀疏矩阵的三元组表表示</a:t>
              </a:r>
            </a:p>
          </p:txBody>
        </p:sp>
        <p:grpSp>
          <p:nvGrpSpPr>
            <p:cNvPr id="3" name="Group 8"/>
            <p:cNvGrpSpPr>
              <a:grpSpLocks/>
            </p:cNvGrpSpPr>
            <p:nvPr/>
          </p:nvGrpSpPr>
          <p:grpSpPr bwMode="auto">
            <a:xfrm>
              <a:off x="3264" y="960"/>
              <a:ext cx="2201" cy="1464"/>
              <a:chOff x="2112" y="2064"/>
              <a:chExt cx="2201" cy="1464"/>
            </a:xfrm>
          </p:grpSpPr>
          <p:sp>
            <p:nvSpPr>
              <p:cNvPr id="69653" name="Text Box 5"/>
              <p:cNvSpPr txBox="1">
                <a:spLocks noChangeArrowheads="1"/>
              </p:cNvSpPr>
              <p:nvPr/>
            </p:nvSpPr>
            <p:spPr bwMode="auto">
              <a:xfrm>
                <a:off x="2393" y="2064"/>
                <a:ext cx="1920" cy="145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dirty="0">
                    <a:solidFill>
                      <a:srgbClr val="FF3300"/>
                    </a:solidFill>
                  </a:rPr>
                  <a:t> </a:t>
                </a:r>
                <a:r>
                  <a:rPr kumimoji="1" lang="zh-CN" altLang="en-US" sz="2400" b="1" dirty="0">
                    <a:solidFill>
                      <a:srgbClr val="FF3300"/>
                    </a:solidFill>
                  </a:rPr>
                  <a:t>15</a:t>
                </a:r>
                <a:r>
                  <a:rPr kumimoji="1" lang="zh-CN" altLang="en-US" sz="2400" b="1" dirty="0">
                    <a:solidFill>
                      <a:srgbClr val="0000CC"/>
                    </a:solidFill>
                  </a:rPr>
                  <a:t>     0     0   </a:t>
                </a:r>
                <a:r>
                  <a:rPr kumimoji="1" lang="zh-CN" altLang="en-US" sz="2400" b="1" dirty="0">
                    <a:solidFill>
                      <a:srgbClr val="FF3300"/>
                    </a:solidFill>
                  </a:rPr>
                  <a:t> 22</a:t>
                </a:r>
                <a:r>
                  <a:rPr kumimoji="1" lang="zh-CN" altLang="en-US" sz="2400" b="1" dirty="0">
                    <a:solidFill>
                      <a:srgbClr val="0000CC"/>
                    </a:solidFill>
                  </a:rPr>
                  <a:t>    0    </a:t>
                </a:r>
                <a:r>
                  <a:rPr kumimoji="1" lang="zh-CN" altLang="en-US" sz="2400" b="1" dirty="0">
                    <a:solidFill>
                      <a:srgbClr val="FF3300"/>
                    </a:solidFill>
                    <a:latin typeface="宋体" charset="-122"/>
                  </a:rPr>
                  <a:t>-</a:t>
                </a:r>
                <a:r>
                  <a:rPr kumimoji="1" lang="zh-CN" altLang="en-US" sz="2400" b="1" dirty="0">
                    <a:solidFill>
                      <a:srgbClr val="FF3300"/>
                    </a:solidFill>
                  </a:rPr>
                  <a:t>15</a:t>
                </a:r>
              </a:p>
              <a:p>
                <a:pPr algn="l" eaLnBrk="1" hangingPunct="1"/>
                <a:r>
                  <a:rPr kumimoji="1" lang="zh-CN" altLang="en-US" sz="2400" b="1" dirty="0">
                    <a:solidFill>
                      <a:srgbClr val="0000CC"/>
                    </a:solidFill>
                  </a:rPr>
                  <a:t>  0    </a:t>
                </a:r>
                <a:r>
                  <a:rPr kumimoji="1" lang="zh-CN" altLang="en-US" sz="2400" b="1" dirty="0">
                    <a:solidFill>
                      <a:srgbClr val="FF3300"/>
                    </a:solidFill>
                  </a:rPr>
                  <a:t>11</a:t>
                </a:r>
                <a:r>
                  <a:rPr kumimoji="1" lang="zh-CN" altLang="en-US" sz="2400" b="1" dirty="0">
                    <a:solidFill>
                      <a:srgbClr val="0000CC"/>
                    </a:solidFill>
                  </a:rPr>
                  <a:t>    </a:t>
                </a:r>
                <a:r>
                  <a:rPr kumimoji="1" lang="zh-CN" altLang="en-US" sz="2400" b="1" dirty="0">
                    <a:solidFill>
                      <a:srgbClr val="FF3300"/>
                    </a:solidFill>
                  </a:rPr>
                  <a:t> 3  </a:t>
                </a:r>
                <a:r>
                  <a:rPr kumimoji="1" lang="zh-CN" altLang="en-US" sz="2400" b="1" dirty="0">
                    <a:solidFill>
                      <a:srgbClr val="0000CC"/>
                    </a:solidFill>
                  </a:rPr>
                  <a:t>   0     0      0</a:t>
                </a:r>
              </a:p>
              <a:p>
                <a:pPr algn="l" eaLnBrk="1" hangingPunct="1"/>
                <a:r>
                  <a:rPr kumimoji="1" lang="zh-CN" altLang="en-US" sz="2400" b="1" dirty="0">
                    <a:solidFill>
                      <a:srgbClr val="0000CC"/>
                    </a:solidFill>
                  </a:rPr>
                  <a:t>  0     0      0    </a:t>
                </a:r>
                <a:r>
                  <a:rPr kumimoji="1" lang="zh-CN" altLang="en-US" sz="2400" b="1" dirty="0">
                    <a:solidFill>
                      <a:srgbClr val="FF3300"/>
                    </a:solidFill>
                    <a:latin typeface="宋体" charset="-122"/>
                  </a:rPr>
                  <a:t>-</a:t>
                </a:r>
                <a:r>
                  <a:rPr kumimoji="1" lang="zh-CN" altLang="en-US" sz="2400" b="1" dirty="0">
                    <a:solidFill>
                      <a:srgbClr val="FF3300"/>
                    </a:solidFill>
                  </a:rPr>
                  <a:t>6</a:t>
                </a:r>
                <a:r>
                  <a:rPr kumimoji="1" lang="zh-CN" altLang="en-US" sz="2400" b="1" dirty="0">
                    <a:solidFill>
                      <a:srgbClr val="0000CC"/>
                    </a:solidFill>
                  </a:rPr>
                  <a:t>     0      0 </a:t>
                </a:r>
              </a:p>
              <a:p>
                <a:pPr algn="l" eaLnBrk="1" hangingPunct="1"/>
                <a:r>
                  <a:rPr kumimoji="1" lang="zh-CN" altLang="en-US" sz="2400" b="1" dirty="0">
                    <a:solidFill>
                      <a:srgbClr val="0000CC"/>
                    </a:solidFill>
                  </a:rPr>
                  <a:t>  0     0      0     0     0      0 </a:t>
                </a:r>
              </a:p>
              <a:p>
                <a:pPr algn="l" eaLnBrk="1" hangingPunct="1"/>
                <a:r>
                  <a:rPr kumimoji="1" lang="zh-CN" altLang="en-US" sz="2400" b="1" dirty="0">
                    <a:solidFill>
                      <a:srgbClr val="0000CC"/>
                    </a:solidFill>
                  </a:rPr>
                  <a:t> </a:t>
                </a:r>
                <a:r>
                  <a:rPr kumimoji="1" lang="zh-CN" altLang="en-US" sz="2400" b="1" dirty="0">
                    <a:solidFill>
                      <a:srgbClr val="FF3300"/>
                    </a:solidFill>
                  </a:rPr>
                  <a:t>91</a:t>
                </a:r>
                <a:r>
                  <a:rPr kumimoji="1" lang="zh-CN" altLang="en-US" sz="2400" b="1" dirty="0">
                    <a:solidFill>
                      <a:srgbClr val="0000CC"/>
                    </a:solidFill>
                  </a:rPr>
                  <a:t>    0      0     0     0      0 </a:t>
                </a:r>
              </a:p>
              <a:p>
                <a:pPr algn="l" eaLnBrk="1" hangingPunct="1"/>
                <a:r>
                  <a:rPr kumimoji="1" lang="zh-CN" altLang="en-US" sz="2400" b="1" dirty="0">
                    <a:solidFill>
                      <a:srgbClr val="0000CC"/>
                    </a:solidFill>
                  </a:rPr>
                  <a:t>  0     0     </a:t>
                </a:r>
                <a:r>
                  <a:rPr kumimoji="1" lang="zh-CN" altLang="en-US" sz="2400" b="1" dirty="0">
                    <a:solidFill>
                      <a:srgbClr val="FF3300"/>
                    </a:solidFill>
                  </a:rPr>
                  <a:t>28</a:t>
                </a:r>
                <a:r>
                  <a:rPr kumimoji="1" lang="zh-CN" altLang="en-US" sz="2400" b="1" dirty="0">
                    <a:solidFill>
                      <a:srgbClr val="0000CC"/>
                    </a:solidFill>
                  </a:rPr>
                  <a:t>    0     0      0</a:t>
                </a:r>
                <a:endParaRPr kumimoji="1" lang="zh-CN" altLang="en-US" sz="2400" dirty="0">
                  <a:solidFill>
                    <a:srgbClr val="0000CC"/>
                  </a:solidFill>
                </a:endParaRPr>
              </a:p>
            </p:txBody>
          </p:sp>
          <p:sp>
            <p:nvSpPr>
              <p:cNvPr id="129030" name="AutoShape 6"/>
              <p:cNvSpPr>
                <a:spLocks/>
              </p:cNvSpPr>
              <p:nvPr/>
            </p:nvSpPr>
            <p:spPr bwMode="auto">
              <a:xfrm>
                <a:off x="2112" y="2208"/>
                <a:ext cx="96" cy="1245"/>
              </a:xfrm>
              <a:prstGeom prst="leftBracket">
                <a:avLst>
                  <a:gd name="adj" fmla="val 83333"/>
                </a:avLst>
              </a:prstGeom>
              <a:noFill/>
              <a:ln w="25400"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9031" name="AutoShape 7"/>
              <p:cNvSpPr>
                <a:spLocks/>
              </p:cNvSpPr>
              <p:nvPr/>
            </p:nvSpPr>
            <p:spPr bwMode="auto">
              <a:xfrm>
                <a:off x="4128" y="2220"/>
                <a:ext cx="96" cy="1308"/>
              </a:xfrm>
              <a:prstGeom prst="rightBracket">
                <a:avLst>
                  <a:gd name="adj" fmla="val 87500"/>
                </a:avLst>
              </a:prstGeom>
              <a:noFill/>
              <a:ln w="2540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sp>
        <p:nvSpPr>
          <p:cNvPr id="129033" name="Text Box 9"/>
          <p:cNvSpPr txBox="1">
            <a:spLocks noChangeArrowheads="1"/>
          </p:cNvSpPr>
          <p:nvPr/>
        </p:nvSpPr>
        <p:spPr bwMode="auto">
          <a:xfrm>
            <a:off x="660576" y="3570290"/>
            <a:ext cx="10515230" cy="892175"/>
          </a:xfrm>
          <a:prstGeom prst="rect">
            <a:avLst/>
          </a:prstGeom>
          <a:noFill/>
          <a:ln w="12700" cap="sq">
            <a:noFill/>
            <a:miter lim="800000"/>
            <a:headEnd type="none" w="sm" len="sm"/>
            <a:tailEnd type="none" w="sm" len="sm"/>
          </a:ln>
        </p:spPr>
        <p:txBody>
          <a:bodyPr>
            <a:spAutoFit/>
          </a:bodyPr>
          <a:lstStyle/>
          <a:p>
            <a:pPr algn="l"/>
            <a:endParaRPr lang="zh-CN" altLang="en-US" sz="2600" b="1" dirty="0">
              <a:solidFill>
                <a:srgbClr val="000088"/>
              </a:solidFill>
              <a:latin typeface="楷体_GB2312" pitchFamily="49" charset="-122"/>
              <a:ea typeface="楷体_GB2312" pitchFamily="49" charset="-122"/>
            </a:endParaRPr>
          </a:p>
          <a:p>
            <a:pPr algn="l"/>
            <a:r>
              <a:rPr lang="zh-CN" altLang="en-US" sz="2600" b="1" dirty="0">
                <a:solidFill>
                  <a:srgbClr val="000088"/>
                </a:solidFill>
                <a:latin typeface="楷体_GB2312" pitchFamily="49" charset="-122"/>
                <a:ea typeface="楷体_GB2312" pitchFamily="49" charset="-122"/>
              </a:rPr>
              <a:t>   </a:t>
            </a:r>
            <a:r>
              <a:rPr lang="zh-CN" altLang="en-US" sz="2600" b="1" dirty="0">
                <a:solidFill>
                  <a:srgbClr val="000088"/>
                </a:solidFill>
                <a:latin typeface="楷体_GB2312" pitchFamily="49" charset="-122"/>
                <a:ea typeface="楷体_GB2312" pitchFamily="49" charset="-122"/>
                <a:sym typeface="Wingdings" pitchFamily="2" charset="2"/>
              </a:rPr>
              <a:t>（</a:t>
            </a:r>
            <a:r>
              <a:rPr lang="zh-CN" altLang="en-US" sz="2600" b="1" dirty="0">
                <a:solidFill>
                  <a:srgbClr val="000088"/>
                </a:solidFill>
                <a:ea typeface="楷体_GB2312" pitchFamily="49" charset="-122"/>
                <a:sym typeface="Wingdings" pitchFamily="2" charset="2"/>
              </a:rPr>
              <a:t>1,1,15</a:t>
            </a:r>
            <a:r>
              <a:rPr lang="zh-CN" altLang="en-US" sz="2600" b="1" dirty="0">
                <a:solidFill>
                  <a:srgbClr val="000088"/>
                </a:solidFill>
                <a:latin typeface="楷体_GB2312" pitchFamily="49" charset="-122"/>
                <a:ea typeface="楷体_GB2312" pitchFamily="49" charset="-122"/>
                <a:sym typeface="Wingdings" pitchFamily="2" charset="2"/>
              </a:rPr>
              <a:t>）</a:t>
            </a:r>
            <a:r>
              <a:rPr lang="zh-CN" altLang="en-US" sz="2600" b="1" dirty="0">
                <a:solidFill>
                  <a:srgbClr val="000088"/>
                </a:solidFill>
                <a:latin typeface="幼圆" pitchFamily="49" charset="-122"/>
                <a:ea typeface="幼圆" pitchFamily="49" charset="-122"/>
                <a:sym typeface="Wingdings" pitchFamily="2" charset="2"/>
              </a:rPr>
              <a:t>表示第</a:t>
            </a:r>
            <a:r>
              <a:rPr lang="zh-CN" altLang="en-US" sz="2600" b="1" dirty="0">
                <a:solidFill>
                  <a:srgbClr val="000088"/>
                </a:solidFill>
                <a:ea typeface="楷体_GB2312" pitchFamily="49" charset="-122"/>
                <a:sym typeface="Wingdings" pitchFamily="2" charset="2"/>
              </a:rPr>
              <a:t>1</a:t>
            </a:r>
            <a:r>
              <a:rPr lang="zh-CN" altLang="en-US" sz="2600" b="1" dirty="0">
                <a:solidFill>
                  <a:srgbClr val="000088"/>
                </a:solidFill>
                <a:latin typeface="幼圆" pitchFamily="49" charset="-122"/>
                <a:ea typeface="幼圆" pitchFamily="49" charset="-122"/>
                <a:sym typeface="Wingdings" pitchFamily="2" charset="2"/>
              </a:rPr>
              <a:t>行、第</a:t>
            </a:r>
            <a:r>
              <a:rPr lang="zh-CN" altLang="en-US" sz="2600" b="1" dirty="0">
                <a:solidFill>
                  <a:srgbClr val="000088"/>
                </a:solidFill>
                <a:ea typeface="楷体_GB2312" pitchFamily="49" charset="-122"/>
                <a:sym typeface="Wingdings" pitchFamily="2" charset="2"/>
              </a:rPr>
              <a:t>1</a:t>
            </a:r>
            <a:r>
              <a:rPr lang="zh-CN" altLang="en-US" sz="2600" b="1" dirty="0">
                <a:solidFill>
                  <a:srgbClr val="000088"/>
                </a:solidFill>
                <a:latin typeface="幼圆" pitchFamily="49" charset="-122"/>
                <a:ea typeface="幼圆" pitchFamily="49" charset="-122"/>
                <a:sym typeface="Wingdings" pitchFamily="2" charset="2"/>
              </a:rPr>
              <a:t>列、值为</a:t>
            </a:r>
            <a:r>
              <a:rPr lang="zh-CN" altLang="en-US" sz="2600" b="1" dirty="0">
                <a:solidFill>
                  <a:srgbClr val="000088"/>
                </a:solidFill>
                <a:ea typeface="楷体_GB2312" pitchFamily="49" charset="-122"/>
                <a:sym typeface="Wingdings" pitchFamily="2" charset="2"/>
              </a:rPr>
              <a:t>15</a:t>
            </a:r>
            <a:r>
              <a:rPr lang="zh-CN" altLang="en-US" sz="2600" b="1" dirty="0">
                <a:solidFill>
                  <a:srgbClr val="000088"/>
                </a:solidFill>
                <a:latin typeface="幼圆" pitchFamily="49" charset="-122"/>
                <a:ea typeface="幼圆" pitchFamily="49" charset="-122"/>
                <a:sym typeface="Wingdings" pitchFamily="2" charset="2"/>
              </a:rPr>
              <a:t>的元素</a:t>
            </a:r>
            <a:r>
              <a:rPr lang="zh-CN" altLang="en-US" sz="2600" b="1" dirty="0">
                <a:solidFill>
                  <a:srgbClr val="000088"/>
                </a:solidFill>
                <a:latin typeface="楷体_GB2312" pitchFamily="49" charset="-122"/>
                <a:ea typeface="楷体_GB2312" pitchFamily="49" charset="-122"/>
                <a:sym typeface="Wingdings" pitchFamily="2" charset="2"/>
              </a:rPr>
              <a:t>；</a:t>
            </a:r>
            <a:endParaRPr lang="zh-CN" altLang="en-US" sz="2600" b="1" dirty="0">
              <a:solidFill>
                <a:srgbClr val="000088"/>
              </a:solidFill>
              <a:latin typeface="楷体_GB2312" pitchFamily="49" charset="-122"/>
              <a:ea typeface="楷体_GB2312" pitchFamily="49" charset="-122"/>
            </a:endParaRPr>
          </a:p>
        </p:txBody>
      </p:sp>
      <p:sp>
        <p:nvSpPr>
          <p:cNvPr id="129034" name="Rectangle 10"/>
          <p:cNvSpPr>
            <a:spLocks noChangeArrowheads="1"/>
          </p:cNvSpPr>
          <p:nvPr/>
        </p:nvSpPr>
        <p:spPr bwMode="auto">
          <a:xfrm>
            <a:off x="1295245" y="4467225"/>
            <a:ext cx="9524367" cy="412750"/>
          </a:xfrm>
          <a:prstGeom prst="rect">
            <a:avLst/>
          </a:prstGeom>
          <a:noFill/>
          <a:ln w="12700" cap="sq">
            <a:noFill/>
            <a:miter lim="800000"/>
            <a:headEnd type="none" w="sm" len="sm"/>
            <a:tailEnd type="none" w="sm" len="sm"/>
          </a:ln>
        </p:spPr>
        <p:txBody>
          <a:bodyPr>
            <a:spAutoFit/>
          </a:bodyPr>
          <a:lstStyle/>
          <a:p>
            <a:pPr algn="l">
              <a:lnSpc>
                <a:spcPct val="80000"/>
              </a:lnSpc>
            </a:pPr>
            <a:r>
              <a:rPr lang="zh-CN" altLang="en-US" sz="2600" b="1" dirty="0">
                <a:solidFill>
                  <a:srgbClr val="000088"/>
                </a:solidFill>
                <a:latin typeface="楷体_GB2312" pitchFamily="49" charset="-122"/>
                <a:ea typeface="楷体_GB2312" pitchFamily="49" charset="-122"/>
                <a:sym typeface="Wingdings" pitchFamily="2" charset="2"/>
              </a:rPr>
              <a:t>（</a:t>
            </a:r>
            <a:r>
              <a:rPr lang="zh-CN" altLang="en-US" sz="2600" b="1" dirty="0">
                <a:solidFill>
                  <a:srgbClr val="000088"/>
                </a:solidFill>
                <a:ea typeface="楷体_GB2312" pitchFamily="49" charset="-122"/>
                <a:sym typeface="Wingdings" pitchFamily="2" charset="2"/>
              </a:rPr>
              <a:t>1,4,22</a:t>
            </a:r>
            <a:r>
              <a:rPr lang="zh-CN" altLang="en-US" sz="2600" b="1" dirty="0">
                <a:solidFill>
                  <a:srgbClr val="000088"/>
                </a:solidFill>
                <a:latin typeface="楷体_GB2312" pitchFamily="49" charset="-122"/>
                <a:ea typeface="楷体_GB2312" pitchFamily="49" charset="-122"/>
                <a:sym typeface="Wingdings" pitchFamily="2" charset="2"/>
              </a:rPr>
              <a:t>）</a:t>
            </a:r>
            <a:r>
              <a:rPr lang="zh-CN" altLang="en-US" sz="2600" b="1" dirty="0">
                <a:solidFill>
                  <a:srgbClr val="000088"/>
                </a:solidFill>
                <a:latin typeface="幼圆" pitchFamily="49" charset="-122"/>
                <a:ea typeface="幼圆" pitchFamily="49" charset="-122"/>
                <a:sym typeface="Wingdings" pitchFamily="2" charset="2"/>
              </a:rPr>
              <a:t>表示第</a:t>
            </a:r>
            <a:r>
              <a:rPr lang="zh-CN" altLang="en-US" sz="2600" b="1" dirty="0">
                <a:solidFill>
                  <a:srgbClr val="000088"/>
                </a:solidFill>
                <a:ea typeface="楷体_GB2312" pitchFamily="49" charset="-122"/>
                <a:sym typeface="Wingdings" pitchFamily="2" charset="2"/>
              </a:rPr>
              <a:t>1</a:t>
            </a:r>
            <a:r>
              <a:rPr lang="zh-CN" altLang="en-US" sz="2600" b="1" dirty="0">
                <a:solidFill>
                  <a:srgbClr val="000088"/>
                </a:solidFill>
                <a:latin typeface="幼圆" pitchFamily="49" charset="-122"/>
                <a:ea typeface="幼圆" pitchFamily="49" charset="-122"/>
                <a:sym typeface="Wingdings" pitchFamily="2" charset="2"/>
              </a:rPr>
              <a:t>行、第</a:t>
            </a:r>
            <a:r>
              <a:rPr lang="zh-CN" altLang="en-US" sz="2600" b="1" dirty="0">
                <a:solidFill>
                  <a:srgbClr val="000088"/>
                </a:solidFill>
                <a:latin typeface="楷体_GB2312" pitchFamily="49" charset="-122"/>
                <a:ea typeface="楷体_GB2312" pitchFamily="49" charset="-122"/>
                <a:sym typeface="Wingdings" pitchFamily="2" charset="2"/>
              </a:rPr>
              <a:t>4</a:t>
            </a:r>
            <a:r>
              <a:rPr lang="zh-CN" altLang="en-US" sz="2600" b="1" dirty="0">
                <a:solidFill>
                  <a:srgbClr val="000088"/>
                </a:solidFill>
                <a:latin typeface="幼圆" pitchFamily="49" charset="-122"/>
                <a:ea typeface="幼圆" pitchFamily="49" charset="-122"/>
                <a:sym typeface="Wingdings" pitchFamily="2" charset="2"/>
              </a:rPr>
              <a:t>列、值为</a:t>
            </a:r>
            <a:r>
              <a:rPr lang="zh-CN" altLang="en-US" sz="2600" b="1" dirty="0">
                <a:solidFill>
                  <a:srgbClr val="000088"/>
                </a:solidFill>
                <a:ea typeface="楷体_GB2312" pitchFamily="49" charset="-122"/>
                <a:sym typeface="Wingdings" pitchFamily="2" charset="2"/>
              </a:rPr>
              <a:t>22</a:t>
            </a:r>
            <a:r>
              <a:rPr lang="zh-CN" altLang="en-US" sz="2600" b="1" dirty="0">
                <a:solidFill>
                  <a:srgbClr val="000088"/>
                </a:solidFill>
                <a:latin typeface="幼圆" pitchFamily="49" charset="-122"/>
                <a:ea typeface="幼圆" pitchFamily="49" charset="-122"/>
                <a:sym typeface="Wingdings" pitchFamily="2" charset="2"/>
              </a:rPr>
              <a:t>的元素</a:t>
            </a:r>
            <a:r>
              <a:rPr lang="zh-CN" altLang="en-US" sz="2600" b="1" dirty="0">
                <a:solidFill>
                  <a:srgbClr val="000088"/>
                </a:solidFill>
                <a:latin typeface="楷体_GB2312" pitchFamily="49" charset="-122"/>
                <a:ea typeface="楷体_GB2312" pitchFamily="49" charset="-122"/>
                <a:sym typeface="Wingdings" pitchFamily="2" charset="2"/>
              </a:rPr>
              <a:t>；</a:t>
            </a:r>
          </a:p>
        </p:txBody>
      </p:sp>
      <p:sp>
        <p:nvSpPr>
          <p:cNvPr id="129035" name="Rectangle 11"/>
          <p:cNvSpPr>
            <a:spLocks noChangeArrowheads="1"/>
          </p:cNvSpPr>
          <p:nvPr/>
        </p:nvSpPr>
        <p:spPr bwMode="auto">
          <a:xfrm>
            <a:off x="1295245" y="4887913"/>
            <a:ext cx="7250703" cy="412421"/>
          </a:xfrm>
          <a:prstGeom prst="rect">
            <a:avLst/>
          </a:prstGeom>
          <a:noFill/>
          <a:ln w="12700" cap="sq">
            <a:noFill/>
            <a:miter lim="800000"/>
            <a:headEnd type="none" w="sm" len="sm"/>
            <a:tailEnd type="none" w="sm" len="sm"/>
          </a:ln>
        </p:spPr>
        <p:txBody>
          <a:bodyPr wrap="none">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1,6,</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grpSp>
        <p:nvGrpSpPr>
          <p:cNvPr id="4" name="Group 34"/>
          <p:cNvGrpSpPr>
            <a:grpSpLocks/>
          </p:cNvGrpSpPr>
          <p:nvPr/>
        </p:nvGrpSpPr>
        <p:grpSpPr bwMode="auto">
          <a:xfrm>
            <a:off x="811688" y="1752602"/>
            <a:ext cx="5867459" cy="904875"/>
            <a:chOff x="384" y="1104"/>
            <a:chExt cx="2772" cy="570"/>
          </a:xfrm>
        </p:grpSpPr>
        <p:sp>
          <p:nvSpPr>
            <p:cNvPr id="129053" name="Freeform 29"/>
            <p:cNvSpPr>
              <a:spLocks/>
            </p:cNvSpPr>
            <p:nvPr/>
          </p:nvSpPr>
          <p:spPr bwMode="auto">
            <a:xfrm>
              <a:off x="384" y="1104"/>
              <a:ext cx="2496" cy="570"/>
            </a:xfrm>
            <a:custGeom>
              <a:avLst/>
              <a:gdLst/>
              <a:ahLst/>
              <a:cxnLst>
                <a:cxn ang="0">
                  <a:pos x="26" y="59"/>
                </a:cxn>
                <a:cxn ang="0">
                  <a:pos x="26" y="450"/>
                </a:cxn>
                <a:cxn ang="0">
                  <a:pos x="106" y="485"/>
                </a:cxn>
                <a:cxn ang="0">
                  <a:pos x="383" y="439"/>
                </a:cxn>
                <a:cxn ang="0">
                  <a:pos x="1973" y="485"/>
                </a:cxn>
                <a:cxn ang="0">
                  <a:pos x="2606" y="462"/>
                </a:cxn>
                <a:cxn ang="0">
                  <a:pos x="2641" y="439"/>
                </a:cxn>
                <a:cxn ang="0">
                  <a:pos x="2687" y="450"/>
                </a:cxn>
                <a:cxn ang="0">
                  <a:pos x="2698" y="416"/>
                </a:cxn>
                <a:cxn ang="0">
                  <a:pos x="2721" y="255"/>
                </a:cxn>
                <a:cxn ang="0">
                  <a:pos x="2710" y="105"/>
                </a:cxn>
                <a:cxn ang="0">
                  <a:pos x="2537" y="93"/>
                </a:cxn>
                <a:cxn ang="0">
                  <a:pos x="2422" y="82"/>
                </a:cxn>
                <a:cxn ang="0">
                  <a:pos x="1305" y="70"/>
                </a:cxn>
                <a:cxn ang="0">
                  <a:pos x="544" y="82"/>
                </a:cxn>
                <a:cxn ang="0">
                  <a:pos x="26" y="59"/>
                </a:cxn>
              </a:cxnLst>
              <a:rect l="0" t="0" r="r" b="b"/>
              <a:pathLst>
                <a:path w="2748" h="527">
                  <a:moveTo>
                    <a:pt x="26" y="59"/>
                  </a:moveTo>
                  <a:cubicBezTo>
                    <a:pt x="23" y="116"/>
                    <a:pt x="0" y="360"/>
                    <a:pt x="26" y="450"/>
                  </a:cubicBezTo>
                  <a:cubicBezTo>
                    <a:pt x="32" y="471"/>
                    <a:pt x="94" y="482"/>
                    <a:pt x="106" y="485"/>
                  </a:cubicBezTo>
                  <a:cubicBezTo>
                    <a:pt x="206" y="476"/>
                    <a:pt x="287" y="462"/>
                    <a:pt x="383" y="439"/>
                  </a:cubicBezTo>
                  <a:cubicBezTo>
                    <a:pt x="987" y="471"/>
                    <a:pt x="1094" y="477"/>
                    <a:pt x="1973" y="485"/>
                  </a:cubicBezTo>
                  <a:cubicBezTo>
                    <a:pt x="2182" y="498"/>
                    <a:pt x="2404" y="527"/>
                    <a:pt x="2606" y="462"/>
                  </a:cubicBezTo>
                  <a:cubicBezTo>
                    <a:pt x="2618" y="454"/>
                    <a:pt x="2627" y="441"/>
                    <a:pt x="2641" y="439"/>
                  </a:cubicBezTo>
                  <a:cubicBezTo>
                    <a:pt x="2657" y="437"/>
                    <a:pt x="2672" y="456"/>
                    <a:pt x="2687" y="450"/>
                  </a:cubicBezTo>
                  <a:cubicBezTo>
                    <a:pt x="2698" y="446"/>
                    <a:pt x="2695" y="428"/>
                    <a:pt x="2698" y="416"/>
                  </a:cubicBezTo>
                  <a:cubicBezTo>
                    <a:pt x="2710" y="364"/>
                    <a:pt x="2715" y="308"/>
                    <a:pt x="2721" y="255"/>
                  </a:cubicBezTo>
                  <a:cubicBezTo>
                    <a:pt x="2717" y="205"/>
                    <a:pt x="2748" y="138"/>
                    <a:pt x="2710" y="105"/>
                  </a:cubicBezTo>
                  <a:cubicBezTo>
                    <a:pt x="2667" y="67"/>
                    <a:pt x="2595" y="98"/>
                    <a:pt x="2537" y="93"/>
                  </a:cubicBezTo>
                  <a:cubicBezTo>
                    <a:pt x="2499" y="90"/>
                    <a:pt x="2460" y="86"/>
                    <a:pt x="2422" y="82"/>
                  </a:cubicBezTo>
                  <a:cubicBezTo>
                    <a:pt x="2209" y="9"/>
                    <a:pt x="1625" y="83"/>
                    <a:pt x="1305" y="70"/>
                  </a:cubicBezTo>
                  <a:cubicBezTo>
                    <a:pt x="1055" y="48"/>
                    <a:pt x="783" y="0"/>
                    <a:pt x="544" y="82"/>
                  </a:cubicBezTo>
                  <a:cubicBezTo>
                    <a:pt x="64" y="69"/>
                    <a:pt x="234" y="99"/>
                    <a:pt x="26" y="59"/>
                  </a:cubicBezTo>
                  <a:close/>
                </a:path>
              </a:pathLst>
            </a:custGeom>
            <a:solidFill>
              <a:srgbClr val="CCFFCC"/>
            </a:solidFill>
            <a:ln w="12700" cap="sq" cmpd="sng">
              <a:noFill/>
              <a:prstDash val="solid"/>
              <a:round/>
              <a:headEnd type="none" w="sm" len="sm"/>
              <a:tailEnd type="none" w="sm" len="sm"/>
            </a:ln>
            <a:effectLst>
              <a:outerShdw dist="99190" dir="2388334"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9" name="Rectangle 30"/>
            <p:cNvSpPr>
              <a:spLocks noChangeArrowheads="1"/>
            </p:cNvSpPr>
            <p:nvPr/>
          </p:nvSpPr>
          <p:spPr bwMode="auto">
            <a:xfrm>
              <a:off x="528" y="1200"/>
              <a:ext cx="91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i="1">
                  <a:solidFill>
                    <a:srgbClr val="FF3300"/>
                  </a:solidFill>
                  <a:ea typeface="黑体" pitchFamily="49" charset="-122"/>
                </a:rPr>
                <a:t>三元组</a:t>
              </a:r>
            </a:p>
          </p:txBody>
        </p:sp>
        <p:sp>
          <p:nvSpPr>
            <p:cNvPr id="69650" name="Text Box 31"/>
            <p:cNvSpPr txBox="1">
              <a:spLocks noChangeArrowheads="1"/>
            </p:cNvSpPr>
            <p:nvPr/>
          </p:nvSpPr>
          <p:spPr bwMode="auto">
            <a:xfrm>
              <a:off x="1284" y="1188"/>
              <a:ext cx="1872" cy="359"/>
            </a:xfrm>
            <a:prstGeom prst="rect">
              <a:avLst/>
            </a:prstGeom>
            <a:noFill/>
            <a:ln w="12700" cap="sq">
              <a:noFill/>
              <a:miter lim="800000"/>
              <a:headEnd type="none" w="sm" len="sm"/>
              <a:tailEnd type="none" w="sm" len="sm"/>
            </a:ln>
          </p:spPr>
          <p:txBody>
            <a:bodyPr>
              <a:spAutoFit/>
            </a:bodyPr>
            <a:lstStyle/>
            <a:p>
              <a:pPr algn="l"/>
              <a:r>
                <a:rPr lang="zh-CN" altLang="en-US" sz="3100" b="1">
                  <a:solidFill>
                    <a:srgbClr val="000088"/>
                  </a:solidFill>
                  <a:ea typeface="楷体_GB2312" pitchFamily="49" charset="-122"/>
                </a:rPr>
                <a:t> ( </a:t>
              </a:r>
              <a:r>
                <a:rPr lang="en-US" altLang="zh-CN" sz="3100" b="1">
                  <a:solidFill>
                    <a:srgbClr val="000088"/>
                  </a:solidFill>
                  <a:ea typeface="楷体_GB2312" pitchFamily="49" charset="-122"/>
                </a:rPr>
                <a:t>i, j, value )</a:t>
              </a:r>
              <a:endParaRPr lang="zh-CN" altLang="en-US" sz="3100" b="1">
                <a:solidFill>
                  <a:srgbClr val="000088"/>
                </a:solidFill>
                <a:ea typeface="楷体_GB2312" pitchFamily="49" charset="-122"/>
              </a:endParaRPr>
            </a:p>
          </p:txBody>
        </p:sp>
      </p:grpSp>
      <p:grpSp>
        <p:nvGrpSpPr>
          <p:cNvPr id="5" name="Group 39"/>
          <p:cNvGrpSpPr>
            <a:grpSpLocks/>
          </p:cNvGrpSpPr>
          <p:nvPr/>
        </p:nvGrpSpPr>
        <p:grpSpPr bwMode="auto">
          <a:xfrm>
            <a:off x="710227" y="3340100"/>
            <a:ext cx="1640644" cy="609600"/>
            <a:chOff x="336" y="2160"/>
            <a:chExt cx="775" cy="384"/>
          </a:xfrm>
        </p:grpSpPr>
        <p:sp>
          <p:nvSpPr>
            <p:cNvPr id="129064" name="Oval 40"/>
            <p:cNvSpPr>
              <a:spLocks noChangeArrowheads="1"/>
            </p:cNvSpPr>
            <p:nvPr/>
          </p:nvSpPr>
          <p:spPr bwMode="auto">
            <a:xfrm>
              <a:off x="336" y="2160"/>
              <a:ext cx="720" cy="384"/>
            </a:xfrm>
            <a:prstGeom prst="ellipse">
              <a:avLst/>
            </a:prstGeom>
            <a:solidFill>
              <a:srgbClr val="CCFFFF"/>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7" name="Rectangle 41"/>
            <p:cNvSpPr>
              <a:spLocks noChangeArrowheads="1"/>
            </p:cNvSpPr>
            <p:nvPr/>
          </p:nvSpPr>
          <p:spPr bwMode="auto">
            <a:xfrm>
              <a:off x="384" y="2160"/>
              <a:ext cx="727" cy="36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200" b="1" dirty="0">
                  <a:solidFill>
                    <a:srgbClr val="FF3300"/>
                  </a:solidFill>
                  <a:latin typeface="黑体" pitchFamily="49" charset="-122"/>
                  <a:ea typeface="黑体" pitchFamily="49" charset="-122"/>
                </a:rPr>
                <a:t>例如</a:t>
              </a:r>
              <a:endParaRPr lang="zh-CN" altLang="en-US" sz="2600" b="1" dirty="0">
                <a:solidFill>
                  <a:srgbClr val="FF3300"/>
                </a:solidFill>
                <a:latin typeface="楷体_GB2312" pitchFamily="49" charset="-122"/>
                <a:ea typeface="楷体_GB2312" pitchFamily="49" charset="-122"/>
              </a:endParaRPr>
            </a:p>
          </p:txBody>
        </p:sp>
      </p:grpSp>
      <p:grpSp>
        <p:nvGrpSpPr>
          <p:cNvPr id="6" name="Group 42"/>
          <p:cNvGrpSpPr>
            <a:grpSpLocks/>
          </p:cNvGrpSpPr>
          <p:nvPr/>
        </p:nvGrpSpPr>
        <p:grpSpPr bwMode="auto">
          <a:xfrm>
            <a:off x="1295245" y="5251452"/>
            <a:ext cx="5194279" cy="968375"/>
            <a:chOff x="746" y="3308"/>
            <a:chExt cx="2454" cy="610"/>
          </a:xfrm>
        </p:grpSpPr>
        <p:sp>
          <p:nvSpPr>
            <p:cNvPr id="69641" name="Rectangle 43"/>
            <p:cNvSpPr>
              <a:spLocks noChangeArrowheads="1"/>
            </p:cNvSpPr>
            <p:nvPr/>
          </p:nvSpPr>
          <p:spPr bwMode="auto">
            <a:xfrm>
              <a:off x="746" y="3308"/>
              <a:ext cx="756"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2,2,11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2" name="Rectangle 44"/>
            <p:cNvSpPr>
              <a:spLocks noChangeArrowheads="1"/>
            </p:cNvSpPr>
            <p:nvPr/>
          </p:nvSpPr>
          <p:spPr bwMode="auto">
            <a:xfrm>
              <a:off x="1634" y="3308"/>
              <a:ext cx="1019"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2,3,3</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3" name="Rectangle 45"/>
            <p:cNvSpPr>
              <a:spLocks noChangeArrowheads="1"/>
            </p:cNvSpPr>
            <p:nvPr/>
          </p:nvSpPr>
          <p:spPr bwMode="auto">
            <a:xfrm>
              <a:off x="2430" y="3308"/>
              <a:ext cx="770"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3,4,</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4" name="Rectangle 46"/>
            <p:cNvSpPr>
              <a:spLocks noChangeArrowheads="1"/>
            </p:cNvSpPr>
            <p:nvPr/>
          </p:nvSpPr>
          <p:spPr bwMode="auto">
            <a:xfrm>
              <a:off x="758" y="3608"/>
              <a:ext cx="112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5,1,91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5" name="Rectangle 47"/>
            <p:cNvSpPr>
              <a:spLocks noChangeArrowheads="1"/>
            </p:cNvSpPr>
            <p:nvPr/>
          </p:nvSpPr>
          <p:spPr bwMode="auto">
            <a:xfrm>
              <a:off x="1620" y="3596"/>
              <a:ext cx="121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6,3,28</a:t>
              </a:r>
              <a:r>
                <a:rPr lang="zh-CN" altLang="en-US" sz="2600" b="1">
                  <a:solidFill>
                    <a:srgbClr val="000088"/>
                  </a:solidFill>
                  <a:latin typeface="楷体_GB2312" pitchFamily="49" charset="-122"/>
                  <a:ea typeface="楷体_GB2312" pitchFamily="49" charset="-122"/>
                  <a:sym typeface="Wingdings" pitchFamily="2" charset="2"/>
                </a:rPr>
                <a:t>）</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nodeType="with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9033"/>
                                        </p:tgtEl>
                                        <p:attrNameLst>
                                          <p:attrName>style.visibility</p:attrName>
                                        </p:attrNameLst>
                                      </p:cBhvr>
                                      <p:to>
                                        <p:strVal val="visible"/>
                                      </p:to>
                                    </p:set>
                                    <p:animEffect transition="in" filter="dissolve">
                                      <p:cBhvr>
                                        <p:cTn id="20" dur="500"/>
                                        <p:tgtEl>
                                          <p:spTgt spid="129033"/>
                                        </p:tgtEl>
                                      </p:cBhvr>
                                    </p:animEffect>
                                  </p:childTnLst>
                                </p:cTn>
                              </p:par>
                            </p:childTnLst>
                          </p:cTn>
                        </p:par>
                        <p:par>
                          <p:cTn id="21" fill="hold" nodeType="with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29034"/>
                                        </p:tgtEl>
                                        <p:attrNameLst>
                                          <p:attrName>style.visibility</p:attrName>
                                        </p:attrNameLst>
                                      </p:cBhvr>
                                      <p:to>
                                        <p:strVal val="visible"/>
                                      </p:to>
                                    </p:set>
                                    <p:animEffect transition="in" filter="dissolve">
                                      <p:cBhvr>
                                        <p:cTn id="24" dur="500"/>
                                        <p:tgtEl>
                                          <p:spTgt spid="129034"/>
                                        </p:tgtEl>
                                      </p:cBhvr>
                                    </p:animEffect>
                                  </p:childTnLst>
                                </p:cTn>
                              </p:par>
                            </p:childTnLst>
                          </p:cTn>
                        </p:par>
                        <p:par>
                          <p:cTn id="25" fill="hold" nodeType="with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29035"/>
                                        </p:tgtEl>
                                        <p:attrNameLst>
                                          <p:attrName>style.visibility</p:attrName>
                                        </p:attrNameLst>
                                      </p:cBhvr>
                                      <p:to>
                                        <p:strVal val="visible"/>
                                      </p:to>
                                    </p:set>
                                    <p:animEffect transition="in" filter="dissolve">
                                      <p:cBhvr>
                                        <p:cTn id="28" dur="500"/>
                                        <p:tgtEl>
                                          <p:spTgt spid="129035"/>
                                        </p:tgtEl>
                                      </p:cBhvr>
                                    </p:animEffect>
                                  </p:childTnLst>
                                </p:cTn>
                              </p:par>
                            </p:childTnLst>
                          </p:cTn>
                        </p:par>
                        <p:par>
                          <p:cTn id="29" fill="hold" nodeType="withGroup">
                            <p:stCondLst>
                              <p:cond delay="2000"/>
                            </p:stCondLst>
                            <p:childTnLst>
                              <p:par>
                                <p:cTn id="30" presetID="9"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autoUpdateAnimBg="0"/>
      <p:bldP spid="129034" grpId="0" autoUpdateAnimBg="0"/>
      <p:bldP spid="1290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60"/>
          <p:cNvSpPr>
            <a:spLocks noChangeArrowheads="1"/>
          </p:cNvSpPr>
          <p:nvPr/>
        </p:nvSpPr>
        <p:spPr bwMode="auto">
          <a:xfrm>
            <a:off x="1219691" y="1196975"/>
            <a:ext cx="5789744" cy="6302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500" b="1">
                <a:solidFill>
                  <a:srgbClr val="FF3300"/>
                </a:solidFill>
                <a:latin typeface="幼圆" pitchFamily="49" charset="-122"/>
                <a:ea typeface="幼圆" pitchFamily="49" charset="-122"/>
              </a:rPr>
              <a:t>一个特殊的三元组</a:t>
            </a:r>
          </a:p>
        </p:txBody>
      </p:sp>
      <p:grpSp>
        <p:nvGrpSpPr>
          <p:cNvPr id="2" name="Group 164"/>
          <p:cNvGrpSpPr>
            <a:grpSpLocks/>
          </p:cNvGrpSpPr>
          <p:nvPr/>
        </p:nvGrpSpPr>
        <p:grpSpPr bwMode="auto">
          <a:xfrm>
            <a:off x="811688" y="2349500"/>
            <a:ext cx="10567039" cy="2057400"/>
            <a:chOff x="384" y="1536"/>
            <a:chExt cx="4992" cy="1296"/>
          </a:xfrm>
        </p:grpSpPr>
        <p:sp>
          <p:nvSpPr>
            <p:cNvPr id="100517" name="Rectangle 165"/>
            <p:cNvSpPr>
              <a:spLocks noChangeArrowheads="1"/>
            </p:cNvSpPr>
            <p:nvPr/>
          </p:nvSpPr>
          <p:spPr bwMode="auto">
            <a:xfrm>
              <a:off x="384" y="1536"/>
              <a:ext cx="4992" cy="1296"/>
            </a:xfrm>
            <a:prstGeom prst="rect">
              <a:avLst/>
            </a:prstGeom>
            <a:solidFill>
              <a:srgbClr val="FFFFD1"/>
            </a:solidFill>
            <a:ln w="12700" cap="sq">
              <a:noFill/>
              <a:miter lim="800000"/>
              <a:headEnd type="none" w="sm" len="sm"/>
              <a:tailEnd type="none" w="sm" len="sm"/>
            </a:ln>
            <a:effectLst>
              <a:outerShdw dist="215526"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0661" name="Rectangle 166"/>
            <p:cNvSpPr>
              <a:spLocks noChangeArrowheads="1"/>
            </p:cNvSpPr>
            <p:nvPr/>
          </p:nvSpPr>
          <p:spPr bwMode="auto">
            <a:xfrm>
              <a:off x="2104" y="1587"/>
              <a:ext cx="1736" cy="3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a:r>
                <a:rPr lang="zh-CN" altLang="en-US" sz="3400" b="1">
                  <a:solidFill>
                    <a:srgbClr val="FF3300"/>
                  </a:solidFill>
                  <a:ea typeface="楷体_GB2312" pitchFamily="49" charset="-122"/>
                </a:rPr>
                <a:t>( </a:t>
              </a:r>
              <a:r>
                <a:rPr lang="en-US" altLang="zh-CN" sz="3400" b="1">
                  <a:solidFill>
                    <a:srgbClr val="FF3300"/>
                  </a:solidFill>
                  <a:ea typeface="楷体_GB2312" pitchFamily="49" charset="-122"/>
                </a:rPr>
                <a:t>m,  n,  t )</a:t>
              </a:r>
              <a:endParaRPr lang="zh-CN" altLang="en-US" sz="3400" b="1">
                <a:solidFill>
                  <a:srgbClr val="FF3300"/>
                </a:solidFill>
                <a:ea typeface="楷体_GB2312" pitchFamily="49" charset="-122"/>
              </a:endParaRPr>
            </a:p>
          </p:txBody>
        </p:sp>
        <p:sp>
          <p:nvSpPr>
            <p:cNvPr id="70662" name="Text Box 167"/>
            <p:cNvSpPr txBox="1">
              <a:spLocks noChangeArrowheads="1"/>
            </p:cNvSpPr>
            <p:nvPr/>
          </p:nvSpPr>
          <p:spPr bwMode="auto">
            <a:xfrm>
              <a:off x="624" y="1985"/>
              <a:ext cx="4615" cy="601"/>
            </a:xfrm>
            <a:prstGeom prst="rect">
              <a:avLst/>
            </a:prstGeom>
            <a:noFill/>
            <a:ln w="12700" cap="sq">
              <a:noFill/>
              <a:miter lim="800000"/>
              <a:headEnd type="none" w="sm" len="sm"/>
              <a:tailEnd type="none" w="sm" len="sm"/>
            </a:ln>
          </p:spPr>
          <p:txBody>
            <a:bodyPr>
              <a:spAutoFit/>
            </a:bodyPr>
            <a:lstStyle/>
            <a:p>
              <a:pPr algn="l"/>
              <a:r>
                <a:rPr lang="zh-CN" altLang="en-US" sz="2800" b="1" dirty="0">
                  <a:solidFill>
                    <a:srgbClr val="000088"/>
                  </a:solidFill>
                  <a:latin typeface="幼圆" pitchFamily="49" charset="-122"/>
                  <a:ea typeface="幼圆" pitchFamily="49" charset="-122"/>
                </a:rPr>
                <a:t>    其中</a:t>
              </a:r>
              <a:r>
                <a:rPr lang="zh-CN" altLang="en-US" sz="2800" b="1" dirty="0">
                  <a:solidFill>
                    <a:srgbClr val="000088"/>
                  </a:solidFill>
                  <a:ea typeface="幼圆" pitchFamily="49" charset="-122"/>
                </a:rPr>
                <a:t>，</a:t>
              </a:r>
              <a:r>
                <a:rPr lang="en-US" altLang="zh-CN" sz="2800" b="1" dirty="0">
                  <a:solidFill>
                    <a:srgbClr val="000088"/>
                  </a:solidFill>
                  <a:ea typeface="幼圆" pitchFamily="49" charset="-122"/>
                </a:rPr>
                <a:t>m, n, t</a:t>
              </a:r>
              <a:r>
                <a:rPr lang="en-US" altLang="zh-CN" sz="2800" b="1" dirty="0">
                  <a:solidFill>
                    <a:srgbClr val="000088"/>
                  </a:solidFill>
                  <a:latin typeface="幼圆" pitchFamily="49" charset="-122"/>
                  <a:ea typeface="幼圆" pitchFamily="49" charset="-122"/>
                </a:rPr>
                <a:t> </a:t>
              </a:r>
              <a:r>
                <a:rPr lang="zh-CN" altLang="en-US" sz="2800" b="1" dirty="0">
                  <a:solidFill>
                    <a:srgbClr val="000088"/>
                  </a:solidFill>
                  <a:latin typeface="幼圆" pitchFamily="49" charset="-122"/>
                  <a:ea typeface="幼圆" pitchFamily="49" charset="-122"/>
                </a:rPr>
                <a:t>分别表示稀疏矩阵的总</a:t>
              </a:r>
              <a:r>
                <a:rPr lang="zh-CN" altLang="en-US" sz="2800" b="1" dirty="0" smtClean="0">
                  <a:solidFill>
                    <a:srgbClr val="000088"/>
                  </a:solidFill>
                  <a:latin typeface="幼圆" pitchFamily="49" charset="-122"/>
                  <a:ea typeface="幼圆" pitchFamily="49" charset="-122"/>
                </a:rPr>
                <a:t>的行</a:t>
              </a:r>
              <a:r>
                <a:rPr lang="zh-CN" altLang="en-US" sz="2800" b="1" dirty="0">
                  <a:solidFill>
                    <a:srgbClr val="000088"/>
                  </a:solidFill>
                  <a:latin typeface="幼圆" pitchFamily="49" charset="-122"/>
                  <a:ea typeface="幼圆" pitchFamily="49" charset="-122"/>
                </a:rPr>
                <a:t>数、总的列数与非零元素的总个数。</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78"/>
          <p:cNvGrpSpPr>
            <a:grpSpLocks/>
          </p:cNvGrpSpPr>
          <p:nvPr/>
        </p:nvGrpSpPr>
        <p:grpSpPr bwMode="auto">
          <a:xfrm>
            <a:off x="813847" y="1206500"/>
            <a:ext cx="10566257" cy="4191000"/>
            <a:chOff x="348" y="624"/>
            <a:chExt cx="4992" cy="2640"/>
          </a:xfrm>
        </p:grpSpPr>
        <p:sp>
          <p:nvSpPr>
            <p:cNvPr id="82051" name="Rectangle 2179"/>
            <p:cNvSpPr>
              <a:spLocks noChangeArrowheads="1"/>
            </p:cNvSpPr>
            <p:nvPr/>
          </p:nvSpPr>
          <p:spPr bwMode="auto">
            <a:xfrm>
              <a:off x="348" y="624"/>
              <a:ext cx="4992" cy="2640"/>
            </a:xfrm>
            <a:prstGeom prst="rect">
              <a:avLst/>
            </a:prstGeom>
            <a:solidFill>
              <a:srgbClr val="E1FFE1"/>
            </a:solidFill>
            <a:ln w="12700" cap="sq">
              <a:noFill/>
              <a:miter lim="800000"/>
              <a:headEnd type="none" w="sm" len="sm"/>
              <a:tailEnd type="none" w="sm" len="sm"/>
            </a:ln>
            <a:effectLst>
              <a:outerShdw dist="252088" dir="294513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1685" name="Text Box 2180"/>
            <p:cNvSpPr txBox="1">
              <a:spLocks noChangeArrowheads="1"/>
            </p:cNvSpPr>
            <p:nvPr/>
          </p:nvSpPr>
          <p:spPr bwMode="auto">
            <a:xfrm>
              <a:off x="672" y="1238"/>
              <a:ext cx="4485" cy="1568"/>
            </a:xfrm>
            <a:prstGeom prst="rect">
              <a:avLst/>
            </a:prstGeom>
            <a:noFill/>
            <a:ln w="12700" cap="sq">
              <a:noFill/>
              <a:miter lim="800000"/>
              <a:headEnd type="none" w="sm" len="sm"/>
              <a:tailEnd type="none" w="sm" len="sm"/>
            </a:ln>
          </p:spPr>
          <p:txBody>
            <a:bodyPr wrap="square">
              <a:spAutoFit/>
            </a:bodyPr>
            <a:lstStyle/>
            <a:p>
              <a:pPr algn="l" eaLnBrk="1" hangingPunct="1">
                <a:lnSpc>
                  <a:spcPct val="95000"/>
                </a:lnSpc>
              </a:pPr>
              <a:r>
                <a:rPr kumimoji="1" lang="zh-CN" altLang="en-US" sz="3200" b="1" dirty="0">
                  <a:solidFill>
                    <a:srgbClr val="000088"/>
                  </a:solidFill>
                  <a:latin typeface="幼圆" pitchFamily="49" charset="-122"/>
                  <a:ea typeface="幼圆" pitchFamily="49" charset="-122"/>
                </a:rPr>
                <a:t>     若一个</a:t>
              </a:r>
              <a:r>
                <a:rPr kumimoji="1" lang="en-US" altLang="en-US" sz="3200" b="1" dirty="0" err="1">
                  <a:solidFill>
                    <a:srgbClr val="000088"/>
                  </a:solidFill>
                  <a:ea typeface="幼圆" pitchFamily="49" charset="-122"/>
                </a:rPr>
                <a:t>m</a:t>
              </a:r>
              <a:r>
                <a:rPr kumimoji="1" lang="en-US" altLang="en-US" sz="3200" b="1" dirty="0" err="1">
                  <a:solidFill>
                    <a:srgbClr val="000088"/>
                  </a:solidFill>
                  <a:ea typeface="幼圆" pitchFamily="49" charset="-122"/>
                  <a:sym typeface="Symbol" pitchFamily="18" charset="2"/>
                </a:rPr>
                <a:t></a:t>
              </a:r>
              <a:r>
                <a:rPr kumimoji="1" lang="en-US" altLang="en-US" sz="3200" b="1" dirty="0" err="1">
                  <a:solidFill>
                    <a:srgbClr val="000088"/>
                  </a:solidFill>
                  <a:ea typeface="幼圆" pitchFamily="49" charset="-122"/>
                </a:rPr>
                <a:t>n</a:t>
              </a:r>
              <a:r>
                <a:rPr kumimoji="1" lang="zh-CN" altLang="en-US" sz="3200" b="1" dirty="0">
                  <a:solidFill>
                    <a:srgbClr val="000088"/>
                  </a:solidFill>
                  <a:latin typeface="幼圆" pitchFamily="49" charset="-122"/>
                  <a:ea typeface="幼圆" pitchFamily="49" charset="-122"/>
                </a:rPr>
                <a:t>阶稀疏矩阵具有</a:t>
              </a:r>
              <a:r>
                <a:rPr kumimoji="1" lang="en-US" altLang="en-US" sz="3200" b="1" dirty="0">
                  <a:solidFill>
                    <a:srgbClr val="000088"/>
                  </a:solidFill>
                  <a:ea typeface="幼圆" pitchFamily="49" charset="-122"/>
                </a:rPr>
                <a:t>t</a:t>
              </a:r>
              <a:r>
                <a:rPr kumimoji="1" lang="zh-CN" altLang="en-US" sz="3200" b="1" dirty="0">
                  <a:solidFill>
                    <a:srgbClr val="000088"/>
                  </a:solidFill>
                  <a:latin typeface="幼圆" pitchFamily="49" charset="-122"/>
                  <a:ea typeface="幼圆" pitchFamily="49" charset="-122"/>
                </a:rPr>
                <a:t>个非</a:t>
              </a:r>
              <a:r>
                <a:rPr kumimoji="1" lang="zh-CN" altLang="en-US" sz="3200" b="1" dirty="0" smtClean="0">
                  <a:solidFill>
                    <a:srgbClr val="000088"/>
                  </a:solidFill>
                  <a:latin typeface="幼圆" pitchFamily="49" charset="-122"/>
                  <a:ea typeface="幼圆" pitchFamily="49" charset="-122"/>
                </a:rPr>
                <a:t>零元素</a:t>
              </a:r>
              <a:r>
                <a:rPr kumimoji="1" lang="zh-CN" altLang="en-US" sz="3200" b="1" dirty="0">
                  <a:solidFill>
                    <a:srgbClr val="000088"/>
                  </a:solidFill>
                  <a:latin typeface="幼圆" pitchFamily="49" charset="-122"/>
                  <a:ea typeface="幼圆" pitchFamily="49" charset="-122"/>
                </a:rPr>
                <a:t>，则用</a:t>
              </a:r>
              <a:r>
                <a:rPr kumimoji="1" lang="en-US" altLang="en-US" sz="3200" b="1" dirty="0">
                  <a:solidFill>
                    <a:srgbClr val="000088"/>
                  </a:solidFill>
                  <a:ea typeface="幼圆" pitchFamily="49" charset="-122"/>
                </a:rPr>
                <a:t>t+1</a:t>
              </a:r>
              <a:r>
                <a:rPr kumimoji="1" lang="zh-CN" altLang="en-US" sz="3200" b="1" dirty="0">
                  <a:solidFill>
                    <a:srgbClr val="000088"/>
                  </a:solidFill>
                  <a:latin typeface="幼圆" pitchFamily="49" charset="-122"/>
                  <a:ea typeface="幼圆" pitchFamily="49" charset="-122"/>
                </a:rPr>
                <a:t>个三元组来存储,其中</a:t>
              </a:r>
              <a:r>
                <a:rPr kumimoji="1" lang="zh-CN" altLang="en-US" sz="3200" b="1" dirty="0" smtClean="0">
                  <a:solidFill>
                    <a:srgbClr val="000088"/>
                  </a:solidFill>
                  <a:latin typeface="幼圆" pitchFamily="49" charset="-122"/>
                  <a:ea typeface="幼圆" pitchFamily="49" charset="-122"/>
                </a:rPr>
                <a:t>第一个</a:t>
              </a:r>
              <a:r>
                <a:rPr kumimoji="1" lang="zh-CN" altLang="en-US" sz="3200" b="1" dirty="0">
                  <a:solidFill>
                    <a:srgbClr val="000088"/>
                  </a:solidFill>
                  <a:latin typeface="幼圆" pitchFamily="49" charset="-122"/>
                  <a:ea typeface="幼圆" pitchFamily="49" charset="-122"/>
                </a:rPr>
                <a:t>三元组分别用来给出稀疏矩阵的总行</a:t>
              </a:r>
              <a:r>
                <a:rPr kumimoji="1" lang="zh-CN" altLang="en-US" sz="3200" b="1" dirty="0" smtClean="0">
                  <a:solidFill>
                    <a:srgbClr val="000088"/>
                  </a:solidFill>
                  <a:latin typeface="幼圆" pitchFamily="49" charset="-122"/>
                  <a:ea typeface="幼圆" pitchFamily="49" charset="-122"/>
                </a:rPr>
                <a:t>数</a:t>
              </a:r>
              <a:r>
                <a:rPr kumimoji="1" lang="en-US" altLang="en-US" sz="3200" b="1" dirty="0" smtClean="0">
                  <a:solidFill>
                    <a:srgbClr val="000088"/>
                  </a:solidFill>
                  <a:ea typeface="幼圆" pitchFamily="49" charset="-122"/>
                </a:rPr>
                <a:t>m</a:t>
              </a:r>
              <a:r>
                <a:rPr kumimoji="1" lang="en-US" altLang="zh-CN" sz="3200" b="1" dirty="0">
                  <a:solidFill>
                    <a:srgbClr val="000088"/>
                  </a:solidFill>
                  <a:latin typeface="幼圆" pitchFamily="49" charset="-122"/>
                  <a:ea typeface="幼圆" pitchFamily="49" charset="-122"/>
                </a:rPr>
                <a:t>、</a:t>
              </a:r>
              <a:r>
                <a:rPr kumimoji="1" lang="zh-CN" altLang="en-US" sz="3200" b="1" dirty="0">
                  <a:solidFill>
                    <a:srgbClr val="000088"/>
                  </a:solidFill>
                  <a:latin typeface="幼圆" pitchFamily="49" charset="-122"/>
                  <a:ea typeface="幼圆" pitchFamily="49" charset="-122"/>
                </a:rPr>
                <a:t>总列数</a:t>
              </a:r>
              <a:r>
                <a:rPr kumimoji="1" lang="en-US" altLang="zh-CN" sz="3200" b="1" dirty="0">
                  <a:solidFill>
                    <a:srgbClr val="000088"/>
                  </a:solidFill>
                  <a:ea typeface="幼圆" pitchFamily="49" charset="-122"/>
                </a:rPr>
                <a:t>n</a:t>
              </a:r>
              <a:r>
                <a:rPr kumimoji="1" lang="zh-CN" altLang="en-US" sz="3200" b="1" dirty="0">
                  <a:solidFill>
                    <a:srgbClr val="000088"/>
                  </a:solidFill>
                  <a:latin typeface="幼圆" pitchFamily="49" charset="-122"/>
                  <a:ea typeface="幼圆" pitchFamily="49" charset="-122"/>
                </a:rPr>
                <a:t>以及非零元素的总个数</a:t>
              </a:r>
              <a:r>
                <a:rPr kumimoji="1" lang="en-US" altLang="zh-CN" sz="3200" b="1" dirty="0">
                  <a:solidFill>
                    <a:srgbClr val="000088"/>
                  </a:solidFill>
                  <a:ea typeface="幼圆" pitchFamily="49" charset="-122"/>
                </a:rPr>
                <a:t>t</a:t>
              </a:r>
              <a:r>
                <a:rPr kumimoji="1" lang="en-US" altLang="zh-CN" sz="3200" b="1" dirty="0">
                  <a:solidFill>
                    <a:srgbClr val="000088"/>
                  </a:solidFill>
                  <a:latin typeface="幼圆" pitchFamily="49" charset="-122"/>
                  <a:ea typeface="幼圆" pitchFamily="49" charset="-122"/>
                </a:rPr>
                <a:t>；</a:t>
              </a:r>
              <a:r>
                <a:rPr kumimoji="1" lang="zh-CN" altLang="en-US" sz="3200" b="1" dirty="0" smtClean="0">
                  <a:solidFill>
                    <a:srgbClr val="000088"/>
                  </a:solidFill>
                  <a:latin typeface="幼圆" pitchFamily="49" charset="-122"/>
                  <a:ea typeface="幼圆" pitchFamily="49" charset="-122"/>
                </a:rPr>
                <a:t>第二</a:t>
              </a:r>
              <a:r>
                <a:rPr kumimoji="1" lang="zh-CN" altLang="en-US" sz="3200" b="1" dirty="0">
                  <a:solidFill>
                    <a:srgbClr val="000088"/>
                  </a:solidFill>
                  <a:latin typeface="幼圆" pitchFamily="49" charset="-122"/>
                  <a:ea typeface="幼圆" pitchFamily="49" charset="-122"/>
                </a:rPr>
                <a:t>个三元组到</a:t>
              </a:r>
              <a:r>
                <a:rPr kumimoji="1" lang="zh-CN" altLang="en-US" sz="3200" b="1" dirty="0" smtClean="0">
                  <a:solidFill>
                    <a:srgbClr val="000088"/>
                  </a:solidFill>
                  <a:latin typeface="幼圆" pitchFamily="49" charset="-122"/>
                  <a:ea typeface="幼圆" pitchFamily="49" charset="-122"/>
                </a:rPr>
                <a:t>第</a:t>
              </a:r>
              <a:r>
                <a:rPr kumimoji="1" lang="zh-CN" altLang="en-US" sz="3600" b="1" dirty="0" smtClean="0">
                  <a:solidFill>
                    <a:srgbClr val="FF3300"/>
                  </a:solidFill>
                  <a:effectLst>
                    <a:outerShdw blurRad="38100" dist="38100" dir="2700000" algn="tl">
                      <a:srgbClr val="000000">
                        <a:alpha val="43137"/>
                      </a:srgbClr>
                    </a:outerShdw>
                  </a:effectLst>
                  <a:latin typeface="幼圆" pitchFamily="49" charset="-122"/>
                  <a:ea typeface="幼圆" pitchFamily="49" charset="-122"/>
                </a:rPr>
                <a:t> </a:t>
              </a:r>
              <a:r>
                <a:rPr kumimoji="1" lang="en-US" altLang="zh-CN" sz="3600" b="1" dirty="0" smtClean="0">
                  <a:solidFill>
                    <a:srgbClr val="FF3300"/>
                  </a:solidFill>
                  <a:effectLst>
                    <a:outerShdw blurRad="38100" dist="38100" dir="2700000" algn="tl">
                      <a:srgbClr val="000000">
                        <a:alpha val="43137"/>
                      </a:srgbClr>
                    </a:outerShdw>
                  </a:effectLst>
                  <a:latin typeface="幼圆" pitchFamily="49" charset="-122"/>
                  <a:ea typeface="幼圆" pitchFamily="49" charset="-122"/>
                </a:rPr>
                <a:t>t+1</a:t>
              </a:r>
              <a:r>
                <a:rPr kumimoji="1" lang="zh-CN" altLang="en-US" sz="3200" b="1" dirty="0" smtClean="0">
                  <a:solidFill>
                    <a:srgbClr val="FF3300"/>
                  </a:solidFill>
                  <a:latin typeface="幼圆" pitchFamily="49" charset="-122"/>
                  <a:ea typeface="幼圆" pitchFamily="49" charset="-122"/>
                </a:rPr>
                <a:t> </a:t>
              </a:r>
              <a:r>
                <a:rPr kumimoji="1" lang="zh-CN" altLang="en-US" sz="3200" b="1" dirty="0">
                  <a:solidFill>
                    <a:srgbClr val="000088"/>
                  </a:solidFill>
                  <a:latin typeface="幼圆" pitchFamily="49" charset="-122"/>
                  <a:ea typeface="幼圆" pitchFamily="49" charset="-122"/>
                </a:rPr>
                <a:t>个三元组按行序为</a:t>
              </a:r>
              <a:r>
                <a:rPr kumimoji="1" lang="zh-CN" altLang="en-US" sz="3200" b="1" dirty="0" smtClean="0">
                  <a:solidFill>
                    <a:srgbClr val="000088"/>
                  </a:solidFill>
                  <a:latin typeface="幼圆" pitchFamily="49" charset="-122"/>
                  <a:ea typeface="幼圆" pitchFamily="49" charset="-122"/>
                </a:rPr>
                <a:t>主序</a:t>
              </a:r>
              <a:r>
                <a:rPr kumimoji="1" lang="zh-CN" altLang="en-US" sz="3200" b="1" dirty="0">
                  <a:solidFill>
                    <a:srgbClr val="000088"/>
                  </a:solidFill>
                  <a:latin typeface="幼圆" pitchFamily="49" charset="-122"/>
                  <a:ea typeface="幼圆" pitchFamily="49" charset="-122"/>
                </a:rPr>
                <a:t>的方式依次存储</a:t>
              </a:r>
              <a:r>
                <a:rPr kumimoji="1" lang="en-US" altLang="en-US" sz="3200" b="1" dirty="0">
                  <a:solidFill>
                    <a:srgbClr val="000088"/>
                  </a:solidFill>
                  <a:ea typeface="幼圆" pitchFamily="49" charset="-122"/>
                </a:rPr>
                <a:t>t</a:t>
              </a:r>
              <a:r>
                <a:rPr kumimoji="1" lang="zh-CN" altLang="en-US" sz="3200" b="1" dirty="0">
                  <a:solidFill>
                    <a:srgbClr val="000088"/>
                  </a:solidFill>
                  <a:latin typeface="幼圆" pitchFamily="49" charset="-122"/>
                  <a:ea typeface="幼圆" pitchFamily="49" charset="-122"/>
                </a:rPr>
                <a:t>个非零元素。</a:t>
              </a:r>
            </a:p>
          </p:txBody>
        </p:sp>
      </p:grpSp>
      <p:sp>
        <p:nvSpPr>
          <p:cNvPr id="71683" name="Rectangle 2182"/>
          <p:cNvSpPr>
            <a:spLocks noChangeArrowheads="1"/>
          </p:cNvSpPr>
          <p:nvPr/>
        </p:nvSpPr>
        <p:spPr bwMode="auto">
          <a:xfrm>
            <a:off x="1364326" y="1390652"/>
            <a:ext cx="6858322" cy="7080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4000" b="1" i="1">
                <a:solidFill>
                  <a:srgbClr val="FF3300"/>
                </a:solidFill>
                <a:latin typeface="黑体" pitchFamily="49" charset="-122"/>
                <a:ea typeface="黑体" pitchFamily="49" charset="-122"/>
              </a:rPr>
              <a:t>三元组表存储方法：</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0"/>
          <p:cNvGrpSpPr>
            <a:grpSpLocks/>
          </p:cNvGrpSpPr>
          <p:nvPr/>
        </p:nvGrpSpPr>
        <p:grpSpPr bwMode="auto">
          <a:xfrm>
            <a:off x="710227" y="25400"/>
            <a:ext cx="1828453" cy="1062038"/>
            <a:chOff x="336" y="16"/>
            <a:chExt cx="864" cy="669"/>
          </a:xfrm>
        </p:grpSpPr>
        <p:sp>
          <p:nvSpPr>
            <p:cNvPr id="130051" name="Oval 3"/>
            <p:cNvSpPr>
              <a:spLocks noChangeArrowheads="1"/>
            </p:cNvSpPr>
            <p:nvPr/>
          </p:nvSpPr>
          <p:spPr bwMode="auto">
            <a:xfrm>
              <a:off x="336" y="195"/>
              <a:ext cx="864" cy="336"/>
            </a:xfrm>
            <a:prstGeom prst="ellipse">
              <a:avLst/>
            </a:prstGeom>
            <a:solidFill>
              <a:srgbClr val="FFFFD1"/>
            </a:solidFill>
            <a:ln w="12700" cap="sq">
              <a:noFill/>
              <a:round/>
              <a:headEnd type="none" w="sm" len="sm"/>
              <a:tailEnd type="none" w="sm" len="sm"/>
            </a:ln>
            <a:effectLst>
              <a:outerShdw dist="99190" dir="2388334" algn="ctr" rotWithShape="0">
                <a:schemeClr val="bg1">
                  <a:alpha val="50000"/>
                </a:schemeClr>
              </a:outerShdw>
            </a:effectLst>
          </p:spPr>
          <p:txBody>
            <a:bodyPr wrap="none" anchor="ctr"/>
            <a:lstStyle/>
            <a:p>
              <a:pPr>
                <a:defRPr/>
              </a:pPr>
              <a:endParaRPr lang="zh-CN" altLang="en-US" sz="4000" b="1">
                <a:solidFill>
                  <a:srgbClr val="FFFFD1"/>
                </a:solidFill>
                <a:effectDag name="">
                  <a:cont type="tree" name="">
                    <a:effect ref="fillLine"/>
                    <a:outerShdw dist="38100" dir="13500000" algn="br">
                      <a:srgbClr val="FFFFE1"/>
                    </a:outerShdw>
                  </a:cont>
                  <a:cont type="tree" name="">
                    <a:effect ref="fillLine"/>
                    <a:outerShdw dist="38100" dir="2700000" algn="tl">
                      <a:srgbClr val="99987D"/>
                    </a:outerShdw>
                  </a:cont>
                  <a:effect ref="fillLine"/>
                </a:effectDag>
                <a:ea typeface="黑体" pitchFamily="2" charset="-122"/>
              </a:endParaRPr>
            </a:p>
          </p:txBody>
        </p:sp>
        <p:sp>
          <p:nvSpPr>
            <p:cNvPr id="72791" name="Rectangle 4"/>
            <p:cNvSpPr>
              <a:spLocks noChangeArrowheads="1"/>
            </p:cNvSpPr>
            <p:nvPr/>
          </p:nvSpPr>
          <p:spPr bwMode="auto">
            <a:xfrm>
              <a:off x="456" y="16"/>
              <a:ext cx="708" cy="66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l"/>
              <a:r>
                <a:rPr kumimoji="1" lang="zh-CN" altLang="en-US" sz="6300" b="1">
                  <a:solidFill>
                    <a:srgbClr val="FF3300"/>
                  </a:solidFill>
                  <a:ea typeface="华文新魏" pitchFamily="2" charset="-122"/>
                </a:rPr>
                <a:t>例</a:t>
              </a:r>
            </a:p>
          </p:txBody>
        </p:sp>
      </p:grpSp>
      <p:sp>
        <p:nvSpPr>
          <p:cNvPr id="130205" name="Rectangle 157"/>
          <p:cNvSpPr>
            <a:spLocks noChangeArrowheads="1"/>
          </p:cNvSpPr>
          <p:nvPr/>
        </p:nvSpPr>
        <p:spPr bwMode="auto">
          <a:xfrm>
            <a:off x="7603088" y="533402"/>
            <a:ext cx="3099952" cy="5381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900" b="1">
                <a:solidFill>
                  <a:srgbClr val="FF3300"/>
                </a:solidFill>
                <a:latin typeface="黑体" pitchFamily="49" charset="-122"/>
                <a:ea typeface="黑体" pitchFamily="49" charset="-122"/>
              </a:rPr>
              <a:t>三元组表</a:t>
            </a:r>
          </a:p>
        </p:txBody>
      </p:sp>
      <p:grpSp>
        <p:nvGrpSpPr>
          <p:cNvPr id="3" name="Group 169"/>
          <p:cNvGrpSpPr>
            <a:grpSpLocks/>
          </p:cNvGrpSpPr>
          <p:nvPr/>
        </p:nvGrpSpPr>
        <p:grpSpPr bwMode="auto">
          <a:xfrm>
            <a:off x="335317" y="4903788"/>
            <a:ext cx="3682813" cy="1847850"/>
            <a:chOff x="612" y="2772"/>
            <a:chExt cx="1740" cy="1164"/>
          </a:xfrm>
        </p:grpSpPr>
        <p:sp>
          <p:nvSpPr>
            <p:cNvPr id="130213" name="Rectangle 165"/>
            <p:cNvSpPr>
              <a:spLocks noChangeArrowheads="1"/>
            </p:cNvSpPr>
            <p:nvPr/>
          </p:nvSpPr>
          <p:spPr bwMode="auto">
            <a:xfrm>
              <a:off x="876" y="2772"/>
              <a:ext cx="1344" cy="384"/>
            </a:xfrm>
            <a:prstGeom prst="rect">
              <a:avLst/>
            </a:prstGeom>
            <a:solidFill>
              <a:srgbClr val="CCFFFF"/>
            </a:solidFill>
            <a:ln w="12700" cap="sq">
              <a:noFill/>
              <a:miter lim="800000"/>
              <a:headEnd type="none" w="sm" len="sm"/>
              <a:tailEnd type="none" w="sm" len="sm"/>
            </a:ln>
            <a:effectLst>
              <a:outerShdw dist="89803"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87" name="Rectangle 166"/>
            <p:cNvSpPr>
              <a:spLocks noChangeArrowheads="1"/>
            </p:cNvSpPr>
            <p:nvPr/>
          </p:nvSpPr>
          <p:spPr bwMode="auto">
            <a:xfrm>
              <a:off x="860" y="2784"/>
              <a:ext cx="1492" cy="330"/>
            </a:xfrm>
            <a:prstGeom prst="rect">
              <a:avLst/>
            </a:prstGeom>
            <a:noFill/>
            <a:ln w="12700" cap="sq">
              <a:noFill/>
              <a:miter lim="800000"/>
              <a:headEnd type="none" w="sm" len="sm"/>
              <a:tailEnd type="none" w="sm" len="sm"/>
            </a:ln>
          </p:spPr>
          <p:txBody>
            <a:bodyPr>
              <a:spAutoFit/>
            </a:bodyPr>
            <a:lstStyle/>
            <a:p>
              <a:pPr algn="l"/>
              <a:r>
                <a:rPr lang="zh-CN" altLang="zh-CN" sz="2800" b="1" dirty="0">
                  <a:solidFill>
                    <a:srgbClr val="000088"/>
                  </a:solidFill>
                </a:rPr>
                <a:t> </a:t>
              </a:r>
              <a:r>
                <a:rPr lang="en-US" altLang="zh-CN" sz="2800" b="1" dirty="0">
                  <a:solidFill>
                    <a:srgbClr val="000088"/>
                  </a:solidFill>
                </a:rPr>
                <a:t>A[0..5][0..5] </a:t>
              </a:r>
              <a:endParaRPr lang="zh-CN" altLang="en-US" sz="2800" b="1" dirty="0">
                <a:solidFill>
                  <a:srgbClr val="000088"/>
                </a:solidFill>
              </a:endParaRPr>
            </a:p>
          </p:txBody>
        </p:sp>
        <p:sp>
          <p:nvSpPr>
            <p:cNvPr id="130215" name="AutoShape 167"/>
            <p:cNvSpPr>
              <a:spLocks noChangeArrowheads="1"/>
            </p:cNvSpPr>
            <p:nvPr/>
          </p:nvSpPr>
          <p:spPr bwMode="auto">
            <a:xfrm>
              <a:off x="648" y="3571"/>
              <a:ext cx="936" cy="365"/>
            </a:xfrm>
            <a:prstGeom prst="wedgeRoundRectCallout">
              <a:avLst>
                <a:gd name="adj1" fmla="val 48292"/>
                <a:gd name="adj2" fmla="val -158218"/>
                <a:gd name="adj3" fmla="val 16667"/>
              </a:avLst>
            </a:prstGeom>
            <a:noFill/>
            <a:ln w="69850" cap="sq">
              <a:solidFill>
                <a:srgbClr val="00CCFF"/>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89" name="Rectangle 168"/>
            <p:cNvSpPr>
              <a:spLocks noChangeArrowheads="1"/>
            </p:cNvSpPr>
            <p:nvPr/>
          </p:nvSpPr>
          <p:spPr bwMode="auto">
            <a:xfrm>
              <a:off x="612" y="3583"/>
              <a:ext cx="1056" cy="310"/>
            </a:xfrm>
            <a:prstGeom prst="rect">
              <a:avLst/>
            </a:prstGeom>
            <a:noFill/>
            <a:ln w="12700" cap="sq">
              <a:noFill/>
              <a:miter lim="800000"/>
              <a:headEnd type="none" w="sm" len="sm"/>
              <a:tailEnd type="none" w="sm" len="sm"/>
            </a:ln>
          </p:spPr>
          <p:txBody>
            <a:bodyPr>
              <a:spAutoFit/>
            </a:bodyPr>
            <a:lstStyle/>
            <a:p>
              <a:pPr algn="l"/>
              <a:r>
                <a:rPr kumimoji="1" lang="zh-CN" altLang="en-US" sz="2600" b="1" i="1">
                  <a:solidFill>
                    <a:srgbClr val="CC0066"/>
                  </a:solidFill>
                  <a:latin typeface="黑体" pitchFamily="49" charset="-122"/>
                  <a:ea typeface="黑体" pitchFamily="49" charset="-122"/>
                </a:rPr>
                <a:t>传统做法</a:t>
              </a:r>
            </a:p>
          </p:txBody>
        </p:sp>
      </p:grpSp>
      <p:grpSp>
        <p:nvGrpSpPr>
          <p:cNvPr id="4" name="Group 171"/>
          <p:cNvGrpSpPr>
            <a:grpSpLocks/>
          </p:cNvGrpSpPr>
          <p:nvPr/>
        </p:nvGrpSpPr>
        <p:grpSpPr bwMode="auto">
          <a:xfrm>
            <a:off x="505147" y="1298577"/>
            <a:ext cx="6741750" cy="2308225"/>
            <a:chOff x="239" y="818"/>
            <a:chExt cx="3185" cy="1454"/>
          </a:xfrm>
        </p:grpSpPr>
        <p:sp>
          <p:nvSpPr>
            <p:cNvPr id="72782" name="Text Box 172"/>
            <p:cNvSpPr txBox="1">
              <a:spLocks noChangeArrowheads="1"/>
            </p:cNvSpPr>
            <p:nvPr/>
          </p:nvSpPr>
          <p:spPr bwMode="auto">
            <a:xfrm>
              <a:off x="239" y="1276"/>
              <a:ext cx="672"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b="1">
                  <a:solidFill>
                    <a:srgbClr val="0000CC"/>
                  </a:solidFill>
                </a:rPr>
                <a:t>  </a:t>
              </a:r>
              <a:r>
                <a:rPr kumimoji="1" lang="en-US" altLang="zh-CN" sz="3200" b="1">
                  <a:solidFill>
                    <a:srgbClr val="0000CC"/>
                  </a:solidFill>
                </a:rPr>
                <a:t>A</a:t>
              </a:r>
              <a:r>
                <a:rPr kumimoji="1" lang="en-US" altLang="zh-CN" sz="3600" b="1">
                  <a:solidFill>
                    <a:srgbClr val="0000CC"/>
                  </a:solidFill>
                </a:rPr>
                <a:t>=</a:t>
              </a:r>
            </a:p>
          </p:txBody>
        </p:sp>
        <p:sp>
          <p:nvSpPr>
            <p:cNvPr id="72783" name="Text Box 173"/>
            <p:cNvSpPr txBox="1">
              <a:spLocks noChangeArrowheads="1"/>
            </p:cNvSpPr>
            <p:nvPr/>
          </p:nvSpPr>
          <p:spPr bwMode="auto">
            <a:xfrm>
              <a:off x="912" y="818"/>
              <a:ext cx="2512" cy="145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dirty="0">
                  <a:solidFill>
                    <a:srgbClr val="0000CC"/>
                  </a:solidFill>
                </a:rPr>
                <a:t> </a:t>
              </a:r>
              <a:r>
                <a:rPr kumimoji="1" lang="zh-CN" altLang="en-US" sz="2400" b="1" dirty="0">
                  <a:solidFill>
                    <a:srgbClr val="FF3300"/>
                  </a:solidFill>
                </a:rPr>
                <a:t>15 </a:t>
              </a:r>
              <a:r>
                <a:rPr kumimoji="1" lang="zh-CN" altLang="en-US" sz="2400" b="1" dirty="0">
                  <a:solidFill>
                    <a:srgbClr val="0000CC"/>
                  </a:solidFill>
                </a:rPr>
                <a:t>    0     0    </a:t>
              </a:r>
              <a:r>
                <a:rPr kumimoji="1" lang="zh-CN" altLang="en-US" sz="2400" b="1" dirty="0">
                  <a:solidFill>
                    <a:srgbClr val="FF3300"/>
                  </a:solidFill>
                </a:rPr>
                <a:t>22</a:t>
              </a:r>
              <a:r>
                <a:rPr kumimoji="1" lang="zh-CN" altLang="en-US" sz="2400" b="1" dirty="0">
                  <a:solidFill>
                    <a:srgbClr val="0000CC"/>
                  </a:solidFill>
                </a:rPr>
                <a:t>    0    </a:t>
              </a:r>
              <a:r>
                <a:rPr kumimoji="1" lang="zh-CN" altLang="en-US" sz="2400" b="1" dirty="0">
                  <a:solidFill>
                    <a:srgbClr val="FF3300"/>
                  </a:solidFill>
                  <a:latin typeface="宋体" charset="-122"/>
                </a:rPr>
                <a:t>-</a:t>
              </a:r>
              <a:r>
                <a:rPr kumimoji="1" lang="zh-CN" altLang="en-US" sz="2400" b="1" dirty="0">
                  <a:solidFill>
                    <a:srgbClr val="FF3300"/>
                  </a:solidFill>
                </a:rPr>
                <a:t>15</a:t>
              </a:r>
            </a:p>
            <a:p>
              <a:pPr algn="l" eaLnBrk="1" hangingPunct="1"/>
              <a:r>
                <a:rPr kumimoji="1" lang="zh-CN" altLang="en-US" sz="2400" b="1" dirty="0">
                  <a:solidFill>
                    <a:srgbClr val="0000CC"/>
                  </a:solidFill>
                </a:rPr>
                <a:t>  0   </a:t>
              </a:r>
              <a:r>
                <a:rPr kumimoji="1" lang="zh-CN" altLang="en-US" sz="2400" b="1" dirty="0">
                  <a:solidFill>
                    <a:srgbClr val="FF3300"/>
                  </a:solidFill>
                </a:rPr>
                <a:t> 11</a:t>
              </a:r>
              <a:r>
                <a:rPr kumimoji="1" lang="zh-CN" altLang="en-US" sz="2400" b="1" dirty="0">
                  <a:solidFill>
                    <a:srgbClr val="0000CC"/>
                  </a:solidFill>
                </a:rPr>
                <a:t>     </a:t>
              </a:r>
              <a:r>
                <a:rPr kumimoji="1" lang="zh-CN" altLang="en-US" sz="2400" b="1" dirty="0">
                  <a:solidFill>
                    <a:srgbClr val="FF3300"/>
                  </a:solidFill>
                </a:rPr>
                <a:t>3</a:t>
              </a:r>
              <a:r>
                <a:rPr kumimoji="1" lang="zh-CN" altLang="en-US" sz="2400" b="1" dirty="0">
                  <a:solidFill>
                    <a:srgbClr val="0000CC"/>
                  </a:solidFill>
                </a:rPr>
                <a:t>     0     0      0</a:t>
              </a:r>
            </a:p>
            <a:p>
              <a:pPr algn="l" eaLnBrk="1" hangingPunct="1"/>
              <a:r>
                <a:rPr kumimoji="1" lang="zh-CN" altLang="en-US" sz="2400" b="1" dirty="0">
                  <a:solidFill>
                    <a:srgbClr val="0000CC"/>
                  </a:solidFill>
                </a:rPr>
                <a:t>  0     0      0   </a:t>
              </a:r>
              <a:r>
                <a:rPr kumimoji="1" lang="zh-CN" altLang="en-US" sz="2400" b="1" dirty="0">
                  <a:solidFill>
                    <a:srgbClr val="FF3300"/>
                  </a:solidFill>
                  <a:latin typeface="宋体" charset="-122"/>
                </a:rPr>
                <a:t>-</a:t>
              </a:r>
              <a:r>
                <a:rPr kumimoji="1" lang="zh-CN" altLang="en-US" sz="2400" b="1" dirty="0">
                  <a:solidFill>
                    <a:srgbClr val="FF3300"/>
                  </a:solidFill>
                </a:rPr>
                <a:t>6</a:t>
              </a:r>
              <a:r>
                <a:rPr kumimoji="1" lang="zh-CN" altLang="en-US" sz="2400" b="1" dirty="0">
                  <a:solidFill>
                    <a:srgbClr val="0000CC"/>
                  </a:solidFill>
                </a:rPr>
                <a:t>     0      0 </a:t>
              </a:r>
            </a:p>
            <a:p>
              <a:pPr algn="l" eaLnBrk="1" hangingPunct="1"/>
              <a:r>
                <a:rPr kumimoji="1" lang="zh-CN" altLang="en-US" sz="2400" b="1" dirty="0">
                  <a:solidFill>
                    <a:srgbClr val="0000CC"/>
                  </a:solidFill>
                </a:rPr>
                <a:t>  0     0      0     0     0      0 </a:t>
              </a:r>
            </a:p>
            <a:p>
              <a:pPr algn="l" eaLnBrk="1" hangingPunct="1"/>
              <a:r>
                <a:rPr kumimoji="1" lang="zh-CN" altLang="en-US" sz="2400" b="1" dirty="0">
                  <a:solidFill>
                    <a:srgbClr val="0000CC"/>
                  </a:solidFill>
                </a:rPr>
                <a:t> </a:t>
              </a:r>
              <a:r>
                <a:rPr kumimoji="1" lang="zh-CN" altLang="en-US" sz="2400" b="1" dirty="0">
                  <a:solidFill>
                    <a:srgbClr val="FF3300"/>
                  </a:solidFill>
                </a:rPr>
                <a:t>91</a:t>
              </a:r>
              <a:r>
                <a:rPr kumimoji="1" lang="zh-CN" altLang="en-US" sz="2400" b="1" dirty="0">
                  <a:solidFill>
                    <a:srgbClr val="0000CC"/>
                  </a:solidFill>
                </a:rPr>
                <a:t>    0      0     0     0      0 </a:t>
              </a:r>
            </a:p>
            <a:p>
              <a:pPr algn="l" eaLnBrk="1" hangingPunct="1"/>
              <a:r>
                <a:rPr kumimoji="1" lang="zh-CN" altLang="en-US" sz="2400" b="1" dirty="0">
                  <a:solidFill>
                    <a:srgbClr val="0000CC"/>
                  </a:solidFill>
                </a:rPr>
                <a:t>  0     0    </a:t>
              </a:r>
              <a:r>
                <a:rPr kumimoji="1" lang="zh-CN" altLang="en-US" sz="2400" b="1" dirty="0">
                  <a:solidFill>
                    <a:srgbClr val="FF3300"/>
                  </a:solidFill>
                </a:rPr>
                <a:t>28</a:t>
              </a:r>
              <a:r>
                <a:rPr kumimoji="1" lang="zh-CN" altLang="en-US" sz="2400" b="1" dirty="0">
                  <a:solidFill>
                    <a:srgbClr val="0000CC"/>
                  </a:solidFill>
                </a:rPr>
                <a:t>     0     0      0</a:t>
              </a:r>
              <a:endParaRPr kumimoji="1" lang="zh-CN" altLang="en-US" sz="2400" dirty="0">
                <a:solidFill>
                  <a:srgbClr val="0000CC"/>
                </a:solidFill>
              </a:endParaRPr>
            </a:p>
          </p:txBody>
        </p:sp>
        <p:sp>
          <p:nvSpPr>
            <p:cNvPr id="130222" name="AutoShape 174"/>
            <p:cNvSpPr>
              <a:spLocks/>
            </p:cNvSpPr>
            <p:nvPr/>
          </p:nvSpPr>
          <p:spPr bwMode="auto">
            <a:xfrm>
              <a:off x="864" y="960"/>
              <a:ext cx="96" cy="1200"/>
            </a:xfrm>
            <a:prstGeom prst="leftBracket">
              <a:avLst>
                <a:gd name="adj" fmla="val 104167"/>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223" name="AutoShape 175"/>
            <p:cNvSpPr>
              <a:spLocks/>
            </p:cNvSpPr>
            <p:nvPr/>
          </p:nvSpPr>
          <p:spPr bwMode="auto">
            <a:xfrm>
              <a:off x="3072" y="936"/>
              <a:ext cx="96" cy="1272"/>
            </a:xfrm>
            <a:prstGeom prst="rightBracket">
              <a:avLst>
                <a:gd name="adj" fmla="val 157466"/>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77"/>
          <p:cNvGrpSpPr>
            <a:grpSpLocks/>
          </p:cNvGrpSpPr>
          <p:nvPr/>
        </p:nvGrpSpPr>
        <p:grpSpPr bwMode="auto">
          <a:xfrm>
            <a:off x="6901499" y="981300"/>
            <a:ext cx="4319141" cy="3714750"/>
            <a:chOff x="3261" y="640"/>
            <a:chExt cx="2041" cy="2340"/>
          </a:xfrm>
        </p:grpSpPr>
        <p:grpSp>
          <p:nvGrpSpPr>
            <p:cNvPr id="6" name="Group 83"/>
            <p:cNvGrpSpPr>
              <a:grpSpLocks/>
            </p:cNvGrpSpPr>
            <p:nvPr/>
          </p:nvGrpSpPr>
          <p:grpSpPr bwMode="auto">
            <a:xfrm>
              <a:off x="3261" y="739"/>
              <a:ext cx="1839" cy="2211"/>
              <a:chOff x="3261" y="800"/>
              <a:chExt cx="1839" cy="2211"/>
            </a:xfrm>
          </p:grpSpPr>
          <p:grpSp>
            <p:nvGrpSpPr>
              <p:cNvPr id="7" name="Group 19"/>
              <p:cNvGrpSpPr>
                <a:grpSpLocks/>
              </p:cNvGrpSpPr>
              <p:nvPr/>
            </p:nvGrpSpPr>
            <p:grpSpPr bwMode="auto">
              <a:xfrm>
                <a:off x="4065" y="2736"/>
                <a:ext cx="1035" cy="240"/>
                <a:chOff x="1248" y="3072"/>
                <a:chExt cx="1008" cy="192"/>
              </a:xfrm>
            </p:grpSpPr>
            <p:sp>
              <p:nvSpPr>
                <p:cNvPr id="130068" name="Rectangle 20"/>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69" name="Rectangle 21"/>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0" name="Rectangle 22"/>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23"/>
              <p:cNvGrpSpPr>
                <a:grpSpLocks/>
              </p:cNvGrpSpPr>
              <p:nvPr/>
            </p:nvGrpSpPr>
            <p:grpSpPr bwMode="auto">
              <a:xfrm>
                <a:off x="4065" y="2496"/>
                <a:ext cx="1035" cy="240"/>
                <a:chOff x="1248" y="3072"/>
                <a:chExt cx="1008" cy="192"/>
              </a:xfrm>
            </p:grpSpPr>
            <p:sp>
              <p:nvSpPr>
                <p:cNvPr id="130072" name="Rectangle 24"/>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3" name="Rectangle 25"/>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4" name="Rectangle 26"/>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27"/>
              <p:cNvGrpSpPr>
                <a:grpSpLocks/>
              </p:cNvGrpSpPr>
              <p:nvPr/>
            </p:nvGrpSpPr>
            <p:grpSpPr bwMode="auto">
              <a:xfrm>
                <a:off x="4065" y="2256"/>
                <a:ext cx="1035" cy="240"/>
                <a:chOff x="1248" y="3072"/>
                <a:chExt cx="1008" cy="192"/>
              </a:xfrm>
            </p:grpSpPr>
            <p:sp>
              <p:nvSpPr>
                <p:cNvPr id="130076" name="Rectangle 28"/>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7" name="Rectangle 29"/>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8" name="Rectangle 30"/>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31"/>
              <p:cNvGrpSpPr>
                <a:grpSpLocks/>
              </p:cNvGrpSpPr>
              <p:nvPr/>
            </p:nvGrpSpPr>
            <p:grpSpPr bwMode="auto">
              <a:xfrm>
                <a:off x="4065" y="2016"/>
                <a:ext cx="1035" cy="240"/>
                <a:chOff x="1248" y="3072"/>
                <a:chExt cx="1008" cy="192"/>
              </a:xfrm>
            </p:grpSpPr>
            <p:sp>
              <p:nvSpPr>
                <p:cNvPr id="130080" name="Rectangle 3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1" name="Rectangle 3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2" name="Rectangle 3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35"/>
              <p:cNvGrpSpPr>
                <a:grpSpLocks/>
              </p:cNvGrpSpPr>
              <p:nvPr/>
            </p:nvGrpSpPr>
            <p:grpSpPr bwMode="auto">
              <a:xfrm>
                <a:off x="4065" y="1776"/>
                <a:ext cx="1035" cy="240"/>
                <a:chOff x="1248" y="3072"/>
                <a:chExt cx="1008" cy="192"/>
              </a:xfrm>
            </p:grpSpPr>
            <p:sp>
              <p:nvSpPr>
                <p:cNvPr id="130084" name="Rectangle 36"/>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5" name="Rectangle 37"/>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6" name="Rectangle 38"/>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2" name="Group 39"/>
              <p:cNvGrpSpPr>
                <a:grpSpLocks/>
              </p:cNvGrpSpPr>
              <p:nvPr/>
            </p:nvGrpSpPr>
            <p:grpSpPr bwMode="auto">
              <a:xfrm>
                <a:off x="4065" y="1536"/>
                <a:ext cx="1035" cy="240"/>
                <a:chOff x="1248" y="3072"/>
                <a:chExt cx="1008" cy="192"/>
              </a:xfrm>
            </p:grpSpPr>
            <p:sp>
              <p:nvSpPr>
                <p:cNvPr id="130088" name="Rectangle 40"/>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9" name="Rectangle 41"/>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0" name="Rectangle 42"/>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3" name="Group 43"/>
              <p:cNvGrpSpPr>
                <a:grpSpLocks/>
              </p:cNvGrpSpPr>
              <p:nvPr/>
            </p:nvGrpSpPr>
            <p:grpSpPr bwMode="auto">
              <a:xfrm>
                <a:off x="4065" y="1296"/>
                <a:ext cx="1035" cy="240"/>
                <a:chOff x="1248" y="3072"/>
                <a:chExt cx="1008" cy="192"/>
              </a:xfrm>
            </p:grpSpPr>
            <p:sp>
              <p:nvSpPr>
                <p:cNvPr id="130092" name="Rectangle 44"/>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3" name="Rectangle 45"/>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4" name="Rectangle 46"/>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4" name="Group 47"/>
              <p:cNvGrpSpPr>
                <a:grpSpLocks/>
              </p:cNvGrpSpPr>
              <p:nvPr/>
            </p:nvGrpSpPr>
            <p:grpSpPr bwMode="auto">
              <a:xfrm>
                <a:off x="4065" y="1056"/>
                <a:ext cx="1035" cy="240"/>
                <a:chOff x="1248" y="3072"/>
                <a:chExt cx="1008" cy="192"/>
              </a:xfrm>
            </p:grpSpPr>
            <p:sp>
              <p:nvSpPr>
                <p:cNvPr id="130096" name="Rectangle 48"/>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7" name="Rectangle 49"/>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8" name="Rectangle 50"/>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51"/>
              <p:cNvGrpSpPr>
                <a:grpSpLocks/>
              </p:cNvGrpSpPr>
              <p:nvPr/>
            </p:nvGrpSpPr>
            <p:grpSpPr bwMode="auto">
              <a:xfrm>
                <a:off x="4065" y="816"/>
                <a:ext cx="1035" cy="240"/>
                <a:chOff x="1248" y="3072"/>
                <a:chExt cx="1008" cy="192"/>
              </a:xfrm>
            </p:grpSpPr>
            <p:sp>
              <p:nvSpPr>
                <p:cNvPr id="130100" name="Rectangle 5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1" name="Rectangle 5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2" name="Rectangle 5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40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72727" name="Text Box 55"/>
              <p:cNvSpPr txBox="1">
                <a:spLocks noChangeArrowheads="1"/>
              </p:cNvSpPr>
              <p:nvPr/>
            </p:nvSpPr>
            <p:spPr bwMode="auto">
              <a:xfrm>
                <a:off x="4109" y="80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FF3300"/>
                    </a:solidFill>
                  </a:rPr>
                  <a:t>6</a:t>
                </a:r>
              </a:p>
            </p:txBody>
          </p:sp>
          <p:sp>
            <p:nvSpPr>
              <p:cNvPr id="72728" name="Text Box 56"/>
              <p:cNvSpPr txBox="1">
                <a:spLocks noChangeArrowheads="1"/>
              </p:cNvSpPr>
              <p:nvPr/>
            </p:nvSpPr>
            <p:spPr bwMode="auto">
              <a:xfrm>
                <a:off x="4449" y="80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FF3300"/>
                    </a:solidFill>
                  </a:rPr>
                  <a:t>6</a:t>
                </a:r>
              </a:p>
            </p:txBody>
          </p:sp>
          <p:sp>
            <p:nvSpPr>
              <p:cNvPr id="72729" name="Text Box 57"/>
              <p:cNvSpPr txBox="1">
                <a:spLocks noChangeArrowheads="1"/>
              </p:cNvSpPr>
              <p:nvPr/>
            </p:nvSpPr>
            <p:spPr bwMode="auto">
              <a:xfrm>
                <a:off x="4848" y="80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FF3300"/>
                    </a:solidFill>
                  </a:rPr>
                  <a:t>8</a:t>
                </a:r>
              </a:p>
            </p:txBody>
          </p:sp>
          <p:sp>
            <p:nvSpPr>
              <p:cNvPr id="72730" name="Text Box 58"/>
              <p:cNvSpPr txBox="1">
                <a:spLocks noChangeArrowheads="1"/>
              </p:cNvSpPr>
              <p:nvPr/>
            </p:nvSpPr>
            <p:spPr bwMode="auto">
              <a:xfrm>
                <a:off x="4109" y="104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a:t>
                </a:r>
              </a:p>
            </p:txBody>
          </p:sp>
          <p:sp>
            <p:nvSpPr>
              <p:cNvPr id="72731" name="Text Box 59"/>
              <p:cNvSpPr txBox="1">
                <a:spLocks noChangeArrowheads="1"/>
              </p:cNvSpPr>
              <p:nvPr/>
            </p:nvSpPr>
            <p:spPr bwMode="auto">
              <a:xfrm>
                <a:off x="4508" y="1056"/>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a:t>
                </a:r>
              </a:p>
            </p:txBody>
          </p:sp>
          <p:sp>
            <p:nvSpPr>
              <p:cNvPr id="72732" name="Text Box 60"/>
              <p:cNvSpPr txBox="1">
                <a:spLocks noChangeArrowheads="1"/>
              </p:cNvSpPr>
              <p:nvPr/>
            </p:nvSpPr>
            <p:spPr bwMode="auto">
              <a:xfrm>
                <a:off x="4758" y="1040"/>
                <a:ext cx="221"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15</a:t>
                </a:r>
              </a:p>
            </p:txBody>
          </p:sp>
          <p:sp>
            <p:nvSpPr>
              <p:cNvPr id="72733" name="Text Box 61"/>
              <p:cNvSpPr txBox="1">
                <a:spLocks noChangeArrowheads="1"/>
              </p:cNvSpPr>
              <p:nvPr/>
            </p:nvSpPr>
            <p:spPr bwMode="auto">
              <a:xfrm>
                <a:off x="4109" y="128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a:t>
                </a:r>
              </a:p>
            </p:txBody>
          </p:sp>
          <p:sp>
            <p:nvSpPr>
              <p:cNvPr id="72734" name="Text Box 62"/>
              <p:cNvSpPr txBox="1">
                <a:spLocks noChangeArrowheads="1"/>
              </p:cNvSpPr>
              <p:nvPr/>
            </p:nvSpPr>
            <p:spPr bwMode="auto">
              <a:xfrm>
                <a:off x="4503" y="128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4</a:t>
                </a:r>
              </a:p>
            </p:txBody>
          </p:sp>
          <p:sp>
            <p:nvSpPr>
              <p:cNvPr id="72735" name="Text Box 63"/>
              <p:cNvSpPr txBox="1">
                <a:spLocks noChangeArrowheads="1"/>
              </p:cNvSpPr>
              <p:nvPr/>
            </p:nvSpPr>
            <p:spPr bwMode="auto">
              <a:xfrm>
                <a:off x="4769" y="1280"/>
                <a:ext cx="221"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22</a:t>
                </a:r>
              </a:p>
            </p:txBody>
          </p:sp>
          <p:sp>
            <p:nvSpPr>
              <p:cNvPr id="72736" name="Text Box 64"/>
              <p:cNvSpPr txBox="1">
                <a:spLocks noChangeArrowheads="1"/>
              </p:cNvSpPr>
              <p:nvPr/>
            </p:nvSpPr>
            <p:spPr bwMode="auto">
              <a:xfrm>
                <a:off x="4109" y="152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a:t>
                </a:r>
              </a:p>
            </p:txBody>
          </p:sp>
          <p:sp>
            <p:nvSpPr>
              <p:cNvPr id="72737" name="Text Box 65"/>
              <p:cNvSpPr txBox="1">
                <a:spLocks noChangeArrowheads="1"/>
              </p:cNvSpPr>
              <p:nvPr/>
            </p:nvSpPr>
            <p:spPr bwMode="auto">
              <a:xfrm>
                <a:off x="4500" y="152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6</a:t>
                </a:r>
              </a:p>
            </p:txBody>
          </p:sp>
          <p:sp>
            <p:nvSpPr>
              <p:cNvPr id="72738" name="Text Box 66"/>
              <p:cNvSpPr txBox="1">
                <a:spLocks noChangeArrowheads="1"/>
              </p:cNvSpPr>
              <p:nvPr/>
            </p:nvSpPr>
            <p:spPr bwMode="auto">
              <a:xfrm>
                <a:off x="4761" y="1536"/>
                <a:ext cx="260"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-15</a:t>
                </a:r>
              </a:p>
            </p:txBody>
          </p:sp>
          <p:sp>
            <p:nvSpPr>
              <p:cNvPr id="72739" name="Text Box 67"/>
              <p:cNvSpPr txBox="1">
                <a:spLocks noChangeArrowheads="1"/>
              </p:cNvSpPr>
              <p:nvPr/>
            </p:nvSpPr>
            <p:spPr bwMode="auto">
              <a:xfrm>
                <a:off x="4104" y="176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2</a:t>
                </a:r>
              </a:p>
            </p:txBody>
          </p:sp>
          <p:sp>
            <p:nvSpPr>
              <p:cNvPr id="72740" name="Text Box 68"/>
              <p:cNvSpPr txBox="1">
                <a:spLocks noChangeArrowheads="1"/>
              </p:cNvSpPr>
              <p:nvPr/>
            </p:nvSpPr>
            <p:spPr bwMode="auto">
              <a:xfrm>
                <a:off x="4503" y="176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2</a:t>
                </a:r>
              </a:p>
            </p:txBody>
          </p:sp>
          <p:sp>
            <p:nvSpPr>
              <p:cNvPr id="72741" name="Text Box 69"/>
              <p:cNvSpPr txBox="1">
                <a:spLocks noChangeArrowheads="1"/>
              </p:cNvSpPr>
              <p:nvPr/>
            </p:nvSpPr>
            <p:spPr bwMode="auto">
              <a:xfrm>
                <a:off x="4765" y="1750"/>
                <a:ext cx="21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11</a:t>
                </a:r>
              </a:p>
            </p:txBody>
          </p:sp>
          <p:sp>
            <p:nvSpPr>
              <p:cNvPr id="72742" name="Text Box 70"/>
              <p:cNvSpPr txBox="1">
                <a:spLocks noChangeArrowheads="1"/>
              </p:cNvSpPr>
              <p:nvPr/>
            </p:nvSpPr>
            <p:spPr bwMode="auto">
              <a:xfrm>
                <a:off x="4109" y="223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3</a:t>
                </a:r>
              </a:p>
            </p:txBody>
          </p:sp>
          <p:sp>
            <p:nvSpPr>
              <p:cNvPr id="72743" name="Text Box 71"/>
              <p:cNvSpPr txBox="1">
                <a:spLocks noChangeArrowheads="1"/>
              </p:cNvSpPr>
              <p:nvPr/>
            </p:nvSpPr>
            <p:spPr bwMode="auto">
              <a:xfrm>
                <a:off x="4500" y="223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4</a:t>
                </a:r>
              </a:p>
            </p:txBody>
          </p:sp>
          <p:sp>
            <p:nvSpPr>
              <p:cNvPr id="72744" name="Text Box 72"/>
              <p:cNvSpPr txBox="1">
                <a:spLocks noChangeArrowheads="1"/>
              </p:cNvSpPr>
              <p:nvPr/>
            </p:nvSpPr>
            <p:spPr bwMode="auto">
              <a:xfrm>
                <a:off x="4795" y="2230"/>
                <a:ext cx="193"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-6</a:t>
                </a:r>
              </a:p>
            </p:txBody>
          </p:sp>
          <p:sp>
            <p:nvSpPr>
              <p:cNvPr id="72745" name="Text Box 73"/>
              <p:cNvSpPr txBox="1">
                <a:spLocks noChangeArrowheads="1"/>
              </p:cNvSpPr>
              <p:nvPr/>
            </p:nvSpPr>
            <p:spPr bwMode="auto">
              <a:xfrm>
                <a:off x="4104" y="200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2</a:t>
                </a:r>
              </a:p>
            </p:txBody>
          </p:sp>
          <p:sp>
            <p:nvSpPr>
              <p:cNvPr id="72746" name="Text Box 74"/>
              <p:cNvSpPr txBox="1">
                <a:spLocks noChangeArrowheads="1"/>
              </p:cNvSpPr>
              <p:nvPr/>
            </p:nvSpPr>
            <p:spPr bwMode="auto">
              <a:xfrm>
                <a:off x="4503" y="199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3</a:t>
                </a:r>
              </a:p>
            </p:txBody>
          </p:sp>
          <p:sp>
            <p:nvSpPr>
              <p:cNvPr id="72747" name="Text Box 75"/>
              <p:cNvSpPr txBox="1">
                <a:spLocks noChangeArrowheads="1"/>
              </p:cNvSpPr>
              <p:nvPr/>
            </p:nvSpPr>
            <p:spPr bwMode="auto">
              <a:xfrm>
                <a:off x="4856" y="2012"/>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3</a:t>
                </a:r>
              </a:p>
            </p:txBody>
          </p:sp>
          <p:sp>
            <p:nvSpPr>
              <p:cNvPr id="72748" name="Text Box 76"/>
              <p:cNvSpPr txBox="1">
                <a:spLocks noChangeArrowheads="1"/>
              </p:cNvSpPr>
              <p:nvPr/>
            </p:nvSpPr>
            <p:spPr bwMode="auto">
              <a:xfrm>
                <a:off x="4109" y="248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5</a:t>
                </a:r>
              </a:p>
            </p:txBody>
          </p:sp>
          <p:sp>
            <p:nvSpPr>
              <p:cNvPr id="72749" name="Text Box 77"/>
              <p:cNvSpPr txBox="1">
                <a:spLocks noChangeArrowheads="1"/>
              </p:cNvSpPr>
              <p:nvPr/>
            </p:nvSpPr>
            <p:spPr bwMode="auto">
              <a:xfrm>
                <a:off x="4500" y="247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1</a:t>
                </a:r>
              </a:p>
            </p:txBody>
          </p:sp>
          <p:sp>
            <p:nvSpPr>
              <p:cNvPr id="72750" name="Text Box 78"/>
              <p:cNvSpPr txBox="1">
                <a:spLocks noChangeArrowheads="1"/>
              </p:cNvSpPr>
              <p:nvPr/>
            </p:nvSpPr>
            <p:spPr bwMode="auto">
              <a:xfrm>
                <a:off x="4807" y="2480"/>
                <a:ext cx="221"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91</a:t>
                </a:r>
              </a:p>
            </p:txBody>
          </p:sp>
          <p:sp>
            <p:nvSpPr>
              <p:cNvPr id="72751" name="Text Box 79"/>
              <p:cNvSpPr txBox="1">
                <a:spLocks noChangeArrowheads="1"/>
              </p:cNvSpPr>
              <p:nvPr/>
            </p:nvSpPr>
            <p:spPr bwMode="auto">
              <a:xfrm>
                <a:off x="4109" y="2710"/>
                <a:ext cx="154"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6</a:t>
                </a:r>
              </a:p>
            </p:txBody>
          </p:sp>
          <p:sp>
            <p:nvSpPr>
              <p:cNvPr id="72752" name="Text Box 80"/>
              <p:cNvSpPr txBox="1">
                <a:spLocks noChangeArrowheads="1"/>
              </p:cNvSpPr>
              <p:nvPr/>
            </p:nvSpPr>
            <p:spPr bwMode="auto">
              <a:xfrm>
                <a:off x="4503" y="2720"/>
                <a:ext cx="154" cy="291"/>
              </a:xfrm>
              <a:prstGeom prst="rect">
                <a:avLst/>
              </a:prstGeom>
              <a:noFill/>
              <a:ln w="12700" cap="sq">
                <a:noFill/>
                <a:miter lim="800000"/>
                <a:headEnd type="none" w="sm" len="sm"/>
                <a:tailEnd type="none" w="sm" len="sm"/>
              </a:ln>
            </p:spPr>
            <p:txBody>
              <a:bodyPr wrap="none">
                <a:spAutoFit/>
              </a:bodyPr>
              <a:lstStyle/>
              <a:p>
                <a:r>
                  <a:rPr lang="zh-CN" altLang="en-US" sz="2400" b="1" dirty="0">
                    <a:solidFill>
                      <a:srgbClr val="000000"/>
                    </a:solidFill>
                  </a:rPr>
                  <a:t>3</a:t>
                </a:r>
              </a:p>
            </p:txBody>
          </p:sp>
          <p:sp>
            <p:nvSpPr>
              <p:cNvPr id="72753" name="Text Box 81"/>
              <p:cNvSpPr txBox="1">
                <a:spLocks noChangeArrowheads="1"/>
              </p:cNvSpPr>
              <p:nvPr/>
            </p:nvSpPr>
            <p:spPr bwMode="auto">
              <a:xfrm>
                <a:off x="4795" y="2720"/>
                <a:ext cx="221" cy="291"/>
              </a:xfrm>
              <a:prstGeom prst="rect">
                <a:avLst/>
              </a:prstGeom>
              <a:noFill/>
              <a:ln w="12700" cap="sq">
                <a:noFill/>
                <a:miter lim="800000"/>
                <a:headEnd type="none" w="sm" len="sm"/>
                <a:tailEnd type="none" w="sm" len="sm"/>
              </a:ln>
            </p:spPr>
            <p:txBody>
              <a:bodyPr wrap="none">
                <a:spAutoFit/>
              </a:bodyPr>
              <a:lstStyle/>
              <a:p>
                <a:r>
                  <a:rPr lang="zh-CN" altLang="en-US" sz="2400" b="1">
                    <a:solidFill>
                      <a:srgbClr val="000000"/>
                    </a:solidFill>
                  </a:rPr>
                  <a:t>28</a:t>
                </a:r>
              </a:p>
            </p:txBody>
          </p:sp>
          <p:sp>
            <p:nvSpPr>
              <p:cNvPr id="72754" name="Text Box 82"/>
              <p:cNvSpPr txBox="1">
                <a:spLocks noChangeArrowheads="1"/>
              </p:cNvSpPr>
              <p:nvPr/>
            </p:nvSpPr>
            <p:spPr bwMode="auto">
              <a:xfrm>
                <a:off x="3261" y="1498"/>
                <a:ext cx="544" cy="330"/>
              </a:xfrm>
              <a:prstGeom prst="rect">
                <a:avLst/>
              </a:prstGeom>
              <a:noFill/>
              <a:ln w="12700" cap="sq">
                <a:noFill/>
                <a:miter lim="800000"/>
                <a:headEnd type="none" w="sm" len="sm"/>
                <a:tailEnd type="none" w="sm" len="sm"/>
              </a:ln>
            </p:spPr>
            <p:txBody>
              <a:bodyPr wrap="none">
                <a:spAutoFit/>
              </a:bodyPr>
              <a:lstStyle/>
              <a:p>
                <a:r>
                  <a:rPr lang="en-US" altLang="zh-CN" sz="2800" b="1">
                    <a:solidFill>
                      <a:srgbClr val="000000"/>
                    </a:solidFill>
                  </a:rPr>
                  <a:t>LTMB=</a:t>
                </a:r>
              </a:p>
            </p:txBody>
          </p:sp>
        </p:grpSp>
        <p:sp>
          <p:nvSpPr>
            <p:cNvPr id="130224" name="Text Box 176"/>
            <p:cNvSpPr txBox="1">
              <a:spLocks noChangeArrowheads="1"/>
            </p:cNvSpPr>
            <p:nvPr/>
          </p:nvSpPr>
          <p:spPr bwMode="auto">
            <a:xfrm>
              <a:off x="5148" y="640"/>
              <a:ext cx="154" cy="2340"/>
            </a:xfrm>
            <a:prstGeom prst="rect">
              <a:avLst/>
            </a:prstGeom>
            <a:noFill/>
            <a:ln w="12700" cap="sq">
              <a:noFill/>
              <a:miter lim="800000"/>
              <a:headEnd type="none" w="sm" len="sm"/>
              <a:tailEnd type="none" w="sm" len="sm"/>
            </a:ln>
            <a:effectLst/>
          </p:spPr>
          <p:txBody>
            <a:bodyPr wrap="none">
              <a:spAutoFit/>
            </a:bodyPr>
            <a:lstStyle/>
            <a:p>
              <a:pPr algn="l">
                <a:lnSpc>
                  <a:spcPct val="110000"/>
                </a:lnSpc>
              </a:pPr>
              <a:r>
                <a:rPr lang="en-US" altLang="zh-CN" sz="2400" b="1">
                  <a:solidFill>
                    <a:srgbClr val="FF0000"/>
                  </a:solidFill>
                  <a:effectLst>
                    <a:outerShdw blurRad="38100" dist="38100" dir="2700000" algn="tl">
                      <a:srgbClr val="C0C0C0"/>
                    </a:outerShdw>
                  </a:effectLst>
                  <a:ea typeface="黑体" pitchFamily="49" charset="-122"/>
                </a:rPr>
                <a:t>0</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1</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2</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3</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4</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5</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6</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7</a:t>
              </a:r>
            </a:p>
            <a:p>
              <a:pPr algn="l">
                <a:lnSpc>
                  <a:spcPct val="110000"/>
                </a:lnSpc>
              </a:pPr>
              <a:r>
                <a:rPr lang="en-US" altLang="zh-CN" sz="2400" b="1">
                  <a:solidFill>
                    <a:srgbClr val="000099"/>
                  </a:solidFill>
                  <a:effectLst>
                    <a:outerShdw blurRad="38100" dist="38100" dir="2700000" algn="tl">
                      <a:srgbClr val="C0C0C0"/>
                    </a:outerShdw>
                  </a:effectLst>
                  <a:ea typeface="黑体" pitchFamily="49" charset="-122"/>
                </a:rPr>
                <a:t>8</a:t>
              </a:r>
            </a:p>
          </p:txBody>
        </p:sp>
      </p:grpSp>
      <p:grpSp>
        <p:nvGrpSpPr>
          <p:cNvPr id="16" name="Group 178"/>
          <p:cNvGrpSpPr>
            <a:grpSpLocks/>
          </p:cNvGrpSpPr>
          <p:nvPr/>
        </p:nvGrpSpPr>
        <p:grpSpPr bwMode="auto">
          <a:xfrm>
            <a:off x="5914829" y="5151439"/>
            <a:ext cx="5360154" cy="1600200"/>
            <a:chOff x="2172" y="3024"/>
            <a:chExt cx="2532" cy="1008"/>
          </a:xfrm>
        </p:grpSpPr>
        <p:sp>
          <p:nvSpPr>
            <p:cNvPr id="130227" name="Rectangle 179"/>
            <p:cNvSpPr>
              <a:spLocks noChangeArrowheads="1"/>
            </p:cNvSpPr>
            <p:nvPr/>
          </p:nvSpPr>
          <p:spPr bwMode="auto">
            <a:xfrm>
              <a:off x="2784" y="3024"/>
              <a:ext cx="1920" cy="384"/>
            </a:xfrm>
            <a:prstGeom prst="rect">
              <a:avLst/>
            </a:prstGeom>
            <a:solidFill>
              <a:srgbClr val="E1FFE1"/>
            </a:solidFill>
            <a:ln w="12700" cap="sq">
              <a:noFill/>
              <a:miter lim="800000"/>
              <a:headEnd type="none" w="sm" len="sm"/>
              <a:tailEnd type="none" w="sm" len="sm"/>
            </a:ln>
            <a:effectLst>
              <a:outerShdw dist="7184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13" name="Rectangle 180"/>
            <p:cNvSpPr>
              <a:spLocks noChangeArrowheads="1"/>
            </p:cNvSpPr>
            <p:nvPr/>
          </p:nvSpPr>
          <p:spPr bwMode="auto">
            <a:xfrm>
              <a:off x="2832" y="3033"/>
              <a:ext cx="187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LTMB[0..8][0..2] </a:t>
              </a:r>
              <a:endParaRPr lang="zh-CN" altLang="en-US" sz="2800" b="1">
                <a:solidFill>
                  <a:srgbClr val="000088"/>
                </a:solidFill>
              </a:endParaRPr>
            </a:p>
          </p:txBody>
        </p:sp>
        <p:sp>
          <p:nvSpPr>
            <p:cNvPr id="130229" name="AutoShape 181"/>
            <p:cNvSpPr>
              <a:spLocks noChangeArrowheads="1"/>
            </p:cNvSpPr>
            <p:nvPr/>
          </p:nvSpPr>
          <p:spPr bwMode="auto">
            <a:xfrm>
              <a:off x="2208" y="3648"/>
              <a:ext cx="1174" cy="384"/>
            </a:xfrm>
            <a:prstGeom prst="wedgeRoundRectCallout">
              <a:avLst>
                <a:gd name="adj1" fmla="val 59620"/>
                <a:gd name="adj2" fmla="val -120051"/>
                <a:gd name="adj3" fmla="val 16667"/>
              </a:avLst>
            </a:prstGeom>
            <a:noFill/>
            <a:ln w="60325" cap="sq">
              <a:solidFill>
                <a:srgbClr val="33CCCC"/>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15" name="Rectangle 182"/>
            <p:cNvSpPr>
              <a:spLocks noChangeArrowheads="1"/>
            </p:cNvSpPr>
            <p:nvPr/>
          </p:nvSpPr>
          <p:spPr bwMode="auto">
            <a:xfrm>
              <a:off x="2172" y="3671"/>
              <a:ext cx="1498" cy="3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600" b="1" i="1">
                  <a:solidFill>
                    <a:srgbClr val="FF3300"/>
                  </a:solidFill>
                  <a:latin typeface="黑体" pitchFamily="49" charset="-122"/>
                  <a:ea typeface="黑体" pitchFamily="49" charset="-122"/>
                </a:rPr>
                <a:t>三元组表法</a:t>
              </a:r>
            </a:p>
          </p:txBody>
        </p:sp>
      </p:grpSp>
      <p:sp>
        <p:nvSpPr>
          <p:cNvPr id="17" name="爆炸形 1 16"/>
          <p:cNvSpPr/>
          <p:nvPr/>
        </p:nvSpPr>
        <p:spPr bwMode="auto">
          <a:xfrm>
            <a:off x="-171526" y="3647171"/>
            <a:ext cx="6872673" cy="1296591"/>
          </a:xfrm>
          <a:prstGeom prst="irregularSeal1">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charset="-122"/>
              </a:rPr>
              <a:t>如何访问某一个非零元素</a:t>
            </a:r>
            <a:r>
              <a:rPr kumimoji="0" lang="en-US" altLang="zh-CN" sz="2400" b="1" i="0" u="none" strike="noStrike" cap="none" normalizeH="0" baseline="0" dirty="0" err="1" smtClean="0">
                <a:ln>
                  <a:noFill/>
                </a:ln>
                <a:solidFill>
                  <a:schemeClr val="tx1"/>
                </a:solidFill>
                <a:effectLst/>
                <a:latin typeface="Arial" charset="0"/>
                <a:ea typeface="宋体" charset="-122"/>
              </a:rPr>
              <a:t>a</a:t>
            </a:r>
            <a:r>
              <a:rPr kumimoji="0" lang="en-US" altLang="zh-CN" sz="2400" b="1" i="0" u="none" strike="noStrike" cap="none" normalizeH="0" baseline="-25000" dirty="0" err="1" smtClean="0">
                <a:ln>
                  <a:noFill/>
                </a:ln>
                <a:solidFill>
                  <a:schemeClr val="tx1"/>
                </a:solidFill>
                <a:effectLst/>
                <a:latin typeface="Arial" charset="0"/>
                <a:ea typeface="宋体" charset="-122"/>
              </a:rPr>
              <a:t>ij</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
        <p:nvSpPr>
          <p:cNvPr id="89" name="AutoShape 6"/>
          <p:cNvSpPr>
            <a:spLocks/>
          </p:cNvSpPr>
          <p:nvPr/>
        </p:nvSpPr>
        <p:spPr bwMode="auto">
          <a:xfrm>
            <a:off x="1630710" y="1484784"/>
            <a:ext cx="203209" cy="1976438"/>
          </a:xfrm>
          <a:prstGeom prst="leftBracket">
            <a:avLst>
              <a:gd name="adj" fmla="val 83333"/>
            </a:avLst>
          </a:prstGeom>
          <a:noFill/>
          <a:ln w="25400"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90" name="AutoShape 7"/>
          <p:cNvSpPr>
            <a:spLocks/>
          </p:cNvSpPr>
          <p:nvPr/>
        </p:nvSpPr>
        <p:spPr bwMode="auto">
          <a:xfrm>
            <a:off x="5303118" y="1412776"/>
            <a:ext cx="203209" cy="2076451"/>
          </a:xfrm>
          <a:prstGeom prst="rightBracket">
            <a:avLst>
              <a:gd name="adj" fmla="val 87500"/>
            </a:avLst>
          </a:prstGeom>
          <a:noFill/>
          <a:ln w="2540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0205"/>
                                        </p:tgtEl>
                                        <p:attrNameLst>
                                          <p:attrName>style.visibility</p:attrName>
                                        </p:attrNameLst>
                                      </p:cBhvr>
                                      <p:to>
                                        <p:strVal val="visible"/>
                                      </p:to>
                                    </p:set>
                                    <p:animEffect transition="in" filter="dissolve">
                                      <p:cBhvr>
                                        <p:cTn id="18" dur="500"/>
                                        <p:tgtEl>
                                          <p:spTgt spid="130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05" grpId="0" autoUpdateAnimBg="0"/>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3312" y="5055197"/>
            <a:ext cx="10361959" cy="1676400"/>
            <a:chOff x="384" y="1152"/>
            <a:chExt cx="4896" cy="1056"/>
          </a:xfrm>
        </p:grpSpPr>
        <p:sp>
          <p:nvSpPr>
            <p:cNvPr id="187395" name="Rectangle 3"/>
            <p:cNvSpPr>
              <a:spLocks noChangeArrowheads="1"/>
            </p:cNvSpPr>
            <p:nvPr/>
          </p:nvSpPr>
          <p:spPr bwMode="auto">
            <a:xfrm>
              <a:off x="576" y="1152"/>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5" name="Text Box 4"/>
            <p:cNvSpPr txBox="1">
              <a:spLocks noChangeArrowheads="1"/>
            </p:cNvSpPr>
            <p:nvPr/>
          </p:nvSpPr>
          <p:spPr bwMode="auto">
            <a:xfrm>
              <a:off x="384" y="1214"/>
              <a:ext cx="4848" cy="620"/>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200" b="1" dirty="0">
                  <a:solidFill>
                    <a:srgbClr val="FFFFFF"/>
                  </a:solidFill>
                  <a:latin typeface="楷体_GB2312" pitchFamily="49" charset="-122"/>
                  <a:ea typeface="楷体_GB2312" pitchFamily="49" charset="-122"/>
                </a:rPr>
                <a:t>  </a:t>
              </a:r>
              <a:r>
                <a:rPr kumimoji="1" lang="zh-CN" altLang="en-US" sz="2400" b="1" dirty="0">
                  <a:solidFill>
                    <a:srgbClr val="FFFFFF"/>
                  </a:solidFill>
                  <a:latin typeface="楷体_GB2312" pitchFamily="49" charset="-122"/>
                  <a:ea typeface="楷体_GB2312" pitchFamily="49" charset="-122"/>
                </a:rPr>
                <a:t> </a:t>
              </a:r>
              <a:r>
                <a:rPr kumimoji="1" lang="en-US" altLang="zh-CN" sz="2400" b="1" dirty="0" smtClean="0">
                  <a:solidFill>
                    <a:srgbClr val="0000FF"/>
                  </a:solidFill>
                  <a:latin typeface="楷体_GB2312" pitchFamily="49" charset="-122"/>
                  <a:ea typeface="楷体_GB2312" pitchFamily="49" charset="-122"/>
                </a:rPr>
                <a:t>2</a:t>
              </a:r>
              <a:r>
                <a:rPr kumimoji="1" lang="zh-CN" altLang="en-US" sz="2600" b="1" dirty="0" smtClean="0">
                  <a:solidFill>
                    <a:srgbClr val="0000CC"/>
                  </a:solidFill>
                  <a:ea typeface="楷体_GB2312" pitchFamily="49" charset="-122"/>
                </a:rPr>
                <a:t> </a:t>
              </a:r>
              <a:r>
                <a:rPr kumimoji="1" lang="zh-CN" altLang="en-US" sz="2600" b="1" dirty="0">
                  <a:solidFill>
                    <a:srgbClr val="0000CC"/>
                  </a:solidFill>
                  <a:latin typeface="楷体_GB2312" pitchFamily="49" charset="-122"/>
                  <a:ea typeface="楷体_GB2312" pitchFamily="49" charset="-122"/>
                </a:rPr>
                <a:t>. </a:t>
              </a:r>
              <a:r>
                <a:rPr kumimoji="1" lang="zh-CN" altLang="en-US" sz="2600" b="1" dirty="0">
                  <a:solidFill>
                    <a:srgbClr val="0000CC"/>
                  </a:solidFill>
                  <a:latin typeface="黑体" pitchFamily="49" charset="-122"/>
                  <a:ea typeface="黑体" pitchFamily="49" charset="-122"/>
                </a:rPr>
                <a:t>有人说, 数组除了插入和删除操作以外,</a:t>
              </a:r>
              <a:r>
                <a:rPr kumimoji="1" lang="zh-CN" altLang="en-US" sz="2600" b="1" dirty="0" smtClean="0">
                  <a:solidFill>
                    <a:srgbClr val="0000CC"/>
                  </a:solidFill>
                  <a:latin typeface="黑体" pitchFamily="49" charset="-122"/>
                  <a:ea typeface="黑体" pitchFamily="49" charset="-122"/>
                </a:rPr>
                <a:t>主要</a:t>
              </a:r>
              <a:r>
                <a:rPr kumimoji="1" lang="zh-CN" altLang="en-US" sz="2600" b="1" dirty="0">
                  <a:solidFill>
                    <a:srgbClr val="0000CC"/>
                  </a:solidFill>
                  <a:latin typeface="黑体" pitchFamily="49" charset="-122"/>
                  <a:ea typeface="黑体" pitchFamily="49" charset="-122"/>
                </a:rPr>
                <a:t>操作还有存取</a:t>
              </a:r>
              <a:r>
                <a:rPr kumimoji="1" lang="zh-CN" altLang="en-US" sz="2600" b="1" baseline="-25000" dirty="0">
                  <a:solidFill>
                    <a:srgbClr val="0000CC"/>
                  </a:solidFill>
                  <a:latin typeface="黑体" pitchFamily="49" charset="-122"/>
                  <a:ea typeface="黑体" pitchFamily="49" charset="-122"/>
                </a:rPr>
                <a:t>` </a:t>
              </a:r>
              <a:endParaRPr kumimoji="1" lang="en-US" altLang="zh-CN" sz="2600" b="1" baseline="-25000" dirty="0" smtClean="0">
                <a:solidFill>
                  <a:srgbClr val="0000CC"/>
                </a:solidFill>
                <a:latin typeface="黑体" pitchFamily="49" charset="-122"/>
                <a:ea typeface="黑体" pitchFamily="49" charset="-122"/>
              </a:endParaRPr>
            </a:p>
            <a:p>
              <a:pPr algn="l" eaLnBrk="1" hangingPunct="1"/>
              <a:r>
                <a:rPr kumimoji="1" lang="en-US" altLang="zh-CN" sz="2600" b="1" baseline="-25000" dirty="0">
                  <a:solidFill>
                    <a:srgbClr val="0000CC"/>
                  </a:solidFill>
                  <a:latin typeface="黑体" pitchFamily="49" charset="-122"/>
                  <a:ea typeface="黑体" pitchFamily="49" charset="-122"/>
                </a:rPr>
                <a:t> </a:t>
              </a:r>
              <a:r>
                <a:rPr kumimoji="1" lang="en-US" altLang="zh-CN" sz="2600" b="1" baseline="-25000" dirty="0" smtClean="0">
                  <a:solidFill>
                    <a:srgbClr val="0000CC"/>
                  </a:solidFill>
                  <a:latin typeface="黑体" pitchFamily="49" charset="-122"/>
                  <a:ea typeface="黑体" pitchFamily="49" charset="-122"/>
                </a:rPr>
                <a:t>         </a:t>
              </a:r>
              <a:r>
                <a:rPr kumimoji="1" lang="zh-CN" altLang="en-US" sz="2600" b="1" dirty="0" smtClean="0">
                  <a:solidFill>
                    <a:srgbClr val="0000CC"/>
                  </a:solidFill>
                  <a:latin typeface="黑体" pitchFamily="49" charset="-122"/>
                  <a:ea typeface="黑体" pitchFamily="49" charset="-122"/>
                </a:rPr>
                <a:t>修改</a:t>
              </a:r>
              <a:r>
                <a:rPr kumimoji="1" lang="zh-CN" altLang="en-US" sz="2600" b="1" baseline="-25000" dirty="0">
                  <a:solidFill>
                    <a:srgbClr val="0000CC"/>
                  </a:solidFill>
                  <a:latin typeface="黑体" pitchFamily="49" charset="-122"/>
                  <a:ea typeface="黑体" pitchFamily="49" charset="-122"/>
                </a:rPr>
                <a:t>` </a:t>
              </a:r>
              <a:r>
                <a:rPr kumimoji="1" lang="zh-CN" altLang="en-US" sz="2600" b="1" dirty="0">
                  <a:solidFill>
                    <a:srgbClr val="0000CC"/>
                  </a:solidFill>
                  <a:latin typeface="黑体" pitchFamily="49" charset="-122"/>
                  <a:ea typeface="黑体" pitchFamily="49" charset="-122"/>
                </a:rPr>
                <a:t>检索和排序, 你</a:t>
              </a:r>
              <a:r>
                <a:rPr kumimoji="1" lang="zh-CN" altLang="en-US" sz="2600" b="1" dirty="0" smtClean="0">
                  <a:solidFill>
                    <a:srgbClr val="0000CC"/>
                  </a:solidFill>
                  <a:latin typeface="黑体" pitchFamily="49" charset="-122"/>
                  <a:ea typeface="黑体" pitchFamily="49" charset="-122"/>
                </a:rPr>
                <a:t>认为</a:t>
              </a:r>
              <a:r>
                <a:rPr kumimoji="1" lang="zh-CN" altLang="en-US" sz="2600" b="1" dirty="0">
                  <a:solidFill>
                    <a:srgbClr val="0000CC"/>
                  </a:solidFill>
                  <a:latin typeface="黑体" pitchFamily="49" charset="-122"/>
                  <a:ea typeface="黑体" pitchFamily="49" charset="-122"/>
                </a:rPr>
                <a:t>如何?</a:t>
              </a:r>
              <a:endParaRPr kumimoji="1" lang="zh-CN" altLang="en-US" sz="2600" dirty="0">
                <a:solidFill>
                  <a:srgbClr val="0000CC"/>
                </a:solidFill>
                <a:latin typeface="黑体" pitchFamily="49" charset="-122"/>
                <a:ea typeface="黑体" pitchFamily="49" charset="-122"/>
              </a:endParaRPr>
            </a:p>
          </p:txBody>
        </p:sp>
      </p:grpSp>
      <p:grpSp>
        <p:nvGrpSpPr>
          <p:cNvPr id="3" name="Group 5"/>
          <p:cNvGrpSpPr>
            <a:grpSpLocks/>
          </p:cNvGrpSpPr>
          <p:nvPr/>
        </p:nvGrpSpPr>
        <p:grpSpPr bwMode="auto">
          <a:xfrm>
            <a:off x="1050283" y="1484784"/>
            <a:ext cx="10260496" cy="1676400"/>
            <a:chOff x="576" y="2400"/>
            <a:chExt cx="4848" cy="1056"/>
          </a:xfrm>
        </p:grpSpPr>
        <p:sp>
          <p:nvSpPr>
            <p:cNvPr id="187398" name="Rectangle 6"/>
            <p:cNvSpPr>
              <a:spLocks noChangeArrowheads="1"/>
            </p:cNvSpPr>
            <p:nvPr/>
          </p:nvSpPr>
          <p:spPr bwMode="auto">
            <a:xfrm>
              <a:off x="576" y="2400"/>
              <a:ext cx="4704" cy="1056"/>
            </a:xfrm>
            <a:prstGeom prst="rect">
              <a:avLst/>
            </a:prstGeom>
            <a:solidFill>
              <a:srgbClr val="0033CC"/>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3" name="Text Box 7"/>
            <p:cNvSpPr txBox="1">
              <a:spLocks noChangeArrowheads="1"/>
            </p:cNvSpPr>
            <p:nvPr/>
          </p:nvSpPr>
          <p:spPr bwMode="auto">
            <a:xfrm>
              <a:off x="704" y="2520"/>
              <a:ext cx="4720" cy="649"/>
            </a:xfrm>
            <a:prstGeom prst="rect">
              <a:avLst/>
            </a:prstGeom>
            <a:noFill/>
            <a:ln w="12700" cap="sq">
              <a:noFill/>
              <a:miter lim="800000"/>
              <a:headEnd type="none" w="sm" len="sm"/>
              <a:tailEnd type="none" w="sm" len="sm"/>
            </a:ln>
          </p:spPr>
          <p:txBody>
            <a:bodyPr>
              <a:spAutoFit/>
            </a:bodyPr>
            <a:lstStyle/>
            <a:p>
              <a:pPr marL="514350" indent="-514350" algn="l" eaLnBrk="1" hangingPunct="1">
                <a:spcBef>
                  <a:spcPts val="600"/>
                </a:spcBef>
                <a:buAutoNum type="arabicPeriod"/>
              </a:pPr>
              <a:r>
                <a:rPr kumimoji="1" lang="zh-CN" altLang="en-US" sz="2800" b="1" dirty="0" smtClean="0">
                  <a:solidFill>
                    <a:srgbClr val="FFFFFF"/>
                  </a:solidFill>
                  <a:latin typeface="黑体" pitchFamily="49" charset="-122"/>
                  <a:ea typeface="黑体" pitchFamily="49" charset="-122"/>
                </a:rPr>
                <a:t>对于</a:t>
              </a:r>
              <a:r>
                <a:rPr kumimoji="1" lang="zh-CN" altLang="en-US" sz="2800" b="1" dirty="0">
                  <a:solidFill>
                    <a:srgbClr val="FFFFFF"/>
                  </a:solidFill>
                  <a:latin typeface="黑体" pitchFamily="49" charset="-122"/>
                  <a:ea typeface="黑体" pitchFamily="49" charset="-122"/>
                </a:rPr>
                <a:t>一个具有</a:t>
              </a:r>
              <a:r>
                <a:rPr kumimoji="1" lang="en-US" altLang="en-US" sz="2800" b="1" dirty="0">
                  <a:solidFill>
                    <a:srgbClr val="FFFFFF"/>
                  </a:solidFill>
                  <a:latin typeface="黑体" pitchFamily="49" charset="-122"/>
                  <a:ea typeface="黑体" pitchFamily="49" charset="-122"/>
                </a:rPr>
                <a:t>t</a:t>
              </a:r>
              <a:r>
                <a:rPr kumimoji="1" lang="zh-CN" altLang="en-US" sz="2800" b="1" dirty="0">
                  <a:solidFill>
                    <a:srgbClr val="FFFFFF"/>
                  </a:solidFill>
                  <a:latin typeface="黑体" pitchFamily="49" charset="-122"/>
                  <a:ea typeface="黑体" pitchFamily="49" charset="-122"/>
                </a:rPr>
                <a:t>个非零元素的 </a:t>
              </a:r>
              <a:r>
                <a:rPr kumimoji="1" lang="en-US" altLang="en-US" sz="2800" b="1" dirty="0" err="1">
                  <a:solidFill>
                    <a:srgbClr val="FFFFFF"/>
                  </a:solidFill>
                  <a:latin typeface="黑体" pitchFamily="49" charset="-122"/>
                  <a:ea typeface="黑体" pitchFamily="49" charset="-122"/>
                </a:rPr>
                <a:t>m</a:t>
              </a:r>
              <a:r>
                <a:rPr kumimoji="1" lang="en-US" altLang="en-US" sz="2800" b="1" dirty="0" err="1">
                  <a:solidFill>
                    <a:srgbClr val="FFFFFF"/>
                  </a:solidFill>
                  <a:latin typeface="黑体" pitchFamily="49" charset="-122"/>
                  <a:ea typeface="黑体" pitchFamily="49" charset="-122"/>
                  <a:sym typeface="Symbol" pitchFamily="18" charset="2"/>
                </a:rPr>
                <a:t></a:t>
              </a:r>
              <a:r>
                <a:rPr kumimoji="1" lang="en-US" altLang="en-US" sz="2800" b="1" dirty="0" err="1">
                  <a:solidFill>
                    <a:srgbClr val="FFFFFF"/>
                  </a:solidFill>
                  <a:latin typeface="黑体" pitchFamily="49" charset="-122"/>
                  <a:ea typeface="黑体" pitchFamily="49" charset="-122"/>
                </a:rPr>
                <a:t>n</a:t>
              </a:r>
              <a:r>
                <a:rPr kumimoji="1" lang="en-US" altLang="en-US" sz="2800" b="1" dirty="0">
                  <a:solidFill>
                    <a:srgbClr val="FFFFFF"/>
                  </a:solidFill>
                  <a:latin typeface="黑体" pitchFamily="49" charset="-122"/>
                  <a:ea typeface="黑体" pitchFamily="49" charset="-122"/>
                </a:rPr>
                <a:t> </a:t>
              </a:r>
              <a:r>
                <a:rPr kumimoji="1" lang="zh-CN" altLang="en-US" sz="2800" b="1" dirty="0">
                  <a:solidFill>
                    <a:srgbClr val="FFFFFF"/>
                  </a:solidFill>
                  <a:latin typeface="黑体" pitchFamily="49" charset="-122"/>
                  <a:ea typeface="黑体" pitchFamily="49" charset="-122"/>
                </a:rPr>
                <a:t>阶</a:t>
              </a:r>
              <a:r>
                <a:rPr kumimoji="1" lang="zh-CN" altLang="en-US" sz="2800" b="1" dirty="0" smtClean="0">
                  <a:solidFill>
                    <a:srgbClr val="FFFFFF"/>
                  </a:solidFill>
                  <a:latin typeface="黑体" pitchFamily="49" charset="-122"/>
                  <a:ea typeface="黑体" pitchFamily="49" charset="-122"/>
                </a:rPr>
                <a:t>矩阵</a:t>
              </a:r>
              <a:r>
                <a:rPr kumimoji="1" lang="zh-CN" altLang="en-US" sz="2800" b="1" dirty="0">
                  <a:solidFill>
                    <a:srgbClr val="FFFFFF"/>
                  </a:solidFill>
                  <a:latin typeface="黑体" pitchFamily="49" charset="-122"/>
                  <a:ea typeface="黑体" pitchFamily="49" charset="-122"/>
                </a:rPr>
                <a:t>,若</a:t>
              </a:r>
              <a:r>
                <a:rPr kumimoji="1" lang="zh-CN" altLang="en-US" sz="2800" b="1" dirty="0" smtClean="0">
                  <a:solidFill>
                    <a:srgbClr val="FFFFFF"/>
                  </a:solidFill>
                  <a:latin typeface="黑体" pitchFamily="49" charset="-122"/>
                  <a:ea typeface="黑体" pitchFamily="49" charset="-122"/>
                </a:rPr>
                <a:t>采用三元组</a:t>
              </a:r>
              <a:endParaRPr kumimoji="1" lang="en-US" altLang="zh-CN" sz="2800" b="1" dirty="0" smtClean="0">
                <a:solidFill>
                  <a:srgbClr val="FFFFFF"/>
                </a:solidFill>
                <a:latin typeface="黑体" pitchFamily="49" charset="-122"/>
                <a:ea typeface="黑体" pitchFamily="49" charset="-122"/>
              </a:endParaRPr>
            </a:p>
            <a:p>
              <a:pPr algn="l" eaLnBrk="1" hangingPunct="1">
                <a:spcBef>
                  <a:spcPts val="600"/>
                </a:spcBef>
              </a:pPr>
              <a:r>
                <a:rPr kumimoji="1" lang="en-US" altLang="zh-CN" sz="2800" b="1" dirty="0">
                  <a:solidFill>
                    <a:srgbClr val="FFFFFF"/>
                  </a:solidFill>
                  <a:latin typeface="黑体" pitchFamily="49" charset="-122"/>
                  <a:ea typeface="黑体" pitchFamily="49" charset="-122"/>
                </a:rPr>
                <a:t> </a:t>
              </a:r>
              <a:r>
                <a:rPr kumimoji="1" lang="en-US" altLang="zh-CN" sz="2800" b="1" dirty="0" smtClean="0">
                  <a:solidFill>
                    <a:srgbClr val="FFFFFF"/>
                  </a:solidFill>
                  <a:latin typeface="黑体" pitchFamily="49" charset="-122"/>
                  <a:ea typeface="黑体" pitchFamily="49" charset="-122"/>
                </a:rPr>
                <a:t>  </a:t>
              </a:r>
              <a:r>
                <a:rPr kumimoji="1" lang="zh-CN" altLang="en-US" sz="2800" b="1" dirty="0" smtClean="0">
                  <a:solidFill>
                    <a:srgbClr val="FFFFFF"/>
                  </a:solidFill>
                  <a:latin typeface="黑体" pitchFamily="49" charset="-122"/>
                  <a:ea typeface="黑体" pitchFamily="49" charset="-122"/>
                </a:rPr>
                <a:t>表</a:t>
              </a:r>
              <a:r>
                <a:rPr kumimoji="1" lang="zh-CN" altLang="en-US" sz="2800" b="1" dirty="0">
                  <a:solidFill>
                    <a:srgbClr val="FFFFFF"/>
                  </a:solidFill>
                  <a:latin typeface="黑体" pitchFamily="49" charset="-122"/>
                  <a:ea typeface="黑体" pitchFamily="49" charset="-122"/>
                </a:rPr>
                <a:t>方法存储, 则当</a:t>
              </a:r>
              <a:r>
                <a:rPr kumimoji="1" lang="en-US" altLang="en-US" sz="2800" b="1" dirty="0">
                  <a:solidFill>
                    <a:srgbClr val="FFFFFF"/>
                  </a:solidFill>
                  <a:ea typeface="黑体" pitchFamily="49" charset="-122"/>
                </a:rPr>
                <a:t>t</a:t>
              </a:r>
              <a:r>
                <a:rPr kumimoji="1" lang="en-US" altLang="en-US" sz="2800" b="1" dirty="0">
                  <a:solidFill>
                    <a:srgbClr val="FFFFFF"/>
                  </a:solidFill>
                  <a:latin typeface="黑体" pitchFamily="49" charset="-122"/>
                  <a:ea typeface="黑体" pitchFamily="49" charset="-122"/>
                </a:rPr>
                <a:t> </a:t>
              </a:r>
              <a:r>
                <a:rPr kumimoji="1" lang="zh-CN" altLang="en-US" sz="2800" b="1" dirty="0" smtClean="0">
                  <a:solidFill>
                    <a:srgbClr val="FFFFFF"/>
                  </a:solidFill>
                  <a:latin typeface="黑体" pitchFamily="49" charset="-122"/>
                  <a:ea typeface="黑体" pitchFamily="49" charset="-122"/>
                </a:rPr>
                <a:t>满足</a:t>
              </a:r>
              <a:r>
                <a:rPr kumimoji="1" lang="zh-CN" altLang="en-US" sz="2800" b="1" dirty="0">
                  <a:solidFill>
                    <a:srgbClr val="FFFFFF"/>
                  </a:solidFill>
                  <a:latin typeface="黑体" pitchFamily="49" charset="-122"/>
                  <a:ea typeface="黑体" pitchFamily="49" charset="-122"/>
                </a:rPr>
                <a:t>什么条件,这样做才有意义?</a:t>
              </a:r>
            </a:p>
          </p:txBody>
        </p:sp>
      </p:grpSp>
      <p:grpSp>
        <p:nvGrpSpPr>
          <p:cNvPr id="4" name="Group 8"/>
          <p:cNvGrpSpPr>
            <a:grpSpLocks/>
          </p:cNvGrpSpPr>
          <p:nvPr/>
        </p:nvGrpSpPr>
        <p:grpSpPr bwMode="auto">
          <a:xfrm>
            <a:off x="405843" y="333375"/>
            <a:ext cx="3963449" cy="914400"/>
            <a:chOff x="192" y="528"/>
            <a:chExt cx="1872" cy="576"/>
          </a:xfrm>
        </p:grpSpPr>
        <p:sp>
          <p:nvSpPr>
            <p:cNvPr id="187401" name="AutoShape 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1" name="Rectangle 1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grpSp>
        <p:nvGrpSpPr>
          <p:cNvPr id="5" name="Group 11"/>
          <p:cNvGrpSpPr>
            <a:grpSpLocks/>
          </p:cNvGrpSpPr>
          <p:nvPr/>
        </p:nvGrpSpPr>
        <p:grpSpPr bwMode="auto">
          <a:xfrm>
            <a:off x="2116701" y="3473922"/>
            <a:ext cx="6603590" cy="1447800"/>
            <a:chOff x="1080" y="3000"/>
            <a:chExt cx="3120" cy="912"/>
          </a:xfrm>
        </p:grpSpPr>
        <p:sp>
          <p:nvSpPr>
            <p:cNvPr id="187404" name="AutoShape 12"/>
            <p:cNvSpPr>
              <a:spLocks noChangeArrowheads="1"/>
            </p:cNvSpPr>
            <p:nvPr/>
          </p:nvSpPr>
          <p:spPr bwMode="auto">
            <a:xfrm rot="228283">
              <a:off x="1607" y="3000"/>
              <a:ext cx="2593" cy="912"/>
            </a:xfrm>
            <a:prstGeom prst="irregularSeal2">
              <a:avLst/>
            </a:prstGeom>
            <a:solidFill>
              <a:srgbClr val="FFFFD1"/>
            </a:solidFill>
            <a:ln w="82550" cap="sq">
              <a:solidFill>
                <a:srgbClr val="33CCCC"/>
              </a:solidFill>
              <a:miter lim="800000"/>
              <a:headEnd type="none" w="sm" len="sm"/>
              <a:tailEnd type="none" w="sm" len="sm"/>
            </a:ln>
            <a:effectLst>
              <a:outerShdw dist="221796" dir="141776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5" name="Text Box 13"/>
            <p:cNvSpPr txBox="1">
              <a:spLocks noChangeArrowheads="1"/>
            </p:cNvSpPr>
            <p:nvPr/>
          </p:nvSpPr>
          <p:spPr bwMode="auto">
            <a:xfrm>
              <a:off x="2162" y="3283"/>
              <a:ext cx="574" cy="368"/>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l"/>
              <a:r>
                <a:rPr lang="en-US" altLang="zh-CN" sz="3000" b="1">
                  <a:solidFill>
                    <a:srgbClr val="FF3300"/>
                  </a:solidFill>
                  <a:ea typeface="黑体" pitchFamily="49" charset="-122"/>
                </a:rPr>
                <a:t>t</a:t>
              </a:r>
              <a:r>
                <a:rPr lang="en-US" altLang="zh-CN" sz="3200" b="1">
                  <a:solidFill>
                    <a:srgbClr val="FF3300"/>
                  </a:solidFill>
                  <a:ea typeface="黑体" pitchFamily="49" charset="-122"/>
                </a:rPr>
                <a:t>&lt;</a:t>
              </a:r>
            </a:p>
          </p:txBody>
        </p:sp>
        <p:sp>
          <p:nvSpPr>
            <p:cNvPr id="73736" name="Text Box 14"/>
            <p:cNvSpPr txBox="1">
              <a:spLocks noChangeArrowheads="1"/>
            </p:cNvSpPr>
            <p:nvPr/>
          </p:nvSpPr>
          <p:spPr bwMode="auto">
            <a:xfrm>
              <a:off x="2531" y="3232"/>
              <a:ext cx="778" cy="49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en-US" altLang="zh-CN" sz="2800" b="1">
                  <a:solidFill>
                    <a:srgbClr val="FF3300"/>
                  </a:solidFill>
                  <a:ea typeface="黑体" pitchFamily="49" charset="-122"/>
                </a:rPr>
                <a:t>m</a:t>
              </a:r>
              <a:r>
                <a:rPr lang="en-US" altLang="zh-CN" sz="2800" b="1">
                  <a:solidFill>
                    <a:srgbClr val="FF3300"/>
                  </a:solidFill>
                  <a:ea typeface="黑体" pitchFamily="49" charset="-122"/>
                  <a:sym typeface="Symbol" pitchFamily="18" charset="2"/>
                </a:rPr>
                <a:t></a:t>
              </a:r>
              <a:r>
                <a:rPr lang="en-US" altLang="zh-CN" sz="2800" b="1">
                  <a:solidFill>
                    <a:srgbClr val="FF3300"/>
                  </a:solidFill>
                  <a:ea typeface="黑体" pitchFamily="49" charset="-122"/>
                </a:rPr>
                <a:t>n</a:t>
              </a:r>
            </a:p>
            <a:p>
              <a:pPr algn="l">
                <a:lnSpc>
                  <a:spcPct val="80000"/>
                </a:lnSpc>
              </a:pPr>
              <a:r>
                <a:rPr lang="en-US" altLang="zh-CN" sz="2800" b="1">
                  <a:solidFill>
                    <a:srgbClr val="FF3300"/>
                  </a:solidFill>
                  <a:ea typeface="黑体" pitchFamily="49" charset="-122"/>
                </a:rPr>
                <a:t>   3</a:t>
              </a:r>
            </a:p>
          </p:txBody>
        </p:sp>
        <p:sp>
          <p:nvSpPr>
            <p:cNvPr id="187407" name="Line 15"/>
            <p:cNvSpPr>
              <a:spLocks noChangeShapeType="1"/>
            </p:cNvSpPr>
            <p:nvPr/>
          </p:nvSpPr>
          <p:spPr bwMode="auto">
            <a:xfrm>
              <a:off x="2495" y="3480"/>
              <a:ext cx="624" cy="0"/>
            </a:xfrm>
            <a:prstGeom prst="line">
              <a:avLst/>
            </a:prstGeom>
            <a:noFill/>
            <a:ln w="25400" cap="sq">
              <a:solidFill>
                <a:srgbClr val="FF0000"/>
              </a:solidFill>
              <a:round/>
              <a:headEnd type="none" w="sm" len="sm"/>
              <a:tailEnd type="none" w="sm" len="sm"/>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8" name="Text Box 16"/>
            <p:cNvSpPr txBox="1">
              <a:spLocks noChangeArrowheads="1"/>
            </p:cNvSpPr>
            <p:nvPr/>
          </p:nvSpPr>
          <p:spPr bwMode="auto">
            <a:xfrm>
              <a:off x="3107" y="3307"/>
              <a:ext cx="588" cy="33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en-US" altLang="zh-CN" sz="2900" b="1">
                  <a:solidFill>
                    <a:srgbClr val="FF3300"/>
                  </a:solidFill>
                  <a:latin typeface="宋体" charset="-122"/>
                </a:rPr>
                <a:t>-</a:t>
              </a:r>
              <a:r>
                <a:rPr lang="en-US" altLang="zh-CN" sz="2900" b="1">
                  <a:solidFill>
                    <a:srgbClr val="FF3300"/>
                  </a:solidFill>
                  <a:ea typeface="黑体" pitchFamily="49" charset="-122"/>
                </a:rPr>
                <a:t>1</a:t>
              </a:r>
            </a:p>
          </p:txBody>
        </p:sp>
        <p:sp>
          <p:nvSpPr>
            <p:cNvPr id="73739" name="Text Box 17"/>
            <p:cNvSpPr txBox="1">
              <a:spLocks noChangeArrowheads="1"/>
            </p:cNvSpPr>
            <p:nvPr/>
          </p:nvSpPr>
          <p:spPr bwMode="auto">
            <a:xfrm>
              <a:off x="1080" y="3062"/>
              <a:ext cx="480" cy="834"/>
            </a:xfrm>
            <a:prstGeom prst="rect">
              <a:avLst/>
            </a:prstGeom>
            <a:noFill/>
            <a:ln w="9525">
              <a:noFill/>
              <a:miter lim="800000"/>
              <a:headEnd/>
              <a:tailEnd/>
            </a:ln>
            <a:effectLst>
              <a:outerShdw dist="17961" dir="2700000" algn="ctr" rotWithShape="0">
                <a:srgbClr val="000000"/>
              </a:outerShdw>
            </a:effectLst>
          </p:spPr>
          <p:txBody>
            <a:bodyPr>
              <a:spAutoFit/>
            </a:bodyPr>
            <a:lstStyle/>
            <a:p>
              <a:pPr fontAlgn="t">
                <a:lnSpc>
                  <a:spcPct val="80000"/>
                </a:lnSpc>
              </a:pPr>
              <a:r>
                <a:rPr lang="zh-CN" altLang="en-US" sz="5000" b="1">
                  <a:solidFill>
                    <a:srgbClr val="FF3300"/>
                  </a:solidFill>
                  <a:ea typeface="华文新魏" pitchFamily="2" charset="-122"/>
                </a:rPr>
                <a:t>答</a:t>
              </a:r>
            </a:p>
            <a:p>
              <a:pPr fontAlgn="t">
                <a:lnSpc>
                  <a:spcPct val="80000"/>
                </a:lnSpc>
              </a:pPr>
              <a:r>
                <a:rPr lang="zh-CN" altLang="en-US" sz="5000" b="1">
                  <a:solidFill>
                    <a:srgbClr val="FF3300"/>
                  </a:solidFill>
                  <a:ea typeface="华文新魏" pitchFamily="2" charset="-122"/>
                </a:rPr>
                <a:t>案</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4"/>
                                        </p:tgtEl>
                                        <p:attrNameLst>
                                          <p:attrName>ppt_y</p:attrName>
                                        </p:attrNameLst>
                                      </p:cBhvr>
                                      <p:tavLst>
                                        <p:tav tm="0" fmla="#ppt_y+(sin(-2*pi*(1-$))*-#ppt_x+cos(-2*pi*(1-$))*(1-#ppt_y))*(1-$)">
                                          <p:val>
                                            <p:fltVal val="0"/>
                                          </p:val>
                                        </p:tav>
                                        <p:tav tm="100000">
                                          <p:val>
                                            <p:fltVal val="1"/>
                                          </p:val>
                                        </p:tav>
                                      </p:tavLst>
                                    </p:anim>
                                  </p:childTnLst>
                                </p:cTn>
                              </p:par>
                              <p:par>
                                <p:cTn id="11" presetID="16" presetClass="entr" presetSubtype="37"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1686" y="1219202"/>
            <a:ext cx="7108736" cy="1978025"/>
            <a:chOff x="384" y="768"/>
            <a:chExt cx="3358" cy="1246"/>
          </a:xfrm>
        </p:grpSpPr>
        <p:sp>
          <p:nvSpPr>
            <p:cNvPr id="74828" name="Text Box 3"/>
            <p:cNvSpPr txBox="1">
              <a:spLocks noChangeArrowheads="1"/>
            </p:cNvSpPr>
            <p:nvPr/>
          </p:nvSpPr>
          <p:spPr bwMode="auto">
            <a:xfrm>
              <a:off x="384" y="768"/>
              <a:ext cx="3028" cy="330"/>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例如, 如下一个稀疏矩阵：</a:t>
              </a:r>
              <a:endParaRPr kumimoji="1" lang="zh-CN" altLang="en-US" sz="2800">
                <a:solidFill>
                  <a:srgbClr val="000088"/>
                </a:solidFill>
                <a:latin typeface="幼圆" pitchFamily="49" charset="-122"/>
                <a:ea typeface="幼圆" pitchFamily="49" charset="-122"/>
              </a:endParaRPr>
            </a:p>
          </p:txBody>
        </p:sp>
        <p:sp>
          <p:nvSpPr>
            <p:cNvPr id="165892" name="Line 4"/>
            <p:cNvSpPr>
              <a:spLocks noChangeShapeType="1"/>
            </p:cNvSpPr>
            <p:nvPr/>
          </p:nvSpPr>
          <p:spPr bwMode="auto">
            <a:xfrm>
              <a:off x="3646" y="1094"/>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30" name="Text Box 5"/>
            <p:cNvSpPr txBox="1">
              <a:spLocks noChangeArrowheads="1"/>
            </p:cNvSpPr>
            <p:nvPr/>
          </p:nvSpPr>
          <p:spPr bwMode="auto">
            <a:xfrm>
              <a:off x="1678" y="1334"/>
              <a:ext cx="576"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800">
                  <a:solidFill>
                    <a:srgbClr val="000088"/>
                  </a:solidFill>
                  <a:ea typeface="楷体_GB2312" pitchFamily="49" charset="-122"/>
                </a:rPr>
                <a:t>A =</a:t>
              </a:r>
              <a:endParaRPr kumimoji="1" lang="en-US" altLang="zh-CN" sz="2800">
                <a:solidFill>
                  <a:srgbClr val="000088"/>
                </a:solidFill>
                <a:ea typeface="楷体_GB2312" pitchFamily="49" charset="-122"/>
              </a:endParaRPr>
            </a:p>
          </p:txBody>
        </p:sp>
        <p:sp>
          <p:nvSpPr>
            <p:cNvPr id="74831" name="Text Box 6"/>
            <p:cNvSpPr txBox="1">
              <a:spLocks noChangeArrowheads="1"/>
            </p:cNvSpPr>
            <p:nvPr/>
          </p:nvSpPr>
          <p:spPr bwMode="auto">
            <a:xfrm>
              <a:off x="2350" y="1142"/>
              <a:ext cx="1344"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a:solidFill>
                    <a:srgbClr val="000088"/>
                  </a:solidFill>
                </a:rPr>
                <a:t>4    0    0    2</a:t>
              </a:r>
            </a:p>
            <a:p>
              <a:pPr algn="l" eaLnBrk="1" hangingPunct="1"/>
              <a:r>
                <a:rPr kumimoji="1" lang="zh-CN" altLang="en-US" sz="2800">
                  <a:solidFill>
                    <a:srgbClr val="000088"/>
                  </a:solidFill>
                </a:rPr>
                <a:t>0    3    0    0</a:t>
              </a:r>
            </a:p>
            <a:p>
              <a:pPr algn="l" eaLnBrk="1" hangingPunct="1"/>
              <a:r>
                <a:rPr kumimoji="1" lang="zh-CN" altLang="en-US" sz="2800">
                  <a:solidFill>
                    <a:srgbClr val="000088"/>
                  </a:solidFill>
                </a:rPr>
                <a:t>5    0   </a:t>
              </a:r>
              <a:r>
                <a:rPr kumimoji="1" lang="zh-CN" altLang="en-US" sz="2800">
                  <a:solidFill>
                    <a:srgbClr val="000088"/>
                  </a:solidFill>
                  <a:latin typeface="宋体" charset="-122"/>
                </a:rPr>
                <a:t>-</a:t>
              </a:r>
              <a:r>
                <a:rPr kumimoji="1" lang="zh-CN" altLang="en-US" sz="2800">
                  <a:solidFill>
                    <a:srgbClr val="000088"/>
                  </a:solidFill>
                </a:rPr>
                <a:t>1   0</a:t>
              </a:r>
            </a:p>
          </p:txBody>
        </p:sp>
        <p:sp>
          <p:nvSpPr>
            <p:cNvPr id="165895" name="AutoShape 7"/>
            <p:cNvSpPr>
              <a:spLocks/>
            </p:cNvSpPr>
            <p:nvPr/>
          </p:nvSpPr>
          <p:spPr bwMode="auto">
            <a:xfrm>
              <a:off x="2206" y="1286"/>
              <a:ext cx="48" cy="576"/>
            </a:xfrm>
            <a:prstGeom prst="lef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896" name="AutoShape 8"/>
            <p:cNvSpPr>
              <a:spLocks/>
            </p:cNvSpPr>
            <p:nvPr/>
          </p:nvSpPr>
          <p:spPr bwMode="auto">
            <a:xfrm>
              <a:off x="3694" y="1286"/>
              <a:ext cx="48" cy="576"/>
            </a:xfrm>
            <a:prstGeom prst="righ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897" name="Text Box 9"/>
          <p:cNvSpPr txBox="1">
            <a:spLocks noChangeArrowheads="1"/>
          </p:cNvSpPr>
          <p:nvPr/>
        </p:nvSpPr>
        <p:spPr bwMode="auto">
          <a:xfrm>
            <a:off x="710227" y="3276600"/>
            <a:ext cx="10564881" cy="923925"/>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700">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若以行序为主序</a:t>
            </a:r>
            <a:r>
              <a:rPr kumimoji="1" lang="zh-CN" altLang="en-US" sz="2700" b="1">
                <a:solidFill>
                  <a:srgbClr val="000088"/>
                </a:solidFill>
                <a:latin typeface="幼圆" pitchFamily="49" charset="-122"/>
                <a:ea typeface="幼圆" pitchFamily="49" charset="-122"/>
              </a:rPr>
              <a:t>依次将所有非零元素链接起来</a:t>
            </a:r>
          </a:p>
          <a:p>
            <a:pPr algn="l" eaLnBrk="1" hangingPunct="1"/>
            <a:r>
              <a:rPr kumimoji="1" lang="zh-CN" altLang="en-US" sz="2700" b="1">
                <a:solidFill>
                  <a:srgbClr val="000088"/>
                </a:solidFill>
                <a:latin typeface="幼圆" pitchFamily="49" charset="-122"/>
                <a:ea typeface="幼圆" pitchFamily="49" charset="-122"/>
              </a:rPr>
              <a:t>则可以得到如下所示的一个带头结点的循环链表：</a:t>
            </a:r>
            <a:endParaRPr kumimoji="1" lang="zh-CN" altLang="en-US" sz="2700">
              <a:solidFill>
                <a:srgbClr val="000088"/>
              </a:solidFill>
              <a:latin typeface="幼圆" pitchFamily="49" charset="-122"/>
              <a:ea typeface="幼圆" pitchFamily="49" charset="-122"/>
            </a:endParaRPr>
          </a:p>
        </p:txBody>
      </p:sp>
      <p:grpSp>
        <p:nvGrpSpPr>
          <p:cNvPr id="3" name="Group 80"/>
          <p:cNvGrpSpPr>
            <a:grpSpLocks/>
          </p:cNvGrpSpPr>
          <p:nvPr/>
        </p:nvGrpSpPr>
        <p:grpSpPr bwMode="auto">
          <a:xfrm>
            <a:off x="507306" y="228600"/>
            <a:ext cx="9651731" cy="692150"/>
            <a:chOff x="240" y="144"/>
            <a:chExt cx="3840" cy="436"/>
          </a:xfrm>
        </p:grpSpPr>
        <p:sp>
          <p:nvSpPr>
            <p:cNvPr id="165969" name="Rectangle 81"/>
            <p:cNvSpPr>
              <a:spLocks noChangeArrowheads="1"/>
            </p:cNvSpPr>
            <p:nvPr/>
          </p:nvSpPr>
          <p:spPr bwMode="auto">
            <a:xfrm>
              <a:off x="240"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7" name="Rectangle 82"/>
            <p:cNvSpPr>
              <a:spLocks noChangeArrowheads="1"/>
            </p:cNvSpPr>
            <p:nvPr/>
          </p:nvSpPr>
          <p:spPr bwMode="auto">
            <a:xfrm>
              <a:off x="288" y="192"/>
              <a:ext cx="3363"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 稀疏矩阵的链表表示</a:t>
              </a:r>
            </a:p>
          </p:txBody>
        </p:sp>
      </p:grpSp>
      <p:grpSp>
        <p:nvGrpSpPr>
          <p:cNvPr id="4" name="Group 83"/>
          <p:cNvGrpSpPr>
            <a:grpSpLocks/>
          </p:cNvGrpSpPr>
          <p:nvPr/>
        </p:nvGrpSpPr>
        <p:grpSpPr bwMode="auto">
          <a:xfrm>
            <a:off x="4943229" y="234679"/>
            <a:ext cx="3960941" cy="674688"/>
            <a:chOff x="3240" y="845"/>
            <a:chExt cx="1872" cy="425"/>
          </a:xfrm>
        </p:grpSpPr>
        <p:sp>
          <p:nvSpPr>
            <p:cNvPr id="165972" name="Rectangle 84"/>
            <p:cNvSpPr>
              <a:spLocks noChangeArrowheads="1"/>
            </p:cNvSpPr>
            <p:nvPr/>
          </p:nvSpPr>
          <p:spPr bwMode="auto">
            <a:xfrm>
              <a:off x="3240" y="864"/>
              <a:ext cx="1872" cy="384"/>
            </a:xfrm>
            <a:prstGeom prst="rect">
              <a:avLst/>
            </a:prstGeom>
            <a:solidFill>
              <a:srgbClr val="D5EA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4" name="Rectangle 85"/>
            <p:cNvSpPr>
              <a:spLocks noChangeArrowheads="1"/>
            </p:cNvSpPr>
            <p:nvPr/>
          </p:nvSpPr>
          <p:spPr bwMode="auto">
            <a:xfrm>
              <a:off x="3327" y="902"/>
              <a:ext cx="864" cy="36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200" b="1" dirty="0">
                  <a:solidFill>
                    <a:srgbClr val="FF3300"/>
                  </a:solidFill>
                  <a:ea typeface="黑体" pitchFamily="49" charset="-122"/>
                </a:rPr>
                <a:t>十字</a:t>
              </a:r>
              <a:endParaRPr lang="zh-CN" altLang="en-US" sz="3200" b="1" dirty="0">
                <a:solidFill>
                  <a:srgbClr val="CC0066"/>
                </a:solidFill>
                <a:ea typeface="楷体_GB2312" pitchFamily="49" charset="-122"/>
              </a:endParaRPr>
            </a:p>
          </p:txBody>
        </p:sp>
        <p:sp>
          <p:nvSpPr>
            <p:cNvPr id="74825" name="Rectangle 86"/>
            <p:cNvSpPr>
              <a:spLocks noChangeArrowheads="1"/>
            </p:cNvSpPr>
            <p:nvPr/>
          </p:nvSpPr>
          <p:spPr bwMode="auto">
            <a:xfrm>
              <a:off x="4012" y="845"/>
              <a:ext cx="915" cy="388"/>
            </a:xfrm>
            <a:prstGeom prst="rect">
              <a:avLst/>
            </a:prstGeom>
            <a:noFill/>
            <a:ln w="12700" cap="sq">
              <a:noFill/>
              <a:miter lim="800000"/>
              <a:headEnd type="none" w="sm" len="sm"/>
              <a:tailEnd type="none" w="sm" len="sm"/>
            </a:ln>
          </p:spPr>
          <p:txBody>
            <a:bodyPr wrap="none">
              <a:spAutoFit/>
            </a:bodyPr>
            <a:lstStyle/>
            <a:p>
              <a:pPr algn="l"/>
              <a:r>
                <a:rPr lang="zh-CN" altLang="en-US" sz="3400" b="1">
                  <a:solidFill>
                    <a:srgbClr val="CC0066"/>
                  </a:solidFill>
                  <a:ea typeface="楷体_GB2312" pitchFamily="49" charset="-122"/>
                </a:rPr>
                <a:t>链表表示</a:t>
              </a:r>
            </a:p>
          </p:txBody>
        </p:sp>
      </p:grpSp>
      <p:grpSp>
        <p:nvGrpSpPr>
          <p:cNvPr id="5" name="Group 87"/>
          <p:cNvGrpSpPr>
            <a:grpSpLocks/>
          </p:cNvGrpSpPr>
          <p:nvPr/>
        </p:nvGrpSpPr>
        <p:grpSpPr bwMode="auto">
          <a:xfrm>
            <a:off x="1703247" y="5641978"/>
            <a:ext cx="6810066" cy="1100138"/>
            <a:chOff x="588" y="3454"/>
            <a:chExt cx="3218" cy="693"/>
          </a:xfrm>
        </p:grpSpPr>
        <p:sp>
          <p:nvSpPr>
            <p:cNvPr id="74819" name="Rectangle 88"/>
            <p:cNvSpPr>
              <a:spLocks noChangeArrowheads="1"/>
            </p:cNvSpPr>
            <p:nvPr/>
          </p:nvSpPr>
          <p:spPr bwMode="auto">
            <a:xfrm>
              <a:off x="1512" y="3569"/>
              <a:ext cx="2178" cy="523"/>
            </a:xfrm>
            <a:prstGeom prst="rect">
              <a:avLst/>
            </a:prstGeom>
            <a:noFill/>
            <a:ln w="12700" cap="sq">
              <a:noFill/>
              <a:miter lim="800000"/>
              <a:headEnd type="none" w="sm" len="sm"/>
              <a:tailEnd type="none" w="sm" len="sm"/>
            </a:ln>
          </p:spPr>
          <p:txBody>
            <a:bodyPr wrap="square">
              <a:spAutoFit/>
            </a:bodyPr>
            <a:lstStyle/>
            <a:p>
              <a:pPr algn="l"/>
              <a:r>
                <a:rPr lang="zh-CN" altLang="en-US" b="1" dirty="0">
                  <a:solidFill>
                    <a:srgbClr val="002878"/>
                  </a:solidFill>
                  <a:latin typeface="幼圆" pitchFamily="49" charset="-122"/>
                  <a:ea typeface="幼圆" pitchFamily="49" charset="-122"/>
                </a:rPr>
                <a:t>  </a:t>
              </a:r>
              <a:r>
                <a:rPr lang="zh-CN" altLang="en-US" sz="2400" b="1" dirty="0">
                  <a:solidFill>
                    <a:srgbClr val="002878"/>
                  </a:solidFill>
                  <a:latin typeface="幼圆" pitchFamily="49" charset="-122"/>
                  <a:ea typeface="幼圆" pitchFamily="49" charset="-122"/>
                </a:rPr>
                <a:t>要确定一个元素比较</a:t>
              </a:r>
              <a:r>
                <a:rPr lang="zh-CN" altLang="en-US" sz="2400" b="1" dirty="0" smtClean="0">
                  <a:solidFill>
                    <a:srgbClr val="002878"/>
                  </a:solidFill>
                  <a:latin typeface="幼圆" pitchFamily="49" charset="-122"/>
                  <a:ea typeface="幼圆" pitchFamily="49" charset="-122"/>
                </a:rPr>
                <a:t>麻烦</a:t>
              </a:r>
              <a:r>
                <a:rPr lang="zh-CN" altLang="en-US" sz="2400" b="1" dirty="0">
                  <a:solidFill>
                    <a:srgbClr val="002878"/>
                  </a:solidFill>
                  <a:latin typeface="幼圆" pitchFamily="49" charset="-122"/>
                  <a:ea typeface="幼圆" pitchFamily="49" charset="-122"/>
                </a:rPr>
                <a:t>，导致相关操作效率低</a:t>
              </a:r>
              <a:endParaRPr lang="zh-CN" altLang="en-US" sz="2400" b="1" dirty="0">
                <a:solidFill>
                  <a:srgbClr val="003192"/>
                </a:solidFill>
                <a:latin typeface="幼圆" pitchFamily="49" charset="-122"/>
                <a:ea typeface="幼圆" pitchFamily="49" charset="-122"/>
              </a:endParaRPr>
            </a:p>
          </p:txBody>
        </p:sp>
        <p:sp>
          <p:nvSpPr>
            <p:cNvPr id="165977" name="Rectangle 89"/>
            <p:cNvSpPr>
              <a:spLocks noChangeArrowheads="1"/>
            </p:cNvSpPr>
            <p:nvPr/>
          </p:nvSpPr>
          <p:spPr bwMode="auto">
            <a:xfrm>
              <a:off x="1248" y="3454"/>
              <a:ext cx="2558" cy="693"/>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78" name="Oval 90"/>
            <p:cNvSpPr>
              <a:spLocks noChangeArrowheads="1"/>
            </p:cNvSpPr>
            <p:nvPr/>
          </p:nvSpPr>
          <p:spPr bwMode="auto">
            <a:xfrm>
              <a:off x="588" y="3636"/>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2" name="Rectangle 91"/>
            <p:cNvSpPr>
              <a:spLocks noChangeArrowheads="1"/>
            </p:cNvSpPr>
            <p:nvPr/>
          </p:nvSpPr>
          <p:spPr bwMode="auto">
            <a:xfrm>
              <a:off x="696" y="3612"/>
              <a:ext cx="733"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缺点</a:t>
              </a:r>
            </a:p>
          </p:txBody>
        </p:sp>
      </p:grpSp>
      <p:grpSp>
        <p:nvGrpSpPr>
          <p:cNvPr id="6" name="Group 92"/>
          <p:cNvGrpSpPr>
            <a:grpSpLocks/>
          </p:cNvGrpSpPr>
          <p:nvPr/>
        </p:nvGrpSpPr>
        <p:grpSpPr bwMode="auto">
          <a:xfrm>
            <a:off x="304383" y="3962402"/>
            <a:ext cx="11180121" cy="1535113"/>
            <a:chOff x="144" y="2496"/>
            <a:chExt cx="5282" cy="967"/>
          </a:xfrm>
        </p:grpSpPr>
        <p:sp>
          <p:nvSpPr>
            <p:cNvPr id="165981" name="Rectangle 93"/>
            <p:cNvSpPr>
              <a:spLocks noChangeArrowheads="1"/>
            </p:cNvSpPr>
            <p:nvPr/>
          </p:nvSpPr>
          <p:spPr bwMode="auto">
            <a:xfrm>
              <a:off x="576" y="2899"/>
              <a:ext cx="156" cy="288"/>
            </a:xfrm>
            <a:prstGeom prst="rect">
              <a:avLst/>
            </a:prstGeom>
            <a:solidFill>
              <a:srgbClr val="FFD41B"/>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2" name="Rectangle 94"/>
            <p:cNvSpPr>
              <a:spLocks noChangeArrowheads="1"/>
            </p:cNvSpPr>
            <p:nvPr/>
          </p:nvSpPr>
          <p:spPr bwMode="auto">
            <a:xfrm>
              <a:off x="732" y="2899"/>
              <a:ext cx="155" cy="288"/>
            </a:xfrm>
            <a:prstGeom prst="rect">
              <a:avLst/>
            </a:prstGeom>
            <a:solidFill>
              <a:srgbClr val="FFDC45"/>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3" name="Rectangle 95"/>
            <p:cNvSpPr>
              <a:spLocks noChangeArrowheads="1"/>
            </p:cNvSpPr>
            <p:nvPr/>
          </p:nvSpPr>
          <p:spPr bwMode="auto">
            <a:xfrm>
              <a:off x="887" y="2899"/>
              <a:ext cx="154" cy="288"/>
            </a:xfrm>
            <a:prstGeom prst="rect">
              <a:avLst/>
            </a:prstGeom>
            <a:solidFill>
              <a:srgbClr val="FFDA8F"/>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4" name="Rectangle 96"/>
            <p:cNvSpPr>
              <a:spLocks noChangeArrowheads="1"/>
            </p:cNvSpPr>
            <p:nvPr/>
          </p:nvSpPr>
          <p:spPr bwMode="auto">
            <a:xfrm>
              <a:off x="1044" y="2899"/>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97"/>
            <p:cNvGrpSpPr>
              <a:grpSpLocks/>
            </p:cNvGrpSpPr>
            <p:nvPr/>
          </p:nvGrpSpPr>
          <p:grpSpPr bwMode="auto">
            <a:xfrm>
              <a:off x="1392" y="2899"/>
              <a:ext cx="624" cy="288"/>
              <a:chOff x="624" y="3312"/>
              <a:chExt cx="624" cy="288"/>
            </a:xfrm>
          </p:grpSpPr>
          <p:sp>
            <p:nvSpPr>
              <p:cNvPr id="165986" name="Rectangle 98"/>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7" name="Rectangle 99"/>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8" name="Rectangle 100"/>
              <p:cNvSpPr>
                <a:spLocks noChangeArrowheads="1"/>
              </p:cNvSpPr>
              <p:nvPr/>
            </p:nvSpPr>
            <p:spPr bwMode="auto">
              <a:xfrm>
                <a:off x="936" y="3312"/>
                <a:ext cx="14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9" name="Rectangle 101"/>
              <p:cNvSpPr>
                <a:spLocks noChangeArrowheads="1"/>
              </p:cNvSpPr>
              <p:nvPr/>
            </p:nvSpPr>
            <p:spPr bwMode="auto">
              <a:xfrm>
                <a:off x="108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102"/>
            <p:cNvGrpSpPr>
              <a:grpSpLocks/>
            </p:cNvGrpSpPr>
            <p:nvPr/>
          </p:nvGrpSpPr>
          <p:grpSpPr bwMode="auto">
            <a:xfrm>
              <a:off x="2208" y="2899"/>
              <a:ext cx="624" cy="288"/>
              <a:chOff x="624" y="3312"/>
              <a:chExt cx="624" cy="288"/>
            </a:xfrm>
          </p:grpSpPr>
          <p:sp>
            <p:nvSpPr>
              <p:cNvPr id="165991" name="Rectangle 103"/>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2" name="Rectangle 104"/>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3" name="Rectangle 105"/>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4" name="Rectangle 106"/>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995" name="Line 107"/>
            <p:cNvSpPr>
              <a:spLocks noChangeShapeType="1"/>
            </p:cNvSpPr>
            <p:nvPr/>
          </p:nvSpPr>
          <p:spPr bwMode="auto">
            <a:xfrm>
              <a:off x="429" y="3463"/>
              <a:ext cx="4992" cy="0"/>
            </a:xfrm>
            <a:prstGeom prst="line">
              <a:avLst/>
            </a:prstGeom>
            <a:noFill/>
            <a:ln w="22225" cap="sq">
              <a:solidFill>
                <a:srgbClr val="00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9" name="Group 108"/>
            <p:cNvGrpSpPr>
              <a:grpSpLocks/>
            </p:cNvGrpSpPr>
            <p:nvPr/>
          </p:nvGrpSpPr>
          <p:grpSpPr bwMode="auto">
            <a:xfrm>
              <a:off x="3024" y="2899"/>
              <a:ext cx="624" cy="288"/>
              <a:chOff x="624" y="3312"/>
              <a:chExt cx="624" cy="288"/>
            </a:xfrm>
          </p:grpSpPr>
          <p:sp>
            <p:nvSpPr>
              <p:cNvPr id="165997" name="Rectangle 10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8" name="Rectangle 11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9" name="Rectangle 11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0" name="Rectangle 11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13"/>
            <p:cNvGrpSpPr>
              <a:grpSpLocks/>
            </p:cNvGrpSpPr>
            <p:nvPr/>
          </p:nvGrpSpPr>
          <p:grpSpPr bwMode="auto">
            <a:xfrm>
              <a:off x="3828" y="2899"/>
              <a:ext cx="624" cy="288"/>
              <a:chOff x="624" y="3312"/>
              <a:chExt cx="624" cy="288"/>
            </a:xfrm>
          </p:grpSpPr>
          <p:sp>
            <p:nvSpPr>
              <p:cNvPr id="166002" name="Rectangle 114"/>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3" name="Rectangle 115"/>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4" name="Rectangle 116"/>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5" name="Rectangle 117"/>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118"/>
            <p:cNvGrpSpPr>
              <a:grpSpLocks/>
            </p:cNvGrpSpPr>
            <p:nvPr/>
          </p:nvGrpSpPr>
          <p:grpSpPr bwMode="auto">
            <a:xfrm>
              <a:off x="4644" y="2899"/>
              <a:ext cx="624" cy="288"/>
              <a:chOff x="624" y="3312"/>
              <a:chExt cx="624" cy="288"/>
            </a:xfrm>
          </p:grpSpPr>
          <p:sp>
            <p:nvSpPr>
              <p:cNvPr id="166007" name="Rectangle 11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8" name="Rectangle 12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9" name="Rectangle 12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0" name="Rectangle 12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6011" name="Line 123"/>
            <p:cNvSpPr>
              <a:spLocks noChangeShapeType="1"/>
            </p:cNvSpPr>
            <p:nvPr/>
          </p:nvSpPr>
          <p:spPr bwMode="auto">
            <a:xfrm>
              <a:off x="1152" y="3031"/>
              <a:ext cx="249"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2" name="Line 124"/>
            <p:cNvSpPr>
              <a:spLocks noChangeShapeType="1"/>
            </p:cNvSpPr>
            <p:nvPr/>
          </p:nvSpPr>
          <p:spPr bwMode="auto">
            <a:xfrm>
              <a:off x="195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3" name="Line 125"/>
            <p:cNvSpPr>
              <a:spLocks noChangeShapeType="1"/>
            </p:cNvSpPr>
            <p:nvPr/>
          </p:nvSpPr>
          <p:spPr bwMode="auto">
            <a:xfrm>
              <a:off x="2784"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4" name="Line 126"/>
            <p:cNvSpPr>
              <a:spLocks noChangeShapeType="1"/>
            </p:cNvSpPr>
            <p:nvPr/>
          </p:nvSpPr>
          <p:spPr bwMode="auto">
            <a:xfrm>
              <a:off x="357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5" name="Line 127"/>
            <p:cNvSpPr>
              <a:spLocks noChangeShapeType="1"/>
            </p:cNvSpPr>
            <p:nvPr/>
          </p:nvSpPr>
          <p:spPr bwMode="auto">
            <a:xfrm>
              <a:off x="4380" y="3031"/>
              <a:ext cx="25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6" name="Line 128"/>
            <p:cNvSpPr>
              <a:spLocks noChangeShapeType="1"/>
            </p:cNvSpPr>
            <p:nvPr/>
          </p:nvSpPr>
          <p:spPr bwMode="auto">
            <a:xfrm>
              <a:off x="432" y="3031"/>
              <a:ext cx="148"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7" name="Line 129"/>
            <p:cNvSpPr>
              <a:spLocks noChangeShapeType="1"/>
            </p:cNvSpPr>
            <p:nvPr/>
          </p:nvSpPr>
          <p:spPr bwMode="auto">
            <a:xfrm>
              <a:off x="422"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8" name="Line 130"/>
            <p:cNvSpPr>
              <a:spLocks noChangeShapeType="1"/>
            </p:cNvSpPr>
            <p:nvPr/>
          </p:nvSpPr>
          <p:spPr bwMode="auto">
            <a:xfrm>
              <a:off x="5232" y="3031"/>
              <a:ext cx="192" cy="0"/>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9" name="Line 131"/>
            <p:cNvSpPr>
              <a:spLocks noChangeShapeType="1"/>
            </p:cNvSpPr>
            <p:nvPr/>
          </p:nvSpPr>
          <p:spPr bwMode="auto">
            <a:xfrm>
              <a:off x="5426"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79" name="Rectangle 132"/>
            <p:cNvSpPr>
              <a:spLocks noChangeArrowheads="1"/>
            </p:cNvSpPr>
            <p:nvPr/>
          </p:nvSpPr>
          <p:spPr bwMode="auto">
            <a:xfrm>
              <a:off x="144" y="2496"/>
              <a:ext cx="174"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en-US" altLang="en-US" sz="2400" b="1">
                  <a:solidFill>
                    <a:srgbClr val="FF0000"/>
                  </a:solidFill>
                  <a:ea typeface="楷体_GB2312" pitchFamily="49" charset="-122"/>
                </a:rPr>
                <a:t>A</a:t>
              </a:r>
              <a:endParaRPr kumimoji="1" lang="en-US" altLang="zh-CN" sz="2400" b="1">
                <a:solidFill>
                  <a:srgbClr val="FF0000"/>
                </a:solidFill>
                <a:ea typeface="楷体_GB2312" pitchFamily="49" charset="-122"/>
              </a:endParaRPr>
            </a:p>
          </p:txBody>
        </p:sp>
        <p:sp>
          <p:nvSpPr>
            <p:cNvPr id="166021" name="Line 133"/>
            <p:cNvSpPr>
              <a:spLocks noChangeShapeType="1"/>
            </p:cNvSpPr>
            <p:nvPr/>
          </p:nvSpPr>
          <p:spPr bwMode="auto">
            <a:xfrm>
              <a:off x="372" y="2719"/>
              <a:ext cx="192" cy="192"/>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81" name="Rectangle 134"/>
            <p:cNvSpPr>
              <a:spLocks noChangeArrowheads="1"/>
            </p:cNvSpPr>
            <p:nvPr/>
          </p:nvSpPr>
          <p:spPr bwMode="auto">
            <a:xfrm>
              <a:off x="564" y="2899"/>
              <a:ext cx="164"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3</a:t>
              </a:r>
            </a:p>
          </p:txBody>
        </p:sp>
        <p:sp>
          <p:nvSpPr>
            <p:cNvPr id="74782" name="Rectangle 135"/>
            <p:cNvSpPr>
              <a:spLocks noChangeArrowheads="1"/>
            </p:cNvSpPr>
            <p:nvPr/>
          </p:nvSpPr>
          <p:spPr bwMode="auto">
            <a:xfrm>
              <a:off x="708" y="2899"/>
              <a:ext cx="164"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4</a:t>
              </a:r>
            </a:p>
          </p:txBody>
        </p:sp>
        <p:sp>
          <p:nvSpPr>
            <p:cNvPr id="74783" name="Rectangle 136"/>
            <p:cNvSpPr>
              <a:spLocks noChangeArrowheads="1"/>
            </p:cNvSpPr>
            <p:nvPr/>
          </p:nvSpPr>
          <p:spPr bwMode="auto">
            <a:xfrm>
              <a:off x="876" y="2899"/>
              <a:ext cx="164"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5</a:t>
              </a:r>
            </a:p>
          </p:txBody>
        </p:sp>
        <p:sp>
          <p:nvSpPr>
            <p:cNvPr id="74784" name="Rectangle 137"/>
            <p:cNvSpPr>
              <a:spLocks noChangeArrowheads="1"/>
            </p:cNvSpPr>
            <p:nvPr/>
          </p:nvSpPr>
          <p:spPr bwMode="auto">
            <a:xfrm>
              <a:off x="1680" y="2903"/>
              <a:ext cx="159"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4</a:t>
              </a:r>
            </a:p>
          </p:txBody>
        </p:sp>
        <p:sp>
          <p:nvSpPr>
            <p:cNvPr id="74785" name="Rectangle 138"/>
            <p:cNvSpPr>
              <a:spLocks noChangeArrowheads="1"/>
            </p:cNvSpPr>
            <p:nvPr/>
          </p:nvSpPr>
          <p:spPr bwMode="auto">
            <a:xfrm>
              <a:off x="1368" y="2900"/>
              <a:ext cx="159"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6" name="Rectangle 139"/>
            <p:cNvSpPr>
              <a:spLocks noChangeArrowheads="1"/>
            </p:cNvSpPr>
            <p:nvPr/>
          </p:nvSpPr>
          <p:spPr bwMode="auto">
            <a:xfrm>
              <a:off x="1536" y="2903"/>
              <a:ext cx="159"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7" name="Rectangle 140"/>
            <p:cNvSpPr>
              <a:spLocks noChangeArrowheads="1"/>
            </p:cNvSpPr>
            <p:nvPr/>
          </p:nvSpPr>
          <p:spPr bwMode="auto">
            <a:xfrm>
              <a:off x="2496" y="2894"/>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88" name="Rectangle 141"/>
            <p:cNvSpPr>
              <a:spLocks noChangeArrowheads="1"/>
            </p:cNvSpPr>
            <p:nvPr/>
          </p:nvSpPr>
          <p:spPr bwMode="auto">
            <a:xfrm>
              <a:off x="2196" y="2891"/>
              <a:ext cx="159"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9" name="Rectangle 142"/>
            <p:cNvSpPr>
              <a:spLocks noChangeArrowheads="1"/>
            </p:cNvSpPr>
            <p:nvPr/>
          </p:nvSpPr>
          <p:spPr bwMode="auto">
            <a:xfrm>
              <a:off x="2340" y="2894"/>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4</a:t>
              </a:r>
              <a:endParaRPr kumimoji="1" lang="zh-CN" altLang="en-US" sz="2600">
                <a:solidFill>
                  <a:srgbClr val="5F5F5F"/>
                </a:solidFill>
              </a:endParaRPr>
            </a:p>
          </p:txBody>
        </p:sp>
        <p:sp>
          <p:nvSpPr>
            <p:cNvPr id="74790" name="Rectangle 143"/>
            <p:cNvSpPr>
              <a:spLocks noChangeArrowheads="1"/>
            </p:cNvSpPr>
            <p:nvPr/>
          </p:nvSpPr>
          <p:spPr bwMode="auto">
            <a:xfrm>
              <a:off x="2996" y="2887"/>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1" name="Rectangle 144"/>
            <p:cNvSpPr>
              <a:spLocks noChangeArrowheads="1"/>
            </p:cNvSpPr>
            <p:nvPr/>
          </p:nvSpPr>
          <p:spPr bwMode="auto">
            <a:xfrm>
              <a:off x="3168" y="2887"/>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2" name="Rectangle 145"/>
            <p:cNvSpPr>
              <a:spLocks noChangeArrowheads="1"/>
            </p:cNvSpPr>
            <p:nvPr/>
          </p:nvSpPr>
          <p:spPr bwMode="auto">
            <a:xfrm>
              <a:off x="3324" y="2887"/>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3" name="Rectangle 146"/>
            <p:cNvSpPr>
              <a:spLocks noChangeArrowheads="1"/>
            </p:cNvSpPr>
            <p:nvPr/>
          </p:nvSpPr>
          <p:spPr bwMode="auto">
            <a:xfrm>
              <a:off x="3812" y="2887"/>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4" name="Rectangle 147"/>
            <p:cNvSpPr>
              <a:spLocks noChangeArrowheads="1"/>
            </p:cNvSpPr>
            <p:nvPr/>
          </p:nvSpPr>
          <p:spPr bwMode="auto">
            <a:xfrm>
              <a:off x="3968" y="2887"/>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1</a:t>
              </a:r>
              <a:endParaRPr kumimoji="1" lang="zh-CN" altLang="en-US" sz="2600">
                <a:solidFill>
                  <a:srgbClr val="5F5F5F"/>
                </a:solidFill>
              </a:endParaRPr>
            </a:p>
          </p:txBody>
        </p:sp>
        <p:sp>
          <p:nvSpPr>
            <p:cNvPr id="74795" name="Rectangle 148"/>
            <p:cNvSpPr>
              <a:spLocks noChangeArrowheads="1"/>
            </p:cNvSpPr>
            <p:nvPr/>
          </p:nvSpPr>
          <p:spPr bwMode="auto">
            <a:xfrm>
              <a:off x="4124" y="2899"/>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5</a:t>
              </a:r>
              <a:endParaRPr kumimoji="1" lang="zh-CN" altLang="en-US" sz="2600">
                <a:solidFill>
                  <a:srgbClr val="5F5F5F"/>
                </a:solidFill>
              </a:endParaRPr>
            </a:p>
          </p:txBody>
        </p:sp>
        <p:sp>
          <p:nvSpPr>
            <p:cNvPr id="74796" name="Rectangle 149"/>
            <p:cNvSpPr>
              <a:spLocks noChangeArrowheads="1"/>
            </p:cNvSpPr>
            <p:nvPr/>
          </p:nvSpPr>
          <p:spPr bwMode="auto">
            <a:xfrm>
              <a:off x="4632" y="2911"/>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7" name="Rectangle 150"/>
            <p:cNvSpPr>
              <a:spLocks noChangeArrowheads="1"/>
            </p:cNvSpPr>
            <p:nvPr/>
          </p:nvSpPr>
          <p:spPr bwMode="auto">
            <a:xfrm>
              <a:off x="4788" y="2911"/>
              <a:ext cx="159"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8" name="Rectangle 151"/>
            <p:cNvSpPr>
              <a:spLocks noChangeArrowheads="1"/>
            </p:cNvSpPr>
            <p:nvPr/>
          </p:nvSpPr>
          <p:spPr bwMode="auto">
            <a:xfrm>
              <a:off x="4904" y="2907"/>
              <a:ext cx="193" cy="291"/>
            </a:xfrm>
            <a:prstGeom prst="rect">
              <a:avLst/>
            </a:prstGeom>
            <a:noFill/>
            <a:ln w="12700" cap="sq">
              <a:noFill/>
              <a:miter lim="800000"/>
              <a:headEnd type="none" w="sm" len="sm"/>
              <a:tailEnd type="none" w="sm" len="sm"/>
            </a:ln>
          </p:spPr>
          <p:txBody>
            <a:bodyPr wrap="none">
              <a:spAutoFit/>
            </a:bodyPr>
            <a:lstStyle/>
            <a:p>
              <a:pPr algn="l"/>
              <a:r>
                <a:rPr kumimoji="1" lang="en-US" altLang="zh-CN" sz="2400">
                  <a:solidFill>
                    <a:srgbClr val="5F5F5F"/>
                  </a:solidFill>
                </a:rPr>
                <a:t>-1</a:t>
              </a:r>
              <a:endParaRPr kumimoji="1" lang="zh-CN" altLang="en-US" sz="2400">
                <a:solidFill>
                  <a:srgbClr val="5F5F5F"/>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7"/>
                                        </p:tgtEl>
                                        <p:attrNameLst>
                                          <p:attrName>style.visibility</p:attrName>
                                        </p:attrNameLst>
                                      </p:cBhvr>
                                      <p:to>
                                        <p:strVal val="visible"/>
                                      </p:to>
                                    </p:set>
                                    <p:animEffect transition="in" filter="wipe(left)">
                                      <p:cBhvr>
                                        <p:cTn id="12" dur="500"/>
                                        <p:tgtEl>
                                          <p:spTgt spid="165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4"/>
          <p:cNvGrpSpPr>
            <a:grpSpLocks/>
          </p:cNvGrpSpPr>
          <p:nvPr/>
        </p:nvGrpSpPr>
        <p:grpSpPr bwMode="auto">
          <a:xfrm>
            <a:off x="837592" y="790577"/>
            <a:ext cx="10767802" cy="3781425"/>
            <a:chOff x="396" y="594"/>
            <a:chExt cx="5088" cy="2382"/>
          </a:xfrm>
        </p:grpSpPr>
        <p:sp>
          <p:nvSpPr>
            <p:cNvPr id="58639" name="Freeform 271"/>
            <p:cNvSpPr>
              <a:spLocks/>
            </p:cNvSpPr>
            <p:nvPr/>
          </p:nvSpPr>
          <p:spPr bwMode="auto">
            <a:xfrm>
              <a:off x="396" y="594"/>
              <a:ext cx="5088" cy="2382"/>
            </a:xfrm>
            <a:custGeom>
              <a:avLst/>
              <a:gdLst/>
              <a:ahLst/>
              <a:cxnLst>
                <a:cxn ang="0">
                  <a:pos x="287" y="106"/>
                </a:cxn>
                <a:cxn ang="0">
                  <a:pos x="403" y="141"/>
                </a:cxn>
                <a:cxn ang="0">
                  <a:pos x="702" y="129"/>
                </a:cxn>
                <a:cxn ang="0">
                  <a:pos x="1036" y="83"/>
                </a:cxn>
                <a:cxn ang="0">
                  <a:pos x="2015" y="118"/>
                </a:cxn>
                <a:cxn ang="0">
                  <a:pos x="3237" y="95"/>
                </a:cxn>
                <a:cxn ang="0">
                  <a:pos x="3421" y="49"/>
                </a:cxn>
                <a:cxn ang="0">
                  <a:pos x="3525" y="14"/>
                </a:cxn>
                <a:cxn ang="0">
                  <a:pos x="3559" y="3"/>
                </a:cxn>
                <a:cxn ang="0">
                  <a:pos x="3778" y="37"/>
                </a:cxn>
                <a:cxn ang="0">
                  <a:pos x="3813" y="60"/>
                </a:cxn>
                <a:cxn ang="0">
                  <a:pos x="3859" y="72"/>
                </a:cxn>
                <a:cxn ang="0">
                  <a:pos x="4619" y="60"/>
                </a:cxn>
                <a:cxn ang="0">
                  <a:pos x="4596" y="118"/>
                </a:cxn>
                <a:cxn ang="0">
                  <a:pos x="4561" y="164"/>
                </a:cxn>
                <a:cxn ang="0">
                  <a:pos x="4584" y="475"/>
                </a:cxn>
                <a:cxn ang="0">
                  <a:pos x="4527" y="763"/>
                </a:cxn>
                <a:cxn ang="0">
                  <a:pos x="4596" y="947"/>
                </a:cxn>
                <a:cxn ang="0">
                  <a:pos x="4584" y="1132"/>
                </a:cxn>
                <a:cxn ang="0">
                  <a:pos x="4561" y="1166"/>
                </a:cxn>
                <a:cxn ang="0">
                  <a:pos x="4550" y="1247"/>
                </a:cxn>
                <a:cxn ang="0">
                  <a:pos x="4642" y="1616"/>
                </a:cxn>
                <a:cxn ang="0">
                  <a:pos x="4654" y="1742"/>
                </a:cxn>
                <a:cxn ang="0">
                  <a:pos x="4665" y="1777"/>
                </a:cxn>
                <a:cxn ang="0">
                  <a:pos x="4631" y="1800"/>
                </a:cxn>
                <a:cxn ang="0">
                  <a:pos x="4504" y="2330"/>
                </a:cxn>
                <a:cxn ang="0">
                  <a:pos x="3202" y="2284"/>
                </a:cxn>
                <a:cxn ang="0">
                  <a:pos x="2879" y="2353"/>
                </a:cxn>
                <a:cxn ang="0">
                  <a:pos x="2442" y="2307"/>
                </a:cxn>
                <a:cxn ang="0">
                  <a:pos x="564" y="2330"/>
                </a:cxn>
                <a:cxn ang="0">
                  <a:pos x="195" y="2272"/>
                </a:cxn>
                <a:cxn ang="0">
                  <a:pos x="126" y="2226"/>
                </a:cxn>
                <a:cxn ang="0">
                  <a:pos x="46" y="2203"/>
                </a:cxn>
                <a:cxn ang="0">
                  <a:pos x="46" y="2030"/>
                </a:cxn>
                <a:cxn ang="0">
                  <a:pos x="57" y="901"/>
                </a:cxn>
                <a:cxn ang="0">
                  <a:pos x="57" y="498"/>
                </a:cxn>
                <a:cxn ang="0">
                  <a:pos x="92" y="176"/>
                </a:cxn>
                <a:cxn ang="0">
                  <a:pos x="138" y="26"/>
                </a:cxn>
                <a:cxn ang="0">
                  <a:pos x="449" y="95"/>
                </a:cxn>
                <a:cxn ang="0">
                  <a:pos x="622" y="129"/>
                </a:cxn>
              </a:cxnLst>
              <a:rect l="0" t="0" r="r" b="b"/>
              <a:pathLst>
                <a:path w="4748" h="2382">
                  <a:moveTo>
                    <a:pt x="287" y="106"/>
                  </a:moveTo>
                  <a:cubicBezTo>
                    <a:pt x="325" y="119"/>
                    <a:pt x="365" y="128"/>
                    <a:pt x="403" y="141"/>
                  </a:cubicBezTo>
                  <a:cubicBezTo>
                    <a:pt x="503" y="137"/>
                    <a:pt x="602" y="135"/>
                    <a:pt x="702" y="129"/>
                  </a:cubicBezTo>
                  <a:cubicBezTo>
                    <a:pt x="814" y="122"/>
                    <a:pt x="925" y="94"/>
                    <a:pt x="1036" y="83"/>
                  </a:cubicBezTo>
                  <a:cubicBezTo>
                    <a:pt x="1278" y="91"/>
                    <a:pt x="1826" y="51"/>
                    <a:pt x="2015" y="118"/>
                  </a:cubicBezTo>
                  <a:cubicBezTo>
                    <a:pt x="2663" y="84"/>
                    <a:pt x="1795" y="126"/>
                    <a:pt x="3237" y="95"/>
                  </a:cubicBezTo>
                  <a:cubicBezTo>
                    <a:pt x="3292" y="94"/>
                    <a:pt x="3370" y="65"/>
                    <a:pt x="3421" y="49"/>
                  </a:cubicBezTo>
                  <a:cubicBezTo>
                    <a:pt x="3456" y="38"/>
                    <a:pt x="3490" y="26"/>
                    <a:pt x="3525" y="14"/>
                  </a:cubicBezTo>
                  <a:cubicBezTo>
                    <a:pt x="3536" y="10"/>
                    <a:pt x="3559" y="3"/>
                    <a:pt x="3559" y="3"/>
                  </a:cubicBezTo>
                  <a:cubicBezTo>
                    <a:pt x="3654" y="65"/>
                    <a:pt x="3542" y="0"/>
                    <a:pt x="3778" y="37"/>
                  </a:cubicBezTo>
                  <a:cubicBezTo>
                    <a:pt x="3792" y="39"/>
                    <a:pt x="3800" y="54"/>
                    <a:pt x="3813" y="60"/>
                  </a:cubicBezTo>
                  <a:cubicBezTo>
                    <a:pt x="3828" y="66"/>
                    <a:pt x="3844" y="68"/>
                    <a:pt x="3859" y="72"/>
                  </a:cubicBezTo>
                  <a:cubicBezTo>
                    <a:pt x="4118" y="65"/>
                    <a:pt x="4363" y="46"/>
                    <a:pt x="4619" y="60"/>
                  </a:cubicBezTo>
                  <a:cubicBezTo>
                    <a:pt x="4611" y="79"/>
                    <a:pt x="4606" y="100"/>
                    <a:pt x="4596" y="118"/>
                  </a:cubicBezTo>
                  <a:cubicBezTo>
                    <a:pt x="4587" y="135"/>
                    <a:pt x="4563" y="145"/>
                    <a:pt x="4561" y="164"/>
                  </a:cubicBezTo>
                  <a:cubicBezTo>
                    <a:pt x="4558" y="190"/>
                    <a:pt x="4580" y="425"/>
                    <a:pt x="4584" y="475"/>
                  </a:cubicBezTo>
                  <a:cubicBezTo>
                    <a:pt x="4548" y="567"/>
                    <a:pt x="4545" y="666"/>
                    <a:pt x="4527" y="763"/>
                  </a:cubicBezTo>
                  <a:cubicBezTo>
                    <a:pt x="4556" y="820"/>
                    <a:pt x="4580" y="885"/>
                    <a:pt x="4596" y="947"/>
                  </a:cubicBezTo>
                  <a:cubicBezTo>
                    <a:pt x="4592" y="1009"/>
                    <a:pt x="4594" y="1071"/>
                    <a:pt x="4584" y="1132"/>
                  </a:cubicBezTo>
                  <a:cubicBezTo>
                    <a:pt x="4582" y="1146"/>
                    <a:pt x="4565" y="1153"/>
                    <a:pt x="4561" y="1166"/>
                  </a:cubicBezTo>
                  <a:cubicBezTo>
                    <a:pt x="4553" y="1192"/>
                    <a:pt x="4554" y="1220"/>
                    <a:pt x="4550" y="1247"/>
                  </a:cubicBezTo>
                  <a:cubicBezTo>
                    <a:pt x="4558" y="1432"/>
                    <a:pt x="4530" y="1502"/>
                    <a:pt x="4642" y="1616"/>
                  </a:cubicBezTo>
                  <a:cubicBezTo>
                    <a:pt x="4646" y="1658"/>
                    <a:pt x="4648" y="1700"/>
                    <a:pt x="4654" y="1742"/>
                  </a:cubicBezTo>
                  <a:cubicBezTo>
                    <a:pt x="4656" y="1754"/>
                    <a:pt x="4670" y="1766"/>
                    <a:pt x="4665" y="1777"/>
                  </a:cubicBezTo>
                  <a:cubicBezTo>
                    <a:pt x="4660" y="1790"/>
                    <a:pt x="4642" y="1792"/>
                    <a:pt x="4631" y="1800"/>
                  </a:cubicBezTo>
                  <a:cubicBezTo>
                    <a:pt x="4507" y="1976"/>
                    <a:pt x="4748" y="2279"/>
                    <a:pt x="4504" y="2330"/>
                  </a:cubicBezTo>
                  <a:cubicBezTo>
                    <a:pt x="4069" y="2320"/>
                    <a:pt x="3637" y="2294"/>
                    <a:pt x="3202" y="2284"/>
                  </a:cubicBezTo>
                  <a:cubicBezTo>
                    <a:pt x="3097" y="2319"/>
                    <a:pt x="2986" y="2326"/>
                    <a:pt x="2879" y="2353"/>
                  </a:cubicBezTo>
                  <a:cubicBezTo>
                    <a:pt x="2069" y="2335"/>
                    <a:pt x="2203" y="2382"/>
                    <a:pt x="2442" y="2307"/>
                  </a:cubicBezTo>
                  <a:cubicBezTo>
                    <a:pt x="1835" y="2275"/>
                    <a:pt x="1050" y="2010"/>
                    <a:pt x="564" y="2330"/>
                  </a:cubicBezTo>
                  <a:cubicBezTo>
                    <a:pt x="440" y="2316"/>
                    <a:pt x="320" y="2286"/>
                    <a:pt x="195" y="2272"/>
                  </a:cubicBezTo>
                  <a:cubicBezTo>
                    <a:pt x="90" y="2238"/>
                    <a:pt x="246" y="2294"/>
                    <a:pt x="126" y="2226"/>
                  </a:cubicBezTo>
                  <a:cubicBezTo>
                    <a:pt x="102" y="2212"/>
                    <a:pt x="72" y="2212"/>
                    <a:pt x="46" y="2203"/>
                  </a:cubicBezTo>
                  <a:cubicBezTo>
                    <a:pt x="5" y="2141"/>
                    <a:pt x="29" y="2097"/>
                    <a:pt x="46" y="2030"/>
                  </a:cubicBezTo>
                  <a:cubicBezTo>
                    <a:pt x="50" y="1654"/>
                    <a:pt x="57" y="1277"/>
                    <a:pt x="57" y="901"/>
                  </a:cubicBezTo>
                  <a:cubicBezTo>
                    <a:pt x="57" y="487"/>
                    <a:pt x="0" y="323"/>
                    <a:pt x="57" y="498"/>
                  </a:cubicBezTo>
                  <a:cubicBezTo>
                    <a:pt x="134" y="384"/>
                    <a:pt x="75" y="484"/>
                    <a:pt x="92" y="176"/>
                  </a:cubicBezTo>
                  <a:cubicBezTo>
                    <a:pt x="100" y="26"/>
                    <a:pt x="60" y="51"/>
                    <a:pt x="138" y="26"/>
                  </a:cubicBezTo>
                  <a:cubicBezTo>
                    <a:pt x="248" y="39"/>
                    <a:pt x="340" y="79"/>
                    <a:pt x="449" y="95"/>
                  </a:cubicBezTo>
                  <a:cubicBezTo>
                    <a:pt x="515" y="121"/>
                    <a:pt x="551" y="129"/>
                    <a:pt x="622" y="129"/>
                  </a:cubicBezTo>
                </a:path>
              </a:pathLst>
            </a:custGeom>
            <a:solidFill>
              <a:srgbClr val="FFFFD1"/>
            </a:solidFill>
            <a:ln w="12700" cap="sq" cmpd="sng">
              <a:noFill/>
              <a:prstDash val="solid"/>
              <a:round/>
              <a:headEnd type="none" w="sm" len="sm"/>
              <a:tailEnd type="none" w="sm" len="sm"/>
            </a:ln>
            <a:effectLst>
              <a:outerShdw dist="215526" dir="2700000"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91" name="Rectangle 272"/>
            <p:cNvSpPr>
              <a:spLocks noChangeArrowheads="1"/>
            </p:cNvSpPr>
            <p:nvPr/>
          </p:nvSpPr>
          <p:spPr bwMode="auto">
            <a:xfrm>
              <a:off x="672" y="1045"/>
              <a:ext cx="4352" cy="1318"/>
            </a:xfrm>
            <a:prstGeom prst="rect">
              <a:avLst/>
            </a:prstGeom>
            <a:noFill/>
            <a:ln w="12700" cap="sq">
              <a:noFill/>
              <a:miter lim="800000"/>
              <a:headEnd type="none" w="sm" len="sm"/>
              <a:tailEnd type="none" w="sm" len="sm"/>
            </a:ln>
          </p:spPr>
          <p:txBody>
            <a:bodyPr wrap="square">
              <a:spAutoFit/>
            </a:bodyPr>
            <a:lstStyle/>
            <a:p>
              <a:pPr algn="l" eaLnBrk="1" hangingPunct="1">
                <a:lnSpc>
                  <a:spcPct val="120000"/>
                </a:lnSpc>
                <a:spcBef>
                  <a:spcPts val="600"/>
                </a:spcBef>
              </a:pPr>
              <a:r>
                <a:rPr kumimoji="1" lang="zh-CN" altLang="en-US" sz="2800" b="1" dirty="0">
                  <a:solidFill>
                    <a:srgbClr val="000088"/>
                  </a:solidFill>
                  <a:latin typeface="幼圆" pitchFamily="49" charset="-122"/>
                  <a:ea typeface="幼圆" pitchFamily="49" charset="-122"/>
                </a:rPr>
                <a:t>    为稀疏矩阵的每一行设置一个单独的</a:t>
              </a:r>
              <a:r>
                <a:rPr kumimoji="1" lang="zh-CN" altLang="en-US" sz="2800" b="1" dirty="0" smtClean="0">
                  <a:solidFill>
                    <a:srgbClr val="000088"/>
                  </a:solidFill>
                  <a:latin typeface="幼圆" pitchFamily="49" charset="-122"/>
                  <a:ea typeface="幼圆" pitchFamily="49" charset="-122"/>
                </a:rPr>
                <a:t>循环</a:t>
              </a:r>
              <a:r>
                <a:rPr kumimoji="1" lang="zh-CN" altLang="en-US" sz="2800" b="1" dirty="0">
                  <a:solidFill>
                    <a:srgbClr val="000088"/>
                  </a:solidFill>
                  <a:latin typeface="幼圆" pitchFamily="49" charset="-122"/>
                  <a:ea typeface="幼圆" pitchFamily="49" charset="-122"/>
                </a:rPr>
                <a:t>链表，同样为每一列设置一个单独的</a:t>
              </a:r>
              <a:r>
                <a:rPr kumimoji="1" lang="zh-CN" altLang="en-US" sz="2800" b="1" dirty="0" smtClean="0">
                  <a:solidFill>
                    <a:srgbClr val="000088"/>
                  </a:solidFill>
                  <a:latin typeface="幼圆" pitchFamily="49" charset="-122"/>
                  <a:ea typeface="幼圆" pitchFamily="49" charset="-122"/>
                </a:rPr>
                <a:t>循环链表</a:t>
              </a:r>
              <a:r>
                <a:rPr kumimoji="1" lang="zh-CN" altLang="en-US" sz="2800" b="1" dirty="0">
                  <a:solidFill>
                    <a:srgbClr val="000088"/>
                  </a:solidFill>
                  <a:latin typeface="幼圆" pitchFamily="49" charset="-122"/>
                  <a:ea typeface="幼圆" pitchFamily="49" charset="-122"/>
                </a:rPr>
                <a:t>。矩阵中每一个非零元素同时包含在</a:t>
              </a:r>
              <a:r>
                <a:rPr kumimoji="1" lang="zh-CN" altLang="en-US" sz="2800" b="1" dirty="0" smtClean="0">
                  <a:solidFill>
                    <a:srgbClr val="000088"/>
                  </a:solidFill>
                  <a:latin typeface="幼圆" pitchFamily="49" charset="-122"/>
                  <a:ea typeface="幼圆" pitchFamily="49" charset="-122"/>
                </a:rPr>
                <a:t>两个</a:t>
              </a:r>
              <a:r>
                <a:rPr kumimoji="1" lang="zh-CN" altLang="en-US" sz="2800" b="1" dirty="0">
                  <a:solidFill>
                    <a:srgbClr val="000088"/>
                  </a:solidFill>
                  <a:latin typeface="幼圆" pitchFamily="49" charset="-122"/>
                  <a:ea typeface="幼圆" pitchFamily="49" charset="-122"/>
                </a:rPr>
                <a:t>循环链表中，即包含在它所在的行链表</a:t>
              </a:r>
              <a:r>
                <a:rPr kumimoji="1" lang="zh-CN" altLang="en-US" sz="2800" b="1" dirty="0" smtClean="0">
                  <a:solidFill>
                    <a:srgbClr val="000088"/>
                  </a:solidFill>
                  <a:latin typeface="幼圆" pitchFamily="49" charset="-122"/>
                  <a:ea typeface="幼圆" pitchFamily="49" charset="-122"/>
                </a:rPr>
                <a:t>与所在</a:t>
              </a:r>
              <a:r>
                <a:rPr kumimoji="1" lang="zh-CN" altLang="en-US" sz="2800" b="1" dirty="0">
                  <a:solidFill>
                    <a:srgbClr val="000088"/>
                  </a:solidFill>
                  <a:latin typeface="幼圆" pitchFamily="49" charset="-122"/>
                  <a:ea typeface="幼圆" pitchFamily="49" charset="-122"/>
                </a:rPr>
                <a:t>的列链表中, 即两个链表的交汇处</a:t>
              </a:r>
              <a:r>
                <a:rPr kumimoji="1" lang="zh-CN" altLang="en-US" sz="2800" dirty="0">
                  <a:solidFill>
                    <a:srgbClr val="000088"/>
                  </a:solidFill>
                  <a:latin typeface="幼圆" pitchFamily="49" charset="-122"/>
                  <a:ea typeface="幼圆" pitchFamily="49" charset="-122"/>
                </a:rPr>
                <a:t>。</a:t>
              </a:r>
            </a:p>
          </p:txBody>
        </p:sp>
      </p:grpSp>
      <p:grpSp>
        <p:nvGrpSpPr>
          <p:cNvPr id="3" name="Group 293"/>
          <p:cNvGrpSpPr>
            <a:grpSpLocks/>
          </p:cNvGrpSpPr>
          <p:nvPr/>
        </p:nvGrpSpPr>
        <p:grpSpPr bwMode="auto">
          <a:xfrm>
            <a:off x="1625533" y="533400"/>
            <a:ext cx="3555446" cy="630238"/>
            <a:chOff x="768" y="468"/>
            <a:chExt cx="1680" cy="397"/>
          </a:xfrm>
        </p:grpSpPr>
        <p:sp>
          <p:nvSpPr>
            <p:cNvPr id="58644" name="Oval 276"/>
            <p:cNvSpPr>
              <a:spLocks noChangeArrowheads="1"/>
            </p:cNvSpPr>
            <p:nvPr/>
          </p:nvSpPr>
          <p:spPr bwMode="auto">
            <a:xfrm>
              <a:off x="768" y="480"/>
              <a:ext cx="1440" cy="384"/>
            </a:xfrm>
            <a:prstGeom prst="ellipse">
              <a:avLst/>
            </a:prstGeom>
            <a:solidFill>
              <a:srgbClr val="CCFFCC"/>
            </a:solidFill>
            <a:ln w="22225" cap="sq">
              <a:noFill/>
              <a:round/>
              <a:headEnd type="none" w="sm" len="sm"/>
              <a:tailEnd type="none" w="sm" len="sm"/>
            </a:ln>
            <a:effectLst>
              <a:outerShdw dist="109250" dir="213226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9" name="Text Box 277"/>
            <p:cNvSpPr txBox="1">
              <a:spLocks noChangeArrowheads="1"/>
            </p:cNvSpPr>
            <p:nvPr/>
          </p:nvSpPr>
          <p:spPr bwMode="auto">
            <a:xfrm>
              <a:off x="816" y="468"/>
              <a:ext cx="1632" cy="39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r>
                <a:rPr kumimoji="1" lang="zh-CN" altLang="en-US" sz="3500" b="1">
                  <a:solidFill>
                    <a:srgbClr val="FF3300"/>
                  </a:solidFill>
                  <a:ea typeface="黑体" pitchFamily="49" charset="-122"/>
                </a:rPr>
                <a:t>十字链表</a:t>
              </a:r>
            </a:p>
          </p:txBody>
        </p:sp>
      </p:grpSp>
      <p:grpSp>
        <p:nvGrpSpPr>
          <p:cNvPr id="4" name="Group 292"/>
          <p:cNvGrpSpPr>
            <a:grpSpLocks/>
          </p:cNvGrpSpPr>
          <p:nvPr/>
        </p:nvGrpSpPr>
        <p:grpSpPr bwMode="auto">
          <a:xfrm>
            <a:off x="2437220" y="4724403"/>
            <a:ext cx="5079517" cy="1604964"/>
            <a:chOff x="1152" y="3216"/>
            <a:chExt cx="2400" cy="1011"/>
          </a:xfrm>
        </p:grpSpPr>
        <p:sp>
          <p:nvSpPr>
            <p:cNvPr id="58652" name="Line 284"/>
            <p:cNvSpPr>
              <a:spLocks noChangeShapeType="1"/>
            </p:cNvSpPr>
            <p:nvPr/>
          </p:nvSpPr>
          <p:spPr bwMode="auto">
            <a:xfrm>
              <a:off x="1200" y="3600"/>
              <a:ext cx="1153" cy="0"/>
            </a:xfrm>
            <a:prstGeom prst="line">
              <a:avLst/>
            </a:prstGeom>
            <a:noFill/>
            <a:ln w="25400">
              <a:solidFill>
                <a:srgbClr val="CC00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5" name="Rectangle 287"/>
            <p:cNvSpPr>
              <a:spLocks noChangeArrowheads="1"/>
            </p:cNvSpPr>
            <p:nvPr/>
          </p:nvSpPr>
          <p:spPr bwMode="auto">
            <a:xfrm>
              <a:off x="1524" y="3408"/>
              <a:ext cx="422" cy="384"/>
            </a:xfrm>
            <a:prstGeom prst="rect">
              <a:avLst/>
            </a:prstGeom>
            <a:noFill/>
            <a:ln w="31750" cap="sq">
              <a:solidFill>
                <a:srgbClr val="FF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6" name="Line 288"/>
            <p:cNvSpPr>
              <a:spLocks noChangeShapeType="1"/>
            </p:cNvSpPr>
            <p:nvPr/>
          </p:nvSpPr>
          <p:spPr bwMode="auto">
            <a:xfrm>
              <a:off x="1728" y="3216"/>
              <a:ext cx="0" cy="768"/>
            </a:xfrm>
            <a:prstGeom prst="line">
              <a:avLst/>
            </a:prstGeom>
            <a:noFill/>
            <a:ln w="28575">
              <a:solidFill>
                <a:schemeClr val="tx1"/>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5" name="Text Box 289"/>
            <p:cNvSpPr txBox="1">
              <a:spLocks noChangeArrowheads="1"/>
            </p:cNvSpPr>
            <p:nvPr/>
          </p:nvSpPr>
          <p:spPr bwMode="auto">
            <a:xfrm>
              <a:off x="2256" y="3453"/>
              <a:ext cx="1296" cy="291"/>
            </a:xfrm>
            <a:prstGeom prst="rect">
              <a:avLst/>
            </a:prstGeom>
            <a:noFill/>
            <a:ln w="12700" cap="sq">
              <a:noFill/>
              <a:miter lim="800000"/>
              <a:headEnd type="none" w="sm" len="sm"/>
              <a:tailEnd type="none" w="sm" len="sm"/>
            </a:ln>
          </p:spPr>
          <p:txBody>
            <a:bodyPr>
              <a:spAutoFit/>
            </a:bodyPr>
            <a:lstStyle/>
            <a:p>
              <a:pPr algn="l"/>
              <a:r>
                <a:rPr lang="zh-CN" altLang="en-US" sz="2400" b="1" dirty="0">
                  <a:solidFill>
                    <a:srgbClr val="000000"/>
                  </a:solidFill>
                  <a:ea typeface="幼圆" pitchFamily="49" charset="-122"/>
                </a:rPr>
                <a:t>（某行链表）</a:t>
              </a:r>
            </a:p>
          </p:txBody>
        </p:sp>
        <p:sp>
          <p:nvSpPr>
            <p:cNvPr id="75786" name="Text Box 290"/>
            <p:cNvSpPr txBox="1">
              <a:spLocks noChangeArrowheads="1"/>
            </p:cNvSpPr>
            <p:nvPr/>
          </p:nvSpPr>
          <p:spPr bwMode="auto">
            <a:xfrm>
              <a:off x="1152" y="3936"/>
              <a:ext cx="1296" cy="291"/>
            </a:xfrm>
            <a:prstGeom prst="rect">
              <a:avLst/>
            </a:prstGeom>
            <a:noFill/>
            <a:ln w="12700" cap="sq">
              <a:noFill/>
              <a:miter lim="800000"/>
              <a:headEnd type="none" w="sm" len="sm"/>
              <a:tailEnd type="none" w="sm" len="sm"/>
            </a:ln>
          </p:spPr>
          <p:txBody>
            <a:bodyPr>
              <a:spAutoFit/>
            </a:bodyPr>
            <a:lstStyle/>
            <a:p>
              <a:pPr algn="l"/>
              <a:r>
                <a:rPr lang="zh-CN" altLang="en-US" sz="2400" b="1" dirty="0">
                  <a:solidFill>
                    <a:srgbClr val="000000"/>
                  </a:solidFill>
                  <a:ea typeface="幼圆" pitchFamily="49" charset="-122"/>
                </a:rPr>
                <a:t>（某列链表）</a:t>
              </a:r>
            </a:p>
          </p:txBody>
        </p:sp>
        <p:sp>
          <p:nvSpPr>
            <p:cNvPr id="75787" name="Rectangle 291"/>
            <p:cNvSpPr>
              <a:spLocks noChangeArrowheads="1"/>
            </p:cNvSpPr>
            <p:nvPr/>
          </p:nvSpPr>
          <p:spPr bwMode="auto">
            <a:xfrm>
              <a:off x="1512" y="3360"/>
              <a:ext cx="305" cy="388"/>
            </a:xfrm>
            <a:prstGeom prst="rect">
              <a:avLst/>
            </a:prstGeom>
            <a:noFill/>
            <a:ln w="12700" cap="sq">
              <a:noFill/>
              <a:miter lim="800000"/>
              <a:headEnd type="none" w="sm" len="sm"/>
              <a:tailEnd type="none" w="sm" len="sm"/>
            </a:ln>
          </p:spPr>
          <p:txBody>
            <a:bodyPr wrap="none">
              <a:spAutoFit/>
            </a:bodyPr>
            <a:lstStyle/>
            <a:p>
              <a:pPr algn="l"/>
              <a:r>
                <a:rPr kumimoji="1" lang="en-US" altLang="zh-CN" sz="3400" b="1" baseline="-25000">
                  <a:solidFill>
                    <a:srgbClr val="0000CC"/>
                  </a:solidFill>
                </a:rPr>
                <a:t> </a:t>
              </a:r>
              <a:r>
                <a:rPr kumimoji="1" lang="en-US" altLang="zh-CN" sz="3400" b="1">
                  <a:solidFill>
                    <a:srgbClr val="0000CC"/>
                  </a:solidFill>
                </a:rPr>
                <a:t>a</a:t>
              </a:r>
              <a:r>
                <a:rPr kumimoji="1" lang="en-US" altLang="zh-CN" sz="3400" b="1" baseline="-25000">
                  <a:solidFill>
                    <a:srgbClr val="0000CC"/>
                  </a:solidFill>
                </a:rPr>
                <a:t>ij </a:t>
              </a:r>
              <a:endParaRPr kumimoji="1" lang="zh-CN" altLang="en-US" sz="3400" b="1" baseline="-25000">
                <a:solidFill>
                  <a:srgbClr val="0000CC"/>
                </a:solidFill>
              </a:endParaRPr>
            </a:p>
          </p:txBody>
        </p:sp>
      </p:grpSp>
      <p:sp>
        <p:nvSpPr>
          <p:cNvPr id="15" name="TextBox 14"/>
          <p:cNvSpPr txBox="1">
            <a:spLocks noChangeArrowheads="1"/>
          </p:cNvSpPr>
          <p:nvPr/>
        </p:nvSpPr>
        <p:spPr bwMode="auto">
          <a:xfrm>
            <a:off x="4921932" y="5795963"/>
            <a:ext cx="5540299" cy="584775"/>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链结点的结构会长成什么样？</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22"/>
          <p:cNvSpPr>
            <a:spLocks noChangeArrowheads="1"/>
          </p:cNvSpPr>
          <p:nvPr/>
        </p:nvSpPr>
        <p:spPr bwMode="auto">
          <a:xfrm>
            <a:off x="1016768" y="993502"/>
            <a:ext cx="10258339" cy="10156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dirty="0">
                <a:solidFill>
                  <a:srgbClr val="000088"/>
                </a:solidFill>
                <a:latin typeface="幼圆" pitchFamily="49" charset="-122"/>
                <a:ea typeface="幼圆" pitchFamily="49" charset="-122"/>
              </a:rPr>
              <a:t>     对于一个</a:t>
            </a:r>
            <a:r>
              <a:rPr kumimoji="1" lang="en-US" altLang="en-US" sz="2800" b="1" dirty="0" err="1">
                <a:solidFill>
                  <a:srgbClr val="000088"/>
                </a:solidFill>
                <a:ea typeface="幼圆" pitchFamily="49" charset="-122"/>
              </a:rPr>
              <a:t>m</a:t>
            </a:r>
            <a:r>
              <a:rPr kumimoji="1" lang="en-US" altLang="en-US" sz="2800" b="1" dirty="0" err="1">
                <a:solidFill>
                  <a:srgbClr val="000088"/>
                </a:solidFill>
                <a:ea typeface="幼圆" pitchFamily="49" charset="-122"/>
                <a:sym typeface="Symbol" pitchFamily="18" charset="2"/>
              </a:rPr>
              <a:t></a:t>
            </a:r>
            <a:r>
              <a:rPr kumimoji="1" lang="en-US" altLang="en-US" sz="2800" b="1" dirty="0" err="1">
                <a:solidFill>
                  <a:srgbClr val="000088"/>
                </a:solidFill>
                <a:ea typeface="幼圆" pitchFamily="49" charset="-122"/>
              </a:rPr>
              <a:t>n</a:t>
            </a:r>
            <a:r>
              <a:rPr kumimoji="1" lang="zh-CN" altLang="en-US" sz="2800" b="1" dirty="0">
                <a:solidFill>
                  <a:srgbClr val="000088"/>
                </a:solidFill>
                <a:latin typeface="幼圆" pitchFamily="49" charset="-122"/>
                <a:ea typeface="幼圆" pitchFamily="49" charset="-122"/>
              </a:rPr>
              <a:t>的稀疏矩阵，分别建立</a:t>
            </a:r>
            <a:r>
              <a:rPr kumimoji="1" lang="en-US" altLang="en-US" sz="2800" b="1" dirty="0">
                <a:solidFill>
                  <a:srgbClr val="000088"/>
                </a:solidFill>
                <a:ea typeface="幼圆" pitchFamily="49" charset="-122"/>
              </a:rPr>
              <a:t>m</a:t>
            </a:r>
            <a:r>
              <a:rPr kumimoji="1" lang="zh-CN" altLang="en-US" sz="2800" b="1" dirty="0">
                <a:solidFill>
                  <a:srgbClr val="000088"/>
                </a:solidFill>
                <a:latin typeface="幼圆" pitchFamily="49" charset="-122"/>
                <a:ea typeface="幼圆" pitchFamily="49" charset="-122"/>
              </a:rPr>
              <a:t>个行的循环链表与</a:t>
            </a:r>
            <a:r>
              <a:rPr kumimoji="1" lang="en-US" altLang="en-US" sz="2800" b="1" dirty="0">
                <a:solidFill>
                  <a:srgbClr val="000088"/>
                </a:solidFill>
                <a:ea typeface="幼圆" pitchFamily="49" charset="-122"/>
              </a:rPr>
              <a:t>n</a:t>
            </a:r>
            <a:r>
              <a:rPr kumimoji="1" lang="zh-CN" altLang="zh-CN" sz="2800" b="1" dirty="0">
                <a:solidFill>
                  <a:srgbClr val="000088"/>
                </a:solidFill>
                <a:latin typeface="幼圆" pitchFamily="49" charset="-122"/>
                <a:ea typeface="幼圆" pitchFamily="49" charset="-122"/>
              </a:rPr>
              <a:t>个列的循环链表，</a:t>
            </a:r>
            <a:r>
              <a:rPr kumimoji="1" lang="zh-CN" altLang="en-US" sz="2800" b="1" dirty="0">
                <a:solidFill>
                  <a:srgbClr val="000088"/>
                </a:solidFill>
                <a:latin typeface="幼圆" pitchFamily="49" charset="-122"/>
                <a:ea typeface="幼圆" pitchFamily="49" charset="-122"/>
              </a:rPr>
              <a:t>每个非零元素用一个链结点存储。</a:t>
            </a:r>
            <a:r>
              <a:rPr kumimoji="1" lang="zh-CN" altLang="en-US" sz="3200" b="1" dirty="0">
                <a:solidFill>
                  <a:srgbClr val="000088"/>
                </a:solidFill>
                <a:latin typeface="幼圆" pitchFamily="49" charset="-122"/>
                <a:ea typeface="幼圆" pitchFamily="49" charset="-122"/>
              </a:rPr>
              <a:t>  </a:t>
            </a:r>
            <a:endParaRPr kumimoji="1" lang="zh-CN" altLang="en-US" sz="2800" dirty="0">
              <a:solidFill>
                <a:srgbClr val="000088"/>
              </a:solidFill>
              <a:latin typeface="幼圆" pitchFamily="49" charset="-122"/>
              <a:ea typeface="幼圆" pitchFamily="49" charset="-122"/>
            </a:endParaRPr>
          </a:p>
        </p:txBody>
      </p:sp>
      <p:sp>
        <p:nvSpPr>
          <p:cNvPr id="131307" name="Text Box 235"/>
          <p:cNvSpPr txBox="1">
            <a:spLocks noChangeArrowheads="1"/>
          </p:cNvSpPr>
          <p:nvPr/>
        </p:nvSpPr>
        <p:spPr bwMode="auto">
          <a:xfrm>
            <a:off x="1016768" y="4852317"/>
            <a:ext cx="10361959" cy="138499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dirty="0">
                <a:solidFill>
                  <a:srgbClr val="000088"/>
                </a:solidFill>
                <a:latin typeface="幼圆" pitchFamily="49" charset="-122"/>
                <a:ea typeface="幼圆" pitchFamily="49" charset="-122"/>
              </a:rPr>
              <a:t>    其中，</a:t>
            </a:r>
            <a:r>
              <a:rPr kumimoji="1" lang="en-US" altLang="en-US" sz="2800" b="1" dirty="0">
                <a:solidFill>
                  <a:srgbClr val="000088"/>
                </a:solidFill>
                <a:ea typeface="幼圆" pitchFamily="49" charset="-122"/>
              </a:rPr>
              <a:t>row, col, value</a:t>
            </a:r>
            <a:r>
              <a:rPr kumimoji="1" lang="en-US" altLang="en-US" sz="2800" b="1" dirty="0">
                <a:solidFill>
                  <a:srgbClr val="000088"/>
                </a:solidFill>
                <a:latin typeface="幼圆" pitchFamily="49" charset="-122"/>
                <a:ea typeface="幼圆" pitchFamily="49" charset="-122"/>
              </a:rPr>
              <a:t> </a:t>
            </a:r>
            <a:r>
              <a:rPr kumimoji="1" lang="zh-CN" altLang="en-US" sz="2800" b="1" dirty="0">
                <a:solidFill>
                  <a:srgbClr val="000088"/>
                </a:solidFill>
                <a:latin typeface="幼圆" pitchFamily="49" charset="-122"/>
                <a:ea typeface="幼圆" pitchFamily="49" charset="-122"/>
              </a:rPr>
              <a:t>分别表示某个非</a:t>
            </a:r>
            <a:r>
              <a:rPr kumimoji="1" lang="zh-CN" altLang="en-US" sz="2800" b="1" dirty="0" smtClean="0">
                <a:solidFill>
                  <a:srgbClr val="000088"/>
                </a:solidFill>
                <a:latin typeface="幼圆" pitchFamily="49" charset="-122"/>
                <a:ea typeface="幼圆" pitchFamily="49" charset="-122"/>
              </a:rPr>
              <a:t>零元素所在</a:t>
            </a:r>
            <a:r>
              <a:rPr kumimoji="1" lang="zh-CN" altLang="en-US" sz="2800" b="1" dirty="0">
                <a:solidFill>
                  <a:srgbClr val="000088"/>
                </a:solidFill>
                <a:latin typeface="幼圆" pitchFamily="49" charset="-122"/>
                <a:ea typeface="幼圆" pitchFamily="49" charset="-122"/>
              </a:rPr>
              <a:t>的行号、列号和元素的值；</a:t>
            </a:r>
            <a:r>
              <a:rPr kumimoji="1" lang="en-US" altLang="en-US" sz="2800" b="1" dirty="0">
                <a:solidFill>
                  <a:srgbClr val="000088"/>
                </a:solidFill>
                <a:ea typeface="幼圆" pitchFamily="49" charset="-122"/>
              </a:rPr>
              <a:t>down </a:t>
            </a:r>
            <a:r>
              <a:rPr kumimoji="1" lang="zh-CN" altLang="zh-CN" sz="2800" b="1" dirty="0">
                <a:solidFill>
                  <a:srgbClr val="000088"/>
                </a:solidFill>
                <a:latin typeface="幼圆" pitchFamily="49" charset="-122"/>
                <a:ea typeface="幼圆" pitchFamily="49" charset="-122"/>
              </a:rPr>
              <a:t>和</a:t>
            </a:r>
            <a:r>
              <a:rPr kumimoji="1" lang="zh-CN" altLang="en-US" sz="2800" b="1" dirty="0">
                <a:solidFill>
                  <a:srgbClr val="000088"/>
                </a:solidFill>
                <a:latin typeface="幼圆" pitchFamily="49" charset="-122"/>
                <a:ea typeface="幼圆" pitchFamily="49" charset="-122"/>
              </a:rPr>
              <a:t> </a:t>
            </a:r>
            <a:r>
              <a:rPr kumimoji="1" lang="en-US" altLang="en-US" sz="2800" b="1" dirty="0">
                <a:solidFill>
                  <a:srgbClr val="000088"/>
                </a:solidFill>
                <a:ea typeface="幼圆" pitchFamily="49" charset="-122"/>
              </a:rPr>
              <a:t>right</a:t>
            </a:r>
            <a:r>
              <a:rPr kumimoji="1" lang="en-US" altLang="en-US" sz="2800" b="1" dirty="0">
                <a:solidFill>
                  <a:srgbClr val="000088"/>
                </a:solidFill>
                <a:latin typeface="幼圆" pitchFamily="49" charset="-122"/>
                <a:ea typeface="幼圆" pitchFamily="49" charset="-122"/>
              </a:rPr>
              <a:t> </a:t>
            </a:r>
            <a:r>
              <a:rPr kumimoji="1" lang="zh-CN" altLang="zh-CN" sz="2800" b="1" dirty="0" smtClean="0">
                <a:solidFill>
                  <a:srgbClr val="000088"/>
                </a:solidFill>
                <a:latin typeface="幼圆" pitchFamily="49" charset="-122"/>
                <a:ea typeface="幼圆" pitchFamily="49" charset="-122"/>
              </a:rPr>
              <a:t>分别</a:t>
            </a:r>
            <a:r>
              <a:rPr kumimoji="1" lang="zh-CN" altLang="zh-CN" sz="2800" b="1" dirty="0">
                <a:solidFill>
                  <a:srgbClr val="000088"/>
                </a:solidFill>
                <a:latin typeface="幼圆" pitchFamily="49" charset="-122"/>
                <a:ea typeface="幼圆" pitchFamily="49" charset="-122"/>
              </a:rPr>
              <a:t>为向下与</a:t>
            </a:r>
            <a:r>
              <a:rPr kumimoji="1" lang="zh-CN" altLang="en-US" sz="2800" b="1" dirty="0">
                <a:solidFill>
                  <a:srgbClr val="000088"/>
                </a:solidFill>
                <a:latin typeface="幼圆" pitchFamily="49" charset="-122"/>
                <a:ea typeface="幼圆" pitchFamily="49" charset="-122"/>
              </a:rPr>
              <a:t>向右指针，分别用来链接同一列中的</a:t>
            </a:r>
            <a:r>
              <a:rPr kumimoji="1" lang="zh-CN" altLang="en-US" sz="2800" b="1" dirty="0" smtClean="0">
                <a:solidFill>
                  <a:srgbClr val="000088"/>
                </a:solidFill>
                <a:latin typeface="幼圆" pitchFamily="49" charset="-122"/>
                <a:ea typeface="幼圆" pitchFamily="49" charset="-122"/>
              </a:rPr>
              <a:t>与同</a:t>
            </a:r>
            <a:r>
              <a:rPr kumimoji="1" lang="zh-CN" altLang="en-US" sz="2800" b="1" dirty="0">
                <a:solidFill>
                  <a:srgbClr val="000088"/>
                </a:solidFill>
                <a:latin typeface="幼圆" pitchFamily="49" charset="-122"/>
                <a:ea typeface="幼圆" pitchFamily="49" charset="-122"/>
              </a:rPr>
              <a:t>一行中的所有非零元素对应的链结点。</a:t>
            </a:r>
          </a:p>
        </p:txBody>
      </p:sp>
      <p:grpSp>
        <p:nvGrpSpPr>
          <p:cNvPr id="2" name="Group 247"/>
          <p:cNvGrpSpPr>
            <a:grpSpLocks/>
          </p:cNvGrpSpPr>
          <p:nvPr/>
        </p:nvGrpSpPr>
        <p:grpSpPr bwMode="auto">
          <a:xfrm>
            <a:off x="2096140" y="2375520"/>
            <a:ext cx="5701235" cy="2133600"/>
            <a:chOff x="990" y="1296"/>
            <a:chExt cx="2694" cy="1344"/>
          </a:xfrm>
        </p:grpSpPr>
        <p:sp>
          <p:nvSpPr>
            <p:cNvPr id="76805" name="Rectangle 248"/>
            <p:cNvSpPr>
              <a:spLocks noChangeArrowheads="1"/>
            </p:cNvSpPr>
            <p:nvPr/>
          </p:nvSpPr>
          <p:spPr bwMode="auto">
            <a:xfrm>
              <a:off x="990" y="1296"/>
              <a:ext cx="1669" cy="407"/>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000088"/>
                  </a:solidFill>
                  <a:ea typeface="幼圆" pitchFamily="49" charset="-122"/>
                </a:rPr>
                <a:t>链结点的构造为</a:t>
              </a:r>
              <a:r>
                <a:rPr kumimoji="1" lang="zh-CN" altLang="en-US" sz="3600" b="1">
                  <a:solidFill>
                    <a:srgbClr val="000088"/>
                  </a:solidFill>
                  <a:ea typeface="幼圆" pitchFamily="49" charset="-122"/>
                </a:rPr>
                <a:t>：</a:t>
              </a:r>
            </a:p>
          </p:txBody>
        </p:sp>
        <p:grpSp>
          <p:nvGrpSpPr>
            <p:cNvPr id="3" name="Group 249"/>
            <p:cNvGrpSpPr>
              <a:grpSpLocks/>
            </p:cNvGrpSpPr>
            <p:nvPr/>
          </p:nvGrpSpPr>
          <p:grpSpPr bwMode="auto">
            <a:xfrm>
              <a:off x="1908" y="1776"/>
              <a:ext cx="1536" cy="624"/>
              <a:chOff x="2016" y="1920"/>
              <a:chExt cx="1536" cy="624"/>
            </a:xfrm>
          </p:grpSpPr>
          <p:sp>
            <p:nvSpPr>
              <p:cNvPr id="76809" name="Rectangle 250"/>
              <p:cNvSpPr>
                <a:spLocks noChangeArrowheads="1"/>
              </p:cNvSpPr>
              <p:nvPr/>
            </p:nvSpPr>
            <p:spPr bwMode="auto">
              <a:xfrm>
                <a:off x="2016"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3200" b="1">
                    <a:solidFill>
                      <a:srgbClr val="000088"/>
                    </a:solidFill>
                  </a:rPr>
                  <a:t>row</a:t>
                </a:r>
              </a:p>
            </p:txBody>
          </p:sp>
          <p:sp>
            <p:nvSpPr>
              <p:cNvPr id="76810" name="Rectangle 251"/>
              <p:cNvSpPr>
                <a:spLocks noChangeArrowheads="1"/>
              </p:cNvSpPr>
              <p:nvPr/>
            </p:nvSpPr>
            <p:spPr bwMode="auto">
              <a:xfrm>
                <a:off x="2528"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3200" b="1">
                    <a:solidFill>
                      <a:srgbClr val="000088"/>
                    </a:solidFill>
                  </a:rPr>
                  <a:t>col</a:t>
                </a:r>
              </a:p>
            </p:txBody>
          </p:sp>
          <p:sp>
            <p:nvSpPr>
              <p:cNvPr id="76811" name="Rectangle 252"/>
              <p:cNvSpPr>
                <a:spLocks noChangeArrowheads="1"/>
              </p:cNvSpPr>
              <p:nvPr/>
            </p:nvSpPr>
            <p:spPr bwMode="auto">
              <a:xfrm>
                <a:off x="3040"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3200" b="1">
                    <a:solidFill>
                      <a:srgbClr val="000088"/>
                    </a:solidFill>
                  </a:rPr>
                  <a:t>value</a:t>
                </a:r>
              </a:p>
            </p:txBody>
          </p:sp>
          <p:sp>
            <p:nvSpPr>
              <p:cNvPr id="76812" name="Rectangle 253"/>
              <p:cNvSpPr>
                <a:spLocks noChangeArrowheads="1"/>
              </p:cNvSpPr>
              <p:nvPr/>
            </p:nvSpPr>
            <p:spPr bwMode="auto">
              <a:xfrm>
                <a:off x="2016" y="2232"/>
                <a:ext cx="740"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3200" b="1">
                    <a:solidFill>
                      <a:srgbClr val="FF0000"/>
                    </a:solidFill>
                  </a:rPr>
                  <a:t>down</a:t>
                </a:r>
              </a:p>
            </p:txBody>
          </p:sp>
          <p:sp>
            <p:nvSpPr>
              <p:cNvPr id="76813" name="Rectangle 254"/>
              <p:cNvSpPr>
                <a:spLocks noChangeArrowheads="1"/>
              </p:cNvSpPr>
              <p:nvPr/>
            </p:nvSpPr>
            <p:spPr bwMode="auto">
              <a:xfrm>
                <a:off x="2756" y="2232"/>
                <a:ext cx="796"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3200" b="1">
                    <a:solidFill>
                      <a:srgbClr val="FF0000"/>
                    </a:solidFill>
                  </a:rPr>
                  <a:t>right</a:t>
                </a:r>
              </a:p>
            </p:txBody>
          </p:sp>
        </p:grpSp>
        <p:sp>
          <p:nvSpPr>
            <p:cNvPr id="131327" name="Line 255"/>
            <p:cNvSpPr>
              <a:spLocks noChangeShapeType="1"/>
            </p:cNvSpPr>
            <p:nvPr/>
          </p:nvSpPr>
          <p:spPr bwMode="auto">
            <a:xfrm>
              <a:off x="3348" y="2256"/>
              <a:ext cx="336" cy="0"/>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44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1328" name="Line 256"/>
            <p:cNvSpPr>
              <a:spLocks noChangeShapeType="1"/>
            </p:cNvSpPr>
            <p:nvPr/>
          </p:nvSpPr>
          <p:spPr bwMode="auto">
            <a:xfrm>
              <a:off x="2292" y="2352"/>
              <a:ext cx="0" cy="288"/>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44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1307"/>
                                        </p:tgtEl>
                                        <p:attrNameLst>
                                          <p:attrName>style.visibility</p:attrName>
                                        </p:attrNameLst>
                                      </p:cBhvr>
                                      <p:to>
                                        <p:strVal val="visible"/>
                                      </p:to>
                                    </p:set>
                                    <p:animEffect transition="in" filter="wipe(right)">
                                      <p:cBhvr>
                                        <p:cTn id="12" dur="500"/>
                                        <p:tgtEl>
                                          <p:spTgt spid="13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Text Box 14"/>
          <p:cNvSpPr txBox="1">
            <a:spLocks noChangeArrowheads="1"/>
          </p:cNvSpPr>
          <p:nvPr/>
        </p:nvSpPr>
        <p:spPr bwMode="auto">
          <a:xfrm>
            <a:off x="1256387" y="4267201"/>
            <a:ext cx="6901248" cy="507831"/>
          </a:xfrm>
          <a:prstGeom prst="rect">
            <a:avLst/>
          </a:prstGeom>
          <a:noFill/>
          <a:ln w="12700" cap="sq">
            <a:noFill/>
            <a:miter lim="800000"/>
            <a:headEnd type="none" w="sm" len="sm"/>
            <a:tailEnd type="none" w="sm" len="sm"/>
          </a:ln>
        </p:spPr>
        <p:txBody>
          <a:bodyPr wrap="none">
            <a:spAutoFit/>
          </a:bodyPr>
          <a:lstStyle/>
          <a:p>
            <a:pPr algn="l"/>
            <a:r>
              <a:rPr lang="zh-CN" altLang="en-US" sz="2700" b="1">
                <a:solidFill>
                  <a:srgbClr val="000099"/>
                </a:solidFill>
                <a:latin typeface="幼圆" pitchFamily="49" charset="-122"/>
                <a:ea typeface="幼圆" pitchFamily="49" charset="-122"/>
              </a:rPr>
              <a:t>一共设置</a:t>
            </a:r>
            <a:r>
              <a:rPr lang="en-US" altLang="zh-CN" sz="2700" b="1">
                <a:solidFill>
                  <a:srgbClr val="CC0066"/>
                </a:solidFill>
                <a:ea typeface="幼圆" pitchFamily="49" charset="-122"/>
              </a:rPr>
              <a:t>MAX(m,n)</a:t>
            </a:r>
            <a:r>
              <a:rPr lang="zh-CN" altLang="en-US" sz="2700" b="1">
                <a:solidFill>
                  <a:srgbClr val="000099"/>
                </a:solidFill>
                <a:latin typeface="幼圆" pitchFamily="49" charset="-122"/>
                <a:ea typeface="幼圆" pitchFamily="49" charset="-122"/>
              </a:rPr>
              <a:t>个头结点，头结点构造为</a:t>
            </a:r>
            <a:r>
              <a:rPr lang="zh-CN" altLang="en-US" sz="2700" b="1">
                <a:solidFill>
                  <a:srgbClr val="FFFF00"/>
                </a:solidFill>
                <a:latin typeface="幼圆" pitchFamily="49" charset="-122"/>
                <a:ea typeface="幼圆" pitchFamily="49" charset="-122"/>
              </a:rPr>
              <a:t>.</a:t>
            </a:r>
          </a:p>
        </p:txBody>
      </p:sp>
      <p:grpSp>
        <p:nvGrpSpPr>
          <p:cNvPr id="2" name="Group 113"/>
          <p:cNvGrpSpPr>
            <a:grpSpLocks/>
          </p:cNvGrpSpPr>
          <p:nvPr/>
        </p:nvGrpSpPr>
        <p:grpSpPr bwMode="auto">
          <a:xfrm>
            <a:off x="608767" y="358777"/>
            <a:ext cx="10769629" cy="3451225"/>
            <a:chOff x="288" y="226"/>
            <a:chExt cx="5088" cy="2174"/>
          </a:xfrm>
        </p:grpSpPr>
        <p:sp>
          <p:nvSpPr>
            <p:cNvPr id="60473" name="Rectangle 57"/>
            <p:cNvSpPr>
              <a:spLocks noChangeArrowheads="1"/>
            </p:cNvSpPr>
            <p:nvPr/>
          </p:nvSpPr>
          <p:spPr bwMode="auto">
            <a:xfrm>
              <a:off x="288" y="226"/>
              <a:ext cx="5088" cy="2174"/>
            </a:xfrm>
            <a:prstGeom prst="rect">
              <a:avLst/>
            </a:prstGeom>
            <a:solidFill>
              <a:srgbClr val="CCFFFF"/>
            </a:solidFill>
            <a:ln w="12700" cap="sq">
              <a:noFill/>
              <a:miter lim="800000"/>
              <a:headEnd type="none" w="sm" len="sm"/>
              <a:tailEnd type="none" w="sm" len="sm"/>
            </a:ln>
            <a:effectLst>
              <a:outerShdw dist="233487"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8" name="Text Box 58"/>
            <p:cNvSpPr txBox="1">
              <a:spLocks noChangeArrowheads="1"/>
            </p:cNvSpPr>
            <p:nvPr/>
          </p:nvSpPr>
          <p:spPr bwMode="auto">
            <a:xfrm>
              <a:off x="636" y="518"/>
              <a:ext cx="4340" cy="1643"/>
            </a:xfrm>
            <a:prstGeom prst="rect">
              <a:avLst/>
            </a:prstGeom>
            <a:noFill/>
            <a:ln w="12700" cap="sq">
              <a:noFill/>
              <a:miter lim="800000"/>
              <a:headEnd type="none" w="sm" len="sm"/>
              <a:tailEnd type="none" w="sm" len="sm"/>
            </a:ln>
          </p:spPr>
          <p:txBody>
            <a:bodyPr wrap="square">
              <a:spAutoFit/>
            </a:bodyPr>
            <a:lstStyle/>
            <a:p>
              <a:pPr algn="l" eaLnBrk="1" hangingPunct="1">
                <a:lnSpc>
                  <a:spcPct val="120000"/>
                </a:lnSpc>
              </a:pPr>
              <a:r>
                <a:rPr kumimoji="1" lang="zh-CN" altLang="en-US" sz="2800" b="1" dirty="0">
                  <a:solidFill>
                    <a:srgbClr val="000088"/>
                  </a:solidFill>
                  <a:latin typeface="幼圆" pitchFamily="49" charset="-122"/>
                  <a:ea typeface="幼圆" pitchFamily="49" charset="-122"/>
                </a:rPr>
                <a:t>    </a:t>
              </a:r>
              <a:r>
                <a:rPr kumimoji="1" lang="zh-CN" altLang="en-US" sz="2800" b="1" u="sng" dirty="0">
                  <a:solidFill>
                    <a:schemeClr val="accent2">
                      <a:lumMod val="60000"/>
                      <a:lumOff val="40000"/>
                    </a:schemeClr>
                  </a:solidFill>
                  <a:latin typeface="幼圆" pitchFamily="49" charset="-122"/>
                  <a:ea typeface="幼圆" pitchFamily="49" charset="-122"/>
                </a:rPr>
                <a:t>对</a:t>
              </a:r>
              <a:r>
                <a:rPr kumimoji="1" lang="en-US" altLang="en-US" sz="2800" b="1" u="sng" dirty="0">
                  <a:solidFill>
                    <a:schemeClr val="accent2">
                      <a:lumMod val="60000"/>
                      <a:lumOff val="40000"/>
                    </a:schemeClr>
                  </a:solidFill>
                  <a:ea typeface="幼圆" pitchFamily="49" charset="-122"/>
                </a:rPr>
                <a:t>m</a:t>
              </a:r>
              <a:r>
                <a:rPr kumimoji="1" lang="zh-CN" altLang="en-US" sz="2800" b="1" u="sng" dirty="0">
                  <a:solidFill>
                    <a:schemeClr val="accent2">
                      <a:lumMod val="60000"/>
                      <a:lumOff val="40000"/>
                    </a:schemeClr>
                  </a:solidFill>
                  <a:latin typeface="幼圆" pitchFamily="49" charset="-122"/>
                  <a:ea typeface="幼圆" pitchFamily="49" charset="-122"/>
                </a:rPr>
                <a:t>个行链表</a:t>
              </a:r>
              <a:r>
                <a:rPr kumimoji="1" lang="zh-CN" altLang="en-US" sz="2800" b="1" dirty="0">
                  <a:solidFill>
                    <a:srgbClr val="000088"/>
                  </a:solidFill>
                  <a:latin typeface="幼圆" pitchFamily="49" charset="-122"/>
                  <a:ea typeface="幼圆" pitchFamily="49" charset="-122"/>
                </a:rPr>
                <a:t>，分别设置</a:t>
              </a:r>
              <a:r>
                <a:rPr kumimoji="1" lang="en-US" altLang="en-US" sz="2800" b="1" dirty="0">
                  <a:solidFill>
                    <a:srgbClr val="000088"/>
                  </a:solidFill>
                  <a:ea typeface="幼圆" pitchFamily="49" charset="-122"/>
                </a:rPr>
                <a:t>m</a:t>
              </a:r>
              <a:r>
                <a:rPr kumimoji="1" lang="zh-CN" altLang="en-US" sz="2800" b="1" dirty="0">
                  <a:solidFill>
                    <a:srgbClr val="000088"/>
                  </a:solidFill>
                  <a:latin typeface="幼圆" pitchFamily="49" charset="-122"/>
                  <a:ea typeface="幼圆" pitchFamily="49" charset="-122"/>
                </a:rPr>
                <a:t>个行链表</a:t>
              </a:r>
              <a:r>
                <a:rPr kumimoji="1" lang="zh-CN" altLang="en-US" sz="2800" b="1" dirty="0" smtClean="0">
                  <a:solidFill>
                    <a:srgbClr val="FF0000"/>
                  </a:solidFill>
                  <a:latin typeface="黑体" pitchFamily="49" charset="-122"/>
                  <a:ea typeface="黑体" pitchFamily="49" charset="-122"/>
                </a:rPr>
                <a:t>表头</a:t>
              </a:r>
              <a:r>
                <a:rPr kumimoji="1" lang="zh-CN" altLang="en-US" sz="2800" b="1" dirty="0">
                  <a:solidFill>
                    <a:srgbClr val="FF0000"/>
                  </a:solidFill>
                  <a:latin typeface="黑体" pitchFamily="49" charset="-122"/>
                  <a:ea typeface="黑体" pitchFamily="49" charset="-122"/>
                </a:rPr>
                <a:t>结点</a:t>
              </a:r>
              <a:r>
                <a:rPr kumimoji="1" lang="zh-CN" altLang="en-US" sz="2800" b="1" dirty="0">
                  <a:solidFill>
                    <a:srgbClr val="000088"/>
                  </a:solidFill>
                  <a:latin typeface="幼圆" pitchFamily="49" charset="-122"/>
                  <a:ea typeface="幼圆" pitchFamily="49" charset="-122"/>
                </a:rPr>
                <a:t>。 表头结点的构造与链表中其他</a:t>
              </a:r>
              <a:r>
                <a:rPr kumimoji="1" lang="zh-CN" altLang="en-US" sz="2800" b="1" dirty="0" smtClean="0">
                  <a:solidFill>
                    <a:srgbClr val="000088"/>
                  </a:solidFill>
                  <a:latin typeface="幼圆" pitchFamily="49" charset="-122"/>
                  <a:ea typeface="幼圆" pitchFamily="49" charset="-122"/>
                </a:rPr>
                <a:t>链结点</a:t>
              </a:r>
              <a:r>
                <a:rPr kumimoji="1" lang="zh-CN" altLang="en-US" sz="2800" b="1" dirty="0">
                  <a:solidFill>
                    <a:srgbClr val="000088"/>
                  </a:solidFill>
                  <a:latin typeface="幼圆" pitchFamily="49" charset="-122"/>
                  <a:ea typeface="幼圆" pitchFamily="49" charset="-122"/>
                </a:rPr>
                <a:t>一样， 只是令</a:t>
              </a:r>
              <a:r>
                <a:rPr kumimoji="1" lang="en-US" altLang="en-US" sz="2800" b="1" dirty="0">
                  <a:solidFill>
                    <a:srgbClr val="000088"/>
                  </a:solidFill>
                  <a:ea typeface="幼圆" pitchFamily="49" charset="-122"/>
                </a:rPr>
                <a:t>row</a:t>
              </a:r>
              <a:r>
                <a:rPr kumimoji="1" lang="zh-CN" altLang="en-US" sz="2800" b="1" dirty="0">
                  <a:solidFill>
                    <a:srgbClr val="000088"/>
                  </a:solidFill>
                  <a:latin typeface="幼圆" pitchFamily="49" charset="-122"/>
                  <a:ea typeface="幼圆" pitchFamily="49" charset="-122"/>
                </a:rPr>
                <a:t>与</a:t>
              </a:r>
              <a:r>
                <a:rPr kumimoji="1" lang="en-US" altLang="en-US" sz="2800" b="1" dirty="0">
                  <a:solidFill>
                    <a:srgbClr val="000088"/>
                  </a:solidFill>
                  <a:ea typeface="幼圆" pitchFamily="49" charset="-122"/>
                </a:rPr>
                <a:t>col</a:t>
              </a:r>
              <a:r>
                <a:rPr kumimoji="1" lang="en-US" altLang="en-US" sz="2800" b="1" dirty="0">
                  <a:solidFill>
                    <a:srgbClr val="000088"/>
                  </a:solidFill>
                  <a:latin typeface="幼圆" pitchFamily="49" charset="-122"/>
                  <a:ea typeface="幼圆" pitchFamily="49" charset="-122"/>
                </a:rPr>
                <a:t> </a:t>
              </a:r>
              <a:r>
                <a:rPr kumimoji="1" lang="zh-CN" altLang="zh-CN" sz="2800" b="1" dirty="0">
                  <a:solidFill>
                    <a:srgbClr val="000088"/>
                  </a:solidFill>
                  <a:latin typeface="幼圆" pitchFamily="49" charset="-122"/>
                  <a:ea typeface="幼圆" pitchFamily="49" charset="-122"/>
                </a:rPr>
                <a:t>的值分别为</a:t>
              </a:r>
              <a:r>
                <a:rPr kumimoji="1" lang="zh-CN" altLang="zh-CN" sz="2800" b="1" dirty="0">
                  <a:solidFill>
                    <a:srgbClr val="000088"/>
                  </a:solidFill>
                  <a:ea typeface="幼圆" pitchFamily="49" charset="-122"/>
                </a:rPr>
                <a:t>0</a:t>
              </a:r>
              <a:r>
                <a:rPr kumimoji="1" lang="zh-CN" altLang="zh-CN" sz="2800" b="1" dirty="0" smtClean="0">
                  <a:solidFill>
                    <a:srgbClr val="000088"/>
                  </a:solidFill>
                  <a:latin typeface="幼圆" pitchFamily="49" charset="-122"/>
                  <a:ea typeface="幼圆" pitchFamily="49" charset="-122"/>
                </a:rPr>
                <a:t>，</a:t>
              </a:r>
              <a:r>
                <a:rPr kumimoji="1" lang="en-US" altLang="zh-CN" sz="2800" b="1" dirty="0" smtClean="0">
                  <a:solidFill>
                    <a:srgbClr val="000088"/>
                  </a:solidFill>
                  <a:ea typeface="幼圆" pitchFamily="49" charset="-122"/>
                </a:rPr>
                <a:t>right</a:t>
              </a:r>
              <a:r>
                <a:rPr kumimoji="1" lang="zh-CN" altLang="en-US" sz="2800" b="1" dirty="0">
                  <a:solidFill>
                    <a:srgbClr val="000088"/>
                  </a:solidFill>
                  <a:latin typeface="幼圆" pitchFamily="49" charset="-122"/>
                  <a:ea typeface="幼圆" pitchFamily="49" charset="-122"/>
                </a:rPr>
                <a:t>域指向相应行链表的第一个结链点.</a:t>
              </a:r>
              <a:r>
                <a:rPr kumimoji="1" lang="zh-CN" altLang="en-US" sz="2800" b="1" dirty="0" smtClean="0">
                  <a:solidFill>
                    <a:srgbClr val="000088"/>
                  </a:solidFill>
                  <a:latin typeface="幼圆" pitchFamily="49" charset="-122"/>
                  <a:ea typeface="幼圆" pitchFamily="49" charset="-122"/>
                </a:rPr>
                <a:t>同理</a:t>
              </a:r>
              <a:r>
                <a:rPr kumimoji="1" lang="zh-CN" altLang="en-US" sz="2800" b="1" dirty="0">
                  <a:solidFill>
                    <a:srgbClr val="000088"/>
                  </a:solidFill>
                  <a:latin typeface="幼圆" pitchFamily="49" charset="-122"/>
                  <a:ea typeface="幼圆" pitchFamily="49" charset="-122"/>
                </a:rPr>
                <a:t>,</a:t>
              </a:r>
              <a:r>
                <a:rPr kumimoji="1" lang="zh-CN" altLang="en-US" sz="2800" b="1" u="sng" dirty="0">
                  <a:solidFill>
                    <a:schemeClr val="accent2">
                      <a:lumMod val="60000"/>
                      <a:lumOff val="40000"/>
                    </a:schemeClr>
                  </a:solidFill>
                  <a:latin typeface="幼圆" pitchFamily="49" charset="-122"/>
                  <a:ea typeface="幼圆" pitchFamily="49" charset="-122"/>
                </a:rPr>
                <a:t>对</a:t>
              </a:r>
              <a:r>
                <a:rPr kumimoji="1" lang="en-US" altLang="en-US" sz="2800" b="1" u="sng" dirty="0">
                  <a:solidFill>
                    <a:schemeClr val="accent2">
                      <a:lumMod val="60000"/>
                      <a:lumOff val="40000"/>
                    </a:schemeClr>
                  </a:solidFill>
                  <a:ea typeface="幼圆" pitchFamily="49" charset="-122"/>
                </a:rPr>
                <a:t>n</a:t>
              </a:r>
              <a:r>
                <a:rPr kumimoji="1" lang="zh-CN" altLang="zh-CN" sz="2800" b="1" u="sng" dirty="0">
                  <a:solidFill>
                    <a:schemeClr val="accent2">
                      <a:lumMod val="60000"/>
                      <a:lumOff val="40000"/>
                    </a:schemeClr>
                  </a:solidFill>
                  <a:latin typeface="幼圆" pitchFamily="49" charset="-122"/>
                  <a:ea typeface="幼圆" pitchFamily="49" charset="-122"/>
                </a:rPr>
                <a:t>个列链表</a:t>
              </a:r>
              <a:r>
                <a:rPr kumimoji="1" lang="zh-CN" altLang="zh-CN" sz="2800" b="1" dirty="0">
                  <a:solidFill>
                    <a:srgbClr val="000088"/>
                  </a:solidFill>
                  <a:latin typeface="幼圆" pitchFamily="49" charset="-122"/>
                  <a:ea typeface="幼圆" pitchFamily="49" charset="-122"/>
                </a:rPr>
                <a:t>，</a:t>
              </a:r>
              <a:r>
                <a:rPr kumimoji="1" lang="zh-CN" altLang="en-US" sz="2800" b="1" dirty="0">
                  <a:solidFill>
                    <a:srgbClr val="000088"/>
                  </a:solidFill>
                  <a:latin typeface="幼圆" pitchFamily="49" charset="-122"/>
                  <a:ea typeface="幼圆" pitchFamily="49" charset="-122"/>
                </a:rPr>
                <a:t>分别设置</a:t>
              </a:r>
              <a:r>
                <a:rPr kumimoji="1" lang="en-US" altLang="en-US" sz="2800" b="1" dirty="0">
                  <a:solidFill>
                    <a:srgbClr val="000088"/>
                  </a:solidFill>
                  <a:ea typeface="幼圆" pitchFamily="49" charset="-122"/>
                </a:rPr>
                <a:t>n</a:t>
              </a:r>
              <a:r>
                <a:rPr kumimoji="1" lang="zh-CN" altLang="en-US" sz="2800" b="1" dirty="0">
                  <a:solidFill>
                    <a:srgbClr val="000088"/>
                  </a:solidFill>
                  <a:latin typeface="幼圆" pitchFamily="49" charset="-122"/>
                  <a:ea typeface="幼圆" pitchFamily="49" charset="-122"/>
                </a:rPr>
                <a:t>个列链表</a:t>
              </a:r>
              <a:r>
                <a:rPr kumimoji="1" lang="zh-CN" altLang="en-US" sz="2800" b="1" dirty="0">
                  <a:solidFill>
                    <a:srgbClr val="FF0000"/>
                  </a:solidFill>
                  <a:latin typeface="幼圆" pitchFamily="49" charset="-122"/>
                  <a:ea typeface="幼圆" pitchFamily="49" charset="-122"/>
                </a:rPr>
                <a:t>表</a:t>
              </a:r>
              <a:r>
                <a:rPr kumimoji="1" lang="zh-CN" altLang="en-US" sz="2800" b="1" dirty="0" smtClean="0">
                  <a:solidFill>
                    <a:srgbClr val="FF0000"/>
                  </a:solidFill>
                  <a:latin typeface="幼圆" pitchFamily="49" charset="-122"/>
                  <a:ea typeface="幼圆" pitchFamily="49" charset="-122"/>
                </a:rPr>
                <a:t>头结点</a:t>
              </a:r>
              <a:r>
                <a:rPr kumimoji="1" lang="zh-CN" altLang="zh-CN" sz="2800" b="1" dirty="0">
                  <a:solidFill>
                    <a:srgbClr val="000088"/>
                  </a:solidFill>
                  <a:latin typeface="幼圆" pitchFamily="49" charset="-122"/>
                  <a:ea typeface="幼圆" pitchFamily="49" charset="-122"/>
                </a:rPr>
                <a:t>指向相应列链表的第一个结链点。</a:t>
              </a:r>
              <a:endParaRPr kumimoji="1" lang="zh-CN" altLang="en-US" sz="2800" b="1" dirty="0">
                <a:solidFill>
                  <a:srgbClr val="000088"/>
                </a:solidFill>
                <a:latin typeface="幼圆" pitchFamily="49" charset="-122"/>
                <a:ea typeface="幼圆" pitchFamily="49" charset="-122"/>
              </a:endParaRPr>
            </a:p>
          </p:txBody>
        </p:sp>
      </p:grpSp>
      <p:grpSp>
        <p:nvGrpSpPr>
          <p:cNvPr id="3" name="Group 124"/>
          <p:cNvGrpSpPr>
            <a:grpSpLocks/>
          </p:cNvGrpSpPr>
          <p:nvPr/>
        </p:nvGrpSpPr>
        <p:grpSpPr bwMode="auto">
          <a:xfrm>
            <a:off x="3466939" y="4965700"/>
            <a:ext cx="5217678" cy="1474788"/>
            <a:chOff x="1638" y="3128"/>
            <a:chExt cx="2466" cy="929"/>
          </a:xfrm>
        </p:grpSpPr>
        <p:sp>
          <p:nvSpPr>
            <p:cNvPr id="77829" name="Rectangle 116"/>
            <p:cNvSpPr>
              <a:spLocks noChangeArrowheads="1"/>
            </p:cNvSpPr>
            <p:nvPr/>
          </p:nvSpPr>
          <p:spPr bwMode="auto">
            <a:xfrm>
              <a:off x="2227"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0" name="Rectangle 117"/>
            <p:cNvSpPr>
              <a:spLocks noChangeArrowheads="1"/>
            </p:cNvSpPr>
            <p:nvPr/>
          </p:nvSpPr>
          <p:spPr bwMode="auto">
            <a:xfrm>
              <a:off x="2739"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1" name="Rectangle 118"/>
            <p:cNvSpPr>
              <a:spLocks noChangeArrowheads="1"/>
            </p:cNvSpPr>
            <p:nvPr/>
          </p:nvSpPr>
          <p:spPr bwMode="auto">
            <a:xfrm>
              <a:off x="3251" y="3193"/>
              <a:ext cx="512" cy="312"/>
            </a:xfrm>
            <a:prstGeom prst="rect">
              <a:avLst/>
            </a:prstGeom>
            <a:solidFill>
              <a:srgbClr val="C0C0C0"/>
            </a:solid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endParaRPr kumimoji="1" lang="zh-CN" altLang="zh-CN" sz="2400" b="1">
                <a:solidFill>
                  <a:srgbClr val="FFFFFF"/>
                </a:solidFill>
              </a:endParaRPr>
            </a:p>
          </p:txBody>
        </p:sp>
        <p:sp>
          <p:nvSpPr>
            <p:cNvPr id="77832" name="Rectangle 119"/>
            <p:cNvSpPr>
              <a:spLocks noChangeArrowheads="1"/>
            </p:cNvSpPr>
            <p:nvPr/>
          </p:nvSpPr>
          <p:spPr bwMode="auto">
            <a:xfrm>
              <a:off x="2227" y="3505"/>
              <a:ext cx="740" cy="312"/>
            </a:xfrm>
            <a:prstGeom prst="rect">
              <a:avLst/>
            </a:prstGeom>
            <a:no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009900"/>
                  </a:solidFill>
                </a:rPr>
                <a:t>down</a:t>
              </a:r>
            </a:p>
          </p:txBody>
        </p:sp>
        <p:sp>
          <p:nvSpPr>
            <p:cNvPr id="77833" name="Rectangle 120"/>
            <p:cNvSpPr>
              <a:spLocks noChangeArrowheads="1"/>
            </p:cNvSpPr>
            <p:nvPr/>
          </p:nvSpPr>
          <p:spPr bwMode="auto">
            <a:xfrm>
              <a:off x="2967" y="3505"/>
              <a:ext cx="796" cy="312"/>
            </a:xfrm>
            <a:prstGeom prst="rect">
              <a:avLst/>
            </a:prstGeom>
            <a:noFill/>
            <a:ln w="22225" cap="sq">
              <a:solidFill>
                <a:srgbClr val="003366"/>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FF00FF"/>
                  </a:solidFill>
                </a:rPr>
                <a:t>right</a:t>
              </a:r>
            </a:p>
          </p:txBody>
        </p:sp>
        <p:sp>
          <p:nvSpPr>
            <p:cNvPr id="60537" name="Line 121"/>
            <p:cNvSpPr>
              <a:spLocks noChangeShapeType="1"/>
            </p:cNvSpPr>
            <p:nvPr/>
          </p:nvSpPr>
          <p:spPr bwMode="auto">
            <a:xfrm>
              <a:off x="3651" y="3671"/>
              <a:ext cx="453" cy="0"/>
            </a:xfrm>
            <a:prstGeom prst="line">
              <a:avLst/>
            </a:prstGeom>
            <a:noFill/>
            <a:ln w="38100" cap="sq">
              <a:solidFill>
                <a:srgbClr val="FF00FF"/>
              </a:solidFill>
              <a:round/>
              <a:headEnd type="none" w="sm" len="sm"/>
              <a:tailEnd type="triangle" w="med" len="med"/>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538" name="Line 122"/>
            <p:cNvSpPr>
              <a:spLocks noChangeShapeType="1"/>
            </p:cNvSpPr>
            <p:nvPr/>
          </p:nvSpPr>
          <p:spPr bwMode="auto">
            <a:xfrm>
              <a:off x="2611" y="3769"/>
              <a:ext cx="0" cy="288"/>
            </a:xfrm>
            <a:prstGeom prst="line">
              <a:avLst/>
            </a:prstGeom>
            <a:noFill/>
            <a:ln w="38100" cap="sq">
              <a:solidFill>
                <a:srgbClr val="00FF00"/>
              </a:solidFill>
              <a:round/>
              <a:headEnd type="none" w="sm" len="sm"/>
              <a:tailEnd type="triangle" w="med" len="lg"/>
            </a:ln>
            <a:effectLst>
              <a:outerShdw dist="12700" dir="5400000"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6" name="Rectangle 123"/>
            <p:cNvSpPr>
              <a:spLocks noChangeArrowheads="1"/>
            </p:cNvSpPr>
            <p:nvPr/>
          </p:nvSpPr>
          <p:spPr bwMode="auto">
            <a:xfrm>
              <a:off x="1638" y="3128"/>
              <a:ext cx="270" cy="80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l">
                <a:lnSpc>
                  <a:spcPct val="85000"/>
                </a:lnSpc>
              </a:pPr>
              <a:r>
                <a:rPr lang="zh-CN" altLang="en-US" sz="3000" b="1">
                  <a:solidFill>
                    <a:srgbClr val="FF3300"/>
                  </a:solidFill>
                  <a:latin typeface="黑体" pitchFamily="49" charset="-122"/>
                  <a:ea typeface="黑体" pitchFamily="49" charset="-122"/>
                </a:rPr>
                <a:t>头</a:t>
              </a:r>
            </a:p>
            <a:p>
              <a:pPr algn="l">
                <a:lnSpc>
                  <a:spcPct val="85000"/>
                </a:lnSpc>
              </a:pPr>
              <a:r>
                <a:rPr lang="zh-CN" altLang="en-US" sz="3000" b="1">
                  <a:solidFill>
                    <a:srgbClr val="FF3300"/>
                  </a:solidFill>
                  <a:latin typeface="黑体" pitchFamily="49" charset="-122"/>
                  <a:ea typeface="黑体" pitchFamily="49" charset="-122"/>
                </a:rPr>
                <a:t>结</a:t>
              </a:r>
            </a:p>
            <a:p>
              <a:pPr algn="l">
                <a:lnSpc>
                  <a:spcPct val="85000"/>
                </a:lnSpc>
              </a:pPr>
              <a:r>
                <a:rPr lang="zh-CN" altLang="en-US" sz="3000" b="1">
                  <a:solidFill>
                    <a:srgbClr val="FF3300"/>
                  </a:solidFill>
                  <a:latin typeface="黑体" pitchFamily="49" charset="-122"/>
                  <a:ea typeface="黑体" pitchFamily="49" charset="-122"/>
                </a:rPr>
                <a:t>点</a:t>
              </a:r>
            </a:p>
          </p:txBody>
        </p:sp>
      </p:grpSp>
      <p:sp>
        <p:nvSpPr>
          <p:cNvPr id="4" name="矩形标注 3"/>
          <p:cNvSpPr/>
          <p:nvPr/>
        </p:nvSpPr>
        <p:spPr bwMode="auto">
          <a:xfrm>
            <a:off x="9407574" y="4815907"/>
            <a:ext cx="2709396" cy="1384995"/>
          </a:xfrm>
          <a:prstGeom prst="wedgeRectCallout">
            <a:avLst>
              <a:gd name="adj1" fmla="val -121988"/>
              <a:gd name="adj2" fmla="val -3777"/>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800" b="1" dirty="0">
                <a:latin typeface="Arial" charset="0"/>
                <a:ea typeface="宋体" charset="-122"/>
              </a:rPr>
              <a:t>指针</a:t>
            </a:r>
            <a:r>
              <a:rPr lang="zh-CN" altLang="en-US" sz="2800" b="1" dirty="0" smtClean="0">
                <a:latin typeface="Arial" charset="0"/>
                <a:ea typeface="宋体" charset="-122"/>
              </a:rPr>
              <a:t>，</a:t>
            </a:r>
            <a:r>
              <a:rPr lang="zh-CN" altLang="en-US" sz="2800" b="1" dirty="0">
                <a:latin typeface="Arial" charset="0"/>
                <a:ea typeface="宋体" charset="-122"/>
              </a:rPr>
              <a:t>将所有</a:t>
            </a:r>
            <a:r>
              <a:rPr lang="zh-CN" altLang="en-US" sz="2800" b="1" dirty="0" smtClean="0">
                <a:latin typeface="Arial" charset="0"/>
                <a:ea typeface="宋体" charset="-122"/>
              </a:rPr>
              <a:t>的</a:t>
            </a:r>
            <a:endParaRPr lang="en-US" altLang="zh-CN" sz="2800" b="1" dirty="0" smtClean="0">
              <a:latin typeface="Arial" charset="0"/>
              <a:ea typeface="宋体"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2800" b="1" dirty="0" smtClean="0">
                <a:latin typeface="Arial" charset="0"/>
                <a:ea typeface="宋体" charset="-122"/>
              </a:rPr>
              <a:t>头</a:t>
            </a:r>
            <a:r>
              <a:rPr lang="zh-CN" altLang="en-US" sz="2800" b="1" dirty="0">
                <a:latin typeface="Arial" charset="0"/>
                <a:ea typeface="宋体" charset="-122"/>
              </a:rPr>
              <a:t>结点形成一</a:t>
            </a:r>
            <a:r>
              <a:rPr lang="zh-CN" altLang="en-US" sz="2800" b="1" dirty="0" smtClean="0">
                <a:latin typeface="Arial" charset="0"/>
                <a:ea typeface="宋体" charset="-122"/>
              </a:rPr>
              <a:t>个</a:t>
            </a:r>
            <a:endParaRPr lang="en-US" altLang="zh-CN" sz="2800" b="1" dirty="0" smtClean="0">
              <a:latin typeface="Arial" charset="0"/>
              <a:ea typeface="宋体"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2800" b="1" dirty="0" smtClean="0">
                <a:latin typeface="Arial" charset="0"/>
                <a:ea typeface="宋体" charset="-122"/>
              </a:rPr>
              <a:t>循环</a:t>
            </a:r>
            <a:r>
              <a:rPr lang="zh-CN" altLang="en-US" sz="2800" b="1" dirty="0">
                <a:latin typeface="Arial" charset="0"/>
                <a:ea typeface="宋体" charset="-122"/>
              </a:rPr>
              <a:t>链表</a:t>
            </a:r>
            <a:endParaRPr kumimoji="0" lang="zh-CN" altLang="en-US" sz="2800" b="1" i="0" u="none" strike="noStrike" cap="none" normalizeH="0" baseline="0" dirty="0" smtClean="0">
              <a:ln>
                <a:noFill/>
              </a:ln>
              <a:solidFill>
                <a:schemeClr val="tx1"/>
              </a:solidFill>
              <a:effectLst/>
              <a:latin typeface="Arial" charset="0"/>
              <a:ea typeface="宋体" charset="-122"/>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wipe(right)">
                                      <p:cBhvr>
                                        <p:cTn id="7" dur="500"/>
                                        <p:tgtEl>
                                          <p:spTgt spid="60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autoUpdateAnimBg="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1"/>
          <p:cNvGrpSpPr>
            <a:grpSpLocks/>
          </p:cNvGrpSpPr>
          <p:nvPr/>
        </p:nvGrpSpPr>
        <p:grpSpPr bwMode="auto">
          <a:xfrm>
            <a:off x="1422611" y="3429000"/>
            <a:ext cx="6398510" cy="1028700"/>
            <a:chOff x="672" y="2160"/>
            <a:chExt cx="3024" cy="648"/>
          </a:xfrm>
        </p:grpSpPr>
        <p:sp>
          <p:nvSpPr>
            <p:cNvPr id="78864" name="Rectangle 5"/>
            <p:cNvSpPr>
              <a:spLocks noChangeArrowheads="1"/>
            </p:cNvSpPr>
            <p:nvPr/>
          </p:nvSpPr>
          <p:spPr bwMode="auto">
            <a:xfrm>
              <a:off x="2256" y="2160"/>
              <a:ext cx="480" cy="288"/>
            </a:xfrm>
            <a:prstGeom prst="rect">
              <a:avLst/>
            </a:prstGeom>
            <a:noFill/>
            <a:ln w="22225" cap="sq">
              <a:solidFill>
                <a:srgbClr val="003300"/>
              </a:solidFill>
              <a:miter lim="800000"/>
              <a:headEnd type="none" w="sm" len="sm"/>
              <a:tailEnd type="none" w="sm" len="sm"/>
            </a:ln>
          </p:spPr>
          <p:txBody>
            <a:bodyPr wrap="none" anchor="ctr"/>
            <a:lstStyle/>
            <a:p>
              <a:pPr algn="l" eaLnBrk="1" hangingPunct="1"/>
              <a:r>
                <a:rPr kumimoji="1" lang="zh-CN" altLang="en-US" sz="2400" dirty="0">
                  <a:solidFill>
                    <a:srgbClr val="003366"/>
                  </a:solidFill>
                </a:rPr>
                <a:t>   </a:t>
              </a:r>
              <a:r>
                <a:rPr kumimoji="1" lang="en-US" altLang="en-US" sz="2400" b="1" dirty="0">
                  <a:solidFill>
                    <a:srgbClr val="003366"/>
                  </a:solidFill>
                </a:rPr>
                <a:t>m</a:t>
              </a:r>
              <a:endParaRPr kumimoji="1" lang="en-US" altLang="zh-CN" sz="2400" b="1" dirty="0">
                <a:solidFill>
                  <a:srgbClr val="003366"/>
                </a:solidFill>
              </a:endParaRPr>
            </a:p>
          </p:txBody>
        </p:sp>
        <p:sp>
          <p:nvSpPr>
            <p:cNvPr id="78865" name="Rectangle 6"/>
            <p:cNvSpPr>
              <a:spLocks noChangeArrowheads="1"/>
            </p:cNvSpPr>
            <p:nvPr/>
          </p:nvSpPr>
          <p:spPr bwMode="auto">
            <a:xfrm>
              <a:off x="273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n</a:t>
              </a:r>
              <a:endParaRPr kumimoji="1" lang="en-US" altLang="zh-CN" sz="2400" b="1">
                <a:solidFill>
                  <a:srgbClr val="003366"/>
                </a:solidFill>
              </a:endParaRPr>
            </a:p>
          </p:txBody>
        </p:sp>
        <p:sp>
          <p:nvSpPr>
            <p:cNvPr id="78866" name="Rectangle 7"/>
            <p:cNvSpPr>
              <a:spLocks noChangeArrowheads="1"/>
            </p:cNvSpPr>
            <p:nvPr/>
          </p:nvSpPr>
          <p:spPr bwMode="auto">
            <a:xfrm>
              <a:off x="321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b="1">
                  <a:solidFill>
                    <a:srgbClr val="003366"/>
                  </a:solidFill>
                </a:rPr>
                <a:t> </a:t>
              </a:r>
              <a:r>
                <a:rPr kumimoji="1" lang="en-US" altLang="en-US" sz="2400" b="1">
                  <a:solidFill>
                    <a:srgbClr val="003366"/>
                  </a:solidFill>
                </a:rPr>
                <a:t>link</a:t>
              </a:r>
              <a:endParaRPr kumimoji="1" lang="en-US" altLang="zh-CN" sz="2400" b="1">
                <a:solidFill>
                  <a:srgbClr val="003366"/>
                </a:solidFill>
              </a:endParaRPr>
            </a:p>
          </p:txBody>
        </p:sp>
        <p:sp>
          <p:nvSpPr>
            <p:cNvPr id="78867" name="Rectangle 8"/>
            <p:cNvSpPr>
              <a:spLocks noChangeArrowheads="1"/>
            </p:cNvSpPr>
            <p:nvPr/>
          </p:nvSpPr>
          <p:spPr bwMode="auto">
            <a:xfrm>
              <a:off x="2256" y="2448"/>
              <a:ext cx="720" cy="360"/>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zh-CN" sz="2400">
                  <a:solidFill>
                    <a:srgbClr val="003366"/>
                  </a:solidFill>
                </a:rPr>
                <a:t>      </a:t>
              </a:r>
              <a:r>
                <a:rPr kumimoji="1" lang="en-US" altLang="zh-CN" sz="2400" b="1">
                  <a:solidFill>
                    <a:srgbClr val="003366"/>
                  </a:solidFill>
                </a:rPr>
                <a:t>t</a:t>
              </a:r>
            </a:p>
          </p:txBody>
        </p:sp>
        <p:sp>
          <p:nvSpPr>
            <p:cNvPr id="132105" name="Rectangle 9"/>
            <p:cNvSpPr>
              <a:spLocks noChangeArrowheads="1"/>
            </p:cNvSpPr>
            <p:nvPr/>
          </p:nvSpPr>
          <p:spPr bwMode="auto">
            <a:xfrm>
              <a:off x="2976" y="2448"/>
              <a:ext cx="720" cy="360"/>
            </a:xfrm>
            <a:prstGeom prst="rect">
              <a:avLst/>
            </a:prstGeom>
            <a:solidFill>
              <a:srgbClr val="C0C0C0">
                <a:alpha val="50000"/>
              </a:srgbClr>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9" name="Text Box 10"/>
            <p:cNvSpPr txBox="1">
              <a:spLocks noChangeArrowheads="1"/>
            </p:cNvSpPr>
            <p:nvPr/>
          </p:nvSpPr>
          <p:spPr bwMode="auto">
            <a:xfrm>
              <a:off x="672" y="2232"/>
              <a:ext cx="1227"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总头结点 :</a:t>
              </a:r>
              <a:endParaRPr kumimoji="1" lang="zh-CN" altLang="en-US" sz="3000">
                <a:solidFill>
                  <a:srgbClr val="FF3300"/>
                </a:solidFill>
                <a:latin typeface="黑体" pitchFamily="49" charset="-122"/>
                <a:ea typeface="黑体" pitchFamily="49" charset="-122"/>
              </a:endParaRPr>
            </a:p>
          </p:txBody>
        </p:sp>
      </p:grpSp>
      <p:grpSp>
        <p:nvGrpSpPr>
          <p:cNvPr id="3" name="Group 261"/>
          <p:cNvGrpSpPr>
            <a:grpSpLocks/>
          </p:cNvGrpSpPr>
          <p:nvPr/>
        </p:nvGrpSpPr>
        <p:grpSpPr bwMode="auto">
          <a:xfrm>
            <a:off x="-710226" y="-100013"/>
            <a:ext cx="12799178" cy="2843213"/>
            <a:chOff x="-336" y="-12"/>
            <a:chExt cx="6048" cy="1791"/>
          </a:xfrm>
        </p:grpSpPr>
        <p:sp>
          <p:nvSpPr>
            <p:cNvPr id="78862" name="Rectangle 2"/>
            <p:cNvSpPr>
              <a:spLocks noChangeArrowheads="1"/>
            </p:cNvSpPr>
            <p:nvPr/>
          </p:nvSpPr>
          <p:spPr bwMode="auto">
            <a:xfrm>
              <a:off x="384" y="631"/>
              <a:ext cx="4992" cy="58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700" b="1" dirty="0">
                  <a:solidFill>
                    <a:srgbClr val="000088"/>
                  </a:solidFill>
                  <a:latin typeface="幼圆" pitchFamily="49" charset="-122"/>
                  <a:ea typeface="幼圆" pitchFamily="49" charset="-122"/>
                </a:rPr>
                <a:t>    </a:t>
              </a:r>
              <a:r>
                <a:rPr kumimoji="1" lang="zh-CN" altLang="zh-CN" sz="2700" b="1" dirty="0">
                  <a:solidFill>
                    <a:srgbClr val="000088"/>
                  </a:solidFill>
                  <a:latin typeface="幼圆" pitchFamily="49" charset="-122"/>
                  <a:ea typeface="幼圆" pitchFamily="49" charset="-122"/>
                </a:rPr>
                <a:t>再设置一个</a:t>
              </a:r>
              <a:r>
                <a:rPr kumimoji="1" lang="zh-CN" altLang="zh-CN" sz="2700" b="1" dirty="0">
                  <a:solidFill>
                    <a:srgbClr val="EC2D00"/>
                  </a:solidFill>
                  <a:latin typeface="黑体" pitchFamily="49" charset="-122"/>
                  <a:ea typeface="黑体" pitchFamily="49" charset="-122"/>
                </a:rPr>
                <a:t>总头结点</a:t>
              </a:r>
              <a:r>
                <a:rPr kumimoji="1" lang="zh-CN" altLang="en-US" sz="2700" b="1" dirty="0">
                  <a:solidFill>
                    <a:srgbClr val="000088"/>
                  </a:solidFill>
                  <a:latin typeface="幼圆" pitchFamily="49" charset="-122"/>
                  <a:ea typeface="幼圆" pitchFamily="49" charset="-122"/>
                </a:rPr>
                <a:t>(如下所示),</a:t>
              </a:r>
              <a:r>
                <a:rPr kumimoji="1" lang="zh-CN" altLang="zh-CN" sz="2700" b="1" dirty="0">
                  <a:solidFill>
                    <a:srgbClr val="000088"/>
                  </a:solidFill>
                  <a:latin typeface="幼圆" pitchFamily="49" charset="-122"/>
                  <a:ea typeface="幼圆" pitchFamily="49" charset="-122"/>
                </a:rPr>
                <a:t>通过</a:t>
              </a:r>
              <a:r>
                <a:rPr kumimoji="1" lang="zh-CN" altLang="en-US" sz="2700" b="1" dirty="0">
                  <a:solidFill>
                    <a:srgbClr val="000088"/>
                  </a:solidFill>
                  <a:ea typeface="幼圆" pitchFamily="49" charset="-122"/>
                </a:rPr>
                <a:t>V</a:t>
              </a:r>
              <a:r>
                <a:rPr kumimoji="1" lang="en-US" altLang="zh-CN" sz="2700" b="1" dirty="0" err="1">
                  <a:solidFill>
                    <a:srgbClr val="000088"/>
                  </a:solidFill>
                  <a:ea typeface="幼圆" pitchFamily="49" charset="-122"/>
                </a:rPr>
                <a:t>alue</a:t>
              </a:r>
              <a:r>
                <a:rPr kumimoji="1" lang="en-US" altLang="zh-CN" sz="2700" b="1" dirty="0">
                  <a:solidFill>
                    <a:srgbClr val="000088"/>
                  </a:solidFill>
                  <a:ea typeface="幼圆" pitchFamily="49" charset="-122"/>
                </a:rPr>
                <a:t>(</a:t>
              </a:r>
              <a:r>
                <a:rPr kumimoji="1" lang="zh-CN" altLang="en-US" sz="2700" b="1" dirty="0">
                  <a:solidFill>
                    <a:srgbClr val="000088"/>
                  </a:solidFill>
                  <a:ea typeface="幼圆" pitchFamily="49" charset="-122"/>
                </a:rPr>
                <a:t>即下图的</a:t>
              </a:r>
              <a:r>
                <a:rPr kumimoji="1" lang="en-US" altLang="zh-CN" sz="2700" b="1" dirty="0">
                  <a:solidFill>
                    <a:srgbClr val="000088"/>
                  </a:solidFill>
                  <a:ea typeface="幼圆" pitchFamily="49" charset="-122"/>
                </a:rPr>
                <a:t>Link)</a:t>
              </a:r>
              <a:r>
                <a:rPr kumimoji="1" lang="zh-CN" altLang="zh-CN" sz="2700" b="1" dirty="0">
                  <a:solidFill>
                    <a:srgbClr val="000088"/>
                  </a:solidFill>
                  <a:latin typeface="幼圆" pitchFamily="49" charset="-122"/>
                  <a:ea typeface="幼圆" pitchFamily="49" charset="-122"/>
                </a:rPr>
                <a:t>域</a:t>
              </a:r>
              <a:r>
                <a:rPr kumimoji="1" lang="zh-CN" altLang="en-US" sz="2700" b="1" dirty="0">
                  <a:solidFill>
                    <a:srgbClr val="000088"/>
                  </a:solidFill>
                  <a:latin typeface="幼圆" pitchFamily="49" charset="-122"/>
                  <a:ea typeface="幼圆" pitchFamily="49" charset="-122"/>
                </a:rPr>
                <a:t>把所有头结点也链接成一个循环链表。</a:t>
              </a:r>
            </a:p>
          </p:txBody>
        </p:sp>
        <p:sp>
          <p:nvSpPr>
            <p:cNvPr id="132356" name="Freeform 260"/>
            <p:cNvSpPr>
              <a:spLocks/>
            </p:cNvSpPr>
            <p:nvPr/>
          </p:nvSpPr>
          <p:spPr bwMode="auto">
            <a:xfrm>
              <a:off x="-336" y="-12"/>
              <a:ext cx="6048" cy="1791"/>
            </a:xfrm>
            <a:custGeom>
              <a:avLst/>
              <a:gdLst/>
              <a:ahLst/>
              <a:cxnLst>
                <a:cxn ang="0">
                  <a:pos x="109" y="101"/>
                </a:cxn>
                <a:cxn ang="0">
                  <a:pos x="523" y="112"/>
                </a:cxn>
                <a:cxn ang="0">
                  <a:pos x="535" y="239"/>
                </a:cxn>
                <a:cxn ang="0">
                  <a:pos x="477" y="250"/>
                </a:cxn>
                <a:cxn ang="0">
                  <a:pos x="86" y="89"/>
                </a:cxn>
                <a:cxn ang="0">
                  <a:pos x="109" y="101"/>
                </a:cxn>
              </a:cxnLst>
              <a:rect l="0" t="0" r="r" b="b"/>
              <a:pathLst>
                <a:path w="577" h="371">
                  <a:moveTo>
                    <a:pt x="109" y="101"/>
                  </a:moveTo>
                  <a:cubicBezTo>
                    <a:pt x="248" y="95"/>
                    <a:pt x="389" y="69"/>
                    <a:pt x="523" y="112"/>
                  </a:cubicBezTo>
                  <a:cubicBezTo>
                    <a:pt x="550" y="153"/>
                    <a:pt x="577" y="177"/>
                    <a:pt x="535" y="239"/>
                  </a:cubicBezTo>
                  <a:cubicBezTo>
                    <a:pt x="524" y="255"/>
                    <a:pt x="496" y="246"/>
                    <a:pt x="477" y="250"/>
                  </a:cubicBezTo>
                  <a:cubicBezTo>
                    <a:pt x="193" y="242"/>
                    <a:pt x="0" y="371"/>
                    <a:pt x="86" y="89"/>
                  </a:cubicBezTo>
                  <a:cubicBezTo>
                    <a:pt x="113" y="0"/>
                    <a:pt x="109" y="210"/>
                    <a:pt x="109" y="101"/>
                  </a:cubicBezTo>
                  <a:close/>
                </a:path>
              </a:pathLst>
            </a:custGeom>
            <a:noFill/>
            <a:ln w="8255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290"/>
          <p:cNvGrpSpPr>
            <a:grpSpLocks/>
          </p:cNvGrpSpPr>
          <p:nvPr/>
        </p:nvGrpSpPr>
        <p:grpSpPr bwMode="auto">
          <a:xfrm>
            <a:off x="7797375" y="3352804"/>
            <a:ext cx="2906789" cy="682626"/>
            <a:chOff x="3624" y="2112"/>
            <a:chExt cx="1374" cy="430"/>
          </a:xfrm>
        </p:grpSpPr>
        <p:sp>
          <p:nvSpPr>
            <p:cNvPr id="132107" name="Line 11"/>
            <p:cNvSpPr>
              <a:spLocks noChangeShapeType="1"/>
            </p:cNvSpPr>
            <p:nvPr/>
          </p:nvSpPr>
          <p:spPr bwMode="auto">
            <a:xfrm flipV="1">
              <a:off x="3624" y="2328"/>
              <a:ext cx="432" cy="0"/>
            </a:xfrm>
            <a:prstGeom prst="line">
              <a:avLst/>
            </a:prstGeom>
            <a:noFill/>
            <a:ln w="50800" cap="sq">
              <a:solidFill>
                <a:srgbClr val="FF33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1" name="Rectangle 280"/>
            <p:cNvSpPr>
              <a:spLocks noChangeArrowheads="1"/>
            </p:cNvSpPr>
            <p:nvPr/>
          </p:nvSpPr>
          <p:spPr bwMode="auto">
            <a:xfrm>
              <a:off x="4068" y="2112"/>
              <a:ext cx="930" cy="430"/>
            </a:xfrm>
            <a:prstGeom prst="rect">
              <a:avLst/>
            </a:prstGeom>
            <a:noFill/>
            <a:ln w="12700" cap="sq">
              <a:noFill/>
              <a:miter lim="800000"/>
              <a:headEnd type="none" w="sm" len="sm"/>
              <a:tailEnd type="none" w="sm" len="sm"/>
            </a:ln>
          </p:spPr>
          <p:txBody>
            <a:bodyPr wrap="square">
              <a:spAutoFit/>
            </a:bodyPr>
            <a:lstStyle/>
            <a:p>
              <a:pPr algn="l">
                <a:lnSpc>
                  <a:spcPct val="80000"/>
                </a:lnSpc>
              </a:pPr>
              <a:r>
                <a:rPr kumimoji="1" lang="zh-CN" altLang="zh-CN" sz="2400" b="1" dirty="0">
                  <a:solidFill>
                    <a:srgbClr val="000088"/>
                  </a:solidFill>
                  <a:latin typeface="幼圆" pitchFamily="49" charset="-122"/>
                  <a:ea typeface="幼圆" pitchFamily="49" charset="-122"/>
                </a:rPr>
                <a:t>指向</a:t>
              </a:r>
              <a:r>
                <a:rPr kumimoji="1" lang="zh-CN" altLang="zh-CN" sz="2400" b="1" dirty="0" smtClean="0">
                  <a:solidFill>
                    <a:srgbClr val="000088"/>
                  </a:solidFill>
                  <a:latin typeface="幼圆" pitchFamily="49" charset="-122"/>
                  <a:ea typeface="幼圆" pitchFamily="49" charset="-122"/>
                </a:rPr>
                <a:t>头结点</a:t>
              </a:r>
              <a:r>
                <a:rPr kumimoji="1" lang="zh-CN" altLang="zh-CN" sz="2400" b="1" dirty="0">
                  <a:solidFill>
                    <a:srgbClr val="000088"/>
                  </a:solidFill>
                  <a:latin typeface="幼圆" pitchFamily="49" charset="-122"/>
                  <a:ea typeface="幼圆" pitchFamily="49" charset="-122"/>
                </a:rPr>
                <a:t>链表</a:t>
              </a:r>
              <a:endParaRPr kumimoji="1" lang="zh-CN" altLang="en-US" sz="2400" b="1" dirty="0">
                <a:solidFill>
                  <a:srgbClr val="000088"/>
                </a:solidFill>
                <a:latin typeface="幼圆" pitchFamily="49" charset="-122"/>
                <a:ea typeface="幼圆" pitchFamily="49" charset="-122"/>
              </a:endParaRPr>
            </a:p>
          </p:txBody>
        </p:sp>
      </p:grpSp>
      <p:grpSp>
        <p:nvGrpSpPr>
          <p:cNvPr id="5" name="Group 291"/>
          <p:cNvGrpSpPr>
            <a:grpSpLocks/>
          </p:cNvGrpSpPr>
          <p:nvPr/>
        </p:nvGrpSpPr>
        <p:grpSpPr bwMode="auto">
          <a:xfrm>
            <a:off x="1343649" y="2419350"/>
            <a:ext cx="8303767" cy="3333750"/>
            <a:chOff x="635" y="1524"/>
            <a:chExt cx="3923" cy="2100"/>
          </a:xfrm>
        </p:grpSpPr>
        <p:sp>
          <p:nvSpPr>
            <p:cNvPr id="132388" name="AutoShape 292"/>
            <p:cNvSpPr>
              <a:spLocks noChangeArrowheads="1"/>
            </p:cNvSpPr>
            <p:nvPr/>
          </p:nvSpPr>
          <p:spPr bwMode="auto">
            <a:xfrm>
              <a:off x="708" y="3288"/>
              <a:ext cx="1584" cy="336"/>
            </a:xfrm>
            <a:prstGeom prst="wedgeRectCallout">
              <a:avLst>
                <a:gd name="adj1" fmla="val 62815"/>
                <a:gd name="adj2" fmla="val -201486"/>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5" name="Rectangle 293"/>
            <p:cNvSpPr>
              <a:spLocks noChangeArrowheads="1"/>
            </p:cNvSpPr>
            <p:nvPr/>
          </p:nvSpPr>
          <p:spPr bwMode="auto">
            <a:xfrm>
              <a:off x="635" y="3301"/>
              <a:ext cx="1752" cy="291"/>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ctr"/>
              <a:r>
                <a:rPr kumimoji="1" lang="zh-CN" altLang="en-US" sz="2400" b="1">
                  <a:solidFill>
                    <a:srgbClr val="FF3300"/>
                  </a:solidFill>
                  <a:latin typeface="黑体" pitchFamily="49" charset="-122"/>
                  <a:ea typeface="黑体" pitchFamily="49" charset="-122"/>
                </a:rPr>
                <a:t>非</a:t>
              </a:r>
              <a:r>
                <a:rPr kumimoji="1" lang="zh-CN" altLang="en-US" sz="2400" b="1">
                  <a:solidFill>
                    <a:srgbClr val="FF3300"/>
                  </a:solidFill>
                  <a:ea typeface="黑体" pitchFamily="49" charset="-122"/>
                </a:rPr>
                <a:t>0</a:t>
              </a:r>
              <a:r>
                <a:rPr kumimoji="1" lang="zh-CN" altLang="en-US" sz="2400" b="1">
                  <a:solidFill>
                    <a:srgbClr val="FF3300"/>
                  </a:solidFill>
                  <a:latin typeface="黑体" pitchFamily="49" charset="-122"/>
                  <a:ea typeface="黑体" pitchFamily="49" charset="-122"/>
                </a:rPr>
                <a:t>元素的总个数</a:t>
              </a:r>
            </a:p>
          </p:txBody>
        </p:sp>
        <p:sp>
          <p:nvSpPr>
            <p:cNvPr id="132390" name="AutoShape 294"/>
            <p:cNvSpPr>
              <a:spLocks noChangeArrowheads="1"/>
            </p:cNvSpPr>
            <p:nvPr/>
          </p:nvSpPr>
          <p:spPr bwMode="auto">
            <a:xfrm>
              <a:off x="3312" y="1524"/>
              <a:ext cx="1016" cy="336"/>
            </a:xfrm>
            <a:prstGeom prst="wedgeRectCallout">
              <a:avLst>
                <a:gd name="adj1" fmla="val -68454"/>
                <a:gd name="adj2" fmla="val 154463"/>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7" name="Rectangle 295"/>
            <p:cNvSpPr>
              <a:spLocks noChangeArrowheads="1"/>
            </p:cNvSpPr>
            <p:nvPr/>
          </p:nvSpPr>
          <p:spPr bwMode="auto">
            <a:xfrm>
              <a:off x="3481" y="1538"/>
              <a:ext cx="1077" cy="291"/>
            </a:xfrm>
            <a:prstGeom prst="rect">
              <a:avLst/>
            </a:prstGeom>
            <a:noFill/>
            <a:ln w="12700" cap="sq">
              <a:noFill/>
              <a:miter lim="800000"/>
              <a:headEnd type="none" w="sm" len="sm"/>
              <a:tailEnd type="none" w="sm" len="sm"/>
            </a:ln>
          </p:spPr>
          <p:txBody>
            <a:bodyPr>
              <a:spAutoFit/>
            </a:bodyPr>
            <a:lstStyle/>
            <a:p>
              <a:pPr algn="l"/>
              <a:r>
                <a:rPr kumimoji="1" lang="zh-CN" altLang="en-US" sz="2400" b="1" dirty="0">
                  <a:solidFill>
                    <a:srgbClr val="FF3300"/>
                  </a:solidFill>
                  <a:latin typeface="黑体" pitchFamily="49" charset="-122"/>
                  <a:ea typeface="黑体" pitchFamily="49" charset="-122"/>
                </a:rPr>
                <a:t>总列数</a:t>
              </a:r>
            </a:p>
          </p:txBody>
        </p:sp>
        <p:sp>
          <p:nvSpPr>
            <p:cNvPr id="132392" name="AutoShape 296"/>
            <p:cNvSpPr>
              <a:spLocks noChangeArrowheads="1"/>
            </p:cNvSpPr>
            <p:nvPr/>
          </p:nvSpPr>
          <p:spPr bwMode="auto">
            <a:xfrm>
              <a:off x="1680" y="1560"/>
              <a:ext cx="1008" cy="336"/>
            </a:xfrm>
            <a:prstGeom prst="wedgeRectCallout">
              <a:avLst>
                <a:gd name="adj1" fmla="val 35417"/>
                <a:gd name="adj2" fmla="val 144347"/>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9" name="Rectangle 297"/>
            <p:cNvSpPr>
              <a:spLocks noChangeArrowheads="1"/>
            </p:cNvSpPr>
            <p:nvPr/>
          </p:nvSpPr>
          <p:spPr bwMode="auto">
            <a:xfrm>
              <a:off x="1812" y="1572"/>
              <a:ext cx="841" cy="291"/>
            </a:xfrm>
            <a:prstGeom prst="rect">
              <a:avLst/>
            </a:prstGeom>
            <a:noFill/>
            <a:ln w="12700" cap="sq">
              <a:noFill/>
              <a:miter lim="800000"/>
              <a:headEnd type="none" w="sm" len="sm"/>
              <a:tailEnd type="none" w="sm" len="sm"/>
            </a:ln>
          </p:spPr>
          <p:txBody>
            <a:bodyPr>
              <a:spAutoFit/>
            </a:bodyPr>
            <a:lstStyle/>
            <a:p>
              <a:pPr algn="l"/>
              <a:r>
                <a:rPr kumimoji="1" lang="zh-CN" altLang="en-US" sz="2400" b="1" dirty="0">
                  <a:solidFill>
                    <a:srgbClr val="FF3300"/>
                  </a:solidFill>
                  <a:latin typeface="黑体" pitchFamily="49" charset="-122"/>
                  <a:ea typeface="黑体" pitchFamily="49" charset="-122"/>
                </a:rPr>
                <a:t>总行数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1321150" y="1371600"/>
            <a:ext cx="9751036"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3352526" y="2297113"/>
            <a:ext cx="6294890"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smtClean="0">
                <a:solidFill>
                  <a:srgbClr val="FFFF00"/>
                </a:solidFill>
                <a:latin typeface="隶书" pitchFamily="49" charset="-122"/>
                <a:ea typeface="隶书" pitchFamily="49" charset="-122"/>
              </a:rPr>
              <a:t>数组</a:t>
            </a:r>
            <a:r>
              <a:rPr kumimoji="1" lang="zh-CN" altLang="en-US" sz="6500" b="1" baseline="30000" dirty="0" smtClean="0">
                <a:solidFill>
                  <a:srgbClr val="FFFF00"/>
                </a:solidFill>
                <a:latin typeface="隶书" pitchFamily="49" charset="-122"/>
                <a:ea typeface="隶书" pitchFamily="49" charset="-122"/>
              </a:rPr>
              <a:t>*</a:t>
            </a:r>
            <a:endParaRPr kumimoji="1" lang="zh-CN" altLang="en-US" sz="6500" b="1" baseline="30000" dirty="0">
              <a:solidFill>
                <a:srgbClr val="FFFF00"/>
              </a:solidFill>
              <a:latin typeface="隶书" pitchFamily="49" charset="-122"/>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3"/>
          <p:cNvGrpSpPr>
            <a:grpSpLocks/>
          </p:cNvGrpSpPr>
          <p:nvPr/>
        </p:nvGrpSpPr>
        <p:grpSpPr bwMode="auto">
          <a:xfrm>
            <a:off x="1726994" y="1752602"/>
            <a:ext cx="8026200" cy="3205163"/>
            <a:chOff x="672" y="633"/>
            <a:chExt cx="3792" cy="2019"/>
          </a:xfrm>
        </p:grpSpPr>
        <p:sp>
          <p:nvSpPr>
            <p:cNvPr id="79878" name="Text Box 12"/>
            <p:cNvSpPr txBox="1">
              <a:spLocks noChangeArrowheads="1"/>
            </p:cNvSpPr>
            <p:nvPr/>
          </p:nvSpPr>
          <p:spPr bwMode="auto">
            <a:xfrm>
              <a:off x="672" y="633"/>
              <a:ext cx="1779" cy="339"/>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900" b="1" dirty="0">
                  <a:solidFill>
                    <a:srgbClr val="000088"/>
                  </a:solidFill>
                  <a:latin typeface="幼圆" pitchFamily="49" charset="-122"/>
                  <a:ea typeface="幼圆" pitchFamily="49" charset="-122"/>
                </a:rPr>
                <a:t>对于如下稀疏矩阵</a:t>
              </a:r>
              <a:r>
                <a:rPr kumimoji="1" lang="en-US" altLang="en-US" sz="2900" b="1" dirty="0">
                  <a:solidFill>
                    <a:srgbClr val="000088"/>
                  </a:solidFill>
                  <a:ea typeface="幼圆" pitchFamily="49" charset="-122"/>
                </a:rPr>
                <a:t>B</a:t>
              </a:r>
              <a:r>
                <a:rPr kumimoji="1" lang="zh-CN" altLang="en-US" sz="2900" b="1" dirty="0">
                  <a:solidFill>
                    <a:srgbClr val="000088"/>
                  </a:solidFill>
                  <a:latin typeface="幼圆" pitchFamily="49" charset="-122"/>
                  <a:ea typeface="幼圆" pitchFamily="49" charset="-122"/>
                </a:rPr>
                <a:t>，</a:t>
              </a:r>
            </a:p>
          </p:txBody>
        </p:sp>
        <p:sp>
          <p:nvSpPr>
            <p:cNvPr id="79879" name="Rectangle 13"/>
            <p:cNvSpPr>
              <a:spLocks noChangeArrowheads="1"/>
            </p:cNvSpPr>
            <p:nvPr/>
          </p:nvSpPr>
          <p:spPr bwMode="auto">
            <a:xfrm>
              <a:off x="672" y="2313"/>
              <a:ext cx="2150" cy="339"/>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900" b="1" dirty="0">
                  <a:solidFill>
                    <a:srgbClr val="000088"/>
                  </a:solidFill>
                  <a:ea typeface="幼圆" pitchFamily="49" charset="-122"/>
                </a:rPr>
                <a:t>十字链表表示如下：</a:t>
              </a:r>
              <a:endParaRPr kumimoji="1" lang="zh-CN" altLang="en-US" sz="2900" dirty="0">
                <a:solidFill>
                  <a:srgbClr val="000088"/>
                </a:solidFill>
                <a:ea typeface="幼圆" pitchFamily="49" charset="-122"/>
              </a:endParaRPr>
            </a:p>
          </p:txBody>
        </p:sp>
        <p:grpSp>
          <p:nvGrpSpPr>
            <p:cNvPr id="3" name="Group 372"/>
            <p:cNvGrpSpPr>
              <a:grpSpLocks/>
            </p:cNvGrpSpPr>
            <p:nvPr/>
          </p:nvGrpSpPr>
          <p:grpSpPr bwMode="auto">
            <a:xfrm>
              <a:off x="2076" y="1248"/>
              <a:ext cx="2388" cy="931"/>
              <a:chOff x="2076" y="1248"/>
              <a:chExt cx="2388" cy="931"/>
            </a:xfrm>
          </p:grpSpPr>
          <p:sp>
            <p:nvSpPr>
              <p:cNvPr id="79881" name="Text Box 3"/>
              <p:cNvSpPr txBox="1">
                <a:spLocks noChangeArrowheads="1"/>
              </p:cNvSpPr>
              <p:nvPr/>
            </p:nvSpPr>
            <p:spPr bwMode="auto">
              <a:xfrm>
                <a:off x="2076" y="1521"/>
                <a:ext cx="624"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3000" b="1">
                    <a:solidFill>
                      <a:srgbClr val="000099"/>
                    </a:solidFill>
                    <a:ea typeface="楷体_GB2312" pitchFamily="49" charset="-122"/>
                  </a:rPr>
                  <a:t>B </a:t>
                </a:r>
                <a:r>
                  <a:rPr kumimoji="1" lang="en-US" altLang="en-US" sz="3000">
                    <a:solidFill>
                      <a:srgbClr val="000099"/>
                    </a:solidFill>
                    <a:ea typeface="楷体_GB2312" pitchFamily="49" charset="-122"/>
                  </a:rPr>
                  <a:t>=</a:t>
                </a:r>
                <a:endParaRPr kumimoji="1" lang="en-US" altLang="zh-CN" sz="3000">
                  <a:solidFill>
                    <a:srgbClr val="000099"/>
                  </a:solidFill>
                  <a:ea typeface="楷体_GB2312" pitchFamily="49" charset="-122"/>
                </a:endParaRPr>
              </a:p>
            </p:txBody>
          </p:sp>
          <p:sp>
            <p:nvSpPr>
              <p:cNvPr id="61448" name="Line 8"/>
              <p:cNvSpPr>
                <a:spLocks noChangeShapeType="1"/>
              </p:cNvSpPr>
              <p:nvPr/>
            </p:nvSpPr>
            <p:spPr bwMode="auto">
              <a:xfrm>
                <a:off x="3888" y="1392"/>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83" name="Text Box 11"/>
              <p:cNvSpPr txBox="1">
                <a:spLocks noChangeArrowheads="1"/>
              </p:cNvSpPr>
              <p:nvPr/>
            </p:nvSpPr>
            <p:spPr bwMode="auto">
              <a:xfrm>
                <a:off x="2784" y="1248"/>
                <a:ext cx="1680" cy="93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000" b="1" dirty="0">
                    <a:solidFill>
                      <a:srgbClr val="FF3300"/>
                    </a:solidFill>
                  </a:rPr>
                  <a:t>4</a:t>
                </a:r>
                <a:r>
                  <a:rPr kumimoji="1" lang="zh-CN" altLang="en-US" sz="3000" b="1" dirty="0">
                    <a:solidFill>
                      <a:srgbClr val="000099"/>
                    </a:solidFill>
                  </a:rPr>
                  <a:t>    0     0    </a:t>
                </a:r>
                <a:r>
                  <a:rPr kumimoji="1" lang="zh-CN" altLang="en-US" sz="3000" b="1" dirty="0">
                    <a:solidFill>
                      <a:srgbClr val="FF3300"/>
                    </a:solidFill>
                  </a:rPr>
                  <a:t>2</a:t>
                </a:r>
              </a:p>
              <a:p>
                <a:pPr algn="l" eaLnBrk="1" hangingPunct="1"/>
                <a:r>
                  <a:rPr kumimoji="1" lang="zh-CN" altLang="en-US" sz="3000" b="1" dirty="0">
                    <a:solidFill>
                      <a:srgbClr val="000099"/>
                    </a:solidFill>
                  </a:rPr>
                  <a:t>0    </a:t>
                </a:r>
                <a:r>
                  <a:rPr kumimoji="1" lang="zh-CN" altLang="en-US" sz="3000" b="1" dirty="0">
                    <a:solidFill>
                      <a:srgbClr val="FF3300"/>
                    </a:solidFill>
                  </a:rPr>
                  <a:t>2</a:t>
                </a:r>
                <a:r>
                  <a:rPr kumimoji="1" lang="zh-CN" altLang="en-US" sz="3000" b="1" dirty="0">
                    <a:solidFill>
                      <a:srgbClr val="000099"/>
                    </a:solidFill>
                  </a:rPr>
                  <a:t>     </a:t>
                </a:r>
                <a:r>
                  <a:rPr kumimoji="1" lang="zh-CN" altLang="en-US" sz="3000" b="1" dirty="0">
                    <a:solidFill>
                      <a:srgbClr val="FF3300"/>
                    </a:solidFill>
                  </a:rPr>
                  <a:t>9</a:t>
                </a:r>
                <a:r>
                  <a:rPr kumimoji="1" lang="zh-CN" altLang="en-US" sz="3000" b="1" dirty="0">
                    <a:solidFill>
                      <a:srgbClr val="000099"/>
                    </a:solidFill>
                  </a:rPr>
                  <a:t>    0</a:t>
                </a:r>
              </a:p>
              <a:p>
                <a:pPr algn="l" eaLnBrk="1" hangingPunct="1"/>
                <a:r>
                  <a:rPr kumimoji="1" lang="zh-CN" altLang="en-US" sz="3000" b="1" dirty="0">
                    <a:solidFill>
                      <a:srgbClr val="FF3300"/>
                    </a:solidFill>
                  </a:rPr>
                  <a:t>4</a:t>
                </a:r>
                <a:r>
                  <a:rPr kumimoji="1" lang="zh-CN" altLang="en-US" sz="3000" b="1" dirty="0">
                    <a:solidFill>
                      <a:srgbClr val="000099"/>
                    </a:solidFill>
                  </a:rPr>
                  <a:t>    </a:t>
                </a:r>
                <a:r>
                  <a:rPr kumimoji="1" lang="zh-CN" altLang="en-US" sz="3000" b="1" dirty="0">
                    <a:solidFill>
                      <a:srgbClr val="FF0000"/>
                    </a:solidFill>
                  </a:rPr>
                  <a:t>6</a:t>
                </a:r>
                <a:r>
                  <a:rPr kumimoji="1" lang="zh-CN" altLang="en-US" sz="3000" b="1" dirty="0">
                    <a:solidFill>
                      <a:srgbClr val="000099"/>
                    </a:solidFill>
                  </a:rPr>
                  <a:t>     0   </a:t>
                </a:r>
                <a:r>
                  <a:rPr kumimoji="1" lang="zh-CN" altLang="en-US" sz="3000" b="1" dirty="0">
                    <a:solidFill>
                      <a:srgbClr val="FF3300"/>
                    </a:solidFill>
                  </a:rPr>
                  <a:t>-5</a:t>
                </a:r>
              </a:p>
            </p:txBody>
          </p:sp>
          <p:sp>
            <p:nvSpPr>
              <p:cNvPr id="61457" name="AutoShape 17"/>
              <p:cNvSpPr>
                <a:spLocks/>
              </p:cNvSpPr>
              <p:nvPr/>
            </p:nvSpPr>
            <p:spPr bwMode="auto">
              <a:xfrm>
                <a:off x="2640" y="1344"/>
                <a:ext cx="48" cy="720"/>
              </a:xfrm>
              <a:prstGeom prst="leftBracket">
                <a:avLst>
                  <a:gd name="adj" fmla="val 125000"/>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8" name="AutoShape 18"/>
              <p:cNvSpPr>
                <a:spLocks/>
              </p:cNvSpPr>
              <p:nvPr/>
            </p:nvSpPr>
            <p:spPr bwMode="auto">
              <a:xfrm>
                <a:off x="4224" y="1344"/>
                <a:ext cx="48" cy="768"/>
              </a:xfrm>
              <a:prstGeom prst="rightBracket">
                <a:avLst>
                  <a:gd name="adj" fmla="val 133333"/>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376"/>
          <p:cNvGrpSpPr>
            <a:grpSpLocks/>
          </p:cNvGrpSpPr>
          <p:nvPr/>
        </p:nvGrpSpPr>
        <p:grpSpPr bwMode="auto">
          <a:xfrm>
            <a:off x="8634966" y="762000"/>
            <a:ext cx="1496347" cy="947738"/>
            <a:chOff x="1069" y="2963"/>
            <a:chExt cx="707" cy="597"/>
          </a:xfrm>
        </p:grpSpPr>
        <p:sp>
          <p:nvSpPr>
            <p:cNvPr id="61814" name="Freeform 374"/>
            <p:cNvSpPr>
              <a:spLocks/>
            </p:cNvSpPr>
            <p:nvPr/>
          </p:nvSpPr>
          <p:spPr bwMode="auto">
            <a:xfrm>
              <a:off x="1069" y="2976"/>
              <a:ext cx="707" cy="584"/>
            </a:xfrm>
            <a:custGeom>
              <a:avLst/>
              <a:gdLst/>
              <a:ahLst/>
              <a:cxnLst>
                <a:cxn ang="0">
                  <a:pos x="256" y="38"/>
                </a:cxn>
                <a:cxn ang="0">
                  <a:pos x="152" y="73"/>
                </a:cxn>
                <a:cxn ang="0">
                  <a:pos x="25" y="199"/>
                </a:cxn>
                <a:cxn ang="0">
                  <a:pos x="129" y="361"/>
                </a:cxn>
                <a:cxn ang="0">
                  <a:pos x="383" y="407"/>
                </a:cxn>
                <a:cxn ang="0">
                  <a:pos x="498" y="326"/>
                </a:cxn>
                <a:cxn ang="0">
                  <a:pos x="486" y="211"/>
                </a:cxn>
                <a:cxn ang="0">
                  <a:pos x="475" y="27"/>
                </a:cxn>
                <a:cxn ang="0">
                  <a:pos x="383" y="38"/>
                </a:cxn>
                <a:cxn ang="0">
                  <a:pos x="336" y="27"/>
                </a:cxn>
                <a:cxn ang="0">
                  <a:pos x="302" y="15"/>
                </a:cxn>
                <a:cxn ang="0">
                  <a:pos x="267" y="38"/>
                </a:cxn>
                <a:cxn ang="0">
                  <a:pos x="256" y="38"/>
                </a:cxn>
              </a:cxnLst>
              <a:rect l="0" t="0" r="r" b="b"/>
              <a:pathLst>
                <a:path w="506" h="407">
                  <a:moveTo>
                    <a:pt x="256" y="38"/>
                  </a:moveTo>
                  <a:cubicBezTo>
                    <a:pt x="212" y="47"/>
                    <a:pt x="189" y="47"/>
                    <a:pt x="152" y="73"/>
                  </a:cubicBezTo>
                  <a:cubicBezTo>
                    <a:pt x="95" y="114"/>
                    <a:pt x="97" y="176"/>
                    <a:pt x="25" y="199"/>
                  </a:cubicBezTo>
                  <a:cubicBezTo>
                    <a:pt x="0" y="279"/>
                    <a:pt x="55" y="335"/>
                    <a:pt x="129" y="361"/>
                  </a:cubicBezTo>
                  <a:cubicBezTo>
                    <a:pt x="235" y="349"/>
                    <a:pt x="295" y="349"/>
                    <a:pt x="383" y="407"/>
                  </a:cubicBezTo>
                  <a:cubicBezTo>
                    <a:pt x="431" y="390"/>
                    <a:pt x="462" y="362"/>
                    <a:pt x="498" y="326"/>
                  </a:cubicBezTo>
                  <a:cubicBezTo>
                    <a:pt x="494" y="288"/>
                    <a:pt x="489" y="249"/>
                    <a:pt x="486" y="211"/>
                  </a:cubicBezTo>
                  <a:cubicBezTo>
                    <a:pt x="481" y="150"/>
                    <a:pt x="506" y="80"/>
                    <a:pt x="475" y="27"/>
                  </a:cubicBezTo>
                  <a:cubicBezTo>
                    <a:pt x="459" y="0"/>
                    <a:pt x="414" y="34"/>
                    <a:pt x="383" y="38"/>
                  </a:cubicBezTo>
                  <a:cubicBezTo>
                    <a:pt x="367" y="34"/>
                    <a:pt x="351" y="31"/>
                    <a:pt x="336" y="27"/>
                  </a:cubicBezTo>
                  <a:cubicBezTo>
                    <a:pt x="324" y="24"/>
                    <a:pt x="314" y="13"/>
                    <a:pt x="302" y="15"/>
                  </a:cubicBezTo>
                  <a:cubicBezTo>
                    <a:pt x="288" y="17"/>
                    <a:pt x="279" y="32"/>
                    <a:pt x="267" y="38"/>
                  </a:cubicBezTo>
                  <a:cubicBezTo>
                    <a:pt x="264" y="40"/>
                    <a:pt x="260" y="38"/>
                    <a:pt x="256" y="38"/>
                  </a:cubicBezTo>
                  <a:close/>
                </a:path>
              </a:pathLst>
            </a:custGeom>
            <a:solidFill>
              <a:srgbClr val="0000FF"/>
            </a:solidFill>
            <a:ln w="12700" cap="sq" cmpd="sng">
              <a:noFill/>
              <a:prstDash val="solid"/>
              <a:round/>
              <a:headEnd type="none" w="sm" len="sm"/>
              <a:tailEnd type="none" w="sm" len="sm"/>
            </a:ln>
            <a:effectLst>
              <a:outerShdw dist="56796" dir="1593903"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77" name="Rectangle 375"/>
            <p:cNvSpPr>
              <a:spLocks noChangeArrowheads="1"/>
            </p:cNvSpPr>
            <p:nvPr/>
          </p:nvSpPr>
          <p:spPr bwMode="auto">
            <a:xfrm>
              <a:off x="1212" y="2963"/>
              <a:ext cx="421" cy="591"/>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algn="l"/>
              <a:r>
                <a:rPr kumimoji="1" lang="zh-CN" altLang="en-US" sz="5500" b="1">
                  <a:solidFill>
                    <a:srgbClr val="FFFF00"/>
                  </a:solidFill>
                  <a:ea typeface="华文新魏" pitchFamily="2" charset="-122"/>
                </a:rPr>
                <a:t>例</a:t>
              </a:r>
            </a:p>
          </p:txBody>
        </p:sp>
      </p:gr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710228" y="228600"/>
            <a:ext cx="10871421" cy="6496050"/>
            <a:chOff x="336" y="144"/>
            <a:chExt cx="5136" cy="4092"/>
          </a:xfrm>
        </p:grpSpPr>
        <p:sp>
          <p:nvSpPr>
            <p:cNvPr id="80906" name="Rectangle 3"/>
            <p:cNvSpPr>
              <a:spLocks noChangeArrowheads="1"/>
            </p:cNvSpPr>
            <p:nvPr/>
          </p:nvSpPr>
          <p:spPr bwMode="auto">
            <a:xfrm>
              <a:off x="624"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3</a:t>
              </a:r>
            </a:p>
          </p:txBody>
        </p:sp>
        <p:sp>
          <p:nvSpPr>
            <p:cNvPr id="80907" name="Rectangle 4"/>
            <p:cNvSpPr>
              <a:spLocks noChangeArrowheads="1"/>
            </p:cNvSpPr>
            <p:nvPr/>
          </p:nvSpPr>
          <p:spPr bwMode="auto">
            <a:xfrm>
              <a:off x="81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4</a:t>
              </a:r>
            </a:p>
          </p:txBody>
        </p:sp>
        <p:sp>
          <p:nvSpPr>
            <p:cNvPr id="80908" name="Rectangle 5"/>
            <p:cNvSpPr>
              <a:spLocks noChangeArrowheads="1"/>
            </p:cNvSpPr>
            <p:nvPr/>
          </p:nvSpPr>
          <p:spPr bwMode="auto">
            <a:xfrm>
              <a:off x="1008"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09" name="Rectangle 7"/>
            <p:cNvSpPr>
              <a:spLocks noChangeArrowheads="1"/>
            </p:cNvSpPr>
            <p:nvPr/>
          </p:nvSpPr>
          <p:spPr bwMode="auto">
            <a:xfrm>
              <a:off x="624" y="720"/>
              <a:ext cx="288"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7</a:t>
              </a:r>
            </a:p>
          </p:txBody>
        </p:sp>
        <p:sp>
          <p:nvSpPr>
            <p:cNvPr id="62473" name="Rectangle 9"/>
            <p:cNvSpPr>
              <a:spLocks noChangeArrowheads="1"/>
            </p:cNvSpPr>
            <p:nvPr/>
          </p:nvSpPr>
          <p:spPr bwMode="auto">
            <a:xfrm>
              <a:off x="912" y="720"/>
              <a:ext cx="288" cy="240"/>
            </a:xfrm>
            <a:prstGeom prst="rect">
              <a:avLst/>
            </a:prstGeom>
            <a:solidFill>
              <a:schemeClr val="folHlink"/>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1" name="Rectangle 10"/>
            <p:cNvSpPr>
              <a:spLocks noChangeArrowheads="1"/>
            </p:cNvSpPr>
            <p:nvPr/>
          </p:nvSpPr>
          <p:spPr bwMode="auto">
            <a:xfrm>
              <a:off x="1728" y="480"/>
              <a:ext cx="192" cy="240"/>
            </a:xfrm>
            <a:prstGeom prst="rect">
              <a:avLst/>
            </a:prstGeom>
            <a:noFill/>
            <a:ln w="22225" cap="sq">
              <a:solidFill>
                <a:srgbClr val="00008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2" name="Rectangle 11"/>
            <p:cNvSpPr>
              <a:spLocks noChangeArrowheads="1"/>
            </p:cNvSpPr>
            <p:nvPr/>
          </p:nvSpPr>
          <p:spPr bwMode="auto">
            <a:xfrm>
              <a:off x="192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3" name="Rectangle 12"/>
            <p:cNvSpPr>
              <a:spLocks noChangeArrowheads="1"/>
            </p:cNvSpPr>
            <p:nvPr/>
          </p:nvSpPr>
          <p:spPr bwMode="auto">
            <a:xfrm>
              <a:off x="2112"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4" name="Rectangle 13"/>
            <p:cNvSpPr>
              <a:spLocks noChangeArrowheads="1"/>
            </p:cNvSpPr>
            <p:nvPr/>
          </p:nvSpPr>
          <p:spPr bwMode="auto">
            <a:xfrm>
              <a:off x="172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78" name="Rectangle 14"/>
            <p:cNvSpPr>
              <a:spLocks noChangeArrowheads="1"/>
            </p:cNvSpPr>
            <p:nvPr/>
          </p:nvSpPr>
          <p:spPr bwMode="auto">
            <a:xfrm>
              <a:off x="2016" y="720"/>
              <a:ext cx="29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6" name="Rectangle 16"/>
            <p:cNvSpPr>
              <a:spLocks noChangeArrowheads="1"/>
            </p:cNvSpPr>
            <p:nvPr/>
          </p:nvSpPr>
          <p:spPr bwMode="auto">
            <a:xfrm>
              <a:off x="292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7" name="Rectangle 17"/>
            <p:cNvSpPr>
              <a:spLocks noChangeArrowheads="1"/>
            </p:cNvSpPr>
            <p:nvPr/>
          </p:nvSpPr>
          <p:spPr bwMode="auto">
            <a:xfrm>
              <a:off x="312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8" name="Rectangle 18"/>
            <p:cNvSpPr>
              <a:spLocks noChangeArrowheads="1"/>
            </p:cNvSpPr>
            <p:nvPr/>
          </p:nvSpPr>
          <p:spPr bwMode="auto">
            <a:xfrm>
              <a:off x="273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3" name="Rectangle 19"/>
            <p:cNvSpPr>
              <a:spLocks noChangeArrowheads="1"/>
            </p:cNvSpPr>
            <p:nvPr/>
          </p:nvSpPr>
          <p:spPr bwMode="auto">
            <a:xfrm>
              <a:off x="3024" y="720"/>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0" name="Rectangle 21"/>
            <p:cNvSpPr>
              <a:spLocks noChangeArrowheads="1"/>
            </p:cNvSpPr>
            <p:nvPr/>
          </p:nvSpPr>
          <p:spPr bwMode="auto">
            <a:xfrm>
              <a:off x="384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1" name="Rectangle 22"/>
            <p:cNvSpPr>
              <a:spLocks noChangeArrowheads="1"/>
            </p:cNvSpPr>
            <p:nvPr/>
          </p:nvSpPr>
          <p:spPr bwMode="auto">
            <a:xfrm>
              <a:off x="4032"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2" name="Rectangle 23"/>
            <p:cNvSpPr>
              <a:spLocks noChangeArrowheads="1"/>
            </p:cNvSpPr>
            <p:nvPr/>
          </p:nvSpPr>
          <p:spPr bwMode="auto">
            <a:xfrm>
              <a:off x="364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8" name="Rectangle 24"/>
            <p:cNvSpPr>
              <a:spLocks noChangeArrowheads="1"/>
            </p:cNvSpPr>
            <p:nvPr/>
          </p:nvSpPr>
          <p:spPr bwMode="auto">
            <a:xfrm>
              <a:off x="3936" y="720"/>
              <a:ext cx="28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4" name="Rectangle 26"/>
            <p:cNvSpPr>
              <a:spLocks noChangeArrowheads="1"/>
            </p:cNvSpPr>
            <p:nvPr/>
          </p:nvSpPr>
          <p:spPr bwMode="auto">
            <a:xfrm>
              <a:off x="48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5" name="Rectangle 27"/>
            <p:cNvSpPr>
              <a:spLocks noChangeArrowheads="1"/>
            </p:cNvSpPr>
            <p:nvPr/>
          </p:nvSpPr>
          <p:spPr bwMode="auto">
            <a:xfrm>
              <a:off x="504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6" name="Rectangle 28"/>
            <p:cNvSpPr>
              <a:spLocks noChangeArrowheads="1"/>
            </p:cNvSpPr>
            <p:nvPr/>
          </p:nvSpPr>
          <p:spPr bwMode="auto">
            <a:xfrm>
              <a:off x="465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93" name="Rectangle 29"/>
            <p:cNvSpPr>
              <a:spLocks noChangeArrowheads="1"/>
            </p:cNvSpPr>
            <p:nvPr/>
          </p:nvSpPr>
          <p:spPr bwMode="auto">
            <a:xfrm>
              <a:off x="4944" y="720"/>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4" name="Line 30"/>
            <p:cNvSpPr>
              <a:spLocks noChangeShapeType="1"/>
            </p:cNvSpPr>
            <p:nvPr/>
          </p:nvSpPr>
          <p:spPr bwMode="auto">
            <a:xfrm>
              <a:off x="1104" y="624"/>
              <a:ext cx="624"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5" name="Line 31"/>
            <p:cNvSpPr>
              <a:spLocks noChangeShapeType="1"/>
            </p:cNvSpPr>
            <p:nvPr/>
          </p:nvSpPr>
          <p:spPr bwMode="auto">
            <a:xfrm>
              <a:off x="2208" y="624"/>
              <a:ext cx="51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6" name="Line 32"/>
            <p:cNvSpPr>
              <a:spLocks noChangeShapeType="1"/>
            </p:cNvSpPr>
            <p:nvPr/>
          </p:nvSpPr>
          <p:spPr bwMode="auto">
            <a:xfrm>
              <a:off x="3216" y="624"/>
              <a:ext cx="432"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7" name="Line 33"/>
            <p:cNvSpPr>
              <a:spLocks noChangeShapeType="1"/>
            </p:cNvSpPr>
            <p:nvPr/>
          </p:nvSpPr>
          <p:spPr bwMode="auto">
            <a:xfrm>
              <a:off x="4128" y="624"/>
              <a:ext cx="480"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8" name="Line 34"/>
            <p:cNvSpPr>
              <a:spLocks noChangeShapeType="1"/>
            </p:cNvSpPr>
            <p:nvPr/>
          </p:nvSpPr>
          <p:spPr bwMode="auto">
            <a:xfrm>
              <a:off x="336" y="624"/>
              <a:ext cx="28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0" name="Line 36"/>
            <p:cNvSpPr>
              <a:spLocks noChangeShapeType="1"/>
            </p:cNvSpPr>
            <p:nvPr/>
          </p:nvSpPr>
          <p:spPr bwMode="auto">
            <a:xfrm>
              <a:off x="5088" y="624"/>
              <a:ext cx="298" cy="0"/>
            </a:xfrm>
            <a:prstGeom prst="line">
              <a:avLst/>
            </a:prstGeom>
            <a:noFill/>
            <a:ln w="28575" cap="sq">
              <a:solidFill>
                <a:srgbClr val="00D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2" name="Line 38"/>
            <p:cNvSpPr>
              <a:spLocks noChangeShapeType="1"/>
            </p:cNvSpPr>
            <p:nvPr/>
          </p:nvSpPr>
          <p:spPr bwMode="auto">
            <a:xfrm flipV="1">
              <a:off x="5376" y="144"/>
              <a:ext cx="0" cy="480"/>
            </a:xfrm>
            <a:prstGeom prst="line">
              <a:avLst/>
            </a:prstGeom>
            <a:noFill/>
            <a:ln w="28575" cap="sq">
              <a:solidFill>
                <a:srgbClr val="00DC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4" name="Line 40"/>
            <p:cNvSpPr>
              <a:spLocks noChangeShapeType="1"/>
            </p:cNvSpPr>
            <p:nvPr/>
          </p:nvSpPr>
          <p:spPr bwMode="auto">
            <a:xfrm flipH="1">
              <a:off x="336" y="144"/>
              <a:ext cx="5040" cy="0"/>
            </a:xfrm>
            <a:prstGeom prst="line">
              <a:avLst/>
            </a:prstGeom>
            <a:noFill/>
            <a:ln w="28575" cap="sq">
              <a:solidFill>
                <a:srgbClr val="00E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5" name="Line 41"/>
            <p:cNvSpPr>
              <a:spLocks noChangeShapeType="1"/>
            </p:cNvSpPr>
            <p:nvPr/>
          </p:nvSpPr>
          <p:spPr bwMode="auto">
            <a:xfrm>
              <a:off x="336" y="144"/>
              <a:ext cx="0" cy="480"/>
            </a:xfrm>
            <a:prstGeom prst="line">
              <a:avLst/>
            </a:prstGeom>
            <a:noFill/>
            <a:ln w="28575" cap="sq">
              <a:solidFill>
                <a:srgbClr val="00E8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37" name="Rectangle 42"/>
            <p:cNvSpPr>
              <a:spLocks noChangeArrowheads="1"/>
            </p:cNvSpPr>
            <p:nvPr/>
          </p:nvSpPr>
          <p:spPr bwMode="auto">
            <a:xfrm>
              <a:off x="672"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8" name="Rectangle 43"/>
            <p:cNvSpPr>
              <a:spLocks noChangeArrowheads="1"/>
            </p:cNvSpPr>
            <p:nvPr/>
          </p:nvSpPr>
          <p:spPr bwMode="auto">
            <a:xfrm>
              <a:off x="864"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9" name="Rectangle 44"/>
            <p:cNvSpPr>
              <a:spLocks noChangeArrowheads="1"/>
            </p:cNvSpPr>
            <p:nvPr/>
          </p:nvSpPr>
          <p:spPr bwMode="auto">
            <a:xfrm>
              <a:off x="1056"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40" name="Rectangle 45"/>
            <p:cNvSpPr>
              <a:spLocks noChangeArrowheads="1"/>
            </p:cNvSpPr>
            <p:nvPr/>
          </p:nvSpPr>
          <p:spPr bwMode="auto">
            <a:xfrm>
              <a:off x="672" y="158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0" name="Rectangle 46"/>
            <p:cNvSpPr>
              <a:spLocks noChangeArrowheads="1"/>
            </p:cNvSpPr>
            <p:nvPr/>
          </p:nvSpPr>
          <p:spPr bwMode="auto">
            <a:xfrm>
              <a:off x="960" y="1584"/>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2" name="Rectangle 47"/>
            <p:cNvSpPr>
              <a:spLocks noChangeArrowheads="1"/>
            </p:cNvSpPr>
            <p:nvPr/>
          </p:nvSpPr>
          <p:spPr bwMode="auto">
            <a:xfrm>
              <a:off x="177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3" name="Rectangle 48"/>
            <p:cNvSpPr>
              <a:spLocks noChangeArrowheads="1"/>
            </p:cNvSpPr>
            <p:nvPr/>
          </p:nvSpPr>
          <p:spPr bwMode="auto">
            <a:xfrm>
              <a:off x="196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4" name="Rectangle 49"/>
            <p:cNvSpPr>
              <a:spLocks noChangeArrowheads="1"/>
            </p:cNvSpPr>
            <p:nvPr/>
          </p:nvSpPr>
          <p:spPr bwMode="auto">
            <a:xfrm>
              <a:off x="216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5" name="Rectangle 50"/>
            <p:cNvSpPr>
              <a:spLocks noChangeArrowheads="1"/>
            </p:cNvSpPr>
            <p:nvPr/>
          </p:nvSpPr>
          <p:spPr bwMode="auto">
            <a:xfrm>
              <a:off x="177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5" name="Rectangle 51"/>
            <p:cNvSpPr>
              <a:spLocks noChangeArrowheads="1"/>
            </p:cNvSpPr>
            <p:nvPr/>
          </p:nvSpPr>
          <p:spPr bwMode="auto">
            <a:xfrm>
              <a:off x="2064" y="158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7" name="Rectangle 63"/>
            <p:cNvSpPr>
              <a:spLocks noChangeArrowheads="1"/>
            </p:cNvSpPr>
            <p:nvPr/>
          </p:nvSpPr>
          <p:spPr bwMode="auto">
            <a:xfrm>
              <a:off x="484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8" name="Rectangle 64"/>
            <p:cNvSpPr>
              <a:spLocks noChangeArrowheads="1"/>
            </p:cNvSpPr>
            <p:nvPr/>
          </p:nvSpPr>
          <p:spPr bwMode="auto">
            <a:xfrm>
              <a:off x="504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49" name="Rectangle 65"/>
            <p:cNvSpPr>
              <a:spLocks noChangeArrowheads="1"/>
            </p:cNvSpPr>
            <p:nvPr/>
          </p:nvSpPr>
          <p:spPr bwMode="auto">
            <a:xfrm>
              <a:off x="465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30" name="Rectangle 66"/>
            <p:cNvSpPr>
              <a:spLocks noChangeArrowheads="1"/>
            </p:cNvSpPr>
            <p:nvPr/>
          </p:nvSpPr>
          <p:spPr bwMode="auto">
            <a:xfrm>
              <a:off x="4944" y="1584"/>
              <a:ext cx="297"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1" name="Line 67"/>
            <p:cNvSpPr>
              <a:spLocks noChangeShapeType="1"/>
            </p:cNvSpPr>
            <p:nvPr/>
          </p:nvSpPr>
          <p:spPr bwMode="auto">
            <a:xfrm>
              <a:off x="1152" y="172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5" name="Line 71"/>
            <p:cNvSpPr>
              <a:spLocks noChangeShapeType="1"/>
            </p:cNvSpPr>
            <p:nvPr/>
          </p:nvSpPr>
          <p:spPr bwMode="auto">
            <a:xfrm>
              <a:off x="384" y="1728"/>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6" name="Line 72"/>
            <p:cNvSpPr>
              <a:spLocks noChangeShapeType="1"/>
            </p:cNvSpPr>
            <p:nvPr/>
          </p:nvSpPr>
          <p:spPr bwMode="auto">
            <a:xfrm>
              <a:off x="5136" y="172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7" name="Line 73"/>
            <p:cNvSpPr>
              <a:spLocks noChangeShapeType="1"/>
            </p:cNvSpPr>
            <p:nvPr/>
          </p:nvSpPr>
          <p:spPr bwMode="auto">
            <a:xfrm flipV="1">
              <a:off x="542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8" name="Line 74"/>
            <p:cNvSpPr>
              <a:spLocks noChangeShapeType="1"/>
            </p:cNvSpPr>
            <p:nvPr/>
          </p:nvSpPr>
          <p:spPr bwMode="auto">
            <a:xfrm flipH="1">
              <a:off x="384" y="120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9" name="Line 75"/>
            <p:cNvSpPr>
              <a:spLocks noChangeShapeType="1"/>
            </p:cNvSpPr>
            <p:nvPr/>
          </p:nvSpPr>
          <p:spPr bwMode="auto">
            <a:xfrm>
              <a:off x="38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57" name="Rectangle 76"/>
            <p:cNvSpPr>
              <a:spLocks noChangeArrowheads="1"/>
            </p:cNvSpPr>
            <p:nvPr/>
          </p:nvSpPr>
          <p:spPr bwMode="auto">
            <a:xfrm>
              <a:off x="672"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8" name="Rectangle 77"/>
            <p:cNvSpPr>
              <a:spLocks noChangeArrowheads="1"/>
            </p:cNvSpPr>
            <p:nvPr/>
          </p:nvSpPr>
          <p:spPr bwMode="auto">
            <a:xfrm>
              <a:off x="864"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9" name="Rectangle 78"/>
            <p:cNvSpPr>
              <a:spLocks noChangeArrowheads="1"/>
            </p:cNvSpPr>
            <p:nvPr/>
          </p:nvSpPr>
          <p:spPr bwMode="auto">
            <a:xfrm>
              <a:off x="1056"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60" name="Rectangle 79"/>
            <p:cNvSpPr>
              <a:spLocks noChangeArrowheads="1"/>
            </p:cNvSpPr>
            <p:nvPr/>
          </p:nvSpPr>
          <p:spPr bwMode="auto">
            <a:xfrm>
              <a:off x="672" y="2448"/>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44" name="Rectangle 80"/>
            <p:cNvSpPr>
              <a:spLocks noChangeArrowheads="1"/>
            </p:cNvSpPr>
            <p:nvPr/>
          </p:nvSpPr>
          <p:spPr bwMode="auto">
            <a:xfrm>
              <a:off x="960" y="2448"/>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2" name="Rectangle 86"/>
            <p:cNvSpPr>
              <a:spLocks noChangeArrowheads="1"/>
            </p:cNvSpPr>
            <p:nvPr/>
          </p:nvSpPr>
          <p:spPr bwMode="auto">
            <a:xfrm>
              <a:off x="2784"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3" name="Rectangle 87"/>
            <p:cNvSpPr>
              <a:spLocks noChangeArrowheads="1"/>
            </p:cNvSpPr>
            <p:nvPr/>
          </p:nvSpPr>
          <p:spPr bwMode="auto">
            <a:xfrm>
              <a:off x="297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4" name="Rectangle 88"/>
            <p:cNvSpPr>
              <a:spLocks noChangeArrowheads="1"/>
            </p:cNvSpPr>
            <p:nvPr/>
          </p:nvSpPr>
          <p:spPr bwMode="auto">
            <a:xfrm>
              <a:off x="316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5" name="Rectangle 89"/>
            <p:cNvSpPr>
              <a:spLocks noChangeArrowheads="1"/>
            </p:cNvSpPr>
            <p:nvPr/>
          </p:nvSpPr>
          <p:spPr bwMode="auto">
            <a:xfrm>
              <a:off x="2784"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4" name="Rectangle 90"/>
            <p:cNvSpPr>
              <a:spLocks noChangeArrowheads="1"/>
            </p:cNvSpPr>
            <p:nvPr/>
          </p:nvSpPr>
          <p:spPr bwMode="auto">
            <a:xfrm>
              <a:off x="3072"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7" name="Rectangle 91"/>
            <p:cNvSpPr>
              <a:spLocks noChangeArrowheads="1"/>
            </p:cNvSpPr>
            <p:nvPr/>
          </p:nvSpPr>
          <p:spPr bwMode="auto">
            <a:xfrm>
              <a:off x="369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8" name="Rectangle 92"/>
            <p:cNvSpPr>
              <a:spLocks noChangeArrowheads="1"/>
            </p:cNvSpPr>
            <p:nvPr/>
          </p:nvSpPr>
          <p:spPr bwMode="auto">
            <a:xfrm>
              <a:off x="388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69" name="Rectangle 93"/>
            <p:cNvSpPr>
              <a:spLocks noChangeArrowheads="1"/>
            </p:cNvSpPr>
            <p:nvPr/>
          </p:nvSpPr>
          <p:spPr bwMode="auto">
            <a:xfrm>
              <a:off x="4080"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9</a:t>
              </a:r>
            </a:p>
          </p:txBody>
        </p:sp>
        <p:sp>
          <p:nvSpPr>
            <p:cNvPr id="80970" name="Rectangle 94"/>
            <p:cNvSpPr>
              <a:spLocks noChangeArrowheads="1"/>
            </p:cNvSpPr>
            <p:nvPr/>
          </p:nvSpPr>
          <p:spPr bwMode="auto">
            <a:xfrm>
              <a:off x="3696"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9" name="Rectangle 95"/>
            <p:cNvSpPr>
              <a:spLocks noChangeArrowheads="1"/>
            </p:cNvSpPr>
            <p:nvPr/>
          </p:nvSpPr>
          <p:spPr bwMode="auto">
            <a:xfrm>
              <a:off x="3984"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7" name="Line 103"/>
            <p:cNvSpPr>
              <a:spLocks noChangeShapeType="1"/>
            </p:cNvSpPr>
            <p:nvPr/>
          </p:nvSpPr>
          <p:spPr bwMode="auto">
            <a:xfrm>
              <a:off x="3264" y="2592"/>
              <a:ext cx="4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9" name="Line 105"/>
            <p:cNvSpPr>
              <a:spLocks noChangeShapeType="1"/>
            </p:cNvSpPr>
            <p:nvPr/>
          </p:nvSpPr>
          <p:spPr bwMode="auto">
            <a:xfrm>
              <a:off x="384" y="2592"/>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0" name="Line 106"/>
            <p:cNvSpPr>
              <a:spLocks noChangeShapeType="1"/>
            </p:cNvSpPr>
            <p:nvPr/>
          </p:nvSpPr>
          <p:spPr bwMode="auto">
            <a:xfrm>
              <a:off x="4176" y="2592"/>
              <a:ext cx="432"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1" name="Line 107"/>
            <p:cNvSpPr>
              <a:spLocks noChangeShapeType="1"/>
            </p:cNvSpPr>
            <p:nvPr/>
          </p:nvSpPr>
          <p:spPr bwMode="auto">
            <a:xfrm flipV="1">
              <a:off x="4608"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2" name="Line 108"/>
            <p:cNvSpPr>
              <a:spLocks noChangeShapeType="1"/>
            </p:cNvSpPr>
            <p:nvPr/>
          </p:nvSpPr>
          <p:spPr bwMode="auto">
            <a:xfrm flipH="1">
              <a:off x="384" y="2064"/>
              <a:ext cx="4224"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3" name="Line 109"/>
            <p:cNvSpPr>
              <a:spLocks noChangeShapeType="1"/>
            </p:cNvSpPr>
            <p:nvPr/>
          </p:nvSpPr>
          <p:spPr bwMode="auto">
            <a:xfrm>
              <a:off x="384"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3" name="Line 139"/>
            <p:cNvSpPr>
              <a:spLocks noChangeShapeType="1"/>
            </p:cNvSpPr>
            <p:nvPr/>
          </p:nvSpPr>
          <p:spPr bwMode="auto">
            <a:xfrm>
              <a:off x="432" y="4152"/>
              <a:ext cx="24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326"/>
            <p:cNvGrpSpPr>
              <a:grpSpLocks/>
            </p:cNvGrpSpPr>
            <p:nvPr/>
          </p:nvGrpSpPr>
          <p:grpSpPr bwMode="auto">
            <a:xfrm>
              <a:off x="696" y="3756"/>
              <a:ext cx="768" cy="480"/>
              <a:chOff x="720" y="3792"/>
              <a:chExt cx="768" cy="480"/>
            </a:xfrm>
          </p:grpSpPr>
          <p:sp>
            <p:nvSpPr>
              <p:cNvPr id="81047" name="Rectangle 110"/>
              <p:cNvSpPr>
                <a:spLocks noChangeArrowheads="1"/>
              </p:cNvSpPr>
              <p:nvPr/>
            </p:nvSpPr>
            <p:spPr bwMode="auto">
              <a:xfrm>
                <a:off x="720"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8" name="Rectangle 111"/>
              <p:cNvSpPr>
                <a:spLocks noChangeArrowheads="1"/>
              </p:cNvSpPr>
              <p:nvPr/>
            </p:nvSpPr>
            <p:spPr bwMode="auto">
              <a:xfrm>
                <a:off x="912"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9" name="Rectangle 112"/>
              <p:cNvSpPr>
                <a:spLocks noChangeArrowheads="1"/>
              </p:cNvSpPr>
              <p:nvPr/>
            </p:nvSpPr>
            <p:spPr bwMode="auto">
              <a:xfrm>
                <a:off x="1104" y="3792"/>
                <a:ext cx="192" cy="240"/>
              </a:xfrm>
              <a:prstGeom prst="rect">
                <a:avLst/>
              </a:prstGeom>
              <a:noFill/>
              <a:ln w="1587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50" name="Rectangle 113"/>
              <p:cNvSpPr>
                <a:spLocks noChangeArrowheads="1"/>
              </p:cNvSpPr>
              <p:nvPr/>
            </p:nvSpPr>
            <p:spPr bwMode="auto">
              <a:xfrm>
                <a:off x="720" y="4032"/>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78" name="Rectangle 114"/>
              <p:cNvSpPr>
                <a:spLocks noChangeArrowheads="1"/>
              </p:cNvSpPr>
              <p:nvPr/>
            </p:nvSpPr>
            <p:spPr bwMode="auto">
              <a:xfrm>
                <a:off x="1008" y="4032"/>
                <a:ext cx="29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4" name="Line 140"/>
              <p:cNvSpPr>
                <a:spLocks noChangeShapeType="1"/>
              </p:cNvSpPr>
              <p:nvPr/>
            </p:nvSpPr>
            <p:spPr bwMode="auto">
              <a:xfrm>
                <a:off x="1200" y="4176"/>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605" name="Line 141"/>
            <p:cNvSpPr>
              <a:spLocks noChangeShapeType="1"/>
            </p:cNvSpPr>
            <p:nvPr/>
          </p:nvSpPr>
          <p:spPr bwMode="auto">
            <a:xfrm flipV="1">
              <a:off x="1488" y="3612"/>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6" name="Line 142"/>
            <p:cNvSpPr>
              <a:spLocks noChangeShapeType="1"/>
            </p:cNvSpPr>
            <p:nvPr/>
          </p:nvSpPr>
          <p:spPr bwMode="auto">
            <a:xfrm flipH="1">
              <a:off x="432" y="3612"/>
              <a:ext cx="106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7" name="Line 143"/>
            <p:cNvSpPr>
              <a:spLocks noChangeShapeType="1"/>
            </p:cNvSpPr>
            <p:nvPr/>
          </p:nvSpPr>
          <p:spPr bwMode="auto">
            <a:xfrm>
              <a:off x="432" y="362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25"/>
            <p:cNvGrpSpPr>
              <a:grpSpLocks/>
            </p:cNvGrpSpPr>
            <p:nvPr/>
          </p:nvGrpSpPr>
          <p:grpSpPr bwMode="auto">
            <a:xfrm>
              <a:off x="696" y="3024"/>
              <a:ext cx="576" cy="480"/>
              <a:chOff x="720" y="3024"/>
              <a:chExt cx="576" cy="480"/>
            </a:xfrm>
          </p:grpSpPr>
          <p:sp>
            <p:nvSpPr>
              <p:cNvPr id="81042" name="Rectangle 144"/>
              <p:cNvSpPr>
                <a:spLocks noChangeArrowheads="1"/>
              </p:cNvSpPr>
              <p:nvPr/>
            </p:nvSpPr>
            <p:spPr bwMode="auto">
              <a:xfrm>
                <a:off x="720"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3" name="Rectangle 145"/>
              <p:cNvSpPr>
                <a:spLocks noChangeArrowheads="1"/>
              </p:cNvSpPr>
              <p:nvPr/>
            </p:nvSpPr>
            <p:spPr bwMode="auto">
              <a:xfrm>
                <a:off x="912"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4" name="Rectangle 146"/>
              <p:cNvSpPr>
                <a:spLocks noChangeArrowheads="1"/>
              </p:cNvSpPr>
              <p:nvPr/>
            </p:nvSpPr>
            <p:spPr bwMode="auto">
              <a:xfrm>
                <a:off x="1104" y="3024"/>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45" name="Rectangle 147"/>
              <p:cNvSpPr>
                <a:spLocks noChangeArrowheads="1"/>
              </p:cNvSpPr>
              <p:nvPr/>
            </p:nvSpPr>
            <p:spPr bwMode="auto">
              <a:xfrm>
                <a:off x="720" y="326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2" name="Rectangle 148"/>
              <p:cNvSpPr>
                <a:spLocks noChangeArrowheads="1"/>
              </p:cNvSpPr>
              <p:nvPr/>
            </p:nvSpPr>
            <p:spPr bwMode="auto">
              <a:xfrm>
                <a:off x="1009" y="3264"/>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0984" name="Rectangle 149"/>
            <p:cNvSpPr>
              <a:spLocks noChangeArrowheads="1"/>
            </p:cNvSpPr>
            <p:nvPr/>
          </p:nvSpPr>
          <p:spPr bwMode="auto">
            <a:xfrm>
              <a:off x="17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85" name="Rectangle 150"/>
            <p:cNvSpPr>
              <a:spLocks noChangeArrowheads="1"/>
            </p:cNvSpPr>
            <p:nvPr/>
          </p:nvSpPr>
          <p:spPr bwMode="auto">
            <a:xfrm>
              <a:off x="19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86" name="Rectangle 151"/>
            <p:cNvSpPr>
              <a:spLocks noChangeArrowheads="1"/>
            </p:cNvSpPr>
            <p:nvPr/>
          </p:nvSpPr>
          <p:spPr bwMode="auto">
            <a:xfrm>
              <a:off x="2160"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87" name="Rectangle 152"/>
            <p:cNvSpPr>
              <a:spLocks noChangeArrowheads="1"/>
            </p:cNvSpPr>
            <p:nvPr/>
          </p:nvSpPr>
          <p:spPr bwMode="auto">
            <a:xfrm>
              <a:off x="1776"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7" name="Rectangle 153"/>
            <p:cNvSpPr>
              <a:spLocks noChangeArrowheads="1"/>
            </p:cNvSpPr>
            <p:nvPr/>
          </p:nvSpPr>
          <p:spPr bwMode="auto">
            <a:xfrm>
              <a:off x="2064"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89" name="Rectangle 154"/>
            <p:cNvSpPr>
              <a:spLocks noChangeArrowheads="1"/>
            </p:cNvSpPr>
            <p:nvPr/>
          </p:nvSpPr>
          <p:spPr bwMode="auto">
            <a:xfrm>
              <a:off x="278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0" name="Rectangle 155"/>
            <p:cNvSpPr>
              <a:spLocks noChangeArrowheads="1"/>
            </p:cNvSpPr>
            <p:nvPr/>
          </p:nvSpPr>
          <p:spPr bwMode="auto">
            <a:xfrm>
              <a:off x="29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91" name="Rectangle 156"/>
            <p:cNvSpPr>
              <a:spLocks noChangeArrowheads="1"/>
            </p:cNvSpPr>
            <p:nvPr/>
          </p:nvSpPr>
          <p:spPr bwMode="auto">
            <a:xfrm>
              <a:off x="31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6</a:t>
              </a:r>
            </a:p>
          </p:txBody>
        </p:sp>
        <p:sp>
          <p:nvSpPr>
            <p:cNvPr id="80992" name="Rectangle 157"/>
            <p:cNvSpPr>
              <a:spLocks noChangeArrowheads="1"/>
            </p:cNvSpPr>
            <p:nvPr/>
          </p:nvSpPr>
          <p:spPr bwMode="auto">
            <a:xfrm>
              <a:off x="278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22" name="Rectangle 158"/>
            <p:cNvSpPr>
              <a:spLocks noChangeArrowheads="1"/>
            </p:cNvSpPr>
            <p:nvPr/>
          </p:nvSpPr>
          <p:spPr bwMode="auto">
            <a:xfrm>
              <a:off x="3072" y="3264"/>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94" name="Rectangle 164"/>
            <p:cNvSpPr>
              <a:spLocks noChangeArrowheads="1"/>
            </p:cNvSpPr>
            <p:nvPr/>
          </p:nvSpPr>
          <p:spPr bwMode="auto">
            <a:xfrm>
              <a:off x="470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5" name="Rectangle 165"/>
            <p:cNvSpPr>
              <a:spLocks noChangeArrowheads="1"/>
            </p:cNvSpPr>
            <p:nvPr/>
          </p:nvSpPr>
          <p:spPr bwMode="auto">
            <a:xfrm>
              <a:off x="489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96" name="Rectangle 166"/>
            <p:cNvSpPr>
              <a:spLocks noChangeArrowheads="1"/>
            </p:cNvSpPr>
            <p:nvPr/>
          </p:nvSpPr>
          <p:spPr bwMode="auto">
            <a:xfrm>
              <a:off x="508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-5</a:t>
              </a:r>
            </a:p>
          </p:txBody>
        </p:sp>
        <p:sp>
          <p:nvSpPr>
            <p:cNvPr id="80997" name="Rectangle 167"/>
            <p:cNvSpPr>
              <a:spLocks noChangeArrowheads="1"/>
            </p:cNvSpPr>
            <p:nvPr/>
          </p:nvSpPr>
          <p:spPr bwMode="auto">
            <a:xfrm>
              <a:off x="470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32" name="Rectangle 168"/>
            <p:cNvSpPr>
              <a:spLocks noChangeArrowheads="1"/>
            </p:cNvSpPr>
            <p:nvPr/>
          </p:nvSpPr>
          <p:spPr bwMode="auto">
            <a:xfrm>
              <a:off x="4992"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3" name="Line 169"/>
            <p:cNvSpPr>
              <a:spLocks noChangeShapeType="1"/>
            </p:cNvSpPr>
            <p:nvPr/>
          </p:nvSpPr>
          <p:spPr bwMode="auto">
            <a:xfrm>
              <a:off x="120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4" name="Line 170"/>
            <p:cNvSpPr>
              <a:spLocks noChangeShapeType="1"/>
            </p:cNvSpPr>
            <p:nvPr/>
          </p:nvSpPr>
          <p:spPr bwMode="auto">
            <a:xfrm>
              <a:off x="216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6" name="Line 172"/>
            <p:cNvSpPr>
              <a:spLocks noChangeShapeType="1"/>
            </p:cNvSpPr>
            <p:nvPr/>
          </p:nvSpPr>
          <p:spPr bwMode="auto">
            <a:xfrm>
              <a:off x="3216" y="3408"/>
              <a:ext cx="14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7" name="Line 173"/>
            <p:cNvSpPr>
              <a:spLocks noChangeShapeType="1"/>
            </p:cNvSpPr>
            <p:nvPr/>
          </p:nvSpPr>
          <p:spPr bwMode="auto">
            <a:xfrm flipV="1">
              <a:off x="432" y="3408"/>
              <a:ext cx="29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8" name="Line 174"/>
            <p:cNvSpPr>
              <a:spLocks noChangeShapeType="1"/>
            </p:cNvSpPr>
            <p:nvPr/>
          </p:nvSpPr>
          <p:spPr bwMode="auto">
            <a:xfrm>
              <a:off x="5184" y="340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9" name="Line 175"/>
            <p:cNvSpPr>
              <a:spLocks noChangeShapeType="1"/>
            </p:cNvSpPr>
            <p:nvPr/>
          </p:nvSpPr>
          <p:spPr bwMode="auto">
            <a:xfrm flipV="1">
              <a:off x="547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0" name="Line 176"/>
            <p:cNvSpPr>
              <a:spLocks noChangeShapeType="1"/>
            </p:cNvSpPr>
            <p:nvPr/>
          </p:nvSpPr>
          <p:spPr bwMode="auto">
            <a:xfrm flipH="1">
              <a:off x="432" y="288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1" name="Line 177"/>
            <p:cNvSpPr>
              <a:spLocks noChangeShapeType="1"/>
            </p:cNvSpPr>
            <p:nvPr/>
          </p:nvSpPr>
          <p:spPr bwMode="auto">
            <a:xfrm>
              <a:off x="43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2" name="Line 178"/>
            <p:cNvSpPr>
              <a:spLocks noChangeShapeType="1"/>
            </p:cNvSpPr>
            <p:nvPr/>
          </p:nvSpPr>
          <p:spPr bwMode="auto">
            <a:xfrm>
              <a:off x="2208" y="1728"/>
              <a:ext cx="244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3" name="Line 179"/>
            <p:cNvSpPr>
              <a:spLocks noChangeShapeType="1"/>
            </p:cNvSpPr>
            <p:nvPr/>
          </p:nvSpPr>
          <p:spPr bwMode="auto">
            <a:xfrm>
              <a:off x="1152" y="2592"/>
              <a:ext cx="16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5" name="Line 181"/>
            <p:cNvSpPr>
              <a:spLocks noChangeShapeType="1"/>
            </p:cNvSpPr>
            <p:nvPr/>
          </p:nvSpPr>
          <p:spPr bwMode="auto">
            <a:xfrm>
              <a:off x="192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6" name="Line 182"/>
            <p:cNvSpPr>
              <a:spLocks noChangeShapeType="1"/>
            </p:cNvSpPr>
            <p:nvPr/>
          </p:nvSpPr>
          <p:spPr bwMode="auto">
            <a:xfrm>
              <a:off x="2928" y="816"/>
              <a:ext cx="0" cy="1392"/>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7" name="Line 183"/>
            <p:cNvSpPr>
              <a:spLocks noChangeShapeType="1"/>
            </p:cNvSpPr>
            <p:nvPr/>
          </p:nvSpPr>
          <p:spPr bwMode="auto">
            <a:xfrm>
              <a:off x="3840" y="864"/>
              <a:ext cx="0" cy="1344"/>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8" name="Line 184"/>
            <p:cNvSpPr>
              <a:spLocks noChangeShapeType="1"/>
            </p:cNvSpPr>
            <p:nvPr/>
          </p:nvSpPr>
          <p:spPr bwMode="auto">
            <a:xfrm>
              <a:off x="480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0" name="Line 186"/>
            <p:cNvSpPr>
              <a:spLocks noChangeShapeType="1"/>
            </p:cNvSpPr>
            <p:nvPr/>
          </p:nvSpPr>
          <p:spPr bwMode="auto">
            <a:xfrm>
              <a:off x="1920"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2" name="Line 188"/>
            <p:cNvSpPr>
              <a:spLocks noChangeShapeType="1"/>
            </p:cNvSpPr>
            <p:nvPr/>
          </p:nvSpPr>
          <p:spPr bwMode="auto">
            <a:xfrm flipH="1">
              <a:off x="1584" y="360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3" name="Line 189"/>
            <p:cNvSpPr>
              <a:spLocks noChangeShapeType="1"/>
            </p:cNvSpPr>
            <p:nvPr/>
          </p:nvSpPr>
          <p:spPr bwMode="auto">
            <a:xfrm flipV="1">
              <a:off x="158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4" name="Line 190"/>
            <p:cNvSpPr>
              <a:spLocks noChangeShapeType="1"/>
            </p:cNvSpPr>
            <p:nvPr/>
          </p:nvSpPr>
          <p:spPr bwMode="auto">
            <a:xfrm>
              <a:off x="158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7" name="Line 193"/>
            <p:cNvSpPr>
              <a:spLocks noChangeShapeType="1"/>
            </p:cNvSpPr>
            <p:nvPr/>
          </p:nvSpPr>
          <p:spPr bwMode="auto">
            <a:xfrm>
              <a:off x="192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18" name="Rectangle 194"/>
            <p:cNvSpPr>
              <a:spLocks noChangeArrowheads="1"/>
            </p:cNvSpPr>
            <p:nvPr/>
          </p:nvSpPr>
          <p:spPr bwMode="auto">
            <a:xfrm>
              <a:off x="273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1" name="Line 197"/>
            <p:cNvSpPr>
              <a:spLocks noChangeShapeType="1"/>
            </p:cNvSpPr>
            <p:nvPr/>
          </p:nvSpPr>
          <p:spPr bwMode="auto">
            <a:xfrm>
              <a:off x="292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2" name="Line 198"/>
            <p:cNvSpPr>
              <a:spLocks noChangeShapeType="1"/>
            </p:cNvSpPr>
            <p:nvPr/>
          </p:nvSpPr>
          <p:spPr bwMode="auto">
            <a:xfrm flipH="1">
              <a:off x="2592" y="360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3" name="Line 199"/>
            <p:cNvSpPr>
              <a:spLocks noChangeShapeType="1"/>
            </p:cNvSpPr>
            <p:nvPr/>
          </p:nvSpPr>
          <p:spPr bwMode="auto">
            <a:xfrm flipV="1">
              <a:off x="2592"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4" name="Line 200"/>
            <p:cNvSpPr>
              <a:spLocks noChangeShapeType="1"/>
            </p:cNvSpPr>
            <p:nvPr/>
          </p:nvSpPr>
          <p:spPr bwMode="auto">
            <a:xfrm>
              <a:off x="2592" y="24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5" name="Line 201"/>
            <p:cNvSpPr>
              <a:spLocks noChangeShapeType="1"/>
            </p:cNvSpPr>
            <p:nvPr/>
          </p:nvSpPr>
          <p:spPr bwMode="auto">
            <a:xfrm>
              <a:off x="2928"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24" name="Rectangle 202"/>
            <p:cNvSpPr>
              <a:spLocks noChangeArrowheads="1"/>
            </p:cNvSpPr>
            <p:nvPr/>
          </p:nvSpPr>
          <p:spPr bwMode="auto">
            <a:xfrm>
              <a:off x="36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9" name="Line 205"/>
            <p:cNvSpPr>
              <a:spLocks noChangeShapeType="1"/>
            </p:cNvSpPr>
            <p:nvPr/>
          </p:nvSpPr>
          <p:spPr bwMode="auto">
            <a:xfrm>
              <a:off x="3840" y="2592"/>
              <a:ext cx="0" cy="1008"/>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0" name="Line 206"/>
            <p:cNvSpPr>
              <a:spLocks noChangeShapeType="1"/>
            </p:cNvSpPr>
            <p:nvPr/>
          </p:nvSpPr>
          <p:spPr bwMode="auto">
            <a:xfrm flipH="1">
              <a:off x="3504" y="360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1" name="Line 207"/>
            <p:cNvSpPr>
              <a:spLocks noChangeShapeType="1"/>
            </p:cNvSpPr>
            <p:nvPr/>
          </p:nvSpPr>
          <p:spPr bwMode="auto">
            <a:xfrm flipV="1">
              <a:off x="350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2" name="Line 208"/>
            <p:cNvSpPr>
              <a:spLocks noChangeShapeType="1"/>
            </p:cNvSpPr>
            <p:nvPr/>
          </p:nvSpPr>
          <p:spPr bwMode="auto">
            <a:xfrm>
              <a:off x="3504" y="24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3" name="Line 209"/>
            <p:cNvSpPr>
              <a:spLocks noChangeShapeType="1"/>
            </p:cNvSpPr>
            <p:nvPr/>
          </p:nvSpPr>
          <p:spPr bwMode="auto">
            <a:xfrm>
              <a:off x="384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30" name="Rectangle 210"/>
            <p:cNvSpPr>
              <a:spLocks noChangeArrowheads="1"/>
            </p:cNvSpPr>
            <p:nvPr/>
          </p:nvSpPr>
          <p:spPr bwMode="auto">
            <a:xfrm>
              <a:off x="465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31" name="Rectangle 211"/>
            <p:cNvSpPr>
              <a:spLocks noChangeArrowheads="1"/>
            </p:cNvSpPr>
            <p:nvPr/>
          </p:nvSpPr>
          <p:spPr bwMode="auto">
            <a:xfrm>
              <a:off x="465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62677" name="Line 213"/>
            <p:cNvSpPr>
              <a:spLocks noChangeShapeType="1"/>
            </p:cNvSpPr>
            <p:nvPr/>
          </p:nvSpPr>
          <p:spPr bwMode="auto">
            <a:xfrm>
              <a:off x="484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8" name="Line 214"/>
            <p:cNvSpPr>
              <a:spLocks noChangeShapeType="1"/>
            </p:cNvSpPr>
            <p:nvPr/>
          </p:nvSpPr>
          <p:spPr bwMode="auto">
            <a:xfrm flipH="1">
              <a:off x="4464" y="3600"/>
              <a:ext cx="374"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9" name="Line 215"/>
            <p:cNvSpPr>
              <a:spLocks noChangeShapeType="1"/>
            </p:cNvSpPr>
            <p:nvPr/>
          </p:nvSpPr>
          <p:spPr bwMode="auto">
            <a:xfrm flipV="1">
              <a:off x="446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0" name="Line 216"/>
            <p:cNvSpPr>
              <a:spLocks noChangeShapeType="1"/>
            </p:cNvSpPr>
            <p:nvPr/>
          </p:nvSpPr>
          <p:spPr bwMode="auto">
            <a:xfrm>
              <a:off x="446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1" name="Line 217"/>
            <p:cNvSpPr>
              <a:spLocks noChangeShapeType="1"/>
            </p:cNvSpPr>
            <p:nvPr/>
          </p:nvSpPr>
          <p:spPr bwMode="auto">
            <a:xfrm>
              <a:off x="480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2" name="Line 218"/>
            <p:cNvSpPr>
              <a:spLocks noChangeShapeType="1"/>
            </p:cNvSpPr>
            <p:nvPr/>
          </p:nvSpPr>
          <p:spPr bwMode="auto">
            <a:xfrm>
              <a:off x="192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3" name="Line 219"/>
            <p:cNvSpPr>
              <a:spLocks noChangeShapeType="1"/>
            </p:cNvSpPr>
            <p:nvPr/>
          </p:nvSpPr>
          <p:spPr bwMode="auto">
            <a:xfrm>
              <a:off x="2928" y="2544"/>
              <a:ext cx="0" cy="48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4" name="Line 220"/>
            <p:cNvSpPr>
              <a:spLocks noChangeShapeType="1"/>
            </p:cNvSpPr>
            <p:nvPr/>
          </p:nvSpPr>
          <p:spPr bwMode="auto">
            <a:xfrm>
              <a:off x="480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40" name="Text Box 221"/>
            <p:cNvSpPr txBox="1">
              <a:spLocks noChangeArrowheads="1"/>
            </p:cNvSpPr>
            <p:nvPr/>
          </p:nvSpPr>
          <p:spPr bwMode="auto">
            <a:xfrm>
              <a:off x="336" y="192"/>
              <a:ext cx="340" cy="23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800" b="1">
                  <a:solidFill>
                    <a:srgbClr val="FF3300"/>
                  </a:solidFill>
                </a:rPr>
                <a:t>HEAD</a:t>
              </a:r>
            </a:p>
          </p:txBody>
        </p:sp>
        <p:sp>
          <p:nvSpPr>
            <p:cNvPr id="62788" name="Line 324"/>
            <p:cNvSpPr>
              <a:spLocks noChangeShapeType="1"/>
            </p:cNvSpPr>
            <p:nvPr/>
          </p:nvSpPr>
          <p:spPr bwMode="auto">
            <a:xfrm>
              <a:off x="528" y="384"/>
              <a:ext cx="96" cy="96"/>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344"/>
          <p:cNvGrpSpPr>
            <a:grpSpLocks/>
          </p:cNvGrpSpPr>
          <p:nvPr/>
        </p:nvGrpSpPr>
        <p:grpSpPr bwMode="auto">
          <a:xfrm>
            <a:off x="6957626" y="5735638"/>
            <a:ext cx="3352525" cy="1066800"/>
            <a:chOff x="2544" y="3648"/>
            <a:chExt cx="1584" cy="672"/>
          </a:xfrm>
        </p:grpSpPr>
        <p:sp>
          <p:nvSpPr>
            <p:cNvPr id="62793" name="Line 329"/>
            <p:cNvSpPr>
              <a:spLocks noChangeShapeType="1"/>
            </p:cNvSpPr>
            <p:nvPr/>
          </p:nvSpPr>
          <p:spPr bwMode="auto">
            <a:xfrm>
              <a:off x="2544" y="4283"/>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4" name="AutoShape 330"/>
            <p:cNvSpPr>
              <a:spLocks noChangeArrowheads="1"/>
            </p:cNvSpPr>
            <p:nvPr/>
          </p:nvSpPr>
          <p:spPr bwMode="auto">
            <a:xfrm>
              <a:off x="2784" y="3648"/>
              <a:ext cx="1344" cy="672"/>
            </a:xfrm>
            <a:prstGeom prst="cloudCallout">
              <a:avLst>
                <a:gd name="adj1" fmla="val -59898"/>
                <a:gd name="adj2" fmla="val -47472"/>
              </a:avLst>
            </a:prstGeom>
            <a:solidFill>
              <a:srgbClr val="CCFFFF"/>
            </a:solidFill>
            <a:ln w="12700" cap="sq">
              <a:noFill/>
              <a:round/>
              <a:headEnd type="none" w="sm" len="sm"/>
              <a:tailEnd type="none" w="sm" len="sm"/>
            </a:ln>
            <a:effectLst>
              <a:outerShdw dist="74053" dir="1857825" algn="ctr" rotWithShape="0">
                <a:srgbClr val="B2B2B2"/>
              </a:outerShdw>
            </a:effectLst>
          </p:spPr>
          <p:txBody>
            <a:bodyPr wrap="none" anchor="ctr"/>
            <a:lstStyle/>
            <a:p>
              <a:pPr>
                <a:defRPr/>
              </a:pPr>
              <a:endParaRPr lang="zh-CN" altLang="en-US" sz="3600" b="1">
                <a:solidFill>
                  <a:srgbClr val="CCFFFF"/>
                </a:solidFill>
                <a:effectDag name="">
                  <a:cont type="tree" name="">
                    <a:effect ref="fillLine"/>
                    <a:outerShdw dist="38100" dir="13500000" algn="br">
                      <a:srgbClr val="DDFFFF"/>
                    </a:outerShdw>
                  </a:cont>
                  <a:cont type="tree" name="">
                    <a:effect ref="fillLine"/>
                    <a:outerShdw dist="38100" dir="2700000" algn="tl">
                      <a:srgbClr val="7A9999"/>
                    </a:outerShdw>
                  </a:cont>
                  <a:effect ref="fillLine"/>
                </a:effectDag>
                <a:ea typeface="黑体" pitchFamily="2" charset="-122"/>
              </a:endParaRPr>
            </a:p>
          </p:txBody>
        </p:sp>
        <p:sp>
          <p:nvSpPr>
            <p:cNvPr id="80903" name="Text Box 331"/>
            <p:cNvSpPr txBox="1">
              <a:spLocks noChangeArrowheads="1"/>
            </p:cNvSpPr>
            <p:nvPr/>
          </p:nvSpPr>
          <p:spPr bwMode="auto">
            <a:xfrm>
              <a:off x="3108" y="3744"/>
              <a:ext cx="816" cy="503"/>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1800" b="1">
                  <a:solidFill>
                    <a:srgbClr val="000088"/>
                  </a:solidFill>
                </a:rPr>
                <a:t>4  0   0  2</a:t>
              </a:r>
            </a:p>
            <a:p>
              <a:pPr algn="l" eaLnBrk="1" hangingPunct="1">
                <a:lnSpc>
                  <a:spcPct val="85000"/>
                </a:lnSpc>
              </a:pPr>
              <a:r>
                <a:rPr kumimoji="1" lang="zh-CN" altLang="en-US" sz="1800" b="1">
                  <a:solidFill>
                    <a:srgbClr val="000088"/>
                  </a:solidFill>
                </a:rPr>
                <a:t>0  2   9  0</a:t>
              </a:r>
            </a:p>
            <a:p>
              <a:pPr algn="l" eaLnBrk="1" hangingPunct="1">
                <a:lnSpc>
                  <a:spcPct val="85000"/>
                </a:lnSpc>
              </a:pPr>
              <a:r>
                <a:rPr kumimoji="1" lang="zh-CN" altLang="en-US" sz="1800" b="1">
                  <a:solidFill>
                    <a:srgbClr val="000088"/>
                  </a:solidFill>
                </a:rPr>
                <a:t>4  6   0 -5</a:t>
              </a:r>
            </a:p>
          </p:txBody>
        </p:sp>
        <p:sp>
          <p:nvSpPr>
            <p:cNvPr id="62796" name="AutoShape 332"/>
            <p:cNvSpPr>
              <a:spLocks/>
            </p:cNvSpPr>
            <p:nvPr/>
          </p:nvSpPr>
          <p:spPr bwMode="auto">
            <a:xfrm>
              <a:off x="3048" y="3780"/>
              <a:ext cx="48" cy="384"/>
            </a:xfrm>
            <a:prstGeom prst="leftBracket">
              <a:avLst>
                <a:gd name="adj" fmla="val 66667"/>
              </a:avLst>
            </a:prstGeom>
            <a:noFill/>
            <a:ln w="2222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7" name="AutoShape 333"/>
            <p:cNvSpPr>
              <a:spLocks/>
            </p:cNvSpPr>
            <p:nvPr/>
          </p:nvSpPr>
          <p:spPr bwMode="auto">
            <a:xfrm>
              <a:off x="3792" y="3792"/>
              <a:ext cx="48" cy="384"/>
            </a:xfrm>
            <a:prstGeom prst="rightBracket">
              <a:avLst>
                <a:gd name="adj" fmla="val 66667"/>
              </a:avLst>
            </a:prstGeom>
            <a:noFill/>
            <a:ln w="22225"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809" name="Text Box 345"/>
          <p:cNvSpPr txBox="1">
            <a:spLocks noChangeArrowheads="1"/>
          </p:cNvSpPr>
          <p:nvPr/>
        </p:nvSpPr>
        <p:spPr bwMode="auto">
          <a:xfrm>
            <a:off x="1608263" y="322263"/>
            <a:ext cx="2329281" cy="4000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ea typeface="黑体" pitchFamily="49" charset="-122"/>
              </a:rPr>
              <a:t>总头结点</a:t>
            </a:r>
          </a:p>
        </p:txBody>
      </p:sp>
      <p:sp>
        <p:nvSpPr>
          <p:cNvPr id="6" name="右箭头 5">
            <a:hlinkClick r:id="rId3" action="ppaction://hlinksldjump"/>
          </p:cNvPr>
          <p:cNvSpPr/>
          <p:nvPr/>
        </p:nvSpPr>
        <p:spPr bwMode="auto">
          <a:xfrm>
            <a:off x="4571107" y="6287295"/>
            <a:ext cx="245474" cy="794802"/>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09"/>
                                        </p:tgtEl>
                                        <p:attrNameLst>
                                          <p:attrName>style.visibility</p:attrName>
                                        </p:attrNameLst>
                                      </p:cBhvr>
                                      <p:to>
                                        <p:strVal val="visible"/>
                                      </p:to>
                                    </p:set>
                                    <p:animEffect transition="in" filter="wipe(left)">
                                      <p:cBhvr>
                                        <p:cTn id="12" dur="500"/>
                                        <p:tgtEl>
                                          <p:spTgt spid="6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2" name="Text Box 14"/>
          <p:cNvSpPr txBox="1">
            <a:spLocks noChangeArrowheads="1"/>
          </p:cNvSpPr>
          <p:nvPr/>
        </p:nvSpPr>
        <p:spPr bwMode="auto">
          <a:xfrm>
            <a:off x="1100958" y="2565402"/>
            <a:ext cx="11136947" cy="3785652"/>
          </a:xfrm>
          <a:prstGeom prst="rect">
            <a:avLst/>
          </a:prstGeom>
          <a:noFill/>
          <a:ln w="12700" cap="sq">
            <a:noFill/>
            <a:miter lim="800000"/>
            <a:headEnd type="none" w="sm" len="sm"/>
            <a:tailEnd type="none" w="sm" len="sm"/>
          </a:ln>
        </p:spPr>
        <p:txBody>
          <a:bodyPr>
            <a:spAutoFit/>
          </a:bodyPr>
          <a:lstStyle/>
          <a:p>
            <a:pPr marL="457200" indent="-457200" algn="l">
              <a:lnSpc>
                <a:spcPct val="120000"/>
              </a:lnSpc>
              <a:buFontTx/>
              <a:buAutoNum type="arabicParenBoth"/>
            </a:pPr>
            <a:r>
              <a:rPr lang="zh-CN" altLang="en-US" sz="2500" b="1" dirty="0">
                <a:solidFill>
                  <a:srgbClr val="000066"/>
                </a:solidFill>
                <a:ea typeface="黑体" pitchFamily="49" charset="-122"/>
              </a:rPr>
              <a:t>筛选拟支持的矩阵运算的种类：如有相同行数和列数的矩阵间的加法、减法；符合矩阵乘法规则要求的矩阵间的乘法；方阵间的除法；方阵的求逆；矩阵的求转置矩阵等</a:t>
            </a:r>
            <a:r>
              <a:rPr lang="zh-CN" altLang="en-US" sz="2500" b="1" dirty="0">
                <a:solidFill>
                  <a:srgbClr val="DA0000"/>
                </a:solidFill>
                <a:ea typeface="黑体" pitchFamily="49" charset="-122"/>
              </a:rPr>
              <a:t>基本功能</a:t>
            </a:r>
            <a:r>
              <a:rPr lang="zh-CN" altLang="en-US" sz="2500" b="1" dirty="0">
                <a:solidFill>
                  <a:srgbClr val="000066"/>
                </a:solidFill>
                <a:ea typeface="黑体" pitchFamily="49" charset="-122"/>
              </a:rPr>
              <a:t>。</a:t>
            </a:r>
          </a:p>
          <a:p>
            <a:pPr marL="457200" indent="-457200" algn="l">
              <a:lnSpc>
                <a:spcPct val="120000"/>
              </a:lnSpc>
            </a:pPr>
            <a:r>
              <a:rPr lang="zh-CN" altLang="en-US" sz="2500" b="1" dirty="0">
                <a:solidFill>
                  <a:srgbClr val="000066"/>
                </a:solidFill>
                <a:ea typeface="黑体" pitchFamily="49" charset="-122"/>
              </a:rPr>
              <a:t>	对称正定矩阵分解与行列式求值；矩阵的三角分解；</a:t>
            </a:r>
          </a:p>
          <a:p>
            <a:pPr marL="457200" indent="-457200" algn="l">
              <a:lnSpc>
                <a:spcPct val="120000"/>
              </a:lnSpc>
            </a:pPr>
            <a:r>
              <a:rPr lang="zh-CN" altLang="en-US" sz="2500" b="1" dirty="0">
                <a:solidFill>
                  <a:srgbClr val="000066"/>
                </a:solidFill>
                <a:ea typeface="黑体" pitchFamily="49" charset="-122"/>
              </a:rPr>
              <a:t>　 实数矩阵的奇异值分解等</a:t>
            </a:r>
            <a:r>
              <a:rPr lang="zh-CN" altLang="en-US" sz="2500" b="1" dirty="0">
                <a:solidFill>
                  <a:srgbClr val="DA0000"/>
                </a:solidFill>
                <a:ea typeface="黑体" pitchFamily="49" charset="-122"/>
              </a:rPr>
              <a:t>高级功能</a:t>
            </a:r>
            <a:r>
              <a:rPr lang="zh-CN" altLang="en-US" sz="2500" b="1" dirty="0">
                <a:solidFill>
                  <a:srgbClr val="000066"/>
                </a:solidFill>
                <a:ea typeface="黑体" pitchFamily="49" charset="-122"/>
              </a:rPr>
              <a:t>。</a:t>
            </a:r>
          </a:p>
          <a:p>
            <a:pPr marL="457200" indent="-457200" algn="l">
              <a:lnSpc>
                <a:spcPct val="120000"/>
              </a:lnSpc>
            </a:pPr>
            <a:r>
              <a:rPr lang="en-US" altLang="zh-CN" sz="2500" b="1" dirty="0">
                <a:solidFill>
                  <a:srgbClr val="000066"/>
                </a:solidFill>
                <a:ea typeface="黑体" pitchFamily="49" charset="-122"/>
              </a:rPr>
              <a:t>(2) </a:t>
            </a:r>
            <a:r>
              <a:rPr lang="zh-CN" altLang="en-US" sz="2500" b="1" dirty="0">
                <a:solidFill>
                  <a:srgbClr val="000066"/>
                </a:solidFill>
                <a:ea typeface="黑体" pitchFamily="49" charset="-122"/>
              </a:rPr>
              <a:t>采用适当的数据结构实现上述多种运算</a:t>
            </a:r>
            <a:r>
              <a:rPr lang="zh-CN" altLang="en-US" sz="2500" b="1" dirty="0">
                <a:solidFill>
                  <a:srgbClr val="C00000"/>
                </a:solidFill>
                <a:ea typeface="黑体" pitchFamily="49" charset="-122"/>
              </a:rPr>
              <a:t>程序</a:t>
            </a:r>
            <a:r>
              <a:rPr lang="zh-CN" altLang="en-US" sz="2500" b="1" dirty="0">
                <a:solidFill>
                  <a:srgbClr val="000066"/>
                </a:solidFill>
                <a:ea typeface="黑体" pitchFamily="49" charset="-122"/>
              </a:rPr>
              <a:t>。  </a:t>
            </a:r>
          </a:p>
          <a:p>
            <a:pPr marL="457200" indent="-457200" algn="l">
              <a:lnSpc>
                <a:spcPct val="120000"/>
              </a:lnSpc>
            </a:pPr>
            <a:r>
              <a:rPr lang="en-US" altLang="zh-CN" sz="2500" b="1" dirty="0">
                <a:solidFill>
                  <a:srgbClr val="000066"/>
                </a:solidFill>
                <a:ea typeface="黑体" pitchFamily="49" charset="-122"/>
              </a:rPr>
              <a:t>(3) </a:t>
            </a:r>
            <a:r>
              <a:rPr lang="zh-CN" altLang="en-US" sz="2500" b="1" dirty="0">
                <a:solidFill>
                  <a:srgbClr val="C00000"/>
                </a:solidFill>
                <a:ea typeface="黑体" pitchFamily="49" charset="-122"/>
              </a:rPr>
              <a:t>提供</a:t>
            </a:r>
            <a:r>
              <a:rPr lang="en-US" altLang="zh-CN" sz="2500" b="1" dirty="0">
                <a:solidFill>
                  <a:srgbClr val="000066"/>
                </a:solidFill>
                <a:ea typeface="黑体" pitchFamily="49" charset="-122"/>
              </a:rPr>
              <a:t>.h</a:t>
            </a:r>
            <a:r>
              <a:rPr lang="zh-CN" altLang="en-US" sz="2500" b="1" dirty="0">
                <a:solidFill>
                  <a:srgbClr val="000066"/>
                </a:solidFill>
                <a:ea typeface="黑体" pitchFamily="49" charset="-122"/>
              </a:rPr>
              <a:t>文件，</a:t>
            </a:r>
            <a:r>
              <a:rPr lang="en-US" altLang="zh-CN" sz="2500" b="1" dirty="0">
                <a:solidFill>
                  <a:srgbClr val="000066"/>
                </a:solidFill>
                <a:ea typeface="黑体" pitchFamily="49" charset="-122"/>
              </a:rPr>
              <a:t>.c</a:t>
            </a:r>
            <a:r>
              <a:rPr lang="zh-CN" altLang="en-US" sz="2500" b="1" dirty="0">
                <a:solidFill>
                  <a:srgbClr val="000066"/>
                </a:solidFill>
                <a:ea typeface="黑体" pitchFamily="49" charset="-122"/>
              </a:rPr>
              <a:t>或</a:t>
            </a:r>
            <a:r>
              <a:rPr lang="en-US" altLang="zh-CN" sz="2500" b="1" dirty="0">
                <a:solidFill>
                  <a:srgbClr val="000066"/>
                </a:solidFill>
                <a:ea typeface="黑体" pitchFamily="49" charset="-122"/>
              </a:rPr>
              <a:t>.</a:t>
            </a:r>
            <a:r>
              <a:rPr lang="en-US" altLang="zh-CN" sz="2500" b="1" dirty="0" err="1">
                <a:solidFill>
                  <a:srgbClr val="000066"/>
                </a:solidFill>
                <a:ea typeface="黑体" pitchFamily="49" charset="-122"/>
              </a:rPr>
              <a:t>cpp</a:t>
            </a:r>
            <a:r>
              <a:rPr lang="zh-CN" altLang="en-US" sz="2500" b="1" dirty="0">
                <a:solidFill>
                  <a:srgbClr val="000066"/>
                </a:solidFill>
                <a:ea typeface="黑体" pitchFamily="49" charset="-122"/>
              </a:rPr>
              <a:t>或</a:t>
            </a:r>
            <a:r>
              <a:rPr lang="en-US" altLang="zh-CN" sz="2500" b="1" dirty="0">
                <a:solidFill>
                  <a:srgbClr val="000066"/>
                </a:solidFill>
                <a:ea typeface="黑体" pitchFamily="49" charset="-122"/>
              </a:rPr>
              <a:t>.lib</a:t>
            </a:r>
            <a:r>
              <a:rPr lang="zh-CN" altLang="en-US" sz="2500" b="1" dirty="0">
                <a:solidFill>
                  <a:srgbClr val="000066"/>
                </a:solidFill>
                <a:ea typeface="黑体" pitchFamily="49" charset="-122"/>
              </a:rPr>
              <a:t>或</a:t>
            </a:r>
            <a:r>
              <a:rPr lang="en-US" altLang="zh-CN" sz="2500" b="1" dirty="0">
                <a:solidFill>
                  <a:srgbClr val="000066"/>
                </a:solidFill>
                <a:ea typeface="黑体" pitchFamily="49" charset="-122"/>
              </a:rPr>
              <a:t>.</a:t>
            </a:r>
            <a:r>
              <a:rPr lang="en-US" altLang="zh-CN" sz="2500" b="1" dirty="0" err="1">
                <a:solidFill>
                  <a:srgbClr val="000066"/>
                </a:solidFill>
                <a:ea typeface="黑体" pitchFamily="49" charset="-122"/>
              </a:rPr>
              <a:t>dll</a:t>
            </a:r>
            <a:r>
              <a:rPr lang="zh-CN" altLang="en-US" sz="2500" b="1" dirty="0">
                <a:solidFill>
                  <a:srgbClr val="000066"/>
                </a:solidFill>
                <a:ea typeface="黑体" pitchFamily="49" charset="-122"/>
              </a:rPr>
              <a:t>文件，软件工程要求的各类文档，至少应有用户手册或帮助文件。  </a:t>
            </a:r>
          </a:p>
        </p:txBody>
      </p:sp>
      <p:grpSp>
        <p:nvGrpSpPr>
          <p:cNvPr id="2" name="Group 21"/>
          <p:cNvGrpSpPr>
            <a:grpSpLocks/>
          </p:cNvGrpSpPr>
          <p:nvPr/>
        </p:nvGrpSpPr>
        <p:grpSpPr bwMode="auto">
          <a:xfrm>
            <a:off x="1199045" y="836613"/>
            <a:ext cx="10656684" cy="1676400"/>
            <a:chOff x="393" y="696"/>
            <a:chExt cx="5035" cy="1056"/>
          </a:xfrm>
        </p:grpSpPr>
        <p:sp>
          <p:nvSpPr>
            <p:cNvPr id="181264" name="Rectangle 16"/>
            <p:cNvSpPr>
              <a:spLocks noChangeArrowheads="1"/>
            </p:cNvSpPr>
            <p:nvPr/>
          </p:nvSpPr>
          <p:spPr bwMode="auto">
            <a:xfrm>
              <a:off x="393" y="696"/>
              <a:ext cx="5035"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8" name="Text Box 17"/>
            <p:cNvSpPr txBox="1">
              <a:spLocks noChangeArrowheads="1"/>
            </p:cNvSpPr>
            <p:nvPr/>
          </p:nvSpPr>
          <p:spPr bwMode="auto">
            <a:xfrm>
              <a:off x="563" y="838"/>
              <a:ext cx="4695" cy="737"/>
            </a:xfrm>
            <a:prstGeom prst="rect">
              <a:avLst/>
            </a:prstGeom>
            <a:noFill/>
            <a:ln w="12700" cap="sq">
              <a:noFill/>
              <a:miter lim="800000"/>
              <a:headEnd type="none" w="sm" len="sm"/>
              <a:tailEnd type="none" w="sm" len="sm"/>
            </a:ln>
          </p:spPr>
          <p:txBody>
            <a:bodyPr wrap="square">
              <a:spAutoFit/>
            </a:bodyPr>
            <a:lstStyle/>
            <a:p>
              <a:pPr algn="l" eaLnBrk="1" hangingPunct="1">
                <a:lnSpc>
                  <a:spcPct val="125000"/>
                </a:lnSpc>
              </a:pPr>
              <a:r>
                <a:rPr kumimoji="1" lang="zh-CN" altLang="en-US" sz="2800" b="1" dirty="0">
                  <a:solidFill>
                    <a:srgbClr val="000000"/>
                  </a:solidFill>
                  <a:latin typeface="黑体" pitchFamily="49" charset="-122"/>
                  <a:ea typeface="黑体" pitchFamily="49" charset="-122"/>
                </a:rPr>
                <a:t>要编写一款可供第三方独立使用的矩阵运算软件，应该从哪下手？需要提供哪几类文件？</a:t>
              </a:r>
            </a:p>
          </p:txBody>
        </p:sp>
      </p:grpSp>
      <p:grpSp>
        <p:nvGrpSpPr>
          <p:cNvPr id="3" name="Group 18"/>
          <p:cNvGrpSpPr>
            <a:grpSpLocks/>
          </p:cNvGrpSpPr>
          <p:nvPr/>
        </p:nvGrpSpPr>
        <p:grpSpPr bwMode="auto">
          <a:xfrm>
            <a:off x="885085" y="115888"/>
            <a:ext cx="3961291" cy="914400"/>
            <a:chOff x="192" y="528"/>
            <a:chExt cx="1872" cy="576"/>
          </a:xfrm>
        </p:grpSpPr>
        <p:sp>
          <p:nvSpPr>
            <p:cNvPr id="181267" name="AutoShape 1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6" name="Rectangle 2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262">
                                            <p:txEl>
                                              <p:pRg st="0" end="0"/>
                                            </p:txEl>
                                          </p:spTgt>
                                        </p:tgtEl>
                                        <p:attrNameLst>
                                          <p:attrName>style.visibility</p:attrName>
                                        </p:attrNameLst>
                                      </p:cBhvr>
                                      <p:to>
                                        <p:strVal val="visible"/>
                                      </p:to>
                                    </p:set>
                                    <p:anim calcmode="lin" valueType="num">
                                      <p:cBhvr additive="base">
                                        <p:cTn id="21" dur="500" fill="hold"/>
                                        <p:tgtEl>
                                          <p:spTgt spid="18126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262">
                                            <p:txEl>
                                              <p:pRg st="1" end="1"/>
                                            </p:txEl>
                                          </p:spTgt>
                                        </p:tgtEl>
                                        <p:attrNameLst>
                                          <p:attrName>style.visibility</p:attrName>
                                        </p:attrNameLst>
                                      </p:cBhvr>
                                      <p:to>
                                        <p:strVal val="visible"/>
                                      </p:to>
                                    </p:set>
                                    <p:anim calcmode="lin" valueType="num">
                                      <p:cBhvr additive="base">
                                        <p:cTn id="27" dur="500" fill="hold"/>
                                        <p:tgtEl>
                                          <p:spTgt spid="18126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262">
                                            <p:txEl>
                                              <p:pRg st="2" end="2"/>
                                            </p:txEl>
                                          </p:spTgt>
                                        </p:tgtEl>
                                        <p:attrNameLst>
                                          <p:attrName>style.visibility</p:attrName>
                                        </p:attrNameLst>
                                      </p:cBhvr>
                                      <p:to>
                                        <p:strVal val="visible"/>
                                      </p:to>
                                    </p:set>
                                    <p:anim calcmode="lin" valueType="num">
                                      <p:cBhvr additive="base">
                                        <p:cTn id="33" dur="500" fill="hold"/>
                                        <p:tgtEl>
                                          <p:spTgt spid="18126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2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262">
                                            <p:txEl>
                                              <p:pRg st="3" end="3"/>
                                            </p:txEl>
                                          </p:spTgt>
                                        </p:tgtEl>
                                        <p:attrNameLst>
                                          <p:attrName>style.visibility</p:attrName>
                                        </p:attrNameLst>
                                      </p:cBhvr>
                                      <p:to>
                                        <p:strVal val="visible"/>
                                      </p:to>
                                    </p:set>
                                    <p:anim calcmode="lin" valueType="num">
                                      <p:cBhvr additive="base">
                                        <p:cTn id="39" dur="500" fill="hold"/>
                                        <p:tgtEl>
                                          <p:spTgt spid="18126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2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262">
                                            <p:txEl>
                                              <p:pRg st="4" end="4"/>
                                            </p:txEl>
                                          </p:spTgt>
                                        </p:tgtEl>
                                        <p:attrNameLst>
                                          <p:attrName>style.visibility</p:attrName>
                                        </p:attrNameLst>
                                      </p:cBhvr>
                                      <p:to>
                                        <p:strVal val="visible"/>
                                      </p:to>
                                    </p:set>
                                    <p:anim calcmode="lin" valueType="num">
                                      <p:cBhvr additive="base">
                                        <p:cTn id="45" dur="500" fill="hold"/>
                                        <p:tgtEl>
                                          <p:spTgt spid="18126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2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Text Box 9"/>
          <p:cNvSpPr txBox="1">
            <a:spLocks noChangeArrowheads="1"/>
          </p:cNvSpPr>
          <p:nvPr/>
        </p:nvSpPr>
        <p:spPr bwMode="auto">
          <a:xfrm>
            <a:off x="811689" y="1828800"/>
            <a:ext cx="10540102" cy="1373188"/>
          </a:xfrm>
          <a:prstGeom prst="rect">
            <a:avLst/>
          </a:prstGeom>
          <a:noFill/>
          <a:ln w="12700" cap="sq">
            <a:noFill/>
            <a:miter lim="800000"/>
            <a:headEnd type="none" w="sm" len="sm"/>
            <a:tailEnd type="none" w="sm" len="sm"/>
          </a:ln>
        </p:spPr>
        <p:txBody>
          <a:bodyPr wrap="square">
            <a:spAutoFit/>
          </a:bodyPr>
          <a:lstStyle/>
          <a:p>
            <a:pPr algn="l" eaLnBrk="1" hangingPunct="1">
              <a:lnSpc>
                <a:spcPct val="85000"/>
              </a:lnSpc>
              <a:spcAft>
                <a:spcPct val="10000"/>
              </a:spcAft>
            </a:pPr>
            <a:r>
              <a:rPr kumimoji="1" lang="zh-CN" altLang="en-US" sz="2600" dirty="0">
                <a:solidFill>
                  <a:srgbClr val="000088"/>
                </a:solidFill>
                <a:latin typeface="幼圆" pitchFamily="49" charset="-122"/>
                <a:ea typeface="幼圆" pitchFamily="49" charset="-122"/>
              </a:rPr>
              <a:t>    </a:t>
            </a:r>
            <a:r>
              <a:rPr kumimoji="1" lang="zh-CN" altLang="en-US" sz="2600" b="1" dirty="0">
                <a:solidFill>
                  <a:srgbClr val="000088"/>
                </a:solidFill>
                <a:latin typeface="幼圆" pitchFamily="49" charset="-122"/>
                <a:ea typeface="幼圆" pitchFamily="49" charset="-122"/>
              </a:rPr>
              <a:t>一个标准的一元</a:t>
            </a:r>
            <a:r>
              <a:rPr kumimoji="1" lang="en-US" altLang="en-US" sz="2600" b="1" dirty="0">
                <a:solidFill>
                  <a:srgbClr val="000088"/>
                </a:solidFill>
                <a:ea typeface="幼圆" pitchFamily="49" charset="-122"/>
              </a:rPr>
              <a:t>n</a:t>
            </a:r>
            <a:r>
              <a:rPr kumimoji="1" lang="zh-CN" altLang="en-US" sz="2600" b="1" dirty="0">
                <a:solidFill>
                  <a:srgbClr val="000088"/>
                </a:solidFill>
                <a:latin typeface="幼圆" pitchFamily="49" charset="-122"/>
                <a:ea typeface="幼圆" pitchFamily="49" charset="-122"/>
              </a:rPr>
              <a:t>阶多项式的各项若按降幂排列，可以表示为如下形式:</a:t>
            </a:r>
          </a:p>
          <a:p>
            <a:pPr algn="l" eaLnBrk="1" hangingPunct="1">
              <a:spcBef>
                <a:spcPct val="20000"/>
              </a:spcBef>
            </a:pPr>
            <a:r>
              <a:rPr kumimoji="1" lang="zh-CN" altLang="en-US" sz="2400" b="1" dirty="0">
                <a:solidFill>
                  <a:srgbClr val="CC0066"/>
                </a:solidFill>
                <a:ea typeface="楷体_GB2312" pitchFamily="49" charset="-122"/>
              </a:rPr>
              <a:t>      </a:t>
            </a:r>
            <a:r>
              <a:rPr kumimoji="1" lang="en-US" altLang="zh-CN" sz="2900" b="1" dirty="0">
                <a:solidFill>
                  <a:srgbClr val="CC0066"/>
                </a:solidFill>
                <a:ea typeface="黑体" pitchFamily="49" charset="-122"/>
              </a:rPr>
              <a:t>A</a:t>
            </a:r>
            <a:r>
              <a:rPr kumimoji="1" lang="en-US" altLang="zh-CN" sz="2900" b="1" baseline="-25000" dirty="0">
                <a:solidFill>
                  <a:srgbClr val="CC0066"/>
                </a:solidFill>
                <a:ea typeface="黑体" pitchFamily="49" charset="-122"/>
              </a:rPr>
              <a:t>n</a:t>
            </a:r>
            <a:r>
              <a:rPr kumimoji="1" lang="en-US" altLang="zh-CN" sz="2900" b="1" dirty="0">
                <a:solidFill>
                  <a:srgbClr val="CC0066"/>
                </a:solidFill>
                <a:ea typeface="黑体" pitchFamily="49" charset="-122"/>
              </a:rPr>
              <a:t>(x) = </a:t>
            </a:r>
            <a:r>
              <a:rPr kumimoji="1" lang="en-US" altLang="zh-CN" sz="2900" b="1" dirty="0" err="1">
                <a:solidFill>
                  <a:srgbClr val="CC0066"/>
                </a:solidFill>
                <a:ea typeface="黑体" pitchFamily="49" charset="-122"/>
              </a:rPr>
              <a:t>a</a:t>
            </a:r>
            <a:r>
              <a:rPr kumimoji="1" lang="en-US" altLang="zh-CN" sz="2900" b="1" baseline="-25000" dirty="0" err="1">
                <a:solidFill>
                  <a:srgbClr val="CC0066"/>
                </a:solidFill>
                <a:ea typeface="黑体" pitchFamily="49" charset="-122"/>
              </a:rPr>
              <a:t>n</a:t>
            </a:r>
            <a:r>
              <a:rPr kumimoji="1" lang="en-US" altLang="zh-CN" sz="2900" b="1" dirty="0" err="1">
                <a:solidFill>
                  <a:srgbClr val="CC0066"/>
                </a:solidFill>
                <a:ea typeface="黑体" pitchFamily="49" charset="-122"/>
              </a:rPr>
              <a:t>x</a:t>
            </a:r>
            <a:r>
              <a:rPr kumimoji="1" lang="en-US" altLang="zh-CN" sz="2900" b="1" baseline="30000" dirty="0" err="1">
                <a:solidFill>
                  <a:srgbClr val="CC0066"/>
                </a:solidFill>
                <a:ea typeface="黑体" pitchFamily="49" charset="-122"/>
              </a:rPr>
              <a:t>n</a:t>
            </a:r>
            <a:r>
              <a:rPr kumimoji="1" lang="en-US" altLang="zh-CN" sz="2900" b="1" baseline="30000" dirty="0">
                <a:solidFill>
                  <a:srgbClr val="CC0066"/>
                </a:solidFill>
                <a:ea typeface="黑体" pitchFamily="49" charset="-122"/>
              </a:rPr>
              <a:t> </a:t>
            </a:r>
            <a:r>
              <a:rPr kumimoji="1" lang="en-US" altLang="zh-CN" sz="2900" b="1" dirty="0">
                <a:solidFill>
                  <a:srgbClr val="CC0066"/>
                </a:solidFill>
                <a:ea typeface="黑体" pitchFamily="49" charset="-122"/>
              </a:rPr>
              <a:t>+ a</a:t>
            </a:r>
            <a:r>
              <a:rPr kumimoji="1" lang="en-US" altLang="zh-CN" sz="2900" b="1" baseline="-25000" dirty="0">
                <a:solidFill>
                  <a:srgbClr val="CC0066"/>
                </a:solidFill>
                <a:ea typeface="黑体" pitchFamily="49" charset="-122"/>
              </a:rPr>
              <a:t>n-1</a:t>
            </a:r>
            <a:r>
              <a:rPr kumimoji="1" lang="en-US" altLang="zh-CN" sz="2900" b="1" dirty="0">
                <a:solidFill>
                  <a:srgbClr val="CC0066"/>
                </a:solidFill>
                <a:ea typeface="黑体" pitchFamily="49" charset="-122"/>
              </a:rPr>
              <a:t>x</a:t>
            </a:r>
            <a:r>
              <a:rPr kumimoji="1" lang="en-US" altLang="zh-CN" sz="2900" b="1" baseline="30000" dirty="0">
                <a:solidFill>
                  <a:srgbClr val="CC0066"/>
                </a:solidFill>
                <a:ea typeface="黑体" pitchFamily="49" charset="-122"/>
              </a:rPr>
              <a:t>n-1 </a:t>
            </a:r>
            <a:r>
              <a:rPr kumimoji="1" lang="en-US" altLang="zh-CN" sz="2900" b="1" dirty="0">
                <a:solidFill>
                  <a:srgbClr val="CC0066"/>
                </a:solidFill>
                <a:ea typeface="黑体" pitchFamily="49" charset="-122"/>
              </a:rPr>
              <a:t>+ </a:t>
            </a:r>
            <a:r>
              <a:rPr kumimoji="1" lang="en-US" altLang="zh-CN" sz="2900" dirty="0">
                <a:solidFill>
                  <a:srgbClr val="CC0066"/>
                </a:solidFill>
                <a:ea typeface="黑体" pitchFamily="49" charset="-122"/>
              </a:rPr>
              <a:t>...</a:t>
            </a:r>
            <a:r>
              <a:rPr kumimoji="1" lang="en-US" altLang="zh-CN" sz="2900" b="1" dirty="0">
                <a:solidFill>
                  <a:srgbClr val="CC0066"/>
                </a:solidFill>
                <a:ea typeface="黑体" pitchFamily="49" charset="-122"/>
              </a:rPr>
              <a:t>  + a</a:t>
            </a:r>
            <a:r>
              <a:rPr kumimoji="1" lang="en-US" altLang="zh-CN" sz="2900" b="1" baseline="-25000" dirty="0">
                <a:solidFill>
                  <a:srgbClr val="CC0066"/>
                </a:solidFill>
                <a:ea typeface="黑体" pitchFamily="49" charset="-122"/>
              </a:rPr>
              <a:t>1</a:t>
            </a:r>
            <a:r>
              <a:rPr kumimoji="1" lang="en-US" altLang="zh-CN" sz="2900" b="1" dirty="0">
                <a:solidFill>
                  <a:srgbClr val="CC0066"/>
                </a:solidFill>
                <a:ea typeface="黑体" pitchFamily="49" charset="-122"/>
              </a:rPr>
              <a:t>x + a</a:t>
            </a:r>
            <a:r>
              <a:rPr kumimoji="1" lang="en-US" altLang="zh-CN" sz="2900" b="1" baseline="-25000" dirty="0">
                <a:solidFill>
                  <a:srgbClr val="CC0066"/>
                </a:solidFill>
                <a:ea typeface="黑体" pitchFamily="49" charset="-122"/>
              </a:rPr>
              <a:t>0        </a:t>
            </a:r>
            <a:r>
              <a:rPr kumimoji="1" lang="en-US" altLang="zh-CN" sz="2400" b="1" dirty="0">
                <a:solidFill>
                  <a:srgbClr val="CC0066"/>
                </a:solidFill>
                <a:ea typeface="黑体" pitchFamily="49" charset="-122"/>
              </a:rPr>
              <a:t>(a</a:t>
            </a:r>
            <a:r>
              <a:rPr kumimoji="1" lang="en-US" altLang="zh-CN" sz="2400" b="1" baseline="-25000" dirty="0">
                <a:solidFill>
                  <a:srgbClr val="CC0066"/>
                </a:solidFill>
                <a:ea typeface="黑体" pitchFamily="49" charset="-122"/>
              </a:rPr>
              <a:t>n</a:t>
            </a:r>
            <a:r>
              <a:rPr lang="en-US" altLang="zh-CN" sz="2400" b="1" dirty="0">
                <a:solidFill>
                  <a:srgbClr val="CC0066"/>
                </a:solidFill>
                <a:ea typeface="黑体" pitchFamily="49" charset="-122"/>
              </a:rPr>
              <a:t>≠</a:t>
            </a:r>
            <a:r>
              <a:rPr kumimoji="1" lang="en-US" altLang="zh-CN" sz="2400" b="1" dirty="0">
                <a:solidFill>
                  <a:srgbClr val="CC0066"/>
                </a:solidFill>
                <a:ea typeface="黑体" pitchFamily="49" charset="-122"/>
              </a:rPr>
              <a:t>0)</a:t>
            </a:r>
            <a:endParaRPr kumimoji="1" lang="en-US" altLang="zh-CN" sz="2400" b="1" dirty="0">
              <a:solidFill>
                <a:srgbClr val="CC0066"/>
              </a:solidFill>
            </a:endParaRPr>
          </a:p>
        </p:txBody>
      </p:sp>
      <p:sp>
        <p:nvSpPr>
          <p:cNvPr id="133130" name="Text Box 10"/>
          <p:cNvSpPr txBox="1">
            <a:spLocks noChangeArrowheads="1"/>
          </p:cNvSpPr>
          <p:nvPr/>
        </p:nvSpPr>
        <p:spPr bwMode="auto">
          <a:xfrm>
            <a:off x="1625534" y="4267200"/>
            <a:ext cx="8026200" cy="172878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900" b="1">
                <a:solidFill>
                  <a:srgbClr val="000088"/>
                </a:solidFill>
                <a:ea typeface="黑体" pitchFamily="49" charset="-122"/>
              </a:rPr>
              <a:t>   A(x)=2x</a:t>
            </a:r>
            <a:r>
              <a:rPr kumimoji="1" lang="en-US" altLang="zh-CN" sz="2900" b="1" baseline="30000">
                <a:solidFill>
                  <a:srgbClr val="000088"/>
                </a:solidFill>
                <a:ea typeface="黑体" pitchFamily="49" charset="-122"/>
              </a:rPr>
              <a:t>6</a:t>
            </a:r>
            <a:r>
              <a:rPr kumimoji="1" lang="en-US" altLang="zh-CN" sz="2900" b="1">
                <a:solidFill>
                  <a:srgbClr val="000088"/>
                </a:solidFill>
                <a:cs typeface="Times New Roman" pitchFamily="18" charset="0"/>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+10x</a:t>
            </a:r>
            <a:r>
              <a:rPr kumimoji="1" lang="en-US" altLang="zh-CN" sz="2900" b="1" baseline="30000">
                <a:solidFill>
                  <a:srgbClr val="000088"/>
                </a:solidFill>
                <a:ea typeface="黑体" pitchFamily="49" charset="-122"/>
              </a:rPr>
              <a:t>4</a:t>
            </a:r>
            <a:r>
              <a:rPr kumimoji="1" lang="en-US" altLang="zh-CN" sz="2900" b="1">
                <a:solidFill>
                  <a:srgbClr val="000088"/>
                </a:solidFill>
              </a:rPr>
              <a:t>–</a:t>
            </a:r>
            <a:r>
              <a:rPr kumimoji="1" lang="en-US" altLang="zh-CN" sz="2900" b="1">
                <a:solidFill>
                  <a:srgbClr val="000088"/>
                </a:solidFill>
                <a:ea typeface="黑体" pitchFamily="49" charset="-122"/>
              </a:rPr>
              <a:t>7x</a:t>
            </a:r>
            <a:r>
              <a:rPr kumimoji="1" lang="en-US" altLang="zh-CN" sz="2900" b="1" baseline="30000">
                <a:solidFill>
                  <a:srgbClr val="000088"/>
                </a:solidFill>
                <a:ea typeface="黑体" pitchFamily="49" charset="-122"/>
              </a:rPr>
              <a:t>3 </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rPr>
              <a:t>–</a:t>
            </a:r>
            <a:r>
              <a:rPr kumimoji="1" lang="en-US" altLang="zh-CN" sz="2900" b="1">
                <a:solidFill>
                  <a:srgbClr val="000088"/>
                </a:solidFill>
                <a:ea typeface="黑体" pitchFamily="49" charset="-122"/>
              </a:rPr>
              <a:t>4x+1</a:t>
            </a:r>
            <a:endParaRPr kumimoji="1" lang="zh-CN" altLang="en-US" sz="2900" b="1" baseline="-25000">
              <a:solidFill>
                <a:srgbClr val="000088"/>
              </a:solidFill>
              <a:ea typeface="黑体" pitchFamily="49" charset="-122"/>
            </a:endParaRPr>
          </a:p>
          <a:p>
            <a:pPr algn="l" eaLnBrk="1" hangingPunct="1"/>
            <a:r>
              <a:rPr kumimoji="1" lang="en-US" altLang="zh-CN" sz="2900" b="1">
                <a:solidFill>
                  <a:srgbClr val="000088"/>
                </a:solidFill>
                <a:ea typeface="黑体" pitchFamily="49" charset="-122"/>
              </a:rPr>
              <a:t>   B(x)=2x</a:t>
            </a:r>
            <a:r>
              <a:rPr kumimoji="1" lang="en-US" altLang="zh-CN" sz="2900" b="1" baseline="30000">
                <a:solidFill>
                  <a:srgbClr val="000088"/>
                </a:solidFill>
                <a:ea typeface="黑体" pitchFamily="49" charset="-122"/>
              </a:rPr>
              <a:t>6</a:t>
            </a:r>
            <a:r>
              <a:rPr kumimoji="1" lang="en-US" altLang="zh-CN" sz="2900" b="1">
                <a:solidFill>
                  <a:srgbClr val="000088"/>
                </a:solidFill>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ea typeface="黑体" pitchFamily="49" charset="-122"/>
              </a:rPr>
              <a:t>+1</a:t>
            </a:r>
          </a:p>
          <a:p>
            <a:pPr algn="l" eaLnBrk="1" hangingPunct="1"/>
            <a:r>
              <a:rPr kumimoji="1" lang="en-US" altLang="zh-CN" sz="2900" b="1">
                <a:solidFill>
                  <a:srgbClr val="000088"/>
                </a:solidFill>
                <a:ea typeface="黑体" pitchFamily="49" charset="-122"/>
              </a:rPr>
              <a:t>   C(x)=x</a:t>
            </a:r>
            <a:r>
              <a:rPr kumimoji="1" lang="en-US" altLang="zh-CN" sz="2900" b="1" baseline="30000">
                <a:solidFill>
                  <a:srgbClr val="000088"/>
                </a:solidFill>
                <a:ea typeface="黑体" pitchFamily="49" charset="-122"/>
              </a:rPr>
              <a:t>2000</a:t>
            </a:r>
            <a:r>
              <a:rPr kumimoji="1" lang="en-US" altLang="zh-CN" sz="2900" b="1">
                <a:solidFill>
                  <a:srgbClr val="000088"/>
                </a:solidFill>
              </a:rPr>
              <a:t>–</a:t>
            </a:r>
            <a:r>
              <a:rPr kumimoji="1" lang="en-US" altLang="zh-CN" sz="2900" b="1">
                <a:solidFill>
                  <a:srgbClr val="000088"/>
                </a:solidFill>
                <a:ea typeface="黑体" pitchFamily="49" charset="-122"/>
              </a:rPr>
              <a:t>5</a:t>
            </a:r>
            <a:endParaRPr kumimoji="1" lang="zh-CN" altLang="en-US" sz="2900" b="1" baseline="-25000">
              <a:solidFill>
                <a:srgbClr val="000088"/>
              </a:solidFill>
              <a:ea typeface="黑体" pitchFamily="49" charset="-122"/>
            </a:endParaRPr>
          </a:p>
          <a:p>
            <a:pPr algn="l" eaLnBrk="1" hangingPunct="1"/>
            <a:endParaRPr kumimoji="1" lang="zh-CN" altLang="en-US" sz="2900" b="1" baseline="-25000">
              <a:solidFill>
                <a:srgbClr val="000088"/>
              </a:solidFill>
              <a:ea typeface="黑体" pitchFamily="49" charset="-122"/>
            </a:endParaRPr>
          </a:p>
        </p:txBody>
      </p:sp>
      <p:grpSp>
        <p:nvGrpSpPr>
          <p:cNvPr id="2" name="Group 27"/>
          <p:cNvGrpSpPr>
            <a:grpSpLocks/>
          </p:cNvGrpSpPr>
          <p:nvPr/>
        </p:nvGrpSpPr>
        <p:grpSpPr bwMode="auto">
          <a:xfrm>
            <a:off x="559116" y="152400"/>
            <a:ext cx="6348857" cy="687388"/>
            <a:chOff x="264" y="324"/>
            <a:chExt cx="3000" cy="433"/>
          </a:xfrm>
        </p:grpSpPr>
        <p:sp>
          <p:nvSpPr>
            <p:cNvPr id="133144" name="Rectangle 24"/>
            <p:cNvSpPr>
              <a:spLocks noChangeArrowheads="1"/>
            </p:cNvSpPr>
            <p:nvPr/>
          </p:nvSpPr>
          <p:spPr bwMode="auto">
            <a:xfrm>
              <a:off x="264" y="324"/>
              <a:ext cx="2736"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3" name="Rectangle 26"/>
            <p:cNvSpPr>
              <a:spLocks noChangeArrowheads="1"/>
            </p:cNvSpPr>
            <p:nvPr/>
          </p:nvSpPr>
          <p:spPr bwMode="auto">
            <a:xfrm>
              <a:off x="276" y="360"/>
              <a:ext cx="2988"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数组的应用</a:t>
              </a:r>
              <a:r>
                <a:rPr kumimoji="1" lang="zh-CN" altLang="en-US" sz="3500" b="1" dirty="0" smtClean="0">
                  <a:solidFill>
                    <a:srgbClr val="CC0066"/>
                  </a:solidFill>
                  <a:ea typeface="楷体_GB2312" pitchFamily="49" charset="-122"/>
                </a:rPr>
                <a:t>举例</a:t>
              </a:r>
              <a:r>
                <a:rPr kumimoji="1" lang="en-US" altLang="zh-CN" sz="3500" b="1" dirty="0" smtClean="0">
                  <a:solidFill>
                    <a:srgbClr val="CC0066"/>
                  </a:solidFill>
                  <a:ea typeface="楷体_GB2312" pitchFamily="49" charset="-122"/>
                </a:rPr>
                <a:t>*</a:t>
              </a:r>
              <a:endParaRPr kumimoji="1" lang="zh-CN" altLang="en-US" sz="3500" b="1" dirty="0">
                <a:solidFill>
                  <a:srgbClr val="CC0066"/>
                </a:solidFill>
                <a:ea typeface="楷体_GB2312" pitchFamily="49" charset="-122"/>
              </a:endParaRPr>
            </a:p>
          </p:txBody>
        </p:sp>
      </p:grpSp>
      <p:grpSp>
        <p:nvGrpSpPr>
          <p:cNvPr id="3" name="Group 31"/>
          <p:cNvGrpSpPr>
            <a:grpSpLocks/>
          </p:cNvGrpSpPr>
          <p:nvPr/>
        </p:nvGrpSpPr>
        <p:grpSpPr bwMode="auto">
          <a:xfrm>
            <a:off x="202923" y="1066800"/>
            <a:ext cx="8432044" cy="609600"/>
            <a:chOff x="96" y="744"/>
            <a:chExt cx="3984" cy="384"/>
          </a:xfrm>
        </p:grpSpPr>
        <p:sp>
          <p:nvSpPr>
            <p:cNvPr id="133148" name="Oval 28"/>
            <p:cNvSpPr>
              <a:spLocks noChangeArrowheads="1"/>
            </p:cNvSpPr>
            <p:nvPr/>
          </p:nvSpPr>
          <p:spPr bwMode="auto">
            <a:xfrm>
              <a:off x="96" y="744"/>
              <a:ext cx="3648" cy="384"/>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1" name="Text Box 29"/>
            <p:cNvSpPr txBox="1">
              <a:spLocks noChangeArrowheads="1"/>
            </p:cNvSpPr>
            <p:nvPr/>
          </p:nvSpPr>
          <p:spPr bwMode="auto">
            <a:xfrm>
              <a:off x="240" y="768"/>
              <a:ext cx="3840"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a:t>
              </a:r>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一元</a:t>
              </a:r>
              <a:r>
                <a:rPr kumimoji="1" lang="en-US" altLang="en-US" sz="3000" b="1">
                  <a:solidFill>
                    <a:srgbClr val="000088"/>
                  </a:solidFill>
                  <a:ea typeface="幼圆" pitchFamily="49" charset="-122"/>
                </a:rPr>
                <a:t>n</a:t>
              </a:r>
              <a:r>
                <a:rPr kumimoji="1" lang="zh-CN" altLang="en-US" sz="3000" b="1">
                  <a:solidFill>
                    <a:srgbClr val="000088"/>
                  </a:solidFill>
                  <a:latin typeface="幼圆" pitchFamily="49" charset="-122"/>
                  <a:ea typeface="幼圆" pitchFamily="49" charset="-122"/>
                </a:rPr>
                <a:t>阶多项式的数组表示</a:t>
              </a:r>
            </a:p>
          </p:txBody>
        </p:sp>
      </p:grpSp>
      <p:grpSp>
        <p:nvGrpSpPr>
          <p:cNvPr id="4" name="Group 35"/>
          <p:cNvGrpSpPr>
            <a:grpSpLocks/>
          </p:cNvGrpSpPr>
          <p:nvPr/>
        </p:nvGrpSpPr>
        <p:grpSpPr bwMode="auto">
          <a:xfrm>
            <a:off x="811688" y="3733800"/>
            <a:ext cx="1726993" cy="685800"/>
            <a:chOff x="444" y="2352"/>
            <a:chExt cx="816" cy="432"/>
          </a:xfrm>
        </p:grpSpPr>
        <p:sp>
          <p:nvSpPr>
            <p:cNvPr id="133152" name="Oval 32"/>
            <p:cNvSpPr>
              <a:spLocks noChangeArrowheads="1"/>
            </p:cNvSpPr>
            <p:nvPr/>
          </p:nvSpPr>
          <p:spPr bwMode="auto">
            <a:xfrm>
              <a:off x="480" y="2352"/>
              <a:ext cx="720" cy="432"/>
            </a:xfrm>
            <a:prstGeom prst="ellipse">
              <a:avLst/>
            </a:prstGeom>
            <a:solidFill>
              <a:srgbClr val="E1FFE1"/>
            </a:solidFill>
            <a:ln w="12700" cap="sq">
              <a:no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9" name="Rectangle 33"/>
            <p:cNvSpPr>
              <a:spLocks noChangeArrowheads="1"/>
            </p:cNvSpPr>
            <p:nvPr/>
          </p:nvSpPr>
          <p:spPr bwMode="auto">
            <a:xfrm>
              <a:off x="444" y="2364"/>
              <a:ext cx="816" cy="388"/>
            </a:xfrm>
            <a:prstGeom prst="rect">
              <a:avLst/>
            </a:prstGeom>
            <a:noFill/>
            <a:ln w="12700" cap="sq">
              <a:noFill/>
              <a:miter lim="800000"/>
              <a:headEnd type="none" w="sm" len="sm"/>
              <a:tailEnd type="none" w="sm" len="sm"/>
            </a:ln>
            <a:effectLst>
              <a:outerShdw dist="28398" dir="3806097" algn="ctr" rotWithShape="0">
                <a:schemeClr val="bg2"/>
              </a:outerShdw>
            </a:effectLst>
          </p:spPr>
          <p:txBody>
            <a:bodyPr>
              <a:spAutoFit/>
            </a:bodyPr>
            <a:lstStyle/>
            <a:p>
              <a:pPr algn="l" eaLnBrk="1" hangingPunct="1">
                <a:spcAft>
                  <a:spcPct val="40000"/>
                </a:spcAft>
              </a:pPr>
              <a:r>
                <a:rPr kumimoji="1" lang="zh-CN" altLang="en-US" sz="3400" b="1" i="1">
                  <a:solidFill>
                    <a:srgbClr val="FF3300"/>
                  </a:solidFill>
                  <a:latin typeface="黑体" pitchFamily="49" charset="-122"/>
                  <a:ea typeface="黑体" pitchFamily="49" charset="-122"/>
                </a:rPr>
                <a:t>例如</a:t>
              </a:r>
            </a:p>
          </p:txBody>
        </p:sp>
      </p:grpSp>
      <p:grpSp>
        <p:nvGrpSpPr>
          <p:cNvPr id="5" name="Group 38"/>
          <p:cNvGrpSpPr>
            <a:grpSpLocks/>
          </p:cNvGrpSpPr>
          <p:nvPr/>
        </p:nvGrpSpPr>
        <p:grpSpPr bwMode="auto">
          <a:xfrm>
            <a:off x="6167214" y="3510659"/>
            <a:ext cx="4680169" cy="926453"/>
            <a:chOff x="3338" y="2403"/>
            <a:chExt cx="2211" cy="449"/>
          </a:xfrm>
        </p:grpSpPr>
        <p:sp>
          <p:nvSpPr>
            <p:cNvPr id="133156" name="Freeform 36"/>
            <p:cNvSpPr>
              <a:spLocks/>
            </p:cNvSpPr>
            <p:nvPr/>
          </p:nvSpPr>
          <p:spPr bwMode="auto">
            <a:xfrm>
              <a:off x="3338" y="2403"/>
              <a:ext cx="1829" cy="449"/>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wrap="squar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7" name="Text Box 37"/>
            <p:cNvSpPr txBox="1">
              <a:spLocks noChangeArrowheads="1"/>
            </p:cNvSpPr>
            <p:nvPr/>
          </p:nvSpPr>
          <p:spPr bwMode="auto">
            <a:xfrm>
              <a:off x="3389" y="2423"/>
              <a:ext cx="2160" cy="224"/>
            </a:xfrm>
            <a:prstGeom prst="rect">
              <a:avLst/>
            </a:prstGeom>
            <a:noFill/>
            <a:ln w="12700" cap="sq">
              <a:noFill/>
              <a:miter lim="800000"/>
              <a:headEnd type="none" w="sm" len="sm"/>
              <a:tailEnd type="none" w="sm" len="sm"/>
            </a:ln>
          </p:spPr>
          <p:txBody>
            <a:bodyPr>
              <a:spAutoFit/>
            </a:bodyPr>
            <a:lstStyle/>
            <a:p>
              <a:pPr algn="l"/>
              <a:r>
                <a:rPr kumimoji="1" lang="zh-CN" altLang="en-US" sz="2400" b="1" dirty="0">
                  <a:solidFill>
                    <a:srgbClr val="000088"/>
                  </a:solidFill>
                  <a:latin typeface="幼圆" pitchFamily="49" charset="-122"/>
                  <a:ea typeface="幼圆" pitchFamily="49" charset="-122"/>
                </a:rPr>
                <a:t>一个标准的</a:t>
              </a:r>
              <a:r>
                <a:rPr kumimoji="1" lang="zh-CN" altLang="en-US" sz="2400" b="1" dirty="0">
                  <a:solidFill>
                    <a:srgbClr val="000088"/>
                  </a:solidFill>
                  <a:ea typeface="幼圆" pitchFamily="49" charset="-122"/>
                </a:rPr>
                <a:t>6</a:t>
              </a:r>
              <a:r>
                <a:rPr kumimoji="1" lang="zh-CN" altLang="en-US" sz="2400" b="1" dirty="0">
                  <a:solidFill>
                    <a:srgbClr val="000088"/>
                  </a:solidFill>
                  <a:latin typeface="幼圆" pitchFamily="49" charset="-122"/>
                  <a:ea typeface="幼圆" pitchFamily="49" charset="-122"/>
                </a:rPr>
                <a:t>阶多项式</a:t>
              </a:r>
            </a:p>
          </p:txBody>
        </p:sp>
      </p:grpSp>
      <p:grpSp>
        <p:nvGrpSpPr>
          <p:cNvPr id="6" name="Group 42"/>
          <p:cNvGrpSpPr>
            <a:grpSpLocks/>
          </p:cNvGrpSpPr>
          <p:nvPr/>
        </p:nvGrpSpPr>
        <p:grpSpPr bwMode="auto">
          <a:xfrm>
            <a:off x="1698931" y="4724403"/>
            <a:ext cx="6879917" cy="1590676"/>
            <a:chOff x="959" y="2976"/>
            <a:chExt cx="3251" cy="1002"/>
          </a:xfrm>
        </p:grpSpPr>
        <p:sp>
          <p:nvSpPr>
            <p:cNvPr id="133159" name="Freeform 39"/>
            <p:cNvSpPr>
              <a:spLocks/>
            </p:cNvSpPr>
            <p:nvPr/>
          </p:nvSpPr>
          <p:spPr bwMode="auto">
            <a:xfrm rot="-60609">
              <a:off x="959" y="2976"/>
              <a:ext cx="2544" cy="612"/>
            </a:xfrm>
            <a:custGeom>
              <a:avLst/>
              <a:gdLst/>
              <a:ahLst/>
              <a:cxnLst>
                <a:cxn ang="0">
                  <a:pos x="110" y="1"/>
                </a:cxn>
                <a:cxn ang="0">
                  <a:pos x="985" y="35"/>
                </a:cxn>
                <a:cxn ang="0">
                  <a:pos x="997" y="289"/>
                </a:cxn>
                <a:cxn ang="0">
                  <a:pos x="801" y="323"/>
                </a:cxn>
                <a:cxn ang="0">
                  <a:pos x="617" y="346"/>
                </a:cxn>
                <a:cxn ang="0">
                  <a:pos x="52" y="289"/>
                </a:cxn>
                <a:cxn ang="0">
                  <a:pos x="29" y="47"/>
                </a:cxn>
                <a:cxn ang="0">
                  <a:pos x="110" y="1"/>
                </a:cxn>
              </a:cxnLst>
              <a:rect l="0" t="0" r="r" b="b"/>
              <a:pathLst>
                <a:path w="1072" h="346">
                  <a:moveTo>
                    <a:pt x="110" y="1"/>
                  </a:moveTo>
                  <a:cubicBezTo>
                    <a:pt x="401" y="24"/>
                    <a:pt x="695" y="0"/>
                    <a:pt x="985" y="35"/>
                  </a:cubicBezTo>
                  <a:cubicBezTo>
                    <a:pt x="1059" y="83"/>
                    <a:pt x="1072" y="230"/>
                    <a:pt x="997" y="289"/>
                  </a:cubicBezTo>
                  <a:cubicBezTo>
                    <a:pt x="957" y="321"/>
                    <a:pt x="825" y="320"/>
                    <a:pt x="801" y="323"/>
                  </a:cubicBezTo>
                  <a:cubicBezTo>
                    <a:pt x="740" y="330"/>
                    <a:pt x="617" y="346"/>
                    <a:pt x="617" y="346"/>
                  </a:cubicBezTo>
                  <a:cubicBezTo>
                    <a:pt x="414" y="339"/>
                    <a:pt x="247" y="328"/>
                    <a:pt x="52" y="289"/>
                  </a:cubicBezTo>
                  <a:cubicBezTo>
                    <a:pt x="9" y="201"/>
                    <a:pt x="0" y="165"/>
                    <a:pt x="29" y="47"/>
                  </a:cubicBezTo>
                  <a:cubicBezTo>
                    <a:pt x="35" y="25"/>
                    <a:pt x="94" y="16"/>
                    <a:pt x="110" y="1"/>
                  </a:cubicBezTo>
                  <a:close/>
                </a:path>
              </a:pathLst>
            </a:custGeom>
            <a:noFill/>
            <a:ln w="4762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3160" name="Freeform 40"/>
            <p:cNvSpPr>
              <a:spLocks/>
            </p:cNvSpPr>
            <p:nvPr/>
          </p:nvSpPr>
          <p:spPr bwMode="auto">
            <a:xfrm rot="21289839" flipH="1" flipV="1">
              <a:off x="2745" y="3446"/>
              <a:ext cx="1465" cy="532"/>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50800" cap="flat">
              <a:solidFill>
                <a:srgbClr val="008080"/>
              </a:solidFill>
              <a:prstDash val="solid"/>
              <a:round/>
              <a:headEnd/>
              <a:tailEnd/>
            </a:ln>
            <a:effectLst/>
          </p:spPr>
          <p:txBody>
            <a:bodyPr wrap="squar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5" name="Rectangle 41"/>
            <p:cNvSpPr>
              <a:spLocks noChangeArrowheads="1"/>
            </p:cNvSpPr>
            <p:nvPr/>
          </p:nvSpPr>
          <p:spPr bwMode="auto">
            <a:xfrm rot="21370971">
              <a:off x="2904" y="3667"/>
              <a:ext cx="1296" cy="291"/>
            </a:xfrm>
            <a:prstGeom prst="rect">
              <a:avLst/>
            </a:prstGeom>
            <a:noFill/>
            <a:ln w="12700" cap="sq">
              <a:noFill/>
              <a:miter lim="800000"/>
              <a:headEnd type="none" w="sm" len="sm"/>
              <a:tailEnd type="none" w="sm" len="sm"/>
            </a:ln>
          </p:spPr>
          <p:txBody>
            <a:bodyPr>
              <a:spAutoFit/>
            </a:bodyPr>
            <a:lstStyle/>
            <a:p>
              <a:pPr algn="l"/>
              <a:r>
                <a:rPr kumimoji="1" lang="zh-CN" altLang="en-US" sz="2400" b="1" dirty="0">
                  <a:solidFill>
                    <a:srgbClr val="000088"/>
                  </a:solidFill>
                  <a:latin typeface="幼圆" pitchFamily="49" charset="-122"/>
                  <a:ea typeface="幼圆" pitchFamily="49" charset="-122"/>
                </a:rPr>
                <a:t>非标准多项式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9"/>
                                        </p:tgtEl>
                                        <p:attrNameLst>
                                          <p:attrName>style.visibility</p:attrName>
                                        </p:attrNameLst>
                                      </p:cBhvr>
                                      <p:to>
                                        <p:strVal val="visible"/>
                                      </p:to>
                                    </p:set>
                                    <p:animEffect transition="in" filter="barn(inVertical)">
                                      <p:cBhvr>
                                        <p:cTn id="12" dur="500"/>
                                        <p:tgtEl>
                                          <p:spTgt spid="133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up)">
                                      <p:cBhvr>
                                        <p:cTn id="23" dur="500"/>
                                        <p:tgtEl>
                                          <p:spTgt spid="1331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utoUpdateAnimBg="0"/>
      <p:bldP spid="1331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915307" y="3038477"/>
            <a:ext cx="8024042"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dirty="0">
                <a:solidFill>
                  <a:srgbClr val="002F8C"/>
                </a:solidFill>
                <a:latin typeface="幼圆" pitchFamily="49" charset="-122"/>
                <a:ea typeface="幼圆" pitchFamily="49" charset="-122"/>
              </a:rPr>
              <a:t>对于多项式</a:t>
            </a:r>
            <a:r>
              <a:rPr kumimoji="1" lang="zh-CN" altLang="en-US" sz="2600" b="1" dirty="0">
                <a:solidFill>
                  <a:srgbClr val="002F8C"/>
                </a:solidFill>
                <a:latin typeface="楷体_GB2312" pitchFamily="49" charset="-122"/>
                <a:ea typeface="楷体_GB2312" pitchFamily="49" charset="-122"/>
              </a:rPr>
              <a:t> </a:t>
            </a:r>
            <a:r>
              <a:rPr kumimoji="1" lang="en-US" altLang="en-US" sz="2600" b="1" dirty="0">
                <a:solidFill>
                  <a:srgbClr val="002F8C"/>
                </a:solidFill>
                <a:ea typeface="楷体_GB2312" pitchFamily="49" charset="-122"/>
              </a:rPr>
              <a:t>A(x)=10x</a:t>
            </a:r>
            <a:r>
              <a:rPr kumimoji="1" lang="en-US" altLang="en-US" sz="2600" b="1" baseline="30000" dirty="0">
                <a:solidFill>
                  <a:srgbClr val="002F8C"/>
                </a:solidFill>
                <a:ea typeface="楷体_GB2312" pitchFamily="49" charset="-122"/>
              </a:rPr>
              <a:t>6</a:t>
            </a:r>
            <a:r>
              <a:rPr kumimoji="1" lang="en-US" altLang="zh-CN" sz="2800" b="1" dirty="0">
                <a:solidFill>
                  <a:srgbClr val="002F8C"/>
                </a:solidFill>
                <a:cs typeface="Times New Roman" pitchFamily="18" charset="0"/>
              </a:rPr>
              <a:t>–</a:t>
            </a:r>
            <a:r>
              <a:rPr kumimoji="1" lang="en-US" altLang="en-US" sz="2600" b="1" dirty="0">
                <a:solidFill>
                  <a:srgbClr val="002F8C"/>
                </a:solidFill>
                <a:ea typeface="楷体_GB2312" pitchFamily="49" charset="-122"/>
              </a:rPr>
              <a:t> 8x</a:t>
            </a:r>
            <a:r>
              <a:rPr kumimoji="1" lang="en-US" altLang="en-US" sz="2600" b="1" baseline="30000" dirty="0">
                <a:solidFill>
                  <a:srgbClr val="002F8C"/>
                </a:solidFill>
                <a:ea typeface="楷体_GB2312" pitchFamily="49" charset="-122"/>
              </a:rPr>
              <a:t>5</a:t>
            </a:r>
            <a:r>
              <a:rPr kumimoji="1" lang="en-US" altLang="en-US" sz="2600" b="1" dirty="0">
                <a:solidFill>
                  <a:srgbClr val="002F8C"/>
                </a:solidFill>
                <a:ea typeface="楷体_GB2312" pitchFamily="49" charset="-122"/>
              </a:rPr>
              <a:t>+3x</a:t>
            </a:r>
            <a:r>
              <a:rPr kumimoji="1" lang="en-US" altLang="en-US" sz="2600" b="1" baseline="30000" dirty="0">
                <a:solidFill>
                  <a:srgbClr val="002F8C"/>
                </a:solidFill>
                <a:ea typeface="楷体_GB2312" pitchFamily="49" charset="-122"/>
              </a:rPr>
              <a:t>2</a:t>
            </a:r>
            <a:r>
              <a:rPr kumimoji="1" lang="en-US" altLang="zh-CN" sz="2800" b="1" dirty="0">
                <a:solidFill>
                  <a:srgbClr val="002F8C"/>
                </a:solidFill>
              </a:rPr>
              <a:t>–</a:t>
            </a:r>
            <a:r>
              <a:rPr kumimoji="1" lang="en-US" altLang="en-US" sz="2600" b="1" dirty="0">
                <a:solidFill>
                  <a:srgbClr val="002F8C"/>
                </a:solidFill>
                <a:ea typeface="楷体_GB2312" pitchFamily="49" charset="-122"/>
              </a:rPr>
              <a:t> 1, </a:t>
            </a:r>
            <a:r>
              <a:rPr kumimoji="1" lang="zh-CN" altLang="en-US" sz="2600" b="1" dirty="0">
                <a:solidFill>
                  <a:srgbClr val="002F8C"/>
                </a:solidFill>
                <a:ea typeface="幼圆" pitchFamily="49" charset="-122"/>
              </a:rPr>
              <a:t>有</a:t>
            </a:r>
          </a:p>
        </p:txBody>
      </p:sp>
      <p:sp>
        <p:nvSpPr>
          <p:cNvPr id="177155" name="Rectangle 3"/>
          <p:cNvSpPr>
            <a:spLocks noChangeArrowheads="1"/>
          </p:cNvSpPr>
          <p:nvPr/>
        </p:nvSpPr>
        <p:spPr bwMode="auto">
          <a:xfrm>
            <a:off x="915306" y="4724402"/>
            <a:ext cx="6702893"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dirty="0">
                <a:solidFill>
                  <a:srgbClr val="002F8C"/>
                </a:solidFill>
                <a:latin typeface="幼圆" pitchFamily="49" charset="-122"/>
                <a:ea typeface="幼圆" pitchFamily="49" charset="-122"/>
              </a:rPr>
              <a:t>对于多项式</a:t>
            </a:r>
            <a:r>
              <a:rPr kumimoji="1" lang="zh-CN" altLang="en-US" sz="2600" b="1" dirty="0">
                <a:solidFill>
                  <a:srgbClr val="002F8C"/>
                </a:solidFill>
                <a:latin typeface="楷体_GB2312" pitchFamily="49" charset="-122"/>
                <a:ea typeface="楷体_GB2312" pitchFamily="49" charset="-122"/>
              </a:rPr>
              <a:t> </a:t>
            </a:r>
            <a:r>
              <a:rPr kumimoji="1" lang="en-US" altLang="zh-CN" sz="2600" b="1" dirty="0">
                <a:solidFill>
                  <a:srgbClr val="002F8C"/>
                </a:solidFill>
                <a:ea typeface="楷体_GB2312" pitchFamily="49" charset="-122"/>
              </a:rPr>
              <a:t>B(x)=x</a:t>
            </a:r>
            <a:r>
              <a:rPr kumimoji="1" lang="en-US" altLang="zh-CN" sz="2600" b="1" baseline="30000" dirty="0">
                <a:solidFill>
                  <a:srgbClr val="002F8C"/>
                </a:solidFill>
                <a:ea typeface="楷体_GB2312" pitchFamily="49" charset="-122"/>
              </a:rPr>
              <a:t>2000</a:t>
            </a:r>
            <a:r>
              <a:rPr kumimoji="1" lang="en-US" altLang="zh-CN" sz="2800" b="1" dirty="0">
                <a:solidFill>
                  <a:srgbClr val="002F8C"/>
                </a:solidFill>
                <a:cs typeface="Times New Roman" pitchFamily="18" charset="0"/>
              </a:rPr>
              <a:t>–</a:t>
            </a:r>
            <a:r>
              <a:rPr kumimoji="1" lang="en-US" altLang="zh-CN" sz="2600" b="1" dirty="0">
                <a:solidFill>
                  <a:srgbClr val="002F8C"/>
                </a:solidFill>
                <a:ea typeface="楷体_GB2312" pitchFamily="49" charset="-122"/>
              </a:rPr>
              <a:t> 5,  </a:t>
            </a:r>
            <a:r>
              <a:rPr kumimoji="1" lang="zh-CN" altLang="en-US" sz="2600" b="1" dirty="0">
                <a:solidFill>
                  <a:srgbClr val="002F8C"/>
                </a:solidFill>
                <a:ea typeface="幼圆" pitchFamily="49" charset="-122"/>
              </a:rPr>
              <a:t>有</a:t>
            </a:r>
          </a:p>
        </p:txBody>
      </p:sp>
      <p:grpSp>
        <p:nvGrpSpPr>
          <p:cNvPr id="2" name="Group 4"/>
          <p:cNvGrpSpPr>
            <a:grpSpLocks/>
          </p:cNvGrpSpPr>
          <p:nvPr/>
        </p:nvGrpSpPr>
        <p:grpSpPr bwMode="auto">
          <a:xfrm>
            <a:off x="4958631" y="5867400"/>
            <a:ext cx="4572214" cy="704850"/>
            <a:chOff x="2304" y="3600"/>
            <a:chExt cx="2160" cy="444"/>
          </a:xfrm>
        </p:grpSpPr>
        <p:sp>
          <p:nvSpPr>
            <p:cNvPr id="84015" name="Text Box 5"/>
            <p:cNvSpPr txBox="1">
              <a:spLocks noChangeArrowheads="1"/>
            </p:cNvSpPr>
            <p:nvPr/>
          </p:nvSpPr>
          <p:spPr bwMode="auto">
            <a:xfrm>
              <a:off x="2956" y="3792"/>
              <a:ext cx="1076" cy="2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a:solidFill>
                    <a:srgbClr val="FF3300"/>
                  </a:solidFill>
                  <a:ea typeface="楷体_GB2312" pitchFamily="49" charset="-122"/>
                </a:rPr>
                <a:t> 1999</a:t>
              </a:r>
              <a:r>
                <a:rPr kumimoji="1" lang="zh-CN" altLang="en-US" sz="2000" b="1">
                  <a:solidFill>
                    <a:srgbClr val="FF3300"/>
                  </a:solidFill>
                  <a:latin typeface="幼圆" pitchFamily="49" charset="-122"/>
                  <a:ea typeface="幼圆" pitchFamily="49" charset="-122"/>
                </a:rPr>
                <a:t>项为</a:t>
              </a:r>
              <a:r>
                <a:rPr kumimoji="1" lang="zh-CN" altLang="en-US" sz="2000" b="1">
                  <a:solidFill>
                    <a:srgbClr val="FF3300"/>
                  </a:solidFill>
                  <a:ea typeface="楷体_GB2312" pitchFamily="49" charset="-122"/>
                </a:rPr>
                <a:t>0</a:t>
              </a:r>
              <a:endParaRPr kumimoji="1" lang="zh-CN" altLang="en-US" sz="2400" b="1">
                <a:solidFill>
                  <a:srgbClr val="FF3300"/>
                </a:solidFill>
                <a:latin typeface="楷体_GB2312" pitchFamily="49" charset="-122"/>
                <a:ea typeface="楷体_GB2312" pitchFamily="49" charset="-122"/>
              </a:endParaRPr>
            </a:p>
          </p:txBody>
        </p:sp>
        <p:sp>
          <p:nvSpPr>
            <p:cNvPr id="177158" name="AutoShape 6"/>
            <p:cNvSpPr>
              <a:spLocks/>
            </p:cNvSpPr>
            <p:nvPr/>
          </p:nvSpPr>
          <p:spPr bwMode="auto">
            <a:xfrm rot="5400000" flipH="1" flipV="1">
              <a:off x="3288" y="2616"/>
              <a:ext cx="192" cy="2160"/>
            </a:xfrm>
            <a:prstGeom prst="leftBrace">
              <a:avLst>
                <a:gd name="adj1" fmla="val 93750"/>
                <a:gd name="adj2" fmla="val 49995"/>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7"/>
          <p:cNvGrpSpPr>
            <a:grpSpLocks/>
          </p:cNvGrpSpPr>
          <p:nvPr/>
        </p:nvGrpSpPr>
        <p:grpSpPr bwMode="auto">
          <a:xfrm>
            <a:off x="939054" y="914400"/>
            <a:ext cx="10642595" cy="1600200"/>
            <a:chOff x="444" y="576"/>
            <a:chExt cx="5028" cy="1008"/>
          </a:xfrm>
        </p:grpSpPr>
        <p:sp>
          <p:nvSpPr>
            <p:cNvPr id="177160" name="Rectangle 8"/>
            <p:cNvSpPr>
              <a:spLocks noChangeArrowheads="1"/>
            </p:cNvSpPr>
            <p:nvPr/>
          </p:nvSpPr>
          <p:spPr bwMode="auto">
            <a:xfrm>
              <a:off x="480" y="576"/>
              <a:ext cx="4992" cy="1008"/>
            </a:xfrm>
            <a:prstGeom prst="rect">
              <a:avLst/>
            </a:prstGeom>
            <a:solidFill>
              <a:srgbClr val="F3FFF3"/>
            </a:solidFill>
            <a:ln w="6985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14" name="Text Box 9"/>
            <p:cNvSpPr txBox="1">
              <a:spLocks noChangeArrowheads="1"/>
            </p:cNvSpPr>
            <p:nvPr/>
          </p:nvSpPr>
          <p:spPr bwMode="auto">
            <a:xfrm>
              <a:off x="444" y="696"/>
              <a:ext cx="4980" cy="832"/>
            </a:xfrm>
            <a:prstGeom prst="rect">
              <a:avLst/>
            </a:prstGeom>
            <a:noFill/>
            <a:ln w="34925" cap="sq">
              <a:noFill/>
              <a:miter lim="800000"/>
              <a:headEnd type="none" w="sm" len="sm"/>
              <a:tailEnd type="none" w="sm" len="sm"/>
            </a:ln>
          </p:spPr>
          <p:txBody>
            <a:bodyPr>
              <a:spAutoFit/>
            </a:bodyPr>
            <a:lstStyle/>
            <a:p>
              <a:pPr algn="l" eaLnBrk="1" hangingPunct="1">
                <a:lnSpc>
                  <a:spcPct val="95000"/>
                </a:lnSpc>
              </a:pPr>
              <a:r>
                <a:rPr kumimoji="1" lang="zh-CN" altLang="en-US" sz="2800" b="1" dirty="0">
                  <a:solidFill>
                    <a:srgbClr val="CC0066"/>
                  </a:solidFill>
                  <a:latin typeface="楷体_GB2312" pitchFamily="49" charset="-122"/>
                  <a:ea typeface="楷体_GB2312" pitchFamily="49" charset="-122"/>
                </a:rPr>
                <a:t>  </a:t>
              </a:r>
              <a:r>
                <a:rPr kumimoji="1" lang="zh-CN" altLang="en-US" sz="2800" b="1" dirty="0">
                  <a:solidFill>
                    <a:srgbClr val="000099"/>
                  </a:solidFill>
                  <a:latin typeface="幼圆" pitchFamily="49" charset="-122"/>
                  <a:ea typeface="幼圆" pitchFamily="49" charset="-122"/>
                </a:rPr>
                <a:t>定义一个一维数组</a:t>
              </a:r>
              <a:r>
                <a:rPr kumimoji="1" lang="en-US" altLang="en-US" sz="2800" b="1" dirty="0">
                  <a:solidFill>
                    <a:srgbClr val="000099"/>
                  </a:solidFill>
                  <a:ea typeface="楷体_GB2312" pitchFamily="49" charset="-122"/>
                </a:rPr>
                <a:t>A[0..n+1]</a:t>
              </a:r>
              <a:r>
                <a:rPr kumimoji="1" lang="zh-CN" altLang="en-US" sz="2800" b="1" dirty="0">
                  <a:solidFill>
                    <a:srgbClr val="000099"/>
                  </a:solidFill>
                  <a:latin typeface="幼圆" pitchFamily="49" charset="-122"/>
                  <a:ea typeface="幼圆" pitchFamily="49" charset="-122"/>
                </a:rPr>
                <a:t>来存储多项式，其中</a:t>
              </a:r>
              <a:r>
                <a:rPr kumimoji="1" lang="zh-CN" altLang="en-US" sz="2800" b="1" dirty="0">
                  <a:solidFill>
                    <a:srgbClr val="000099"/>
                  </a:solidFill>
                  <a:latin typeface="楷体_GB2312" pitchFamily="49" charset="-122"/>
                  <a:ea typeface="楷体_GB2312" pitchFamily="49" charset="-122"/>
                </a:rPr>
                <a:t>，</a:t>
              </a:r>
              <a:r>
                <a:rPr kumimoji="1" lang="zh-CN" altLang="en-US" sz="2800" b="1" dirty="0">
                  <a:solidFill>
                    <a:srgbClr val="CC0066"/>
                  </a:solidFill>
                  <a:latin typeface="楷体_GB2312" pitchFamily="49" charset="-122"/>
                  <a:ea typeface="楷体_GB2312" pitchFamily="49" charset="-122"/>
                </a:rPr>
                <a:t>   </a:t>
              </a:r>
            </a:p>
            <a:p>
              <a:pPr algn="l" eaLnBrk="1" hangingPunct="1">
                <a:lnSpc>
                  <a:spcPct val="95000"/>
                </a:lnSpc>
              </a:pPr>
              <a:r>
                <a:rPr kumimoji="1" lang="zh-CN" altLang="en-US" sz="2800" b="1" dirty="0">
                  <a:solidFill>
                    <a:srgbClr val="CC0066"/>
                  </a:solidFill>
                  <a:latin typeface="楷体_GB2312" pitchFamily="49" charset="-122"/>
                  <a:ea typeface="楷体_GB2312" pitchFamily="49" charset="-122"/>
                </a:rPr>
                <a:t>  </a:t>
              </a:r>
              <a:r>
                <a:rPr kumimoji="1" lang="zh-CN" altLang="en-US" sz="2800" b="1" dirty="0" smtClean="0">
                  <a:solidFill>
                    <a:srgbClr val="CC0066"/>
                  </a:solidFill>
                  <a:latin typeface="楷体_GB2312" pitchFamily="49" charset="-122"/>
                  <a:ea typeface="楷体_GB2312" pitchFamily="49" charset="-122"/>
                </a:rPr>
                <a:t>    </a:t>
              </a:r>
              <a:r>
                <a:rPr kumimoji="1" lang="en-US" altLang="en-US" sz="2800" b="1" dirty="0" smtClean="0">
                  <a:solidFill>
                    <a:srgbClr val="CC0066"/>
                  </a:solidFill>
                  <a:ea typeface="楷体_GB2312" pitchFamily="49" charset="-122"/>
                </a:rPr>
                <a:t>A[0</a:t>
              </a:r>
              <a:r>
                <a:rPr kumimoji="1" lang="en-US" altLang="en-US" sz="2800" b="1" dirty="0">
                  <a:solidFill>
                    <a:srgbClr val="CC0066"/>
                  </a:solidFill>
                  <a:ea typeface="楷体_GB2312" pitchFamily="49" charset="-122"/>
                </a:rPr>
                <a:t>] </a:t>
              </a:r>
              <a:r>
                <a:rPr kumimoji="1" lang="zh-CN" altLang="en-US" sz="2800" b="1" dirty="0">
                  <a:solidFill>
                    <a:srgbClr val="CC0066"/>
                  </a:solidFill>
                  <a:latin typeface="幼圆" pitchFamily="49" charset="-122"/>
                  <a:ea typeface="幼圆" pitchFamily="49" charset="-122"/>
                </a:rPr>
                <a:t>用来存放多项式的阶数</a:t>
              </a:r>
              <a:r>
                <a:rPr kumimoji="1" lang="en-US" altLang="en-US" sz="2800" b="1" dirty="0">
                  <a:solidFill>
                    <a:srgbClr val="CC0066"/>
                  </a:solidFill>
                  <a:ea typeface="楷体_GB2312" pitchFamily="49" charset="-122"/>
                </a:rPr>
                <a:t>n</a:t>
              </a:r>
              <a:r>
                <a:rPr kumimoji="1" lang="en-US" altLang="en-US" sz="2800" b="1" dirty="0">
                  <a:solidFill>
                    <a:srgbClr val="CC0066"/>
                  </a:solidFill>
                  <a:latin typeface="楷体_GB2312" pitchFamily="49" charset="-122"/>
                  <a:ea typeface="楷体_GB2312" pitchFamily="49" charset="-122"/>
                </a:rPr>
                <a:t>;</a:t>
              </a:r>
            </a:p>
            <a:p>
              <a:pPr algn="l" eaLnBrk="1" hangingPunct="1">
                <a:lnSpc>
                  <a:spcPct val="95000"/>
                </a:lnSpc>
              </a:pPr>
              <a:r>
                <a:rPr kumimoji="1" lang="en-US" altLang="en-US" sz="2800" b="1" dirty="0">
                  <a:solidFill>
                    <a:srgbClr val="CC0066"/>
                  </a:solidFill>
                  <a:latin typeface="楷体_GB2312" pitchFamily="49" charset="-122"/>
                  <a:ea typeface="楷体_GB2312" pitchFamily="49" charset="-122"/>
                </a:rPr>
                <a:t>  </a:t>
              </a:r>
              <a:r>
                <a:rPr kumimoji="1" lang="en-US" altLang="en-US" sz="2800" b="1" dirty="0" smtClean="0">
                  <a:solidFill>
                    <a:srgbClr val="CC0066"/>
                  </a:solidFill>
                  <a:latin typeface="楷体_GB2312" pitchFamily="49" charset="-122"/>
                  <a:ea typeface="楷体_GB2312" pitchFamily="49" charset="-122"/>
                </a:rPr>
                <a:t>    </a:t>
              </a:r>
              <a:r>
                <a:rPr kumimoji="1" lang="en-US" altLang="en-US" sz="2800" b="1" dirty="0" smtClean="0">
                  <a:solidFill>
                    <a:srgbClr val="CC0066"/>
                  </a:solidFill>
                  <a:ea typeface="楷体_GB2312" pitchFamily="49" charset="-122"/>
                </a:rPr>
                <a:t>A[1</a:t>
              </a:r>
              <a:r>
                <a:rPr kumimoji="1" lang="en-US" altLang="en-US" sz="2800" b="1" dirty="0">
                  <a:solidFill>
                    <a:srgbClr val="CC0066"/>
                  </a:solidFill>
                  <a:ea typeface="楷体_GB2312" pitchFamily="49" charset="-122"/>
                </a:rPr>
                <a:t>]</a:t>
              </a:r>
              <a:r>
                <a:rPr kumimoji="1" lang="zh-CN" altLang="zh-CN" sz="2800" b="1" dirty="0">
                  <a:solidFill>
                    <a:srgbClr val="CC0066"/>
                  </a:solidFill>
                  <a:cs typeface="Times New Roman" pitchFamily="18" charset="0"/>
                </a:rPr>
                <a:t>~</a:t>
              </a:r>
              <a:r>
                <a:rPr kumimoji="1" lang="en-US" altLang="en-US" sz="2800" b="1" dirty="0">
                  <a:solidFill>
                    <a:srgbClr val="CC0066"/>
                  </a:solidFill>
                  <a:ea typeface="楷体_GB2312" pitchFamily="49" charset="-122"/>
                </a:rPr>
                <a:t>A[n+1] </a:t>
              </a:r>
              <a:r>
                <a:rPr kumimoji="1" lang="zh-CN" altLang="en-US" sz="2800" b="1" dirty="0">
                  <a:solidFill>
                    <a:srgbClr val="CC0066"/>
                  </a:solidFill>
                  <a:latin typeface="幼圆" pitchFamily="49" charset="-122"/>
                  <a:ea typeface="幼圆" pitchFamily="49" charset="-122"/>
                </a:rPr>
                <a:t>依次用来存放多项式的</a:t>
              </a:r>
              <a:r>
                <a:rPr kumimoji="1" lang="en-US" altLang="en-US" sz="2800" b="1" dirty="0">
                  <a:solidFill>
                    <a:srgbClr val="CC0066"/>
                  </a:solidFill>
                  <a:ea typeface="幼圆" pitchFamily="49" charset="-122"/>
                </a:rPr>
                <a:t>n+1</a:t>
              </a:r>
              <a:r>
                <a:rPr kumimoji="1" lang="zh-CN" altLang="en-US" sz="2800" b="1" dirty="0">
                  <a:solidFill>
                    <a:srgbClr val="CC0066"/>
                  </a:solidFill>
                  <a:latin typeface="幼圆" pitchFamily="49" charset="-122"/>
                  <a:ea typeface="幼圆" pitchFamily="49" charset="-122"/>
                </a:rPr>
                <a:t>项的系数</a:t>
              </a:r>
              <a:r>
                <a:rPr kumimoji="1" lang="zh-CN" altLang="en-US" sz="2800" b="1" dirty="0">
                  <a:solidFill>
                    <a:srgbClr val="CC0066"/>
                  </a:solidFill>
                  <a:latin typeface="楷体_GB2312" pitchFamily="49" charset="-122"/>
                  <a:ea typeface="楷体_GB2312" pitchFamily="49" charset="-122"/>
                </a:rPr>
                <a:t>。</a:t>
              </a:r>
              <a:endParaRPr kumimoji="1" lang="zh-CN" altLang="zh-CN" sz="2800" b="1" dirty="0">
                <a:solidFill>
                  <a:srgbClr val="CC0066"/>
                </a:solidFill>
                <a:latin typeface="楷体_GB2312" pitchFamily="49" charset="-122"/>
                <a:ea typeface="楷体_GB2312" pitchFamily="49" charset="-122"/>
              </a:endParaRPr>
            </a:p>
          </p:txBody>
        </p:sp>
      </p:grpSp>
      <p:grpSp>
        <p:nvGrpSpPr>
          <p:cNvPr id="4" name="Group 10"/>
          <p:cNvGrpSpPr>
            <a:grpSpLocks/>
          </p:cNvGrpSpPr>
          <p:nvPr/>
        </p:nvGrpSpPr>
        <p:grpSpPr bwMode="auto">
          <a:xfrm>
            <a:off x="405844" y="76202"/>
            <a:ext cx="3305034" cy="987425"/>
            <a:chOff x="192" y="48"/>
            <a:chExt cx="1561" cy="622"/>
          </a:xfrm>
        </p:grpSpPr>
        <p:sp>
          <p:nvSpPr>
            <p:cNvPr id="84011" name="AutoShape 11"/>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4012" name="Rectangle 12"/>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方法一</a:t>
              </a:r>
            </a:p>
          </p:txBody>
        </p:sp>
      </p:grpSp>
      <p:grpSp>
        <p:nvGrpSpPr>
          <p:cNvPr id="5" name="Group 13"/>
          <p:cNvGrpSpPr>
            <a:grpSpLocks/>
          </p:cNvGrpSpPr>
          <p:nvPr/>
        </p:nvGrpSpPr>
        <p:grpSpPr bwMode="auto">
          <a:xfrm>
            <a:off x="1008134" y="3640138"/>
            <a:ext cx="10223798" cy="817562"/>
            <a:chOff x="476" y="1752"/>
            <a:chExt cx="4831" cy="515"/>
          </a:xfrm>
        </p:grpSpPr>
        <p:sp>
          <p:nvSpPr>
            <p:cNvPr id="83993" name="Text Box 14"/>
            <p:cNvSpPr txBox="1">
              <a:spLocks noChangeArrowheads="1"/>
            </p:cNvSpPr>
            <p:nvPr/>
          </p:nvSpPr>
          <p:spPr bwMode="auto">
            <a:xfrm>
              <a:off x="3707" y="1773"/>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3       0</a:t>
              </a:r>
            </a:p>
          </p:txBody>
        </p:sp>
        <p:sp>
          <p:nvSpPr>
            <p:cNvPr id="83994" name="Text Box 15"/>
            <p:cNvSpPr txBox="1">
              <a:spLocks noChangeArrowheads="1"/>
            </p:cNvSpPr>
            <p:nvPr/>
          </p:nvSpPr>
          <p:spPr bwMode="auto">
            <a:xfrm>
              <a:off x="4558" y="1776"/>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a:t>
              </a:r>
            </a:p>
          </p:txBody>
        </p:sp>
        <p:sp>
          <p:nvSpPr>
            <p:cNvPr id="83995" name="Text Box 16"/>
            <p:cNvSpPr txBox="1">
              <a:spLocks noChangeArrowheads="1"/>
            </p:cNvSpPr>
            <p:nvPr/>
          </p:nvSpPr>
          <p:spPr bwMode="auto">
            <a:xfrm>
              <a:off x="476"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A[0..7]</a:t>
              </a:r>
            </a:p>
          </p:txBody>
        </p:sp>
        <p:sp>
          <p:nvSpPr>
            <p:cNvPr id="177169" name="Line 17"/>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0" name="Line 18"/>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1" name="Line 19"/>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2" name="Line 20"/>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3" name="Line 21"/>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4" name="Line 22"/>
            <p:cNvSpPr>
              <a:spLocks noChangeShapeType="1"/>
            </p:cNvSpPr>
            <p:nvPr/>
          </p:nvSpPr>
          <p:spPr bwMode="auto">
            <a:xfrm>
              <a:off x="357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2" name="Text Box 23"/>
            <p:cNvSpPr txBox="1">
              <a:spLocks noChangeArrowheads="1"/>
            </p:cNvSpPr>
            <p:nvPr/>
          </p:nvSpPr>
          <p:spPr bwMode="auto">
            <a:xfrm>
              <a:off x="1362" y="1773"/>
              <a:ext cx="363"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FF0000"/>
                  </a:solidFill>
                  <a:ea typeface="黑体" pitchFamily="49" charset="-122"/>
                </a:rPr>
                <a:t>6</a:t>
              </a:r>
            </a:p>
          </p:txBody>
        </p:sp>
        <p:sp>
          <p:nvSpPr>
            <p:cNvPr id="84003" name="Text Box 24"/>
            <p:cNvSpPr txBox="1">
              <a:spLocks noChangeArrowheads="1"/>
            </p:cNvSpPr>
            <p:nvPr/>
          </p:nvSpPr>
          <p:spPr bwMode="auto">
            <a:xfrm>
              <a:off x="1788" y="1774"/>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10      </a:t>
              </a:r>
              <a:r>
                <a:rPr lang="en-US" altLang="zh-CN" sz="2400" b="1">
                  <a:solidFill>
                    <a:srgbClr val="000099"/>
                  </a:solidFill>
                  <a:latin typeface="宋体" charset="-122"/>
                </a:rPr>
                <a:t>-</a:t>
              </a:r>
              <a:r>
                <a:rPr lang="en-US" altLang="zh-CN" sz="2400" b="1">
                  <a:solidFill>
                    <a:srgbClr val="000099"/>
                  </a:solidFill>
                  <a:ea typeface="黑体" pitchFamily="49" charset="-122"/>
                </a:rPr>
                <a:t>8</a:t>
              </a:r>
            </a:p>
          </p:txBody>
        </p:sp>
        <p:sp>
          <p:nvSpPr>
            <p:cNvPr id="84004" name="Text Box 25"/>
            <p:cNvSpPr txBox="1">
              <a:spLocks noChangeArrowheads="1"/>
            </p:cNvSpPr>
            <p:nvPr/>
          </p:nvSpPr>
          <p:spPr bwMode="auto">
            <a:xfrm>
              <a:off x="2786" y="1785"/>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0</a:t>
              </a:r>
              <a:r>
                <a:rPr lang="en-US" altLang="zh-CN" sz="2400" b="1">
                  <a:solidFill>
                    <a:srgbClr val="000099"/>
                  </a:solidFill>
                  <a:ea typeface="黑体" pitchFamily="49" charset="-122"/>
                </a:rPr>
                <a:t>       0</a:t>
              </a:r>
            </a:p>
          </p:txBody>
        </p:sp>
        <p:sp>
          <p:nvSpPr>
            <p:cNvPr id="177178" name="Line 26"/>
            <p:cNvSpPr>
              <a:spLocks noChangeShapeType="1"/>
            </p:cNvSpPr>
            <p:nvPr/>
          </p:nvSpPr>
          <p:spPr bwMode="auto">
            <a:xfrm flipV="1">
              <a:off x="1230" y="1776"/>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6" name="Text Box 27"/>
            <p:cNvSpPr txBox="1">
              <a:spLocks noChangeArrowheads="1"/>
            </p:cNvSpPr>
            <p:nvPr/>
          </p:nvSpPr>
          <p:spPr bwMode="auto">
            <a:xfrm>
              <a:off x="1338" y="2034"/>
              <a:ext cx="3765" cy="23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1800" b="1">
                  <a:solidFill>
                    <a:srgbClr val="002F8C"/>
                  </a:solidFill>
                </a:rPr>
                <a:t>0            1            2          3           4           5           6          7 </a:t>
              </a:r>
              <a:endParaRPr kumimoji="1" lang="zh-CN" altLang="zh-CN" sz="1800" b="1">
                <a:solidFill>
                  <a:srgbClr val="002F8C"/>
                </a:solidFill>
              </a:endParaRPr>
            </a:p>
          </p:txBody>
        </p:sp>
        <p:sp>
          <p:nvSpPr>
            <p:cNvPr id="177180" name="Line 28"/>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1" name="Line 29"/>
            <p:cNvSpPr>
              <a:spLocks noChangeShapeType="1"/>
            </p:cNvSpPr>
            <p:nvPr/>
          </p:nvSpPr>
          <p:spPr bwMode="auto">
            <a:xfrm>
              <a:off x="448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2" name="Line 30"/>
            <p:cNvSpPr>
              <a:spLocks noChangeShapeType="1"/>
            </p:cNvSpPr>
            <p:nvPr/>
          </p:nvSpPr>
          <p:spPr bwMode="auto">
            <a:xfrm>
              <a:off x="4935"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3" name="Line 31"/>
            <p:cNvSpPr>
              <a:spLocks noChangeShapeType="1"/>
            </p:cNvSpPr>
            <p:nvPr/>
          </p:nvSpPr>
          <p:spPr bwMode="auto">
            <a:xfrm flipV="1">
              <a:off x="1230" y="2069"/>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824639" y="5254627"/>
            <a:ext cx="10551928" cy="506413"/>
            <a:chOff x="336" y="1755"/>
            <a:chExt cx="4985" cy="319"/>
          </a:xfrm>
        </p:grpSpPr>
        <p:sp>
          <p:nvSpPr>
            <p:cNvPr id="83977" name="Text Box 33"/>
            <p:cNvSpPr txBox="1">
              <a:spLocks noChangeArrowheads="1"/>
            </p:cNvSpPr>
            <p:nvPr/>
          </p:nvSpPr>
          <p:spPr bwMode="auto">
            <a:xfrm>
              <a:off x="4154" y="1766"/>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0</a:t>
              </a:r>
            </a:p>
          </p:txBody>
        </p:sp>
        <p:sp>
          <p:nvSpPr>
            <p:cNvPr id="83978" name="Text Box 34"/>
            <p:cNvSpPr txBox="1">
              <a:spLocks noChangeArrowheads="1"/>
            </p:cNvSpPr>
            <p:nvPr/>
          </p:nvSpPr>
          <p:spPr bwMode="auto">
            <a:xfrm>
              <a:off x="4572" y="1773"/>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5  </a:t>
              </a:r>
            </a:p>
          </p:txBody>
        </p:sp>
        <p:sp>
          <p:nvSpPr>
            <p:cNvPr id="83979" name="Text Box 35"/>
            <p:cNvSpPr txBox="1">
              <a:spLocks noChangeArrowheads="1"/>
            </p:cNvSpPr>
            <p:nvPr/>
          </p:nvSpPr>
          <p:spPr bwMode="auto">
            <a:xfrm>
              <a:off x="336" y="1766"/>
              <a:ext cx="136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B[0..2001]</a:t>
              </a:r>
            </a:p>
          </p:txBody>
        </p:sp>
        <p:sp>
          <p:nvSpPr>
            <p:cNvPr id="177188" name="Line 36"/>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9" name="Line 37"/>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0" name="Line 38"/>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1" name="Line 39"/>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2" name="Line 40"/>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85" name="Text Box 41"/>
            <p:cNvSpPr txBox="1">
              <a:spLocks noChangeArrowheads="1"/>
            </p:cNvSpPr>
            <p:nvPr/>
          </p:nvSpPr>
          <p:spPr bwMode="auto">
            <a:xfrm>
              <a:off x="1240" y="1780"/>
              <a:ext cx="883" cy="233"/>
            </a:xfrm>
            <a:prstGeom prst="rect">
              <a:avLst/>
            </a:prstGeom>
            <a:noFill/>
            <a:ln w="12700" cap="sq">
              <a:noFill/>
              <a:miter lim="800000"/>
              <a:headEnd type="none" w="sm" len="sm"/>
              <a:tailEnd type="none" w="sm" len="sm"/>
            </a:ln>
          </p:spPr>
          <p:txBody>
            <a:bodyPr>
              <a:spAutoFit/>
            </a:bodyPr>
            <a:lstStyle/>
            <a:p>
              <a:pPr algn="l"/>
              <a:r>
                <a:rPr lang="en-US" altLang="zh-CN" b="1">
                  <a:solidFill>
                    <a:srgbClr val="FF0000"/>
                  </a:solidFill>
                  <a:ea typeface="黑体" pitchFamily="49" charset="-122"/>
                </a:rPr>
                <a:t>2000</a:t>
              </a:r>
            </a:p>
          </p:txBody>
        </p:sp>
        <p:sp>
          <p:nvSpPr>
            <p:cNvPr id="83986" name="Text Box 42"/>
            <p:cNvSpPr txBox="1">
              <a:spLocks noChangeArrowheads="1"/>
            </p:cNvSpPr>
            <p:nvPr/>
          </p:nvSpPr>
          <p:spPr bwMode="auto">
            <a:xfrm>
              <a:off x="1837" y="1776"/>
              <a:ext cx="1497"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1       0</a:t>
              </a:r>
              <a:r>
                <a:rPr lang="en-US" altLang="zh-CN" sz="2400" b="1">
                  <a:solidFill>
                    <a:srgbClr val="000099"/>
                  </a:solidFill>
                  <a:ea typeface="黑体" pitchFamily="49" charset="-122"/>
                </a:rPr>
                <a:t>        0</a:t>
              </a:r>
            </a:p>
          </p:txBody>
        </p:sp>
        <p:sp>
          <p:nvSpPr>
            <p:cNvPr id="177195" name="Line 43"/>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6" name="Line 44"/>
            <p:cNvSpPr>
              <a:spLocks noChangeShapeType="1"/>
            </p:cNvSpPr>
            <p:nvPr/>
          </p:nvSpPr>
          <p:spPr bwMode="auto">
            <a:xfrm>
              <a:off x="451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7" name="Line 45"/>
            <p:cNvSpPr>
              <a:spLocks noChangeShapeType="1"/>
            </p:cNvSpPr>
            <p:nvPr/>
          </p:nvSpPr>
          <p:spPr bwMode="auto">
            <a:xfrm>
              <a:off x="499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8" name="Line 46"/>
            <p:cNvSpPr>
              <a:spLocks noChangeShapeType="1"/>
            </p:cNvSpPr>
            <p:nvPr/>
          </p:nvSpPr>
          <p:spPr bwMode="auto">
            <a:xfrm flipV="1">
              <a:off x="1233" y="1776"/>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91" name="Rectangle 47"/>
            <p:cNvSpPr>
              <a:spLocks noChangeArrowheads="1"/>
            </p:cNvSpPr>
            <p:nvPr/>
          </p:nvSpPr>
          <p:spPr bwMode="auto">
            <a:xfrm>
              <a:off x="3107" y="1755"/>
              <a:ext cx="969" cy="240"/>
            </a:xfrm>
            <a:prstGeom prst="rect">
              <a:avLst/>
            </a:prstGeom>
            <a:noFill/>
            <a:ln w="22225" cap="sq">
              <a:noFill/>
              <a:miter lim="800000"/>
              <a:headEnd type="none" w="sm" len="sm"/>
              <a:tailEnd type="none" w="sm" len="sm"/>
            </a:ln>
          </p:spPr>
          <p:txBody>
            <a:bodyPr wrap="none" anchor="ctr"/>
            <a:lstStyle/>
            <a:p>
              <a:pPr eaLnBrk="1" hangingPunct="1"/>
              <a:r>
                <a:rPr kumimoji="1" lang="zh-CN" altLang="en-US" sz="2400" b="1">
                  <a:solidFill>
                    <a:srgbClr val="002F8C"/>
                  </a:solidFill>
                </a:rPr>
                <a:t>...  ...</a:t>
              </a:r>
            </a:p>
          </p:txBody>
        </p:sp>
        <p:sp>
          <p:nvSpPr>
            <p:cNvPr id="177200" name="Line 48"/>
            <p:cNvSpPr>
              <a:spLocks noChangeShapeType="1"/>
            </p:cNvSpPr>
            <p:nvPr/>
          </p:nvSpPr>
          <p:spPr bwMode="auto">
            <a:xfrm flipV="1">
              <a:off x="1233" y="2069"/>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 calcmode="lin" valueType="num">
                                      <p:cBhvr>
                                        <p:cTn id="12" dur="500" fill="hold"/>
                                        <p:tgtEl>
                                          <p:spTgt spid="177154"/>
                                        </p:tgtEl>
                                        <p:attrNameLst>
                                          <p:attrName>ppt_w</p:attrName>
                                        </p:attrNameLst>
                                      </p:cBhvr>
                                      <p:tavLst>
                                        <p:tav tm="0">
                                          <p:val>
                                            <p:fltVal val="0"/>
                                          </p:val>
                                        </p:tav>
                                        <p:tav tm="100000">
                                          <p:val>
                                            <p:strVal val="#ppt_w"/>
                                          </p:val>
                                        </p:tav>
                                      </p:tavLst>
                                    </p:anim>
                                    <p:anim calcmode="lin" valueType="num">
                                      <p:cBhvr>
                                        <p:cTn id="13" dur="500" fill="hold"/>
                                        <p:tgtEl>
                                          <p:spTgt spid="17715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7155"/>
                                        </p:tgtEl>
                                        <p:attrNameLst>
                                          <p:attrName>style.visibility</p:attrName>
                                        </p:attrNameLst>
                                      </p:cBhvr>
                                      <p:to>
                                        <p:strVal val="visible"/>
                                      </p:to>
                                    </p:set>
                                    <p:anim calcmode="lin" valueType="num">
                                      <p:cBhvr>
                                        <p:cTn id="23" dur="500" fill="hold"/>
                                        <p:tgtEl>
                                          <p:spTgt spid="177155"/>
                                        </p:tgtEl>
                                        <p:attrNameLst>
                                          <p:attrName>ppt_w</p:attrName>
                                        </p:attrNameLst>
                                      </p:cBhvr>
                                      <p:tavLst>
                                        <p:tav tm="0">
                                          <p:val>
                                            <p:fltVal val="0"/>
                                          </p:val>
                                        </p:tav>
                                        <p:tav tm="100000">
                                          <p:val>
                                            <p:strVal val="#ppt_w"/>
                                          </p:val>
                                        </p:tav>
                                      </p:tavLst>
                                    </p:anim>
                                    <p:anim calcmode="lin" valueType="num">
                                      <p:cBhvr>
                                        <p:cTn id="24" dur="500" fill="hold"/>
                                        <p:tgtEl>
                                          <p:spTgt spid="17715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righ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869974" y="3213102"/>
            <a:ext cx="7866453"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6131" name="Rectangle 3"/>
          <p:cNvSpPr>
            <a:spLocks noChangeArrowheads="1"/>
          </p:cNvSpPr>
          <p:nvPr/>
        </p:nvSpPr>
        <p:spPr bwMode="auto">
          <a:xfrm>
            <a:off x="915307" y="4978402"/>
            <a:ext cx="6804353"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C(x)=x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915308" y="814388"/>
            <a:ext cx="10817453" cy="1981200"/>
            <a:chOff x="432" y="624"/>
            <a:chExt cx="5112" cy="1248"/>
          </a:xfrm>
        </p:grpSpPr>
        <p:sp>
          <p:nvSpPr>
            <p:cNvPr id="176133" name="Rectangle 5"/>
            <p:cNvSpPr>
              <a:spLocks noChangeArrowheads="1"/>
            </p:cNvSpPr>
            <p:nvPr/>
          </p:nvSpPr>
          <p:spPr bwMode="auto">
            <a:xfrm>
              <a:off x="432" y="624"/>
              <a:ext cx="4992" cy="1248"/>
            </a:xfrm>
            <a:prstGeom prst="rect">
              <a:avLst/>
            </a:prstGeom>
            <a:solidFill>
              <a:srgbClr val="EBFFFF"/>
            </a:solidFill>
            <a:ln w="82550" cap="sq">
              <a:solidFill>
                <a:srgbClr val="33CCCC"/>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48" name="Rectangle 6"/>
            <p:cNvSpPr>
              <a:spLocks noChangeArrowheads="1"/>
            </p:cNvSpPr>
            <p:nvPr/>
          </p:nvSpPr>
          <p:spPr bwMode="auto">
            <a:xfrm>
              <a:off x="545" y="744"/>
              <a:ext cx="4999" cy="1016"/>
            </a:xfrm>
            <a:prstGeom prst="rect">
              <a:avLst/>
            </a:prstGeom>
            <a:noFill/>
            <a:ln w="28575" cap="sq">
              <a:noFill/>
              <a:miter lim="800000"/>
              <a:headEnd type="none" w="sm" len="sm"/>
              <a:tailEnd type="none" w="sm" len="sm"/>
            </a:ln>
          </p:spPr>
          <p:txBody>
            <a:bodyPr>
              <a:spAutoFit/>
            </a:bodyPr>
            <a:lstStyle/>
            <a:p>
              <a:pPr algn="l" eaLnBrk="1" hangingPunct="1">
                <a:lnSpc>
                  <a:spcPct val="95000"/>
                </a:lnSpc>
              </a:pPr>
              <a:r>
                <a:rPr kumimoji="1" lang="zh-CN" altLang="en-US" sz="2600">
                  <a:solidFill>
                    <a:srgbClr val="CC0066"/>
                  </a:solidFill>
                  <a:ea typeface="楷体_GB2312" pitchFamily="49" charset="-122"/>
                </a:rPr>
                <a:t>   </a:t>
              </a:r>
              <a:r>
                <a:rPr kumimoji="1" lang="zh-CN" altLang="en-US" sz="2600" b="1">
                  <a:solidFill>
                    <a:srgbClr val="000099"/>
                  </a:solidFill>
                  <a:ea typeface="幼圆" pitchFamily="49" charset="-122"/>
                </a:rPr>
                <a:t>定义一个一维数组</a:t>
              </a:r>
              <a:r>
                <a:rPr kumimoji="1" lang="en-US" altLang="en-US" sz="2600" b="1">
                  <a:solidFill>
                    <a:srgbClr val="000099"/>
                  </a:solidFill>
                  <a:ea typeface="楷体_GB2312" pitchFamily="49" charset="-122"/>
                </a:rPr>
                <a:t>A[0..2m]</a:t>
              </a:r>
              <a:r>
                <a:rPr kumimoji="1" lang="zh-CN" altLang="en-US" sz="2600" b="1">
                  <a:solidFill>
                    <a:srgbClr val="000099"/>
                  </a:solidFill>
                  <a:ea typeface="幼圆" pitchFamily="49" charset="-122"/>
                </a:rPr>
                <a:t>来存储多项式，其中</a:t>
              </a:r>
              <a:r>
                <a:rPr kumimoji="1" lang="zh-CN" altLang="en-US" sz="2600" b="1">
                  <a:solidFill>
                    <a:srgbClr val="000099"/>
                  </a:solidFill>
                  <a:ea typeface="楷体_GB2312" pitchFamily="49" charset="-122"/>
                </a:rPr>
                <a:t>，</a:t>
              </a:r>
            </a:p>
            <a:p>
              <a:pPr algn="l" eaLnBrk="1" hangingPunct="1">
                <a:lnSpc>
                  <a:spcPct val="95000"/>
                </a:lnSpc>
              </a:pPr>
              <a:r>
                <a:rPr kumimoji="1" lang="zh-CN" altLang="en-US" sz="2600" b="1">
                  <a:solidFill>
                    <a:srgbClr val="CC0066"/>
                  </a:solidFill>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ea typeface="幼圆" pitchFamily="49" charset="-122"/>
                </a:rPr>
                <a:t>存放系数非零项的总项数</a:t>
              </a:r>
              <a:r>
                <a:rPr kumimoji="1" lang="en-US" altLang="en-US" sz="2600" b="1">
                  <a:solidFill>
                    <a:srgbClr val="CC0066"/>
                  </a:solidFill>
                  <a:ea typeface="楷体_GB2312" pitchFamily="49" charset="-122"/>
                </a:rPr>
                <a:t>m</a:t>
              </a:r>
              <a:r>
                <a:rPr kumimoji="1" lang="en-US" altLang="zh-CN" sz="2600" b="1">
                  <a:solidFill>
                    <a:srgbClr val="CC0066"/>
                  </a:solidFill>
                  <a:ea typeface="楷体_GB2312" pitchFamily="49" charset="-122"/>
                </a:rPr>
                <a:t>；</a:t>
              </a:r>
            </a:p>
            <a:p>
              <a:pPr algn="l" eaLnBrk="1" hangingPunct="1">
                <a:lnSpc>
                  <a:spcPct val="95000"/>
                </a:lnSpc>
              </a:pPr>
              <a:r>
                <a:rPr kumimoji="1" lang="en-US" altLang="en-US" sz="2600" b="1">
                  <a:solidFill>
                    <a:srgbClr val="CC0066"/>
                  </a:solidFill>
                  <a:ea typeface="楷体_GB2312" pitchFamily="49" charset="-122"/>
                </a:rPr>
                <a:t>   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A[2m] </a:t>
              </a:r>
              <a:r>
                <a:rPr kumimoji="1" lang="zh-CN" altLang="zh-CN" sz="2600" b="1">
                  <a:solidFill>
                    <a:srgbClr val="CC0066"/>
                  </a:solidFill>
                  <a:latin typeface="幼圆" pitchFamily="49" charset="-122"/>
                  <a:ea typeface="幼圆" pitchFamily="49" charset="-122"/>
                </a:rPr>
                <a:t>依次存放系数非零项各项的系数与</a:t>
              </a:r>
              <a:r>
                <a:rPr kumimoji="1" lang="zh-CN" altLang="en-US" sz="2600" b="1">
                  <a:solidFill>
                    <a:srgbClr val="CC0066"/>
                  </a:solidFill>
                  <a:latin typeface="幼圆" pitchFamily="49" charset="-122"/>
                  <a:ea typeface="幼圆" pitchFamily="49" charset="-122"/>
                </a:rPr>
                <a:t> </a:t>
              </a:r>
            </a:p>
            <a:p>
              <a:pPr algn="l" eaLnBrk="1" hangingPunct="1">
                <a:lnSpc>
                  <a:spcPct val="95000"/>
                </a:lnSpc>
              </a:pPr>
              <a:r>
                <a:rPr kumimoji="1" lang="zh-CN" altLang="en-US" sz="2600" b="1">
                  <a:solidFill>
                    <a:srgbClr val="CC0066"/>
                  </a:solidFill>
                  <a:latin typeface="幼圆" pitchFamily="49" charset="-122"/>
                  <a:ea typeface="幼圆" pitchFamily="49" charset="-122"/>
                </a:rPr>
                <a:t>            </a:t>
              </a:r>
              <a:r>
                <a:rPr kumimoji="1" lang="zh-CN" altLang="zh-CN" sz="2600" b="1">
                  <a:solidFill>
                    <a:srgbClr val="CC0066"/>
                  </a:solidFill>
                  <a:latin typeface="幼圆" pitchFamily="49" charset="-122"/>
                  <a:ea typeface="幼圆" pitchFamily="49" charset="-122"/>
                </a:rPr>
                <a:t>指数偶对(一共</a:t>
              </a:r>
              <a:r>
                <a:rPr kumimoji="1" lang="en-US" altLang="zh-CN" sz="2600" b="1">
                  <a:solidFill>
                    <a:srgbClr val="CC0066"/>
                  </a:solidFill>
                  <a:ea typeface="幼圆" pitchFamily="49" charset="-122"/>
                </a:rPr>
                <a:t>m</a:t>
              </a:r>
              <a:r>
                <a:rPr kumimoji="1" lang="zh-CN" altLang="zh-CN" sz="2600" b="1">
                  <a:solidFill>
                    <a:srgbClr val="CC0066"/>
                  </a:solidFill>
                  <a:latin typeface="幼圆" pitchFamily="49" charset="-122"/>
                  <a:ea typeface="幼圆" pitchFamily="49" charset="-122"/>
                </a:rPr>
                <a:t>个这样的偶对)</a:t>
              </a:r>
              <a:r>
                <a:rPr kumimoji="1" lang="zh-CN" altLang="zh-CN" sz="2600" b="1">
                  <a:solidFill>
                    <a:srgbClr val="CC0066"/>
                  </a:solidFill>
                  <a:ea typeface="楷体_GB2312" pitchFamily="49" charset="-122"/>
                </a:rPr>
                <a:t>。</a:t>
              </a:r>
              <a:endParaRPr kumimoji="1" lang="zh-CN" altLang="zh-CN" sz="2600">
                <a:solidFill>
                  <a:srgbClr val="CC0066"/>
                </a:solidFill>
                <a:ea typeface="楷体_GB2312" pitchFamily="49" charset="-122"/>
              </a:endParaRPr>
            </a:p>
          </p:txBody>
        </p:sp>
      </p:grpSp>
      <p:grpSp>
        <p:nvGrpSpPr>
          <p:cNvPr id="4" name="Group 12"/>
          <p:cNvGrpSpPr>
            <a:grpSpLocks/>
          </p:cNvGrpSpPr>
          <p:nvPr/>
        </p:nvGrpSpPr>
        <p:grpSpPr bwMode="auto">
          <a:xfrm>
            <a:off x="405844" y="76202"/>
            <a:ext cx="3305034" cy="987425"/>
            <a:chOff x="192" y="48"/>
            <a:chExt cx="1561" cy="622"/>
          </a:xfrm>
        </p:grpSpPr>
        <p:sp>
          <p:nvSpPr>
            <p:cNvPr id="85041" name="AutoShape 13"/>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5042" name="Rectangle 14"/>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方法二</a:t>
              </a:r>
            </a:p>
          </p:txBody>
        </p:sp>
      </p:grpSp>
      <p:grpSp>
        <p:nvGrpSpPr>
          <p:cNvPr id="5" name="Group 15"/>
          <p:cNvGrpSpPr>
            <a:grpSpLocks/>
          </p:cNvGrpSpPr>
          <p:nvPr/>
        </p:nvGrpSpPr>
        <p:grpSpPr bwMode="auto">
          <a:xfrm>
            <a:off x="3758371" y="6083302"/>
            <a:ext cx="4181481" cy="619125"/>
            <a:chOff x="1776" y="3877"/>
            <a:chExt cx="1976" cy="390"/>
          </a:xfrm>
        </p:grpSpPr>
        <p:sp>
          <p:nvSpPr>
            <p:cNvPr id="176144" name="AutoShape 16"/>
            <p:cNvSpPr>
              <a:spLocks/>
            </p:cNvSpPr>
            <p:nvPr/>
          </p:nvSpPr>
          <p:spPr bwMode="auto">
            <a:xfrm rot="5400000" flipH="1">
              <a:off x="3088" y="3519"/>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9" name="Text Box 17"/>
            <p:cNvSpPr txBox="1">
              <a:spLocks noChangeArrowheads="1"/>
            </p:cNvSpPr>
            <p:nvPr/>
          </p:nvSpPr>
          <p:spPr bwMode="auto">
            <a:xfrm>
              <a:off x="1983" y="4044"/>
              <a:ext cx="1769"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a:t>
              </a:r>
            </a:p>
          </p:txBody>
        </p:sp>
        <p:sp>
          <p:nvSpPr>
            <p:cNvPr id="176146" name="AutoShape 18"/>
            <p:cNvSpPr>
              <a:spLocks/>
            </p:cNvSpPr>
            <p:nvPr/>
          </p:nvSpPr>
          <p:spPr bwMode="auto">
            <a:xfrm rot="5400000" flipH="1">
              <a:off x="2134" y="3527"/>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19"/>
          <p:cNvGrpSpPr>
            <a:grpSpLocks/>
          </p:cNvGrpSpPr>
          <p:nvPr/>
        </p:nvGrpSpPr>
        <p:grpSpPr bwMode="auto">
          <a:xfrm>
            <a:off x="3695765" y="4251325"/>
            <a:ext cx="8650077" cy="622300"/>
            <a:chOff x="1746" y="2717"/>
            <a:chExt cx="4087" cy="392"/>
          </a:xfrm>
        </p:grpSpPr>
        <p:sp>
          <p:nvSpPr>
            <p:cNvPr id="176148" name="AutoShape 20"/>
            <p:cNvSpPr>
              <a:spLocks/>
            </p:cNvSpPr>
            <p:nvPr/>
          </p:nvSpPr>
          <p:spPr bwMode="auto">
            <a:xfrm rot="5400000" flipH="1">
              <a:off x="2070" y="2393"/>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4" name="Text Box 21"/>
            <p:cNvSpPr txBox="1">
              <a:spLocks noChangeArrowheads="1"/>
            </p:cNvSpPr>
            <p:nvPr/>
          </p:nvSpPr>
          <p:spPr bwMode="auto">
            <a:xfrm>
              <a:off x="1910" y="2886"/>
              <a:ext cx="3923"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3</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4</a:t>
              </a:r>
              <a:r>
                <a:rPr lang="zh-CN" altLang="en-US" sz="1700" b="1">
                  <a:solidFill>
                    <a:srgbClr val="FF0000"/>
                  </a:solidFill>
                  <a:ea typeface="黑体" pitchFamily="49" charset="-122"/>
                </a:rPr>
                <a:t>项</a:t>
              </a:r>
            </a:p>
          </p:txBody>
        </p:sp>
        <p:sp>
          <p:nvSpPr>
            <p:cNvPr id="176150" name="AutoShape 22"/>
            <p:cNvSpPr>
              <a:spLocks/>
            </p:cNvSpPr>
            <p:nvPr/>
          </p:nvSpPr>
          <p:spPr bwMode="auto">
            <a:xfrm rot="5400000" flipH="1">
              <a:off x="2939" y="2394"/>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1" name="AutoShape 23"/>
            <p:cNvSpPr>
              <a:spLocks/>
            </p:cNvSpPr>
            <p:nvPr/>
          </p:nvSpPr>
          <p:spPr bwMode="auto">
            <a:xfrm rot="5400000" flipH="1">
              <a:off x="3850" y="2398"/>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2" name="AutoShape 24"/>
            <p:cNvSpPr>
              <a:spLocks/>
            </p:cNvSpPr>
            <p:nvPr/>
          </p:nvSpPr>
          <p:spPr bwMode="auto">
            <a:xfrm rot="5400000" flipH="1">
              <a:off x="4760" y="2412"/>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25"/>
          <p:cNvGrpSpPr>
            <a:grpSpLocks/>
          </p:cNvGrpSpPr>
          <p:nvPr/>
        </p:nvGrpSpPr>
        <p:grpSpPr bwMode="auto">
          <a:xfrm>
            <a:off x="1081530" y="3709990"/>
            <a:ext cx="10567038" cy="523875"/>
            <a:chOff x="497" y="1752"/>
            <a:chExt cx="4993" cy="330"/>
          </a:xfrm>
        </p:grpSpPr>
        <p:sp>
          <p:nvSpPr>
            <p:cNvPr id="85015" name="Text Box 26"/>
            <p:cNvSpPr txBox="1">
              <a:spLocks noChangeArrowheads="1"/>
            </p:cNvSpPr>
            <p:nvPr/>
          </p:nvSpPr>
          <p:spPr bwMode="auto">
            <a:xfrm>
              <a:off x="497" y="1752"/>
              <a:ext cx="771"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2F8C"/>
                  </a:solidFill>
                  <a:ea typeface="黑体" pitchFamily="49" charset="-122"/>
                </a:rPr>
                <a:t>A[0..8]</a:t>
              </a:r>
            </a:p>
          </p:txBody>
        </p:sp>
        <p:sp>
          <p:nvSpPr>
            <p:cNvPr id="176155" name="Line 27"/>
            <p:cNvSpPr>
              <a:spLocks noChangeShapeType="1"/>
            </p:cNvSpPr>
            <p:nvPr/>
          </p:nvSpPr>
          <p:spPr bwMode="auto">
            <a:xfrm>
              <a:off x="1294" y="1773"/>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6" name="Line 28"/>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7" name="Line 29"/>
            <p:cNvSpPr>
              <a:spLocks noChangeShapeType="1"/>
            </p:cNvSpPr>
            <p:nvPr/>
          </p:nvSpPr>
          <p:spPr bwMode="auto">
            <a:xfrm>
              <a:off x="1701"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8" name="Line 30"/>
            <p:cNvSpPr>
              <a:spLocks noChangeShapeType="1"/>
            </p:cNvSpPr>
            <p:nvPr/>
          </p:nvSpPr>
          <p:spPr bwMode="auto">
            <a:xfrm>
              <a:off x="212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9" name="Line 31"/>
            <p:cNvSpPr>
              <a:spLocks noChangeShapeType="1"/>
            </p:cNvSpPr>
            <p:nvPr/>
          </p:nvSpPr>
          <p:spPr bwMode="auto">
            <a:xfrm>
              <a:off x="2562"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0" name="Line 32"/>
            <p:cNvSpPr>
              <a:spLocks noChangeShapeType="1"/>
            </p:cNvSpPr>
            <p:nvPr/>
          </p:nvSpPr>
          <p:spPr bwMode="auto">
            <a:xfrm>
              <a:off x="3009"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1" name="Line 33"/>
            <p:cNvSpPr>
              <a:spLocks noChangeShapeType="1"/>
            </p:cNvSpPr>
            <p:nvPr/>
          </p:nvSpPr>
          <p:spPr bwMode="auto">
            <a:xfrm>
              <a:off x="3470"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2" name="Line 34"/>
            <p:cNvSpPr>
              <a:spLocks noChangeShapeType="1"/>
            </p:cNvSpPr>
            <p:nvPr/>
          </p:nvSpPr>
          <p:spPr bwMode="auto">
            <a:xfrm>
              <a:off x="391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3" name="Line 35"/>
            <p:cNvSpPr>
              <a:spLocks noChangeShapeType="1"/>
            </p:cNvSpPr>
            <p:nvPr/>
          </p:nvSpPr>
          <p:spPr bwMode="auto">
            <a:xfrm>
              <a:off x="436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4" name="Line 36"/>
            <p:cNvSpPr>
              <a:spLocks noChangeShapeType="1"/>
            </p:cNvSpPr>
            <p:nvPr/>
          </p:nvSpPr>
          <p:spPr bwMode="auto">
            <a:xfrm>
              <a:off x="4837"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5" name="Line 37"/>
            <p:cNvSpPr>
              <a:spLocks noChangeShapeType="1"/>
            </p:cNvSpPr>
            <p:nvPr/>
          </p:nvSpPr>
          <p:spPr bwMode="auto">
            <a:xfrm>
              <a:off x="5284"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6" name="Line 38"/>
            <p:cNvSpPr>
              <a:spLocks noChangeShapeType="1"/>
            </p:cNvSpPr>
            <p:nvPr/>
          </p:nvSpPr>
          <p:spPr bwMode="auto">
            <a:xfrm>
              <a:off x="1299" y="2062"/>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28" name="Text Box 39"/>
            <p:cNvSpPr txBox="1">
              <a:spLocks noChangeArrowheads="1"/>
            </p:cNvSpPr>
            <p:nvPr/>
          </p:nvSpPr>
          <p:spPr bwMode="auto">
            <a:xfrm>
              <a:off x="1362" y="1776"/>
              <a:ext cx="154"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4</a:t>
              </a:r>
            </a:p>
          </p:txBody>
        </p:sp>
        <p:sp>
          <p:nvSpPr>
            <p:cNvPr id="85029" name="Text Box 40"/>
            <p:cNvSpPr txBox="1">
              <a:spLocks noChangeArrowheads="1"/>
            </p:cNvSpPr>
            <p:nvPr/>
          </p:nvSpPr>
          <p:spPr bwMode="auto">
            <a:xfrm>
              <a:off x="1766" y="1769"/>
              <a:ext cx="817" cy="301"/>
            </a:xfrm>
            <a:prstGeom prst="rect">
              <a:avLst/>
            </a:prstGeom>
            <a:noFill/>
            <a:ln w="12700" cap="sq">
              <a:noFill/>
              <a:miter lim="800000"/>
              <a:headEnd type="none" w="sm" len="sm"/>
              <a:tailEnd type="none" w="sm" len="sm"/>
            </a:ln>
          </p:spPr>
          <p:txBody>
            <a:bodyPr>
              <a:spAutoFit/>
            </a:bodyPr>
            <a:lstStyle/>
            <a:p>
              <a:pPr algn="l"/>
              <a:r>
                <a:rPr lang="en-US" altLang="zh-CN" sz="2500" b="1" dirty="0" smtClean="0">
                  <a:solidFill>
                    <a:srgbClr val="000099"/>
                  </a:solidFill>
                  <a:ea typeface="黑体" pitchFamily="49" charset="-122"/>
                </a:rPr>
                <a:t>   10      </a:t>
              </a:r>
              <a:r>
                <a:rPr lang="en-US" altLang="zh-CN" sz="2500" b="1" dirty="0">
                  <a:solidFill>
                    <a:srgbClr val="000099"/>
                  </a:solidFill>
                  <a:ea typeface="黑体" pitchFamily="49" charset="-122"/>
                </a:rPr>
                <a:t>6</a:t>
              </a:r>
            </a:p>
          </p:txBody>
        </p:sp>
        <p:sp>
          <p:nvSpPr>
            <p:cNvPr id="85030" name="Text Box 41"/>
            <p:cNvSpPr txBox="1">
              <a:spLocks noChangeArrowheads="1"/>
            </p:cNvSpPr>
            <p:nvPr/>
          </p:nvSpPr>
          <p:spPr bwMode="auto">
            <a:xfrm>
              <a:off x="2622" y="1769"/>
              <a:ext cx="1044" cy="301"/>
            </a:xfrm>
            <a:prstGeom prst="rect">
              <a:avLst/>
            </a:prstGeom>
            <a:noFill/>
            <a:ln w="12700" cap="sq">
              <a:noFill/>
              <a:miter lim="800000"/>
              <a:headEnd type="none" w="sm" len="sm"/>
              <a:tailEnd type="none" w="sm" len="sm"/>
            </a:ln>
          </p:spPr>
          <p:txBody>
            <a:bodyPr>
              <a:spAutoFit/>
            </a:bodyPr>
            <a:lstStyle/>
            <a:p>
              <a:pPr algn="l"/>
              <a:r>
                <a:rPr lang="en-US" altLang="zh-CN" sz="2500" b="1" dirty="0" smtClean="0">
                  <a:solidFill>
                    <a:srgbClr val="000099"/>
                  </a:solidFill>
                  <a:latin typeface="宋体" charset="-122"/>
                </a:rPr>
                <a:t> -</a:t>
              </a:r>
              <a:r>
                <a:rPr lang="en-US" altLang="zh-CN" sz="2500" b="1" dirty="0">
                  <a:solidFill>
                    <a:srgbClr val="000099"/>
                  </a:solidFill>
                  <a:ea typeface="黑体" pitchFamily="49" charset="-122"/>
                </a:rPr>
                <a:t>8  </a:t>
              </a:r>
              <a:r>
                <a:rPr lang="en-US" altLang="zh-CN" sz="2500" b="1" dirty="0" smtClean="0">
                  <a:solidFill>
                    <a:srgbClr val="000099"/>
                  </a:solidFill>
                  <a:ea typeface="黑体" pitchFamily="49" charset="-122"/>
                </a:rPr>
                <a:t>      </a:t>
              </a:r>
              <a:r>
                <a:rPr lang="en-US" altLang="zh-CN" sz="2500" b="1" dirty="0">
                  <a:solidFill>
                    <a:srgbClr val="000099"/>
                  </a:solidFill>
                  <a:ea typeface="黑体" pitchFamily="49" charset="-122"/>
                </a:rPr>
                <a:t>5</a:t>
              </a:r>
            </a:p>
          </p:txBody>
        </p:sp>
        <p:sp>
          <p:nvSpPr>
            <p:cNvPr id="85031" name="Text Box 42"/>
            <p:cNvSpPr txBox="1">
              <a:spLocks noChangeArrowheads="1"/>
            </p:cNvSpPr>
            <p:nvPr/>
          </p:nvSpPr>
          <p:spPr bwMode="auto">
            <a:xfrm>
              <a:off x="3609" y="1765"/>
              <a:ext cx="817" cy="301"/>
            </a:xfrm>
            <a:prstGeom prst="rect">
              <a:avLst/>
            </a:prstGeom>
            <a:noFill/>
            <a:ln w="12700" cap="sq">
              <a:noFill/>
              <a:miter lim="800000"/>
              <a:headEnd type="none" w="sm" len="sm"/>
              <a:tailEnd type="none" w="sm" len="sm"/>
            </a:ln>
          </p:spPr>
          <p:txBody>
            <a:bodyPr>
              <a:spAutoFit/>
            </a:bodyPr>
            <a:lstStyle/>
            <a:p>
              <a:pPr algn="l"/>
              <a:r>
                <a:rPr lang="en-US" altLang="zh-CN" sz="2500" b="1" dirty="0" smtClean="0">
                  <a:solidFill>
                    <a:srgbClr val="000099"/>
                  </a:solidFill>
                  <a:ea typeface="黑体" pitchFamily="49" charset="-122"/>
                </a:rPr>
                <a:t> 3        </a:t>
              </a:r>
              <a:r>
                <a:rPr lang="en-US" altLang="zh-CN" sz="2500" b="1" dirty="0">
                  <a:solidFill>
                    <a:srgbClr val="000099"/>
                  </a:solidFill>
                  <a:ea typeface="黑体" pitchFamily="49" charset="-122"/>
                </a:rPr>
                <a:t>2</a:t>
              </a:r>
            </a:p>
          </p:txBody>
        </p:sp>
        <p:sp>
          <p:nvSpPr>
            <p:cNvPr id="85032" name="Text Box 43"/>
            <p:cNvSpPr txBox="1">
              <a:spLocks noChangeArrowheads="1"/>
            </p:cNvSpPr>
            <p:nvPr/>
          </p:nvSpPr>
          <p:spPr bwMode="auto">
            <a:xfrm>
              <a:off x="4446" y="1759"/>
              <a:ext cx="1044" cy="301"/>
            </a:xfrm>
            <a:prstGeom prst="rect">
              <a:avLst/>
            </a:prstGeom>
            <a:noFill/>
            <a:ln w="12700" cap="sq">
              <a:noFill/>
              <a:miter lim="800000"/>
              <a:headEnd type="none" w="sm" len="sm"/>
              <a:tailEnd type="none" w="sm" len="sm"/>
            </a:ln>
          </p:spPr>
          <p:txBody>
            <a:bodyPr>
              <a:spAutoFit/>
            </a:bodyPr>
            <a:lstStyle/>
            <a:p>
              <a:pPr algn="l"/>
              <a:r>
                <a:rPr lang="en-US" altLang="zh-CN" sz="2500" b="1" dirty="0" smtClean="0">
                  <a:solidFill>
                    <a:srgbClr val="000099"/>
                  </a:solidFill>
                  <a:latin typeface="宋体" charset="-122"/>
                </a:rPr>
                <a:t> -</a:t>
              </a:r>
              <a:r>
                <a:rPr lang="en-US" altLang="zh-CN" sz="2500" b="1" dirty="0">
                  <a:solidFill>
                    <a:srgbClr val="000099"/>
                  </a:solidFill>
                  <a:ea typeface="黑体" pitchFamily="49" charset="-122"/>
                </a:rPr>
                <a:t>1  </a:t>
              </a:r>
              <a:r>
                <a:rPr lang="en-US" altLang="zh-CN" sz="2500" b="1" dirty="0" smtClean="0">
                  <a:solidFill>
                    <a:srgbClr val="000099"/>
                  </a:solidFill>
                  <a:ea typeface="黑体" pitchFamily="49" charset="-122"/>
                </a:rPr>
                <a:t>      </a:t>
              </a:r>
              <a:r>
                <a:rPr lang="en-US" altLang="zh-CN" sz="2500" b="1" dirty="0">
                  <a:solidFill>
                    <a:srgbClr val="000099"/>
                  </a:solidFill>
                  <a:ea typeface="黑体" pitchFamily="49" charset="-122"/>
                </a:rPr>
                <a:t>0</a:t>
              </a:r>
            </a:p>
          </p:txBody>
        </p:sp>
      </p:grpSp>
      <p:grpSp>
        <p:nvGrpSpPr>
          <p:cNvPr id="8" name="Group 44"/>
          <p:cNvGrpSpPr>
            <a:grpSpLocks/>
          </p:cNvGrpSpPr>
          <p:nvPr/>
        </p:nvGrpSpPr>
        <p:grpSpPr bwMode="auto">
          <a:xfrm>
            <a:off x="1081531" y="5457825"/>
            <a:ext cx="6972735" cy="523875"/>
            <a:chOff x="497" y="1752"/>
            <a:chExt cx="3295" cy="330"/>
          </a:xfrm>
        </p:grpSpPr>
        <p:sp>
          <p:nvSpPr>
            <p:cNvPr id="85003" name="Text Box 45"/>
            <p:cNvSpPr txBox="1">
              <a:spLocks noChangeArrowheads="1"/>
            </p:cNvSpPr>
            <p:nvPr/>
          </p:nvSpPr>
          <p:spPr bwMode="auto">
            <a:xfrm>
              <a:off x="497" y="1752"/>
              <a:ext cx="771"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2F8C"/>
                  </a:solidFill>
                  <a:ea typeface="黑体" pitchFamily="49" charset="-122"/>
                </a:rPr>
                <a:t>C[0..4]</a:t>
              </a:r>
            </a:p>
          </p:txBody>
        </p:sp>
        <p:sp>
          <p:nvSpPr>
            <p:cNvPr id="176174" name="Line 46"/>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5" name="Line 47"/>
            <p:cNvSpPr>
              <a:spLocks noChangeShapeType="1"/>
            </p:cNvSpPr>
            <p:nvPr/>
          </p:nvSpPr>
          <p:spPr bwMode="auto">
            <a:xfrm>
              <a:off x="173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6" name="Line 48"/>
            <p:cNvSpPr>
              <a:spLocks noChangeShapeType="1"/>
            </p:cNvSpPr>
            <p:nvPr/>
          </p:nvSpPr>
          <p:spPr bwMode="auto">
            <a:xfrm>
              <a:off x="220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7" name="Line 49"/>
            <p:cNvSpPr>
              <a:spLocks noChangeShapeType="1"/>
            </p:cNvSpPr>
            <p:nvPr/>
          </p:nvSpPr>
          <p:spPr bwMode="auto">
            <a:xfrm>
              <a:off x="2671"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8" name="Line 50"/>
            <p:cNvSpPr>
              <a:spLocks noChangeShapeType="1"/>
            </p:cNvSpPr>
            <p:nvPr/>
          </p:nvSpPr>
          <p:spPr bwMode="auto">
            <a:xfrm>
              <a:off x="3142"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9" name="Line 51"/>
            <p:cNvSpPr>
              <a:spLocks noChangeShapeType="1"/>
            </p:cNvSpPr>
            <p:nvPr/>
          </p:nvSpPr>
          <p:spPr bwMode="auto">
            <a:xfrm>
              <a:off x="360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10" name="Text Box 52"/>
            <p:cNvSpPr txBox="1">
              <a:spLocks noChangeArrowheads="1"/>
            </p:cNvSpPr>
            <p:nvPr/>
          </p:nvSpPr>
          <p:spPr bwMode="auto">
            <a:xfrm>
              <a:off x="1362" y="1776"/>
              <a:ext cx="154"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2</a:t>
              </a:r>
            </a:p>
          </p:txBody>
        </p:sp>
        <p:sp>
          <p:nvSpPr>
            <p:cNvPr id="85011" name="Text Box 53"/>
            <p:cNvSpPr txBox="1">
              <a:spLocks noChangeArrowheads="1"/>
            </p:cNvSpPr>
            <p:nvPr/>
          </p:nvSpPr>
          <p:spPr bwMode="auto">
            <a:xfrm>
              <a:off x="1851" y="1776"/>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1     2000</a:t>
              </a:r>
            </a:p>
          </p:txBody>
        </p:sp>
        <p:sp>
          <p:nvSpPr>
            <p:cNvPr id="85012" name="Text Box 54"/>
            <p:cNvSpPr txBox="1">
              <a:spLocks noChangeArrowheads="1"/>
            </p:cNvSpPr>
            <p:nvPr/>
          </p:nvSpPr>
          <p:spPr bwMode="auto">
            <a:xfrm>
              <a:off x="2748" y="1781"/>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latin typeface="宋体" charset="-122"/>
                </a:rPr>
                <a:t>-</a:t>
              </a:r>
              <a:r>
                <a:rPr lang="en-US" altLang="zh-CN" sz="2400" b="1">
                  <a:solidFill>
                    <a:srgbClr val="000099"/>
                  </a:solidFill>
                  <a:ea typeface="黑体" pitchFamily="49" charset="-122"/>
                </a:rPr>
                <a:t>5       0</a:t>
              </a:r>
            </a:p>
          </p:txBody>
        </p:sp>
        <p:sp>
          <p:nvSpPr>
            <p:cNvPr id="176183" name="Line 55"/>
            <p:cNvSpPr>
              <a:spLocks noChangeShapeType="1"/>
            </p:cNvSpPr>
            <p:nvPr/>
          </p:nvSpPr>
          <p:spPr bwMode="auto">
            <a:xfrm>
              <a:off x="1292" y="1783"/>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84" name="Line 56"/>
            <p:cNvSpPr>
              <a:spLocks noChangeShapeType="1"/>
            </p:cNvSpPr>
            <p:nvPr/>
          </p:nvSpPr>
          <p:spPr bwMode="auto">
            <a:xfrm>
              <a:off x="1292" y="2069"/>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0"/>
                                        </p:tgtEl>
                                        <p:attrNameLst>
                                          <p:attrName>style.visibility</p:attrName>
                                        </p:attrNameLst>
                                      </p:cBhvr>
                                      <p:to>
                                        <p:strVal val="visible"/>
                                      </p:to>
                                    </p:set>
                                    <p:animEffect transition="in" filter="dissolve">
                                      <p:cBhvr>
                                        <p:cTn id="12" dur="500"/>
                                        <p:tgtEl>
                                          <p:spTgt spid="176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6131"/>
                                        </p:tgtEl>
                                        <p:attrNameLst>
                                          <p:attrName>style.visibility</p:attrName>
                                        </p:attrNameLst>
                                      </p:cBhvr>
                                      <p:to>
                                        <p:strVal val="visible"/>
                                      </p:to>
                                    </p:set>
                                    <p:animEffect transition="in" filter="dissolve">
                                      <p:cBhvr>
                                        <p:cTn id="27" dur="500"/>
                                        <p:tgtEl>
                                          <p:spTgt spid="1761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32269" y="2781302"/>
            <a:ext cx="5951651" cy="1368425"/>
            <a:chOff x="1474" y="1933"/>
            <a:chExt cx="2812" cy="862"/>
          </a:xfrm>
        </p:grpSpPr>
        <p:pic>
          <p:nvPicPr>
            <p:cNvPr id="86048"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sp>
          <p:nvSpPr>
            <p:cNvPr id="86049" name="Text Box 4"/>
            <p:cNvSpPr txBox="1">
              <a:spLocks noChangeArrowheads="1"/>
            </p:cNvSpPr>
            <p:nvPr/>
          </p:nvSpPr>
          <p:spPr bwMode="auto">
            <a:xfrm>
              <a:off x="1474" y="2024"/>
              <a:ext cx="1815" cy="355"/>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t">
                <a:lnSpc>
                  <a:spcPct val="85000"/>
                </a:lnSpc>
              </a:pPr>
              <a:r>
                <a:rPr lang="zh-CN" altLang="en-US" sz="3600" b="1">
                  <a:solidFill>
                    <a:srgbClr val="FF0000"/>
                  </a:solidFill>
                  <a:latin typeface="华文彩云" pitchFamily="2" charset="-122"/>
                  <a:ea typeface="华文彩云" pitchFamily="2" charset="-122"/>
                </a:rPr>
                <a:t>那种方法好</a:t>
              </a:r>
            </a:p>
          </p:txBody>
        </p:sp>
        <p:grpSp>
          <p:nvGrpSpPr>
            <p:cNvPr id="3" name="Group 5"/>
            <p:cNvGrpSpPr>
              <a:grpSpLocks/>
            </p:cNvGrpSpPr>
            <p:nvPr/>
          </p:nvGrpSpPr>
          <p:grpSpPr bwMode="auto">
            <a:xfrm rot="651072">
              <a:off x="3016" y="2069"/>
              <a:ext cx="454" cy="273"/>
              <a:chOff x="3560" y="1026"/>
              <a:chExt cx="454" cy="301"/>
            </a:xfrm>
          </p:grpSpPr>
          <p:sp>
            <p:nvSpPr>
              <p:cNvPr id="172038" name="Freeform 6"/>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39" name="Freeform 7"/>
              <p:cNvSpPr>
                <a:spLocks/>
              </p:cNvSpPr>
              <p:nvPr/>
            </p:nvSpPr>
            <p:spPr bwMode="auto">
              <a:xfrm rot="421002">
                <a:off x="3576" y="1020"/>
                <a:ext cx="404" cy="20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40" name="Freeform 8"/>
              <p:cNvSpPr>
                <a:spLocks/>
              </p:cNvSpPr>
              <p:nvPr/>
            </p:nvSpPr>
            <p:spPr bwMode="auto">
              <a:xfrm rot="421002">
                <a:off x="3716" y="1264"/>
                <a:ext cx="130" cy="46"/>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27"/>
          <p:cNvGrpSpPr>
            <a:grpSpLocks/>
          </p:cNvGrpSpPr>
          <p:nvPr/>
        </p:nvGrpSpPr>
        <p:grpSpPr bwMode="auto">
          <a:xfrm>
            <a:off x="2402681" y="5372100"/>
            <a:ext cx="7486515" cy="941388"/>
            <a:chOff x="1156" y="3475"/>
            <a:chExt cx="3538" cy="593"/>
          </a:xfrm>
        </p:grpSpPr>
        <p:grpSp>
          <p:nvGrpSpPr>
            <p:cNvPr id="5" name="Group 28"/>
            <p:cNvGrpSpPr>
              <a:grpSpLocks/>
            </p:cNvGrpSpPr>
            <p:nvPr/>
          </p:nvGrpSpPr>
          <p:grpSpPr bwMode="auto">
            <a:xfrm>
              <a:off x="1156" y="3475"/>
              <a:ext cx="454" cy="485"/>
              <a:chOff x="316" y="3546"/>
              <a:chExt cx="454" cy="485"/>
            </a:xfrm>
          </p:grpSpPr>
          <p:sp>
            <p:nvSpPr>
              <p:cNvPr id="172061" name="Freeform 29"/>
              <p:cNvSpPr>
                <a:spLocks/>
              </p:cNvSpPr>
              <p:nvPr/>
            </p:nvSpPr>
            <p:spPr bwMode="auto">
              <a:xfrm>
                <a:off x="369" y="3566"/>
                <a:ext cx="401"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47" name="Rectangle 30"/>
              <p:cNvSpPr>
                <a:spLocks noChangeArrowheads="1"/>
              </p:cNvSpPr>
              <p:nvPr/>
            </p:nvSpPr>
            <p:spPr bwMode="auto">
              <a:xfrm>
                <a:off x="316" y="3546"/>
                <a:ext cx="354"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sp>
          <p:nvSpPr>
            <p:cNvPr id="86045" name="Rectangle 31"/>
            <p:cNvSpPr>
              <a:spLocks noChangeArrowheads="1"/>
            </p:cNvSpPr>
            <p:nvPr/>
          </p:nvSpPr>
          <p:spPr bwMode="auto">
            <a:xfrm>
              <a:off x="1791" y="3738"/>
              <a:ext cx="2903"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C</a:t>
              </a:r>
              <a:r>
                <a:rPr kumimoji="1" lang="en-US" altLang="en-US" sz="2600" b="1">
                  <a:solidFill>
                    <a:srgbClr val="002F8C"/>
                  </a:solidFill>
                  <a:ea typeface="楷体_GB2312" pitchFamily="49" charset="-122"/>
                </a:rPr>
                <a:t>(x)= x</a:t>
              </a:r>
              <a:r>
                <a:rPr kumimoji="1" lang="en-US" altLang="zh-CN" sz="2600" b="1" baseline="30000">
                  <a:solidFill>
                    <a:srgbClr val="002F8C"/>
                  </a:solidFill>
                  <a:ea typeface="楷体_GB2312" pitchFamily="49" charset="-122"/>
                </a:rPr>
                <a:t>2000</a:t>
              </a:r>
              <a:r>
                <a:rPr kumimoji="1" lang="en-US" altLang="zh-CN" sz="2800" b="1">
                  <a:solidFill>
                    <a:srgbClr val="002F8C"/>
                  </a:solidFill>
                  <a:latin typeface="宋体" charset="-122"/>
                  <a:cs typeface="Times New Roman" pitchFamily="18" charset="0"/>
                </a:rPr>
                <a:t>-5</a:t>
              </a:r>
              <a:endParaRPr kumimoji="1" lang="zh-CN" altLang="en-US" sz="2600" b="1">
                <a:solidFill>
                  <a:srgbClr val="002F8C"/>
                </a:solidFill>
                <a:ea typeface="幼圆" pitchFamily="49" charset="-122"/>
              </a:endParaRPr>
            </a:p>
          </p:txBody>
        </p:sp>
      </p:grpSp>
      <p:grpSp>
        <p:nvGrpSpPr>
          <p:cNvPr id="6" name="Group 52"/>
          <p:cNvGrpSpPr>
            <a:grpSpLocks/>
          </p:cNvGrpSpPr>
          <p:nvPr/>
        </p:nvGrpSpPr>
        <p:grpSpPr bwMode="auto">
          <a:xfrm>
            <a:off x="8015407" y="1530871"/>
            <a:ext cx="3197096" cy="962025"/>
            <a:chOff x="3787" y="941"/>
            <a:chExt cx="1511" cy="606"/>
          </a:xfrm>
        </p:grpSpPr>
        <p:sp>
          <p:nvSpPr>
            <p:cNvPr id="172075" name="Freeform 43"/>
            <p:cNvSpPr>
              <a:spLocks/>
            </p:cNvSpPr>
            <p:nvPr/>
          </p:nvSpPr>
          <p:spPr bwMode="auto">
            <a:xfrm>
              <a:off x="3787" y="1130"/>
              <a:ext cx="1225" cy="417"/>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9" name="Text Box 44"/>
            <p:cNvSpPr txBox="1">
              <a:spLocks noChangeArrowheads="1"/>
            </p:cNvSpPr>
            <p:nvPr/>
          </p:nvSpPr>
          <p:spPr bwMode="auto">
            <a:xfrm>
              <a:off x="3892" y="941"/>
              <a:ext cx="1406" cy="404"/>
            </a:xfrm>
            <a:prstGeom prst="rect">
              <a:avLst/>
            </a:prstGeom>
            <a:noFill/>
            <a:ln w="12700" cap="sq">
              <a:noFill/>
              <a:miter lim="800000"/>
              <a:headEnd type="none" w="sm" len="sm"/>
              <a:tailEnd type="none" w="sm" len="sm"/>
            </a:ln>
          </p:spPr>
          <p:txBody>
            <a:bodyPr>
              <a:spAutoFit/>
            </a:bodyPr>
            <a:lstStyle/>
            <a:p>
              <a:pPr algn="l">
                <a:lnSpc>
                  <a:spcPct val="85000"/>
                </a:lnSpc>
              </a:pPr>
              <a:r>
                <a:rPr kumimoji="1" lang="zh-CN" altLang="en-US" sz="2100" b="1">
                  <a:solidFill>
                    <a:srgbClr val="000088"/>
                  </a:solidFill>
                  <a:latin typeface="幼圆" pitchFamily="49" charset="-122"/>
                  <a:ea typeface="幼圆" pitchFamily="49" charset="-122"/>
                </a:rPr>
                <a:t>哪种方法</a:t>
              </a:r>
            </a:p>
            <a:p>
              <a:pPr algn="l">
                <a:lnSpc>
                  <a:spcPct val="85000"/>
                </a:lnSpc>
              </a:pPr>
              <a:r>
                <a:rPr kumimoji="1" lang="zh-CN" altLang="en-US" sz="2100" b="1">
                  <a:solidFill>
                    <a:srgbClr val="000088"/>
                  </a:solidFill>
                  <a:latin typeface="幼圆" pitchFamily="49" charset="-122"/>
                  <a:ea typeface="幼圆" pitchFamily="49" charset="-122"/>
                </a:rPr>
                <a:t>节省空间</a:t>
              </a:r>
            </a:p>
          </p:txBody>
        </p:sp>
        <p:grpSp>
          <p:nvGrpSpPr>
            <p:cNvPr id="7" name="Group 48"/>
            <p:cNvGrpSpPr>
              <a:grpSpLocks/>
            </p:cNvGrpSpPr>
            <p:nvPr/>
          </p:nvGrpSpPr>
          <p:grpSpPr bwMode="auto">
            <a:xfrm rot="651072">
              <a:off x="4694" y="1047"/>
              <a:ext cx="318" cy="195"/>
              <a:chOff x="3560" y="1026"/>
              <a:chExt cx="454" cy="301"/>
            </a:xfrm>
          </p:grpSpPr>
          <p:sp>
            <p:nvSpPr>
              <p:cNvPr id="172081" name="Freeform 49"/>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2" name="Freeform 50"/>
              <p:cNvSpPr>
                <a:spLocks/>
              </p:cNvSpPr>
              <p:nvPr/>
            </p:nvSpPr>
            <p:spPr bwMode="auto">
              <a:xfrm rot="421002">
                <a:off x="3572" y="1017"/>
                <a:ext cx="406" cy="210"/>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3" name="Freeform 51"/>
              <p:cNvSpPr>
                <a:spLocks/>
              </p:cNvSpPr>
              <p:nvPr/>
            </p:nvSpPr>
            <p:spPr bwMode="auto">
              <a:xfrm rot="421002">
                <a:off x="3715" y="1263"/>
                <a:ext cx="130" cy="48"/>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8" name="Group 58"/>
          <p:cNvGrpSpPr>
            <a:grpSpLocks/>
          </p:cNvGrpSpPr>
          <p:nvPr/>
        </p:nvGrpSpPr>
        <p:grpSpPr bwMode="auto">
          <a:xfrm>
            <a:off x="1487374" y="909638"/>
            <a:ext cx="9599922" cy="4103688"/>
            <a:chOff x="703" y="573"/>
            <a:chExt cx="4536" cy="2585"/>
          </a:xfrm>
        </p:grpSpPr>
        <p:sp>
          <p:nvSpPr>
            <p:cNvPr id="172091" name="Rectangle 59"/>
            <p:cNvSpPr>
              <a:spLocks noChangeArrowheads="1"/>
            </p:cNvSpPr>
            <p:nvPr/>
          </p:nvSpPr>
          <p:spPr bwMode="auto">
            <a:xfrm>
              <a:off x="1019" y="754"/>
              <a:ext cx="4220" cy="240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2" name="Rectangle 60"/>
            <p:cNvSpPr>
              <a:spLocks noChangeArrowheads="1"/>
            </p:cNvSpPr>
            <p:nvPr/>
          </p:nvSpPr>
          <p:spPr bwMode="auto">
            <a:xfrm>
              <a:off x="703" y="573"/>
              <a:ext cx="4400" cy="873"/>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7" name="Text Box 61"/>
            <p:cNvSpPr txBox="1">
              <a:spLocks noChangeArrowheads="1"/>
            </p:cNvSpPr>
            <p:nvPr/>
          </p:nvSpPr>
          <p:spPr bwMode="auto">
            <a:xfrm>
              <a:off x="838" y="671"/>
              <a:ext cx="4354" cy="320"/>
            </a:xfrm>
            <a:prstGeom prst="rect">
              <a:avLst/>
            </a:prstGeom>
            <a:noFill/>
            <a:ln w="12700" cap="sq">
              <a:noFill/>
              <a:miter lim="800000"/>
              <a:headEnd type="none" w="sm" len="sm"/>
              <a:tailEnd type="none" w="sm" len="sm"/>
            </a:ln>
          </p:spPr>
          <p:txBody>
            <a:bodyPr>
              <a:spAutoFit/>
            </a:bodyPr>
            <a:lstStyle/>
            <a:p>
              <a:pPr algn="l"/>
              <a:r>
                <a:rPr lang="zh-CN" altLang="en-US" sz="2700" b="1" dirty="0">
                  <a:solidFill>
                    <a:srgbClr val="000066"/>
                  </a:solidFill>
                  <a:ea typeface="幼圆" pitchFamily="49" charset="-122"/>
                </a:rPr>
                <a:t> </a:t>
              </a:r>
              <a:r>
                <a:rPr lang="zh-CN" altLang="en-US" sz="2700" b="1" dirty="0" smtClean="0">
                  <a:solidFill>
                    <a:srgbClr val="000066"/>
                  </a:solidFill>
                  <a:ea typeface="幼圆" pitchFamily="49" charset="-122"/>
                </a:rPr>
                <a:t> </a:t>
              </a:r>
              <a:r>
                <a:rPr lang="zh-CN" altLang="en-US" sz="2700" b="1" dirty="0" smtClean="0">
                  <a:solidFill>
                    <a:srgbClr val="000066"/>
                  </a:solidFill>
                  <a:ea typeface="幼圆" pitchFamily="49" charset="-122"/>
                </a:rPr>
                <a:t>对于</a:t>
              </a:r>
              <a:r>
                <a:rPr lang="zh-CN" altLang="en-US" sz="2700" b="1" dirty="0">
                  <a:solidFill>
                    <a:srgbClr val="000066"/>
                  </a:solidFill>
                  <a:ea typeface="幼圆" pitchFamily="49" charset="-122"/>
                </a:rPr>
                <a:t>那些</a:t>
              </a:r>
              <a:r>
                <a:rPr lang="zh-CN" altLang="en-US" sz="2700" b="1" dirty="0">
                  <a:solidFill>
                    <a:srgbClr val="FF0000"/>
                  </a:solidFill>
                  <a:ea typeface="黑体" pitchFamily="49" charset="-122"/>
                </a:rPr>
                <a:t>标准的</a:t>
              </a:r>
              <a:r>
                <a:rPr lang="zh-CN" altLang="en-US" sz="2700" b="1" dirty="0">
                  <a:solidFill>
                    <a:srgbClr val="000066"/>
                  </a:solidFill>
                  <a:ea typeface="幼圆" pitchFamily="49" charset="-122"/>
                </a:rPr>
                <a:t>或者</a:t>
              </a:r>
              <a:r>
                <a:rPr lang="zh-CN" altLang="en-US" sz="2700" b="1" dirty="0">
                  <a:solidFill>
                    <a:srgbClr val="FF0000"/>
                  </a:solidFill>
                  <a:ea typeface="黑体" pitchFamily="49" charset="-122"/>
                </a:rPr>
                <a:t>基本标准的</a:t>
              </a:r>
              <a:r>
                <a:rPr lang="zh-CN" altLang="en-US" sz="2700" b="1" dirty="0" smtClean="0">
                  <a:solidFill>
                    <a:srgbClr val="000066"/>
                  </a:solidFill>
                  <a:ea typeface="幼圆" pitchFamily="49" charset="-122"/>
                </a:rPr>
                <a:t>多项式</a:t>
              </a:r>
              <a:r>
                <a:rPr lang="zh-CN" altLang="en-US" sz="2700" b="1" dirty="0">
                  <a:solidFill>
                    <a:srgbClr val="000066"/>
                  </a:solidFill>
                  <a:ea typeface="幼圆" pitchFamily="49" charset="-122"/>
                </a:rPr>
                <a:t>，宜采用方法</a:t>
              </a:r>
              <a:r>
                <a:rPr lang="en-US" altLang="zh-CN" sz="2700" b="1" dirty="0">
                  <a:solidFill>
                    <a:srgbClr val="000066"/>
                  </a:solidFill>
                  <a:ea typeface="幼圆" pitchFamily="49" charset="-122"/>
                </a:rPr>
                <a:t>1</a:t>
              </a:r>
              <a:r>
                <a:rPr lang="zh-CN" altLang="en-US" sz="2700" b="1" dirty="0">
                  <a:solidFill>
                    <a:srgbClr val="000066"/>
                  </a:solidFill>
                  <a:ea typeface="幼圆" pitchFamily="49" charset="-122"/>
                </a:rPr>
                <a:t>。</a:t>
              </a:r>
            </a:p>
          </p:txBody>
        </p:sp>
      </p:grpSp>
      <p:grpSp>
        <p:nvGrpSpPr>
          <p:cNvPr id="9" name="Group 62"/>
          <p:cNvGrpSpPr>
            <a:grpSpLocks/>
          </p:cNvGrpSpPr>
          <p:nvPr/>
        </p:nvGrpSpPr>
        <p:grpSpPr bwMode="auto">
          <a:xfrm>
            <a:off x="4943078" y="1484784"/>
            <a:ext cx="3812337" cy="661988"/>
            <a:chOff x="3302" y="1161"/>
            <a:chExt cx="1801" cy="417"/>
          </a:xfrm>
        </p:grpSpPr>
        <p:sp>
          <p:nvSpPr>
            <p:cNvPr id="86032" name="Rectangle 63"/>
            <p:cNvSpPr>
              <a:spLocks noChangeArrowheads="1"/>
            </p:cNvSpPr>
            <p:nvPr/>
          </p:nvSpPr>
          <p:spPr bwMode="auto">
            <a:xfrm rot="-229029">
              <a:off x="3938" y="1311"/>
              <a:ext cx="1165" cy="252"/>
            </a:xfrm>
            <a:prstGeom prst="rect">
              <a:avLst/>
            </a:prstGeom>
            <a:noFill/>
            <a:ln w="12700" cap="sq">
              <a:noFill/>
              <a:miter lim="800000"/>
              <a:headEnd type="none" w="sm" len="sm"/>
              <a:tailEnd type="none" w="sm" len="sm"/>
            </a:ln>
          </p:spPr>
          <p:txBody>
            <a:bodyPr>
              <a:spAutoFit/>
            </a:bodyPr>
            <a:lstStyle/>
            <a:p>
              <a:pPr algn="l"/>
              <a:r>
                <a:rPr kumimoji="1" lang="zh-CN" altLang="en-US" sz="2000" b="1">
                  <a:solidFill>
                    <a:srgbClr val="FF0000"/>
                  </a:solidFill>
                  <a:latin typeface="幼圆" pitchFamily="49" charset="-122"/>
                  <a:ea typeface="幼圆" pitchFamily="49" charset="-122"/>
                </a:rPr>
                <a:t>缺项很少</a:t>
              </a:r>
            </a:p>
          </p:txBody>
        </p:sp>
        <p:sp>
          <p:nvSpPr>
            <p:cNvPr id="172096" name="Line 64"/>
            <p:cNvSpPr>
              <a:spLocks noChangeShapeType="1"/>
            </p:cNvSpPr>
            <p:nvPr/>
          </p:nvSpPr>
          <p:spPr bwMode="auto">
            <a:xfrm>
              <a:off x="3302" y="1207"/>
              <a:ext cx="1044" cy="0"/>
            </a:xfrm>
            <a:prstGeom prst="line">
              <a:avLst/>
            </a:prstGeom>
            <a:noFill/>
            <a:ln w="47625"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7" name="Freeform 65"/>
            <p:cNvSpPr>
              <a:spLocks/>
            </p:cNvSpPr>
            <p:nvPr/>
          </p:nvSpPr>
          <p:spPr bwMode="auto">
            <a:xfrm rot="21289839" flipH="1" flipV="1">
              <a:off x="3867" y="1161"/>
              <a:ext cx="963"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66"/>
          <p:cNvGrpSpPr>
            <a:grpSpLocks/>
          </p:cNvGrpSpPr>
          <p:nvPr/>
        </p:nvGrpSpPr>
        <p:grpSpPr bwMode="auto">
          <a:xfrm>
            <a:off x="2355187" y="2205040"/>
            <a:ext cx="9211349" cy="998537"/>
            <a:chOff x="1020" y="1680"/>
            <a:chExt cx="4352" cy="629"/>
          </a:xfrm>
        </p:grpSpPr>
        <p:sp>
          <p:nvSpPr>
            <p:cNvPr id="86028" name="Rectangle 67"/>
            <p:cNvSpPr>
              <a:spLocks noChangeArrowheads="1"/>
            </p:cNvSpPr>
            <p:nvPr/>
          </p:nvSpPr>
          <p:spPr bwMode="auto">
            <a:xfrm>
              <a:off x="1655" y="1979"/>
              <a:ext cx="3717"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+x</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1" name="Group 68"/>
            <p:cNvGrpSpPr>
              <a:grpSpLocks/>
            </p:cNvGrpSpPr>
            <p:nvPr/>
          </p:nvGrpSpPr>
          <p:grpSpPr bwMode="auto">
            <a:xfrm>
              <a:off x="1020" y="1680"/>
              <a:ext cx="455" cy="485"/>
              <a:chOff x="316" y="3546"/>
              <a:chExt cx="455" cy="485"/>
            </a:xfrm>
          </p:grpSpPr>
          <p:sp>
            <p:nvSpPr>
              <p:cNvPr id="172101" name="Freeform 69"/>
              <p:cNvSpPr>
                <a:spLocks/>
              </p:cNvSpPr>
              <p:nvPr/>
            </p:nvSpPr>
            <p:spPr bwMode="auto">
              <a:xfrm>
                <a:off x="369" y="3566"/>
                <a:ext cx="402"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1" name="Rectangle 70"/>
              <p:cNvSpPr>
                <a:spLocks noChangeArrowheads="1"/>
              </p:cNvSpPr>
              <p:nvPr/>
            </p:nvSpPr>
            <p:spPr bwMode="auto">
              <a:xfrm>
                <a:off x="316" y="3546"/>
                <a:ext cx="354"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grpSp>
      <p:sp>
        <p:nvSpPr>
          <p:cNvPr id="172103" name="Rectangle 71"/>
          <p:cNvSpPr>
            <a:spLocks noChangeArrowheads="1"/>
          </p:cNvSpPr>
          <p:nvPr/>
        </p:nvSpPr>
        <p:spPr bwMode="auto">
          <a:xfrm>
            <a:off x="3715195" y="3111502"/>
            <a:ext cx="7866453"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B</a:t>
            </a:r>
            <a:r>
              <a:rPr kumimoji="1" lang="en-US" altLang="en-US" sz="2600" b="1">
                <a:solidFill>
                  <a:srgbClr val="002F8C"/>
                </a:solidFill>
                <a:ea typeface="楷体_GB2312" pitchFamily="49" charset="-122"/>
              </a:rPr>
              <a:t>(x)=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2" name="Group 72"/>
          <p:cNvGrpSpPr>
            <a:grpSpLocks/>
          </p:cNvGrpSpPr>
          <p:nvPr/>
        </p:nvGrpSpPr>
        <p:grpSpPr bwMode="auto">
          <a:xfrm>
            <a:off x="1530549" y="4005263"/>
            <a:ext cx="10323101" cy="1223962"/>
            <a:chOff x="723" y="2593"/>
            <a:chExt cx="4878" cy="771"/>
          </a:xfrm>
        </p:grpSpPr>
        <p:sp>
          <p:nvSpPr>
            <p:cNvPr id="86026" name="Text Box 73"/>
            <p:cNvSpPr txBox="1">
              <a:spLocks noChangeArrowheads="1"/>
            </p:cNvSpPr>
            <p:nvPr/>
          </p:nvSpPr>
          <p:spPr bwMode="auto">
            <a:xfrm>
              <a:off x="906" y="2863"/>
              <a:ext cx="4695" cy="320"/>
            </a:xfrm>
            <a:prstGeom prst="rect">
              <a:avLst/>
            </a:prstGeom>
            <a:noFill/>
            <a:ln w="12700" cap="sq">
              <a:noFill/>
              <a:miter lim="800000"/>
              <a:headEnd type="none" w="sm" len="sm"/>
              <a:tailEnd type="none" w="sm" len="sm"/>
            </a:ln>
          </p:spPr>
          <p:txBody>
            <a:bodyPr wrap="square">
              <a:spAutoFit/>
            </a:bodyPr>
            <a:lstStyle/>
            <a:p>
              <a:pPr algn="l"/>
              <a:r>
                <a:rPr lang="zh-CN" altLang="en-US" sz="2700" b="1" dirty="0">
                  <a:solidFill>
                    <a:srgbClr val="000066"/>
                  </a:solidFill>
                  <a:ea typeface="幼圆" pitchFamily="49" charset="-122"/>
                </a:rPr>
                <a:t> </a:t>
              </a:r>
              <a:r>
                <a:rPr lang="zh-CN" altLang="en-US" sz="2700" b="1" dirty="0" smtClean="0">
                  <a:solidFill>
                    <a:srgbClr val="000066"/>
                  </a:solidFill>
                  <a:ea typeface="幼圆" pitchFamily="49" charset="-122"/>
                </a:rPr>
                <a:t>对于</a:t>
              </a:r>
              <a:r>
                <a:rPr lang="zh-CN" altLang="en-US" sz="2700" b="1" dirty="0">
                  <a:solidFill>
                    <a:srgbClr val="000066"/>
                  </a:solidFill>
                  <a:ea typeface="幼圆" pitchFamily="49" charset="-122"/>
                </a:rPr>
                <a:t>那些</a:t>
              </a:r>
              <a:r>
                <a:rPr lang="zh-CN" altLang="en-US" sz="2700" b="1" dirty="0">
                  <a:solidFill>
                    <a:srgbClr val="FF0000"/>
                  </a:solidFill>
                  <a:ea typeface="黑体" pitchFamily="49" charset="-122"/>
                </a:rPr>
                <a:t>缺项很多的</a:t>
              </a:r>
              <a:r>
                <a:rPr lang="zh-CN" altLang="en-US" sz="2700" b="1" dirty="0">
                  <a:solidFill>
                    <a:srgbClr val="000066"/>
                  </a:solidFill>
                  <a:ea typeface="幼圆" pitchFamily="49" charset="-122"/>
                </a:rPr>
                <a:t>多项式，宜</a:t>
              </a:r>
              <a:r>
                <a:rPr lang="zh-CN" altLang="en-US" sz="2700" b="1" dirty="0" smtClean="0">
                  <a:solidFill>
                    <a:srgbClr val="000066"/>
                  </a:solidFill>
                  <a:ea typeface="幼圆" pitchFamily="49" charset="-122"/>
                </a:rPr>
                <a:t>采用方法</a:t>
              </a:r>
              <a:r>
                <a:rPr lang="en-US" altLang="zh-CN" sz="2700" b="1" dirty="0">
                  <a:solidFill>
                    <a:srgbClr val="000066"/>
                  </a:solidFill>
                  <a:ea typeface="幼圆" pitchFamily="49" charset="-122"/>
                </a:rPr>
                <a:t>2</a:t>
              </a:r>
              <a:r>
                <a:rPr lang="zh-CN" altLang="en-US" sz="2700" b="1" dirty="0">
                  <a:solidFill>
                    <a:srgbClr val="000066"/>
                  </a:solidFill>
                  <a:ea typeface="幼圆" pitchFamily="49" charset="-122"/>
                </a:rPr>
                <a:t>。</a:t>
              </a:r>
            </a:p>
          </p:txBody>
        </p:sp>
        <p:sp>
          <p:nvSpPr>
            <p:cNvPr id="172106" name="Rectangle 74"/>
            <p:cNvSpPr>
              <a:spLocks noChangeArrowheads="1"/>
            </p:cNvSpPr>
            <p:nvPr/>
          </p:nvSpPr>
          <p:spPr bwMode="auto">
            <a:xfrm>
              <a:off x="723" y="2593"/>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2103"/>
                                        </p:tgtEl>
                                        <p:attrNameLst>
                                          <p:attrName>style.visibility</p:attrName>
                                        </p:attrNameLst>
                                      </p:cBhvr>
                                      <p:to>
                                        <p:strVal val="visible"/>
                                      </p:to>
                                    </p:set>
                                    <p:animEffect transition="in" filter="dissolve">
                                      <p:cBhvr>
                                        <p:cTn id="35" dur="500"/>
                                        <p:tgtEl>
                                          <p:spTgt spid="1721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2335757" y="3657602"/>
            <a:ext cx="2946683" cy="1762125"/>
            <a:chOff x="1008" y="2352"/>
            <a:chExt cx="1392" cy="1110"/>
          </a:xfrm>
        </p:grpSpPr>
        <p:sp>
          <p:nvSpPr>
            <p:cNvPr id="87083" name="Text Box 10"/>
            <p:cNvSpPr txBox="1">
              <a:spLocks noChangeArrowheads="1"/>
            </p:cNvSpPr>
            <p:nvPr/>
          </p:nvSpPr>
          <p:spPr bwMode="auto">
            <a:xfrm>
              <a:off x="1008" y="3152"/>
              <a:ext cx="1392"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6600"/>
                  </a:solidFill>
                  <a:ea typeface="幼圆" pitchFamily="49" charset="-122"/>
                </a:rPr>
                <a:t>一个</a:t>
              </a:r>
              <a:r>
                <a:rPr kumimoji="1" lang="zh-CN" altLang="zh-CN" sz="2600" b="1">
                  <a:solidFill>
                    <a:srgbClr val="CC6600"/>
                  </a:solidFill>
                  <a:ea typeface="楷体_GB2312" pitchFamily="49" charset="-122"/>
                </a:rPr>
                <a:t>3</a:t>
              </a:r>
              <a:r>
                <a:rPr kumimoji="1" lang="zh-CN" altLang="en-US" sz="2600" b="1">
                  <a:solidFill>
                    <a:srgbClr val="CC6600"/>
                  </a:solidFill>
                  <a:ea typeface="楷体_GB2312" pitchFamily="49" charset="-122"/>
                </a:rPr>
                <a:t> </a:t>
              </a:r>
              <a:r>
                <a:rPr kumimoji="1" lang="zh-CN" altLang="zh-CN" sz="2600" b="1">
                  <a:solidFill>
                    <a:srgbClr val="CC6600"/>
                  </a:solidFill>
                  <a:ea typeface="幼圆" pitchFamily="49" charset="-122"/>
                </a:rPr>
                <a:t>阶魔方</a:t>
              </a:r>
              <a:endParaRPr kumimoji="1" lang="zh-CN" altLang="en-US" sz="2600">
                <a:solidFill>
                  <a:srgbClr val="CC6600"/>
                </a:solidFill>
                <a:ea typeface="幼圆" pitchFamily="49" charset="-122"/>
              </a:endParaRPr>
            </a:p>
          </p:txBody>
        </p:sp>
        <p:grpSp>
          <p:nvGrpSpPr>
            <p:cNvPr id="3" name="Group 11"/>
            <p:cNvGrpSpPr>
              <a:grpSpLocks/>
            </p:cNvGrpSpPr>
            <p:nvPr/>
          </p:nvGrpSpPr>
          <p:grpSpPr bwMode="auto">
            <a:xfrm>
              <a:off x="1296" y="2352"/>
              <a:ext cx="720" cy="720"/>
              <a:chOff x="912" y="2016"/>
              <a:chExt cx="720" cy="720"/>
            </a:xfrm>
          </p:grpSpPr>
          <p:sp>
            <p:nvSpPr>
              <p:cNvPr id="87085" name="Rectangle 12"/>
              <p:cNvSpPr>
                <a:spLocks noChangeArrowheads="1"/>
              </p:cNvSpPr>
              <p:nvPr/>
            </p:nvSpPr>
            <p:spPr bwMode="auto">
              <a:xfrm>
                <a:off x="91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86" name="Rectangle 13"/>
              <p:cNvSpPr>
                <a:spLocks noChangeArrowheads="1"/>
              </p:cNvSpPr>
              <p:nvPr/>
            </p:nvSpPr>
            <p:spPr bwMode="auto">
              <a:xfrm>
                <a:off x="115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87" name="Rectangle 14"/>
              <p:cNvSpPr>
                <a:spLocks noChangeArrowheads="1"/>
              </p:cNvSpPr>
              <p:nvPr/>
            </p:nvSpPr>
            <p:spPr bwMode="auto">
              <a:xfrm>
                <a:off x="139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88" name="Rectangle 15"/>
              <p:cNvSpPr>
                <a:spLocks noChangeArrowheads="1"/>
              </p:cNvSpPr>
              <p:nvPr/>
            </p:nvSpPr>
            <p:spPr bwMode="auto">
              <a:xfrm>
                <a:off x="139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89" name="Rectangle 16"/>
              <p:cNvSpPr>
                <a:spLocks noChangeArrowheads="1"/>
              </p:cNvSpPr>
              <p:nvPr/>
            </p:nvSpPr>
            <p:spPr bwMode="auto">
              <a:xfrm>
                <a:off x="115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90" name="Rectangle 17"/>
              <p:cNvSpPr>
                <a:spLocks noChangeArrowheads="1"/>
              </p:cNvSpPr>
              <p:nvPr/>
            </p:nvSpPr>
            <p:spPr bwMode="auto">
              <a:xfrm>
                <a:off x="91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91" name="Rectangle 18"/>
              <p:cNvSpPr>
                <a:spLocks noChangeArrowheads="1"/>
              </p:cNvSpPr>
              <p:nvPr/>
            </p:nvSpPr>
            <p:spPr bwMode="auto">
              <a:xfrm>
                <a:off x="91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92" name="Rectangle 19"/>
              <p:cNvSpPr>
                <a:spLocks noChangeArrowheads="1"/>
              </p:cNvSpPr>
              <p:nvPr/>
            </p:nvSpPr>
            <p:spPr bwMode="auto">
              <a:xfrm>
                <a:off x="115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93" name="Rectangle 20"/>
              <p:cNvSpPr>
                <a:spLocks noChangeArrowheads="1"/>
              </p:cNvSpPr>
              <p:nvPr/>
            </p:nvSpPr>
            <p:spPr bwMode="auto">
              <a:xfrm>
                <a:off x="139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grpSp>
      </p:grpSp>
      <p:grpSp>
        <p:nvGrpSpPr>
          <p:cNvPr id="4" name="Group 81"/>
          <p:cNvGrpSpPr>
            <a:grpSpLocks/>
          </p:cNvGrpSpPr>
          <p:nvPr/>
        </p:nvGrpSpPr>
        <p:grpSpPr bwMode="auto">
          <a:xfrm>
            <a:off x="5988349" y="3124202"/>
            <a:ext cx="4896017" cy="3311525"/>
            <a:chOff x="2736" y="2064"/>
            <a:chExt cx="2314" cy="2086"/>
          </a:xfrm>
        </p:grpSpPr>
        <p:sp>
          <p:nvSpPr>
            <p:cNvPr id="87055" name="Text Box 23"/>
            <p:cNvSpPr txBox="1">
              <a:spLocks noChangeArrowheads="1"/>
            </p:cNvSpPr>
            <p:nvPr/>
          </p:nvSpPr>
          <p:spPr bwMode="auto">
            <a:xfrm>
              <a:off x="2784" y="3840"/>
              <a:ext cx="1488"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0066"/>
                  </a:solidFill>
                </a:rPr>
                <a:t>  </a:t>
              </a:r>
              <a:r>
                <a:rPr kumimoji="1" lang="zh-CN" altLang="en-US" sz="2600" b="1">
                  <a:solidFill>
                    <a:srgbClr val="CC0066"/>
                  </a:solidFill>
                  <a:ea typeface="幼圆" pitchFamily="49" charset="-122"/>
                </a:rPr>
                <a:t>一个</a:t>
              </a:r>
              <a:r>
                <a:rPr kumimoji="1" lang="zh-CN" altLang="zh-CN" sz="2600" b="1">
                  <a:solidFill>
                    <a:srgbClr val="CC0066"/>
                  </a:solidFill>
                </a:rPr>
                <a:t>5</a:t>
              </a:r>
              <a:r>
                <a:rPr kumimoji="1" lang="zh-CN" altLang="en-US" sz="2600" b="1">
                  <a:solidFill>
                    <a:srgbClr val="CC0066"/>
                  </a:solidFill>
                </a:rPr>
                <a:t> </a:t>
              </a:r>
              <a:r>
                <a:rPr kumimoji="1" lang="zh-CN" altLang="zh-CN" sz="2600" b="1">
                  <a:solidFill>
                    <a:srgbClr val="CC0066"/>
                  </a:solidFill>
                  <a:ea typeface="幼圆" pitchFamily="49" charset="-122"/>
                </a:rPr>
                <a:t>阶魔方</a:t>
              </a:r>
              <a:endParaRPr kumimoji="1" lang="zh-CN" altLang="en-US" sz="2600">
                <a:solidFill>
                  <a:srgbClr val="CC0066"/>
                </a:solidFill>
                <a:ea typeface="幼圆" pitchFamily="49" charset="-122"/>
              </a:endParaRPr>
            </a:p>
          </p:txBody>
        </p:sp>
        <p:grpSp>
          <p:nvGrpSpPr>
            <p:cNvPr id="5" name="Group 24"/>
            <p:cNvGrpSpPr>
              <a:grpSpLocks/>
            </p:cNvGrpSpPr>
            <p:nvPr/>
          </p:nvGrpSpPr>
          <p:grpSpPr bwMode="auto">
            <a:xfrm>
              <a:off x="2736" y="2064"/>
              <a:ext cx="1680" cy="1680"/>
              <a:chOff x="2832" y="1392"/>
              <a:chExt cx="1680" cy="1680"/>
            </a:xfrm>
          </p:grpSpPr>
          <p:sp>
            <p:nvSpPr>
              <p:cNvPr id="87058" name="Rectangle 25"/>
              <p:cNvSpPr>
                <a:spLocks noChangeArrowheads="1"/>
              </p:cNvSpPr>
              <p:nvPr/>
            </p:nvSpPr>
            <p:spPr bwMode="auto">
              <a:xfrm>
                <a:off x="2832"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15</a:t>
                </a:r>
              </a:p>
            </p:txBody>
          </p:sp>
          <p:sp>
            <p:nvSpPr>
              <p:cNvPr id="87059" name="Rectangle 26"/>
              <p:cNvSpPr>
                <a:spLocks noChangeArrowheads="1"/>
              </p:cNvSpPr>
              <p:nvPr/>
            </p:nvSpPr>
            <p:spPr bwMode="auto">
              <a:xfrm>
                <a:off x="3168"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60" name="Rectangle 27"/>
              <p:cNvSpPr>
                <a:spLocks noChangeArrowheads="1"/>
              </p:cNvSpPr>
              <p:nvPr/>
            </p:nvSpPr>
            <p:spPr bwMode="auto">
              <a:xfrm>
                <a:off x="3504"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61" name="Rectangle 28"/>
              <p:cNvSpPr>
                <a:spLocks noChangeArrowheads="1"/>
              </p:cNvSpPr>
              <p:nvPr/>
            </p:nvSpPr>
            <p:spPr bwMode="auto">
              <a:xfrm>
                <a:off x="3840"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24</a:t>
                </a:r>
              </a:p>
            </p:txBody>
          </p:sp>
          <p:sp>
            <p:nvSpPr>
              <p:cNvPr id="87062" name="Rectangle 29"/>
              <p:cNvSpPr>
                <a:spLocks noChangeArrowheads="1"/>
              </p:cNvSpPr>
              <p:nvPr/>
            </p:nvSpPr>
            <p:spPr bwMode="auto">
              <a:xfrm>
                <a:off x="4176"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17</a:t>
                </a:r>
              </a:p>
            </p:txBody>
          </p:sp>
          <p:sp>
            <p:nvSpPr>
              <p:cNvPr id="87063" name="Rectangle 30"/>
              <p:cNvSpPr>
                <a:spLocks noChangeArrowheads="1"/>
              </p:cNvSpPr>
              <p:nvPr/>
            </p:nvSpPr>
            <p:spPr bwMode="auto">
              <a:xfrm>
                <a:off x="2832"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16</a:t>
                </a:r>
              </a:p>
            </p:txBody>
          </p:sp>
          <p:sp>
            <p:nvSpPr>
              <p:cNvPr id="87064" name="Rectangle 31"/>
              <p:cNvSpPr>
                <a:spLocks noChangeArrowheads="1"/>
              </p:cNvSpPr>
              <p:nvPr/>
            </p:nvSpPr>
            <p:spPr bwMode="auto">
              <a:xfrm>
                <a:off x="2832"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22</a:t>
                </a:r>
              </a:p>
            </p:txBody>
          </p:sp>
          <p:sp>
            <p:nvSpPr>
              <p:cNvPr id="87065" name="Rectangle 32"/>
              <p:cNvSpPr>
                <a:spLocks noChangeArrowheads="1"/>
              </p:cNvSpPr>
              <p:nvPr/>
            </p:nvSpPr>
            <p:spPr bwMode="auto">
              <a:xfrm>
                <a:off x="2832"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66" name="Rectangle 33"/>
              <p:cNvSpPr>
                <a:spLocks noChangeArrowheads="1"/>
              </p:cNvSpPr>
              <p:nvPr/>
            </p:nvSpPr>
            <p:spPr bwMode="auto">
              <a:xfrm>
                <a:off x="2832"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67" name="Rectangle 34"/>
              <p:cNvSpPr>
                <a:spLocks noChangeArrowheads="1"/>
              </p:cNvSpPr>
              <p:nvPr/>
            </p:nvSpPr>
            <p:spPr bwMode="auto">
              <a:xfrm>
                <a:off x="3168"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68" name="Rectangle 35"/>
              <p:cNvSpPr>
                <a:spLocks noChangeArrowheads="1"/>
              </p:cNvSpPr>
              <p:nvPr/>
            </p:nvSpPr>
            <p:spPr bwMode="auto">
              <a:xfrm>
                <a:off x="3504"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25</a:t>
                </a:r>
              </a:p>
            </p:txBody>
          </p:sp>
          <p:sp>
            <p:nvSpPr>
              <p:cNvPr id="87069" name="Rectangle 36"/>
              <p:cNvSpPr>
                <a:spLocks noChangeArrowheads="1"/>
              </p:cNvSpPr>
              <p:nvPr/>
            </p:nvSpPr>
            <p:spPr bwMode="auto">
              <a:xfrm>
                <a:off x="3840"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18</a:t>
                </a:r>
              </a:p>
            </p:txBody>
          </p:sp>
          <p:sp>
            <p:nvSpPr>
              <p:cNvPr id="87070" name="Rectangle 37"/>
              <p:cNvSpPr>
                <a:spLocks noChangeArrowheads="1"/>
              </p:cNvSpPr>
              <p:nvPr/>
            </p:nvSpPr>
            <p:spPr bwMode="auto">
              <a:xfrm>
                <a:off x="4176"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11</a:t>
                </a:r>
              </a:p>
            </p:txBody>
          </p:sp>
          <p:sp>
            <p:nvSpPr>
              <p:cNvPr id="87071" name="Rectangle 38"/>
              <p:cNvSpPr>
                <a:spLocks noChangeArrowheads="1"/>
              </p:cNvSpPr>
              <p:nvPr/>
            </p:nvSpPr>
            <p:spPr bwMode="auto">
              <a:xfrm>
                <a:off x="4176"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10</a:t>
                </a:r>
              </a:p>
            </p:txBody>
          </p:sp>
          <p:sp>
            <p:nvSpPr>
              <p:cNvPr id="87072" name="Rectangle 39"/>
              <p:cNvSpPr>
                <a:spLocks noChangeArrowheads="1"/>
              </p:cNvSpPr>
              <p:nvPr/>
            </p:nvSpPr>
            <p:spPr bwMode="auto">
              <a:xfrm>
                <a:off x="4176"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23</a:t>
                </a:r>
              </a:p>
            </p:txBody>
          </p:sp>
          <p:sp>
            <p:nvSpPr>
              <p:cNvPr id="87073" name="Rectangle 40"/>
              <p:cNvSpPr>
                <a:spLocks noChangeArrowheads="1"/>
              </p:cNvSpPr>
              <p:nvPr/>
            </p:nvSpPr>
            <p:spPr bwMode="auto">
              <a:xfrm>
                <a:off x="4176"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sp>
            <p:nvSpPr>
              <p:cNvPr id="87074" name="Rectangle 41"/>
              <p:cNvSpPr>
                <a:spLocks noChangeArrowheads="1"/>
              </p:cNvSpPr>
              <p:nvPr/>
            </p:nvSpPr>
            <p:spPr bwMode="auto">
              <a:xfrm>
                <a:off x="3840"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75" name="Rectangle 42"/>
              <p:cNvSpPr>
                <a:spLocks noChangeArrowheads="1"/>
              </p:cNvSpPr>
              <p:nvPr/>
            </p:nvSpPr>
            <p:spPr bwMode="auto">
              <a:xfrm>
                <a:off x="3504"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13</a:t>
                </a:r>
              </a:p>
            </p:txBody>
          </p:sp>
          <p:sp>
            <p:nvSpPr>
              <p:cNvPr id="87076" name="Rectangle 43"/>
              <p:cNvSpPr>
                <a:spLocks noChangeArrowheads="1"/>
              </p:cNvSpPr>
              <p:nvPr/>
            </p:nvSpPr>
            <p:spPr bwMode="auto">
              <a:xfrm>
                <a:off x="3168"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20</a:t>
                </a:r>
              </a:p>
            </p:txBody>
          </p:sp>
          <p:sp>
            <p:nvSpPr>
              <p:cNvPr id="87077" name="Rectangle 44"/>
              <p:cNvSpPr>
                <a:spLocks noChangeArrowheads="1"/>
              </p:cNvSpPr>
              <p:nvPr/>
            </p:nvSpPr>
            <p:spPr bwMode="auto">
              <a:xfrm>
                <a:off x="3168"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14</a:t>
                </a:r>
              </a:p>
            </p:txBody>
          </p:sp>
          <p:sp>
            <p:nvSpPr>
              <p:cNvPr id="87078" name="Rectangle 45"/>
              <p:cNvSpPr>
                <a:spLocks noChangeArrowheads="1"/>
              </p:cNvSpPr>
              <p:nvPr/>
            </p:nvSpPr>
            <p:spPr bwMode="auto">
              <a:xfrm>
                <a:off x="3504"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79" name="Rectangle 46"/>
              <p:cNvSpPr>
                <a:spLocks noChangeArrowheads="1"/>
              </p:cNvSpPr>
              <p:nvPr/>
            </p:nvSpPr>
            <p:spPr bwMode="auto">
              <a:xfrm>
                <a:off x="3840"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80" name="Rectangle 47"/>
              <p:cNvSpPr>
                <a:spLocks noChangeArrowheads="1"/>
              </p:cNvSpPr>
              <p:nvPr/>
            </p:nvSpPr>
            <p:spPr bwMode="auto">
              <a:xfrm>
                <a:off x="3840"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12</a:t>
                </a:r>
              </a:p>
            </p:txBody>
          </p:sp>
          <p:sp>
            <p:nvSpPr>
              <p:cNvPr id="87081" name="Rectangle 48"/>
              <p:cNvSpPr>
                <a:spLocks noChangeArrowheads="1"/>
              </p:cNvSpPr>
              <p:nvPr/>
            </p:nvSpPr>
            <p:spPr bwMode="auto">
              <a:xfrm>
                <a:off x="3504"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19</a:t>
                </a:r>
              </a:p>
            </p:txBody>
          </p:sp>
          <p:sp>
            <p:nvSpPr>
              <p:cNvPr id="87082" name="Rectangle 49"/>
              <p:cNvSpPr>
                <a:spLocks noChangeArrowheads="1"/>
              </p:cNvSpPr>
              <p:nvPr/>
            </p:nvSpPr>
            <p:spPr bwMode="auto">
              <a:xfrm>
                <a:off x="3168"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21</a:t>
                </a:r>
              </a:p>
            </p:txBody>
          </p:sp>
        </p:grpSp>
        <p:sp>
          <p:nvSpPr>
            <p:cNvPr id="87057" name="Rectangle 50"/>
            <p:cNvSpPr>
              <a:spLocks noChangeArrowheads="1"/>
            </p:cNvSpPr>
            <p:nvPr/>
          </p:nvSpPr>
          <p:spPr bwMode="auto">
            <a:xfrm>
              <a:off x="4704" y="2720"/>
              <a:ext cx="346" cy="310"/>
            </a:xfrm>
            <a:prstGeom prst="rect">
              <a:avLst/>
            </a:prstGeom>
            <a:noFill/>
            <a:ln w="12700" cap="sq">
              <a:noFill/>
              <a:miter lim="800000"/>
              <a:headEnd type="none" w="sm" len="sm"/>
              <a:tailEnd type="none" w="sm" len="sm"/>
            </a:ln>
          </p:spPr>
          <p:txBody>
            <a:bodyPr wrap="none">
              <a:spAutoFit/>
            </a:bodyPr>
            <a:lstStyle/>
            <a:p>
              <a:pPr algn="l"/>
              <a:r>
                <a:rPr kumimoji="1" lang="zh-CN" altLang="zh-CN" sz="2600" b="1">
                  <a:solidFill>
                    <a:srgbClr val="000000"/>
                  </a:solidFill>
                  <a:cs typeface="Times New Roman" pitchFamily="18" charset="0"/>
                </a:rPr>
                <a:t>……</a:t>
              </a:r>
              <a:endParaRPr kumimoji="1" lang="zh-CN" altLang="en-US" sz="2600" b="1">
                <a:solidFill>
                  <a:srgbClr val="000000"/>
                </a:solidFill>
                <a:ea typeface="楷体_GB2312" pitchFamily="49" charset="-122"/>
                <a:cs typeface="Times New Roman" pitchFamily="18" charset="0"/>
              </a:endParaRPr>
            </a:p>
          </p:txBody>
        </p:sp>
      </p:grpSp>
      <p:grpSp>
        <p:nvGrpSpPr>
          <p:cNvPr id="6" name="Group 73"/>
          <p:cNvGrpSpPr>
            <a:grpSpLocks/>
          </p:cNvGrpSpPr>
          <p:nvPr/>
        </p:nvGrpSpPr>
        <p:grpSpPr bwMode="auto">
          <a:xfrm>
            <a:off x="177018" y="228600"/>
            <a:ext cx="9835225" cy="590550"/>
            <a:chOff x="84" y="108"/>
            <a:chExt cx="3708" cy="372"/>
          </a:xfrm>
        </p:grpSpPr>
        <p:sp>
          <p:nvSpPr>
            <p:cNvPr id="136261" name="Oval 69"/>
            <p:cNvSpPr>
              <a:spLocks noChangeArrowheads="1"/>
            </p:cNvSpPr>
            <p:nvPr/>
          </p:nvSpPr>
          <p:spPr bwMode="auto">
            <a:xfrm>
              <a:off x="84" y="108"/>
              <a:ext cx="3516" cy="372"/>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4" name="Rectangle 71"/>
            <p:cNvSpPr>
              <a:spLocks noChangeArrowheads="1"/>
            </p:cNvSpPr>
            <p:nvPr/>
          </p:nvSpPr>
          <p:spPr bwMode="auto">
            <a:xfrm>
              <a:off x="288" y="120"/>
              <a:ext cx="3504" cy="349"/>
            </a:xfrm>
            <a:prstGeom prst="rect">
              <a:avLst/>
            </a:prstGeom>
            <a:noFill/>
            <a:ln w="12700" cap="sq">
              <a:noFill/>
              <a:miter lim="800000"/>
              <a:headEnd type="none" w="sm" len="sm"/>
              <a:tailEnd type="none" w="sm" len="sm"/>
            </a:ln>
          </p:spPr>
          <p:txBody>
            <a:bodyPr>
              <a:spAutoFit/>
            </a:bodyPr>
            <a:lstStyle/>
            <a:p>
              <a:pPr algn="l"/>
              <a:r>
                <a:rPr kumimoji="1" lang="en-US" altLang="zh-CN" sz="3000" b="1">
                  <a:solidFill>
                    <a:srgbClr val="002F8C"/>
                  </a:solidFill>
                  <a:latin typeface="幼圆" pitchFamily="49" charset="-122"/>
                  <a:ea typeface="幼圆" pitchFamily="49" charset="-122"/>
                </a:rPr>
                <a:t>(</a:t>
              </a:r>
              <a:r>
                <a:rPr kumimoji="1" lang="zh-CN" altLang="en-US" sz="3000" b="1">
                  <a:solidFill>
                    <a:srgbClr val="002F8C"/>
                  </a:solidFill>
                  <a:latin typeface="幼圆" pitchFamily="49" charset="-122"/>
                  <a:ea typeface="幼圆" pitchFamily="49" charset="-122"/>
                </a:rPr>
                <a:t>二</a:t>
              </a:r>
              <a:r>
                <a:rPr kumimoji="1" lang="en-US" altLang="zh-CN" sz="3000" b="1">
                  <a:solidFill>
                    <a:srgbClr val="002F8C"/>
                  </a:solidFill>
                  <a:latin typeface="幼圆" pitchFamily="49" charset="-122"/>
                  <a:ea typeface="幼圆" pitchFamily="49" charset="-122"/>
                </a:rPr>
                <a:t>)</a:t>
              </a:r>
              <a:r>
                <a:rPr kumimoji="1" lang="en-US" altLang="en-US" sz="3000" b="1">
                  <a:solidFill>
                    <a:srgbClr val="002F8C"/>
                  </a:solidFill>
                  <a:ea typeface="幼圆" pitchFamily="49" charset="-122"/>
                </a:rPr>
                <a:t>n </a:t>
              </a:r>
              <a:r>
                <a:rPr kumimoji="1" lang="zh-CN" altLang="en-US" sz="3000" b="1">
                  <a:solidFill>
                    <a:srgbClr val="002F8C"/>
                  </a:solidFill>
                  <a:latin typeface="幼圆" pitchFamily="49" charset="-122"/>
                  <a:ea typeface="幼圆" pitchFamily="49" charset="-122"/>
                </a:rPr>
                <a:t>阶</a:t>
              </a:r>
              <a:r>
                <a:rPr kumimoji="1" lang="zh-CN" altLang="en-US" sz="3000" b="1">
                  <a:solidFill>
                    <a:srgbClr val="002F8C"/>
                  </a:solidFill>
                  <a:ea typeface="幼圆" pitchFamily="49" charset="-122"/>
                </a:rPr>
                <a:t>“</a:t>
              </a:r>
              <a:r>
                <a:rPr kumimoji="1" lang="zh-CN" altLang="en-US" sz="3000" b="1">
                  <a:solidFill>
                    <a:srgbClr val="002F8C"/>
                  </a:solidFill>
                  <a:latin typeface="幼圆" pitchFamily="49" charset="-122"/>
                  <a:ea typeface="幼圆" pitchFamily="49" charset="-122"/>
                </a:rPr>
                <a:t>魔方</a:t>
              </a:r>
              <a:r>
                <a:rPr kumimoji="1" lang="zh-CN" altLang="en-US" sz="3000" b="1">
                  <a:solidFill>
                    <a:srgbClr val="002F8C"/>
                  </a:solidFill>
                  <a:ea typeface="幼圆" pitchFamily="49" charset="-122"/>
                </a:rPr>
                <a:t>”</a:t>
              </a:r>
              <a:r>
                <a:rPr kumimoji="1" lang="zh-CN" altLang="en-US" sz="2600" b="1">
                  <a:solidFill>
                    <a:srgbClr val="002F8C"/>
                  </a:solidFill>
                  <a:ea typeface="幼圆" pitchFamily="49" charset="-122"/>
                </a:rPr>
                <a:t>( </a:t>
              </a:r>
              <a:r>
                <a:rPr kumimoji="1" lang="en-US" altLang="zh-CN" sz="2600" b="1">
                  <a:solidFill>
                    <a:srgbClr val="002F8C"/>
                  </a:solidFill>
                  <a:ea typeface="幼圆" pitchFamily="49" charset="-122"/>
                </a:rPr>
                <a:t>n</a:t>
              </a:r>
              <a:r>
                <a:rPr kumimoji="1" lang="zh-CN" altLang="zh-CN" sz="2600" b="1">
                  <a:solidFill>
                    <a:srgbClr val="002F8C"/>
                  </a:solidFill>
                  <a:latin typeface="幼圆" pitchFamily="49" charset="-122"/>
                  <a:ea typeface="幼圆" pitchFamily="49" charset="-122"/>
                </a:rPr>
                <a:t>为任意奇数</a:t>
              </a:r>
              <a:r>
                <a:rPr kumimoji="1" lang="zh-CN" altLang="en-US" sz="2600" b="1">
                  <a:solidFill>
                    <a:srgbClr val="002F8C"/>
                  </a:solidFill>
                  <a:ea typeface="幼圆" pitchFamily="49" charset="-122"/>
                </a:rPr>
                <a:t> )</a:t>
              </a:r>
            </a:p>
          </p:txBody>
        </p:sp>
      </p:grpSp>
      <p:grpSp>
        <p:nvGrpSpPr>
          <p:cNvPr id="7" name="Group 93"/>
          <p:cNvGrpSpPr>
            <a:grpSpLocks/>
          </p:cNvGrpSpPr>
          <p:nvPr/>
        </p:nvGrpSpPr>
        <p:grpSpPr bwMode="auto">
          <a:xfrm>
            <a:off x="1118230" y="990600"/>
            <a:ext cx="10513070" cy="1752600"/>
            <a:chOff x="528" y="624"/>
            <a:chExt cx="4968" cy="1104"/>
          </a:xfrm>
        </p:grpSpPr>
        <p:sp>
          <p:nvSpPr>
            <p:cNvPr id="136197" name="Rectangle 5"/>
            <p:cNvSpPr>
              <a:spLocks noChangeArrowheads="1"/>
            </p:cNvSpPr>
            <p:nvPr/>
          </p:nvSpPr>
          <p:spPr bwMode="auto">
            <a:xfrm>
              <a:off x="528" y="624"/>
              <a:ext cx="4968" cy="1104"/>
            </a:xfrm>
            <a:prstGeom prst="rect">
              <a:avLst/>
            </a:prstGeom>
            <a:solidFill>
              <a:srgbClr val="CCFFCC"/>
            </a:solidFill>
            <a:ln w="28575" cap="sq">
              <a:noFill/>
              <a:miter lim="800000"/>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0" name="Text Box 6"/>
            <p:cNvSpPr txBox="1">
              <a:spLocks noChangeArrowheads="1"/>
            </p:cNvSpPr>
            <p:nvPr/>
          </p:nvSpPr>
          <p:spPr bwMode="auto">
            <a:xfrm>
              <a:off x="1440" y="768"/>
              <a:ext cx="3822" cy="555"/>
            </a:xfrm>
            <a:prstGeom prst="rect">
              <a:avLst/>
            </a:prstGeom>
            <a:noFill/>
            <a:ln w="12700" cap="sq">
              <a:noFill/>
              <a:miter lim="800000"/>
              <a:headEnd type="none" w="sm" len="sm"/>
              <a:tailEnd type="none" w="sm" len="sm"/>
            </a:ln>
          </p:spPr>
          <p:txBody>
            <a:bodyPr wrap="square">
              <a:spAutoFit/>
            </a:bodyPr>
            <a:lstStyle/>
            <a:p>
              <a:pPr algn="l">
                <a:lnSpc>
                  <a:spcPct val="95000"/>
                </a:lnSpc>
              </a:pPr>
              <a:r>
                <a:rPr lang="zh-CN" altLang="en-US" sz="2700" b="1" dirty="0">
                  <a:solidFill>
                    <a:srgbClr val="002F8C"/>
                  </a:solidFill>
                  <a:latin typeface="幼圆" pitchFamily="49" charset="-122"/>
                  <a:ea typeface="幼圆" pitchFamily="49" charset="-122"/>
                </a:rPr>
                <a:t>将</a:t>
              </a:r>
              <a:r>
                <a:rPr lang="zh-CN" altLang="en-US" sz="2700" b="1" dirty="0">
                  <a:solidFill>
                    <a:srgbClr val="002F8C"/>
                  </a:solidFill>
                  <a:ea typeface="楷体_GB2312" pitchFamily="49" charset="-122"/>
                </a:rPr>
                <a:t>1</a:t>
              </a:r>
              <a:r>
                <a:rPr lang="zh-CN" altLang="en-US" sz="2700" b="1" dirty="0">
                  <a:solidFill>
                    <a:srgbClr val="002F8C"/>
                  </a:solidFill>
                  <a:ea typeface="楷体_GB2312" pitchFamily="49" charset="-122"/>
                  <a:sym typeface="Symbol" pitchFamily="18" charset="2"/>
                </a:rPr>
                <a:t></a:t>
              </a:r>
              <a:r>
                <a:rPr lang="zh-CN" altLang="en-US" sz="2700" b="1" dirty="0">
                  <a:solidFill>
                    <a:srgbClr val="002F8C"/>
                  </a:solidFill>
                  <a:ea typeface="楷体_GB2312" pitchFamily="49" charset="-122"/>
                </a:rPr>
                <a:t>9</a:t>
              </a:r>
              <a:r>
                <a:rPr lang="zh-CN" altLang="en-US" sz="2700" b="1" dirty="0">
                  <a:solidFill>
                    <a:srgbClr val="002F8C"/>
                  </a:solidFill>
                  <a:latin typeface="幼圆" pitchFamily="49" charset="-122"/>
                  <a:ea typeface="幼圆" pitchFamily="49" charset="-122"/>
                </a:rPr>
                <a:t>不重复地填在</a:t>
              </a:r>
              <a:r>
                <a:rPr lang="zh-CN" altLang="en-US" sz="2700" b="1" dirty="0">
                  <a:solidFill>
                    <a:srgbClr val="002F8C"/>
                  </a:solidFill>
                  <a:ea typeface="楷体_GB2312" pitchFamily="49" charset="-122"/>
                </a:rPr>
                <a:t>3</a:t>
              </a:r>
              <a:r>
                <a:rPr lang="zh-CN" altLang="en-US" sz="2700" b="1" dirty="0">
                  <a:solidFill>
                    <a:srgbClr val="002F8C"/>
                  </a:solidFill>
                  <a:latin typeface="幼圆" pitchFamily="49" charset="-122"/>
                  <a:ea typeface="幼圆" pitchFamily="49" charset="-122"/>
                </a:rPr>
                <a:t>行</a:t>
              </a:r>
              <a:r>
                <a:rPr lang="zh-CN" altLang="en-US" sz="2700" b="1" dirty="0">
                  <a:solidFill>
                    <a:srgbClr val="002F8C"/>
                  </a:solidFill>
                  <a:ea typeface="楷体_GB2312" pitchFamily="49" charset="-122"/>
                </a:rPr>
                <a:t>3</a:t>
              </a:r>
              <a:r>
                <a:rPr lang="zh-CN" altLang="en-US" sz="2700" b="1" dirty="0">
                  <a:solidFill>
                    <a:srgbClr val="002F8C"/>
                  </a:solidFill>
                  <a:latin typeface="幼圆" pitchFamily="49" charset="-122"/>
                  <a:ea typeface="幼圆" pitchFamily="49" charset="-122"/>
                </a:rPr>
                <a:t>列的</a:t>
              </a:r>
              <a:r>
                <a:rPr lang="zh-CN" altLang="en-US" sz="2700" b="1" dirty="0">
                  <a:solidFill>
                    <a:srgbClr val="002F8C"/>
                  </a:solidFill>
                  <a:ea typeface="楷体_GB2312" pitchFamily="49" charset="-122"/>
                </a:rPr>
                <a:t>9</a:t>
              </a:r>
              <a:r>
                <a:rPr lang="zh-CN" altLang="en-US" sz="2700" b="1" dirty="0">
                  <a:solidFill>
                    <a:srgbClr val="002F8C"/>
                  </a:solidFill>
                  <a:latin typeface="幼圆" pitchFamily="49" charset="-122"/>
                  <a:ea typeface="幼圆" pitchFamily="49" charset="-122"/>
                </a:rPr>
                <a:t>个</a:t>
              </a:r>
              <a:r>
                <a:rPr lang="zh-CN" altLang="en-US" sz="2700" b="1" dirty="0" smtClean="0">
                  <a:solidFill>
                    <a:srgbClr val="002F8C"/>
                  </a:solidFill>
                  <a:latin typeface="幼圆" pitchFamily="49" charset="-122"/>
                  <a:ea typeface="幼圆" pitchFamily="49" charset="-122"/>
                </a:rPr>
                <a:t>方格中</a:t>
              </a:r>
              <a:r>
                <a:rPr lang="zh-CN" altLang="en-US" sz="2700" b="1" dirty="0">
                  <a:solidFill>
                    <a:srgbClr val="002F8C"/>
                  </a:solidFill>
                  <a:latin typeface="幼圆" pitchFamily="49" charset="-122"/>
                  <a:ea typeface="幼圆" pitchFamily="49" charset="-122"/>
                </a:rPr>
                <a:t>，分别使得每一行、每一列、两个</a:t>
              </a:r>
              <a:r>
                <a:rPr lang="zh-CN" altLang="en-US" sz="2700" b="1" dirty="0" smtClean="0">
                  <a:solidFill>
                    <a:srgbClr val="002F8C"/>
                  </a:solidFill>
                  <a:latin typeface="幼圆" pitchFamily="49" charset="-122"/>
                  <a:ea typeface="幼圆" pitchFamily="49" charset="-122"/>
                </a:rPr>
                <a:t>对角线</a:t>
              </a:r>
              <a:r>
                <a:rPr lang="zh-CN" altLang="en-US" sz="2700" b="1" dirty="0">
                  <a:solidFill>
                    <a:srgbClr val="002F8C"/>
                  </a:solidFill>
                  <a:latin typeface="幼圆" pitchFamily="49" charset="-122"/>
                  <a:ea typeface="幼圆" pitchFamily="49" charset="-122"/>
                </a:rPr>
                <a:t>上的元素之和都等于</a:t>
              </a:r>
              <a:r>
                <a:rPr lang="zh-CN" altLang="en-US" sz="2700" b="1" dirty="0">
                  <a:solidFill>
                    <a:srgbClr val="002F8C"/>
                  </a:solidFill>
                  <a:ea typeface="楷体_GB2312" pitchFamily="49" charset="-122"/>
                </a:rPr>
                <a:t>15</a:t>
              </a:r>
              <a:r>
                <a:rPr lang="zh-CN" altLang="en-US" sz="2700" b="1" dirty="0">
                  <a:solidFill>
                    <a:srgbClr val="002F8C"/>
                  </a:solidFill>
                  <a:latin typeface="楷体_GB2312" pitchFamily="49" charset="-122"/>
                  <a:ea typeface="楷体_GB2312" pitchFamily="49" charset="-122"/>
                </a:rPr>
                <a:t>。</a:t>
              </a:r>
            </a:p>
          </p:txBody>
        </p:sp>
        <p:sp>
          <p:nvSpPr>
            <p:cNvPr id="136266" name="Oval 74"/>
            <p:cNvSpPr>
              <a:spLocks noChangeArrowheads="1"/>
            </p:cNvSpPr>
            <p:nvPr/>
          </p:nvSpPr>
          <p:spPr bwMode="auto">
            <a:xfrm>
              <a:off x="768" y="792"/>
              <a:ext cx="442" cy="672"/>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2" name="Rectangle 75"/>
            <p:cNvSpPr>
              <a:spLocks noChangeArrowheads="1"/>
            </p:cNvSpPr>
            <p:nvPr/>
          </p:nvSpPr>
          <p:spPr bwMode="auto">
            <a:xfrm>
              <a:off x="756" y="888"/>
              <a:ext cx="432" cy="547"/>
            </a:xfrm>
            <a:prstGeom prst="rect">
              <a:avLst/>
            </a:prstGeom>
            <a:noFill/>
            <a:ln w="12700" cap="sq">
              <a:noFill/>
              <a:miter lim="800000"/>
              <a:headEnd type="none" w="sm" len="sm"/>
              <a:tailEnd type="none" w="sm" len="sm"/>
            </a:ln>
            <a:effectLst>
              <a:outerShdw dist="17961" dir="18900000" algn="ctr" rotWithShape="0">
                <a:schemeClr val="bg1"/>
              </a:outerShdw>
            </a:effectLst>
          </p:spPr>
          <p:txBody>
            <a:bodyPr>
              <a:spAutoFit/>
            </a:bodyPr>
            <a:lstStyle/>
            <a:p>
              <a:pPr algn="l">
                <a:lnSpc>
                  <a:spcPct val="60000"/>
                </a:lnSpc>
              </a:pPr>
              <a:r>
                <a:rPr lang="zh-CN" altLang="en-US" sz="4200" b="1">
                  <a:solidFill>
                    <a:srgbClr val="EC2D00"/>
                  </a:solidFill>
                  <a:latin typeface="隶书" pitchFamily="49" charset="-122"/>
                  <a:ea typeface="隶书" pitchFamily="49" charset="-122"/>
                </a:rPr>
                <a:t>游</a:t>
              </a:r>
            </a:p>
            <a:p>
              <a:pPr algn="l">
                <a:lnSpc>
                  <a:spcPct val="60000"/>
                </a:lnSpc>
              </a:pPr>
              <a:r>
                <a:rPr lang="zh-CN" altLang="en-US" sz="4200" b="1">
                  <a:solidFill>
                    <a:srgbClr val="EC2D00"/>
                  </a:solidFill>
                  <a:latin typeface="隶书" pitchFamily="49" charset="-122"/>
                  <a:ea typeface="隶书" pitchFamily="49" charset="-122"/>
                </a:rPr>
                <a:t>戏</a:t>
              </a:r>
            </a:p>
          </p:txBody>
        </p:sp>
      </p:grpSp>
      <p:grpSp>
        <p:nvGrpSpPr>
          <p:cNvPr id="8" name="Group 94"/>
          <p:cNvGrpSpPr>
            <a:grpSpLocks/>
          </p:cNvGrpSpPr>
          <p:nvPr/>
        </p:nvGrpSpPr>
        <p:grpSpPr bwMode="auto">
          <a:xfrm>
            <a:off x="710227" y="3124200"/>
            <a:ext cx="2696268" cy="539750"/>
            <a:chOff x="336" y="1968"/>
            <a:chExt cx="1274" cy="340"/>
          </a:xfrm>
        </p:grpSpPr>
        <p:sp>
          <p:nvSpPr>
            <p:cNvPr id="136287" name="AutoShape 95"/>
            <p:cNvSpPr>
              <a:spLocks noChangeArrowheads="1"/>
            </p:cNvSpPr>
            <p:nvPr/>
          </p:nvSpPr>
          <p:spPr bwMode="auto">
            <a:xfrm>
              <a:off x="336" y="1972"/>
              <a:ext cx="960" cy="336"/>
            </a:xfrm>
            <a:prstGeom prst="wedgeRectCallout">
              <a:avLst>
                <a:gd name="adj1" fmla="val 82190"/>
                <a:gd name="adj2" fmla="val -158333"/>
              </a:avLst>
            </a:prstGeom>
            <a:noFill/>
            <a:ln w="60325"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87048" name="Rectangle 96"/>
            <p:cNvSpPr>
              <a:spLocks noChangeArrowheads="1"/>
            </p:cNvSpPr>
            <p:nvPr/>
          </p:nvSpPr>
          <p:spPr bwMode="auto">
            <a:xfrm>
              <a:off x="372" y="1968"/>
              <a:ext cx="1238" cy="33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zh-CN" altLang="zh-CN" sz="2800" b="1">
                  <a:solidFill>
                    <a:srgbClr val="EC2D00"/>
                  </a:solidFill>
                  <a:ea typeface="黑体" pitchFamily="49" charset="-122"/>
                </a:rPr>
                <a:t>3</a:t>
              </a:r>
              <a:r>
                <a:rPr kumimoji="1" lang="zh-CN" altLang="zh-CN" sz="2800" b="1">
                  <a:solidFill>
                    <a:srgbClr val="EC2D00"/>
                  </a:solidFill>
                  <a:latin typeface="黑体" pitchFamily="49" charset="-122"/>
                  <a:ea typeface="黑体" pitchFamily="49" charset="-122"/>
                </a:rPr>
                <a:t>阶魔方</a:t>
              </a:r>
              <a:endParaRPr kumimoji="1" lang="zh-CN" altLang="en-US" sz="2800" b="1">
                <a:solidFill>
                  <a:srgbClr val="EC2D00"/>
                </a:solidFill>
                <a:latin typeface="黑体" pitchFamily="49" charset="-122"/>
                <a:ea typeface="黑体" pitchFamily="49" charset="-122"/>
              </a:endParaRPr>
            </a:p>
          </p:txBody>
        </p:sp>
      </p:grpSp>
      <p:sp>
        <p:nvSpPr>
          <p:cNvPr id="54" name="右箭头 53">
            <a:hlinkClick r:id="rId2" action="ppaction://hlinksldjump"/>
          </p:cNvPr>
          <p:cNvSpPr/>
          <p:nvPr/>
        </p:nvSpPr>
        <p:spPr bwMode="auto">
          <a:xfrm>
            <a:off x="9826112" y="271944"/>
            <a:ext cx="245474" cy="794802"/>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76" name="Text Box 56"/>
          <p:cNvSpPr txBox="1">
            <a:spLocks noChangeArrowheads="1"/>
          </p:cNvSpPr>
          <p:nvPr/>
        </p:nvSpPr>
        <p:spPr bwMode="auto">
          <a:xfrm>
            <a:off x="3229478" y="1893888"/>
            <a:ext cx="76851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a:t>
            </a:r>
          </a:p>
        </p:txBody>
      </p:sp>
      <p:grpSp>
        <p:nvGrpSpPr>
          <p:cNvPr id="2" name="Group 325"/>
          <p:cNvGrpSpPr>
            <a:grpSpLocks/>
          </p:cNvGrpSpPr>
          <p:nvPr/>
        </p:nvGrpSpPr>
        <p:grpSpPr bwMode="auto">
          <a:xfrm>
            <a:off x="172699" y="5745163"/>
            <a:ext cx="4524722" cy="806450"/>
            <a:chOff x="82" y="3619"/>
            <a:chExt cx="2138" cy="508"/>
          </a:xfrm>
        </p:grpSpPr>
        <p:grpSp>
          <p:nvGrpSpPr>
            <p:cNvPr id="3" name="Group 59"/>
            <p:cNvGrpSpPr>
              <a:grpSpLocks/>
            </p:cNvGrpSpPr>
            <p:nvPr/>
          </p:nvGrpSpPr>
          <p:grpSpPr bwMode="auto">
            <a:xfrm>
              <a:off x="333" y="3650"/>
              <a:ext cx="1887" cy="477"/>
              <a:chOff x="642" y="3489"/>
              <a:chExt cx="1887" cy="477"/>
            </a:xfrm>
          </p:grpSpPr>
          <p:sp>
            <p:nvSpPr>
              <p:cNvPr id="158777" name="Freeform 57"/>
              <p:cNvSpPr>
                <a:spLocks/>
              </p:cNvSpPr>
              <p:nvPr/>
            </p:nvSpPr>
            <p:spPr bwMode="auto">
              <a:xfrm>
                <a:off x="642" y="3489"/>
                <a:ext cx="1572" cy="477"/>
              </a:xfrm>
              <a:custGeom>
                <a:avLst/>
                <a:gdLst/>
                <a:ahLst/>
                <a:cxnLst>
                  <a:cxn ang="0">
                    <a:pos x="106" y="8"/>
                  </a:cxn>
                  <a:cxn ang="0">
                    <a:pos x="1468" y="30"/>
                  </a:cxn>
                  <a:cxn ang="0">
                    <a:pos x="1453" y="217"/>
                  </a:cxn>
                  <a:cxn ang="0">
                    <a:pos x="1460" y="284"/>
                  </a:cxn>
                  <a:cxn ang="0">
                    <a:pos x="1408" y="277"/>
                  </a:cxn>
                  <a:cxn ang="0">
                    <a:pos x="1176" y="269"/>
                  </a:cxn>
                  <a:cxn ang="0">
                    <a:pos x="286" y="262"/>
                  </a:cxn>
                  <a:cxn ang="0">
                    <a:pos x="54" y="127"/>
                  </a:cxn>
                  <a:cxn ang="0">
                    <a:pos x="61" y="8"/>
                  </a:cxn>
                  <a:cxn ang="0">
                    <a:pos x="174" y="23"/>
                  </a:cxn>
                </a:cxnLst>
                <a:rect l="0" t="0" r="r" b="b"/>
                <a:pathLst>
                  <a:path w="1473" h="328">
                    <a:moveTo>
                      <a:pt x="106" y="8"/>
                    </a:moveTo>
                    <a:cubicBezTo>
                      <a:pt x="553" y="12"/>
                      <a:pt x="1018" y="0"/>
                      <a:pt x="1468" y="30"/>
                    </a:cubicBezTo>
                    <a:cubicBezTo>
                      <a:pt x="1464" y="92"/>
                      <a:pt x="1453" y="154"/>
                      <a:pt x="1453" y="217"/>
                    </a:cubicBezTo>
                    <a:cubicBezTo>
                      <a:pt x="1453" y="239"/>
                      <a:pt x="1473" y="266"/>
                      <a:pt x="1460" y="284"/>
                    </a:cubicBezTo>
                    <a:cubicBezTo>
                      <a:pt x="1450" y="298"/>
                      <a:pt x="1425" y="278"/>
                      <a:pt x="1408" y="277"/>
                    </a:cubicBezTo>
                    <a:cubicBezTo>
                      <a:pt x="1331" y="273"/>
                      <a:pt x="1253" y="270"/>
                      <a:pt x="1176" y="269"/>
                    </a:cubicBezTo>
                    <a:cubicBezTo>
                      <a:pt x="879" y="265"/>
                      <a:pt x="583" y="264"/>
                      <a:pt x="286" y="262"/>
                    </a:cubicBezTo>
                    <a:cubicBezTo>
                      <a:pt x="42" y="255"/>
                      <a:pt x="0" y="328"/>
                      <a:pt x="54" y="127"/>
                    </a:cubicBezTo>
                    <a:cubicBezTo>
                      <a:pt x="56" y="87"/>
                      <a:pt x="41" y="42"/>
                      <a:pt x="61" y="8"/>
                    </a:cubicBezTo>
                    <a:cubicBezTo>
                      <a:pt x="66" y="0"/>
                      <a:pt x="157" y="23"/>
                      <a:pt x="174" y="23"/>
                    </a:cubicBezTo>
                  </a:path>
                </a:pathLst>
              </a:custGeom>
              <a:gradFill rotWithShape="1">
                <a:gsLst>
                  <a:gs pos="0">
                    <a:srgbClr val="0033CC"/>
                  </a:gs>
                  <a:gs pos="50000">
                    <a:srgbClr val="0033CC">
                      <a:gamma/>
                      <a:shade val="46275"/>
                      <a:invGamma/>
                    </a:srgbClr>
                  </a:gs>
                  <a:gs pos="100000">
                    <a:srgbClr val="0033CC"/>
                  </a:gs>
                </a:gsLst>
                <a:lin ang="5400000" scaled="1"/>
              </a:gradFill>
              <a:ln w="12700" cap="sq" cmpd="sng">
                <a:noFill/>
                <a:prstDash val="solid"/>
                <a:round/>
                <a:headEnd type="none" w="sm" len="sm"/>
                <a:tailEnd type="none" w="sm" len="sm"/>
              </a:ln>
              <a:effectLst>
                <a:outerShdw dist="53882"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66" name="Text Box 58"/>
              <p:cNvSpPr txBox="1">
                <a:spLocks noChangeArrowheads="1"/>
              </p:cNvSpPr>
              <p:nvPr/>
            </p:nvSpPr>
            <p:spPr bwMode="auto">
              <a:xfrm>
                <a:off x="793" y="3521"/>
                <a:ext cx="1736" cy="349"/>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en-US" altLang="zh-CN" sz="3000" b="1">
                    <a:solidFill>
                      <a:srgbClr val="FFFFCC"/>
                    </a:solidFill>
                    <a:ea typeface="黑体" pitchFamily="49" charset="-122"/>
                  </a:rPr>
                  <a:t>i=0, j=</a:t>
                </a:r>
                <a:r>
                  <a:rPr lang="en-US" altLang="zh-CN" sz="3000" b="1">
                    <a:solidFill>
                      <a:srgbClr val="FFFFCC"/>
                    </a:solidFill>
                    <a:ea typeface="黑体" pitchFamily="49" charset="-122"/>
                    <a:sym typeface="Symbol" pitchFamily="18" charset="2"/>
                  </a:rPr>
                  <a:t></a:t>
                </a:r>
                <a:r>
                  <a:rPr lang="en-US" altLang="zh-CN" sz="3000" b="1">
                    <a:solidFill>
                      <a:srgbClr val="FFFFCC"/>
                    </a:solidFill>
                    <a:ea typeface="黑体" pitchFamily="49" charset="-122"/>
                  </a:rPr>
                  <a:t>n/2</a:t>
                </a:r>
                <a:r>
                  <a:rPr lang="en-US" altLang="zh-CN" sz="3000" b="1">
                    <a:solidFill>
                      <a:srgbClr val="FFFFCC"/>
                    </a:solidFill>
                    <a:ea typeface="黑体" pitchFamily="49" charset="-122"/>
                    <a:sym typeface="Symbol" pitchFamily="18" charset="2"/>
                  </a:rPr>
                  <a:t></a:t>
                </a:r>
              </a:p>
            </p:txBody>
          </p:sp>
        </p:grpSp>
        <p:sp>
          <p:nvSpPr>
            <p:cNvPr id="88264" name="Text Box 60"/>
            <p:cNvSpPr txBox="1">
              <a:spLocks noChangeArrowheads="1"/>
            </p:cNvSpPr>
            <p:nvPr/>
          </p:nvSpPr>
          <p:spPr bwMode="auto">
            <a:xfrm>
              <a:off x="82" y="3619"/>
              <a:ext cx="240" cy="4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500" b="1">
                  <a:solidFill>
                    <a:srgbClr val="FF0000"/>
                  </a:solidFill>
                  <a:ea typeface="黑体" pitchFamily="49" charset="-122"/>
                </a:rPr>
                <a:t>初</a:t>
              </a:r>
            </a:p>
            <a:p>
              <a:pPr algn="l">
                <a:lnSpc>
                  <a:spcPct val="85000"/>
                </a:lnSpc>
              </a:pPr>
              <a:r>
                <a:rPr lang="zh-CN" altLang="en-US" sz="2500" b="1">
                  <a:solidFill>
                    <a:srgbClr val="FF0000"/>
                  </a:solidFill>
                  <a:ea typeface="黑体" pitchFamily="49" charset="-122"/>
                </a:rPr>
                <a:t>始</a:t>
              </a:r>
            </a:p>
          </p:txBody>
        </p:sp>
      </p:grpSp>
      <p:sp>
        <p:nvSpPr>
          <p:cNvPr id="158782" name="Text Box 62"/>
          <p:cNvSpPr txBox="1">
            <a:spLocks noChangeArrowheads="1"/>
          </p:cNvSpPr>
          <p:nvPr/>
        </p:nvSpPr>
        <p:spPr bwMode="auto">
          <a:xfrm>
            <a:off x="7380738" y="1689100"/>
            <a:ext cx="1787438"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4" name="Group 331"/>
          <p:cNvGrpSpPr>
            <a:grpSpLocks/>
          </p:cNvGrpSpPr>
          <p:nvPr/>
        </p:nvGrpSpPr>
        <p:grpSpPr bwMode="auto">
          <a:xfrm>
            <a:off x="3887894" y="5373688"/>
            <a:ext cx="3339572" cy="703262"/>
            <a:chOff x="1837" y="3385"/>
            <a:chExt cx="1578" cy="443"/>
          </a:xfrm>
        </p:grpSpPr>
        <p:sp>
          <p:nvSpPr>
            <p:cNvPr id="88261" name="Text Box 68"/>
            <p:cNvSpPr txBox="1">
              <a:spLocks noChangeArrowheads="1"/>
            </p:cNvSpPr>
            <p:nvPr/>
          </p:nvSpPr>
          <p:spPr bwMode="auto">
            <a:xfrm>
              <a:off x="2212" y="3405"/>
              <a:ext cx="1134"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789" name="Freeform 69"/>
            <p:cNvSpPr>
              <a:spLocks/>
            </p:cNvSpPr>
            <p:nvPr/>
          </p:nvSpPr>
          <p:spPr bwMode="auto">
            <a:xfrm>
              <a:off x="1837" y="3385"/>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89"/>
          <p:cNvGrpSpPr>
            <a:grpSpLocks/>
          </p:cNvGrpSpPr>
          <p:nvPr/>
        </p:nvGrpSpPr>
        <p:grpSpPr bwMode="auto">
          <a:xfrm>
            <a:off x="2048647" y="1196977"/>
            <a:ext cx="1241276" cy="576263"/>
            <a:chOff x="4788" y="3702"/>
            <a:chExt cx="587" cy="363"/>
          </a:xfrm>
        </p:grpSpPr>
        <p:grpSp>
          <p:nvGrpSpPr>
            <p:cNvPr id="6" name="Group 90"/>
            <p:cNvGrpSpPr>
              <a:grpSpLocks/>
            </p:cNvGrpSpPr>
            <p:nvPr/>
          </p:nvGrpSpPr>
          <p:grpSpPr bwMode="auto">
            <a:xfrm>
              <a:off x="4830" y="3702"/>
              <a:ext cx="398" cy="363"/>
              <a:chOff x="1003" y="799"/>
              <a:chExt cx="398" cy="363"/>
            </a:xfrm>
          </p:grpSpPr>
          <p:sp>
            <p:nvSpPr>
              <p:cNvPr id="158811" name="Line 9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2" name="Line 92"/>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3" name="Line 93"/>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14" name="Text Box 9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sp>
        <p:nvSpPr>
          <p:cNvPr id="158815" name="Text Box 95"/>
          <p:cNvSpPr txBox="1">
            <a:spLocks noChangeArrowheads="1"/>
          </p:cNvSpPr>
          <p:nvPr/>
        </p:nvSpPr>
        <p:spPr bwMode="auto">
          <a:xfrm>
            <a:off x="2270996" y="4648200"/>
            <a:ext cx="75340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a:t>
            </a:r>
          </a:p>
        </p:txBody>
      </p:sp>
      <p:sp>
        <p:nvSpPr>
          <p:cNvPr id="158824" name="Text Box 104"/>
          <p:cNvSpPr txBox="1">
            <a:spLocks noChangeArrowheads="1"/>
          </p:cNvSpPr>
          <p:nvPr/>
        </p:nvSpPr>
        <p:spPr bwMode="auto">
          <a:xfrm>
            <a:off x="7151912" y="2033590"/>
            <a:ext cx="232496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1      1</a:t>
            </a:r>
          </a:p>
        </p:txBody>
      </p:sp>
      <p:grpSp>
        <p:nvGrpSpPr>
          <p:cNvPr id="7" name="Group 110"/>
          <p:cNvGrpSpPr>
            <a:grpSpLocks/>
          </p:cNvGrpSpPr>
          <p:nvPr/>
        </p:nvGrpSpPr>
        <p:grpSpPr bwMode="auto">
          <a:xfrm>
            <a:off x="7130324" y="2009775"/>
            <a:ext cx="828956" cy="554038"/>
            <a:chOff x="4830" y="2351"/>
            <a:chExt cx="392" cy="349"/>
          </a:xfrm>
        </p:grpSpPr>
        <p:sp>
          <p:nvSpPr>
            <p:cNvPr id="158831" name="Rectangle 111"/>
            <p:cNvSpPr>
              <a:spLocks noChangeArrowheads="1"/>
            </p:cNvSpPr>
            <p:nvPr/>
          </p:nvSpPr>
          <p:spPr bwMode="auto">
            <a:xfrm>
              <a:off x="4830" y="2443"/>
              <a:ext cx="392"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5" name="Text Box 11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8" name="Group 114"/>
          <p:cNvGrpSpPr>
            <a:grpSpLocks/>
          </p:cNvGrpSpPr>
          <p:nvPr/>
        </p:nvGrpSpPr>
        <p:grpSpPr bwMode="auto">
          <a:xfrm>
            <a:off x="1187307" y="496890"/>
            <a:ext cx="5108157" cy="5240337"/>
            <a:chOff x="561" y="313"/>
            <a:chExt cx="2414" cy="3301"/>
          </a:xfrm>
        </p:grpSpPr>
        <p:grpSp>
          <p:nvGrpSpPr>
            <p:cNvPr id="9" name="Group 36"/>
            <p:cNvGrpSpPr>
              <a:grpSpLocks/>
            </p:cNvGrpSpPr>
            <p:nvPr/>
          </p:nvGrpSpPr>
          <p:grpSpPr bwMode="auto">
            <a:xfrm>
              <a:off x="780" y="313"/>
              <a:ext cx="2132" cy="325"/>
              <a:chOff x="612" y="523"/>
              <a:chExt cx="2132" cy="325"/>
            </a:xfrm>
          </p:grpSpPr>
          <p:sp>
            <p:nvSpPr>
              <p:cNvPr id="158726" name="Rectangle 6"/>
              <p:cNvSpPr>
                <a:spLocks noChangeArrowheads="1"/>
              </p:cNvSpPr>
              <p:nvPr/>
            </p:nvSpPr>
            <p:spPr bwMode="auto">
              <a:xfrm>
                <a:off x="612" y="523"/>
                <a:ext cx="1703" cy="318"/>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71842"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3" name="Text Box 7"/>
              <p:cNvSpPr txBox="1">
                <a:spLocks noChangeArrowheads="1"/>
              </p:cNvSpPr>
              <p:nvPr/>
            </p:nvSpPr>
            <p:spPr bwMode="auto">
              <a:xfrm>
                <a:off x="657" y="557"/>
                <a:ext cx="2087"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400" b="1">
                    <a:solidFill>
                      <a:srgbClr val="FFFFFF"/>
                    </a:solidFill>
                    <a:latin typeface="黑体" pitchFamily="49" charset="-122"/>
                    <a:ea typeface="黑体" pitchFamily="49" charset="-122"/>
                  </a:rPr>
                  <a:t>以</a:t>
                </a:r>
                <a:r>
                  <a:rPr lang="en-US" altLang="zh-CN" sz="2400" b="1">
                    <a:solidFill>
                      <a:srgbClr val="FFFFFF"/>
                    </a:solidFill>
                    <a:ea typeface="黑体" pitchFamily="49" charset="-122"/>
                  </a:rPr>
                  <a:t>n=5</a:t>
                </a:r>
                <a:r>
                  <a:rPr lang="zh-CN" altLang="en-US" sz="2400" b="1">
                    <a:solidFill>
                      <a:srgbClr val="FFFFFF"/>
                    </a:solidFill>
                    <a:latin typeface="黑体" pitchFamily="49" charset="-122"/>
                    <a:ea typeface="黑体" pitchFamily="49" charset="-122"/>
                  </a:rPr>
                  <a:t>阶魔方为例</a:t>
                </a:r>
              </a:p>
            </p:txBody>
          </p:sp>
        </p:grpSp>
        <p:grpSp>
          <p:nvGrpSpPr>
            <p:cNvPr id="10" name="Group 34"/>
            <p:cNvGrpSpPr>
              <a:grpSpLocks/>
            </p:cNvGrpSpPr>
            <p:nvPr/>
          </p:nvGrpSpPr>
          <p:grpSpPr bwMode="auto">
            <a:xfrm>
              <a:off x="561" y="1155"/>
              <a:ext cx="2208" cy="2184"/>
              <a:chOff x="438" y="1295"/>
              <a:chExt cx="2208" cy="2184"/>
            </a:xfrm>
          </p:grpSpPr>
          <p:sp>
            <p:nvSpPr>
              <p:cNvPr id="158741" name="Line 21"/>
              <p:cNvSpPr>
                <a:spLocks noChangeShapeType="1"/>
              </p:cNvSpPr>
              <p:nvPr/>
            </p:nvSpPr>
            <p:spPr bwMode="auto">
              <a:xfrm>
                <a:off x="448" y="1298"/>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2" name="Line 22"/>
              <p:cNvSpPr>
                <a:spLocks noChangeShapeType="1"/>
              </p:cNvSpPr>
              <p:nvPr/>
            </p:nvSpPr>
            <p:spPr bwMode="auto">
              <a:xfrm rot="-5400000">
                <a:off x="-651"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3" name="Line 23"/>
              <p:cNvSpPr>
                <a:spLocks noChangeShapeType="1"/>
              </p:cNvSpPr>
              <p:nvPr/>
            </p:nvSpPr>
            <p:spPr bwMode="auto">
              <a:xfrm rot="-5400000">
                <a:off x="1557"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4" name="Line 24"/>
              <p:cNvSpPr>
                <a:spLocks noChangeShapeType="1"/>
              </p:cNvSpPr>
              <p:nvPr/>
            </p:nvSpPr>
            <p:spPr bwMode="auto">
              <a:xfrm>
                <a:off x="448" y="1745"/>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5" name="Line 25"/>
              <p:cNvSpPr>
                <a:spLocks noChangeShapeType="1"/>
              </p:cNvSpPr>
              <p:nvPr/>
            </p:nvSpPr>
            <p:spPr bwMode="auto">
              <a:xfrm>
                <a:off x="448" y="3476"/>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7" name="Line 27"/>
              <p:cNvSpPr>
                <a:spLocks noChangeShapeType="1"/>
              </p:cNvSpPr>
              <p:nvPr/>
            </p:nvSpPr>
            <p:spPr bwMode="auto">
              <a:xfrm>
                <a:off x="448" y="2181"/>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8" name="Line 28"/>
              <p:cNvSpPr>
                <a:spLocks noChangeShapeType="1"/>
              </p:cNvSpPr>
              <p:nvPr/>
            </p:nvSpPr>
            <p:spPr bwMode="auto">
              <a:xfrm>
                <a:off x="445" y="2614"/>
                <a:ext cx="217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9" name="Line 29"/>
              <p:cNvSpPr>
                <a:spLocks noChangeShapeType="1"/>
              </p:cNvSpPr>
              <p:nvPr/>
            </p:nvSpPr>
            <p:spPr bwMode="auto">
              <a:xfrm>
                <a:off x="455" y="3043"/>
                <a:ext cx="216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0" name="Line 30"/>
              <p:cNvSpPr>
                <a:spLocks noChangeShapeType="1"/>
              </p:cNvSpPr>
              <p:nvPr/>
            </p:nvSpPr>
            <p:spPr bwMode="auto">
              <a:xfrm rot="-5400000">
                <a:off x="-224"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1" name="Line 31"/>
              <p:cNvSpPr>
                <a:spLocks noChangeShapeType="1"/>
              </p:cNvSpPr>
              <p:nvPr/>
            </p:nvSpPr>
            <p:spPr bwMode="auto">
              <a:xfrm rot="-5400000">
                <a:off x="220"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2" name="Line 32"/>
              <p:cNvSpPr>
                <a:spLocks noChangeShapeType="1"/>
              </p:cNvSpPr>
              <p:nvPr/>
            </p:nvSpPr>
            <p:spPr bwMode="auto">
              <a:xfrm rot="-5400000">
                <a:off x="650" y="2384"/>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3" name="Line 33"/>
              <p:cNvSpPr>
                <a:spLocks noChangeShapeType="1"/>
              </p:cNvSpPr>
              <p:nvPr/>
            </p:nvSpPr>
            <p:spPr bwMode="auto">
              <a:xfrm rot="-5400000">
                <a:off x="1104" y="2386"/>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755" name="Text Box 35"/>
            <p:cNvSpPr txBox="1">
              <a:spLocks noChangeArrowheads="1"/>
            </p:cNvSpPr>
            <p:nvPr/>
          </p:nvSpPr>
          <p:spPr bwMode="auto">
            <a:xfrm>
              <a:off x="1313" y="3304"/>
              <a:ext cx="1048" cy="31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defRPr/>
              </a:pPr>
              <a:r>
                <a:rPr lang="en-US" altLang="zh-CN" sz="2600" b="1">
                  <a:solidFill>
                    <a:srgbClr val="FF0000"/>
                  </a:solidFill>
                  <a:effectLst>
                    <a:outerShdw blurRad="38100" dist="38100" dir="2700000" algn="tl">
                      <a:srgbClr val="C0C0C0"/>
                    </a:outerShdw>
                  </a:effectLst>
                  <a:ea typeface="黑体" pitchFamily="2" charset="-122"/>
                </a:rPr>
                <a:t>1 </a:t>
              </a:r>
              <a:r>
                <a:rPr lang="en-US" altLang="zh-CN" sz="2600" b="1">
                  <a:solidFill>
                    <a:srgbClr val="FF0000"/>
                  </a:solidFill>
                  <a:effectLst>
                    <a:outerShdw blurRad="38100" dist="38100" dir="2700000" algn="tl">
                      <a:srgbClr val="C0C0C0"/>
                    </a:outerShdw>
                  </a:effectLst>
                  <a:ea typeface="黑体" pitchFamily="2" charset="-122"/>
                  <a:cs typeface="Times New Roman" pitchFamily="18" charset="0"/>
                </a:rPr>
                <a:t>~ 25</a:t>
              </a:r>
            </a:p>
          </p:txBody>
        </p:sp>
        <p:sp>
          <p:nvSpPr>
            <p:cNvPr id="88239" name="Text Box 113"/>
            <p:cNvSpPr txBox="1">
              <a:spLocks noChangeArrowheads="1"/>
            </p:cNvSpPr>
            <p:nvPr/>
          </p:nvSpPr>
          <p:spPr bwMode="auto">
            <a:xfrm>
              <a:off x="2821" y="1101"/>
              <a:ext cx="154" cy="2210"/>
            </a:xfrm>
            <a:prstGeom prst="rect">
              <a:avLst/>
            </a:prstGeom>
            <a:noFill/>
            <a:ln w="12700" cap="sq">
              <a:noFill/>
              <a:miter lim="800000"/>
              <a:headEnd type="none" w="sm" len="sm"/>
              <a:tailEnd type="none" w="sm" len="sm"/>
            </a:ln>
          </p:spPr>
          <p:txBody>
            <a:bodyPr wrap="none">
              <a:spAutoFit/>
            </a:bodyPr>
            <a:lstStyle/>
            <a:p>
              <a:pPr algn="l">
                <a:lnSpc>
                  <a:spcPct val="185000"/>
                </a:lnSpc>
              </a:pPr>
              <a:r>
                <a:rPr lang="en-US" altLang="zh-CN" sz="2400" b="1">
                  <a:solidFill>
                    <a:srgbClr val="000099"/>
                  </a:solidFill>
                  <a:ea typeface="黑体" pitchFamily="49" charset="-122"/>
                </a:rPr>
                <a:t>0</a:t>
              </a:r>
            </a:p>
            <a:p>
              <a:pPr algn="l">
                <a:lnSpc>
                  <a:spcPct val="185000"/>
                </a:lnSpc>
              </a:pPr>
              <a:r>
                <a:rPr lang="en-US" altLang="zh-CN" sz="2400" b="1">
                  <a:solidFill>
                    <a:srgbClr val="000099"/>
                  </a:solidFill>
                  <a:ea typeface="黑体" pitchFamily="49" charset="-122"/>
                </a:rPr>
                <a:t>1</a:t>
              </a:r>
            </a:p>
            <a:p>
              <a:pPr algn="l">
                <a:lnSpc>
                  <a:spcPct val="185000"/>
                </a:lnSpc>
              </a:pPr>
              <a:r>
                <a:rPr lang="en-US" altLang="zh-CN" sz="2400" b="1">
                  <a:solidFill>
                    <a:srgbClr val="000099"/>
                  </a:solidFill>
                  <a:ea typeface="黑体" pitchFamily="49" charset="-122"/>
                </a:rPr>
                <a:t>2</a:t>
              </a:r>
            </a:p>
            <a:p>
              <a:pPr algn="l">
                <a:lnSpc>
                  <a:spcPct val="185000"/>
                </a:lnSpc>
              </a:pPr>
              <a:r>
                <a:rPr lang="en-US" altLang="zh-CN" sz="2400" b="1">
                  <a:solidFill>
                    <a:srgbClr val="000099"/>
                  </a:solidFill>
                  <a:ea typeface="黑体" pitchFamily="49" charset="-122"/>
                </a:rPr>
                <a:t>3</a:t>
              </a:r>
            </a:p>
            <a:p>
              <a:pPr algn="l">
                <a:lnSpc>
                  <a:spcPct val="185000"/>
                </a:lnSpc>
              </a:pPr>
              <a:r>
                <a:rPr lang="en-US" altLang="zh-CN" sz="2400" b="1">
                  <a:solidFill>
                    <a:srgbClr val="000099"/>
                  </a:solidFill>
                  <a:ea typeface="黑体" pitchFamily="49" charset="-122"/>
                </a:rPr>
                <a:t>4</a:t>
              </a:r>
            </a:p>
          </p:txBody>
        </p:sp>
      </p:grpSp>
      <p:sp>
        <p:nvSpPr>
          <p:cNvPr id="158835" name="Text Box 115"/>
          <p:cNvSpPr txBox="1">
            <a:spLocks noChangeArrowheads="1"/>
          </p:cNvSpPr>
          <p:nvPr/>
        </p:nvSpPr>
        <p:spPr bwMode="auto">
          <a:xfrm>
            <a:off x="7393690" y="2414590"/>
            <a:ext cx="172699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3      0</a:t>
            </a:r>
          </a:p>
        </p:txBody>
      </p:sp>
      <p:sp>
        <p:nvSpPr>
          <p:cNvPr id="158836" name="Text Box 116"/>
          <p:cNvSpPr txBox="1">
            <a:spLocks noChangeArrowheads="1"/>
          </p:cNvSpPr>
          <p:nvPr/>
        </p:nvSpPr>
        <p:spPr bwMode="auto">
          <a:xfrm>
            <a:off x="1390230" y="3933825"/>
            <a:ext cx="673527"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3</a:t>
            </a:r>
          </a:p>
        </p:txBody>
      </p:sp>
      <p:sp>
        <p:nvSpPr>
          <p:cNvPr id="158837" name="Text Box 117"/>
          <p:cNvSpPr txBox="1">
            <a:spLocks noChangeArrowheads="1"/>
          </p:cNvSpPr>
          <p:nvPr/>
        </p:nvSpPr>
        <p:spPr bwMode="auto">
          <a:xfrm>
            <a:off x="7408801" y="2801940"/>
            <a:ext cx="172699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1" name="Group 123"/>
          <p:cNvGrpSpPr>
            <a:grpSpLocks/>
          </p:cNvGrpSpPr>
          <p:nvPr/>
        </p:nvGrpSpPr>
        <p:grpSpPr bwMode="auto">
          <a:xfrm>
            <a:off x="261209" y="3279777"/>
            <a:ext cx="1055624" cy="631825"/>
            <a:chOff x="3930" y="3790"/>
            <a:chExt cx="499" cy="398"/>
          </a:xfrm>
        </p:grpSpPr>
        <p:grpSp>
          <p:nvGrpSpPr>
            <p:cNvPr id="12" name="Group 124"/>
            <p:cNvGrpSpPr>
              <a:grpSpLocks/>
            </p:cNvGrpSpPr>
            <p:nvPr/>
          </p:nvGrpSpPr>
          <p:grpSpPr bwMode="auto">
            <a:xfrm rot="-5400000">
              <a:off x="3941" y="3807"/>
              <a:ext cx="398" cy="363"/>
              <a:chOff x="1003" y="799"/>
              <a:chExt cx="398" cy="363"/>
            </a:xfrm>
          </p:grpSpPr>
          <p:sp>
            <p:nvSpPr>
              <p:cNvPr id="158845" name="Line 125"/>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6" name="Line 126"/>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7" name="Line 127"/>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48" name="Text Box 128"/>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3" name="Group 133"/>
          <p:cNvGrpSpPr>
            <a:grpSpLocks/>
          </p:cNvGrpSpPr>
          <p:nvPr/>
        </p:nvGrpSpPr>
        <p:grpSpPr bwMode="auto">
          <a:xfrm>
            <a:off x="8246392" y="2790825"/>
            <a:ext cx="716703" cy="554038"/>
            <a:chOff x="4879" y="2351"/>
            <a:chExt cx="339" cy="349"/>
          </a:xfrm>
        </p:grpSpPr>
        <p:sp>
          <p:nvSpPr>
            <p:cNvPr id="158854" name="Rectangle 13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30" name="Text Box 13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59" name="Text Box 139"/>
          <p:cNvSpPr txBox="1">
            <a:spLocks noChangeArrowheads="1"/>
          </p:cNvSpPr>
          <p:nvPr/>
        </p:nvSpPr>
        <p:spPr bwMode="auto">
          <a:xfrm>
            <a:off x="5075202" y="3257550"/>
            <a:ext cx="731813"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4</a:t>
            </a:r>
          </a:p>
        </p:txBody>
      </p:sp>
      <p:sp>
        <p:nvSpPr>
          <p:cNvPr id="158860" name="Text Box 140"/>
          <p:cNvSpPr txBox="1">
            <a:spLocks noChangeArrowheads="1"/>
          </p:cNvSpPr>
          <p:nvPr/>
        </p:nvSpPr>
        <p:spPr bwMode="auto">
          <a:xfrm>
            <a:off x="4146943" y="2592389"/>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5</a:t>
            </a:r>
          </a:p>
        </p:txBody>
      </p:sp>
      <p:sp>
        <p:nvSpPr>
          <p:cNvPr id="158861" name="Text Box 141"/>
          <p:cNvSpPr txBox="1">
            <a:spLocks noChangeArrowheads="1"/>
          </p:cNvSpPr>
          <p:nvPr/>
        </p:nvSpPr>
        <p:spPr bwMode="auto">
          <a:xfrm>
            <a:off x="7393690" y="314007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1      3</a:t>
            </a:r>
          </a:p>
        </p:txBody>
      </p:sp>
      <p:sp>
        <p:nvSpPr>
          <p:cNvPr id="158862" name="Text Box 142"/>
          <p:cNvSpPr txBox="1">
            <a:spLocks noChangeArrowheads="1"/>
          </p:cNvSpPr>
          <p:nvPr/>
        </p:nvSpPr>
        <p:spPr bwMode="auto">
          <a:xfrm>
            <a:off x="7387213" y="3516315"/>
            <a:ext cx="172699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14" name="Group 332"/>
          <p:cNvGrpSpPr>
            <a:grpSpLocks/>
          </p:cNvGrpSpPr>
          <p:nvPr/>
        </p:nvGrpSpPr>
        <p:grpSpPr bwMode="auto">
          <a:xfrm>
            <a:off x="3887896" y="6092827"/>
            <a:ext cx="4069226" cy="703263"/>
            <a:chOff x="1791" y="3877"/>
            <a:chExt cx="1923" cy="443"/>
          </a:xfrm>
        </p:grpSpPr>
        <p:sp>
          <p:nvSpPr>
            <p:cNvPr id="88227" name="Text Box 144"/>
            <p:cNvSpPr txBox="1">
              <a:spLocks noChangeArrowheads="1"/>
            </p:cNvSpPr>
            <p:nvPr/>
          </p:nvSpPr>
          <p:spPr bwMode="auto">
            <a:xfrm>
              <a:off x="2138" y="3897"/>
              <a:ext cx="1576"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rPr>
                <a:t>2</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865" name="Freeform 145"/>
            <p:cNvSpPr>
              <a:spLocks/>
            </p:cNvSpPr>
            <p:nvPr/>
          </p:nvSpPr>
          <p:spPr bwMode="auto">
            <a:xfrm>
              <a:off x="1791" y="3877"/>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153"/>
          <p:cNvGrpSpPr>
            <a:grpSpLocks/>
          </p:cNvGrpSpPr>
          <p:nvPr/>
        </p:nvGrpSpPr>
        <p:grpSpPr bwMode="auto">
          <a:xfrm>
            <a:off x="7262007" y="3478215"/>
            <a:ext cx="1722676" cy="554037"/>
            <a:chOff x="3438" y="2282"/>
            <a:chExt cx="814" cy="349"/>
          </a:xfrm>
        </p:grpSpPr>
        <p:grpSp>
          <p:nvGrpSpPr>
            <p:cNvPr id="16" name="Group 154"/>
            <p:cNvGrpSpPr>
              <a:grpSpLocks/>
            </p:cNvGrpSpPr>
            <p:nvPr/>
          </p:nvGrpSpPr>
          <p:grpSpPr bwMode="auto">
            <a:xfrm>
              <a:off x="3913" y="2282"/>
              <a:ext cx="339" cy="349"/>
              <a:chOff x="4879" y="2351"/>
              <a:chExt cx="339" cy="349"/>
            </a:xfrm>
          </p:grpSpPr>
          <p:sp>
            <p:nvSpPr>
              <p:cNvPr id="158875" name="Rectangle 15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6" name="Text Box 15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nvGrpSpPr>
            <p:cNvPr id="17" name="Group 157"/>
            <p:cNvGrpSpPr>
              <a:grpSpLocks/>
            </p:cNvGrpSpPr>
            <p:nvPr/>
          </p:nvGrpSpPr>
          <p:grpSpPr bwMode="auto">
            <a:xfrm>
              <a:off x="3438" y="2282"/>
              <a:ext cx="339" cy="349"/>
              <a:chOff x="4879" y="2351"/>
              <a:chExt cx="339" cy="349"/>
            </a:xfrm>
          </p:grpSpPr>
          <p:sp>
            <p:nvSpPr>
              <p:cNvPr id="158878" name="Rectangle 15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4" name="Text Box 15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2</a:t>
                </a:r>
                <a:r>
                  <a:rPr lang="en-US" altLang="zh-CN" sz="3000" b="1">
                    <a:solidFill>
                      <a:srgbClr val="000099"/>
                    </a:solidFill>
                    <a:ea typeface="黑体" pitchFamily="49" charset="-122"/>
                  </a:rPr>
                  <a:t>  </a:t>
                </a:r>
              </a:p>
            </p:txBody>
          </p:sp>
        </p:grpSp>
      </p:grpSp>
      <p:sp>
        <p:nvSpPr>
          <p:cNvPr id="158883" name="Text Box 163"/>
          <p:cNvSpPr txBox="1">
            <a:spLocks noChangeArrowheads="1"/>
          </p:cNvSpPr>
          <p:nvPr/>
        </p:nvSpPr>
        <p:spPr bwMode="auto">
          <a:xfrm>
            <a:off x="4146943" y="3273425"/>
            <a:ext cx="714543"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6</a:t>
            </a:r>
          </a:p>
        </p:txBody>
      </p:sp>
      <p:sp>
        <p:nvSpPr>
          <p:cNvPr id="158884" name="Text Box 164"/>
          <p:cNvSpPr txBox="1">
            <a:spLocks noChangeArrowheads="1"/>
          </p:cNvSpPr>
          <p:nvPr/>
        </p:nvSpPr>
        <p:spPr bwMode="auto">
          <a:xfrm>
            <a:off x="7393690" y="387032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1      2</a:t>
            </a:r>
          </a:p>
        </p:txBody>
      </p:sp>
      <p:sp>
        <p:nvSpPr>
          <p:cNvPr id="158885" name="Text Box 165"/>
          <p:cNvSpPr txBox="1">
            <a:spLocks noChangeArrowheads="1"/>
          </p:cNvSpPr>
          <p:nvPr/>
        </p:nvSpPr>
        <p:spPr bwMode="auto">
          <a:xfrm>
            <a:off x="3214367" y="2592389"/>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7</a:t>
            </a:r>
          </a:p>
        </p:txBody>
      </p:sp>
      <p:sp>
        <p:nvSpPr>
          <p:cNvPr id="158886" name="Text Box 166"/>
          <p:cNvSpPr txBox="1">
            <a:spLocks noChangeArrowheads="1"/>
          </p:cNvSpPr>
          <p:nvPr/>
        </p:nvSpPr>
        <p:spPr bwMode="auto">
          <a:xfrm>
            <a:off x="7393690" y="418147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0      1</a:t>
            </a:r>
          </a:p>
        </p:txBody>
      </p:sp>
      <p:sp>
        <p:nvSpPr>
          <p:cNvPr id="158887" name="Text Box 167"/>
          <p:cNvSpPr txBox="1">
            <a:spLocks noChangeArrowheads="1"/>
          </p:cNvSpPr>
          <p:nvPr/>
        </p:nvSpPr>
        <p:spPr bwMode="auto">
          <a:xfrm>
            <a:off x="2292583" y="1893888"/>
            <a:ext cx="64978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8</a:t>
            </a:r>
          </a:p>
        </p:txBody>
      </p:sp>
      <p:sp>
        <p:nvSpPr>
          <p:cNvPr id="158889" name="Text Box 169"/>
          <p:cNvSpPr txBox="1">
            <a:spLocks noChangeArrowheads="1"/>
          </p:cNvSpPr>
          <p:nvPr/>
        </p:nvSpPr>
        <p:spPr bwMode="auto">
          <a:xfrm>
            <a:off x="7143277" y="4524375"/>
            <a:ext cx="232496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1      0</a:t>
            </a:r>
          </a:p>
        </p:txBody>
      </p:sp>
      <p:grpSp>
        <p:nvGrpSpPr>
          <p:cNvPr id="18" name="Group 170"/>
          <p:cNvGrpSpPr>
            <a:grpSpLocks/>
          </p:cNvGrpSpPr>
          <p:nvPr/>
        </p:nvGrpSpPr>
        <p:grpSpPr bwMode="auto">
          <a:xfrm>
            <a:off x="1146292" y="1203327"/>
            <a:ext cx="1243435" cy="576263"/>
            <a:chOff x="4788" y="3702"/>
            <a:chExt cx="587" cy="363"/>
          </a:xfrm>
        </p:grpSpPr>
        <p:grpSp>
          <p:nvGrpSpPr>
            <p:cNvPr id="19" name="Group 171"/>
            <p:cNvGrpSpPr>
              <a:grpSpLocks/>
            </p:cNvGrpSpPr>
            <p:nvPr/>
          </p:nvGrpSpPr>
          <p:grpSpPr bwMode="auto">
            <a:xfrm>
              <a:off x="4830" y="3702"/>
              <a:ext cx="398" cy="363"/>
              <a:chOff x="1003" y="799"/>
              <a:chExt cx="398" cy="363"/>
            </a:xfrm>
          </p:grpSpPr>
          <p:sp>
            <p:nvSpPr>
              <p:cNvPr id="158892" name="Line 172"/>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3" name="Line 173"/>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4" name="Line 174"/>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95" name="Text Box 175"/>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0" name="Group 176"/>
          <p:cNvGrpSpPr>
            <a:grpSpLocks/>
          </p:cNvGrpSpPr>
          <p:nvPr/>
        </p:nvGrpSpPr>
        <p:grpSpPr bwMode="auto">
          <a:xfrm>
            <a:off x="7240419" y="4530725"/>
            <a:ext cx="716703" cy="554038"/>
            <a:chOff x="4879" y="2351"/>
            <a:chExt cx="339" cy="349"/>
          </a:xfrm>
        </p:grpSpPr>
        <p:sp>
          <p:nvSpPr>
            <p:cNvPr id="158897" name="Rectangle 177"/>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15" name="Text Box 178"/>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99" name="Text Box 179"/>
          <p:cNvSpPr txBox="1">
            <a:spLocks noChangeArrowheads="1"/>
          </p:cNvSpPr>
          <p:nvPr/>
        </p:nvSpPr>
        <p:spPr bwMode="auto">
          <a:xfrm>
            <a:off x="1390230" y="4652963"/>
            <a:ext cx="57854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9</a:t>
            </a:r>
          </a:p>
        </p:txBody>
      </p:sp>
      <p:sp>
        <p:nvSpPr>
          <p:cNvPr id="158900" name="Text Box 180"/>
          <p:cNvSpPr txBox="1">
            <a:spLocks noChangeArrowheads="1"/>
          </p:cNvSpPr>
          <p:nvPr/>
        </p:nvSpPr>
        <p:spPr bwMode="auto">
          <a:xfrm>
            <a:off x="7430388" y="4851400"/>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1" name="Group 181"/>
          <p:cNvGrpSpPr>
            <a:grpSpLocks/>
          </p:cNvGrpSpPr>
          <p:nvPr/>
        </p:nvGrpSpPr>
        <p:grpSpPr bwMode="auto">
          <a:xfrm>
            <a:off x="269844" y="3960815"/>
            <a:ext cx="1055624" cy="631825"/>
            <a:chOff x="3930" y="3790"/>
            <a:chExt cx="499" cy="398"/>
          </a:xfrm>
        </p:grpSpPr>
        <p:grpSp>
          <p:nvGrpSpPr>
            <p:cNvPr id="22" name="Group 182"/>
            <p:cNvGrpSpPr>
              <a:grpSpLocks/>
            </p:cNvGrpSpPr>
            <p:nvPr/>
          </p:nvGrpSpPr>
          <p:grpSpPr bwMode="auto">
            <a:xfrm rot="-5400000">
              <a:off x="3941" y="3807"/>
              <a:ext cx="398" cy="363"/>
              <a:chOff x="1003" y="799"/>
              <a:chExt cx="398" cy="363"/>
            </a:xfrm>
          </p:grpSpPr>
          <p:sp>
            <p:nvSpPr>
              <p:cNvPr id="158903" name="Line 183"/>
              <p:cNvSpPr>
                <a:spLocks noChangeShapeType="1"/>
              </p:cNvSpPr>
              <p:nvPr/>
            </p:nvSpPr>
            <p:spPr bwMode="auto">
              <a:xfrm flipH="1">
                <a:off x="1020"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4" name="Line 18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5" name="Line 18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06" name="Text Box 18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3" name="Group 187"/>
          <p:cNvGrpSpPr>
            <a:grpSpLocks/>
          </p:cNvGrpSpPr>
          <p:nvPr/>
        </p:nvGrpSpPr>
        <p:grpSpPr bwMode="auto">
          <a:xfrm>
            <a:off x="8257188" y="4840290"/>
            <a:ext cx="718860" cy="554037"/>
            <a:chOff x="4879" y="2351"/>
            <a:chExt cx="339" cy="349"/>
          </a:xfrm>
        </p:grpSpPr>
        <p:sp>
          <p:nvSpPr>
            <p:cNvPr id="158908" name="Rectangle 18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08" name="Text Box 18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10" name="Text Box 190"/>
          <p:cNvSpPr txBox="1">
            <a:spLocks noChangeArrowheads="1"/>
          </p:cNvSpPr>
          <p:nvPr/>
        </p:nvSpPr>
        <p:spPr bwMode="auto">
          <a:xfrm>
            <a:off x="4941361" y="3960813"/>
            <a:ext cx="86565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10</a:t>
            </a:r>
          </a:p>
        </p:txBody>
      </p:sp>
      <p:sp>
        <p:nvSpPr>
          <p:cNvPr id="158911" name="Text Box 191"/>
          <p:cNvSpPr txBox="1">
            <a:spLocks noChangeArrowheads="1"/>
          </p:cNvSpPr>
          <p:nvPr/>
        </p:nvSpPr>
        <p:spPr bwMode="auto">
          <a:xfrm>
            <a:off x="7415278" y="5149850"/>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rPr>
              <a:t>3</a:t>
            </a:r>
            <a:endParaRPr lang="en-US" altLang="zh-CN" sz="3000" b="1">
              <a:solidFill>
                <a:srgbClr val="000099"/>
              </a:solidFill>
              <a:ea typeface="黑体" pitchFamily="49" charset="-122"/>
            </a:endParaRPr>
          </a:p>
        </p:txBody>
      </p:sp>
      <p:sp>
        <p:nvSpPr>
          <p:cNvPr id="158925" name="Text Box 205"/>
          <p:cNvSpPr txBox="1">
            <a:spLocks noChangeArrowheads="1"/>
          </p:cNvSpPr>
          <p:nvPr/>
        </p:nvSpPr>
        <p:spPr bwMode="auto">
          <a:xfrm>
            <a:off x="4943518" y="4641850"/>
            <a:ext cx="95848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11</a:t>
            </a:r>
          </a:p>
        </p:txBody>
      </p:sp>
      <p:grpSp>
        <p:nvGrpSpPr>
          <p:cNvPr id="24" name="Group 214"/>
          <p:cNvGrpSpPr>
            <a:grpSpLocks/>
          </p:cNvGrpSpPr>
          <p:nvPr/>
        </p:nvGrpSpPr>
        <p:grpSpPr bwMode="auto">
          <a:xfrm>
            <a:off x="6383399" y="404813"/>
            <a:ext cx="5634315" cy="5759450"/>
            <a:chOff x="3016" y="346"/>
            <a:chExt cx="2662" cy="3628"/>
          </a:xfrm>
        </p:grpSpPr>
        <p:sp>
          <p:nvSpPr>
            <p:cNvPr id="88200" name="Text Box 215"/>
            <p:cNvSpPr txBox="1">
              <a:spLocks noChangeArrowheads="1"/>
            </p:cNvSpPr>
            <p:nvPr/>
          </p:nvSpPr>
          <p:spPr bwMode="auto">
            <a:xfrm>
              <a:off x="3032" y="444"/>
              <a:ext cx="2646"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800" b="1" dirty="0">
                  <a:solidFill>
                    <a:srgbClr val="FF0000"/>
                  </a:solidFill>
                  <a:ea typeface="黑体" pitchFamily="49" charset="-122"/>
                </a:rPr>
                <a:t>分别以</a:t>
              </a:r>
              <a:r>
                <a:rPr lang="en-US" altLang="zh-CN" sz="2800" b="1" dirty="0">
                  <a:solidFill>
                    <a:srgbClr val="FF0000"/>
                  </a:solidFill>
                  <a:ea typeface="黑体" pitchFamily="49" charset="-122"/>
                </a:rPr>
                <a:t>i</a:t>
              </a:r>
              <a:r>
                <a:rPr lang="zh-CN" altLang="en-US" sz="2800" b="1" dirty="0">
                  <a:solidFill>
                    <a:srgbClr val="FF0000"/>
                  </a:solidFill>
                  <a:ea typeface="黑体" pitchFamily="49" charset="-122"/>
                </a:rPr>
                <a:t>和</a:t>
              </a:r>
              <a:r>
                <a:rPr lang="en-US" altLang="zh-CN" sz="2800" b="1" dirty="0">
                  <a:solidFill>
                    <a:srgbClr val="FF0000"/>
                  </a:solidFill>
                  <a:ea typeface="黑体" pitchFamily="49" charset="-122"/>
                </a:rPr>
                <a:t>j</a:t>
              </a:r>
              <a:r>
                <a:rPr lang="zh-CN" altLang="en-US" sz="2800" b="1" dirty="0">
                  <a:solidFill>
                    <a:srgbClr val="FF0000"/>
                  </a:solidFill>
                  <a:ea typeface="黑体" pitchFamily="49" charset="-122"/>
                </a:rPr>
                <a:t>表示行与列的位置</a:t>
              </a:r>
            </a:p>
          </p:txBody>
        </p:sp>
        <p:sp>
          <p:nvSpPr>
            <p:cNvPr id="158936" name="Rectangle 216"/>
            <p:cNvSpPr>
              <a:spLocks noChangeArrowheads="1"/>
            </p:cNvSpPr>
            <p:nvPr/>
          </p:nvSpPr>
          <p:spPr bwMode="auto">
            <a:xfrm>
              <a:off x="3016" y="346"/>
              <a:ext cx="2540" cy="453"/>
            </a:xfrm>
            <a:prstGeom prst="rect">
              <a:avLst/>
            </a:prstGeom>
            <a:noFill/>
            <a:ln w="60325" cap="sq">
              <a:solidFill>
                <a:srgbClr val="33CCCC"/>
              </a:solidFill>
              <a:miter lim="800000"/>
              <a:headEnd type="none" w="sm" len="sm"/>
              <a:tailEnd type="none" w="sm" len="sm"/>
            </a:ln>
            <a:effectLst>
              <a:outerShdw dist="28398" dir="159390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25" name="Group 217"/>
            <p:cNvGrpSpPr>
              <a:grpSpLocks/>
            </p:cNvGrpSpPr>
            <p:nvPr/>
          </p:nvGrpSpPr>
          <p:grpSpPr bwMode="auto">
            <a:xfrm>
              <a:off x="3453" y="816"/>
              <a:ext cx="826" cy="3158"/>
              <a:chOff x="3453" y="816"/>
              <a:chExt cx="826" cy="3158"/>
            </a:xfrm>
          </p:grpSpPr>
          <p:sp>
            <p:nvSpPr>
              <p:cNvPr id="158938" name="Line 218"/>
              <p:cNvSpPr>
                <a:spLocks noChangeShapeType="1"/>
              </p:cNvSpPr>
              <p:nvPr/>
            </p:nvSpPr>
            <p:spPr bwMode="auto">
              <a:xfrm>
                <a:off x="3453" y="1207"/>
                <a:ext cx="82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39" name="Line 219"/>
              <p:cNvSpPr>
                <a:spLocks noChangeShapeType="1"/>
              </p:cNvSpPr>
              <p:nvPr/>
            </p:nvSpPr>
            <p:spPr bwMode="auto">
              <a:xfrm>
                <a:off x="3730"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0" name="Text Box 220"/>
              <p:cNvSpPr txBox="1">
                <a:spLocks noChangeArrowheads="1"/>
              </p:cNvSpPr>
              <p:nvPr/>
            </p:nvSpPr>
            <p:spPr bwMode="auto">
              <a:xfrm>
                <a:off x="3534" y="844"/>
                <a:ext cx="129"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41" name="Text Box 221"/>
              <p:cNvSpPr txBox="1">
                <a:spLocks noChangeArrowheads="1"/>
              </p:cNvSpPr>
              <p:nvPr/>
            </p:nvSpPr>
            <p:spPr bwMode="auto">
              <a:xfrm>
                <a:off x="3970" y="816"/>
                <a:ext cx="129"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grpSp>
      <p:sp>
        <p:nvSpPr>
          <p:cNvPr id="158942" name="Text Box 222"/>
          <p:cNvSpPr txBox="1">
            <a:spLocks noChangeArrowheads="1"/>
          </p:cNvSpPr>
          <p:nvPr/>
        </p:nvSpPr>
        <p:spPr bwMode="auto">
          <a:xfrm>
            <a:off x="7430388" y="5522915"/>
            <a:ext cx="172699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3      3</a:t>
            </a:r>
          </a:p>
        </p:txBody>
      </p:sp>
      <p:sp>
        <p:nvSpPr>
          <p:cNvPr id="158943" name="Text Box 223"/>
          <p:cNvSpPr txBox="1">
            <a:spLocks noChangeArrowheads="1"/>
          </p:cNvSpPr>
          <p:nvPr/>
        </p:nvSpPr>
        <p:spPr bwMode="auto">
          <a:xfrm>
            <a:off x="3989355" y="3960813"/>
            <a:ext cx="85702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12</a:t>
            </a:r>
          </a:p>
        </p:txBody>
      </p:sp>
      <p:sp>
        <p:nvSpPr>
          <p:cNvPr id="158944" name="Text Box 224"/>
          <p:cNvSpPr txBox="1">
            <a:spLocks noChangeArrowheads="1"/>
          </p:cNvSpPr>
          <p:nvPr/>
        </p:nvSpPr>
        <p:spPr bwMode="auto">
          <a:xfrm>
            <a:off x="7423912" y="5838825"/>
            <a:ext cx="174426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2      2</a:t>
            </a:r>
          </a:p>
        </p:txBody>
      </p:sp>
      <p:sp>
        <p:nvSpPr>
          <p:cNvPr id="158945" name="Text Box 225"/>
          <p:cNvSpPr txBox="1">
            <a:spLocks noChangeArrowheads="1"/>
          </p:cNvSpPr>
          <p:nvPr/>
        </p:nvSpPr>
        <p:spPr bwMode="auto">
          <a:xfrm>
            <a:off x="3045985" y="3284538"/>
            <a:ext cx="93689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13</a:t>
            </a:r>
          </a:p>
        </p:txBody>
      </p:sp>
      <p:grpSp>
        <p:nvGrpSpPr>
          <p:cNvPr id="26" name="Group 226"/>
          <p:cNvGrpSpPr>
            <a:grpSpLocks/>
          </p:cNvGrpSpPr>
          <p:nvPr/>
        </p:nvGrpSpPr>
        <p:grpSpPr bwMode="auto">
          <a:xfrm>
            <a:off x="9530845" y="1150940"/>
            <a:ext cx="1726993" cy="5013325"/>
            <a:chOff x="3453" y="816"/>
            <a:chExt cx="816" cy="3158"/>
          </a:xfrm>
        </p:grpSpPr>
        <p:sp>
          <p:nvSpPr>
            <p:cNvPr id="158947" name="Line 227"/>
            <p:cNvSpPr>
              <a:spLocks noChangeShapeType="1"/>
            </p:cNvSpPr>
            <p:nvPr/>
          </p:nvSpPr>
          <p:spPr bwMode="auto">
            <a:xfrm>
              <a:off x="3453" y="1207"/>
              <a:ext cx="81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8" name="Line 228"/>
            <p:cNvSpPr>
              <a:spLocks noChangeShapeType="1"/>
            </p:cNvSpPr>
            <p:nvPr/>
          </p:nvSpPr>
          <p:spPr bwMode="auto">
            <a:xfrm>
              <a:off x="3769"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9" name="Text Box 229"/>
            <p:cNvSpPr txBox="1">
              <a:spLocks noChangeArrowheads="1"/>
            </p:cNvSpPr>
            <p:nvPr/>
          </p:nvSpPr>
          <p:spPr bwMode="auto">
            <a:xfrm>
              <a:off x="3544" y="844"/>
              <a:ext cx="129"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50" name="Text Box 230"/>
            <p:cNvSpPr txBox="1">
              <a:spLocks noChangeArrowheads="1"/>
            </p:cNvSpPr>
            <p:nvPr/>
          </p:nvSpPr>
          <p:spPr bwMode="auto">
            <a:xfrm>
              <a:off x="3965" y="816"/>
              <a:ext cx="129"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sp>
        <p:nvSpPr>
          <p:cNvPr id="158951" name="Text Box 231"/>
          <p:cNvSpPr txBox="1">
            <a:spLocks noChangeArrowheads="1"/>
          </p:cNvSpPr>
          <p:nvPr/>
        </p:nvSpPr>
        <p:spPr bwMode="auto">
          <a:xfrm>
            <a:off x="9625829" y="1693864"/>
            <a:ext cx="1750739"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1      1</a:t>
            </a:r>
          </a:p>
        </p:txBody>
      </p:sp>
      <p:sp>
        <p:nvSpPr>
          <p:cNvPr id="158952" name="Text Box 232"/>
          <p:cNvSpPr txBox="1">
            <a:spLocks noChangeArrowheads="1"/>
          </p:cNvSpPr>
          <p:nvPr/>
        </p:nvSpPr>
        <p:spPr bwMode="auto">
          <a:xfrm>
            <a:off x="2104774" y="2587625"/>
            <a:ext cx="91962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14</a:t>
            </a:r>
          </a:p>
        </p:txBody>
      </p:sp>
      <p:sp>
        <p:nvSpPr>
          <p:cNvPr id="158953" name="Text Box 233"/>
          <p:cNvSpPr txBox="1">
            <a:spLocks noChangeArrowheads="1"/>
          </p:cNvSpPr>
          <p:nvPr/>
        </p:nvSpPr>
        <p:spPr bwMode="auto">
          <a:xfrm>
            <a:off x="9647416" y="201612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0      0</a:t>
            </a:r>
          </a:p>
        </p:txBody>
      </p:sp>
      <p:sp>
        <p:nvSpPr>
          <p:cNvPr id="158954" name="Text Box 234"/>
          <p:cNvSpPr txBox="1">
            <a:spLocks noChangeArrowheads="1"/>
          </p:cNvSpPr>
          <p:nvPr/>
        </p:nvSpPr>
        <p:spPr bwMode="auto">
          <a:xfrm>
            <a:off x="1228325" y="1889126"/>
            <a:ext cx="582211"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15</a:t>
            </a:r>
          </a:p>
        </p:txBody>
      </p:sp>
      <p:sp>
        <p:nvSpPr>
          <p:cNvPr id="158955" name="Text Box 235"/>
          <p:cNvSpPr txBox="1">
            <a:spLocks noChangeArrowheads="1"/>
          </p:cNvSpPr>
          <p:nvPr/>
        </p:nvSpPr>
        <p:spPr bwMode="auto">
          <a:xfrm>
            <a:off x="9403477" y="2330450"/>
            <a:ext cx="2109091"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7" name="Group 242"/>
          <p:cNvGrpSpPr>
            <a:grpSpLocks/>
          </p:cNvGrpSpPr>
          <p:nvPr/>
        </p:nvGrpSpPr>
        <p:grpSpPr bwMode="auto">
          <a:xfrm>
            <a:off x="237463" y="1212852"/>
            <a:ext cx="1241277" cy="576263"/>
            <a:chOff x="5103" y="2387"/>
            <a:chExt cx="587" cy="363"/>
          </a:xfrm>
        </p:grpSpPr>
        <p:grpSp>
          <p:nvGrpSpPr>
            <p:cNvPr id="28" name="Group 78"/>
            <p:cNvGrpSpPr>
              <a:grpSpLocks/>
            </p:cNvGrpSpPr>
            <p:nvPr/>
          </p:nvGrpSpPr>
          <p:grpSpPr bwMode="auto">
            <a:xfrm>
              <a:off x="5145" y="2387"/>
              <a:ext cx="398" cy="363"/>
              <a:chOff x="1003" y="799"/>
              <a:chExt cx="398" cy="363"/>
            </a:xfrm>
          </p:grpSpPr>
          <p:sp>
            <p:nvSpPr>
              <p:cNvPr id="158799" name="Line 79"/>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0" name="Line 80"/>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1" name="Line 81"/>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06" name="Text Box 86"/>
            <p:cNvSpPr txBox="1">
              <a:spLocks noChangeArrowheads="1"/>
            </p:cNvSpPr>
            <p:nvPr/>
          </p:nvSpPr>
          <p:spPr bwMode="auto">
            <a:xfrm>
              <a:off x="5103" y="2414"/>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sp>
          <p:nvSpPr>
            <p:cNvPr id="158959" name="Line 239"/>
            <p:cNvSpPr>
              <a:spLocks noChangeShapeType="1"/>
            </p:cNvSpPr>
            <p:nvPr/>
          </p:nvSpPr>
          <p:spPr bwMode="auto">
            <a:xfrm rot="10800000">
              <a:off x="5155" y="274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29" name="Group 249"/>
          <p:cNvGrpSpPr>
            <a:grpSpLocks/>
          </p:cNvGrpSpPr>
          <p:nvPr/>
        </p:nvGrpSpPr>
        <p:grpSpPr bwMode="auto">
          <a:xfrm>
            <a:off x="9507097" y="2336800"/>
            <a:ext cx="1720517" cy="565150"/>
            <a:chOff x="4492" y="1563"/>
            <a:chExt cx="813" cy="356"/>
          </a:xfrm>
        </p:grpSpPr>
        <p:grpSp>
          <p:nvGrpSpPr>
            <p:cNvPr id="30" name="Group 250"/>
            <p:cNvGrpSpPr>
              <a:grpSpLocks/>
            </p:cNvGrpSpPr>
            <p:nvPr/>
          </p:nvGrpSpPr>
          <p:grpSpPr bwMode="auto">
            <a:xfrm>
              <a:off x="4966" y="1570"/>
              <a:ext cx="339" cy="349"/>
              <a:chOff x="4879" y="2351"/>
              <a:chExt cx="339" cy="349"/>
            </a:xfrm>
          </p:grpSpPr>
          <p:sp>
            <p:nvSpPr>
              <p:cNvPr id="158971" name="Rectangle 25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9" name="Text Box 25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0</a:t>
                </a:r>
                <a:r>
                  <a:rPr lang="en-US" altLang="zh-CN" sz="3000" b="1">
                    <a:solidFill>
                      <a:srgbClr val="000099"/>
                    </a:solidFill>
                    <a:ea typeface="黑体" pitchFamily="49" charset="-122"/>
                  </a:rPr>
                  <a:t>  </a:t>
                </a:r>
              </a:p>
            </p:txBody>
          </p:sp>
        </p:grpSp>
        <p:grpSp>
          <p:nvGrpSpPr>
            <p:cNvPr id="31" name="Group 253"/>
            <p:cNvGrpSpPr>
              <a:grpSpLocks/>
            </p:cNvGrpSpPr>
            <p:nvPr/>
          </p:nvGrpSpPr>
          <p:grpSpPr bwMode="auto">
            <a:xfrm>
              <a:off x="4492" y="1563"/>
              <a:ext cx="339" cy="349"/>
              <a:chOff x="4879" y="2351"/>
              <a:chExt cx="339" cy="349"/>
            </a:xfrm>
          </p:grpSpPr>
          <p:sp>
            <p:nvSpPr>
              <p:cNvPr id="158974" name="Rectangle 25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7" name="Text Box 25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sp>
        <p:nvSpPr>
          <p:cNvPr id="158976" name="Text Box 256"/>
          <p:cNvSpPr txBox="1">
            <a:spLocks noChangeArrowheads="1"/>
          </p:cNvSpPr>
          <p:nvPr/>
        </p:nvSpPr>
        <p:spPr bwMode="auto">
          <a:xfrm>
            <a:off x="1221848" y="2570163"/>
            <a:ext cx="93689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16</a:t>
            </a:r>
          </a:p>
        </p:txBody>
      </p:sp>
      <p:sp>
        <p:nvSpPr>
          <p:cNvPr id="158977" name="Text Box 257"/>
          <p:cNvSpPr txBox="1">
            <a:spLocks noChangeArrowheads="1"/>
          </p:cNvSpPr>
          <p:nvPr/>
        </p:nvSpPr>
        <p:spPr bwMode="auto">
          <a:xfrm>
            <a:off x="9640940" y="266382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8978" name="Group 258"/>
          <p:cNvGrpSpPr>
            <a:grpSpLocks/>
          </p:cNvGrpSpPr>
          <p:nvPr/>
        </p:nvGrpSpPr>
        <p:grpSpPr bwMode="auto">
          <a:xfrm>
            <a:off x="261209" y="1866902"/>
            <a:ext cx="1055624" cy="631825"/>
            <a:chOff x="3930" y="3790"/>
            <a:chExt cx="499" cy="398"/>
          </a:xfrm>
        </p:grpSpPr>
        <p:grpSp>
          <p:nvGrpSpPr>
            <p:cNvPr id="158979" name="Group 259"/>
            <p:cNvGrpSpPr>
              <a:grpSpLocks/>
            </p:cNvGrpSpPr>
            <p:nvPr/>
          </p:nvGrpSpPr>
          <p:grpSpPr bwMode="auto">
            <a:xfrm rot="-5400000">
              <a:off x="3941" y="3807"/>
              <a:ext cx="398" cy="363"/>
              <a:chOff x="1003" y="799"/>
              <a:chExt cx="398" cy="363"/>
            </a:xfrm>
          </p:grpSpPr>
          <p:sp>
            <p:nvSpPr>
              <p:cNvPr id="158980" name="Line 260"/>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1" name="Line 261"/>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2" name="Line 262"/>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83" name="Text Box 263"/>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84" name="Group 264"/>
          <p:cNvGrpSpPr>
            <a:grpSpLocks/>
          </p:cNvGrpSpPr>
          <p:nvPr/>
        </p:nvGrpSpPr>
        <p:grpSpPr bwMode="auto">
          <a:xfrm>
            <a:off x="10513071" y="2652715"/>
            <a:ext cx="716703" cy="554037"/>
            <a:chOff x="4879" y="2351"/>
            <a:chExt cx="339" cy="349"/>
          </a:xfrm>
        </p:grpSpPr>
        <p:sp>
          <p:nvSpPr>
            <p:cNvPr id="158985" name="Rectangle 26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8" name="Text Box 26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87" name="Text Box 267"/>
          <p:cNvSpPr txBox="1">
            <a:spLocks noChangeArrowheads="1"/>
          </p:cNvSpPr>
          <p:nvPr/>
        </p:nvSpPr>
        <p:spPr bwMode="auto">
          <a:xfrm>
            <a:off x="4949994" y="1878013"/>
            <a:ext cx="967117"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17</a:t>
            </a:r>
          </a:p>
        </p:txBody>
      </p:sp>
      <p:sp>
        <p:nvSpPr>
          <p:cNvPr id="158988" name="Text Box 268"/>
          <p:cNvSpPr txBox="1">
            <a:spLocks noChangeArrowheads="1"/>
          </p:cNvSpPr>
          <p:nvPr/>
        </p:nvSpPr>
        <p:spPr bwMode="auto">
          <a:xfrm>
            <a:off x="9388367" y="2962275"/>
            <a:ext cx="2491188"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1      3</a:t>
            </a:r>
          </a:p>
        </p:txBody>
      </p:sp>
      <p:grpSp>
        <p:nvGrpSpPr>
          <p:cNvPr id="158986" name="Group 269"/>
          <p:cNvGrpSpPr>
            <a:grpSpLocks/>
          </p:cNvGrpSpPr>
          <p:nvPr/>
        </p:nvGrpSpPr>
        <p:grpSpPr bwMode="auto">
          <a:xfrm>
            <a:off x="3931068" y="1185863"/>
            <a:ext cx="1241276" cy="576262"/>
            <a:chOff x="4788" y="3702"/>
            <a:chExt cx="587" cy="363"/>
          </a:xfrm>
        </p:grpSpPr>
        <p:grpSp>
          <p:nvGrpSpPr>
            <p:cNvPr id="158989" name="Group 270"/>
            <p:cNvGrpSpPr>
              <a:grpSpLocks/>
            </p:cNvGrpSpPr>
            <p:nvPr/>
          </p:nvGrpSpPr>
          <p:grpSpPr bwMode="auto">
            <a:xfrm>
              <a:off x="4830" y="3702"/>
              <a:ext cx="398" cy="363"/>
              <a:chOff x="1003" y="799"/>
              <a:chExt cx="398" cy="363"/>
            </a:xfrm>
          </p:grpSpPr>
          <p:sp>
            <p:nvSpPr>
              <p:cNvPr id="158991" name="Line 27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2" name="Line 272"/>
              <p:cNvSpPr>
                <a:spLocks noChangeShapeType="1"/>
              </p:cNvSpPr>
              <p:nvPr/>
            </p:nvSpPr>
            <p:spPr bwMode="auto">
              <a:xfrm rot="-5400000">
                <a:off x="1230"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3" name="Line 273"/>
              <p:cNvSpPr>
                <a:spLocks noChangeShapeType="1"/>
              </p:cNvSpPr>
              <p:nvPr/>
            </p:nvSpPr>
            <p:spPr bwMode="auto">
              <a:xfrm rot="-5400000">
                <a:off x="822"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94" name="Text Box 27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90" name="Group 275"/>
          <p:cNvGrpSpPr>
            <a:grpSpLocks/>
          </p:cNvGrpSpPr>
          <p:nvPr/>
        </p:nvGrpSpPr>
        <p:grpSpPr bwMode="auto">
          <a:xfrm>
            <a:off x="9491986" y="2946400"/>
            <a:ext cx="716703" cy="554038"/>
            <a:chOff x="4879" y="2351"/>
            <a:chExt cx="339" cy="349"/>
          </a:xfrm>
        </p:grpSpPr>
        <p:sp>
          <p:nvSpPr>
            <p:cNvPr id="158996" name="Rectangle 276"/>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1" name="Text Box 277"/>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98" name="Text Box 278"/>
          <p:cNvSpPr txBox="1">
            <a:spLocks noChangeArrowheads="1"/>
          </p:cNvSpPr>
          <p:nvPr/>
        </p:nvSpPr>
        <p:spPr bwMode="auto">
          <a:xfrm>
            <a:off x="3997989" y="4637088"/>
            <a:ext cx="84838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18</a:t>
            </a:r>
          </a:p>
        </p:txBody>
      </p:sp>
      <p:sp>
        <p:nvSpPr>
          <p:cNvPr id="158999" name="Text Box 279"/>
          <p:cNvSpPr txBox="1">
            <a:spLocks noChangeArrowheads="1"/>
          </p:cNvSpPr>
          <p:nvPr/>
        </p:nvSpPr>
        <p:spPr bwMode="auto">
          <a:xfrm>
            <a:off x="9656051" y="3300413"/>
            <a:ext cx="172483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3      2</a:t>
            </a:r>
          </a:p>
        </p:txBody>
      </p:sp>
      <p:sp>
        <p:nvSpPr>
          <p:cNvPr id="159000" name="Text Box 280"/>
          <p:cNvSpPr txBox="1">
            <a:spLocks noChangeArrowheads="1"/>
          </p:cNvSpPr>
          <p:nvPr/>
        </p:nvSpPr>
        <p:spPr bwMode="auto">
          <a:xfrm>
            <a:off x="3045985" y="3944938"/>
            <a:ext cx="93689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19</a:t>
            </a:r>
          </a:p>
        </p:txBody>
      </p:sp>
      <p:sp>
        <p:nvSpPr>
          <p:cNvPr id="159001" name="Text Box 281"/>
          <p:cNvSpPr txBox="1">
            <a:spLocks noChangeArrowheads="1"/>
          </p:cNvSpPr>
          <p:nvPr/>
        </p:nvSpPr>
        <p:spPr bwMode="auto">
          <a:xfrm>
            <a:off x="9660369" y="3616325"/>
            <a:ext cx="172699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2      1</a:t>
            </a:r>
          </a:p>
        </p:txBody>
      </p:sp>
      <p:sp>
        <p:nvSpPr>
          <p:cNvPr id="159002" name="Text Box 282"/>
          <p:cNvSpPr txBox="1">
            <a:spLocks noChangeArrowheads="1"/>
          </p:cNvSpPr>
          <p:nvPr/>
        </p:nvSpPr>
        <p:spPr bwMode="auto">
          <a:xfrm>
            <a:off x="2106931" y="3279775"/>
            <a:ext cx="121968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20</a:t>
            </a:r>
          </a:p>
        </p:txBody>
      </p:sp>
      <p:sp>
        <p:nvSpPr>
          <p:cNvPr id="159003" name="Text Box 283"/>
          <p:cNvSpPr txBox="1">
            <a:spLocks noChangeArrowheads="1"/>
          </p:cNvSpPr>
          <p:nvPr/>
        </p:nvSpPr>
        <p:spPr bwMode="auto">
          <a:xfrm>
            <a:off x="9684114" y="3960815"/>
            <a:ext cx="172699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1      0</a:t>
            </a:r>
          </a:p>
        </p:txBody>
      </p:sp>
      <p:grpSp>
        <p:nvGrpSpPr>
          <p:cNvPr id="158995" name="Group 290"/>
          <p:cNvGrpSpPr>
            <a:grpSpLocks/>
          </p:cNvGrpSpPr>
          <p:nvPr/>
        </p:nvGrpSpPr>
        <p:grpSpPr bwMode="auto">
          <a:xfrm>
            <a:off x="9530845" y="3927475"/>
            <a:ext cx="1729151" cy="558800"/>
            <a:chOff x="4503" y="2565"/>
            <a:chExt cx="817" cy="352"/>
          </a:xfrm>
        </p:grpSpPr>
        <p:grpSp>
          <p:nvGrpSpPr>
            <p:cNvPr id="158997" name="Group 291"/>
            <p:cNvGrpSpPr>
              <a:grpSpLocks/>
            </p:cNvGrpSpPr>
            <p:nvPr/>
          </p:nvGrpSpPr>
          <p:grpSpPr bwMode="auto">
            <a:xfrm>
              <a:off x="4981" y="2565"/>
              <a:ext cx="339" cy="349"/>
              <a:chOff x="4879" y="2351"/>
              <a:chExt cx="339" cy="349"/>
            </a:xfrm>
          </p:grpSpPr>
          <p:sp>
            <p:nvSpPr>
              <p:cNvPr id="159012" name="Rectangle 292"/>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9" name="Text Box 293"/>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nvGrpSpPr>
            <p:cNvPr id="159004" name="Group 294"/>
            <p:cNvGrpSpPr>
              <a:grpSpLocks/>
            </p:cNvGrpSpPr>
            <p:nvPr/>
          </p:nvGrpSpPr>
          <p:grpSpPr bwMode="auto">
            <a:xfrm>
              <a:off x="4503" y="2568"/>
              <a:ext cx="339" cy="349"/>
              <a:chOff x="4879" y="2351"/>
              <a:chExt cx="339" cy="349"/>
            </a:xfrm>
          </p:grpSpPr>
          <p:sp>
            <p:nvSpPr>
              <p:cNvPr id="159015" name="Rectangle 29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7" name="Text Box 29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sp>
        <p:nvSpPr>
          <p:cNvPr id="159017" name="Text Box 297"/>
          <p:cNvSpPr txBox="1">
            <a:spLocks noChangeArrowheads="1"/>
          </p:cNvSpPr>
          <p:nvPr/>
        </p:nvSpPr>
        <p:spPr bwMode="auto">
          <a:xfrm>
            <a:off x="2113409" y="3932238"/>
            <a:ext cx="110095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21</a:t>
            </a:r>
          </a:p>
        </p:txBody>
      </p:sp>
      <p:sp>
        <p:nvSpPr>
          <p:cNvPr id="159018" name="Text Box 298"/>
          <p:cNvSpPr txBox="1">
            <a:spLocks noChangeArrowheads="1"/>
          </p:cNvSpPr>
          <p:nvPr/>
        </p:nvSpPr>
        <p:spPr bwMode="auto">
          <a:xfrm>
            <a:off x="9656051" y="4259265"/>
            <a:ext cx="172483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2      0</a:t>
            </a:r>
          </a:p>
        </p:txBody>
      </p:sp>
      <p:sp>
        <p:nvSpPr>
          <p:cNvPr id="159019" name="Text Box 299"/>
          <p:cNvSpPr txBox="1">
            <a:spLocks noChangeArrowheads="1"/>
          </p:cNvSpPr>
          <p:nvPr/>
        </p:nvSpPr>
        <p:spPr bwMode="auto">
          <a:xfrm>
            <a:off x="1265023" y="3284538"/>
            <a:ext cx="89371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22</a:t>
            </a:r>
          </a:p>
        </p:txBody>
      </p:sp>
      <p:sp>
        <p:nvSpPr>
          <p:cNvPr id="159020" name="Text Box 300"/>
          <p:cNvSpPr txBox="1">
            <a:spLocks noChangeArrowheads="1"/>
          </p:cNvSpPr>
          <p:nvPr/>
        </p:nvSpPr>
        <p:spPr bwMode="auto">
          <a:xfrm>
            <a:off x="9656051" y="4606925"/>
            <a:ext cx="172483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9005" name="Group 301"/>
          <p:cNvGrpSpPr>
            <a:grpSpLocks/>
          </p:cNvGrpSpPr>
          <p:nvPr/>
        </p:nvGrpSpPr>
        <p:grpSpPr bwMode="auto">
          <a:xfrm>
            <a:off x="261209" y="2581277"/>
            <a:ext cx="1055624" cy="631825"/>
            <a:chOff x="3930" y="3790"/>
            <a:chExt cx="499" cy="398"/>
          </a:xfrm>
        </p:grpSpPr>
        <p:grpSp>
          <p:nvGrpSpPr>
            <p:cNvPr id="159006" name="Group 302"/>
            <p:cNvGrpSpPr>
              <a:grpSpLocks/>
            </p:cNvGrpSpPr>
            <p:nvPr/>
          </p:nvGrpSpPr>
          <p:grpSpPr bwMode="auto">
            <a:xfrm rot="-5400000">
              <a:off x="3941" y="3807"/>
              <a:ext cx="398" cy="363"/>
              <a:chOff x="1003" y="799"/>
              <a:chExt cx="398" cy="363"/>
            </a:xfrm>
          </p:grpSpPr>
          <p:sp>
            <p:nvSpPr>
              <p:cNvPr id="159023" name="Line 303"/>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4" name="Line 30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5" name="Line 30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26" name="Text Box 30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07" name="Group 307"/>
          <p:cNvGrpSpPr>
            <a:grpSpLocks/>
          </p:cNvGrpSpPr>
          <p:nvPr/>
        </p:nvGrpSpPr>
        <p:grpSpPr bwMode="auto">
          <a:xfrm>
            <a:off x="10519547" y="4579940"/>
            <a:ext cx="716703" cy="554037"/>
            <a:chOff x="4879" y="2351"/>
            <a:chExt cx="339" cy="349"/>
          </a:xfrm>
        </p:grpSpPr>
        <p:sp>
          <p:nvSpPr>
            <p:cNvPr id="159028" name="Rectangle 30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8" name="Text Box 30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30" name="Text Box 310"/>
          <p:cNvSpPr txBox="1">
            <a:spLocks noChangeArrowheads="1"/>
          </p:cNvSpPr>
          <p:nvPr/>
        </p:nvSpPr>
        <p:spPr bwMode="auto">
          <a:xfrm>
            <a:off x="4956471" y="2598738"/>
            <a:ext cx="86565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23</a:t>
            </a:r>
          </a:p>
        </p:txBody>
      </p:sp>
      <p:sp>
        <p:nvSpPr>
          <p:cNvPr id="159031" name="Text Box 311"/>
          <p:cNvSpPr txBox="1">
            <a:spLocks noChangeArrowheads="1"/>
          </p:cNvSpPr>
          <p:nvPr/>
        </p:nvSpPr>
        <p:spPr bwMode="auto">
          <a:xfrm>
            <a:off x="9656051" y="4918075"/>
            <a:ext cx="172483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0      3</a:t>
            </a:r>
          </a:p>
        </p:txBody>
      </p:sp>
      <p:sp>
        <p:nvSpPr>
          <p:cNvPr id="159032" name="Text Box 312"/>
          <p:cNvSpPr txBox="1">
            <a:spLocks noChangeArrowheads="1"/>
          </p:cNvSpPr>
          <p:nvPr/>
        </p:nvSpPr>
        <p:spPr bwMode="auto">
          <a:xfrm>
            <a:off x="3991514" y="1905000"/>
            <a:ext cx="8548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24</a:t>
            </a:r>
          </a:p>
        </p:txBody>
      </p:sp>
      <p:sp>
        <p:nvSpPr>
          <p:cNvPr id="159033" name="Text Box 313"/>
          <p:cNvSpPr txBox="1">
            <a:spLocks noChangeArrowheads="1"/>
          </p:cNvSpPr>
          <p:nvPr/>
        </p:nvSpPr>
        <p:spPr bwMode="auto">
          <a:xfrm>
            <a:off x="9397003" y="5249865"/>
            <a:ext cx="2303376"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1      2</a:t>
            </a:r>
          </a:p>
        </p:txBody>
      </p:sp>
      <p:grpSp>
        <p:nvGrpSpPr>
          <p:cNvPr id="159008" name="Group 314"/>
          <p:cNvGrpSpPr>
            <a:grpSpLocks/>
          </p:cNvGrpSpPr>
          <p:nvPr/>
        </p:nvGrpSpPr>
        <p:grpSpPr bwMode="auto">
          <a:xfrm>
            <a:off x="2994174" y="1196977"/>
            <a:ext cx="1243435" cy="576263"/>
            <a:chOff x="4788" y="3702"/>
            <a:chExt cx="587" cy="363"/>
          </a:xfrm>
        </p:grpSpPr>
        <p:grpSp>
          <p:nvGrpSpPr>
            <p:cNvPr id="159009" name="Group 315"/>
            <p:cNvGrpSpPr>
              <a:grpSpLocks/>
            </p:cNvGrpSpPr>
            <p:nvPr/>
          </p:nvGrpSpPr>
          <p:grpSpPr bwMode="auto">
            <a:xfrm>
              <a:off x="4830" y="3702"/>
              <a:ext cx="398" cy="363"/>
              <a:chOff x="1003" y="799"/>
              <a:chExt cx="398" cy="363"/>
            </a:xfrm>
          </p:grpSpPr>
          <p:sp>
            <p:nvSpPr>
              <p:cNvPr id="159036" name="Line 316"/>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7" name="Line 317"/>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8" name="Line 318"/>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39" name="Text Box 319"/>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10" name="Group 320"/>
          <p:cNvGrpSpPr>
            <a:grpSpLocks/>
          </p:cNvGrpSpPr>
          <p:nvPr/>
        </p:nvGrpSpPr>
        <p:grpSpPr bwMode="auto">
          <a:xfrm>
            <a:off x="9515732" y="5262565"/>
            <a:ext cx="716703" cy="554037"/>
            <a:chOff x="4879" y="2351"/>
            <a:chExt cx="339" cy="349"/>
          </a:xfrm>
        </p:grpSpPr>
        <p:sp>
          <p:nvSpPr>
            <p:cNvPr id="159041" name="Rectangle 32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1" name="Text Box 32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43" name="Text Box 323"/>
          <p:cNvSpPr txBox="1">
            <a:spLocks noChangeArrowheads="1"/>
          </p:cNvSpPr>
          <p:nvPr/>
        </p:nvSpPr>
        <p:spPr bwMode="auto">
          <a:xfrm>
            <a:off x="3104271" y="4637088"/>
            <a:ext cx="87860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25</a:t>
            </a:r>
          </a:p>
        </p:txBody>
      </p:sp>
      <p:grpSp>
        <p:nvGrpSpPr>
          <p:cNvPr id="159011" name="Group 326"/>
          <p:cNvGrpSpPr>
            <a:grpSpLocks/>
          </p:cNvGrpSpPr>
          <p:nvPr/>
        </p:nvGrpSpPr>
        <p:grpSpPr bwMode="auto">
          <a:xfrm>
            <a:off x="7246896" y="5195890"/>
            <a:ext cx="1714041" cy="554037"/>
            <a:chOff x="3424" y="3371"/>
            <a:chExt cx="810" cy="349"/>
          </a:xfrm>
        </p:grpSpPr>
        <p:sp>
          <p:nvSpPr>
            <p:cNvPr id="159047" name="Rectangle 327"/>
            <p:cNvSpPr>
              <a:spLocks noChangeArrowheads="1"/>
            </p:cNvSpPr>
            <p:nvPr/>
          </p:nvSpPr>
          <p:spPr bwMode="auto">
            <a:xfrm>
              <a:off x="3895"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7" name="Text Box 328"/>
            <p:cNvSpPr txBox="1">
              <a:spLocks noChangeArrowheads="1"/>
            </p:cNvSpPr>
            <p:nvPr/>
          </p:nvSpPr>
          <p:spPr bwMode="auto">
            <a:xfrm>
              <a:off x="3962"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sp>
          <p:nvSpPr>
            <p:cNvPr id="159049" name="Rectangle 329"/>
            <p:cNvSpPr>
              <a:spLocks noChangeArrowheads="1"/>
            </p:cNvSpPr>
            <p:nvPr/>
          </p:nvSpPr>
          <p:spPr bwMode="auto">
            <a:xfrm>
              <a:off x="3424"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9" name="Text Box 330"/>
            <p:cNvSpPr txBox="1">
              <a:spLocks noChangeArrowheads="1"/>
            </p:cNvSpPr>
            <p:nvPr/>
          </p:nvSpPr>
          <p:spPr bwMode="auto">
            <a:xfrm>
              <a:off x="3491"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159013" name="Group 359"/>
          <p:cNvGrpSpPr>
            <a:grpSpLocks/>
          </p:cNvGrpSpPr>
          <p:nvPr/>
        </p:nvGrpSpPr>
        <p:grpSpPr bwMode="auto">
          <a:xfrm>
            <a:off x="5422758" y="2276475"/>
            <a:ext cx="6202065" cy="2770188"/>
            <a:chOff x="1202" y="890"/>
            <a:chExt cx="2931" cy="1745"/>
          </a:xfrm>
        </p:grpSpPr>
        <p:sp>
          <p:nvSpPr>
            <p:cNvPr id="159080" name="AutoShape 360"/>
            <p:cNvSpPr>
              <a:spLocks noChangeArrowheads="1"/>
            </p:cNvSpPr>
            <p:nvPr/>
          </p:nvSpPr>
          <p:spPr bwMode="auto">
            <a:xfrm>
              <a:off x="1202" y="890"/>
              <a:ext cx="2812" cy="1745"/>
            </a:xfrm>
            <a:prstGeom prst="irregularSeal2">
              <a:avLst/>
            </a:prstGeom>
            <a:solidFill>
              <a:srgbClr val="FFFFAB"/>
            </a:solidFill>
            <a:ln w="12700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5" name="Text Box 361"/>
            <p:cNvSpPr txBox="1">
              <a:spLocks noChangeArrowheads="1"/>
            </p:cNvSpPr>
            <p:nvPr/>
          </p:nvSpPr>
          <p:spPr bwMode="auto">
            <a:xfrm rot="-1040468">
              <a:off x="1550" y="1492"/>
              <a:ext cx="2583" cy="4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4000" b="1">
                  <a:solidFill>
                    <a:srgbClr val="FF0000"/>
                  </a:solidFill>
                  <a:ea typeface="黑体" pitchFamily="49" charset="-122"/>
                </a:rPr>
                <a:t>一个</a:t>
              </a:r>
              <a:r>
                <a:rPr lang="en-US" altLang="zh-CN" sz="4000" b="1">
                  <a:solidFill>
                    <a:srgbClr val="FF0000"/>
                  </a:solidFill>
                  <a:ea typeface="黑体" pitchFamily="49" charset="-122"/>
                </a:rPr>
                <a:t>5</a:t>
              </a:r>
              <a:r>
                <a:rPr lang="zh-CN" altLang="en-US" sz="4000" b="1">
                  <a:solidFill>
                    <a:srgbClr val="FF0000"/>
                  </a:solidFill>
                  <a:ea typeface="黑体" pitchFamily="49" charset="-122"/>
                </a:rPr>
                <a:t>阶魔方</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58776"/>
                                        </p:tgtEl>
                                        <p:attrNameLst>
                                          <p:attrName>style.visibility</p:attrName>
                                        </p:attrNameLst>
                                      </p:cBhvr>
                                      <p:to>
                                        <p:strVal val="visible"/>
                                      </p:to>
                                    </p:set>
                                    <p:anim calcmode="lin" valueType="num">
                                      <p:cBhvr>
                                        <p:cTn id="12" dur="500" fill="hold"/>
                                        <p:tgtEl>
                                          <p:spTgt spid="158776"/>
                                        </p:tgtEl>
                                        <p:attrNameLst>
                                          <p:attrName>ppt_w</p:attrName>
                                        </p:attrNameLst>
                                      </p:cBhvr>
                                      <p:tavLst>
                                        <p:tav tm="0">
                                          <p:val>
                                            <p:strVal val="4*#ppt_w"/>
                                          </p:val>
                                        </p:tav>
                                        <p:tav tm="100000">
                                          <p:val>
                                            <p:strVal val="#ppt_w"/>
                                          </p:val>
                                        </p:tav>
                                      </p:tavLst>
                                    </p:anim>
                                    <p:anim calcmode="lin" valueType="num">
                                      <p:cBhvr>
                                        <p:cTn id="13" dur="500" fill="hold"/>
                                        <p:tgtEl>
                                          <p:spTgt spid="158776"/>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782"/>
                                        </p:tgtEl>
                                        <p:attrNameLst>
                                          <p:attrName>style.visibility</p:attrName>
                                        </p:attrNameLst>
                                      </p:cBhvr>
                                      <p:to>
                                        <p:strVal val="visible"/>
                                      </p:to>
                                    </p:set>
                                    <p:animEffect transition="in" filter="dissolve">
                                      <p:cBhvr>
                                        <p:cTn id="23" dur="500"/>
                                        <p:tgtEl>
                                          <p:spTgt spid="1587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8824"/>
                                        </p:tgtEl>
                                        <p:attrNameLst>
                                          <p:attrName>style.visibility</p:attrName>
                                        </p:attrNameLst>
                                      </p:cBhvr>
                                      <p:to>
                                        <p:strVal val="visible"/>
                                      </p:to>
                                    </p:set>
                                    <p:animEffect transition="in" filter="dissolve">
                                      <p:cBhvr>
                                        <p:cTn id="33" dur="500"/>
                                        <p:tgtEl>
                                          <p:spTgt spid="158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158815"/>
                                        </p:tgtEl>
                                        <p:attrNameLst>
                                          <p:attrName>style.visibility</p:attrName>
                                        </p:attrNameLst>
                                      </p:cBhvr>
                                      <p:to>
                                        <p:strVal val="visible"/>
                                      </p:to>
                                    </p:set>
                                    <p:anim calcmode="lin" valueType="num">
                                      <p:cBhvr>
                                        <p:cTn id="48" dur="500" fill="hold"/>
                                        <p:tgtEl>
                                          <p:spTgt spid="158815"/>
                                        </p:tgtEl>
                                        <p:attrNameLst>
                                          <p:attrName>ppt_w</p:attrName>
                                        </p:attrNameLst>
                                      </p:cBhvr>
                                      <p:tavLst>
                                        <p:tav tm="0">
                                          <p:val>
                                            <p:strVal val="4*#ppt_w"/>
                                          </p:val>
                                        </p:tav>
                                        <p:tav tm="100000">
                                          <p:val>
                                            <p:strVal val="#ppt_w"/>
                                          </p:val>
                                        </p:tav>
                                      </p:tavLst>
                                    </p:anim>
                                    <p:anim calcmode="lin" valueType="num">
                                      <p:cBhvr>
                                        <p:cTn id="49" dur="500" fill="hold"/>
                                        <p:tgtEl>
                                          <p:spTgt spid="158815"/>
                                        </p:tgtEl>
                                        <p:attrNameLst>
                                          <p:attrName>ppt_h</p:attrName>
                                        </p:attrNameLst>
                                      </p:cBhvr>
                                      <p:tavLst>
                                        <p:tav tm="0">
                                          <p:val>
                                            <p:strVal val="4*#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8835"/>
                                        </p:tgtEl>
                                        <p:attrNameLst>
                                          <p:attrName>style.visibility</p:attrName>
                                        </p:attrNameLst>
                                      </p:cBhvr>
                                      <p:to>
                                        <p:strVal val="visible"/>
                                      </p:to>
                                    </p:set>
                                    <p:animEffect transition="in" filter="dissolve">
                                      <p:cBhvr>
                                        <p:cTn id="54" dur="500"/>
                                        <p:tgtEl>
                                          <p:spTgt spid="1588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32" fill="hold" grpId="0" nodeType="clickEffect">
                                  <p:stCondLst>
                                    <p:cond delay="0"/>
                                  </p:stCondLst>
                                  <p:childTnLst>
                                    <p:set>
                                      <p:cBhvr>
                                        <p:cTn id="58" dur="1" fill="hold">
                                          <p:stCondLst>
                                            <p:cond delay="0"/>
                                          </p:stCondLst>
                                        </p:cTn>
                                        <p:tgtEl>
                                          <p:spTgt spid="158836"/>
                                        </p:tgtEl>
                                        <p:attrNameLst>
                                          <p:attrName>style.visibility</p:attrName>
                                        </p:attrNameLst>
                                      </p:cBhvr>
                                      <p:to>
                                        <p:strVal val="visible"/>
                                      </p:to>
                                    </p:set>
                                    <p:anim calcmode="lin" valueType="num">
                                      <p:cBhvr>
                                        <p:cTn id="59" dur="500" fill="hold"/>
                                        <p:tgtEl>
                                          <p:spTgt spid="158836"/>
                                        </p:tgtEl>
                                        <p:attrNameLst>
                                          <p:attrName>ppt_w</p:attrName>
                                        </p:attrNameLst>
                                      </p:cBhvr>
                                      <p:tavLst>
                                        <p:tav tm="0">
                                          <p:val>
                                            <p:strVal val="4*#ppt_w"/>
                                          </p:val>
                                        </p:tav>
                                        <p:tav tm="100000">
                                          <p:val>
                                            <p:strVal val="#ppt_w"/>
                                          </p:val>
                                        </p:tav>
                                      </p:tavLst>
                                    </p:anim>
                                    <p:anim calcmode="lin" valueType="num">
                                      <p:cBhvr>
                                        <p:cTn id="60" dur="500" fill="hold"/>
                                        <p:tgtEl>
                                          <p:spTgt spid="158836"/>
                                        </p:tgtEl>
                                        <p:attrNameLst>
                                          <p:attrName>ppt_h</p:attrName>
                                        </p:attrNameLst>
                                      </p:cBhvr>
                                      <p:tavLst>
                                        <p:tav tm="0">
                                          <p:val>
                                            <p:strVal val="4*#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58837"/>
                                        </p:tgtEl>
                                        <p:attrNameLst>
                                          <p:attrName>style.visibility</p:attrName>
                                        </p:attrNameLst>
                                      </p:cBhvr>
                                      <p:to>
                                        <p:strVal val="visible"/>
                                      </p:to>
                                    </p:set>
                                    <p:animEffect transition="in" filter="dissolve">
                                      <p:cBhvr>
                                        <p:cTn id="65" dur="500"/>
                                        <p:tgtEl>
                                          <p:spTgt spid="1588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dissolve">
                                      <p:cBhvr>
                                        <p:cTn id="70" dur="500"/>
                                        <p:tgtEl>
                                          <p:spTgt spid="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dissolve">
                                      <p:cBhvr>
                                        <p:cTn id="75" dur="500"/>
                                        <p:tgtEl>
                                          <p:spTgt spid="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158859"/>
                                        </p:tgtEl>
                                        <p:attrNameLst>
                                          <p:attrName>style.visibility</p:attrName>
                                        </p:attrNameLst>
                                      </p:cBhvr>
                                      <p:to>
                                        <p:strVal val="visible"/>
                                      </p:to>
                                    </p:set>
                                    <p:anim calcmode="lin" valueType="num">
                                      <p:cBhvr>
                                        <p:cTn id="80" dur="500" fill="hold"/>
                                        <p:tgtEl>
                                          <p:spTgt spid="158859"/>
                                        </p:tgtEl>
                                        <p:attrNameLst>
                                          <p:attrName>ppt_w</p:attrName>
                                        </p:attrNameLst>
                                      </p:cBhvr>
                                      <p:tavLst>
                                        <p:tav tm="0">
                                          <p:val>
                                            <p:strVal val="4*#ppt_w"/>
                                          </p:val>
                                        </p:tav>
                                        <p:tav tm="100000">
                                          <p:val>
                                            <p:strVal val="#ppt_w"/>
                                          </p:val>
                                        </p:tav>
                                      </p:tavLst>
                                    </p:anim>
                                    <p:anim calcmode="lin" valueType="num">
                                      <p:cBhvr>
                                        <p:cTn id="81" dur="500" fill="hold"/>
                                        <p:tgtEl>
                                          <p:spTgt spid="158859"/>
                                        </p:tgtEl>
                                        <p:attrNameLst>
                                          <p:attrName>ppt_h</p:attrName>
                                        </p:attrNameLst>
                                      </p:cBhvr>
                                      <p:tavLst>
                                        <p:tav tm="0">
                                          <p:val>
                                            <p:strVal val="4*#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58861"/>
                                        </p:tgtEl>
                                        <p:attrNameLst>
                                          <p:attrName>style.visibility</p:attrName>
                                        </p:attrNameLst>
                                      </p:cBhvr>
                                      <p:to>
                                        <p:strVal val="visible"/>
                                      </p:to>
                                    </p:set>
                                    <p:animEffect transition="in" filter="dissolve">
                                      <p:cBhvr>
                                        <p:cTn id="86" dur="500"/>
                                        <p:tgtEl>
                                          <p:spTgt spid="1588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158860"/>
                                        </p:tgtEl>
                                        <p:attrNameLst>
                                          <p:attrName>style.visibility</p:attrName>
                                        </p:attrNameLst>
                                      </p:cBhvr>
                                      <p:to>
                                        <p:strVal val="visible"/>
                                      </p:to>
                                    </p:set>
                                    <p:anim calcmode="lin" valueType="num">
                                      <p:cBhvr>
                                        <p:cTn id="91" dur="500" fill="hold"/>
                                        <p:tgtEl>
                                          <p:spTgt spid="158860"/>
                                        </p:tgtEl>
                                        <p:attrNameLst>
                                          <p:attrName>ppt_w</p:attrName>
                                        </p:attrNameLst>
                                      </p:cBhvr>
                                      <p:tavLst>
                                        <p:tav tm="0">
                                          <p:val>
                                            <p:strVal val="4*#ppt_w"/>
                                          </p:val>
                                        </p:tav>
                                        <p:tav tm="100000">
                                          <p:val>
                                            <p:strVal val="#ppt_w"/>
                                          </p:val>
                                        </p:tav>
                                      </p:tavLst>
                                    </p:anim>
                                    <p:anim calcmode="lin" valueType="num">
                                      <p:cBhvr>
                                        <p:cTn id="92" dur="500" fill="hold"/>
                                        <p:tgtEl>
                                          <p:spTgt spid="158860"/>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58862"/>
                                        </p:tgtEl>
                                        <p:attrNameLst>
                                          <p:attrName>style.visibility</p:attrName>
                                        </p:attrNameLst>
                                      </p:cBhvr>
                                      <p:to>
                                        <p:strVal val="visible"/>
                                      </p:to>
                                    </p:set>
                                    <p:animEffect transition="in" filter="dissolve">
                                      <p:cBhvr>
                                        <p:cTn id="97" dur="500"/>
                                        <p:tgtEl>
                                          <p:spTgt spid="1588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dissolve">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32" fill="hold" grpId="0" nodeType="clickEffect">
                                  <p:stCondLst>
                                    <p:cond delay="0"/>
                                  </p:stCondLst>
                                  <p:childTnLst>
                                    <p:set>
                                      <p:cBhvr>
                                        <p:cTn id="111" dur="1" fill="hold">
                                          <p:stCondLst>
                                            <p:cond delay="0"/>
                                          </p:stCondLst>
                                        </p:cTn>
                                        <p:tgtEl>
                                          <p:spTgt spid="158883"/>
                                        </p:tgtEl>
                                        <p:attrNameLst>
                                          <p:attrName>style.visibility</p:attrName>
                                        </p:attrNameLst>
                                      </p:cBhvr>
                                      <p:to>
                                        <p:strVal val="visible"/>
                                      </p:to>
                                    </p:set>
                                    <p:anim calcmode="lin" valueType="num">
                                      <p:cBhvr>
                                        <p:cTn id="112" dur="500" fill="hold"/>
                                        <p:tgtEl>
                                          <p:spTgt spid="158883"/>
                                        </p:tgtEl>
                                        <p:attrNameLst>
                                          <p:attrName>ppt_w</p:attrName>
                                        </p:attrNameLst>
                                      </p:cBhvr>
                                      <p:tavLst>
                                        <p:tav tm="0">
                                          <p:val>
                                            <p:strVal val="4*#ppt_w"/>
                                          </p:val>
                                        </p:tav>
                                        <p:tav tm="100000">
                                          <p:val>
                                            <p:strVal val="#ppt_w"/>
                                          </p:val>
                                        </p:tav>
                                      </p:tavLst>
                                    </p:anim>
                                    <p:anim calcmode="lin" valueType="num">
                                      <p:cBhvr>
                                        <p:cTn id="113" dur="500" fill="hold"/>
                                        <p:tgtEl>
                                          <p:spTgt spid="158883"/>
                                        </p:tgtEl>
                                        <p:attrNameLst>
                                          <p:attrName>ppt_h</p:attrName>
                                        </p:attrNameLst>
                                      </p:cBhvr>
                                      <p:tavLst>
                                        <p:tav tm="0">
                                          <p:val>
                                            <p:strVal val="4*#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58884"/>
                                        </p:tgtEl>
                                        <p:attrNameLst>
                                          <p:attrName>style.visibility</p:attrName>
                                        </p:attrNameLst>
                                      </p:cBhvr>
                                      <p:to>
                                        <p:strVal val="visible"/>
                                      </p:to>
                                    </p:set>
                                    <p:animEffect transition="in" filter="dissolve">
                                      <p:cBhvr>
                                        <p:cTn id="118" dur="500"/>
                                        <p:tgtEl>
                                          <p:spTgt spid="15888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158885"/>
                                        </p:tgtEl>
                                        <p:attrNameLst>
                                          <p:attrName>style.visibility</p:attrName>
                                        </p:attrNameLst>
                                      </p:cBhvr>
                                      <p:to>
                                        <p:strVal val="visible"/>
                                      </p:to>
                                    </p:set>
                                    <p:anim calcmode="lin" valueType="num">
                                      <p:cBhvr>
                                        <p:cTn id="123" dur="500" fill="hold"/>
                                        <p:tgtEl>
                                          <p:spTgt spid="158885"/>
                                        </p:tgtEl>
                                        <p:attrNameLst>
                                          <p:attrName>ppt_w</p:attrName>
                                        </p:attrNameLst>
                                      </p:cBhvr>
                                      <p:tavLst>
                                        <p:tav tm="0">
                                          <p:val>
                                            <p:strVal val="4*#ppt_w"/>
                                          </p:val>
                                        </p:tav>
                                        <p:tav tm="100000">
                                          <p:val>
                                            <p:strVal val="#ppt_w"/>
                                          </p:val>
                                        </p:tav>
                                      </p:tavLst>
                                    </p:anim>
                                    <p:anim calcmode="lin" valueType="num">
                                      <p:cBhvr>
                                        <p:cTn id="124" dur="500" fill="hold"/>
                                        <p:tgtEl>
                                          <p:spTgt spid="158885"/>
                                        </p:tgtEl>
                                        <p:attrNameLst>
                                          <p:attrName>ppt_h</p:attrName>
                                        </p:attrNameLst>
                                      </p:cBhvr>
                                      <p:tavLst>
                                        <p:tav tm="0">
                                          <p:val>
                                            <p:strVal val="4*#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158886"/>
                                        </p:tgtEl>
                                        <p:attrNameLst>
                                          <p:attrName>style.visibility</p:attrName>
                                        </p:attrNameLst>
                                      </p:cBhvr>
                                      <p:to>
                                        <p:strVal val="visible"/>
                                      </p:to>
                                    </p:set>
                                    <p:animEffect transition="in" filter="dissolve">
                                      <p:cBhvr>
                                        <p:cTn id="129" dur="500"/>
                                        <p:tgtEl>
                                          <p:spTgt spid="15888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3" presetClass="entr" presetSubtype="32" fill="hold" grpId="0" nodeType="clickEffect">
                                  <p:stCondLst>
                                    <p:cond delay="0"/>
                                  </p:stCondLst>
                                  <p:childTnLst>
                                    <p:set>
                                      <p:cBhvr>
                                        <p:cTn id="133" dur="1" fill="hold">
                                          <p:stCondLst>
                                            <p:cond delay="0"/>
                                          </p:stCondLst>
                                        </p:cTn>
                                        <p:tgtEl>
                                          <p:spTgt spid="158887"/>
                                        </p:tgtEl>
                                        <p:attrNameLst>
                                          <p:attrName>style.visibility</p:attrName>
                                        </p:attrNameLst>
                                      </p:cBhvr>
                                      <p:to>
                                        <p:strVal val="visible"/>
                                      </p:to>
                                    </p:set>
                                    <p:anim calcmode="lin" valueType="num">
                                      <p:cBhvr>
                                        <p:cTn id="134" dur="500" fill="hold"/>
                                        <p:tgtEl>
                                          <p:spTgt spid="158887"/>
                                        </p:tgtEl>
                                        <p:attrNameLst>
                                          <p:attrName>ppt_w</p:attrName>
                                        </p:attrNameLst>
                                      </p:cBhvr>
                                      <p:tavLst>
                                        <p:tav tm="0">
                                          <p:val>
                                            <p:strVal val="4*#ppt_w"/>
                                          </p:val>
                                        </p:tav>
                                        <p:tav tm="100000">
                                          <p:val>
                                            <p:strVal val="#ppt_w"/>
                                          </p:val>
                                        </p:tav>
                                      </p:tavLst>
                                    </p:anim>
                                    <p:anim calcmode="lin" valueType="num">
                                      <p:cBhvr>
                                        <p:cTn id="135" dur="500" fill="hold"/>
                                        <p:tgtEl>
                                          <p:spTgt spid="158887"/>
                                        </p:tgtEl>
                                        <p:attrNameLst>
                                          <p:attrName>ppt_h</p:attrName>
                                        </p:attrNameLst>
                                      </p:cBhvr>
                                      <p:tavLst>
                                        <p:tav tm="0">
                                          <p:val>
                                            <p:strVal val="4*#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158889"/>
                                        </p:tgtEl>
                                        <p:attrNameLst>
                                          <p:attrName>style.visibility</p:attrName>
                                        </p:attrNameLst>
                                      </p:cBhvr>
                                      <p:to>
                                        <p:strVal val="visible"/>
                                      </p:to>
                                    </p:set>
                                    <p:animEffect transition="in" filter="dissolve">
                                      <p:cBhvr>
                                        <p:cTn id="140" dur="500"/>
                                        <p:tgtEl>
                                          <p:spTgt spid="15888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ntr" presetSubtype="0" fill="hold" nodeType="click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dissolve">
                                      <p:cBhvr>
                                        <p:cTn id="145" dur="500"/>
                                        <p:tgtEl>
                                          <p:spTgt spid="1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dissolve">
                                      <p:cBhvr>
                                        <p:cTn id="150" dur="500"/>
                                        <p:tgtEl>
                                          <p:spTgt spid="2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158899"/>
                                        </p:tgtEl>
                                        <p:attrNameLst>
                                          <p:attrName>style.visibility</p:attrName>
                                        </p:attrNameLst>
                                      </p:cBhvr>
                                      <p:to>
                                        <p:strVal val="visible"/>
                                      </p:to>
                                    </p:set>
                                    <p:anim calcmode="lin" valueType="num">
                                      <p:cBhvr>
                                        <p:cTn id="155" dur="500" fill="hold"/>
                                        <p:tgtEl>
                                          <p:spTgt spid="158899"/>
                                        </p:tgtEl>
                                        <p:attrNameLst>
                                          <p:attrName>ppt_w</p:attrName>
                                        </p:attrNameLst>
                                      </p:cBhvr>
                                      <p:tavLst>
                                        <p:tav tm="0">
                                          <p:val>
                                            <p:strVal val="4*#ppt_w"/>
                                          </p:val>
                                        </p:tav>
                                        <p:tav tm="100000">
                                          <p:val>
                                            <p:strVal val="#ppt_w"/>
                                          </p:val>
                                        </p:tav>
                                      </p:tavLst>
                                    </p:anim>
                                    <p:anim calcmode="lin" valueType="num">
                                      <p:cBhvr>
                                        <p:cTn id="156" dur="500" fill="hold"/>
                                        <p:tgtEl>
                                          <p:spTgt spid="158899"/>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58900"/>
                                        </p:tgtEl>
                                        <p:attrNameLst>
                                          <p:attrName>style.visibility</p:attrName>
                                        </p:attrNameLst>
                                      </p:cBhvr>
                                      <p:to>
                                        <p:strVal val="visible"/>
                                      </p:to>
                                    </p:set>
                                    <p:animEffect transition="in" filter="dissolve">
                                      <p:cBhvr>
                                        <p:cTn id="161" dur="500"/>
                                        <p:tgtEl>
                                          <p:spTgt spid="15890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nodeType="clickEffect">
                                  <p:stCondLst>
                                    <p:cond delay="0"/>
                                  </p:stCondLst>
                                  <p:childTnLst>
                                    <p:set>
                                      <p:cBhvr>
                                        <p:cTn id="165" dur="1" fill="hold">
                                          <p:stCondLst>
                                            <p:cond delay="0"/>
                                          </p:stCondLst>
                                        </p:cTn>
                                        <p:tgtEl>
                                          <p:spTgt spid="21"/>
                                        </p:tgtEl>
                                        <p:attrNameLst>
                                          <p:attrName>style.visibility</p:attrName>
                                        </p:attrNameLst>
                                      </p:cBhvr>
                                      <p:to>
                                        <p:strVal val="visible"/>
                                      </p:to>
                                    </p:set>
                                    <p:animEffect transition="in" filter="dissolve">
                                      <p:cBhvr>
                                        <p:cTn id="166" dur="500"/>
                                        <p:tgtEl>
                                          <p:spTgt spid="2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nodeType="clickEffect">
                                  <p:stCondLst>
                                    <p:cond delay="0"/>
                                  </p:stCondLst>
                                  <p:childTnLst>
                                    <p:set>
                                      <p:cBhvr>
                                        <p:cTn id="170" dur="1" fill="hold">
                                          <p:stCondLst>
                                            <p:cond delay="0"/>
                                          </p:stCondLst>
                                        </p:cTn>
                                        <p:tgtEl>
                                          <p:spTgt spid="23"/>
                                        </p:tgtEl>
                                        <p:attrNameLst>
                                          <p:attrName>style.visibility</p:attrName>
                                        </p:attrNameLst>
                                      </p:cBhvr>
                                      <p:to>
                                        <p:strVal val="visible"/>
                                      </p:to>
                                    </p:set>
                                    <p:animEffect transition="in" filter="dissolve">
                                      <p:cBhvr>
                                        <p:cTn id="171" dur="500"/>
                                        <p:tgtEl>
                                          <p:spTgt spid="2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32" fill="hold" grpId="0" nodeType="clickEffect">
                                  <p:stCondLst>
                                    <p:cond delay="0"/>
                                  </p:stCondLst>
                                  <p:childTnLst>
                                    <p:set>
                                      <p:cBhvr>
                                        <p:cTn id="175" dur="1" fill="hold">
                                          <p:stCondLst>
                                            <p:cond delay="0"/>
                                          </p:stCondLst>
                                        </p:cTn>
                                        <p:tgtEl>
                                          <p:spTgt spid="158910"/>
                                        </p:tgtEl>
                                        <p:attrNameLst>
                                          <p:attrName>style.visibility</p:attrName>
                                        </p:attrNameLst>
                                      </p:cBhvr>
                                      <p:to>
                                        <p:strVal val="visible"/>
                                      </p:to>
                                    </p:set>
                                    <p:anim calcmode="lin" valueType="num">
                                      <p:cBhvr>
                                        <p:cTn id="176" dur="500" fill="hold"/>
                                        <p:tgtEl>
                                          <p:spTgt spid="158910"/>
                                        </p:tgtEl>
                                        <p:attrNameLst>
                                          <p:attrName>ppt_w</p:attrName>
                                        </p:attrNameLst>
                                      </p:cBhvr>
                                      <p:tavLst>
                                        <p:tav tm="0">
                                          <p:val>
                                            <p:strVal val="4*#ppt_w"/>
                                          </p:val>
                                        </p:tav>
                                        <p:tav tm="100000">
                                          <p:val>
                                            <p:strVal val="#ppt_w"/>
                                          </p:val>
                                        </p:tav>
                                      </p:tavLst>
                                    </p:anim>
                                    <p:anim calcmode="lin" valueType="num">
                                      <p:cBhvr>
                                        <p:cTn id="177" dur="500" fill="hold"/>
                                        <p:tgtEl>
                                          <p:spTgt spid="158910"/>
                                        </p:tgtEl>
                                        <p:attrNameLst>
                                          <p:attrName>ppt_h</p:attrName>
                                        </p:attrNameLst>
                                      </p:cBhvr>
                                      <p:tavLst>
                                        <p:tav tm="0">
                                          <p:val>
                                            <p:strVal val="4*#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8911"/>
                                        </p:tgtEl>
                                        <p:attrNameLst>
                                          <p:attrName>style.visibility</p:attrName>
                                        </p:attrNameLst>
                                      </p:cBhvr>
                                      <p:to>
                                        <p:strVal val="visible"/>
                                      </p:to>
                                    </p:set>
                                    <p:animEffect transition="in" filter="dissolve">
                                      <p:cBhvr>
                                        <p:cTn id="182" dur="500"/>
                                        <p:tgtEl>
                                          <p:spTgt spid="15891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59011"/>
                                        </p:tgtEl>
                                        <p:attrNameLst>
                                          <p:attrName>style.visibility</p:attrName>
                                        </p:attrNameLst>
                                      </p:cBhvr>
                                      <p:to>
                                        <p:strVal val="visible"/>
                                      </p:to>
                                    </p:set>
                                    <p:animEffect transition="in" filter="dissolve">
                                      <p:cBhvr>
                                        <p:cTn id="187" dur="500"/>
                                        <p:tgtEl>
                                          <p:spTgt spid="15901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32" fill="hold" grpId="0" nodeType="clickEffect">
                                  <p:stCondLst>
                                    <p:cond delay="0"/>
                                  </p:stCondLst>
                                  <p:childTnLst>
                                    <p:set>
                                      <p:cBhvr>
                                        <p:cTn id="191" dur="1" fill="hold">
                                          <p:stCondLst>
                                            <p:cond delay="0"/>
                                          </p:stCondLst>
                                        </p:cTn>
                                        <p:tgtEl>
                                          <p:spTgt spid="158925"/>
                                        </p:tgtEl>
                                        <p:attrNameLst>
                                          <p:attrName>style.visibility</p:attrName>
                                        </p:attrNameLst>
                                      </p:cBhvr>
                                      <p:to>
                                        <p:strVal val="visible"/>
                                      </p:to>
                                    </p:set>
                                    <p:anim calcmode="lin" valueType="num">
                                      <p:cBhvr>
                                        <p:cTn id="192" dur="500" fill="hold"/>
                                        <p:tgtEl>
                                          <p:spTgt spid="158925"/>
                                        </p:tgtEl>
                                        <p:attrNameLst>
                                          <p:attrName>ppt_w</p:attrName>
                                        </p:attrNameLst>
                                      </p:cBhvr>
                                      <p:tavLst>
                                        <p:tav tm="0">
                                          <p:val>
                                            <p:strVal val="4*#ppt_w"/>
                                          </p:val>
                                        </p:tav>
                                        <p:tav tm="100000">
                                          <p:val>
                                            <p:strVal val="#ppt_w"/>
                                          </p:val>
                                        </p:tav>
                                      </p:tavLst>
                                    </p:anim>
                                    <p:anim calcmode="lin" valueType="num">
                                      <p:cBhvr>
                                        <p:cTn id="193" dur="500" fill="hold"/>
                                        <p:tgtEl>
                                          <p:spTgt spid="158925"/>
                                        </p:tgtEl>
                                        <p:attrNameLst>
                                          <p:attrName>ppt_h</p:attrName>
                                        </p:attrNameLst>
                                      </p:cBhvr>
                                      <p:tavLst>
                                        <p:tav tm="0">
                                          <p:val>
                                            <p:strVal val="4*#ppt_h"/>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58942"/>
                                        </p:tgtEl>
                                        <p:attrNameLst>
                                          <p:attrName>style.visibility</p:attrName>
                                        </p:attrNameLst>
                                      </p:cBhvr>
                                      <p:to>
                                        <p:strVal val="visible"/>
                                      </p:to>
                                    </p:set>
                                    <p:animEffect transition="in" filter="dissolve">
                                      <p:cBhvr>
                                        <p:cTn id="198" dur="500"/>
                                        <p:tgtEl>
                                          <p:spTgt spid="15894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3" presetClass="entr" presetSubtype="32" fill="hold" grpId="0" nodeType="clickEffect">
                                  <p:stCondLst>
                                    <p:cond delay="0"/>
                                  </p:stCondLst>
                                  <p:childTnLst>
                                    <p:set>
                                      <p:cBhvr>
                                        <p:cTn id="202" dur="1" fill="hold">
                                          <p:stCondLst>
                                            <p:cond delay="0"/>
                                          </p:stCondLst>
                                        </p:cTn>
                                        <p:tgtEl>
                                          <p:spTgt spid="158943"/>
                                        </p:tgtEl>
                                        <p:attrNameLst>
                                          <p:attrName>style.visibility</p:attrName>
                                        </p:attrNameLst>
                                      </p:cBhvr>
                                      <p:to>
                                        <p:strVal val="visible"/>
                                      </p:to>
                                    </p:set>
                                    <p:anim calcmode="lin" valueType="num">
                                      <p:cBhvr>
                                        <p:cTn id="203" dur="500" fill="hold"/>
                                        <p:tgtEl>
                                          <p:spTgt spid="158943"/>
                                        </p:tgtEl>
                                        <p:attrNameLst>
                                          <p:attrName>ppt_w</p:attrName>
                                        </p:attrNameLst>
                                      </p:cBhvr>
                                      <p:tavLst>
                                        <p:tav tm="0">
                                          <p:val>
                                            <p:strVal val="4*#ppt_w"/>
                                          </p:val>
                                        </p:tav>
                                        <p:tav tm="100000">
                                          <p:val>
                                            <p:strVal val="#ppt_w"/>
                                          </p:val>
                                        </p:tav>
                                      </p:tavLst>
                                    </p:anim>
                                    <p:anim calcmode="lin" valueType="num">
                                      <p:cBhvr>
                                        <p:cTn id="204" dur="500" fill="hold"/>
                                        <p:tgtEl>
                                          <p:spTgt spid="158943"/>
                                        </p:tgtEl>
                                        <p:attrNameLst>
                                          <p:attrName>ppt_h</p:attrName>
                                        </p:attrNameLst>
                                      </p:cBhvr>
                                      <p:tavLst>
                                        <p:tav tm="0">
                                          <p:val>
                                            <p:strVal val="4*#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58944"/>
                                        </p:tgtEl>
                                        <p:attrNameLst>
                                          <p:attrName>style.visibility</p:attrName>
                                        </p:attrNameLst>
                                      </p:cBhvr>
                                      <p:to>
                                        <p:strVal val="visible"/>
                                      </p:to>
                                    </p:set>
                                    <p:animEffect transition="in" filter="dissolve">
                                      <p:cBhvr>
                                        <p:cTn id="209" dur="500"/>
                                        <p:tgtEl>
                                          <p:spTgt spid="1589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158945"/>
                                        </p:tgtEl>
                                        <p:attrNameLst>
                                          <p:attrName>style.visibility</p:attrName>
                                        </p:attrNameLst>
                                      </p:cBhvr>
                                      <p:to>
                                        <p:strVal val="visible"/>
                                      </p:to>
                                    </p:set>
                                    <p:anim calcmode="lin" valueType="num">
                                      <p:cBhvr>
                                        <p:cTn id="214" dur="500" fill="hold"/>
                                        <p:tgtEl>
                                          <p:spTgt spid="158945"/>
                                        </p:tgtEl>
                                        <p:attrNameLst>
                                          <p:attrName>ppt_w</p:attrName>
                                        </p:attrNameLst>
                                      </p:cBhvr>
                                      <p:tavLst>
                                        <p:tav tm="0">
                                          <p:val>
                                            <p:strVal val="4*#ppt_w"/>
                                          </p:val>
                                        </p:tav>
                                        <p:tav tm="100000">
                                          <p:val>
                                            <p:strVal val="#ppt_w"/>
                                          </p:val>
                                        </p:tav>
                                      </p:tavLst>
                                    </p:anim>
                                    <p:anim calcmode="lin" valueType="num">
                                      <p:cBhvr>
                                        <p:cTn id="215" dur="500" fill="hold"/>
                                        <p:tgtEl>
                                          <p:spTgt spid="158945"/>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1" fill="hold" nodeType="clickEffect">
                                  <p:stCondLst>
                                    <p:cond delay="0"/>
                                  </p:stCondLst>
                                  <p:childTnLst>
                                    <p:set>
                                      <p:cBhvr>
                                        <p:cTn id="219" dur="1" fill="hold">
                                          <p:stCondLst>
                                            <p:cond delay="0"/>
                                          </p:stCondLst>
                                        </p:cTn>
                                        <p:tgtEl>
                                          <p:spTgt spid="26"/>
                                        </p:tgtEl>
                                        <p:attrNameLst>
                                          <p:attrName>style.visibility</p:attrName>
                                        </p:attrNameLst>
                                      </p:cBhvr>
                                      <p:to>
                                        <p:strVal val="visible"/>
                                      </p:to>
                                    </p:set>
                                    <p:animEffect transition="in" filter="wipe(up)">
                                      <p:cBhvr>
                                        <p:cTn id="220" dur="500"/>
                                        <p:tgtEl>
                                          <p:spTgt spid="2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8951"/>
                                        </p:tgtEl>
                                        <p:attrNameLst>
                                          <p:attrName>style.visibility</p:attrName>
                                        </p:attrNameLst>
                                      </p:cBhvr>
                                      <p:to>
                                        <p:strVal val="visible"/>
                                      </p:to>
                                    </p:set>
                                    <p:animEffect transition="in" filter="dissolve">
                                      <p:cBhvr>
                                        <p:cTn id="225" dur="500"/>
                                        <p:tgtEl>
                                          <p:spTgt spid="158951"/>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3" presetClass="entr" presetSubtype="32" fill="hold" grpId="0" nodeType="clickEffect">
                                  <p:stCondLst>
                                    <p:cond delay="0"/>
                                  </p:stCondLst>
                                  <p:childTnLst>
                                    <p:set>
                                      <p:cBhvr>
                                        <p:cTn id="229" dur="1" fill="hold">
                                          <p:stCondLst>
                                            <p:cond delay="0"/>
                                          </p:stCondLst>
                                        </p:cTn>
                                        <p:tgtEl>
                                          <p:spTgt spid="158952"/>
                                        </p:tgtEl>
                                        <p:attrNameLst>
                                          <p:attrName>style.visibility</p:attrName>
                                        </p:attrNameLst>
                                      </p:cBhvr>
                                      <p:to>
                                        <p:strVal val="visible"/>
                                      </p:to>
                                    </p:set>
                                    <p:anim calcmode="lin" valueType="num">
                                      <p:cBhvr>
                                        <p:cTn id="230" dur="500" fill="hold"/>
                                        <p:tgtEl>
                                          <p:spTgt spid="158952"/>
                                        </p:tgtEl>
                                        <p:attrNameLst>
                                          <p:attrName>ppt_w</p:attrName>
                                        </p:attrNameLst>
                                      </p:cBhvr>
                                      <p:tavLst>
                                        <p:tav tm="0">
                                          <p:val>
                                            <p:strVal val="4*#ppt_w"/>
                                          </p:val>
                                        </p:tav>
                                        <p:tav tm="100000">
                                          <p:val>
                                            <p:strVal val="#ppt_w"/>
                                          </p:val>
                                        </p:tav>
                                      </p:tavLst>
                                    </p:anim>
                                    <p:anim calcmode="lin" valueType="num">
                                      <p:cBhvr>
                                        <p:cTn id="231" dur="500" fill="hold"/>
                                        <p:tgtEl>
                                          <p:spTgt spid="158952"/>
                                        </p:tgtEl>
                                        <p:attrNameLst>
                                          <p:attrName>ppt_h</p:attrName>
                                        </p:attrNameLst>
                                      </p:cBhvr>
                                      <p:tavLst>
                                        <p:tav tm="0">
                                          <p:val>
                                            <p:strVal val="4*#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158953"/>
                                        </p:tgtEl>
                                        <p:attrNameLst>
                                          <p:attrName>style.visibility</p:attrName>
                                        </p:attrNameLst>
                                      </p:cBhvr>
                                      <p:to>
                                        <p:strVal val="visible"/>
                                      </p:to>
                                    </p:set>
                                    <p:animEffect transition="in" filter="dissolve">
                                      <p:cBhvr>
                                        <p:cTn id="236" dur="500"/>
                                        <p:tgtEl>
                                          <p:spTgt spid="158953"/>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32" fill="hold" grpId="0" nodeType="clickEffect">
                                  <p:stCondLst>
                                    <p:cond delay="0"/>
                                  </p:stCondLst>
                                  <p:childTnLst>
                                    <p:set>
                                      <p:cBhvr>
                                        <p:cTn id="240" dur="1" fill="hold">
                                          <p:stCondLst>
                                            <p:cond delay="0"/>
                                          </p:stCondLst>
                                        </p:cTn>
                                        <p:tgtEl>
                                          <p:spTgt spid="158954"/>
                                        </p:tgtEl>
                                        <p:attrNameLst>
                                          <p:attrName>style.visibility</p:attrName>
                                        </p:attrNameLst>
                                      </p:cBhvr>
                                      <p:to>
                                        <p:strVal val="visible"/>
                                      </p:to>
                                    </p:set>
                                    <p:anim calcmode="lin" valueType="num">
                                      <p:cBhvr>
                                        <p:cTn id="241" dur="500" fill="hold"/>
                                        <p:tgtEl>
                                          <p:spTgt spid="158954"/>
                                        </p:tgtEl>
                                        <p:attrNameLst>
                                          <p:attrName>ppt_w</p:attrName>
                                        </p:attrNameLst>
                                      </p:cBhvr>
                                      <p:tavLst>
                                        <p:tav tm="0">
                                          <p:val>
                                            <p:strVal val="4*#ppt_w"/>
                                          </p:val>
                                        </p:tav>
                                        <p:tav tm="100000">
                                          <p:val>
                                            <p:strVal val="#ppt_w"/>
                                          </p:val>
                                        </p:tav>
                                      </p:tavLst>
                                    </p:anim>
                                    <p:anim calcmode="lin" valueType="num">
                                      <p:cBhvr>
                                        <p:cTn id="242" dur="500" fill="hold"/>
                                        <p:tgtEl>
                                          <p:spTgt spid="158954"/>
                                        </p:tgtEl>
                                        <p:attrNameLst>
                                          <p:attrName>ppt_h</p:attrName>
                                        </p:attrNameLst>
                                      </p:cBhvr>
                                      <p:tavLst>
                                        <p:tav tm="0">
                                          <p:val>
                                            <p:strVal val="4*#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58955"/>
                                        </p:tgtEl>
                                        <p:attrNameLst>
                                          <p:attrName>style.visibility</p:attrName>
                                        </p:attrNameLst>
                                      </p:cBhvr>
                                      <p:to>
                                        <p:strVal val="visible"/>
                                      </p:to>
                                    </p:set>
                                    <p:animEffect transition="in" filter="dissolve">
                                      <p:cBhvr>
                                        <p:cTn id="247" dur="500"/>
                                        <p:tgtEl>
                                          <p:spTgt spid="158955"/>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dissolve">
                                      <p:cBhvr>
                                        <p:cTn id="252" dur="500"/>
                                        <p:tgtEl>
                                          <p:spTgt spid="27"/>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nodeType="clickEffect">
                                  <p:stCondLst>
                                    <p:cond delay="0"/>
                                  </p:stCondLst>
                                  <p:childTnLst>
                                    <p:set>
                                      <p:cBhvr>
                                        <p:cTn id="256" dur="1" fill="hold">
                                          <p:stCondLst>
                                            <p:cond delay="0"/>
                                          </p:stCondLst>
                                        </p:cTn>
                                        <p:tgtEl>
                                          <p:spTgt spid="29"/>
                                        </p:tgtEl>
                                        <p:attrNameLst>
                                          <p:attrName>style.visibility</p:attrName>
                                        </p:attrNameLst>
                                      </p:cBhvr>
                                      <p:to>
                                        <p:strVal val="visible"/>
                                      </p:to>
                                    </p:set>
                                    <p:animEffect transition="in" filter="dissolve">
                                      <p:cBhvr>
                                        <p:cTn id="257" dur="500"/>
                                        <p:tgtEl>
                                          <p:spTgt spid="2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grpId="0" nodeType="clickEffect">
                                  <p:stCondLst>
                                    <p:cond delay="0"/>
                                  </p:stCondLst>
                                  <p:childTnLst>
                                    <p:set>
                                      <p:cBhvr>
                                        <p:cTn id="261" dur="1" fill="hold">
                                          <p:stCondLst>
                                            <p:cond delay="0"/>
                                          </p:stCondLst>
                                        </p:cTn>
                                        <p:tgtEl>
                                          <p:spTgt spid="158976"/>
                                        </p:tgtEl>
                                        <p:attrNameLst>
                                          <p:attrName>style.visibility</p:attrName>
                                        </p:attrNameLst>
                                      </p:cBhvr>
                                      <p:to>
                                        <p:strVal val="visible"/>
                                      </p:to>
                                    </p:set>
                                    <p:anim calcmode="lin" valueType="num">
                                      <p:cBhvr>
                                        <p:cTn id="262" dur="500" fill="hold"/>
                                        <p:tgtEl>
                                          <p:spTgt spid="158976"/>
                                        </p:tgtEl>
                                        <p:attrNameLst>
                                          <p:attrName>ppt_w</p:attrName>
                                        </p:attrNameLst>
                                      </p:cBhvr>
                                      <p:tavLst>
                                        <p:tav tm="0">
                                          <p:val>
                                            <p:strVal val="4*#ppt_w"/>
                                          </p:val>
                                        </p:tav>
                                        <p:tav tm="100000">
                                          <p:val>
                                            <p:strVal val="#ppt_w"/>
                                          </p:val>
                                        </p:tav>
                                      </p:tavLst>
                                    </p:anim>
                                    <p:anim calcmode="lin" valueType="num">
                                      <p:cBhvr>
                                        <p:cTn id="263" dur="500" fill="hold"/>
                                        <p:tgtEl>
                                          <p:spTgt spid="158976"/>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158977"/>
                                        </p:tgtEl>
                                        <p:attrNameLst>
                                          <p:attrName>style.visibility</p:attrName>
                                        </p:attrNameLst>
                                      </p:cBhvr>
                                      <p:to>
                                        <p:strVal val="visible"/>
                                      </p:to>
                                    </p:set>
                                    <p:animEffect transition="in" filter="dissolve">
                                      <p:cBhvr>
                                        <p:cTn id="268" dur="500"/>
                                        <p:tgtEl>
                                          <p:spTgt spid="15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nodeType="clickEffect">
                                  <p:stCondLst>
                                    <p:cond delay="0"/>
                                  </p:stCondLst>
                                  <p:childTnLst>
                                    <p:set>
                                      <p:cBhvr>
                                        <p:cTn id="272" dur="1" fill="hold">
                                          <p:stCondLst>
                                            <p:cond delay="0"/>
                                          </p:stCondLst>
                                        </p:cTn>
                                        <p:tgtEl>
                                          <p:spTgt spid="158978"/>
                                        </p:tgtEl>
                                        <p:attrNameLst>
                                          <p:attrName>style.visibility</p:attrName>
                                        </p:attrNameLst>
                                      </p:cBhvr>
                                      <p:to>
                                        <p:strVal val="visible"/>
                                      </p:to>
                                    </p:set>
                                    <p:animEffect transition="in" filter="dissolve">
                                      <p:cBhvr>
                                        <p:cTn id="273" dur="500"/>
                                        <p:tgtEl>
                                          <p:spTgt spid="15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158984"/>
                                        </p:tgtEl>
                                        <p:attrNameLst>
                                          <p:attrName>style.visibility</p:attrName>
                                        </p:attrNameLst>
                                      </p:cBhvr>
                                      <p:to>
                                        <p:strVal val="visible"/>
                                      </p:to>
                                    </p:set>
                                    <p:animEffect transition="in" filter="dissolve">
                                      <p:cBhvr>
                                        <p:cTn id="278" dur="500"/>
                                        <p:tgtEl>
                                          <p:spTgt spid="15898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3" presetClass="entr" presetSubtype="32" fill="hold" grpId="0" nodeType="clickEffect">
                                  <p:stCondLst>
                                    <p:cond delay="0"/>
                                  </p:stCondLst>
                                  <p:childTnLst>
                                    <p:set>
                                      <p:cBhvr>
                                        <p:cTn id="282" dur="1" fill="hold">
                                          <p:stCondLst>
                                            <p:cond delay="0"/>
                                          </p:stCondLst>
                                        </p:cTn>
                                        <p:tgtEl>
                                          <p:spTgt spid="158987"/>
                                        </p:tgtEl>
                                        <p:attrNameLst>
                                          <p:attrName>style.visibility</p:attrName>
                                        </p:attrNameLst>
                                      </p:cBhvr>
                                      <p:to>
                                        <p:strVal val="visible"/>
                                      </p:to>
                                    </p:set>
                                    <p:anim calcmode="lin" valueType="num">
                                      <p:cBhvr>
                                        <p:cTn id="283" dur="500" fill="hold"/>
                                        <p:tgtEl>
                                          <p:spTgt spid="158987"/>
                                        </p:tgtEl>
                                        <p:attrNameLst>
                                          <p:attrName>ppt_w</p:attrName>
                                        </p:attrNameLst>
                                      </p:cBhvr>
                                      <p:tavLst>
                                        <p:tav tm="0">
                                          <p:val>
                                            <p:strVal val="4*#ppt_w"/>
                                          </p:val>
                                        </p:tav>
                                        <p:tav tm="100000">
                                          <p:val>
                                            <p:strVal val="#ppt_w"/>
                                          </p:val>
                                        </p:tav>
                                      </p:tavLst>
                                    </p:anim>
                                    <p:anim calcmode="lin" valueType="num">
                                      <p:cBhvr>
                                        <p:cTn id="284" dur="500" fill="hold"/>
                                        <p:tgtEl>
                                          <p:spTgt spid="158987"/>
                                        </p:tgtEl>
                                        <p:attrNameLst>
                                          <p:attrName>ppt_h</p:attrName>
                                        </p:attrNameLst>
                                      </p:cBhvr>
                                      <p:tavLst>
                                        <p:tav tm="0">
                                          <p:val>
                                            <p:strVal val="4*#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158988"/>
                                        </p:tgtEl>
                                        <p:attrNameLst>
                                          <p:attrName>style.visibility</p:attrName>
                                        </p:attrNameLst>
                                      </p:cBhvr>
                                      <p:to>
                                        <p:strVal val="visible"/>
                                      </p:to>
                                    </p:set>
                                    <p:animEffect transition="in" filter="dissolve">
                                      <p:cBhvr>
                                        <p:cTn id="289" dur="500"/>
                                        <p:tgtEl>
                                          <p:spTgt spid="158988"/>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9" presetClass="entr" presetSubtype="0" fill="hold" nodeType="clickEffect">
                                  <p:stCondLst>
                                    <p:cond delay="0"/>
                                  </p:stCondLst>
                                  <p:childTnLst>
                                    <p:set>
                                      <p:cBhvr>
                                        <p:cTn id="293" dur="1" fill="hold">
                                          <p:stCondLst>
                                            <p:cond delay="0"/>
                                          </p:stCondLst>
                                        </p:cTn>
                                        <p:tgtEl>
                                          <p:spTgt spid="158986"/>
                                        </p:tgtEl>
                                        <p:attrNameLst>
                                          <p:attrName>style.visibility</p:attrName>
                                        </p:attrNameLst>
                                      </p:cBhvr>
                                      <p:to>
                                        <p:strVal val="visible"/>
                                      </p:to>
                                    </p:set>
                                    <p:animEffect transition="in" filter="dissolve">
                                      <p:cBhvr>
                                        <p:cTn id="294" dur="500"/>
                                        <p:tgtEl>
                                          <p:spTgt spid="158986"/>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9" presetClass="entr" presetSubtype="0" fill="hold" nodeType="clickEffect">
                                  <p:stCondLst>
                                    <p:cond delay="0"/>
                                  </p:stCondLst>
                                  <p:childTnLst>
                                    <p:set>
                                      <p:cBhvr>
                                        <p:cTn id="298" dur="1" fill="hold">
                                          <p:stCondLst>
                                            <p:cond delay="0"/>
                                          </p:stCondLst>
                                        </p:cTn>
                                        <p:tgtEl>
                                          <p:spTgt spid="158990"/>
                                        </p:tgtEl>
                                        <p:attrNameLst>
                                          <p:attrName>style.visibility</p:attrName>
                                        </p:attrNameLst>
                                      </p:cBhvr>
                                      <p:to>
                                        <p:strVal val="visible"/>
                                      </p:to>
                                    </p:set>
                                    <p:animEffect transition="in" filter="dissolve">
                                      <p:cBhvr>
                                        <p:cTn id="299" dur="500"/>
                                        <p:tgtEl>
                                          <p:spTgt spid="158990"/>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grpId="0" nodeType="clickEffect">
                                  <p:stCondLst>
                                    <p:cond delay="0"/>
                                  </p:stCondLst>
                                  <p:childTnLst>
                                    <p:set>
                                      <p:cBhvr>
                                        <p:cTn id="303" dur="1" fill="hold">
                                          <p:stCondLst>
                                            <p:cond delay="0"/>
                                          </p:stCondLst>
                                        </p:cTn>
                                        <p:tgtEl>
                                          <p:spTgt spid="158998"/>
                                        </p:tgtEl>
                                        <p:attrNameLst>
                                          <p:attrName>style.visibility</p:attrName>
                                        </p:attrNameLst>
                                      </p:cBhvr>
                                      <p:to>
                                        <p:strVal val="visible"/>
                                      </p:to>
                                    </p:set>
                                    <p:anim calcmode="lin" valueType="num">
                                      <p:cBhvr>
                                        <p:cTn id="304" dur="500" fill="hold"/>
                                        <p:tgtEl>
                                          <p:spTgt spid="158998"/>
                                        </p:tgtEl>
                                        <p:attrNameLst>
                                          <p:attrName>ppt_w</p:attrName>
                                        </p:attrNameLst>
                                      </p:cBhvr>
                                      <p:tavLst>
                                        <p:tav tm="0">
                                          <p:val>
                                            <p:strVal val="4*#ppt_w"/>
                                          </p:val>
                                        </p:tav>
                                        <p:tav tm="100000">
                                          <p:val>
                                            <p:strVal val="#ppt_w"/>
                                          </p:val>
                                        </p:tav>
                                      </p:tavLst>
                                    </p:anim>
                                    <p:anim calcmode="lin" valueType="num">
                                      <p:cBhvr>
                                        <p:cTn id="305" dur="500" fill="hold"/>
                                        <p:tgtEl>
                                          <p:spTgt spid="158998"/>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58999"/>
                                        </p:tgtEl>
                                        <p:attrNameLst>
                                          <p:attrName>style.visibility</p:attrName>
                                        </p:attrNameLst>
                                      </p:cBhvr>
                                      <p:to>
                                        <p:strVal val="visible"/>
                                      </p:to>
                                    </p:set>
                                    <p:animEffect transition="in" filter="dissolve">
                                      <p:cBhvr>
                                        <p:cTn id="310" dur="500"/>
                                        <p:tgtEl>
                                          <p:spTgt spid="158999"/>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3" presetClass="entr" presetSubtype="32" fill="hold" grpId="0" nodeType="clickEffect">
                                  <p:stCondLst>
                                    <p:cond delay="0"/>
                                  </p:stCondLst>
                                  <p:childTnLst>
                                    <p:set>
                                      <p:cBhvr>
                                        <p:cTn id="314" dur="1" fill="hold">
                                          <p:stCondLst>
                                            <p:cond delay="0"/>
                                          </p:stCondLst>
                                        </p:cTn>
                                        <p:tgtEl>
                                          <p:spTgt spid="159000"/>
                                        </p:tgtEl>
                                        <p:attrNameLst>
                                          <p:attrName>style.visibility</p:attrName>
                                        </p:attrNameLst>
                                      </p:cBhvr>
                                      <p:to>
                                        <p:strVal val="visible"/>
                                      </p:to>
                                    </p:set>
                                    <p:anim calcmode="lin" valueType="num">
                                      <p:cBhvr>
                                        <p:cTn id="315" dur="500" fill="hold"/>
                                        <p:tgtEl>
                                          <p:spTgt spid="159000"/>
                                        </p:tgtEl>
                                        <p:attrNameLst>
                                          <p:attrName>ppt_w</p:attrName>
                                        </p:attrNameLst>
                                      </p:cBhvr>
                                      <p:tavLst>
                                        <p:tav tm="0">
                                          <p:val>
                                            <p:strVal val="4*#ppt_w"/>
                                          </p:val>
                                        </p:tav>
                                        <p:tav tm="100000">
                                          <p:val>
                                            <p:strVal val="#ppt_w"/>
                                          </p:val>
                                        </p:tav>
                                      </p:tavLst>
                                    </p:anim>
                                    <p:anim calcmode="lin" valueType="num">
                                      <p:cBhvr>
                                        <p:cTn id="316" dur="500" fill="hold"/>
                                        <p:tgtEl>
                                          <p:spTgt spid="159000"/>
                                        </p:tgtEl>
                                        <p:attrNameLst>
                                          <p:attrName>ppt_h</p:attrName>
                                        </p:attrNameLst>
                                      </p:cBhvr>
                                      <p:tavLst>
                                        <p:tav tm="0">
                                          <p:val>
                                            <p:strVal val="4*#ppt_h"/>
                                          </p:val>
                                        </p:tav>
                                        <p:tav tm="100000">
                                          <p:val>
                                            <p:strVal val="#ppt_h"/>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159001"/>
                                        </p:tgtEl>
                                        <p:attrNameLst>
                                          <p:attrName>style.visibility</p:attrName>
                                        </p:attrNameLst>
                                      </p:cBhvr>
                                      <p:to>
                                        <p:strVal val="visible"/>
                                      </p:to>
                                    </p:set>
                                    <p:animEffect transition="in" filter="dissolve">
                                      <p:cBhvr>
                                        <p:cTn id="321" dur="500"/>
                                        <p:tgtEl>
                                          <p:spTgt spid="159001"/>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159002"/>
                                        </p:tgtEl>
                                        <p:attrNameLst>
                                          <p:attrName>style.visibility</p:attrName>
                                        </p:attrNameLst>
                                      </p:cBhvr>
                                      <p:to>
                                        <p:strVal val="visible"/>
                                      </p:to>
                                    </p:set>
                                    <p:anim calcmode="lin" valueType="num">
                                      <p:cBhvr>
                                        <p:cTn id="326" dur="500" fill="hold"/>
                                        <p:tgtEl>
                                          <p:spTgt spid="159002"/>
                                        </p:tgtEl>
                                        <p:attrNameLst>
                                          <p:attrName>ppt_w</p:attrName>
                                        </p:attrNameLst>
                                      </p:cBhvr>
                                      <p:tavLst>
                                        <p:tav tm="0">
                                          <p:val>
                                            <p:strVal val="4*#ppt_w"/>
                                          </p:val>
                                        </p:tav>
                                        <p:tav tm="100000">
                                          <p:val>
                                            <p:strVal val="#ppt_w"/>
                                          </p:val>
                                        </p:tav>
                                      </p:tavLst>
                                    </p:anim>
                                    <p:anim calcmode="lin" valueType="num">
                                      <p:cBhvr>
                                        <p:cTn id="327" dur="500" fill="hold"/>
                                        <p:tgtEl>
                                          <p:spTgt spid="159002"/>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159003"/>
                                        </p:tgtEl>
                                        <p:attrNameLst>
                                          <p:attrName>style.visibility</p:attrName>
                                        </p:attrNameLst>
                                      </p:cBhvr>
                                      <p:to>
                                        <p:strVal val="visible"/>
                                      </p:to>
                                    </p:set>
                                    <p:animEffect transition="in" filter="dissolve">
                                      <p:cBhvr>
                                        <p:cTn id="332" dur="500"/>
                                        <p:tgtEl>
                                          <p:spTgt spid="159003"/>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9" presetClass="entr" presetSubtype="0" fill="hold" nodeType="clickEffect">
                                  <p:stCondLst>
                                    <p:cond delay="0"/>
                                  </p:stCondLst>
                                  <p:childTnLst>
                                    <p:set>
                                      <p:cBhvr>
                                        <p:cTn id="336" dur="1" fill="hold">
                                          <p:stCondLst>
                                            <p:cond delay="0"/>
                                          </p:stCondLst>
                                        </p:cTn>
                                        <p:tgtEl>
                                          <p:spTgt spid="158995"/>
                                        </p:tgtEl>
                                        <p:attrNameLst>
                                          <p:attrName>style.visibility</p:attrName>
                                        </p:attrNameLst>
                                      </p:cBhvr>
                                      <p:to>
                                        <p:strVal val="visible"/>
                                      </p:to>
                                    </p:set>
                                    <p:animEffect transition="in" filter="dissolve">
                                      <p:cBhvr>
                                        <p:cTn id="337" dur="500"/>
                                        <p:tgtEl>
                                          <p:spTgt spid="158995"/>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3" presetClass="entr" presetSubtype="32" fill="hold" grpId="0" nodeType="clickEffect">
                                  <p:stCondLst>
                                    <p:cond delay="0"/>
                                  </p:stCondLst>
                                  <p:childTnLst>
                                    <p:set>
                                      <p:cBhvr>
                                        <p:cTn id="341" dur="1" fill="hold">
                                          <p:stCondLst>
                                            <p:cond delay="0"/>
                                          </p:stCondLst>
                                        </p:cTn>
                                        <p:tgtEl>
                                          <p:spTgt spid="159017"/>
                                        </p:tgtEl>
                                        <p:attrNameLst>
                                          <p:attrName>style.visibility</p:attrName>
                                        </p:attrNameLst>
                                      </p:cBhvr>
                                      <p:to>
                                        <p:strVal val="visible"/>
                                      </p:to>
                                    </p:set>
                                    <p:anim calcmode="lin" valueType="num">
                                      <p:cBhvr>
                                        <p:cTn id="342" dur="500" fill="hold"/>
                                        <p:tgtEl>
                                          <p:spTgt spid="159017"/>
                                        </p:tgtEl>
                                        <p:attrNameLst>
                                          <p:attrName>ppt_w</p:attrName>
                                        </p:attrNameLst>
                                      </p:cBhvr>
                                      <p:tavLst>
                                        <p:tav tm="0">
                                          <p:val>
                                            <p:strVal val="4*#ppt_w"/>
                                          </p:val>
                                        </p:tav>
                                        <p:tav tm="100000">
                                          <p:val>
                                            <p:strVal val="#ppt_w"/>
                                          </p:val>
                                        </p:tav>
                                      </p:tavLst>
                                    </p:anim>
                                    <p:anim calcmode="lin" valueType="num">
                                      <p:cBhvr>
                                        <p:cTn id="343" dur="500" fill="hold"/>
                                        <p:tgtEl>
                                          <p:spTgt spid="159017"/>
                                        </p:tgtEl>
                                        <p:attrNameLst>
                                          <p:attrName>ppt_h</p:attrName>
                                        </p:attrNameLst>
                                      </p:cBhvr>
                                      <p:tavLst>
                                        <p:tav tm="0">
                                          <p:val>
                                            <p:strVal val="4*#ppt_h"/>
                                          </p:val>
                                        </p:tav>
                                        <p:tav tm="100000">
                                          <p:val>
                                            <p:strVal val="#ppt_h"/>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159018"/>
                                        </p:tgtEl>
                                        <p:attrNameLst>
                                          <p:attrName>style.visibility</p:attrName>
                                        </p:attrNameLst>
                                      </p:cBhvr>
                                      <p:to>
                                        <p:strVal val="visible"/>
                                      </p:to>
                                    </p:set>
                                    <p:animEffect transition="in" filter="dissolve">
                                      <p:cBhvr>
                                        <p:cTn id="348" dur="500"/>
                                        <p:tgtEl>
                                          <p:spTgt spid="159018"/>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159019"/>
                                        </p:tgtEl>
                                        <p:attrNameLst>
                                          <p:attrName>style.visibility</p:attrName>
                                        </p:attrNameLst>
                                      </p:cBhvr>
                                      <p:to>
                                        <p:strVal val="visible"/>
                                      </p:to>
                                    </p:set>
                                    <p:anim calcmode="lin" valueType="num">
                                      <p:cBhvr>
                                        <p:cTn id="353" dur="500" fill="hold"/>
                                        <p:tgtEl>
                                          <p:spTgt spid="159019"/>
                                        </p:tgtEl>
                                        <p:attrNameLst>
                                          <p:attrName>ppt_w</p:attrName>
                                        </p:attrNameLst>
                                      </p:cBhvr>
                                      <p:tavLst>
                                        <p:tav tm="0">
                                          <p:val>
                                            <p:strVal val="4*#ppt_w"/>
                                          </p:val>
                                        </p:tav>
                                        <p:tav tm="100000">
                                          <p:val>
                                            <p:strVal val="#ppt_w"/>
                                          </p:val>
                                        </p:tav>
                                      </p:tavLst>
                                    </p:anim>
                                    <p:anim calcmode="lin" valueType="num">
                                      <p:cBhvr>
                                        <p:cTn id="354" dur="500" fill="hold"/>
                                        <p:tgtEl>
                                          <p:spTgt spid="159019"/>
                                        </p:tgtEl>
                                        <p:attrNameLst>
                                          <p:attrName>ppt_h</p:attrName>
                                        </p:attrNameLst>
                                      </p:cBhvr>
                                      <p:tavLst>
                                        <p:tav tm="0">
                                          <p:val>
                                            <p:strVal val="4*#ppt_h"/>
                                          </p:val>
                                        </p:tav>
                                        <p:tav tm="100000">
                                          <p:val>
                                            <p:strVal val="#ppt_h"/>
                                          </p:val>
                                        </p:tav>
                                      </p:tavLst>
                                    </p:anim>
                                  </p:childTnLst>
                                </p:cTn>
                              </p:par>
                            </p:childTnLst>
                          </p:cTn>
                        </p:par>
                      </p:childTnLst>
                    </p:cTn>
                  </p:par>
                  <p:par>
                    <p:cTn id="355" fill="hold" nodeType="clickPar">
                      <p:stCondLst>
                        <p:cond delay="indefinite"/>
                      </p:stCondLst>
                      <p:childTnLst>
                        <p:par>
                          <p:cTn id="356" fill="hold" nodeType="withGroup">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159020"/>
                                        </p:tgtEl>
                                        <p:attrNameLst>
                                          <p:attrName>style.visibility</p:attrName>
                                        </p:attrNameLst>
                                      </p:cBhvr>
                                      <p:to>
                                        <p:strVal val="visible"/>
                                      </p:to>
                                    </p:set>
                                    <p:animEffect transition="in" filter="dissolve">
                                      <p:cBhvr>
                                        <p:cTn id="359" dur="500"/>
                                        <p:tgtEl>
                                          <p:spTgt spid="159020"/>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9" presetClass="entr" presetSubtype="0" fill="hold" nodeType="clickEffect">
                                  <p:stCondLst>
                                    <p:cond delay="0"/>
                                  </p:stCondLst>
                                  <p:childTnLst>
                                    <p:set>
                                      <p:cBhvr>
                                        <p:cTn id="363" dur="1" fill="hold">
                                          <p:stCondLst>
                                            <p:cond delay="0"/>
                                          </p:stCondLst>
                                        </p:cTn>
                                        <p:tgtEl>
                                          <p:spTgt spid="159005"/>
                                        </p:tgtEl>
                                        <p:attrNameLst>
                                          <p:attrName>style.visibility</p:attrName>
                                        </p:attrNameLst>
                                      </p:cBhvr>
                                      <p:to>
                                        <p:strVal val="visible"/>
                                      </p:to>
                                    </p:set>
                                    <p:animEffect transition="in" filter="dissolve">
                                      <p:cBhvr>
                                        <p:cTn id="364" dur="500"/>
                                        <p:tgtEl>
                                          <p:spTgt spid="159005"/>
                                        </p:tgtEl>
                                      </p:cBhvr>
                                    </p:animEffec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9" presetClass="entr" presetSubtype="0" fill="hold" nodeType="clickEffect">
                                  <p:stCondLst>
                                    <p:cond delay="0"/>
                                  </p:stCondLst>
                                  <p:childTnLst>
                                    <p:set>
                                      <p:cBhvr>
                                        <p:cTn id="368" dur="1" fill="hold">
                                          <p:stCondLst>
                                            <p:cond delay="0"/>
                                          </p:stCondLst>
                                        </p:cTn>
                                        <p:tgtEl>
                                          <p:spTgt spid="159007"/>
                                        </p:tgtEl>
                                        <p:attrNameLst>
                                          <p:attrName>style.visibility</p:attrName>
                                        </p:attrNameLst>
                                      </p:cBhvr>
                                      <p:to>
                                        <p:strVal val="visible"/>
                                      </p:to>
                                    </p:set>
                                    <p:animEffect transition="in" filter="dissolve">
                                      <p:cBhvr>
                                        <p:cTn id="369" dur="500"/>
                                        <p:tgtEl>
                                          <p:spTgt spid="159007"/>
                                        </p:tgtEl>
                                      </p:cBhvr>
                                    </p:animEffec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3" presetClass="entr" presetSubtype="32" fill="hold" grpId="0" nodeType="clickEffect">
                                  <p:stCondLst>
                                    <p:cond delay="0"/>
                                  </p:stCondLst>
                                  <p:childTnLst>
                                    <p:set>
                                      <p:cBhvr>
                                        <p:cTn id="373" dur="1" fill="hold">
                                          <p:stCondLst>
                                            <p:cond delay="0"/>
                                          </p:stCondLst>
                                        </p:cTn>
                                        <p:tgtEl>
                                          <p:spTgt spid="159030"/>
                                        </p:tgtEl>
                                        <p:attrNameLst>
                                          <p:attrName>style.visibility</p:attrName>
                                        </p:attrNameLst>
                                      </p:cBhvr>
                                      <p:to>
                                        <p:strVal val="visible"/>
                                      </p:to>
                                    </p:set>
                                    <p:anim calcmode="lin" valueType="num">
                                      <p:cBhvr>
                                        <p:cTn id="374" dur="500" fill="hold"/>
                                        <p:tgtEl>
                                          <p:spTgt spid="159030"/>
                                        </p:tgtEl>
                                        <p:attrNameLst>
                                          <p:attrName>ppt_w</p:attrName>
                                        </p:attrNameLst>
                                      </p:cBhvr>
                                      <p:tavLst>
                                        <p:tav tm="0">
                                          <p:val>
                                            <p:strVal val="4*#ppt_w"/>
                                          </p:val>
                                        </p:tav>
                                        <p:tav tm="100000">
                                          <p:val>
                                            <p:strVal val="#ppt_w"/>
                                          </p:val>
                                        </p:tav>
                                      </p:tavLst>
                                    </p:anim>
                                    <p:anim calcmode="lin" valueType="num">
                                      <p:cBhvr>
                                        <p:cTn id="375" dur="500" fill="hold"/>
                                        <p:tgtEl>
                                          <p:spTgt spid="159030"/>
                                        </p:tgtEl>
                                        <p:attrNameLst>
                                          <p:attrName>ppt_h</p:attrName>
                                        </p:attrNameLst>
                                      </p:cBhvr>
                                      <p:tavLst>
                                        <p:tav tm="0">
                                          <p:val>
                                            <p:strVal val="4*#ppt_h"/>
                                          </p:val>
                                        </p:tav>
                                        <p:tav tm="100000">
                                          <p:val>
                                            <p:strVal val="#ppt_h"/>
                                          </p:val>
                                        </p:tav>
                                      </p:tavLst>
                                    </p:anim>
                                  </p:childTnLst>
                                </p:cTn>
                              </p:par>
                            </p:childTnLst>
                          </p:cTn>
                        </p:par>
                      </p:childTnLst>
                    </p:cTn>
                  </p:par>
                  <p:par>
                    <p:cTn id="376" fill="hold" nodeType="clickPar">
                      <p:stCondLst>
                        <p:cond delay="indefinite"/>
                      </p:stCondLst>
                      <p:childTnLst>
                        <p:par>
                          <p:cTn id="377" fill="hold" nodeType="withGroup">
                            <p:stCondLst>
                              <p:cond delay="0"/>
                            </p:stCondLst>
                            <p:childTnLst>
                              <p:par>
                                <p:cTn id="378" presetID="9" presetClass="entr" presetSubtype="0" fill="hold" grpId="0" nodeType="clickEffect">
                                  <p:stCondLst>
                                    <p:cond delay="0"/>
                                  </p:stCondLst>
                                  <p:childTnLst>
                                    <p:set>
                                      <p:cBhvr>
                                        <p:cTn id="379" dur="1" fill="hold">
                                          <p:stCondLst>
                                            <p:cond delay="0"/>
                                          </p:stCondLst>
                                        </p:cTn>
                                        <p:tgtEl>
                                          <p:spTgt spid="159031"/>
                                        </p:tgtEl>
                                        <p:attrNameLst>
                                          <p:attrName>style.visibility</p:attrName>
                                        </p:attrNameLst>
                                      </p:cBhvr>
                                      <p:to>
                                        <p:strVal val="visible"/>
                                      </p:to>
                                    </p:set>
                                    <p:animEffect transition="in" filter="dissolve">
                                      <p:cBhvr>
                                        <p:cTn id="380" dur="500"/>
                                        <p:tgtEl>
                                          <p:spTgt spid="159031"/>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3" presetClass="entr" presetSubtype="32" fill="hold" grpId="0" nodeType="clickEffect">
                                  <p:stCondLst>
                                    <p:cond delay="0"/>
                                  </p:stCondLst>
                                  <p:childTnLst>
                                    <p:set>
                                      <p:cBhvr>
                                        <p:cTn id="384" dur="1" fill="hold">
                                          <p:stCondLst>
                                            <p:cond delay="0"/>
                                          </p:stCondLst>
                                        </p:cTn>
                                        <p:tgtEl>
                                          <p:spTgt spid="159032"/>
                                        </p:tgtEl>
                                        <p:attrNameLst>
                                          <p:attrName>style.visibility</p:attrName>
                                        </p:attrNameLst>
                                      </p:cBhvr>
                                      <p:to>
                                        <p:strVal val="visible"/>
                                      </p:to>
                                    </p:set>
                                    <p:anim calcmode="lin" valueType="num">
                                      <p:cBhvr>
                                        <p:cTn id="385" dur="500" fill="hold"/>
                                        <p:tgtEl>
                                          <p:spTgt spid="159032"/>
                                        </p:tgtEl>
                                        <p:attrNameLst>
                                          <p:attrName>ppt_w</p:attrName>
                                        </p:attrNameLst>
                                      </p:cBhvr>
                                      <p:tavLst>
                                        <p:tav tm="0">
                                          <p:val>
                                            <p:strVal val="4*#ppt_w"/>
                                          </p:val>
                                        </p:tav>
                                        <p:tav tm="100000">
                                          <p:val>
                                            <p:strVal val="#ppt_w"/>
                                          </p:val>
                                        </p:tav>
                                      </p:tavLst>
                                    </p:anim>
                                    <p:anim calcmode="lin" valueType="num">
                                      <p:cBhvr>
                                        <p:cTn id="386" dur="500" fill="hold"/>
                                        <p:tgtEl>
                                          <p:spTgt spid="159032"/>
                                        </p:tgtEl>
                                        <p:attrNameLst>
                                          <p:attrName>ppt_h</p:attrName>
                                        </p:attrNameLst>
                                      </p:cBhvr>
                                      <p:tavLst>
                                        <p:tav tm="0">
                                          <p:val>
                                            <p:strVal val="4*#ppt_h"/>
                                          </p:val>
                                        </p:tav>
                                        <p:tav tm="100000">
                                          <p:val>
                                            <p:strVal val="#ppt_h"/>
                                          </p:val>
                                        </p:tav>
                                      </p:tavLst>
                                    </p:anim>
                                  </p:childTnLst>
                                </p:cTn>
                              </p:par>
                            </p:childTnLst>
                          </p:cTn>
                        </p:par>
                      </p:childTnLst>
                    </p:cTn>
                  </p:par>
                  <p:par>
                    <p:cTn id="387" fill="hold" nodeType="clickPar">
                      <p:stCondLst>
                        <p:cond delay="indefinite"/>
                      </p:stCondLst>
                      <p:childTnLst>
                        <p:par>
                          <p:cTn id="388" fill="hold" nodeType="withGroup">
                            <p:stCondLst>
                              <p:cond delay="0"/>
                            </p:stCondLst>
                            <p:childTnLst>
                              <p:par>
                                <p:cTn id="389" presetID="9" presetClass="entr" presetSubtype="0" fill="hold" grpId="0" nodeType="clickEffect">
                                  <p:stCondLst>
                                    <p:cond delay="0"/>
                                  </p:stCondLst>
                                  <p:childTnLst>
                                    <p:set>
                                      <p:cBhvr>
                                        <p:cTn id="390" dur="1" fill="hold">
                                          <p:stCondLst>
                                            <p:cond delay="0"/>
                                          </p:stCondLst>
                                        </p:cTn>
                                        <p:tgtEl>
                                          <p:spTgt spid="159033"/>
                                        </p:tgtEl>
                                        <p:attrNameLst>
                                          <p:attrName>style.visibility</p:attrName>
                                        </p:attrNameLst>
                                      </p:cBhvr>
                                      <p:to>
                                        <p:strVal val="visible"/>
                                      </p:to>
                                    </p:set>
                                    <p:animEffect transition="in" filter="dissolve">
                                      <p:cBhvr>
                                        <p:cTn id="391" dur="500"/>
                                        <p:tgtEl>
                                          <p:spTgt spid="159033"/>
                                        </p:tgtEl>
                                      </p:cBhvr>
                                    </p:animEffec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9" presetClass="entr" presetSubtype="0" fill="hold" nodeType="clickEffect">
                                  <p:stCondLst>
                                    <p:cond delay="0"/>
                                  </p:stCondLst>
                                  <p:childTnLst>
                                    <p:set>
                                      <p:cBhvr>
                                        <p:cTn id="395" dur="1" fill="hold">
                                          <p:stCondLst>
                                            <p:cond delay="0"/>
                                          </p:stCondLst>
                                        </p:cTn>
                                        <p:tgtEl>
                                          <p:spTgt spid="159008"/>
                                        </p:tgtEl>
                                        <p:attrNameLst>
                                          <p:attrName>style.visibility</p:attrName>
                                        </p:attrNameLst>
                                      </p:cBhvr>
                                      <p:to>
                                        <p:strVal val="visible"/>
                                      </p:to>
                                    </p:set>
                                    <p:animEffect transition="in" filter="dissolve">
                                      <p:cBhvr>
                                        <p:cTn id="396" dur="500"/>
                                        <p:tgtEl>
                                          <p:spTgt spid="159008"/>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9" presetClass="entr" presetSubtype="0" fill="hold" nodeType="clickEffect">
                                  <p:stCondLst>
                                    <p:cond delay="0"/>
                                  </p:stCondLst>
                                  <p:childTnLst>
                                    <p:set>
                                      <p:cBhvr>
                                        <p:cTn id="400" dur="1" fill="hold">
                                          <p:stCondLst>
                                            <p:cond delay="0"/>
                                          </p:stCondLst>
                                        </p:cTn>
                                        <p:tgtEl>
                                          <p:spTgt spid="159010"/>
                                        </p:tgtEl>
                                        <p:attrNameLst>
                                          <p:attrName>style.visibility</p:attrName>
                                        </p:attrNameLst>
                                      </p:cBhvr>
                                      <p:to>
                                        <p:strVal val="visible"/>
                                      </p:to>
                                    </p:set>
                                    <p:animEffect transition="in" filter="dissolve">
                                      <p:cBhvr>
                                        <p:cTn id="401" dur="500"/>
                                        <p:tgtEl>
                                          <p:spTgt spid="159010"/>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23" presetClass="entr" presetSubtype="32" fill="hold" grpId="0" nodeType="clickEffect">
                                  <p:stCondLst>
                                    <p:cond delay="0"/>
                                  </p:stCondLst>
                                  <p:childTnLst>
                                    <p:set>
                                      <p:cBhvr>
                                        <p:cTn id="405" dur="1" fill="hold">
                                          <p:stCondLst>
                                            <p:cond delay="0"/>
                                          </p:stCondLst>
                                        </p:cTn>
                                        <p:tgtEl>
                                          <p:spTgt spid="159043"/>
                                        </p:tgtEl>
                                        <p:attrNameLst>
                                          <p:attrName>style.visibility</p:attrName>
                                        </p:attrNameLst>
                                      </p:cBhvr>
                                      <p:to>
                                        <p:strVal val="visible"/>
                                      </p:to>
                                    </p:set>
                                    <p:anim calcmode="lin" valueType="num">
                                      <p:cBhvr>
                                        <p:cTn id="406" dur="500" fill="hold"/>
                                        <p:tgtEl>
                                          <p:spTgt spid="159043"/>
                                        </p:tgtEl>
                                        <p:attrNameLst>
                                          <p:attrName>ppt_w</p:attrName>
                                        </p:attrNameLst>
                                      </p:cBhvr>
                                      <p:tavLst>
                                        <p:tav tm="0">
                                          <p:val>
                                            <p:strVal val="4*#ppt_w"/>
                                          </p:val>
                                        </p:tav>
                                        <p:tav tm="100000">
                                          <p:val>
                                            <p:strVal val="#ppt_w"/>
                                          </p:val>
                                        </p:tav>
                                      </p:tavLst>
                                    </p:anim>
                                    <p:anim calcmode="lin" valueType="num">
                                      <p:cBhvr>
                                        <p:cTn id="407" dur="500" fill="hold"/>
                                        <p:tgtEl>
                                          <p:spTgt spid="159043"/>
                                        </p:tgtEl>
                                        <p:attrNameLst>
                                          <p:attrName>ppt_h</p:attrName>
                                        </p:attrNameLst>
                                      </p:cBhvr>
                                      <p:tavLst>
                                        <p:tav tm="0">
                                          <p:val>
                                            <p:strVal val="4*#ppt_h"/>
                                          </p:val>
                                        </p:tav>
                                        <p:tav tm="100000">
                                          <p:val>
                                            <p:strVal val="#ppt_h"/>
                                          </p:val>
                                        </p:tav>
                                      </p:tavLst>
                                    </p:anim>
                                  </p:childTnLst>
                                </p:cTn>
                              </p:par>
                            </p:childTnLst>
                          </p:cTn>
                        </p:par>
                      </p:childTnLst>
                    </p:cTn>
                  </p:par>
                  <p:par>
                    <p:cTn id="408" fill="hold" nodeType="clickPar">
                      <p:stCondLst>
                        <p:cond delay="indefinite"/>
                      </p:stCondLst>
                      <p:childTnLst>
                        <p:par>
                          <p:cTn id="409" fill="hold" nodeType="withGroup">
                            <p:stCondLst>
                              <p:cond delay="0"/>
                            </p:stCondLst>
                            <p:childTnLst>
                              <p:par>
                                <p:cTn id="410" presetID="23" presetClass="entr" presetSubtype="528" fill="hold" nodeType="clickEffect">
                                  <p:stCondLst>
                                    <p:cond delay="0"/>
                                  </p:stCondLst>
                                  <p:childTnLst>
                                    <p:set>
                                      <p:cBhvr>
                                        <p:cTn id="411" dur="1" fill="hold">
                                          <p:stCondLst>
                                            <p:cond delay="0"/>
                                          </p:stCondLst>
                                        </p:cTn>
                                        <p:tgtEl>
                                          <p:spTgt spid="159013"/>
                                        </p:tgtEl>
                                        <p:attrNameLst>
                                          <p:attrName>style.visibility</p:attrName>
                                        </p:attrNameLst>
                                      </p:cBhvr>
                                      <p:to>
                                        <p:strVal val="visible"/>
                                      </p:to>
                                    </p:set>
                                    <p:anim calcmode="lin" valueType="num">
                                      <p:cBhvr>
                                        <p:cTn id="412" dur="500" fill="hold"/>
                                        <p:tgtEl>
                                          <p:spTgt spid="159013"/>
                                        </p:tgtEl>
                                        <p:attrNameLst>
                                          <p:attrName>ppt_w</p:attrName>
                                        </p:attrNameLst>
                                      </p:cBhvr>
                                      <p:tavLst>
                                        <p:tav tm="0">
                                          <p:val>
                                            <p:fltVal val="0"/>
                                          </p:val>
                                        </p:tav>
                                        <p:tav tm="100000">
                                          <p:val>
                                            <p:strVal val="#ppt_w"/>
                                          </p:val>
                                        </p:tav>
                                      </p:tavLst>
                                    </p:anim>
                                    <p:anim calcmode="lin" valueType="num">
                                      <p:cBhvr>
                                        <p:cTn id="413" dur="500" fill="hold"/>
                                        <p:tgtEl>
                                          <p:spTgt spid="159013"/>
                                        </p:tgtEl>
                                        <p:attrNameLst>
                                          <p:attrName>ppt_h</p:attrName>
                                        </p:attrNameLst>
                                      </p:cBhvr>
                                      <p:tavLst>
                                        <p:tav tm="0">
                                          <p:val>
                                            <p:fltVal val="0"/>
                                          </p:val>
                                        </p:tav>
                                        <p:tav tm="100000">
                                          <p:val>
                                            <p:strVal val="#ppt_h"/>
                                          </p:val>
                                        </p:tav>
                                      </p:tavLst>
                                    </p:anim>
                                    <p:anim calcmode="lin" valueType="num">
                                      <p:cBhvr>
                                        <p:cTn id="414" dur="500" fill="hold"/>
                                        <p:tgtEl>
                                          <p:spTgt spid="159013"/>
                                        </p:tgtEl>
                                        <p:attrNameLst>
                                          <p:attrName>ppt_x</p:attrName>
                                        </p:attrNameLst>
                                      </p:cBhvr>
                                      <p:tavLst>
                                        <p:tav tm="0">
                                          <p:val>
                                            <p:fltVal val="0.5"/>
                                          </p:val>
                                        </p:tav>
                                        <p:tav tm="100000">
                                          <p:val>
                                            <p:strVal val="#ppt_x"/>
                                          </p:val>
                                        </p:tav>
                                      </p:tavLst>
                                    </p:anim>
                                    <p:anim calcmode="lin" valueType="num">
                                      <p:cBhvr>
                                        <p:cTn id="415" dur="500" fill="hold"/>
                                        <p:tgtEl>
                                          <p:spTgt spid="1590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6" grpId="0"/>
      <p:bldP spid="158782" grpId="0"/>
      <p:bldP spid="158815" grpId="0"/>
      <p:bldP spid="158824" grpId="0"/>
      <p:bldP spid="158835" grpId="0"/>
      <p:bldP spid="158836" grpId="0"/>
      <p:bldP spid="158837" grpId="0"/>
      <p:bldP spid="158859" grpId="0"/>
      <p:bldP spid="158860" grpId="0"/>
      <p:bldP spid="158861" grpId="0"/>
      <p:bldP spid="158862" grpId="0"/>
      <p:bldP spid="158883" grpId="0"/>
      <p:bldP spid="158884" grpId="0"/>
      <p:bldP spid="158885" grpId="0"/>
      <p:bldP spid="158886" grpId="0"/>
      <p:bldP spid="158887" grpId="0"/>
      <p:bldP spid="158889" grpId="0"/>
      <p:bldP spid="158899" grpId="0"/>
      <p:bldP spid="158900" grpId="0"/>
      <p:bldP spid="158910" grpId="0"/>
      <p:bldP spid="158911" grpId="0"/>
      <p:bldP spid="158925" grpId="0"/>
      <p:bldP spid="158942" grpId="0"/>
      <p:bldP spid="158943" grpId="0"/>
      <p:bldP spid="158944" grpId="0"/>
      <p:bldP spid="158945" grpId="0"/>
      <p:bldP spid="158951" grpId="0"/>
      <p:bldP spid="158952" grpId="0"/>
      <p:bldP spid="158953" grpId="0"/>
      <p:bldP spid="158954" grpId="0"/>
      <p:bldP spid="158955" grpId="0"/>
      <p:bldP spid="158976" grpId="0"/>
      <p:bldP spid="158977" grpId="0"/>
      <p:bldP spid="158987" grpId="0"/>
      <p:bldP spid="158988" grpId="0"/>
      <p:bldP spid="158998" grpId="0"/>
      <p:bldP spid="158999" grpId="0"/>
      <p:bldP spid="159000" grpId="0"/>
      <p:bldP spid="159001" grpId="0"/>
      <p:bldP spid="159002" grpId="0"/>
      <p:bldP spid="159003" grpId="0"/>
      <p:bldP spid="159017" grpId="0"/>
      <p:bldP spid="159018" grpId="0"/>
      <p:bldP spid="159019" grpId="0"/>
      <p:bldP spid="159020" grpId="0"/>
      <p:bldP spid="159030" grpId="0"/>
      <p:bldP spid="159031" grpId="0"/>
      <p:bldP spid="159032" grpId="0"/>
      <p:bldP spid="159033" grpId="0"/>
      <p:bldP spid="1590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1234801" y="1873252"/>
            <a:ext cx="10463420" cy="492125"/>
          </a:xfrm>
          <a:prstGeom prst="rect">
            <a:avLst/>
          </a:prstGeom>
          <a:noFill/>
          <a:ln w="12700" cap="sq">
            <a:noFill/>
            <a:miter lim="800000"/>
            <a:headEnd type="none" w="sm" len="sm"/>
            <a:tailEnd type="none" w="sm" len="sm"/>
          </a:ln>
        </p:spPr>
        <p:txBody>
          <a:bodyPr>
            <a:spAutoFit/>
          </a:bodyPr>
          <a:lstStyle/>
          <a:p>
            <a:pPr algn="l"/>
            <a:r>
              <a:rPr lang="en-US" altLang="zh-CN" sz="2600" b="1" dirty="0">
                <a:solidFill>
                  <a:srgbClr val="000000"/>
                </a:solidFill>
                <a:ea typeface="幼圆" pitchFamily="49" charset="-122"/>
              </a:rPr>
              <a:t>2</a:t>
            </a:r>
            <a:r>
              <a:rPr lang="en-US" altLang="zh-CN" sz="2600" b="1" dirty="0">
                <a:solidFill>
                  <a:srgbClr val="000000"/>
                </a:solidFill>
                <a:latin typeface="幼圆" pitchFamily="49" charset="-122"/>
                <a:ea typeface="幼圆" pitchFamily="49" charset="-122"/>
              </a:rPr>
              <a:t>.</a:t>
            </a:r>
            <a:r>
              <a:rPr lang="zh-CN" altLang="en-US" sz="2600" b="1" dirty="0">
                <a:solidFill>
                  <a:srgbClr val="000000"/>
                </a:solidFill>
                <a:latin typeface="幼圆" pitchFamily="49" charset="-122"/>
                <a:ea typeface="幼圆" pitchFamily="49" charset="-122"/>
              </a:rPr>
              <a:t>第一个数填在第一行居中的位置上</a:t>
            </a:r>
            <a:r>
              <a:rPr lang="zh-CN" altLang="en-US" sz="2600" b="1" dirty="0">
                <a:solidFill>
                  <a:srgbClr val="000000"/>
                </a:solidFill>
                <a:ea typeface="幼圆" pitchFamily="49" charset="-122"/>
              </a:rPr>
              <a:t>(</a:t>
            </a:r>
            <a:r>
              <a:rPr lang="en-US" altLang="zh-CN" sz="2600" b="1" dirty="0" err="1">
                <a:solidFill>
                  <a:srgbClr val="000000"/>
                </a:solidFill>
                <a:ea typeface="幼圆" pitchFamily="49" charset="-122"/>
              </a:rPr>
              <a:t>i</a:t>
            </a:r>
            <a:r>
              <a:rPr lang="en-US" altLang="zh-CN" sz="2600" b="1" dirty="0">
                <a:solidFill>
                  <a:srgbClr val="000000"/>
                </a:solidFill>
                <a:ea typeface="幼圆" pitchFamily="49" charset="-122"/>
              </a:rPr>
              <a:t>=0，j=n/2)；</a:t>
            </a:r>
          </a:p>
        </p:txBody>
      </p:sp>
      <p:sp>
        <p:nvSpPr>
          <p:cNvPr id="147460" name="Text Box 4"/>
          <p:cNvSpPr txBox="1">
            <a:spLocks noChangeArrowheads="1"/>
          </p:cNvSpPr>
          <p:nvPr/>
        </p:nvSpPr>
        <p:spPr bwMode="auto">
          <a:xfrm>
            <a:off x="1234801" y="2444750"/>
            <a:ext cx="10236751" cy="812800"/>
          </a:xfrm>
          <a:prstGeom prst="rect">
            <a:avLst/>
          </a:prstGeom>
          <a:noFill/>
          <a:ln w="12700" cap="sq">
            <a:noFill/>
            <a:miter lim="800000"/>
            <a:headEnd type="none" w="sm" len="sm"/>
            <a:tailEnd type="none" w="sm" len="sm"/>
          </a:ln>
        </p:spPr>
        <p:txBody>
          <a:bodyPr>
            <a:spAutoFit/>
          </a:bodyPr>
          <a:lstStyle/>
          <a:p>
            <a:pPr algn="l">
              <a:lnSpc>
                <a:spcPct val="90000"/>
              </a:lnSpc>
            </a:pPr>
            <a:r>
              <a:rPr lang="en-US" altLang="zh-CN" sz="2600" b="1" dirty="0">
                <a:solidFill>
                  <a:srgbClr val="000000"/>
                </a:solidFill>
                <a:ea typeface="幼圆" pitchFamily="49" charset="-122"/>
              </a:rPr>
              <a:t>3</a:t>
            </a:r>
            <a:r>
              <a:rPr lang="en-US" altLang="zh-CN" sz="2600" b="1" dirty="0">
                <a:solidFill>
                  <a:srgbClr val="000000"/>
                </a:solidFill>
                <a:latin typeface="幼圆" pitchFamily="49" charset="-122"/>
                <a:ea typeface="幼圆" pitchFamily="49" charset="-122"/>
              </a:rPr>
              <a:t>.</a:t>
            </a:r>
            <a:r>
              <a:rPr lang="zh-CN" altLang="en-US" sz="2600" b="1" dirty="0">
                <a:solidFill>
                  <a:srgbClr val="000000"/>
                </a:solidFill>
                <a:latin typeface="幼圆" pitchFamily="49" charset="-122"/>
                <a:ea typeface="幼圆" pitchFamily="49" charset="-122"/>
              </a:rPr>
              <a:t>以后每填一个数后，将位置移到当前位置</a:t>
            </a:r>
            <a:r>
              <a:rPr lang="zh-CN" altLang="en-US" sz="2600" b="1" dirty="0">
                <a:solidFill>
                  <a:srgbClr val="000000"/>
                </a:solidFill>
                <a:ea typeface="幼圆" pitchFamily="49" charset="-122"/>
              </a:rPr>
              <a:t>(</a:t>
            </a:r>
            <a:r>
              <a:rPr lang="en-US" altLang="zh-CN" sz="2600" b="1" dirty="0" err="1">
                <a:solidFill>
                  <a:srgbClr val="000000"/>
                </a:solidFill>
                <a:ea typeface="幼圆" pitchFamily="49" charset="-122"/>
              </a:rPr>
              <a:t>i,j</a:t>
            </a:r>
            <a:r>
              <a:rPr lang="en-US" altLang="zh-CN" sz="2600" b="1" dirty="0">
                <a:solidFill>
                  <a:srgbClr val="000000"/>
                </a:solidFill>
                <a:ea typeface="幼圆" pitchFamily="49" charset="-122"/>
              </a:rPr>
              <a:t>)</a:t>
            </a:r>
            <a:r>
              <a:rPr lang="zh-CN" altLang="en-US" sz="2600" b="1" dirty="0">
                <a:solidFill>
                  <a:srgbClr val="000000"/>
                </a:solidFill>
                <a:latin typeface="幼圆" pitchFamily="49" charset="-122"/>
                <a:ea typeface="幼圆" pitchFamily="49" charset="-122"/>
              </a:rPr>
              <a:t>的</a:t>
            </a:r>
          </a:p>
          <a:p>
            <a:pPr algn="l">
              <a:lnSpc>
                <a:spcPct val="90000"/>
              </a:lnSpc>
            </a:pPr>
            <a:r>
              <a:rPr lang="zh-CN" altLang="en-US" sz="2600" b="1" dirty="0">
                <a:solidFill>
                  <a:srgbClr val="000000"/>
                </a:solidFill>
                <a:latin typeface="幼圆" pitchFamily="49" charset="-122"/>
                <a:ea typeface="幼圆" pitchFamily="49" charset="-122"/>
              </a:rPr>
              <a:t>  左上角，即做动作</a:t>
            </a:r>
            <a:r>
              <a:rPr lang="en-US" altLang="zh-CN" sz="2600" b="1" dirty="0" err="1">
                <a:solidFill>
                  <a:srgbClr val="000000"/>
                </a:solidFill>
                <a:ea typeface="幼圆" pitchFamily="49" charset="-122"/>
              </a:rPr>
              <a:t>i</a:t>
            </a:r>
            <a:r>
              <a:rPr lang="en-US" altLang="zh-CN" sz="2600" b="1" dirty="0">
                <a:solidFill>
                  <a:srgbClr val="000000"/>
                </a:solidFill>
                <a:ea typeface="幼圆" pitchFamily="49" charset="-122"/>
              </a:rPr>
              <a:t>=i</a:t>
            </a:r>
            <a:r>
              <a:rPr lang="en-US" altLang="zh-CN" sz="2600" b="1" dirty="0">
                <a:solidFill>
                  <a:srgbClr val="000000"/>
                </a:solidFill>
                <a:latin typeface="宋体" charset="-122"/>
              </a:rPr>
              <a:t>-</a:t>
            </a:r>
            <a:r>
              <a:rPr lang="en-US" altLang="zh-CN" sz="2600" b="1" dirty="0">
                <a:solidFill>
                  <a:srgbClr val="000000"/>
                </a:solidFill>
                <a:ea typeface="幼圆" pitchFamily="49" charset="-122"/>
              </a:rPr>
              <a:t>1，j=j</a:t>
            </a:r>
            <a:r>
              <a:rPr lang="en-US" altLang="zh-CN" sz="2600" b="1" dirty="0">
                <a:solidFill>
                  <a:srgbClr val="000000"/>
                </a:solidFill>
                <a:latin typeface="宋体" charset="-122"/>
              </a:rPr>
              <a:t>-</a:t>
            </a:r>
            <a:r>
              <a:rPr lang="en-US" altLang="zh-CN" sz="2600" b="1" dirty="0">
                <a:solidFill>
                  <a:srgbClr val="000000"/>
                </a:solidFill>
                <a:ea typeface="幼圆" pitchFamily="49" charset="-122"/>
              </a:rPr>
              <a:t>1；</a:t>
            </a:r>
            <a:endParaRPr lang="en-US" altLang="zh-CN" sz="2600" b="1" dirty="0">
              <a:solidFill>
                <a:srgbClr val="000000"/>
              </a:solidFill>
              <a:latin typeface="幼圆" pitchFamily="49" charset="-122"/>
              <a:ea typeface="幼圆" pitchFamily="49" charset="-122"/>
            </a:endParaRPr>
          </a:p>
        </p:txBody>
      </p:sp>
      <p:sp>
        <p:nvSpPr>
          <p:cNvPr id="147461" name="Text Box 5"/>
          <p:cNvSpPr txBox="1">
            <a:spLocks noChangeArrowheads="1"/>
          </p:cNvSpPr>
          <p:nvPr/>
        </p:nvSpPr>
        <p:spPr bwMode="auto">
          <a:xfrm>
            <a:off x="1234800" y="3321052"/>
            <a:ext cx="10621008" cy="1292225"/>
          </a:xfrm>
          <a:prstGeom prst="rect">
            <a:avLst/>
          </a:prstGeom>
          <a:noFill/>
          <a:ln w="12700" cap="sq">
            <a:noFill/>
            <a:miter lim="800000"/>
            <a:headEnd type="none" w="sm" len="sm"/>
            <a:tailEnd type="none" w="sm" len="sm"/>
          </a:ln>
        </p:spPr>
        <p:txBody>
          <a:bodyPr>
            <a:spAutoFit/>
          </a:bodyPr>
          <a:lstStyle/>
          <a:p>
            <a:pPr algn="l"/>
            <a:r>
              <a:rPr lang="en-US" altLang="zh-CN" sz="2600" b="1" dirty="0">
                <a:solidFill>
                  <a:srgbClr val="000000"/>
                </a:solidFill>
                <a:ea typeface="幼圆" pitchFamily="49" charset="-122"/>
              </a:rPr>
              <a:t>4</a:t>
            </a:r>
            <a:r>
              <a:rPr lang="en-US" altLang="zh-CN" sz="2600" b="1" dirty="0">
                <a:solidFill>
                  <a:srgbClr val="000000"/>
                </a:solidFill>
                <a:latin typeface="幼圆" pitchFamily="49" charset="-122"/>
                <a:ea typeface="幼圆" pitchFamily="49" charset="-122"/>
              </a:rPr>
              <a:t>.</a:t>
            </a:r>
            <a:r>
              <a:rPr lang="zh-CN" altLang="en-US" sz="2600" b="1" dirty="0">
                <a:solidFill>
                  <a:srgbClr val="000000"/>
                </a:solidFill>
                <a:latin typeface="幼圆" pitchFamily="49" charset="-122"/>
                <a:ea typeface="幼圆" pitchFamily="49" charset="-122"/>
              </a:rPr>
              <a:t>根据不同情况对位置进行修正：</a:t>
            </a:r>
          </a:p>
          <a:p>
            <a:pPr algn="l"/>
            <a:r>
              <a:rPr lang="en-US" altLang="zh-CN" sz="2600" b="1" dirty="0">
                <a:solidFill>
                  <a:srgbClr val="000099"/>
                </a:solidFill>
                <a:latin typeface="幼圆" pitchFamily="49" charset="-122"/>
                <a:ea typeface="幼圆" pitchFamily="49" charset="-122"/>
              </a:rPr>
              <a:t>  （</a:t>
            </a:r>
            <a:r>
              <a:rPr lang="en-US" altLang="zh-CN" sz="2600" b="1" dirty="0">
                <a:solidFill>
                  <a:srgbClr val="000099"/>
                </a:solidFill>
                <a:ea typeface="幼圆" pitchFamily="49" charset="-122"/>
              </a:rPr>
              <a:t>1</a:t>
            </a:r>
            <a:r>
              <a:rPr lang="en-US" altLang="zh-CN" sz="2600" b="1" dirty="0">
                <a:solidFill>
                  <a:srgbClr val="000099"/>
                </a:solidFill>
                <a:latin typeface="幼圆" pitchFamily="49" charset="-122"/>
                <a:ea typeface="幼圆" pitchFamily="49" charset="-122"/>
              </a:rPr>
              <a:t>）</a:t>
            </a:r>
            <a:r>
              <a:rPr lang="zh-CN" altLang="en-US" sz="2600" b="1" dirty="0">
                <a:solidFill>
                  <a:srgbClr val="000099"/>
                </a:solidFill>
                <a:latin typeface="幼圆" pitchFamily="49" charset="-122"/>
                <a:ea typeface="幼圆" pitchFamily="49" charset="-122"/>
              </a:rPr>
              <a:t>若位置</a:t>
            </a:r>
            <a:r>
              <a:rPr lang="zh-CN" altLang="en-US" sz="2600" b="1" dirty="0">
                <a:solidFill>
                  <a:srgbClr val="000099"/>
                </a:solidFill>
                <a:ea typeface="幼圆" pitchFamily="49" charset="-122"/>
              </a:rPr>
              <a:t>(</a:t>
            </a:r>
            <a:r>
              <a:rPr lang="en-US" altLang="zh-CN" sz="2600" b="1" dirty="0" err="1">
                <a:solidFill>
                  <a:srgbClr val="000099"/>
                </a:solidFill>
                <a:ea typeface="幼圆" pitchFamily="49" charset="-122"/>
              </a:rPr>
              <a:t>i,j</a:t>
            </a:r>
            <a:r>
              <a:rPr lang="en-US" altLang="zh-CN" sz="2600" b="1" dirty="0">
                <a:solidFill>
                  <a:srgbClr val="000099"/>
                </a:solidFill>
                <a:ea typeface="幼圆" pitchFamily="49" charset="-122"/>
              </a:rPr>
              <a:t>)</a:t>
            </a:r>
            <a:r>
              <a:rPr lang="zh-CN" altLang="en-US" sz="2600" b="1" dirty="0">
                <a:solidFill>
                  <a:srgbClr val="000099"/>
                </a:solidFill>
                <a:latin typeface="幼圆" pitchFamily="49" charset="-122"/>
                <a:ea typeface="幼圆" pitchFamily="49" charset="-122"/>
              </a:rPr>
              <a:t>上已经填数，或者</a:t>
            </a:r>
            <a:r>
              <a:rPr lang="en-US" altLang="zh-CN" sz="2600" b="1" dirty="0" err="1">
                <a:solidFill>
                  <a:srgbClr val="000099"/>
                </a:solidFill>
                <a:ea typeface="幼圆" pitchFamily="49" charset="-122"/>
              </a:rPr>
              <a:t>i,j</a:t>
            </a:r>
            <a:r>
              <a:rPr lang="zh-CN" altLang="en-US" sz="2600" b="1" dirty="0">
                <a:solidFill>
                  <a:srgbClr val="000099"/>
                </a:solidFill>
                <a:latin typeface="幼圆" pitchFamily="49" charset="-122"/>
                <a:ea typeface="幼圆" pitchFamily="49" charset="-122"/>
              </a:rPr>
              <a:t>同时小于</a:t>
            </a:r>
            <a:r>
              <a:rPr lang="zh-CN" altLang="en-US" sz="2600" b="1" dirty="0">
                <a:solidFill>
                  <a:srgbClr val="000099"/>
                </a:solidFill>
                <a:ea typeface="幼圆" pitchFamily="49" charset="-122"/>
              </a:rPr>
              <a:t>0</a:t>
            </a:r>
            <a:r>
              <a:rPr lang="zh-CN" altLang="en-US" sz="2600" b="1" dirty="0">
                <a:solidFill>
                  <a:srgbClr val="000099"/>
                </a:solidFill>
                <a:latin typeface="幼圆" pitchFamily="49" charset="-122"/>
                <a:ea typeface="幼圆" pitchFamily="49" charset="-122"/>
              </a:rPr>
              <a:t>，</a:t>
            </a:r>
          </a:p>
          <a:p>
            <a:pPr algn="l"/>
            <a:r>
              <a:rPr lang="zh-CN" altLang="en-US" sz="2600" b="1" dirty="0">
                <a:solidFill>
                  <a:srgbClr val="000099"/>
                </a:solidFill>
                <a:latin typeface="幼圆" pitchFamily="49" charset="-122"/>
                <a:ea typeface="幼圆" pitchFamily="49" charset="-122"/>
              </a:rPr>
              <a:t>       将位置修改为</a:t>
            </a:r>
            <a:r>
              <a:rPr lang="en-US" altLang="zh-CN" sz="2600" b="1" dirty="0" err="1">
                <a:solidFill>
                  <a:srgbClr val="000099"/>
                </a:solidFill>
                <a:ea typeface="幼圆" pitchFamily="49" charset="-122"/>
              </a:rPr>
              <a:t>i</a:t>
            </a:r>
            <a:r>
              <a:rPr lang="en-US" altLang="zh-CN" sz="2600" b="1" dirty="0">
                <a:solidFill>
                  <a:srgbClr val="000099"/>
                </a:solidFill>
                <a:ea typeface="幼圆" pitchFamily="49" charset="-122"/>
              </a:rPr>
              <a:t>=i+2，j=j+1；</a:t>
            </a:r>
            <a:endParaRPr lang="en-US" altLang="zh-CN" sz="2600" b="1" dirty="0">
              <a:solidFill>
                <a:srgbClr val="000099"/>
              </a:solidFill>
              <a:latin typeface="幼圆" pitchFamily="49" charset="-122"/>
              <a:ea typeface="幼圆" pitchFamily="49" charset="-122"/>
            </a:endParaRPr>
          </a:p>
        </p:txBody>
      </p:sp>
      <p:sp>
        <p:nvSpPr>
          <p:cNvPr id="147462" name="Rectangle 6"/>
          <p:cNvSpPr>
            <a:spLocks noChangeArrowheads="1"/>
          </p:cNvSpPr>
          <p:nvPr/>
        </p:nvSpPr>
        <p:spPr bwMode="auto">
          <a:xfrm>
            <a:off x="1439881" y="4559302"/>
            <a:ext cx="9360303" cy="492125"/>
          </a:xfrm>
          <a:prstGeom prst="rect">
            <a:avLst/>
          </a:prstGeom>
          <a:noFill/>
          <a:ln w="12700" cap="sq">
            <a:noFill/>
            <a:miter lim="800000"/>
            <a:headEnd type="none" w="sm" len="sm"/>
            <a:tailEnd type="none" w="sm" len="sm"/>
          </a:ln>
        </p:spPr>
        <p:txBody>
          <a:bodyPr>
            <a:spAutoFit/>
          </a:bodyPr>
          <a:lstStyle/>
          <a:p>
            <a:pPr algn="l"/>
            <a:r>
              <a:rPr lang="en-US" altLang="zh-CN" sz="2600" b="1" dirty="0">
                <a:solidFill>
                  <a:srgbClr val="000099"/>
                </a:solidFill>
                <a:latin typeface="幼圆" pitchFamily="49" charset="-122"/>
                <a:ea typeface="幼圆" pitchFamily="49" charset="-122"/>
              </a:rPr>
              <a:t> （</a:t>
            </a:r>
            <a:r>
              <a:rPr lang="en-US" altLang="zh-CN" sz="2600" b="1" dirty="0">
                <a:solidFill>
                  <a:srgbClr val="000099"/>
                </a:solidFill>
                <a:ea typeface="幼圆" pitchFamily="49" charset="-122"/>
              </a:rPr>
              <a:t>2</a:t>
            </a:r>
            <a:r>
              <a:rPr lang="en-US" altLang="zh-CN" sz="2600" b="1" dirty="0">
                <a:solidFill>
                  <a:srgbClr val="000099"/>
                </a:solidFill>
                <a:latin typeface="幼圆" pitchFamily="49" charset="-122"/>
                <a:ea typeface="幼圆" pitchFamily="49" charset="-122"/>
              </a:rPr>
              <a:t>）</a:t>
            </a:r>
            <a:r>
              <a:rPr lang="zh-CN" altLang="en-US" sz="2600" b="1" dirty="0">
                <a:solidFill>
                  <a:srgbClr val="000099"/>
                </a:solidFill>
                <a:latin typeface="幼圆" pitchFamily="49" charset="-122"/>
                <a:ea typeface="幼圆" pitchFamily="49" charset="-122"/>
              </a:rPr>
              <a:t>若</a:t>
            </a:r>
            <a:r>
              <a:rPr lang="en-US" altLang="zh-CN" sz="2600" b="1" dirty="0" err="1">
                <a:solidFill>
                  <a:srgbClr val="000099"/>
                </a:solidFill>
                <a:ea typeface="幼圆" pitchFamily="49" charset="-122"/>
              </a:rPr>
              <a:t>i</a:t>
            </a:r>
            <a:r>
              <a:rPr lang="zh-CN" altLang="en-US" sz="2600" b="1" dirty="0">
                <a:solidFill>
                  <a:srgbClr val="000099"/>
                </a:solidFill>
                <a:latin typeface="幼圆" pitchFamily="49" charset="-122"/>
                <a:ea typeface="幼圆" pitchFamily="49" charset="-122"/>
              </a:rPr>
              <a:t>小于</a:t>
            </a:r>
            <a:r>
              <a:rPr lang="zh-CN" altLang="en-US" sz="2600" b="1" dirty="0">
                <a:solidFill>
                  <a:srgbClr val="000099"/>
                </a:solidFill>
                <a:ea typeface="幼圆" pitchFamily="49" charset="-122"/>
              </a:rPr>
              <a:t>0</a:t>
            </a:r>
            <a:r>
              <a:rPr lang="zh-CN" altLang="en-US" sz="2600" b="1" dirty="0">
                <a:solidFill>
                  <a:srgbClr val="000099"/>
                </a:solidFill>
                <a:latin typeface="幼圆" pitchFamily="49" charset="-122"/>
                <a:ea typeface="幼圆" pitchFamily="49" charset="-122"/>
              </a:rPr>
              <a:t>，但</a:t>
            </a:r>
            <a:r>
              <a:rPr lang="en-US" altLang="zh-CN" sz="2600" b="1" dirty="0">
                <a:solidFill>
                  <a:srgbClr val="000099"/>
                </a:solidFill>
                <a:ea typeface="幼圆" pitchFamily="49" charset="-122"/>
              </a:rPr>
              <a:t>j</a:t>
            </a:r>
            <a:r>
              <a:rPr lang="zh-CN" altLang="en-US" sz="2600" b="1" dirty="0">
                <a:solidFill>
                  <a:srgbClr val="000099"/>
                </a:solidFill>
                <a:latin typeface="幼圆" pitchFamily="49" charset="-122"/>
                <a:ea typeface="幼圆" pitchFamily="49" charset="-122"/>
              </a:rPr>
              <a:t>不小于</a:t>
            </a:r>
            <a:r>
              <a:rPr lang="zh-CN" altLang="en-US" sz="2600" b="1" dirty="0">
                <a:solidFill>
                  <a:srgbClr val="000099"/>
                </a:solidFill>
                <a:ea typeface="幼圆" pitchFamily="49" charset="-122"/>
              </a:rPr>
              <a:t>0</a:t>
            </a:r>
            <a:r>
              <a:rPr lang="zh-CN" altLang="en-US" sz="2600" b="1" dirty="0">
                <a:solidFill>
                  <a:srgbClr val="000099"/>
                </a:solidFill>
                <a:latin typeface="幼圆" pitchFamily="49" charset="-122"/>
                <a:ea typeface="幼圆" pitchFamily="49" charset="-122"/>
              </a:rPr>
              <a:t>，修改</a:t>
            </a:r>
            <a:r>
              <a:rPr lang="en-US" altLang="zh-CN" sz="2600" b="1" dirty="0" err="1">
                <a:solidFill>
                  <a:srgbClr val="000099"/>
                </a:solidFill>
                <a:ea typeface="幼圆" pitchFamily="49" charset="-122"/>
              </a:rPr>
              <a:t>i</a:t>
            </a:r>
            <a:r>
              <a:rPr lang="zh-CN" altLang="en-US" sz="2600" b="1" dirty="0">
                <a:solidFill>
                  <a:srgbClr val="000099"/>
                </a:solidFill>
                <a:latin typeface="幼圆" pitchFamily="49" charset="-122"/>
                <a:ea typeface="幼圆" pitchFamily="49" charset="-122"/>
              </a:rPr>
              <a:t>为</a:t>
            </a:r>
            <a:r>
              <a:rPr lang="en-US" altLang="zh-CN" sz="2600" b="1" dirty="0">
                <a:solidFill>
                  <a:srgbClr val="000099"/>
                </a:solidFill>
                <a:ea typeface="幼圆" pitchFamily="49" charset="-122"/>
              </a:rPr>
              <a:t>n</a:t>
            </a:r>
            <a:r>
              <a:rPr lang="en-US" altLang="zh-CN" sz="2600" b="1" dirty="0">
                <a:solidFill>
                  <a:srgbClr val="000099"/>
                </a:solidFill>
                <a:latin typeface="宋体" charset="-122"/>
              </a:rPr>
              <a:t>-</a:t>
            </a:r>
            <a:r>
              <a:rPr lang="en-US" altLang="zh-CN" sz="2600" b="1" dirty="0">
                <a:solidFill>
                  <a:srgbClr val="000099"/>
                </a:solidFill>
                <a:ea typeface="幼圆" pitchFamily="49" charset="-122"/>
              </a:rPr>
              <a:t>1；</a:t>
            </a:r>
            <a:endParaRPr lang="en-US" altLang="zh-CN" sz="2600" b="1" dirty="0">
              <a:solidFill>
                <a:srgbClr val="000099"/>
              </a:solidFill>
              <a:latin typeface="幼圆" pitchFamily="49" charset="-122"/>
              <a:ea typeface="幼圆" pitchFamily="49" charset="-122"/>
            </a:endParaRPr>
          </a:p>
        </p:txBody>
      </p:sp>
      <p:sp>
        <p:nvSpPr>
          <p:cNvPr id="147463" name="Rectangle 7"/>
          <p:cNvSpPr>
            <a:spLocks noChangeArrowheads="1"/>
          </p:cNvSpPr>
          <p:nvPr/>
        </p:nvSpPr>
        <p:spPr bwMode="auto">
          <a:xfrm>
            <a:off x="1448515" y="5029202"/>
            <a:ext cx="9351668" cy="492125"/>
          </a:xfrm>
          <a:prstGeom prst="rect">
            <a:avLst/>
          </a:prstGeom>
          <a:noFill/>
          <a:ln w="12700" cap="sq">
            <a:noFill/>
            <a:miter lim="800000"/>
            <a:headEnd type="none" w="sm" len="sm"/>
            <a:tailEnd type="none" w="sm" len="sm"/>
          </a:ln>
        </p:spPr>
        <p:txBody>
          <a:bodyPr>
            <a:spAutoFit/>
          </a:bodyPr>
          <a:lstStyle/>
          <a:p>
            <a:pPr algn="l"/>
            <a:r>
              <a:rPr lang="en-US" altLang="zh-CN" sz="2600" b="1" dirty="0">
                <a:solidFill>
                  <a:srgbClr val="000099"/>
                </a:solidFill>
                <a:latin typeface="幼圆" pitchFamily="49" charset="-122"/>
                <a:ea typeface="幼圆" pitchFamily="49" charset="-122"/>
              </a:rPr>
              <a:t> （</a:t>
            </a:r>
            <a:r>
              <a:rPr lang="en-US" altLang="zh-CN" sz="2600" b="1" dirty="0">
                <a:solidFill>
                  <a:srgbClr val="000099"/>
                </a:solidFill>
                <a:ea typeface="幼圆" pitchFamily="49" charset="-122"/>
              </a:rPr>
              <a:t>3</a:t>
            </a:r>
            <a:r>
              <a:rPr lang="en-US" altLang="zh-CN" sz="2600" b="1" dirty="0">
                <a:solidFill>
                  <a:srgbClr val="000099"/>
                </a:solidFill>
                <a:latin typeface="幼圆" pitchFamily="49" charset="-122"/>
                <a:ea typeface="幼圆" pitchFamily="49" charset="-122"/>
              </a:rPr>
              <a:t>）</a:t>
            </a:r>
            <a:r>
              <a:rPr lang="zh-CN" altLang="en-US" sz="2600" b="1" dirty="0">
                <a:solidFill>
                  <a:srgbClr val="000099"/>
                </a:solidFill>
                <a:latin typeface="幼圆" pitchFamily="49" charset="-122"/>
                <a:ea typeface="幼圆" pitchFamily="49" charset="-122"/>
              </a:rPr>
              <a:t>若</a:t>
            </a:r>
            <a:r>
              <a:rPr lang="en-US" altLang="zh-CN" sz="2600" b="1" dirty="0">
                <a:solidFill>
                  <a:srgbClr val="000099"/>
                </a:solidFill>
                <a:ea typeface="幼圆" pitchFamily="49" charset="-122"/>
              </a:rPr>
              <a:t>j</a:t>
            </a:r>
            <a:r>
              <a:rPr lang="zh-CN" altLang="en-US" sz="2600" b="1" dirty="0">
                <a:solidFill>
                  <a:srgbClr val="000099"/>
                </a:solidFill>
                <a:latin typeface="幼圆" pitchFamily="49" charset="-122"/>
                <a:ea typeface="幼圆" pitchFamily="49" charset="-122"/>
              </a:rPr>
              <a:t>小于</a:t>
            </a:r>
            <a:r>
              <a:rPr lang="zh-CN" altLang="en-US" sz="2600" b="1" dirty="0">
                <a:solidFill>
                  <a:srgbClr val="000099"/>
                </a:solidFill>
                <a:ea typeface="幼圆" pitchFamily="49" charset="-122"/>
              </a:rPr>
              <a:t>0</a:t>
            </a:r>
            <a:r>
              <a:rPr lang="zh-CN" altLang="en-US" sz="2600" b="1" dirty="0">
                <a:solidFill>
                  <a:srgbClr val="000099"/>
                </a:solidFill>
                <a:latin typeface="幼圆" pitchFamily="49" charset="-122"/>
                <a:ea typeface="幼圆" pitchFamily="49" charset="-122"/>
              </a:rPr>
              <a:t>，但</a:t>
            </a:r>
            <a:r>
              <a:rPr lang="en-US" altLang="zh-CN" sz="2600" b="1" dirty="0" err="1">
                <a:solidFill>
                  <a:srgbClr val="000099"/>
                </a:solidFill>
                <a:ea typeface="幼圆" pitchFamily="49" charset="-122"/>
              </a:rPr>
              <a:t>i</a:t>
            </a:r>
            <a:r>
              <a:rPr lang="zh-CN" altLang="en-US" sz="2600" b="1" dirty="0">
                <a:solidFill>
                  <a:srgbClr val="000099"/>
                </a:solidFill>
                <a:latin typeface="幼圆" pitchFamily="49" charset="-122"/>
                <a:ea typeface="幼圆" pitchFamily="49" charset="-122"/>
              </a:rPr>
              <a:t>不小于</a:t>
            </a:r>
            <a:r>
              <a:rPr lang="zh-CN" altLang="en-US" sz="2600" b="1" dirty="0">
                <a:solidFill>
                  <a:srgbClr val="000099"/>
                </a:solidFill>
                <a:ea typeface="幼圆" pitchFamily="49" charset="-122"/>
              </a:rPr>
              <a:t>0</a:t>
            </a:r>
            <a:r>
              <a:rPr lang="zh-CN" altLang="en-US" sz="2600" b="1" dirty="0">
                <a:solidFill>
                  <a:srgbClr val="000099"/>
                </a:solidFill>
                <a:latin typeface="幼圆" pitchFamily="49" charset="-122"/>
                <a:ea typeface="幼圆" pitchFamily="49" charset="-122"/>
              </a:rPr>
              <a:t>，修改</a:t>
            </a:r>
            <a:r>
              <a:rPr lang="en-US" altLang="zh-CN" sz="2600" b="1" dirty="0">
                <a:solidFill>
                  <a:srgbClr val="000099"/>
                </a:solidFill>
                <a:ea typeface="幼圆" pitchFamily="49" charset="-122"/>
              </a:rPr>
              <a:t>j</a:t>
            </a:r>
            <a:r>
              <a:rPr lang="zh-CN" altLang="en-US" sz="2600" b="1" dirty="0">
                <a:solidFill>
                  <a:srgbClr val="000099"/>
                </a:solidFill>
                <a:latin typeface="幼圆" pitchFamily="49" charset="-122"/>
                <a:ea typeface="幼圆" pitchFamily="49" charset="-122"/>
              </a:rPr>
              <a:t>为</a:t>
            </a:r>
            <a:r>
              <a:rPr lang="en-US" altLang="zh-CN" sz="2600" b="1" dirty="0">
                <a:solidFill>
                  <a:srgbClr val="000099"/>
                </a:solidFill>
                <a:ea typeface="幼圆" pitchFamily="49" charset="-122"/>
              </a:rPr>
              <a:t>n</a:t>
            </a:r>
            <a:r>
              <a:rPr lang="en-US" altLang="zh-CN" sz="2600" b="1" dirty="0">
                <a:solidFill>
                  <a:srgbClr val="000099"/>
                </a:solidFill>
                <a:latin typeface="宋体" charset="-122"/>
              </a:rPr>
              <a:t>-</a:t>
            </a:r>
            <a:r>
              <a:rPr lang="en-US" altLang="zh-CN" sz="2600" b="1" dirty="0">
                <a:solidFill>
                  <a:srgbClr val="000099"/>
                </a:solidFill>
                <a:ea typeface="幼圆" pitchFamily="49" charset="-122"/>
              </a:rPr>
              <a:t>1</a:t>
            </a:r>
            <a:r>
              <a:rPr lang="en-US" altLang="zh-CN" sz="2600" b="1" dirty="0">
                <a:solidFill>
                  <a:srgbClr val="000099"/>
                </a:solidFill>
                <a:latin typeface="幼圆" pitchFamily="49" charset="-122"/>
                <a:ea typeface="幼圆" pitchFamily="49" charset="-122"/>
              </a:rPr>
              <a:t>。</a:t>
            </a:r>
          </a:p>
        </p:txBody>
      </p:sp>
      <p:sp>
        <p:nvSpPr>
          <p:cNvPr id="147464" name="Text Box 8"/>
          <p:cNvSpPr txBox="1">
            <a:spLocks noChangeArrowheads="1"/>
          </p:cNvSpPr>
          <p:nvPr/>
        </p:nvSpPr>
        <p:spPr bwMode="auto">
          <a:xfrm>
            <a:off x="1243436" y="1371602"/>
            <a:ext cx="9556749" cy="492125"/>
          </a:xfrm>
          <a:prstGeom prst="rect">
            <a:avLst/>
          </a:prstGeom>
          <a:noFill/>
          <a:ln w="12700" cap="sq">
            <a:noFill/>
            <a:miter lim="800000"/>
            <a:headEnd type="none" w="sm" len="sm"/>
            <a:tailEnd type="none" w="sm" len="sm"/>
          </a:ln>
        </p:spPr>
        <p:txBody>
          <a:bodyPr>
            <a:spAutoFit/>
          </a:bodyPr>
          <a:lstStyle/>
          <a:p>
            <a:pPr algn="l"/>
            <a:r>
              <a:rPr lang="en-US" altLang="zh-CN" sz="2600" b="1" dirty="0">
                <a:solidFill>
                  <a:srgbClr val="FF3300"/>
                </a:solidFill>
                <a:ea typeface="幼圆" pitchFamily="49" charset="-122"/>
              </a:rPr>
              <a:t>1</a:t>
            </a:r>
            <a:r>
              <a:rPr lang="en-US" altLang="zh-CN" sz="2600" b="1" dirty="0">
                <a:solidFill>
                  <a:srgbClr val="FF3300"/>
                </a:solidFill>
                <a:latin typeface="幼圆" pitchFamily="49" charset="-122"/>
                <a:ea typeface="幼圆" pitchFamily="49" charset="-122"/>
              </a:rPr>
              <a:t>.</a:t>
            </a:r>
            <a:r>
              <a:rPr lang="zh-CN" altLang="en-US" sz="2600" b="1" dirty="0">
                <a:solidFill>
                  <a:srgbClr val="FF3300"/>
                </a:solidFill>
                <a:latin typeface="幼圆" pitchFamily="49" charset="-122"/>
                <a:ea typeface="幼圆" pitchFamily="49" charset="-122"/>
              </a:rPr>
              <a:t>将用做</a:t>
            </a:r>
            <a:r>
              <a:rPr lang="zh-CN" altLang="en-US" sz="2600" b="1" dirty="0">
                <a:solidFill>
                  <a:srgbClr val="FF3300"/>
                </a:solidFill>
                <a:ea typeface="幼圆" pitchFamily="49" charset="-122"/>
              </a:rPr>
              <a:t>“</a:t>
            </a:r>
            <a:r>
              <a:rPr lang="zh-CN" altLang="en-US" sz="2600" b="1" dirty="0">
                <a:solidFill>
                  <a:srgbClr val="FF3300"/>
                </a:solidFill>
                <a:latin typeface="幼圆" pitchFamily="49" charset="-122"/>
                <a:ea typeface="幼圆" pitchFamily="49" charset="-122"/>
              </a:rPr>
              <a:t>魔方</a:t>
            </a:r>
            <a:r>
              <a:rPr lang="zh-CN" altLang="en-US" sz="2600" b="1" dirty="0">
                <a:solidFill>
                  <a:srgbClr val="FF3300"/>
                </a:solidFill>
                <a:ea typeface="幼圆" pitchFamily="49" charset="-122"/>
              </a:rPr>
              <a:t>”</a:t>
            </a:r>
            <a:r>
              <a:rPr lang="zh-CN" altLang="en-US" sz="2600" b="1" dirty="0">
                <a:solidFill>
                  <a:srgbClr val="FF3300"/>
                </a:solidFill>
                <a:latin typeface="幼圆" pitchFamily="49" charset="-122"/>
                <a:ea typeface="幼圆" pitchFamily="49" charset="-122"/>
              </a:rPr>
              <a:t>的二维数组的所有元素清</a:t>
            </a:r>
            <a:r>
              <a:rPr lang="zh-CN" altLang="en-US" sz="2600" b="1" dirty="0">
                <a:solidFill>
                  <a:srgbClr val="FF3300"/>
                </a:solidFill>
                <a:ea typeface="幼圆" pitchFamily="49" charset="-122"/>
              </a:rPr>
              <a:t>0；</a:t>
            </a:r>
            <a:endParaRPr lang="en-US" altLang="zh-CN" sz="2600" b="1" dirty="0">
              <a:solidFill>
                <a:srgbClr val="FF3300"/>
              </a:solidFill>
              <a:ea typeface="幼圆" pitchFamily="49" charset="-122"/>
            </a:endParaRPr>
          </a:p>
        </p:txBody>
      </p:sp>
      <p:grpSp>
        <p:nvGrpSpPr>
          <p:cNvPr id="2" name="Group 23"/>
          <p:cNvGrpSpPr>
            <a:grpSpLocks/>
          </p:cNvGrpSpPr>
          <p:nvPr/>
        </p:nvGrpSpPr>
        <p:grpSpPr bwMode="auto">
          <a:xfrm>
            <a:off x="710227" y="457200"/>
            <a:ext cx="2337916" cy="769938"/>
            <a:chOff x="336" y="288"/>
            <a:chExt cx="1104" cy="485"/>
          </a:xfrm>
        </p:grpSpPr>
        <p:sp>
          <p:nvSpPr>
            <p:cNvPr id="147475" name="Oval 19"/>
            <p:cNvSpPr>
              <a:spLocks noChangeArrowheads="1"/>
            </p:cNvSpPr>
            <p:nvPr/>
          </p:nvSpPr>
          <p:spPr bwMode="auto">
            <a:xfrm>
              <a:off x="336" y="317"/>
              <a:ext cx="1104" cy="432"/>
            </a:xfrm>
            <a:prstGeom prst="ellipse">
              <a:avLst/>
            </a:prstGeom>
            <a:gradFill rotWithShape="0">
              <a:gsLst>
                <a:gs pos="0">
                  <a:srgbClr val="FF3300">
                    <a:gamma/>
                    <a:shade val="46275"/>
                    <a:invGamma/>
                  </a:srgbClr>
                </a:gs>
                <a:gs pos="50000">
                  <a:srgbClr val="FF3300"/>
                </a:gs>
                <a:gs pos="100000">
                  <a:srgbClr val="FF3300">
                    <a:gamma/>
                    <a:shade val="46275"/>
                    <a:invGamma/>
                  </a:srgbClr>
                </a:gs>
              </a:gsLst>
              <a:lin ang="18900000" scaled="1"/>
            </a:gradFill>
            <a:ln w="12700" cap="sq">
              <a:noFill/>
              <a:round/>
              <a:headEnd type="none" w="sm" len="sm"/>
              <a:tailEnd type="none" w="sm" len="sm"/>
            </a:ln>
            <a:effectLst>
              <a:outerShdw dist="74053" dir="185782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7" name="Rectangle 20"/>
            <p:cNvSpPr>
              <a:spLocks noChangeArrowheads="1"/>
            </p:cNvSpPr>
            <p:nvPr/>
          </p:nvSpPr>
          <p:spPr bwMode="auto">
            <a:xfrm>
              <a:off x="480" y="288"/>
              <a:ext cx="912" cy="48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zh-CN" sz="4400" b="1">
                  <a:solidFill>
                    <a:srgbClr val="FFFF00"/>
                  </a:solidFill>
                  <a:latin typeface="幼圆" pitchFamily="49" charset="-122"/>
                  <a:ea typeface="华文新魏" pitchFamily="2" charset="-122"/>
                </a:rPr>
                <a:t>规律</a:t>
              </a:r>
              <a:endParaRPr kumimoji="1" lang="zh-CN" altLang="en-US" sz="4400" b="1">
                <a:solidFill>
                  <a:srgbClr val="FFFF00"/>
                </a:solidFill>
                <a:ea typeface="华文新魏" pitchFamily="2" charset="-122"/>
              </a:endParaRPr>
            </a:p>
          </p:txBody>
        </p:sp>
      </p:grpSp>
      <p:grpSp>
        <p:nvGrpSpPr>
          <p:cNvPr id="3" name="Group 28"/>
          <p:cNvGrpSpPr>
            <a:grpSpLocks/>
          </p:cNvGrpSpPr>
          <p:nvPr/>
        </p:nvGrpSpPr>
        <p:grpSpPr bwMode="auto">
          <a:xfrm>
            <a:off x="1044831" y="2278065"/>
            <a:ext cx="10361959" cy="4186237"/>
            <a:chOff x="494" y="1400"/>
            <a:chExt cx="4896" cy="2637"/>
          </a:xfrm>
        </p:grpSpPr>
        <p:sp>
          <p:nvSpPr>
            <p:cNvPr id="147485" name="Freeform 29"/>
            <p:cNvSpPr>
              <a:spLocks/>
            </p:cNvSpPr>
            <p:nvPr/>
          </p:nvSpPr>
          <p:spPr bwMode="auto">
            <a:xfrm>
              <a:off x="494" y="1400"/>
              <a:ext cx="4896" cy="2533"/>
            </a:xfrm>
            <a:custGeom>
              <a:avLst/>
              <a:gdLst/>
              <a:ahLst/>
              <a:cxnLst>
                <a:cxn ang="0">
                  <a:pos x="52" y="74"/>
                </a:cxn>
                <a:cxn ang="0">
                  <a:pos x="82" y="904"/>
                </a:cxn>
                <a:cxn ang="0">
                  <a:pos x="119" y="1054"/>
                </a:cxn>
                <a:cxn ang="0">
                  <a:pos x="127" y="1405"/>
                </a:cxn>
                <a:cxn ang="0">
                  <a:pos x="134" y="1959"/>
                </a:cxn>
                <a:cxn ang="0">
                  <a:pos x="366" y="2026"/>
                </a:cxn>
                <a:cxn ang="0">
                  <a:pos x="441" y="2049"/>
                </a:cxn>
                <a:cxn ang="0">
                  <a:pos x="561" y="2071"/>
                </a:cxn>
                <a:cxn ang="0">
                  <a:pos x="658" y="2101"/>
                </a:cxn>
                <a:cxn ang="0">
                  <a:pos x="680" y="2108"/>
                </a:cxn>
                <a:cxn ang="0">
                  <a:pos x="740" y="2116"/>
                </a:cxn>
                <a:cxn ang="0">
                  <a:pos x="808" y="2131"/>
                </a:cxn>
                <a:cxn ang="0">
                  <a:pos x="4368" y="2108"/>
                </a:cxn>
                <a:cxn ang="0">
                  <a:pos x="4436" y="2086"/>
                </a:cxn>
                <a:cxn ang="0">
                  <a:pos x="4503" y="2056"/>
                </a:cxn>
                <a:cxn ang="0">
                  <a:pos x="4563" y="2026"/>
                </a:cxn>
                <a:cxn ang="0">
                  <a:pos x="4585" y="2019"/>
                </a:cxn>
                <a:cxn ang="0">
                  <a:pos x="4630" y="1914"/>
                </a:cxn>
                <a:cxn ang="0">
                  <a:pos x="4705" y="1525"/>
                </a:cxn>
                <a:cxn ang="0">
                  <a:pos x="4757" y="1443"/>
                </a:cxn>
                <a:cxn ang="0">
                  <a:pos x="4817" y="1315"/>
                </a:cxn>
                <a:cxn ang="0">
                  <a:pos x="4862" y="1173"/>
                </a:cxn>
                <a:cxn ang="0">
                  <a:pos x="4892" y="1009"/>
                </a:cxn>
                <a:cxn ang="0">
                  <a:pos x="4884" y="216"/>
                </a:cxn>
                <a:cxn ang="0">
                  <a:pos x="4855" y="104"/>
                </a:cxn>
                <a:cxn ang="0">
                  <a:pos x="4765" y="74"/>
                </a:cxn>
                <a:cxn ang="0">
                  <a:pos x="4720" y="59"/>
                </a:cxn>
                <a:cxn ang="0">
                  <a:pos x="4466" y="81"/>
                </a:cxn>
                <a:cxn ang="0">
                  <a:pos x="112" y="74"/>
                </a:cxn>
                <a:cxn ang="0">
                  <a:pos x="67" y="119"/>
                </a:cxn>
              </a:cxnLst>
              <a:rect l="0" t="0" r="r" b="b"/>
              <a:pathLst>
                <a:path w="4896" h="2533">
                  <a:moveTo>
                    <a:pt x="52" y="74"/>
                  </a:moveTo>
                  <a:cubicBezTo>
                    <a:pt x="62" y="345"/>
                    <a:pt x="0" y="648"/>
                    <a:pt x="82" y="904"/>
                  </a:cubicBezTo>
                  <a:cubicBezTo>
                    <a:pt x="88" y="961"/>
                    <a:pt x="94" y="1004"/>
                    <a:pt x="119" y="1054"/>
                  </a:cubicBezTo>
                  <a:cubicBezTo>
                    <a:pt x="122" y="1171"/>
                    <a:pt x="125" y="1288"/>
                    <a:pt x="127" y="1405"/>
                  </a:cubicBezTo>
                  <a:cubicBezTo>
                    <a:pt x="130" y="1590"/>
                    <a:pt x="118" y="1775"/>
                    <a:pt x="134" y="1959"/>
                  </a:cubicBezTo>
                  <a:cubicBezTo>
                    <a:pt x="141" y="2037"/>
                    <a:pt x="356" y="2025"/>
                    <a:pt x="366" y="2026"/>
                  </a:cubicBezTo>
                  <a:cubicBezTo>
                    <a:pt x="390" y="2033"/>
                    <a:pt x="416" y="2044"/>
                    <a:pt x="441" y="2049"/>
                  </a:cubicBezTo>
                  <a:cubicBezTo>
                    <a:pt x="506" y="2062"/>
                    <a:pt x="489" y="2048"/>
                    <a:pt x="561" y="2071"/>
                  </a:cubicBezTo>
                  <a:cubicBezTo>
                    <a:pt x="595" y="2082"/>
                    <a:pt x="622" y="2093"/>
                    <a:pt x="658" y="2101"/>
                  </a:cubicBezTo>
                  <a:cubicBezTo>
                    <a:pt x="666" y="2103"/>
                    <a:pt x="672" y="2107"/>
                    <a:pt x="680" y="2108"/>
                  </a:cubicBezTo>
                  <a:cubicBezTo>
                    <a:pt x="700" y="2112"/>
                    <a:pt x="720" y="2112"/>
                    <a:pt x="740" y="2116"/>
                  </a:cubicBezTo>
                  <a:cubicBezTo>
                    <a:pt x="763" y="2120"/>
                    <a:pt x="808" y="2131"/>
                    <a:pt x="808" y="2131"/>
                  </a:cubicBezTo>
                  <a:cubicBezTo>
                    <a:pt x="1995" y="2128"/>
                    <a:pt x="3260" y="2533"/>
                    <a:pt x="4368" y="2108"/>
                  </a:cubicBezTo>
                  <a:cubicBezTo>
                    <a:pt x="4434" y="2083"/>
                    <a:pt x="4359" y="2100"/>
                    <a:pt x="4436" y="2086"/>
                  </a:cubicBezTo>
                  <a:cubicBezTo>
                    <a:pt x="4501" y="2036"/>
                    <a:pt x="4429" y="2084"/>
                    <a:pt x="4503" y="2056"/>
                  </a:cubicBezTo>
                  <a:cubicBezTo>
                    <a:pt x="4524" y="2048"/>
                    <a:pt x="4542" y="2033"/>
                    <a:pt x="4563" y="2026"/>
                  </a:cubicBezTo>
                  <a:cubicBezTo>
                    <a:pt x="4570" y="2024"/>
                    <a:pt x="4578" y="2021"/>
                    <a:pt x="4585" y="2019"/>
                  </a:cubicBezTo>
                  <a:cubicBezTo>
                    <a:pt x="4607" y="1985"/>
                    <a:pt x="4621" y="1953"/>
                    <a:pt x="4630" y="1914"/>
                  </a:cubicBezTo>
                  <a:cubicBezTo>
                    <a:pt x="4635" y="1791"/>
                    <a:pt x="4607" y="1623"/>
                    <a:pt x="4705" y="1525"/>
                  </a:cubicBezTo>
                  <a:cubicBezTo>
                    <a:pt x="4714" y="1494"/>
                    <a:pt x="4757" y="1443"/>
                    <a:pt x="4757" y="1443"/>
                  </a:cubicBezTo>
                  <a:cubicBezTo>
                    <a:pt x="4774" y="1395"/>
                    <a:pt x="4802" y="1368"/>
                    <a:pt x="4817" y="1315"/>
                  </a:cubicBezTo>
                  <a:cubicBezTo>
                    <a:pt x="4831" y="1268"/>
                    <a:pt x="4840" y="1216"/>
                    <a:pt x="4862" y="1173"/>
                  </a:cubicBezTo>
                  <a:cubicBezTo>
                    <a:pt x="4872" y="1114"/>
                    <a:pt x="4886" y="1070"/>
                    <a:pt x="4892" y="1009"/>
                  </a:cubicBezTo>
                  <a:cubicBezTo>
                    <a:pt x="4889" y="745"/>
                    <a:pt x="4888" y="480"/>
                    <a:pt x="4884" y="216"/>
                  </a:cubicBezTo>
                  <a:cubicBezTo>
                    <a:pt x="4883" y="162"/>
                    <a:pt x="4896" y="131"/>
                    <a:pt x="4855" y="104"/>
                  </a:cubicBezTo>
                  <a:cubicBezTo>
                    <a:pt x="4830" y="87"/>
                    <a:pt x="4793" y="82"/>
                    <a:pt x="4765" y="74"/>
                  </a:cubicBezTo>
                  <a:cubicBezTo>
                    <a:pt x="4750" y="70"/>
                    <a:pt x="4720" y="59"/>
                    <a:pt x="4720" y="59"/>
                  </a:cubicBezTo>
                  <a:cubicBezTo>
                    <a:pt x="4548" y="65"/>
                    <a:pt x="4563" y="50"/>
                    <a:pt x="4466" y="81"/>
                  </a:cubicBezTo>
                  <a:cubicBezTo>
                    <a:pt x="3015" y="61"/>
                    <a:pt x="1561" y="0"/>
                    <a:pt x="112" y="74"/>
                  </a:cubicBezTo>
                  <a:cubicBezTo>
                    <a:pt x="75" y="80"/>
                    <a:pt x="48" y="78"/>
                    <a:pt x="67" y="119"/>
                  </a:cubicBezTo>
                </a:path>
              </a:pathLst>
            </a:custGeom>
            <a:noFill/>
            <a:ln w="8890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86" name="Freeform 30"/>
            <p:cNvSpPr>
              <a:spLocks/>
            </p:cNvSpPr>
            <p:nvPr/>
          </p:nvSpPr>
          <p:spPr bwMode="auto">
            <a:xfrm>
              <a:off x="1202" y="3566"/>
              <a:ext cx="1576" cy="471"/>
            </a:xfrm>
            <a:custGeom>
              <a:avLst/>
              <a:gdLst/>
              <a:ahLst/>
              <a:cxnLst>
                <a:cxn ang="0">
                  <a:pos x="54" y="34"/>
                </a:cxn>
                <a:cxn ang="0">
                  <a:pos x="1071" y="56"/>
                </a:cxn>
                <a:cxn ang="0">
                  <a:pos x="1041" y="146"/>
                </a:cxn>
                <a:cxn ang="0">
                  <a:pos x="1086" y="303"/>
                </a:cxn>
                <a:cxn ang="0">
                  <a:pos x="922" y="363"/>
                </a:cxn>
                <a:cxn ang="0">
                  <a:pos x="2" y="356"/>
                </a:cxn>
                <a:cxn ang="0">
                  <a:pos x="9" y="71"/>
                </a:cxn>
                <a:cxn ang="0">
                  <a:pos x="54" y="34"/>
                </a:cxn>
              </a:cxnLst>
              <a:rect l="0" t="0" r="r" b="b"/>
              <a:pathLst>
                <a:path w="1123" h="432">
                  <a:moveTo>
                    <a:pt x="54" y="34"/>
                  </a:moveTo>
                  <a:cubicBezTo>
                    <a:pt x="336" y="39"/>
                    <a:pt x="831" y="0"/>
                    <a:pt x="1071" y="56"/>
                  </a:cubicBezTo>
                  <a:cubicBezTo>
                    <a:pt x="1065" y="96"/>
                    <a:pt x="1054" y="111"/>
                    <a:pt x="1041" y="146"/>
                  </a:cubicBezTo>
                  <a:cubicBezTo>
                    <a:pt x="1048" y="207"/>
                    <a:pt x="1059" y="249"/>
                    <a:pt x="1086" y="303"/>
                  </a:cubicBezTo>
                  <a:cubicBezTo>
                    <a:pt x="1114" y="432"/>
                    <a:pt x="1123" y="366"/>
                    <a:pt x="922" y="363"/>
                  </a:cubicBezTo>
                  <a:cubicBezTo>
                    <a:pt x="615" y="359"/>
                    <a:pt x="309" y="358"/>
                    <a:pt x="2" y="356"/>
                  </a:cubicBezTo>
                  <a:cubicBezTo>
                    <a:pt x="4" y="261"/>
                    <a:pt x="0" y="166"/>
                    <a:pt x="9" y="71"/>
                  </a:cubicBezTo>
                  <a:cubicBezTo>
                    <a:pt x="12" y="42"/>
                    <a:pt x="54" y="69"/>
                    <a:pt x="54" y="34"/>
                  </a:cubicBezTo>
                  <a:close/>
                </a:path>
              </a:pathLst>
            </a:custGeom>
            <a:solidFill>
              <a:srgbClr val="FFCC99"/>
            </a:solidFill>
            <a:ln w="12700" cap="sq" cmpd="sng">
              <a:noFill/>
              <a:prstDash val="solid"/>
              <a:round/>
              <a:headEnd type="none" w="sm" len="sm"/>
              <a:tailEnd type="none" w="sm" len="sm"/>
            </a:ln>
            <a:effectLst>
              <a:outerShdw dist="63500" dir="221219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5" name="Text Box 31"/>
            <p:cNvSpPr txBox="1">
              <a:spLocks noChangeArrowheads="1"/>
            </p:cNvSpPr>
            <p:nvPr/>
          </p:nvSpPr>
          <p:spPr bwMode="auto">
            <a:xfrm>
              <a:off x="1188" y="3570"/>
              <a:ext cx="1815" cy="40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600" b="1">
                  <a:solidFill>
                    <a:srgbClr val="FF0000"/>
                  </a:solidFill>
                  <a:latin typeface="华文新魏" pitchFamily="2" charset="-122"/>
                  <a:ea typeface="华文新魏" pitchFamily="2" charset="-122"/>
                </a:rPr>
                <a:t>重复</a:t>
              </a:r>
              <a:r>
                <a:rPr lang="en-US" altLang="zh-CN" sz="3600" b="1">
                  <a:solidFill>
                    <a:srgbClr val="FF0000"/>
                  </a:solidFill>
                  <a:ea typeface="华文新魏" pitchFamily="2" charset="-122"/>
                </a:rPr>
                <a:t>(</a:t>
              </a:r>
              <a:r>
                <a:rPr lang="zh-CN" altLang="en-US" sz="3600" b="1">
                  <a:solidFill>
                    <a:srgbClr val="FF0000"/>
                  </a:solidFill>
                  <a:latin typeface="华文新魏" pitchFamily="2" charset="-122"/>
                  <a:ea typeface="华文新魏" pitchFamily="2" charset="-122"/>
                </a:rPr>
                <a:t>循环</a:t>
              </a:r>
              <a:r>
                <a:rPr lang="en-US" altLang="zh-CN" sz="3600" b="1">
                  <a:solidFill>
                    <a:srgbClr val="FF0000"/>
                  </a:solidFill>
                  <a:ea typeface="华文新魏" pitchFamily="2" charset="-122"/>
                </a:rPr>
                <a:t>)</a:t>
              </a:r>
            </a:p>
          </p:txBody>
        </p:sp>
      </p:grpSp>
      <p:grpSp>
        <p:nvGrpSpPr>
          <p:cNvPr id="4" name="Group 32"/>
          <p:cNvGrpSpPr>
            <a:grpSpLocks/>
          </p:cNvGrpSpPr>
          <p:nvPr/>
        </p:nvGrpSpPr>
        <p:grpSpPr bwMode="auto">
          <a:xfrm>
            <a:off x="3859245" y="415925"/>
            <a:ext cx="7672752" cy="4159251"/>
            <a:chOff x="1823" y="262"/>
            <a:chExt cx="3626" cy="2620"/>
          </a:xfrm>
        </p:grpSpPr>
        <p:grpSp>
          <p:nvGrpSpPr>
            <p:cNvPr id="5" name="Group 33"/>
            <p:cNvGrpSpPr>
              <a:grpSpLocks/>
            </p:cNvGrpSpPr>
            <p:nvPr/>
          </p:nvGrpSpPr>
          <p:grpSpPr bwMode="auto">
            <a:xfrm>
              <a:off x="4694" y="262"/>
              <a:ext cx="755" cy="639"/>
              <a:chOff x="4851" y="262"/>
              <a:chExt cx="755" cy="639"/>
            </a:xfrm>
          </p:grpSpPr>
          <p:grpSp>
            <p:nvGrpSpPr>
              <p:cNvPr id="6" name="Group 34"/>
              <p:cNvGrpSpPr>
                <a:grpSpLocks/>
              </p:cNvGrpSpPr>
              <p:nvPr/>
            </p:nvGrpSpPr>
            <p:grpSpPr bwMode="auto">
              <a:xfrm>
                <a:off x="4890" y="293"/>
                <a:ext cx="716" cy="608"/>
                <a:chOff x="4890" y="293"/>
                <a:chExt cx="716" cy="608"/>
              </a:xfrm>
            </p:grpSpPr>
            <p:sp>
              <p:nvSpPr>
                <p:cNvPr id="147491" name="Line 35"/>
                <p:cNvSpPr>
                  <a:spLocks noChangeShapeType="1"/>
                </p:cNvSpPr>
                <p:nvPr/>
              </p:nvSpPr>
              <p:spPr bwMode="auto">
                <a:xfrm>
                  <a:off x="5057" y="436"/>
                  <a:ext cx="54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2" name="Line 36"/>
                <p:cNvSpPr>
                  <a:spLocks noChangeShapeType="1"/>
                </p:cNvSpPr>
                <p:nvPr/>
              </p:nvSpPr>
              <p:spPr bwMode="auto">
                <a:xfrm>
                  <a:off x="5054" y="57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3" name="Line 37"/>
                <p:cNvSpPr>
                  <a:spLocks noChangeShapeType="1"/>
                </p:cNvSpPr>
                <p:nvPr/>
              </p:nvSpPr>
              <p:spPr bwMode="auto">
                <a:xfrm>
                  <a:off x="5061" y="70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4" name="Line 38"/>
                <p:cNvSpPr>
                  <a:spLocks noChangeShapeType="1"/>
                </p:cNvSpPr>
                <p:nvPr/>
              </p:nvSpPr>
              <p:spPr bwMode="auto">
                <a:xfrm rot="-5400000">
                  <a:off x="4807" y="670"/>
                  <a:ext cx="454" cy="1"/>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5" name="Line 39"/>
                <p:cNvSpPr>
                  <a:spLocks noChangeShapeType="1"/>
                </p:cNvSpPr>
                <p:nvPr/>
              </p:nvSpPr>
              <p:spPr bwMode="auto">
                <a:xfrm rot="-5400000">
                  <a:off x="4985" y="674"/>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6" name="Line 40"/>
                <p:cNvSpPr>
                  <a:spLocks noChangeShapeType="1"/>
                </p:cNvSpPr>
                <p:nvPr/>
              </p:nvSpPr>
              <p:spPr bwMode="auto">
                <a:xfrm rot="-5400000">
                  <a:off x="5141" y="666"/>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7" name="Line 41"/>
                <p:cNvSpPr>
                  <a:spLocks noChangeShapeType="1"/>
                </p:cNvSpPr>
                <p:nvPr/>
              </p:nvSpPr>
              <p:spPr bwMode="auto">
                <a:xfrm rot="-5400000">
                  <a:off x="482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8" name="Line 42"/>
                <p:cNvSpPr>
                  <a:spLocks noChangeShapeType="1"/>
                </p:cNvSpPr>
                <p:nvPr/>
              </p:nvSpPr>
              <p:spPr bwMode="auto">
                <a:xfrm rot="-5400000">
                  <a:off x="498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9" name="Line 43"/>
                <p:cNvSpPr>
                  <a:spLocks noChangeShapeType="1"/>
                </p:cNvSpPr>
                <p:nvPr/>
              </p:nvSpPr>
              <p:spPr bwMode="auto">
                <a:xfrm rot="-10800000">
                  <a:off x="4893" y="29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500" name="Line 44"/>
                <p:cNvSpPr>
                  <a:spLocks noChangeShapeType="1"/>
                </p:cNvSpPr>
                <p:nvPr/>
              </p:nvSpPr>
              <p:spPr bwMode="auto">
                <a:xfrm rot="-10800000">
                  <a:off x="4907" y="44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9102" name="Text Box 45"/>
              <p:cNvSpPr txBox="1">
                <a:spLocks noChangeArrowheads="1"/>
              </p:cNvSpPr>
              <p:nvPr/>
            </p:nvSpPr>
            <p:spPr bwMode="auto">
              <a:xfrm>
                <a:off x="4851" y="262"/>
                <a:ext cx="285" cy="194"/>
              </a:xfrm>
              <a:prstGeom prst="rect">
                <a:avLst/>
              </a:prstGeom>
              <a:noFill/>
              <a:ln w="12700" cap="sq">
                <a:noFill/>
                <a:miter lim="800000"/>
                <a:headEnd type="none" w="sm" len="sm"/>
                <a:tailEnd type="none" w="sm" len="sm"/>
              </a:ln>
            </p:spPr>
            <p:txBody>
              <a:bodyPr>
                <a:spAutoFit/>
              </a:bodyPr>
              <a:lstStyle/>
              <a:p>
                <a:pPr algn="l"/>
                <a:r>
                  <a:rPr lang="en-US" altLang="zh-CN" sz="1400" b="1">
                    <a:solidFill>
                      <a:srgbClr val="000099"/>
                    </a:solidFill>
                    <a:ea typeface="黑体" pitchFamily="49" charset="-122"/>
                  </a:rPr>
                  <a:t>i, j</a:t>
                </a:r>
              </a:p>
            </p:txBody>
          </p:sp>
        </p:grpSp>
        <p:sp>
          <p:nvSpPr>
            <p:cNvPr id="147502" name="Line 46"/>
            <p:cNvSpPr>
              <a:spLocks noChangeShapeType="1"/>
            </p:cNvSpPr>
            <p:nvPr/>
          </p:nvSpPr>
          <p:spPr bwMode="auto">
            <a:xfrm>
              <a:off x="1823" y="2882"/>
              <a:ext cx="1179" cy="0"/>
            </a:xfrm>
            <a:prstGeom prst="line">
              <a:avLst/>
            </a:prstGeom>
            <a:noFill/>
            <a:ln w="5715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 calcmode="lin" valueType="num">
                                      <p:cBhvr>
                                        <p:cTn id="7" dur="1000" fill="hold"/>
                                        <p:tgtEl>
                                          <p:spTgt spid="147464"/>
                                        </p:tgtEl>
                                        <p:attrNameLst>
                                          <p:attrName>ppt_w</p:attrName>
                                        </p:attrNameLst>
                                      </p:cBhvr>
                                      <p:tavLst>
                                        <p:tav tm="0">
                                          <p:val>
                                            <p:strVal val="#ppt_w*0.70"/>
                                          </p:val>
                                        </p:tav>
                                        <p:tav tm="100000">
                                          <p:val>
                                            <p:strVal val="#ppt_w"/>
                                          </p:val>
                                        </p:tav>
                                      </p:tavLst>
                                    </p:anim>
                                    <p:anim calcmode="lin" valueType="num">
                                      <p:cBhvr>
                                        <p:cTn id="8" dur="1000" fill="hold"/>
                                        <p:tgtEl>
                                          <p:spTgt spid="147464"/>
                                        </p:tgtEl>
                                        <p:attrNameLst>
                                          <p:attrName>ppt_h</p:attrName>
                                        </p:attrNameLst>
                                      </p:cBhvr>
                                      <p:tavLst>
                                        <p:tav tm="0">
                                          <p:val>
                                            <p:strVal val="#ppt_h"/>
                                          </p:val>
                                        </p:tav>
                                        <p:tav tm="100000">
                                          <p:val>
                                            <p:strVal val="#ppt_h"/>
                                          </p:val>
                                        </p:tav>
                                      </p:tavLst>
                                    </p:anim>
                                    <p:animEffect transition="in" filter="fade">
                                      <p:cBhvr>
                                        <p:cTn id="9" dur="1000"/>
                                        <p:tgtEl>
                                          <p:spTgt spid="1474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7459"/>
                                        </p:tgtEl>
                                        <p:attrNameLst>
                                          <p:attrName>style.visibility</p:attrName>
                                        </p:attrNameLst>
                                      </p:cBhvr>
                                      <p:to>
                                        <p:strVal val="visible"/>
                                      </p:to>
                                    </p:set>
                                    <p:animEffect transition="in" filter="wipe(left)">
                                      <p:cBhvr>
                                        <p:cTn id="14" dur="500"/>
                                        <p:tgtEl>
                                          <p:spTgt spid="1474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animEffect transition="in" filter="wipe(right)">
                                      <p:cBhvr>
                                        <p:cTn id="19" dur="500"/>
                                        <p:tgtEl>
                                          <p:spTgt spid="147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7461"/>
                                        </p:tgtEl>
                                        <p:attrNameLst>
                                          <p:attrName>style.visibility</p:attrName>
                                        </p:attrNameLst>
                                      </p:cBhvr>
                                      <p:to>
                                        <p:strVal val="visible"/>
                                      </p:to>
                                    </p:set>
                                    <p:animEffect transition="in" filter="wipe(left)">
                                      <p:cBhvr>
                                        <p:cTn id="24" dur="500"/>
                                        <p:tgtEl>
                                          <p:spTgt spid="147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righ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47462"/>
                                        </p:tgtEl>
                                        <p:attrNameLst>
                                          <p:attrName>style.visibility</p:attrName>
                                        </p:attrNameLst>
                                      </p:cBhvr>
                                      <p:to>
                                        <p:strVal val="visible"/>
                                      </p:to>
                                    </p:set>
                                    <p:animEffect transition="in" filter="wipe(right)">
                                      <p:cBhvr>
                                        <p:cTn id="34" dur="500"/>
                                        <p:tgtEl>
                                          <p:spTgt spid="147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63"/>
                                        </p:tgtEl>
                                        <p:attrNameLst>
                                          <p:attrName>style.visibility</p:attrName>
                                        </p:attrNameLst>
                                      </p:cBhvr>
                                      <p:to>
                                        <p:strVal val="visible"/>
                                      </p:to>
                                    </p:set>
                                    <p:animEffect transition="in" filter="wipe(left)">
                                      <p:cBhvr>
                                        <p:cTn id="39" dur="500"/>
                                        <p:tgtEl>
                                          <p:spTgt spid="1474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28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strVal val="4/3*#ppt_w"/>
                                          </p:val>
                                        </p:tav>
                                        <p:tav tm="100000">
                                          <p:val>
                                            <p:strVal val="#ppt_w"/>
                                          </p:val>
                                        </p:tav>
                                      </p:tavLst>
                                    </p:anim>
                                    <p:anim calcmode="lin" valueType="num">
                                      <p:cBhvr>
                                        <p:cTn id="45"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P spid="147462" grpId="0" autoUpdateAnimBg="0"/>
      <p:bldP spid="147463" grpId="0" autoUpdateAnimBg="0"/>
      <p:bldP spid="1474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422611" y="1268760"/>
            <a:ext cx="10387864" cy="4953000"/>
            <a:chOff x="672" y="384"/>
            <a:chExt cx="4908" cy="3120"/>
          </a:xfrm>
        </p:grpSpPr>
        <p:sp>
          <p:nvSpPr>
            <p:cNvPr id="153602" name="Oval 2"/>
            <p:cNvSpPr>
              <a:spLocks noChangeArrowheads="1"/>
            </p:cNvSpPr>
            <p:nvPr/>
          </p:nvSpPr>
          <p:spPr bwMode="auto">
            <a:xfrm>
              <a:off x="672" y="624"/>
              <a:ext cx="4560" cy="2880"/>
            </a:xfrm>
            <a:prstGeom prst="ellipse">
              <a:avLst/>
            </a:prstGeom>
            <a:solidFill>
              <a:srgbClr val="FFFFD9"/>
            </a:solidFill>
            <a:ln w="12700" cap="sq">
              <a:noFill/>
              <a:round/>
              <a:headEnd type="none" w="sm" len="sm"/>
              <a:tailEnd type="none" w="sm" len="sm"/>
            </a:ln>
            <a:effectLst>
              <a:outerShdw dist="170861" dir="251923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3604" name="AutoShape 4"/>
            <p:cNvSpPr>
              <a:spLocks noChangeArrowheads="1"/>
            </p:cNvSpPr>
            <p:nvPr/>
          </p:nvSpPr>
          <p:spPr bwMode="auto">
            <a:xfrm>
              <a:off x="3696" y="384"/>
              <a:ext cx="1680" cy="576"/>
            </a:xfrm>
            <a:prstGeom prst="cloudCallout">
              <a:avLst>
                <a:gd name="adj1" fmla="val -59704"/>
                <a:gd name="adj2" fmla="val 63194"/>
              </a:avLst>
            </a:prstGeom>
            <a:solidFill>
              <a:srgbClr val="FFFFFF"/>
            </a:solidFill>
            <a:ln w="31750" cap="sq">
              <a:solidFill>
                <a:srgbClr val="C0C0C0"/>
              </a:solidFill>
              <a:round/>
              <a:headEnd type="none" w="sm" len="sm"/>
              <a:tailEnd type="none" w="sm" len="sm"/>
            </a:ln>
            <a:effectLst>
              <a:outerShdw dist="108509" dir="1233363" algn="ctr" rotWithShape="0">
                <a:srgbClr val="B2B2B2"/>
              </a:outerShdw>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3259" name="Rectangle 5"/>
            <p:cNvSpPr>
              <a:spLocks noChangeArrowheads="1"/>
            </p:cNvSpPr>
            <p:nvPr/>
          </p:nvSpPr>
          <p:spPr bwMode="auto">
            <a:xfrm>
              <a:off x="3778" y="420"/>
              <a:ext cx="1802"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4000" b="1" i="1">
                  <a:solidFill>
                    <a:srgbClr val="FF3300"/>
                  </a:solidFill>
                  <a:ea typeface="黑体" pitchFamily="49" charset="-122"/>
                </a:rPr>
                <a:t>本章内容</a:t>
              </a:r>
            </a:p>
          </p:txBody>
        </p:sp>
      </p:grpSp>
      <p:sp>
        <p:nvSpPr>
          <p:cNvPr id="153614" name="Rectangle 14"/>
          <p:cNvSpPr>
            <a:spLocks noChangeArrowheads="1"/>
          </p:cNvSpPr>
          <p:nvPr/>
        </p:nvSpPr>
        <p:spPr bwMode="auto">
          <a:xfrm>
            <a:off x="2845222" y="2590378"/>
            <a:ext cx="7391530" cy="685800"/>
          </a:xfrm>
          <a:prstGeom prst="rect">
            <a:avLst/>
          </a:prstGeom>
          <a:noFill/>
          <a:ln w="9525">
            <a:noFill/>
            <a:miter lim="800000"/>
            <a:headEnd/>
            <a:tailEnd/>
          </a:ln>
        </p:spPr>
        <p:txBody>
          <a:bodyPr lIns="92075" tIns="46038" rIns="92075" bIns="46038"/>
          <a:lstStyle/>
          <a:p>
            <a:pPr marL="342900" indent="-342900" algn="l" eaLnBrk="1" hangingPunct="1">
              <a:spcBef>
                <a:spcPct val="20000"/>
              </a:spcBef>
              <a:buClr>
                <a:srgbClr val="FFCC66"/>
              </a:buClr>
            </a:pPr>
            <a:r>
              <a:rPr kumimoji="1" lang="zh-CN" altLang="en-US" sz="3300" b="1" dirty="0">
                <a:solidFill>
                  <a:srgbClr val="003192"/>
                </a:solidFill>
                <a:latin typeface="幼圆" pitchFamily="49" charset="-122"/>
                <a:ea typeface="幼圆" pitchFamily="49" charset="-122"/>
              </a:rPr>
              <a:t>数组的基本概念</a:t>
            </a:r>
          </a:p>
        </p:txBody>
      </p:sp>
      <p:sp>
        <p:nvSpPr>
          <p:cNvPr id="153615" name="Rectangle 15">
            <a:hlinkClick r:id="rId3" action="ppaction://hlinksldjump"/>
          </p:cNvPr>
          <p:cNvSpPr>
            <a:spLocks noChangeArrowheads="1"/>
          </p:cNvSpPr>
          <p:nvPr/>
        </p:nvSpPr>
        <p:spPr bwMode="auto">
          <a:xfrm>
            <a:off x="2255280" y="3055518"/>
            <a:ext cx="7415276" cy="600075"/>
          </a:xfrm>
          <a:prstGeom prst="rect">
            <a:avLst/>
          </a:prstGeom>
          <a:noFill/>
          <a:ln w="12700" cap="sq">
            <a:noFill/>
            <a:miter lim="800000"/>
            <a:headEnd type="none" w="sm" len="sm"/>
            <a:tailEnd type="none" w="sm" len="sm"/>
          </a:ln>
        </p:spPr>
        <p:txBody>
          <a:bodyPr>
            <a:spAutoFit/>
          </a:bodyPr>
          <a:lstStyle/>
          <a:p>
            <a:pPr marL="457200" indent="-457200" algn="l" eaLnBrk="1" hangingPunct="1">
              <a:spcBef>
                <a:spcPct val="20000"/>
              </a:spcBef>
              <a:buClr>
                <a:srgbClr val="FFCC66"/>
              </a:buClr>
            </a:pPr>
            <a:r>
              <a:rPr kumimoji="1" lang="zh-CN" altLang="en-US" sz="3300" b="1" dirty="0">
                <a:solidFill>
                  <a:srgbClr val="003192"/>
                </a:solidFill>
                <a:latin typeface="幼圆" pitchFamily="49" charset="-122"/>
                <a:ea typeface="幼圆" pitchFamily="49" charset="-122"/>
              </a:rPr>
              <a:t>  数组的存储结构</a:t>
            </a:r>
          </a:p>
        </p:txBody>
      </p:sp>
      <p:sp>
        <p:nvSpPr>
          <p:cNvPr id="153616" name="Rectangle 16">
            <a:hlinkClick r:id="rId4" action="ppaction://hlinksldjump"/>
          </p:cNvPr>
          <p:cNvSpPr>
            <a:spLocks noChangeArrowheads="1"/>
          </p:cNvSpPr>
          <p:nvPr/>
        </p:nvSpPr>
        <p:spPr bwMode="auto">
          <a:xfrm>
            <a:off x="2549474" y="3541293"/>
            <a:ext cx="7659215"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特殊矩阵的压缩存储</a:t>
            </a:r>
          </a:p>
        </p:txBody>
      </p:sp>
      <p:sp>
        <p:nvSpPr>
          <p:cNvPr id="153617" name="Rectangle 17">
            <a:hlinkClick r:id="rId5" action="ppaction://hlinksldjump"/>
          </p:cNvPr>
          <p:cNvSpPr>
            <a:spLocks noChangeArrowheads="1"/>
          </p:cNvSpPr>
          <p:nvPr/>
        </p:nvSpPr>
        <p:spPr bwMode="auto">
          <a:xfrm>
            <a:off x="2547316" y="4017543"/>
            <a:ext cx="8524870"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稀疏矩阵的三元组表表示</a:t>
            </a:r>
          </a:p>
        </p:txBody>
      </p:sp>
      <p:sp>
        <p:nvSpPr>
          <p:cNvPr id="153618" name="Rectangle 18">
            <a:hlinkClick r:id="rId5" action="ppaction://hlinksldjump"/>
          </p:cNvPr>
          <p:cNvSpPr>
            <a:spLocks noChangeArrowheads="1"/>
          </p:cNvSpPr>
          <p:nvPr/>
        </p:nvSpPr>
        <p:spPr bwMode="auto">
          <a:xfrm>
            <a:off x="2558110" y="4512842"/>
            <a:ext cx="8768808"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99FF"/>
                </a:solidFill>
                <a:ea typeface="幼圆" pitchFamily="49" charset="-122"/>
              </a:rPr>
              <a:t>  </a:t>
            </a:r>
            <a:r>
              <a:rPr kumimoji="1" lang="zh-CN" altLang="en-US" sz="3300" b="1" dirty="0">
                <a:solidFill>
                  <a:srgbClr val="0099FF"/>
                </a:solidFill>
                <a:latin typeface="幼圆" pitchFamily="49" charset="-122"/>
                <a:ea typeface="幼圆" pitchFamily="49" charset="-122"/>
              </a:rPr>
              <a:t>稀疏矩阵的十字链表表示</a:t>
            </a:r>
          </a:p>
        </p:txBody>
      </p:sp>
      <p:sp>
        <p:nvSpPr>
          <p:cNvPr id="153619" name="Rectangle 19">
            <a:hlinkClick r:id="rId5" action="ppaction://hlinksldjump"/>
          </p:cNvPr>
          <p:cNvSpPr>
            <a:spLocks noChangeArrowheads="1"/>
          </p:cNvSpPr>
          <p:nvPr/>
        </p:nvSpPr>
        <p:spPr bwMode="auto">
          <a:xfrm>
            <a:off x="2538680" y="4997030"/>
            <a:ext cx="6249557"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a:solidFill>
                  <a:srgbClr val="003192"/>
                </a:solidFill>
                <a:latin typeface="幼圆" pitchFamily="49" charset="-122"/>
                <a:ea typeface="幼圆" pitchFamily="49" charset="-122"/>
              </a:rPr>
              <a:t>数组的应用示例</a:t>
            </a:r>
          </a:p>
        </p:txBody>
      </p:sp>
      <p:sp>
        <p:nvSpPr>
          <p:cNvPr id="3" name="右箭头 2">
            <a:hlinkClick r:id="rId6" action="ppaction://hlinksldjump"/>
          </p:cNvPr>
          <p:cNvSpPr/>
          <p:nvPr/>
        </p:nvSpPr>
        <p:spPr bwMode="auto">
          <a:xfrm>
            <a:off x="8303164" y="3541292"/>
            <a:ext cx="245474" cy="794802"/>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
        <p:nvSpPr>
          <p:cNvPr id="15" name="Rectangle 3"/>
          <p:cNvSpPr>
            <a:spLocks noChangeArrowheads="1"/>
          </p:cNvSpPr>
          <p:nvPr/>
        </p:nvSpPr>
        <p:spPr bwMode="auto">
          <a:xfrm>
            <a:off x="1030814" y="-90001"/>
            <a:ext cx="5341686" cy="1092200"/>
          </a:xfrm>
          <a:prstGeom prst="rect">
            <a:avLst/>
          </a:prstGeom>
          <a:solidFill>
            <a:srgbClr val="FF0000"/>
          </a:solidFill>
          <a:ln w="12700" cap="sq">
            <a:noFill/>
            <a:miter lim="800000"/>
            <a:headEnd type="none" w="sm" len="sm"/>
            <a:tailEnd type="none" w="sm" len="sm"/>
          </a:ln>
          <a:effectLst>
            <a:outerShdw dist="35921" dir="2700000" algn="ctr" rotWithShape="0">
              <a:schemeClr val="bg1"/>
            </a:outerShdw>
          </a:effectLst>
        </p:spPr>
        <p:txBody>
          <a:bodyPr wrap="square">
            <a:spAutoFit/>
          </a:bodyPr>
          <a:lstStyle/>
          <a:p>
            <a:pPr algn="ctr" eaLnBrk="1" hangingPunct="1"/>
            <a:r>
              <a:rPr kumimoji="1" lang="zh-CN" altLang="en-US" sz="6500" b="1" dirty="0" smtClean="0">
                <a:solidFill>
                  <a:srgbClr val="FFFF00"/>
                </a:solidFill>
                <a:latin typeface="隶书" pitchFamily="49" charset="-122"/>
                <a:ea typeface="隶书" pitchFamily="49" charset="-122"/>
              </a:rPr>
              <a:t>数组</a:t>
            </a:r>
            <a:r>
              <a:rPr kumimoji="1" lang="zh-CN" altLang="en-US" sz="6500" b="1" baseline="30000" dirty="0" smtClean="0">
                <a:solidFill>
                  <a:srgbClr val="FFFF00"/>
                </a:solidFill>
                <a:latin typeface="隶书" pitchFamily="49" charset="-122"/>
                <a:ea typeface="隶书" pitchFamily="49" charset="-122"/>
              </a:rPr>
              <a:t>*</a:t>
            </a:r>
            <a:endParaRPr kumimoji="1" lang="zh-CN" altLang="en-US" sz="6500" b="1" baseline="30000" dirty="0">
              <a:solidFill>
                <a:srgbClr val="FFFF00"/>
              </a:solidFill>
              <a:latin typeface="隶书" pitchFamily="49" charset="-122"/>
              <a:ea typeface="隶书" pitchFamily="49" charset="-122"/>
            </a:endParaRPr>
          </a:p>
        </p:txBody>
      </p:sp>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066419" y="457201"/>
            <a:ext cx="11123994" cy="6073970"/>
          </a:xfrm>
          <a:prstGeom prst="rect">
            <a:avLst/>
          </a:prstGeom>
          <a:noFill/>
          <a:ln w="12700" cap="sq">
            <a:noFill/>
            <a:miter lim="800000"/>
            <a:headEnd type="none" w="sm" len="sm"/>
            <a:tailEnd type="none" w="sm" len="sm"/>
          </a:ln>
        </p:spPr>
        <p:txBody>
          <a:bodyPr>
            <a:spAutoFit/>
          </a:bodyPr>
          <a:lstStyle/>
          <a:p>
            <a:pPr algn="l" eaLnBrk="1" hangingPunct="1">
              <a:lnSpc>
                <a:spcPct val="70000"/>
              </a:lnSpc>
            </a:pPr>
            <a:r>
              <a:rPr kumimoji="1" lang="en-US" altLang="zh-CN" sz="2600" b="1" dirty="0">
                <a:solidFill>
                  <a:srgbClr val="003399"/>
                </a:solidFill>
                <a:ea typeface="仿宋_GB2312" pitchFamily="49" charset="-122"/>
              </a:rPr>
              <a:t>void  magic(</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n )</a:t>
            </a:r>
          </a:p>
          <a:p>
            <a:pPr algn="l" eaLnBrk="1" hangingPunct="1">
              <a:lnSpc>
                <a:spcPct val="70000"/>
              </a:lnSpc>
            </a:pPr>
            <a:r>
              <a:rPr kumimoji="1" lang="en-US" altLang="zh-CN" sz="2600" b="1" dirty="0">
                <a:solidFill>
                  <a:srgbClr val="003399"/>
                </a:solidFill>
                <a:ea typeface="仿宋_GB2312" pitchFamily="49" charset="-122"/>
              </a:rPr>
              <a:t>{</a:t>
            </a:r>
          </a:p>
          <a:p>
            <a:pPr algn="l" eaLnBrk="1" hangingPunct="1">
              <a:lnSpc>
                <a:spcPct val="75000"/>
              </a:lnSpc>
            </a:pP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rPr>
              <a:t>, j, num;</a:t>
            </a:r>
          </a:p>
          <a:p>
            <a:pPr algn="l" eaLnBrk="1" hangingPunct="1">
              <a:lnSpc>
                <a:spcPct val="75000"/>
              </a:lnSpc>
            </a:pPr>
            <a:r>
              <a:rPr kumimoji="1" lang="en-US" altLang="zh-CN" sz="2600" b="1" dirty="0">
                <a:solidFill>
                  <a:srgbClr val="003399"/>
                </a:solidFill>
                <a:ea typeface="仿宋_GB2312" pitchFamily="49" charset="-122"/>
              </a:rPr>
              <a:t>     for(</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sym typeface="Symbol" pitchFamily="18" charset="2"/>
              </a:rPr>
              <a:t>=0;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&lt;n;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for(j=0; j&lt;n; j++) </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a[</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][j]=0;               </a:t>
            </a:r>
            <a:r>
              <a:rPr kumimoji="1" lang="en-US" altLang="zh-CN" sz="2200" b="1" dirty="0">
                <a:solidFill>
                  <a:srgbClr val="003399"/>
                </a:solidFill>
                <a:ea typeface="仿宋_GB2312" pitchFamily="49" charset="-122"/>
                <a:sym typeface="Symbol" pitchFamily="18" charset="2"/>
              </a:rPr>
              <a:t>/*</a:t>
            </a:r>
            <a:r>
              <a:rPr kumimoji="1" lang="en-US" altLang="zh-CN" sz="26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魔方清</a:t>
            </a:r>
            <a:r>
              <a:rPr kumimoji="1" lang="zh-CN" altLang="en-US" sz="2600" b="1" dirty="0">
                <a:solidFill>
                  <a:srgbClr val="003399"/>
                </a:solidFill>
                <a:ea typeface="仿宋_GB2312" pitchFamily="49" charset="-122"/>
                <a:sym typeface="Symbol" pitchFamily="18" charset="2"/>
              </a:rPr>
              <a:t>0 </a:t>
            </a:r>
            <a:r>
              <a:rPr kumimoji="1" lang="zh-CN" altLang="en-US" sz="22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0099"/>
                </a:solidFill>
                <a:ea typeface="仿宋_GB2312" pitchFamily="49" charset="-122"/>
                <a:sym typeface="Symbol" pitchFamily="18" charset="2"/>
              </a:rPr>
              <a:t>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=0;</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j=n/2;                               </a:t>
            </a:r>
            <a:r>
              <a:rPr kumimoji="1" lang="en-US" altLang="zh-CN" sz="22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确定</a:t>
            </a:r>
            <a:r>
              <a:rPr kumimoji="1" lang="en-US" altLang="zh-CN" sz="2200" b="1" dirty="0" err="1">
                <a:solidFill>
                  <a:srgbClr val="003399"/>
                </a:solidFill>
                <a:ea typeface="幼圆" pitchFamily="49" charset="-122"/>
                <a:sym typeface="Symbol" pitchFamily="18" charset="2"/>
              </a:rPr>
              <a:t>i</a:t>
            </a:r>
            <a:r>
              <a:rPr kumimoji="1" lang="zh-CN" altLang="en-US" sz="2200" b="1" dirty="0">
                <a:solidFill>
                  <a:srgbClr val="003399"/>
                </a:solidFill>
                <a:ea typeface="幼圆" pitchFamily="49" charset="-122"/>
                <a:sym typeface="Symbol" pitchFamily="18" charset="2"/>
              </a:rPr>
              <a:t>与</a:t>
            </a:r>
            <a:r>
              <a:rPr kumimoji="1" lang="en-US" altLang="zh-CN" sz="2200" b="1" dirty="0">
                <a:solidFill>
                  <a:srgbClr val="003399"/>
                </a:solidFill>
                <a:ea typeface="幼圆" pitchFamily="49" charset="-122"/>
                <a:sym typeface="Symbol" pitchFamily="18" charset="2"/>
              </a:rPr>
              <a:t>j</a:t>
            </a:r>
            <a:r>
              <a:rPr kumimoji="1" lang="zh-CN" altLang="en-US" sz="2200" b="1" dirty="0">
                <a:solidFill>
                  <a:srgbClr val="003399"/>
                </a:solidFill>
                <a:ea typeface="幼圆" pitchFamily="49" charset="-122"/>
                <a:sym typeface="Symbol" pitchFamily="18" charset="2"/>
              </a:rPr>
              <a:t>的初始位置</a:t>
            </a:r>
            <a:r>
              <a:rPr kumimoji="1" lang="zh-CN" altLang="en-US" sz="2200" b="1" dirty="0">
                <a:solidFill>
                  <a:srgbClr val="003399"/>
                </a:solidFill>
                <a:ea typeface="仿宋_GB2312" pitchFamily="49" charset="-122"/>
                <a:sym typeface="Symbol" pitchFamily="18" charset="2"/>
              </a:rPr>
              <a:t> */</a:t>
            </a:r>
          </a:p>
          <a:p>
            <a:pPr algn="l" eaLnBrk="1" hangingPunct="1">
              <a:lnSpc>
                <a:spcPct val="75000"/>
              </a:lnSpc>
              <a:spcBef>
                <a:spcPct val="10000"/>
              </a:spcBef>
            </a:pPr>
            <a:r>
              <a:rPr kumimoji="1" lang="en-US" altLang="zh-CN" sz="2600" b="1" dirty="0">
                <a:solidFill>
                  <a:srgbClr val="0033CC"/>
                </a:solidFill>
                <a:ea typeface="仿宋_GB2312" pitchFamily="49" charset="-122"/>
                <a:sym typeface="Symbol" pitchFamily="18" charset="2"/>
              </a:rPr>
              <a:t>     </a:t>
            </a:r>
            <a:r>
              <a:rPr kumimoji="1" lang="en-US" altLang="zh-CN" sz="2600" b="1" dirty="0">
                <a:solidFill>
                  <a:srgbClr val="FF3300"/>
                </a:solidFill>
                <a:ea typeface="仿宋_GB2312" pitchFamily="49" charset="-122"/>
                <a:sym typeface="Symbol" pitchFamily="18" charset="2"/>
              </a:rPr>
              <a:t>for(num=1; num&lt;=n*n; </a:t>
            </a:r>
            <a:r>
              <a:rPr kumimoji="1" lang="en-US" altLang="zh-CN" sz="2600" b="1" dirty="0" err="1">
                <a:solidFill>
                  <a:srgbClr val="FF3300"/>
                </a:solidFill>
                <a:ea typeface="仿宋_GB2312" pitchFamily="49" charset="-122"/>
                <a:sym typeface="Symbol" pitchFamily="18" charset="2"/>
              </a:rPr>
              <a:t>num</a:t>
            </a:r>
            <a:r>
              <a:rPr kumimoji="1" lang="en-US" altLang="zh-CN" sz="2600" b="1" dirty="0">
                <a:solidFill>
                  <a:srgbClr val="FF3300"/>
                </a:solidFill>
                <a:ea typeface="仿宋_GB2312" pitchFamily="49" charset="-122"/>
                <a:sym typeface="Symbol" pitchFamily="18" charset="2"/>
              </a:rPr>
              <a:t>++){</a:t>
            </a:r>
            <a:r>
              <a:rPr kumimoji="1" lang="en-US" altLang="zh-CN" sz="2400" b="1" dirty="0">
                <a:ea typeface="仿宋_GB2312" pitchFamily="49" charset="-122"/>
                <a:sym typeface="Symbol" pitchFamily="18" charset="2"/>
              </a:rPr>
              <a:t>//</a:t>
            </a:r>
            <a:r>
              <a:rPr kumimoji="1" lang="zh-CN" altLang="en-US" sz="2400" b="1" dirty="0">
                <a:ea typeface="仿宋_GB2312" pitchFamily="49" charset="-122"/>
                <a:sym typeface="Symbol" pitchFamily="18" charset="2"/>
              </a:rPr>
              <a:t>总共有</a:t>
            </a:r>
            <a:r>
              <a:rPr kumimoji="1" lang="en-US" altLang="zh-CN" sz="2400" b="1" dirty="0">
                <a:ea typeface="仿宋_GB2312" pitchFamily="49" charset="-122"/>
                <a:sym typeface="Symbol" pitchFamily="18" charset="2"/>
              </a:rPr>
              <a:t>n*n</a:t>
            </a:r>
            <a:r>
              <a:rPr kumimoji="1" lang="zh-CN" altLang="en-US" sz="2400" b="1" dirty="0">
                <a:ea typeface="仿宋_GB2312" pitchFamily="49" charset="-122"/>
                <a:sym typeface="Symbol" pitchFamily="18" charset="2"/>
              </a:rPr>
              <a:t>个格子要填数 </a:t>
            </a:r>
            <a:endParaRPr kumimoji="1" lang="en-US" altLang="zh-CN" sz="2400" b="1" dirty="0">
              <a:ea typeface="仿宋_GB2312" pitchFamily="49" charset="-122"/>
              <a:sym typeface="Symbol" pitchFamily="18" charset="2"/>
            </a:endParaRPr>
          </a:p>
          <a:p>
            <a:pPr algn="l" eaLnBrk="1" hangingPunct="1">
              <a:lnSpc>
                <a:spcPct val="75000"/>
              </a:lnSpc>
            </a:pPr>
            <a:r>
              <a:rPr kumimoji="1" lang="en-US" altLang="zh-CN" sz="2600" b="1" dirty="0">
                <a:solidFill>
                  <a:srgbClr val="FF3300"/>
                </a:solidFill>
                <a:ea typeface="仿宋_GB2312" pitchFamily="49" charset="-122"/>
                <a:sym typeface="Symbol" pitchFamily="18" charset="2"/>
              </a:rPr>
              <a:t>          if(</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&lt;0 </a:t>
            </a:r>
            <a:r>
              <a:rPr kumimoji="1" lang="en-US" altLang="zh-CN" b="1" dirty="0">
                <a:solidFill>
                  <a:srgbClr val="FF3300"/>
                </a:solidFill>
                <a:ea typeface="仿宋_GB2312" pitchFamily="49" charset="-122"/>
                <a:sym typeface="Symbol" pitchFamily="18" charset="2"/>
              </a:rPr>
              <a:t>&amp;&amp;</a:t>
            </a:r>
            <a:r>
              <a:rPr kumimoji="1" lang="en-US" altLang="zh-CN" sz="2600" b="1" dirty="0">
                <a:solidFill>
                  <a:srgbClr val="FF3300"/>
                </a:solidFill>
                <a:ea typeface="仿宋_GB2312" pitchFamily="49" charset="-122"/>
                <a:sym typeface="Symbol" pitchFamily="18" charset="2"/>
              </a:rPr>
              <a:t> j&lt;0 || a[</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][j]!=</a:t>
            </a:r>
            <a:r>
              <a:rPr lang="en-US" altLang="zh-CN" sz="2600" b="1" dirty="0">
                <a:solidFill>
                  <a:srgbClr val="FF3300"/>
                </a:solidFill>
                <a:ea typeface="仿宋_GB2312" pitchFamily="49" charset="-122"/>
              </a:rPr>
              <a:t>0){</a:t>
            </a:r>
          </a:p>
          <a:p>
            <a:pPr algn="l" eaLnBrk="1" hangingPunct="1">
              <a:lnSpc>
                <a:spcPct val="75000"/>
              </a:lnSpc>
            </a:pPr>
            <a:r>
              <a:rPr lang="en-US" altLang="zh-CN" sz="2600" b="1" dirty="0">
                <a:solidFill>
                  <a:srgbClr val="FF3300"/>
                </a:solidFill>
                <a:ea typeface="仿宋_GB2312" pitchFamily="49" charset="-122"/>
              </a:rPr>
              <a:t>               </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+=2;</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j++;</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a:t>
            </a:r>
          </a:p>
          <a:p>
            <a:pPr algn="l" eaLnBrk="1" hangingPunct="1">
              <a:lnSpc>
                <a:spcPct val="75000"/>
              </a:lnSpc>
            </a:pPr>
            <a:r>
              <a:rPr kumimoji="1" lang="en-US" altLang="zh-CN" sz="2600" b="1" dirty="0">
                <a:solidFill>
                  <a:srgbClr val="FF3300"/>
                </a:solidFill>
              </a:rPr>
              <a:t>         </a:t>
            </a:r>
            <a:r>
              <a:rPr kumimoji="1" lang="en-US" altLang="zh-CN" sz="2600" b="1" dirty="0">
                <a:solidFill>
                  <a:srgbClr val="FF3300"/>
                </a:solidFill>
                <a:ea typeface="仿宋_GB2312" pitchFamily="49" charset="-122"/>
              </a:rPr>
              <a:t> a</a:t>
            </a:r>
            <a:r>
              <a:rPr kumimoji="1" lang="en-US" altLang="zh-CN" sz="2600" b="1" dirty="0">
                <a:solidFill>
                  <a:srgbClr val="FF3300"/>
                </a:solidFill>
              </a:rPr>
              <a:t>[</a:t>
            </a:r>
            <a:r>
              <a:rPr kumimoji="1" lang="en-US" altLang="zh-CN" sz="2600" b="1" dirty="0" err="1">
                <a:solidFill>
                  <a:srgbClr val="FF3300"/>
                </a:solidFill>
              </a:rPr>
              <a:t>i</a:t>
            </a:r>
            <a:r>
              <a:rPr kumimoji="1" lang="en-US" altLang="zh-CN" sz="2600" b="1" dirty="0">
                <a:solidFill>
                  <a:srgbClr val="FF3300"/>
                </a:solidFill>
                <a:latin typeface="宋体" charset="-122"/>
              </a:rPr>
              <a:t>--</a:t>
            </a:r>
            <a:r>
              <a:rPr kumimoji="1" lang="en-US" altLang="zh-CN" sz="2600" b="1" dirty="0">
                <a:solidFill>
                  <a:srgbClr val="FF3300"/>
                </a:solidFill>
              </a:rPr>
              <a:t>][j</a:t>
            </a:r>
            <a:r>
              <a:rPr kumimoji="1" lang="en-US" altLang="zh-CN" sz="2600" b="1" dirty="0">
                <a:solidFill>
                  <a:srgbClr val="FF3300"/>
                </a:solidFill>
                <a:latin typeface="宋体" charset="-122"/>
              </a:rPr>
              <a:t>--</a:t>
            </a:r>
            <a:r>
              <a:rPr kumimoji="1" lang="en-US" altLang="zh-CN" sz="2600" b="1" dirty="0">
                <a:solidFill>
                  <a:srgbClr val="FF3300"/>
                </a:solidFill>
              </a:rPr>
              <a:t>]</a:t>
            </a:r>
            <a:r>
              <a:rPr kumimoji="1" lang="en-US" altLang="zh-CN" sz="2600" b="1" dirty="0">
                <a:solidFill>
                  <a:srgbClr val="FF3300"/>
                </a:solidFill>
                <a:sym typeface="Symbol" pitchFamily="18" charset="2"/>
              </a:rPr>
              <a:t>=num;      </a:t>
            </a:r>
            <a:r>
              <a:rPr kumimoji="1" lang="en-US" altLang="zh-CN" sz="2200" b="1" dirty="0">
                <a:solidFill>
                  <a:srgbClr val="FF3300"/>
                </a:solidFill>
                <a:ea typeface="幼圆" pitchFamily="49" charset="-122"/>
                <a:sym typeface="Symbol" pitchFamily="18" charset="2"/>
              </a:rPr>
              <a:t>/*</a:t>
            </a:r>
            <a:r>
              <a:rPr kumimoji="1" lang="en-US" altLang="zh-CN" sz="2200" b="1" dirty="0">
                <a:solidFill>
                  <a:srgbClr val="FF3300"/>
                </a:solidFill>
                <a:ea typeface="仿宋_GB2312" pitchFamily="49" charset="-122"/>
                <a:sym typeface="Symbol" pitchFamily="18" charset="2"/>
              </a:rPr>
              <a:t> </a:t>
            </a:r>
            <a:r>
              <a:rPr kumimoji="1" lang="zh-CN" altLang="en-US" sz="2200" b="1" dirty="0">
                <a:solidFill>
                  <a:srgbClr val="FF3300"/>
                </a:solidFill>
                <a:ea typeface="幼圆" pitchFamily="49" charset="-122"/>
                <a:sym typeface="Symbol" pitchFamily="18" charset="2"/>
              </a:rPr>
              <a:t>填数，并且左上移一个位置</a:t>
            </a:r>
            <a:r>
              <a:rPr kumimoji="1" lang="en-US" altLang="zh-CN" sz="2200" b="1" dirty="0">
                <a:solidFill>
                  <a:srgbClr val="FF3300"/>
                </a:solidFill>
                <a:ea typeface="仿宋_GB2312" pitchFamily="49" charset="-122"/>
                <a:sym typeface="Symbol" pitchFamily="18" charset="2"/>
              </a:rPr>
              <a:t> */</a:t>
            </a:r>
            <a:endParaRPr kumimoji="1" lang="en-US" altLang="zh-CN" sz="2600" b="1" dirty="0">
              <a:solidFill>
                <a:srgbClr val="FF330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j&gt;=</a:t>
            </a:r>
            <a:r>
              <a:rPr lang="en-US" altLang="zh-CN" sz="2600" b="1" dirty="0">
                <a:solidFill>
                  <a:srgbClr val="000050"/>
                </a:solidFill>
              </a:rPr>
              <a:t>0)  </a:t>
            </a:r>
          </a:p>
          <a:p>
            <a:pPr algn="l" eaLnBrk="1" hangingPunct="1">
              <a:lnSpc>
                <a:spcPct val="75000"/>
              </a:lnSpc>
            </a:pPr>
            <a:r>
              <a:rPr lang="en-US" altLang="zh-CN" sz="2600" b="1" dirty="0">
                <a:solidFill>
                  <a:srgbClr val="000050"/>
                </a:solidFill>
              </a:rPr>
              <a:t>                </a:t>
            </a:r>
            <a:r>
              <a:rPr lang="en-US" altLang="zh-CN" sz="2600" b="1" dirty="0" err="1">
                <a:solidFill>
                  <a:srgbClr val="000050"/>
                </a:solidFill>
              </a:rPr>
              <a:t>i</a:t>
            </a:r>
            <a:r>
              <a:rPr lang="en-US" altLang="zh-CN" sz="2600" b="1" dirty="0">
                <a:solidFill>
                  <a:srgbClr val="000050"/>
                </a:solidFill>
              </a:rPr>
              <a:t>=</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err="1">
                <a:solidFill>
                  <a:srgbClr val="000050"/>
                </a:solidFill>
                <a:ea typeface="幼圆" pitchFamily="49" charset="-122"/>
                <a:sym typeface="Symbol" pitchFamily="18" charset="2"/>
              </a:rPr>
              <a:t>i</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if(j&lt;0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&gt;=</a:t>
            </a:r>
            <a:r>
              <a:rPr lang="en-US" altLang="zh-CN" sz="2600" b="1" dirty="0">
                <a:solidFill>
                  <a:srgbClr val="000050"/>
                </a:solidFill>
              </a:rPr>
              <a:t>0)  </a:t>
            </a:r>
          </a:p>
          <a:p>
            <a:pPr algn="l" eaLnBrk="1" hangingPunct="1">
              <a:lnSpc>
                <a:spcPct val="80000"/>
              </a:lnSpc>
            </a:pPr>
            <a:r>
              <a:rPr lang="en-US" altLang="zh-CN" sz="2600" b="1" dirty="0">
                <a:solidFill>
                  <a:srgbClr val="000050"/>
                </a:solidFill>
              </a:rPr>
              <a:t>                j</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a:solidFill>
                  <a:srgbClr val="000050"/>
                </a:solidFill>
                <a:ea typeface="幼圆" pitchFamily="49" charset="-122"/>
                <a:sym typeface="Symbol" pitchFamily="18" charset="2"/>
              </a:rPr>
              <a:t>j</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0000"/>
              </a:lnSpc>
            </a:pPr>
            <a:r>
              <a:rPr kumimoji="1" lang="en-US" altLang="zh-CN" sz="2600" b="1" dirty="0">
                <a:solidFill>
                  <a:srgbClr val="FF3300"/>
                </a:solidFill>
                <a:sym typeface="Symbol" pitchFamily="18" charset="2"/>
              </a:rPr>
              <a:t>     }</a:t>
            </a:r>
          </a:p>
          <a:p>
            <a:pPr algn="l" eaLnBrk="1" hangingPunct="1">
              <a:lnSpc>
                <a:spcPct val="70000"/>
              </a:lnSpc>
            </a:pPr>
            <a:r>
              <a:rPr kumimoji="1" lang="en-US" altLang="zh-CN" sz="2600" b="1" dirty="0">
                <a:solidFill>
                  <a:srgbClr val="003399"/>
                </a:solidFill>
                <a:sym typeface="Symbol" pitchFamily="18" charset="2"/>
              </a:rPr>
              <a:t>}</a:t>
            </a:r>
            <a:endParaRPr kumimoji="1" lang="zh-CN" altLang="zh-CN" sz="2600" b="1" dirty="0">
              <a:solidFill>
                <a:srgbClr val="003399"/>
              </a:solidFill>
              <a:sym typeface="Symbol" pitchFamily="18" charset="2"/>
            </a:endParaRPr>
          </a:p>
        </p:txBody>
      </p:sp>
      <p:grpSp>
        <p:nvGrpSpPr>
          <p:cNvPr id="2" name="Group 74"/>
          <p:cNvGrpSpPr>
            <a:grpSpLocks/>
          </p:cNvGrpSpPr>
          <p:nvPr/>
        </p:nvGrpSpPr>
        <p:grpSpPr bwMode="auto">
          <a:xfrm>
            <a:off x="8555093" y="358775"/>
            <a:ext cx="3041665" cy="1182688"/>
            <a:chOff x="4042" y="226"/>
            <a:chExt cx="1438" cy="745"/>
          </a:xfrm>
        </p:grpSpPr>
        <p:sp>
          <p:nvSpPr>
            <p:cNvPr id="92168" name="AutoShape 8"/>
            <p:cNvSpPr>
              <a:spLocks noChangeArrowheads="1"/>
            </p:cNvSpPr>
            <p:nvPr/>
          </p:nvSpPr>
          <p:spPr bwMode="auto">
            <a:xfrm rot="629481">
              <a:off x="4042" y="226"/>
              <a:ext cx="1438" cy="745"/>
            </a:xfrm>
            <a:prstGeom prst="irregularSeal2">
              <a:avLst/>
            </a:prstGeom>
            <a:gradFill rotWithShape="0">
              <a:gsLst>
                <a:gs pos="0">
                  <a:srgbClr val="FF0000">
                    <a:gamma/>
                    <a:shade val="46275"/>
                    <a:invGamma/>
                  </a:srgbClr>
                </a:gs>
                <a:gs pos="100000">
                  <a:srgbClr val="FF0000"/>
                </a:gs>
              </a:gsLst>
              <a:path path="shape">
                <a:fillToRect l="50000" t="50000" r="50000" b="50000"/>
              </a:path>
            </a:gradFill>
            <a:ln w="69850">
              <a:solidFill>
                <a:srgbClr val="FFFF00"/>
              </a:solidFill>
              <a:miter lim="800000"/>
              <a:headEnd type="none" w="sm" len="sm"/>
              <a:tailEnd type="none" w="sm" len="sm"/>
            </a:ln>
            <a:effectLst>
              <a:outerShdw dist="141990"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90117" name="Text Box 11"/>
            <p:cNvSpPr txBox="1">
              <a:spLocks noChangeArrowheads="1"/>
            </p:cNvSpPr>
            <p:nvPr/>
          </p:nvSpPr>
          <p:spPr bwMode="auto">
            <a:xfrm>
              <a:off x="4236" y="336"/>
              <a:ext cx="851" cy="475"/>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300" b="1" i="1">
                  <a:solidFill>
                    <a:srgbClr val="D9FFD9"/>
                  </a:solidFill>
                  <a:ea typeface="黑体" pitchFamily="49" charset="-122"/>
                </a:rPr>
                <a:t>算法</a:t>
              </a:r>
              <a:endParaRPr lang="zh-CN" altLang="en-US" sz="4300">
                <a:solidFill>
                  <a:srgbClr val="D9FFD9"/>
                </a:solidFill>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up)">
                                      <p:cBhvr>
                                        <p:cTn id="7"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延伸阅读</a:t>
            </a:r>
            <a:r>
              <a:rPr lang="en-US" altLang="zh-CN" dirty="0"/>
              <a:t>*</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41</a:t>
            </a:fld>
            <a:endParaRPr lang="zh-CN" altLang="en-US" dirty="0"/>
          </a:p>
        </p:txBody>
      </p:sp>
      <p:sp>
        <p:nvSpPr>
          <p:cNvPr id="4" name="TextBox 5"/>
          <p:cNvSpPr txBox="1">
            <a:spLocks noChangeArrowheads="1"/>
          </p:cNvSpPr>
          <p:nvPr/>
        </p:nvSpPr>
        <p:spPr bwMode="auto">
          <a:xfrm>
            <a:off x="1007304" y="1340769"/>
            <a:ext cx="10175806" cy="2654573"/>
          </a:xfrm>
          <a:prstGeom prst="rect">
            <a:avLst/>
          </a:prstGeom>
          <a:noFill/>
          <a:ln w="9525">
            <a:noFill/>
            <a:miter lim="800000"/>
            <a:headEnd/>
            <a:tailEnd/>
          </a:ln>
        </p:spPr>
        <p:txBody>
          <a:bodyPr wrap="square">
            <a:spAutoFit/>
          </a:bodyPr>
          <a:lstStyle/>
          <a:p>
            <a:pPr algn="l">
              <a:lnSpc>
                <a:spcPct val="150000"/>
              </a:lnSpc>
            </a:pPr>
            <a:r>
              <a:rPr lang="zh-CN" altLang="en-US" sz="3700" b="1" dirty="0">
                <a:solidFill>
                  <a:srgbClr val="000000"/>
                </a:solidFill>
                <a:ea typeface="黑体" pitchFamily="49" charset="-122"/>
              </a:rPr>
              <a:t>建议有兴趣的同学自已看看有关基于稀疏矩阵的矩阵加法和乘法等运算。</a:t>
            </a:r>
            <a:endParaRPr lang="en-US" altLang="zh-CN" sz="3700" b="1" dirty="0">
              <a:solidFill>
                <a:srgbClr val="000000"/>
              </a:solidFill>
              <a:ea typeface="黑体" pitchFamily="49" charset="-122"/>
            </a:endParaRPr>
          </a:p>
          <a:p>
            <a:pPr algn="l">
              <a:lnSpc>
                <a:spcPct val="150000"/>
              </a:lnSpc>
            </a:pPr>
            <a:endParaRPr lang="en-US" altLang="zh-CN" sz="3700" b="1" dirty="0">
              <a:solidFill>
                <a:srgbClr val="000000"/>
              </a:solidFill>
              <a:ea typeface="黑体"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67"/>
          <p:cNvSpPr>
            <a:spLocks noChangeArrowheads="1"/>
          </p:cNvSpPr>
          <p:nvPr/>
        </p:nvSpPr>
        <p:spPr bwMode="auto">
          <a:xfrm>
            <a:off x="1625534" y="1124744"/>
            <a:ext cx="9345190" cy="2895600"/>
          </a:xfrm>
          <a:prstGeom prst="ellipse">
            <a:avLst/>
          </a:prstGeom>
          <a:gradFill rotWithShape="0">
            <a:gsLst>
              <a:gs pos="0">
                <a:srgbClr val="FF6600"/>
              </a:gs>
              <a:gs pos="100000">
                <a:srgbClr val="762F00"/>
              </a:gs>
            </a:gsLst>
            <a:lin ang="2700000" scaled="1"/>
          </a:gradFill>
          <a:ln w="12700" cap="sq">
            <a:noFill/>
            <a:round/>
            <a:headEnd/>
            <a:tailEnd/>
          </a:ln>
          <a:effectLst>
            <a:outerShdw dist="165588" dir="3451728" algn="ctr" rotWithShape="0">
              <a:srgbClr val="777777"/>
            </a:outerShdw>
          </a:effectLst>
        </p:spPr>
        <p:txBody>
          <a:bodyPr wrap="none" anchor="ctr"/>
          <a:lstStyle/>
          <a:p>
            <a:endParaRPr lang="zh-CN" altLang="en-US"/>
          </a:p>
        </p:txBody>
      </p:sp>
      <p:sp>
        <p:nvSpPr>
          <p:cNvPr id="92163" name="Rectangle 68"/>
          <p:cNvSpPr>
            <a:spLocks noChangeArrowheads="1"/>
          </p:cNvSpPr>
          <p:nvPr/>
        </p:nvSpPr>
        <p:spPr bwMode="auto">
          <a:xfrm>
            <a:off x="2743761" y="2004221"/>
            <a:ext cx="7313816" cy="1000125"/>
          </a:xfrm>
          <a:prstGeom prst="rect">
            <a:avLst/>
          </a:prstGeom>
          <a:noFill/>
          <a:ln w="12700" cap="sq">
            <a:noFill/>
            <a:miter lim="800000"/>
            <a:headEnd/>
            <a:tailEnd/>
          </a:ln>
          <a:effectLst>
            <a:outerShdw dist="35921" dir="2700000" algn="ctr" rotWithShape="0">
              <a:schemeClr val="bg1"/>
            </a:outerShdw>
          </a:effectLst>
        </p:spPr>
        <p:txBody>
          <a:bodyPr anchor="ctr">
            <a:spAutoFit/>
          </a:bodyPr>
          <a:lstStyle/>
          <a:p>
            <a:pPr algn="ctr"/>
            <a:r>
              <a:rPr lang="zh-CN" altLang="en-US" sz="5900" b="1" dirty="0">
                <a:solidFill>
                  <a:srgbClr val="FFFF00"/>
                </a:solidFill>
                <a:latin typeface="隶书" pitchFamily="49" charset="-122"/>
                <a:ea typeface="隶书" pitchFamily="49" charset="-122"/>
              </a:rPr>
              <a:t>广义</a:t>
            </a:r>
            <a:r>
              <a:rPr lang="zh-CN" altLang="en-US" sz="5900" b="1" dirty="0" smtClean="0">
                <a:solidFill>
                  <a:srgbClr val="FFFF00"/>
                </a:solidFill>
                <a:latin typeface="隶书" pitchFamily="49" charset="-122"/>
                <a:ea typeface="隶书" pitchFamily="49" charset="-122"/>
              </a:rPr>
              <a:t>表</a:t>
            </a:r>
            <a:r>
              <a:rPr lang="zh-CN" altLang="en-US" sz="5900" b="1" baseline="30000" dirty="0" smtClean="0">
                <a:solidFill>
                  <a:srgbClr val="FFFF00"/>
                </a:solidFill>
                <a:latin typeface="隶书" pitchFamily="49" charset="-122"/>
                <a:ea typeface="隶书" pitchFamily="49" charset="-122"/>
              </a:rPr>
              <a:t>*</a:t>
            </a:r>
            <a:endParaRPr lang="zh-CN" altLang="en-US" sz="5900" b="1" baseline="30000" dirty="0">
              <a:solidFill>
                <a:srgbClr val="FFFF00"/>
              </a:solidFill>
              <a:latin typeface="隶书" pitchFamily="49" charset="-122"/>
              <a:ea typeface="隶书" pitchFamily="49" charset="-122"/>
            </a:endParaRPr>
          </a:p>
        </p:txBody>
      </p:sp>
      <p:sp>
        <p:nvSpPr>
          <p:cNvPr id="5" name="Rectangle 4"/>
          <p:cNvSpPr>
            <a:spLocks noChangeArrowheads="1"/>
          </p:cNvSpPr>
          <p:nvPr/>
        </p:nvSpPr>
        <p:spPr bwMode="auto">
          <a:xfrm>
            <a:off x="2062076" y="3395463"/>
            <a:ext cx="8736425" cy="2895600"/>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6" name="Oval 5"/>
          <p:cNvSpPr>
            <a:spLocks noChangeArrowheads="1"/>
          </p:cNvSpPr>
          <p:nvPr/>
        </p:nvSpPr>
        <p:spPr bwMode="auto">
          <a:xfrm rot="1019073">
            <a:off x="7756837" y="3243065"/>
            <a:ext cx="3352525" cy="760413"/>
          </a:xfrm>
          <a:prstGeom prst="ellipse">
            <a:avLst/>
          </a:prstGeom>
          <a:gradFill rotWithShape="0">
            <a:gsLst>
              <a:gs pos="0">
                <a:srgbClr val="761800"/>
              </a:gs>
              <a:gs pos="100000">
                <a:srgbClr val="FF3300"/>
              </a:gs>
            </a:gsLst>
            <a:lin ang="2700000" scaled="1"/>
          </a:gradFill>
          <a:ln w="12700" cap="sq">
            <a:noFill/>
            <a:round/>
            <a:headEnd/>
            <a:tailEnd/>
          </a:ln>
          <a:effectLst>
            <a:outerShdw dist="137372" dir="2021404" algn="ctr" rotWithShape="0">
              <a:schemeClr val="bg2"/>
            </a:outerShdw>
          </a:effectLst>
        </p:spPr>
        <p:txBody>
          <a:bodyPr wrap="none" anchor="ctr"/>
          <a:lstStyle/>
          <a:p>
            <a:endParaRPr lang="zh-CN" altLang="en-US"/>
          </a:p>
        </p:txBody>
      </p:sp>
      <p:sp>
        <p:nvSpPr>
          <p:cNvPr id="7" name="Text Box 6"/>
          <p:cNvSpPr txBox="1">
            <a:spLocks noChangeArrowheads="1"/>
          </p:cNvSpPr>
          <p:nvPr/>
        </p:nvSpPr>
        <p:spPr bwMode="auto">
          <a:xfrm rot="1105886">
            <a:off x="7968392" y="3391387"/>
            <a:ext cx="3557606" cy="646331"/>
          </a:xfrm>
          <a:prstGeom prst="rect">
            <a:avLst/>
          </a:prstGeom>
          <a:noFill/>
          <a:ln w="12700" cap="sq">
            <a:noFill/>
            <a:miter lim="800000"/>
            <a:headEnd/>
            <a:tailEnd/>
          </a:ln>
          <a:effectLst>
            <a:outerShdw dist="40161" dir="4293903" algn="ctr" rotWithShape="0">
              <a:srgbClr val="000000"/>
            </a:outerShdw>
          </a:effectLst>
        </p:spPr>
        <p:txBody>
          <a:bodyPr>
            <a:spAutoFit/>
          </a:bodyPr>
          <a:lstStyle/>
          <a:p>
            <a:pPr algn="l"/>
            <a:r>
              <a:rPr lang="zh-CN" altLang="en-US" sz="3600" b="1" dirty="0">
                <a:solidFill>
                  <a:srgbClr val="FFFF00"/>
                </a:solidFill>
                <a:ea typeface="华文行楷" pitchFamily="2" charset="-122"/>
              </a:rPr>
              <a:t>本节内容</a:t>
            </a:r>
          </a:p>
        </p:txBody>
      </p:sp>
      <p:sp>
        <p:nvSpPr>
          <p:cNvPr id="8" name="Rectangle 7"/>
          <p:cNvSpPr>
            <a:spLocks noChangeArrowheads="1"/>
          </p:cNvSpPr>
          <p:nvPr/>
        </p:nvSpPr>
        <p:spPr bwMode="auto">
          <a:xfrm>
            <a:off x="2772301" y="3826565"/>
            <a:ext cx="7417436" cy="1865126"/>
          </a:xfrm>
          <a:prstGeom prst="rect">
            <a:avLst/>
          </a:prstGeom>
          <a:noFill/>
          <a:ln w="12700" cap="sq">
            <a:noFill/>
            <a:miter lim="800000"/>
            <a:headEnd/>
            <a:tailEnd/>
          </a:ln>
        </p:spPr>
        <p:txBody>
          <a:bodyPr anchor="ctr">
            <a:spAutoFit/>
          </a:bodyPr>
          <a:lstStyle/>
          <a:p>
            <a:pPr algn="l">
              <a:lnSpc>
                <a:spcPct val="120000"/>
              </a:lnSpc>
            </a:pPr>
            <a:r>
              <a:rPr lang="zh-CN" altLang="en-US" sz="3200" b="1" dirty="0">
                <a:solidFill>
                  <a:srgbClr val="000092"/>
                </a:solidFill>
                <a:latin typeface="幼圆" pitchFamily="49" charset="-122"/>
                <a:ea typeface="幼圆" pitchFamily="49" charset="-122"/>
              </a:rPr>
              <a:t>广义表的基本概念</a:t>
            </a:r>
          </a:p>
          <a:p>
            <a:pPr algn="l">
              <a:lnSpc>
                <a:spcPct val="120000"/>
              </a:lnSpc>
            </a:pPr>
            <a:r>
              <a:rPr lang="zh-CN" altLang="en-US" sz="3200" b="1" dirty="0">
                <a:solidFill>
                  <a:srgbClr val="000092"/>
                </a:solidFill>
                <a:latin typeface="幼圆" pitchFamily="49" charset="-122"/>
                <a:ea typeface="幼圆" pitchFamily="49" charset="-122"/>
              </a:rPr>
              <a:t>广义表的存储结构</a:t>
            </a:r>
          </a:p>
          <a:p>
            <a:pPr algn="l">
              <a:lnSpc>
                <a:spcPct val="120000"/>
              </a:lnSpc>
            </a:pPr>
            <a:r>
              <a:rPr lang="zh-CN" altLang="en-US" sz="3200" b="1" dirty="0">
                <a:solidFill>
                  <a:srgbClr val="000092"/>
                </a:solidFill>
                <a:latin typeface="幼圆" pitchFamily="49" charset="-122"/>
                <a:ea typeface="幼圆" pitchFamily="49" charset="-122"/>
              </a:rPr>
              <a:t>多元多项式的广义表表示</a:t>
            </a: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405843" y="228602"/>
            <a:ext cx="5586822" cy="646113"/>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600" b="1" dirty="0">
                <a:solidFill>
                  <a:srgbClr val="003399"/>
                </a:solidFill>
                <a:ea typeface="楷体_GB2312" pitchFamily="49" charset="-122"/>
              </a:rPr>
              <a:t>广义表的概念</a:t>
            </a:r>
          </a:p>
        </p:txBody>
      </p:sp>
      <p:sp>
        <p:nvSpPr>
          <p:cNvPr id="9226" name="Rectangle 10"/>
          <p:cNvSpPr>
            <a:spLocks noChangeArrowheads="1"/>
          </p:cNvSpPr>
          <p:nvPr/>
        </p:nvSpPr>
        <p:spPr bwMode="auto">
          <a:xfrm>
            <a:off x="2642299" y="5791202"/>
            <a:ext cx="6398510"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grpSp>
        <p:nvGrpSpPr>
          <p:cNvPr id="2" name="Group 106"/>
          <p:cNvGrpSpPr>
            <a:grpSpLocks/>
          </p:cNvGrpSpPr>
          <p:nvPr/>
        </p:nvGrpSpPr>
        <p:grpSpPr bwMode="auto">
          <a:xfrm>
            <a:off x="593655" y="1004890"/>
            <a:ext cx="4876596" cy="568325"/>
            <a:chOff x="281" y="633"/>
            <a:chExt cx="2304" cy="358"/>
          </a:xfrm>
        </p:grpSpPr>
        <p:sp>
          <p:nvSpPr>
            <p:cNvPr id="94217" name="AutoShape 13"/>
            <p:cNvSpPr>
              <a:spLocks noChangeArrowheads="1"/>
            </p:cNvSpPr>
            <p:nvPr/>
          </p:nvSpPr>
          <p:spPr bwMode="auto">
            <a:xfrm>
              <a:off x="281" y="655"/>
              <a:ext cx="2304" cy="336"/>
            </a:xfrm>
            <a:prstGeom prst="wedgeEllipseCallout">
              <a:avLst>
                <a:gd name="adj1" fmla="val -19833"/>
                <a:gd name="adj2" fmla="val 11310"/>
              </a:avLst>
            </a:prstGeom>
            <a:solidFill>
              <a:srgbClr val="FF9900"/>
            </a:solidFill>
            <a:ln w="12700" cap="sq">
              <a:noFill/>
              <a:miter lim="800000"/>
              <a:headEnd/>
              <a:tailEnd/>
            </a:ln>
            <a:effectLst>
              <a:outerShdw dist="53882" dir="2700000" algn="ctr" rotWithShape="0">
                <a:srgbClr val="808080"/>
              </a:outerShdw>
            </a:effectLst>
          </p:spPr>
          <p:txBody>
            <a:bodyPr wrap="none" anchor="ctr"/>
            <a:lstStyle/>
            <a:p>
              <a:endParaRPr lang="zh-CN" altLang="en-US" sz="2400"/>
            </a:p>
          </p:txBody>
        </p:sp>
        <p:sp>
          <p:nvSpPr>
            <p:cNvPr id="94218" name="Text Box 14"/>
            <p:cNvSpPr txBox="1">
              <a:spLocks noChangeArrowheads="1"/>
            </p:cNvSpPr>
            <p:nvPr/>
          </p:nvSpPr>
          <p:spPr bwMode="auto">
            <a:xfrm>
              <a:off x="332" y="633"/>
              <a:ext cx="2212" cy="349"/>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algn="l" eaLnBrk="1" hangingPunct="1"/>
              <a:r>
                <a:rPr kumimoji="1" lang="zh-CN" altLang="en-US" sz="3000" b="1">
                  <a:solidFill>
                    <a:srgbClr val="FFFF00"/>
                  </a:solidFill>
                  <a:latin typeface="黑体" pitchFamily="49" charset="-122"/>
                  <a:ea typeface="黑体" pitchFamily="49" charset="-122"/>
                </a:rPr>
                <a:t>一.广义表的定义</a:t>
              </a:r>
              <a:endParaRPr kumimoji="1" lang="zh-CN" altLang="en-US" sz="3000">
                <a:solidFill>
                  <a:srgbClr val="FFFF00"/>
                </a:solidFill>
                <a:latin typeface="黑体" pitchFamily="49" charset="-122"/>
                <a:ea typeface="黑体" pitchFamily="49" charset="-122"/>
              </a:endParaRPr>
            </a:p>
          </p:txBody>
        </p:sp>
      </p:grpSp>
      <p:grpSp>
        <p:nvGrpSpPr>
          <p:cNvPr id="3" name="Group 105"/>
          <p:cNvGrpSpPr>
            <a:grpSpLocks/>
          </p:cNvGrpSpPr>
          <p:nvPr/>
        </p:nvGrpSpPr>
        <p:grpSpPr bwMode="auto">
          <a:xfrm>
            <a:off x="710228" y="1752602"/>
            <a:ext cx="10668499" cy="2403475"/>
            <a:chOff x="336" y="1200"/>
            <a:chExt cx="5040" cy="1514"/>
          </a:xfrm>
        </p:grpSpPr>
        <p:sp>
          <p:nvSpPr>
            <p:cNvPr id="94215" name="Rectangle 18"/>
            <p:cNvSpPr>
              <a:spLocks noChangeArrowheads="1"/>
            </p:cNvSpPr>
            <p:nvPr/>
          </p:nvSpPr>
          <p:spPr bwMode="auto">
            <a:xfrm>
              <a:off x="336" y="1200"/>
              <a:ext cx="5040" cy="1514"/>
            </a:xfrm>
            <a:prstGeom prst="rect">
              <a:avLst/>
            </a:prstGeom>
            <a:solidFill>
              <a:srgbClr val="CCFFFF"/>
            </a:solidFill>
            <a:ln w="12700" cap="sq">
              <a:noFill/>
              <a:miter lim="800000"/>
              <a:headEnd/>
              <a:tailEnd/>
            </a:ln>
            <a:effectLst>
              <a:outerShdw dist="224686" dir="2562563" algn="ctr" rotWithShape="0">
                <a:srgbClr val="B2B2B2"/>
              </a:outerShdw>
            </a:effectLst>
          </p:spPr>
          <p:txBody>
            <a:bodyPr wrap="none" anchor="ctr"/>
            <a:lstStyle/>
            <a:p>
              <a:endParaRPr lang="zh-CN" altLang="en-US"/>
            </a:p>
          </p:txBody>
        </p:sp>
        <p:sp>
          <p:nvSpPr>
            <p:cNvPr id="94216" name="Text Box 19"/>
            <p:cNvSpPr txBox="1">
              <a:spLocks noChangeArrowheads="1"/>
            </p:cNvSpPr>
            <p:nvPr/>
          </p:nvSpPr>
          <p:spPr bwMode="auto">
            <a:xfrm>
              <a:off x="576" y="1348"/>
              <a:ext cx="4656" cy="1054"/>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2600" b="1" dirty="0">
                  <a:solidFill>
                    <a:srgbClr val="000092"/>
                  </a:solidFill>
                  <a:latin typeface="幼圆" pitchFamily="49" charset="-122"/>
                  <a:ea typeface="幼圆" pitchFamily="49" charset="-122"/>
                </a:rPr>
                <a:t>    一个长度为</a:t>
              </a:r>
              <a:r>
                <a:rPr kumimoji="1" lang="en-US" altLang="en-US" sz="2600" b="1" dirty="0">
                  <a:solidFill>
                    <a:srgbClr val="000092"/>
                  </a:solidFill>
                  <a:ea typeface="幼圆" pitchFamily="49" charset="-122"/>
                </a:rPr>
                <a:t>n</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 的广义表是一个</a:t>
              </a:r>
              <a:r>
                <a:rPr lang="zh-CN" altLang="en-US" sz="2600" b="1" dirty="0" smtClean="0">
                  <a:solidFill>
                    <a:srgbClr val="000092"/>
                  </a:solidFill>
                  <a:latin typeface="幼圆" pitchFamily="49" charset="-122"/>
                  <a:ea typeface="幼圆" pitchFamily="49" charset="-122"/>
                </a:rPr>
                <a:t>数据结构</a:t>
              </a:r>
            </a:p>
            <a:p>
              <a:pPr algn="ctr" eaLnBrk="1" hangingPunct="1">
                <a:lnSpc>
                  <a:spcPct val="85000"/>
                </a:lnSpc>
                <a:spcBef>
                  <a:spcPct val="25000"/>
                </a:spcBef>
                <a:spcAft>
                  <a:spcPct val="30000"/>
                </a:spcAft>
              </a:pPr>
              <a:r>
                <a:rPr lang="en-US" altLang="zh-CN" sz="2600" b="1" dirty="0" smtClean="0">
                  <a:solidFill>
                    <a:srgbClr val="000092"/>
                  </a:solidFill>
                  <a:ea typeface="楷体_GB2312" pitchFamily="49" charset="-122"/>
                </a:rPr>
                <a:t>LS = ( a</a:t>
              </a:r>
              <a:r>
                <a:rPr lang="en-US" altLang="zh-CN" sz="2600" b="1" baseline="-25000" dirty="0" smtClean="0">
                  <a:solidFill>
                    <a:srgbClr val="000092"/>
                  </a:solidFill>
                  <a:ea typeface="楷体_GB2312" pitchFamily="49" charset="-122"/>
                </a:rPr>
                <a:t>1</a:t>
              </a:r>
              <a:r>
                <a:rPr lang="en-US" altLang="zh-CN" sz="2600" b="1" dirty="0" smtClean="0">
                  <a:solidFill>
                    <a:srgbClr val="000092"/>
                  </a:solidFill>
                  <a:ea typeface="楷体_GB2312" pitchFamily="49" charset="-122"/>
                </a:rPr>
                <a:t>, a</a:t>
              </a:r>
              <a:r>
                <a:rPr lang="en-US" altLang="zh-CN" sz="2600" b="1" baseline="-25000" dirty="0" smtClean="0">
                  <a:solidFill>
                    <a:srgbClr val="000092"/>
                  </a:solidFill>
                  <a:ea typeface="楷体_GB2312" pitchFamily="49" charset="-122"/>
                </a:rPr>
                <a:t>2</a:t>
              </a:r>
              <a:r>
                <a:rPr lang="en-US" altLang="zh-CN" sz="2600" b="1" dirty="0" smtClean="0">
                  <a:solidFill>
                    <a:srgbClr val="000092"/>
                  </a:solidFill>
                  <a:ea typeface="楷体_GB2312" pitchFamily="49" charset="-122"/>
                </a:rPr>
                <a:t>,  </a:t>
              </a:r>
              <a:r>
                <a:rPr lang="en-US" altLang="zh-CN" sz="2600" b="1" dirty="0" smtClean="0">
                  <a:solidFill>
                    <a:srgbClr val="000092"/>
                  </a:solidFill>
                  <a:cs typeface="Times New Roman" pitchFamily="18" charset="0"/>
                </a:rPr>
                <a:t>……,  </a:t>
              </a:r>
              <a:r>
                <a:rPr lang="en-US" altLang="zh-CN" sz="2600" b="1" dirty="0" smtClean="0">
                  <a:solidFill>
                    <a:srgbClr val="000092"/>
                  </a:solidFill>
                  <a:ea typeface="楷体_GB2312" pitchFamily="49" charset="-122"/>
                </a:rPr>
                <a:t>a</a:t>
              </a:r>
              <a:r>
                <a:rPr lang="en-US" altLang="zh-CN" sz="2600" b="1" baseline="-25000" dirty="0" smtClean="0">
                  <a:solidFill>
                    <a:srgbClr val="000092"/>
                  </a:solidFill>
                  <a:ea typeface="楷体_GB2312" pitchFamily="49" charset="-122"/>
                </a:rPr>
                <a:t>n-1</a:t>
              </a:r>
              <a:r>
                <a:rPr lang="en-US" altLang="zh-CN" sz="2600" b="1" dirty="0" smtClean="0">
                  <a:solidFill>
                    <a:srgbClr val="000092"/>
                  </a:solidFill>
                  <a:cs typeface="Times New Roman" pitchFamily="18" charset="0"/>
                </a:rPr>
                <a:t>, </a:t>
              </a:r>
              <a:r>
                <a:rPr lang="en-US" altLang="zh-CN" sz="2600" b="1" dirty="0" smtClean="0">
                  <a:solidFill>
                    <a:srgbClr val="000092"/>
                  </a:solidFill>
                  <a:ea typeface="楷体_GB2312" pitchFamily="49" charset="-122"/>
                </a:rPr>
                <a:t>a</a:t>
              </a:r>
              <a:r>
                <a:rPr lang="en-US" altLang="zh-CN" sz="2600" b="1" baseline="-25000" dirty="0" smtClean="0">
                  <a:solidFill>
                    <a:srgbClr val="000092"/>
                  </a:solidFill>
                  <a:ea typeface="楷体_GB2312" pitchFamily="49" charset="-122"/>
                </a:rPr>
                <a:t>n </a:t>
              </a:r>
              <a:r>
                <a:rPr lang="en-US" altLang="zh-CN" sz="2600" b="1" dirty="0" smtClean="0">
                  <a:solidFill>
                    <a:srgbClr val="000092"/>
                  </a:solidFill>
                  <a:ea typeface="楷体_GB2312" pitchFamily="49" charset="-122"/>
                </a:rPr>
                <a:t>)</a:t>
              </a:r>
            </a:p>
            <a:p>
              <a:pPr algn="l" eaLnBrk="1" hangingPunct="1">
                <a:lnSpc>
                  <a:spcPct val="85000"/>
                </a:lnSpc>
              </a:pPr>
              <a:r>
                <a:rPr lang="zh-CN" altLang="en-US" sz="2600" b="1" dirty="0" smtClean="0">
                  <a:solidFill>
                    <a:srgbClr val="000092"/>
                  </a:solidFill>
                  <a:latin typeface="幼圆" pitchFamily="49" charset="-122"/>
                  <a:ea typeface="幼圆" pitchFamily="49" charset="-122"/>
                </a:rPr>
                <a:t>其中</a:t>
              </a:r>
              <a:r>
                <a:rPr lang="zh-CN" altLang="en-US" sz="2600" b="1" dirty="0">
                  <a:solidFill>
                    <a:srgbClr val="000092"/>
                  </a:solidFill>
                  <a:latin typeface="幼圆" pitchFamily="49" charset="-122"/>
                  <a:ea typeface="幼圆" pitchFamily="49" charset="-122"/>
                </a:rPr>
                <a:t>，</a:t>
              </a:r>
              <a:r>
                <a:rPr lang="en-US" altLang="en-US" sz="2600" b="1" dirty="0">
                  <a:solidFill>
                    <a:srgbClr val="000092"/>
                  </a:solidFill>
                  <a:ea typeface="幼圆" pitchFamily="49" charset="-122"/>
                </a:rPr>
                <a:t>LS</a:t>
              </a:r>
              <a:r>
                <a:rPr lang="zh-CN" altLang="en-US" sz="2600" b="1" dirty="0">
                  <a:solidFill>
                    <a:srgbClr val="000092"/>
                  </a:solidFill>
                  <a:latin typeface="幼圆" pitchFamily="49" charset="-122"/>
                  <a:ea typeface="幼圆" pitchFamily="49" charset="-122"/>
                </a:rPr>
                <a:t>为广义表的名字, </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为表中元素；</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可以是原子元素，也可以是一个子表。</a:t>
              </a:r>
              <a:r>
                <a:rPr lang="en-US" altLang="en-US" sz="2600" b="1" dirty="0">
                  <a:solidFill>
                    <a:srgbClr val="000092"/>
                  </a:solidFill>
                  <a:ea typeface="幼圆" pitchFamily="49" charset="-122"/>
                </a:rPr>
                <a:t>n</a:t>
              </a:r>
              <a:r>
                <a:rPr lang="zh-CN" altLang="en-US" sz="2600" b="1" dirty="0">
                  <a:solidFill>
                    <a:srgbClr val="000092"/>
                  </a:solidFill>
                  <a:latin typeface="幼圆" pitchFamily="49" charset="-122"/>
                  <a:ea typeface="幼圆" pitchFamily="49" charset="-122"/>
                </a:rPr>
                <a:t>为表的长度，长度为</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的表称为空表。</a:t>
              </a:r>
              <a:r>
                <a:rPr lang="zh-CN" altLang="en-US" sz="2600" b="1" dirty="0">
                  <a:solidFill>
                    <a:srgbClr val="000092"/>
                  </a:solidFill>
                  <a:ea typeface="楷体_GB2312" pitchFamily="49" charset="-122"/>
                </a:rPr>
                <a:t>                       </a:t>
              </a:r>
            </a:p>
          </p:txBody>
        </p:sp>
      </p:grpSp>
      <p:sp>
        <p:nvSpPr>
          <p:cNvPr id="9320" name="Text Box 104"/>
          <p:cNvSpPr txBox="1">
            <a:spLocks noChangeArrowheads="1"/>
          </p:cNvSpPr>
          <p:nvPr/>
        </p:nvSpPr>
        <p:spPr bwMode="auto">
          <a:xfrm>
            <a:off x="811687" y="4363691"/>
            <a:ext cx="10684119" cy="1384995"/>
          </a:xfrm>
          <a:prstGeom prst="rect">
            <a:avLst/>
          </a:prstGeom>
          <a:noFill/>
          <a:ln w="12700" cap="sq">
            <a:noFill/>
            <a:miter lim="800000"/>
            <a:headEnd/>
            <a:tailEnd/>
          </a:ln>
        </p:spPr>
        <p:txBody>
          <a:bodyPr wrap="square" anchor="ctr">
            <a:spAutoFit/>
          </a:bodyPr>
          <a:lstStyle/>
          <a:p>
            <a:pPr algn="l" eaLnBrk="1" hangingPunct="1"/>
            <a:r>
              <a:rPr kumimoji="1" lang="zh-CN" altLang="en-US" sz="2800" b="1" dirty="0">
                <a:solidFill>
                  <a:srgbClr val="000092"/>
                </a:solidFill>
                <a:latin typeface="楷体_GB2312" pitchFamily="49" charset="-122"/>
                <a:ea typeface="楷体_GB2312" pitchFamily="49" charset="-122"/>
              </a:rPr>
              <a:t>    </a:t>
            </a:r>
            <a:r>
              <a:rPr kumimoji="1" lang="zh-CN" altLang="en-US" sz="2800" b="1" dirty="0">
                <a:solidFill>
                  <a:srgbClr val="000092"/>
                </a:solidFill>
                <a:latin typeface="幼圆" pitchFamily="49" charset="-122"/>
                <a:ea typeface="幼圆" pitchFamily="49" charset="-122"/>
              </a:rPr>
              <a:t>若</a:t>
            </a:r>
            <a:r>
              <a:rPr kumimoji="1" lang="en-US" altLang="en-US" sz="2800" b="1" dirty="0" err="1">
                <a:solidFill>
                  <a:srgbClr val="000092"/>
                </a:solidFill>
                <a:ea typeface="楷体_GB2312" pitchFamily="49" charset="-122"/>
              </a:rPr>
              <a:t>a</a:t>
            </a:r>
            <a:r>
              <a:rPr kumimoji="1" lang="en-US" altLang="en-US" sz="2800" b="1" baseline="-25000" dirty="0" err="1">
                <a:solidFill>
                  <a:srgbClr val="000092"/>
                </a:solidFill>
                <a:ea typeface="楷体_GB2312" pitchFamily="49" charset="-122"/>
              </a:rPr>
              <a:t>i</a:t>
            </a:r>
            <a:r>
              <a:rPr kumimoji="1" lang="zh-CN" altLang="en-US" sz="2800" b="1" dirty="0">
                <a:solidFill>
                  <a:srgbClr val="000092"/>
                </a:solidFill>
                <a:latin typeface="幼圆" pitchFamily="49" charset="-122"/>
                <a:ea typeface="幼圆" pitchFamily="49" charset="-122"/>
              </a:rPr>
              <a:t>为不可再分割的具体信息，则称</a:t>
            </a:r>
            <a:r>
              <a:rPr kumimoji="1" lang="en-US" altLang="en-US" sz="2800" b="1" dirty="0" err="1">
                <a:solidFill>
                  <a:srgbClr val="000092"/>
                </a:solidFill>
                <a:ea typeface="楷体_GB2312" pitchFamily="49" charset="-122"/>
              </a:rPr>
              <a:t>a</a:t>
            </a:r>
            <a:r>
              <a:rPr kumimoji="1" lang="en-US" altLang="en-US" sz="2800" b="1" baseline="-25000" dirty="0" err="1">
                <a:solidFill>
                  <a:srgbClr val="000092"/>
                </a:solidFill>
                <a:ea typeface="楷体_GB2312" pitchFamily="49" charset="-122"/>
              </a:rPr>
              <a:t>i</a:t>
            </a:r>
            <a:r>
              <a:rPr kumimoji="1" lang="en-US" altLang="en-US" sz="2800" b="1" baseline="-25000" dirty="0">
                <a:solidFill>
                  <a:srgbClr val="000092"/>
                </a:solidFill>
                <a:ea typeface="楷体_GB2312" pitchFamily="49" charset="-122"/>
              </a:rPr>
              <a:t> </a:t>
            </a:r>
            <a:r>
              <a:rPr kumimoji="1" lang="zh-CN" altLang="en-US" sz="2800" b="1" dirty="0">
                <a:solidFill>
                  <a:srgbClr val="000092"/>
                </a:solidFill>
                <a:latin typeface="幼圆" pitchFamily="49" charset="-122"/>
                <a:ea typeface="幼圆" pitchFamily="49" charset="-122"/>
              </a:rPr>
              <a:t>为</a:t>
            </a:r>
            <a:r>
              <a:rPr kumimoji="1" lang="zh-CN" altLang="en-US" sz="2800" b="1" dirty="0">
                <a:solidFill>
                  <a:srgbClr val="FF3300"/>
                </a:solidFill>
                <a:latin typeface="黑体" pitchFamily="49" charset="-122"/>
                <a:ea typeface="黑体" pitchFamily="49" charset="-122"/>
              </a:rPr>
              <a:t>原子元素</a:t>
            </a:r>
            <a:r>
              <a:rPr kumimoji="1" lang="zh-CN" altLang="en-US" sz="2800" b="1" dirty="0" smtClean="0">
                <a:solidFill>
                  <a:srgbClr val="000092"/>
                </a:solidFill>
                <a:latin typeface="幼圆" pitchFamily="49" charset="-122"/>
                <a:ea typeface="幼圆" pitchFamily="49" charset="-122"/>
              </a:rPr>
              <a:t>；若</a:t>
            </a:r>
            <a:r>
              <a:rPr kumimoji="1" lang="en-US" altLang="en-US" sz="2800" b="1" dirty="0" err="1">
                <a:solidFill>
                  <a:srgbClr val="000092"/>
                </a:solidFill>
                <a:ea typeface="楷体_GB2312" pitchFamily="49" charset="-122"/>
              </a:rPr>
              <a:t>a</a:t>
            </a:r>
            <a:r>
              <a:rPr kumimoji="1" lang="en-US" altLang="en-US" sz="2800" b="1" baseline="-25000" dirty="0" err="1">
                <a:solidFill>
                  <a:srgbClr val="000092"/>
                </a:solidFill>
                <a:ea typeface="楷体_GB2312" pitchFamily="49" charset="-122"/>
              </a:rPr>
              <a:t>i</a:t>
            </a:r>
            <a:r>
              <a:rPr kumimoji="1" lang="en-US" altLang="en-US" sz="2800" b="1" baseline="-25000" dirty="0">
                <a:solidFill>
                  <a:srgbClr val="000092"/>
                </a:solidFill>
                <a:ea typeface="楷体_GB2312" pitchFamily="49" charset="-122"/>
              </a:rPr>
              <a:t> </a:t>
            </a:r>
            <a:r>
              <a:rPr kumimoji="1" lang="zh-CN" altLang="en-US" sz="2800" b="1" dirty="0">
                <a:solidFill>
                  <a:srgbClr val="000092"/>
                </a:solidFill>
                <a:latin typeface="幼圆" pitchFamily="49" charset="-122"/>
                <a:ea typeface="幼圆" pitchFamily="49" charset="-122"/>
              </a:rPr>
              <a:t>为一个子表，则称</a:t>
            </a:r>
            <a:r>
              <a:rPr kumimoji="1" lang="en-US" altLang="en-US" sz="2800" b="1" dirty="0" err="1">
                <a:solidFill>
                  <a:srgbClr val="000092"/>
                </a:solidFill>
                <a:ea typeface="楷体_GB2312" pitchFamily="49" charset="-122"/>
              </a:rPr>
              <a:t>a</a:t>
            </a:r>
            <a:r>
              <a:rPr kumimoji="1" lang="en-US" altLang="en-US" sz="2800" b="1" baseline="-25000" dirty="0" err="1">
                <a:solidFill>
                  <a:srgbClr val="000092"/>
                </a:solidFill>
                <a:ea typeface="楷体_GB2312" pitchFamily="49" charset="-122"/>
              </a:rPr>
              <a:t>i</a:t>
            </a:r>
            <a:r>
              <a:rPr kumimoji="1" lang="en-US" altLang="en-US" sz="2800" b="1" baseline="-25000" dirty="0">
                <a:solidFill>
                  <a:srgbClr val="000092"/>
                </a:solidFill>
                <a:ea typeface="楷体_GB2312" pitchFamily="49" charset="-122"/>
              </a:rPr>
              <a:t> </a:t>
            </a:r>
            <a:r>
              <a:rPr kumimoji="1" lang="zh-CN" altLang="en-US" sz="2800" b="1" dirty="0">
                <a:solidFill>
                  <a:srgbClr val="000092"/>
                </a:solidFill>
                <a:latin typeface="幼圆" pitchFamily="49" charset="-122"/>
                <a:ea typeface="幼圆" pitchFamily="49" charset="-122"/>
              </a:rPr>
              <a:t>为</a:t>
            </a:r>
            <a:r>
              <a:rPr kumimoji="1" lang="zh-CN" altLang="en-US" sz="2800" b="1" dirty="0">
                <a:solidFill>
                  <a:srgbClr val="FF3300"/>
                </a:solidFill>
                <a:latin typeface="黑体" pitchFamily="49" charset="-122"/>
                <a:ea typeface="黑体" pitchFamily="49" charset="-122"/>
              </a:rPr>
              <a:t>表元素</a:t>
            </a:r>
            <a:r>
              <a:rPr kumimoji="1" lang="zh-CN" altLang="en-US" sz="2800" b="1" dirty="0">
                <a:solidFill>
                  <a:srgbClr val="000092"/>
                </a:solidFill>
                <a:latin typeface="幼圆" pitchFamily="49" charset="-122"/>
                <a:ea typeface="幼圆" pitchFamily="49" charset="-122"/>
              </a:rPr>
              <a:t>。这里，用</a:t>
            </a:r>
            <a:r>
              <a:rPr kumimoji="1" lang="zh-CN" altLang="en-US" sz="2800" b="1" dirty="0" smtClean="0">
                <a:solidFill>
                  <a:srgbClr val="000092"/>
                </a:solidFill>
                <a:latin typeface="幼圆" pitchFamily="49" charset="-122"/>
                <a:ea typeface="幼圆" pitchFamily="49" charset="-122"/>
              </a:rPr>
              <a:t>小写字母表示</a:t>
            </a:r>
            <a:r>
              <a:rPr kumimoji="1" lang="zh-CN" altLang="en-US" sz="2800" b="1" dirty="0">
                <a:solidFill>
                  <a:srgbClr val="000092"/>
                </a:solidFill>
                <a:latin typeface="幼圆" pitchFamily="49" charset="-122"/>
                <a:ea typeface="幼圆" pitchFamily="49" charset="-122"/>
              </a:rPr>
              <a:t>原子元素，用大写字母表示表元素</a:t>
            </a:r>
            <a:r>
              <a:rPr kumimoji="1" lang="zh-CN" altLang="en-US" sz="2800" b="1" dirty="0">
                <a:solidFill>
                  <a:srgbClr val="000092"/>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dissolve">
                                      <p:cBhvr>
                                        <p:cTn id="12" dur="500"/>
                                        <p:tgtEl>
                                          <p:spTgt spid="9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320"/>
                                        </p:tgtEl>
                                        <p:attrNameLst>
                                          <p:attrName>style.visibility</p:attrName>
                                        </p:attrNameLst>
                                      </p:cBhvr>
                                      <p:to>
                                        <p:strVal val="visible"/>
                                      </p:to>
                                    </p:set>
                                    <p:animEffect transition="in" filter="barn(outVertical)">
                                      <p:cBhvr>
                                        <p:cTn id="17" dur="500"/>
                                        <p:tgtEl>
                                          <p:spTgt spid="9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3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reeform 3"/>
          <p:cNvSpPr>
            <a:spLocks/>
          </p:cNvSpPr>
          <p:nvPr/>
        </p:nvSpPr>
        <p:spPr bwMode="auto">
          <a:xfrm>
            <a:off x="513781" y="463550"/>
            <a:ext cx="11510408" cy="4038600"/>
          </a:xfrm>
          <a:custGeom>
            <a:avLst/>
            <a:gdLst>
              <a:gd name="T0" fmla="*/ 2147483647 w 4813"/>
              <a:gd name="T1" fmla="*/ 2147483647 h 2913"/>
              <a:gd name="T2" fmla="*/ 2147483647 w 4813"/>
              <a:gd name="T3" fmla="*/ 2147483647 h 2913"/>
              <a:gd name="T4" fmla="*/ 2147483647 w 4813"/>
              <a:gd name="T5" fmla="*/ 2147483647 h 2913"/>
              <a:gd name="T6" fmla="*/ 2147483647 w 4813"/>
              <a:gd name="T7" fmla="*/ 2147483647 h 2913"/>
              <a:gd name="T8" fmla="*/ 2147483647 w 4813"/>
              <a:gd name="T9" fmla="*/ 2147483647 h 2913"/>
              <a:gd name="T10" fmla="*/ 2147483647 w 4813"/>
              <a:gd name="T11" fmla="*/ 2147483647 h 2913"/>
              <a:gd name="T12" fmla="*/ 2147483647 w 4813"/>
              <a:gd name="T13" fmla="*/ 2147483647 h 2913"/>
              <a:gd name="T14" fmla="*/ 2147483647 w 4813"/>
              <a:gd name="T15" fmla="*/ 2147483647 h 2913"/>
              <a:gd name="T16" fmla="*/ 2147483647 w 4813"/>
              <a:gd name="T17" fmla="*/ 2147483647 h 2913"/>
              <a:gd name="T18" fmla="*/ 2147483647 w 4813"/>
              <a:gd name="T19" fmla="*/ 2147483647 h 2913"/>
              <a:gd name="T20" fmla="*/ 2147483647 w 4813"/>
              <a:gd name="T21" fmla="*/ 2147483647 h 2913"/>
              <a:gd name="T22" fmla="*/ 2147483647 w 4813"/>
              <a:gd name="T23" fmla="*/ 2147483647 h 2913"/>
              <a:gd name="T24" fmla="*/ 2147483647 w 4813"/>
              <a:gd name="T25" fmla="*/ 2147483647 h 2913"/>
              <a:gd name="T26" fmla="*/ 2147483647 w 4813"/>
              <a:gd name="T27" fmla="*/ 2147483647 h 2913"/>
              <a:gd name="T28" fmla="*/ 2147483647 w 4813"/>
              <a:gd name="T29" fmla="*/ 2147483647 h 2913"/>
              <a:gd name="T30" fmla="*/ 2147483647 w 4813"/>
              <a:gd name="T31" fmla="*/ 2147483647 h 2913"/>
              <a:gd name="T32" fmla="*/ 2147483647 w 4813"/>
              <a:gd name="T33" fmla="*/ 2147483647 h 2913"/>
              <a:gd name="T34" fmla="*/ 2147483647 w 4813"/>
              <a:gd name="T35" fmla="*/ 2147483647 h 2913"/>
              <a:gd name="T36" fmla="*/ 2147483647 w 4813"/>
              <a:gd name="T37" fmla="*/ 2147483647 h 2913"/>
              <a:gd name="T38" fmla="*/ 2147483647 w 4813"/>
              <a:gd name="T39" fmla="*/ 2147483647 h 2913"/>
              <a:gd name="T40" fmla="*/ 2147483647 w 4813"/>
              <a:gd name="T41" fmla="*/ 2147483647 h 2913"/>
              <a:gd name="T42" fmla="*/ 2147483647 w 4813"/>
              <a:gd name="T43" fmla="*/ 2147483647 h 2913"/>
              <a:gd name="T44" fmla="*/ 2147483647 w 4813"/>
              <a:gd name="T45" fmla="*/ 2147483647 h 2913"/>
              <a:gd name="T46" fmla="*/ 2147483647 w 4813"/>
              <a:gd name="T47" fmla="*/ 2147483647 h 2913"/>
              <a:gd name="T48" fmla="*/ 2147483647 w 4813"/>
              <a:gd name="T49" fmla="*/ 2147483647 h 2913"/>
              <a:gd name="T50" fmla="*/ 2147483647 w 4813"/>
              <a:gd name="T51" fmla="*/ 2147483647 h 2913"/>
              <a:gd name="T52" fmla="*/ 2147483647 w 4813"/>
              <a:gd name="T53" fmla="*/ 2147483647 h 2913"/>
              <a:gd name="T54" fmla="*/ 2147483647 w 4813"/>
              <a:gd name="T55" fmla="*/ 2147483647 h 2913"/>
              <a:gd name="T56" fmla="*/ 2147483647 w 4813"/>
              <a:gd name="T57" fmla="*/ 2147483647 h 2913"/>
              <a:gd name="T58" fmla="*/ 2147483647 w 4813"/>
              <a:gd name="T59" fmla="*/ 2147483647 h 2913"/>
              <a:gd name="T60" fmla="*/ 2147483647 w 4813"/>
              <a:gd name="T61" fmla="*/ 2147483647 h 2913"/>
              <a:gd name="T62" fmla="*/ 2147483647 w 4813"/>
              <a:gd name="T63" fmla="*/ 2147483647 h 2913"/>
              <a:gd name="T64" fmla="*/ 2147483647 w 4813"/>
              <a:gd name="T65" fmla="*/ 2147483647 h 2913"/>
              <a:gd name="T66" fmla="*/ 2147483647 w 4813"/>
              <a:gd name="T67" fmla="*/ 2147483647 h 2913"/>
              <a:gd name="T68" fmla="*/ 2147483647 w 4813"/>
              <a:gd name="T69" fmla="*/ 2147483647 h 2913"/>
              <a:gd name="T70" fmla="*/ 2147483647 w 4813"/>
              <a:gd name="T71" fmla="*/ 2147483647 h 2913"/>
              <a:gd name="T72" fmla="*/ 2147483647 w 4813"/>
              <a:gd name="T73" fmla="*/ 2147483647 h 2913"/>
              <a:gd name="T74" fmla="*/ 2147483647 w 4813"/>
              <a:gd name="T75" fmla="*/ 2147483647 h 2913"/>
              <a:gd name="T76" fmla="*/ 2147483647 w 4813"/>
              <a:gd name="T77" fmla="*/ 2147483647 h 2913"/>
              <a:gd name="T78" fmla="*/ 2147483647 w 4813"/>
              <a:gd name="T79" fmla="*/ 2147483647 h 2913"/>
              <a:gd name="T80" fmla="*/ 2147483647 w 4813"/>
              <a:gd name="T81" fmla="*/ 2147483647 h 2913"/>
              <a:gd name="T82" fmla="*/ 2147483647 w 4813"/>
              <a:gd name="T83" fmla="*/ 2147483647 h 2913"/>
              <a:gd name="T84" fmla="*/ 2147483647 w 4813"/>
              <a:gd name="T85" fmla="*/ 2147483647 h 2913"/>
              <a:gd name="T86" fmla="*/ 2147483647 w 4813"/>
              <a:gd name="T87" fmla="*/ 2147483647 h 2913"/>
              <a:gd name="T88" fmla="*/ 2147483647 w 4813"/>
              <a:gd name="T89" fmla="*/ 2147483647 h 2913"/>
              <a:gd name="T90" fmla="*/ 2147483647 w 4813"/>
              <a:gd name="T91" fmla="*/ 2147483647 h 2913"/>
              <a:gd name="T92" fmla="*/ 2147483647 w 4813"/>
              <a:gd name="T93" fmla="*/ 2147483647 h 2913"/>
              <a:gd name="T94" fmla="*/ 2147483647 w 4813"/>
              <a:gd name="T95" fmla="*/ 2147483647 h 29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13" h="2913">
                <a:moveTo>
                  <a:pt x="424" y="114"/>
                </a:moveTo>
                <a:cubicBezTo>
                  <a:pt x="554" y="121"/>
                  <a:pt x="581" y="113"/>
                  <a:pt x="677" y="137"/>
                </a:cubicBezTo>
                <a:cubicBezTo>
                  <a:pt x="727" y="149"/>
                  <a:pt x="827" y="171"/>
                  <a:pt x="827" y="171"/>
                </a:cubicBezTo>
                <a:cubicBezTo>
                  <a:pt x="1076" y="271"/>
                  <a:pt x="1395" y="198"/>
                  <a:pt x="1633" y="194"/>
                </a:cubicBezTo>
                <a:cubicBezTo>
                  <a:pt x="1744" y="167"/>
                  <a:pt x="1853" y="166"/>
                  <a:pt x="1967" y="160"/>
                </a:cubicBezTo>
                <a:cubicBezTo>
                  <a:pt x="2054" y="142"/>
                  <a:pt x="2133" y="126"/>
                  <a:pt x="2221" y="114"/>
                </a:cubicBezTo>
                <a:cubicBezTo>
                  <a:pt x="2244" y="111"/>
                  <a:pt x="2267" y="102"/>
                  <a:pt x="2290" y="102"/>
                </a:cubicBezTo>
                <a:cubicBezTo>
                  <a:pt x="2302" y="102"/>
                  <a:pt x="2267" y="110"/>
                  <a:pt x="2255" y="114"/>
                </a:cubicBezTo>
                <a:cubicBezTo>
                  <a:pt x="2362" y="141"/>
                  <a:pt x="2470" y="161"/>
                  <a:pt x="2578" y="183"/>
                </a:cubicBezTo>
                <a:cubicBezTo>
                  <a:pt x="2586" y="183"/>
                  <a:pt x="3859" y="177"/>
                  <a:pt x="4225" y="160"/>
                </a:cubicBezTo>
                <a:cubicBezTo>
                  <a:pt x="4377" y="153"/>
                  <a:pt x="4531" y="121"/>
                  <a:pt x="4686" y="114"/>
                </a:cubicBezTo>
                <a:cubicBezTo>
                  <a:pt x="4638" y="397"/>
                  <a:pt x="4654" y="251"/>
                  <a:pt x="4640" y="552"/>
                </a:cubicBezTo>
                <a:cubicBezTo>
                  <a:pt x="4655" y="889"/>
                  <a:pt x="4639" y="839"/>
                  <a:pt x="4686" y="701"/>
                </a:cubicBezTo>
                <a:cubicBezTo>
                  <a:pt x="4690" y="747"/>
                  <a:pt x="4689" y="794"/>
                  <a:pt x="4697" y="840"/>
                </a:cubicBezTo>
                <a:cubicBezTo>
                  <a:pt x="4700" y="857"/>
                  <a:pt x="4703" y="883"/>
                  <a:pt x="4720" y="886"/>
                </a:cubicBezTo>
                <a:cubicBezTo>
                  <a:pt x="4734" y="889"/>
                  <a:pt x="4772" y="825"/>
                  <a:pt x="4778" y="816"/>
                </a:cubicBezTo>
                <a:cubicBezTo>
                  <a:pt x="4774" y="1169"/>
                  <a:pt x="4778" y="1523"/>
                  <a:pt x="4767" y="1876"/>
                </a:cubicBezTo>
                <a:cubicBezTo>
                  <a:pt x="4766" y="1910"/>
                  <a:pt x="4732" y="1936"/>
                  <a:pt x="4720" y="1968"/>
                </a:cubicBezTo>
                <a:cubicBezTo>
                  <a:pt x="4708" y="2002"/>
                  <a:pt x="4686" y="2072"/>
                  <a:pt x="4686" y="2072"/>
                </a:cubicBezTo>
                <a:cubicBezTo>
                  <a:pt x="4690" y="2187"/>
                  <a:pt x="4690" y="2303"/>
                  <a:pt x="4697" y="2418"/>
                </a:cubicBezTo>
                <a:cubicBezTo>
                  <a:pt x="4698" y="2430"/>
                  <a:pt x="4697" y="2452"/>
                  <a:pt x="4709" y="2452"/>
                </a:cubicBezTo>
                <a:cubicBezTo>
                  <a:pt x="4723" y="2452"/>
                  <a:pt x="4724" y="2429"/>
                  <a:pt x="4732" y="2418"/>
                </a:cubicBezTo>
                <a:cubicBezTo>
                  <a:pt x="4763" y="2301"/>
                  <a:pt x="4718" y="2448"/>
                  <a:pt x="4778" y="2326"/>
                </a:cubicBezTo>
                <a:cubicBezTo>
                  <a:pt x="4798" y="2285"/>
                  <a:pt x="4813" y="2194"/>
                  <a:pt x="4790" y="2314"/>
                </a:cubicBezTo>
                <a:cubicBezTo>
                  <a:pt x="4782" y="2641"/>
                  <a:pt x="4801" y="2694"/>
                  <a:pt x="4755" y="2913"/>
                </a:cubicBezTo>
                <a:cubicBezTo>
                  <a:pt x="4394" y="2903"/>
                  <a:pt x="4097" y="2886"/>
                  <a:pt x="3730" y="2879"/>
                </a:cubicBezTo>
                <a:cubicBezTo>
                  <a:pt x="3951" y="2801"/>
                  <a:pt x="3930" y="2847"/>
                  <a:pt x="3350" y="2832"/>
                </a:cubicBezTo>
                <a:cubicBezTo>
                  <a:pt x="3210" y="2822"/>
                  <a:pt x="2377" y="2883"/>
                  <a:pt x="2647" y="2798"/>
                </a:cubicBezTo>
                <a:cubicBezTo>
                  <a:pt x="2658" y="2790"/>
                  <a:pt x="2668" y="2780"/>
                  <a:pt x="2681" y="2775"/>
                </a:cubicBezTo>
                <a:cubicBezTo>
                  <a:pt x="2699" y="2768"/>
                  <a:pt x="2759" y="2764"/>
                  <a:pt x="2739" y="2763"/>
                </a:cubicBezTo>
                <a:cubicBezTo>
                  <a:pt x="2505" y="2749"/>
                  <a:pt x="2270" y="2751"/>
                  <a:pt x="2036" y="2740"/>
                </a:cubicBezTo>
                <a:cubicBezTo>
                  <a:pt x="1959" y="2732"/>
                  <a:pt x="1883" y="2726"/>
                  <a:pt x="1806" y="2717"/>
                </a:cubicBezTo>
                <a:cubicBezTo>
                  <a:pt x="1652" y="2699"/>
                  <a:pt x="1590" y="2675"/>
                  <a:pt x="1679" y="2706"/>
                </a:cubicBezTo>
                <a:cubicBezTo>
                  <a:pt x="1601" y="2745"/>
                  <a:pt x="1540" y="2771"/>
                  <a:pt x="1460" y="2798"/>
                </a:cubicBezTo>
                <a:cubicBezTo>
                  <a:pt x="1483" y="2813"/>
                  <a:pt x="1503" y="2835"/>
                  <a:pt x="1529" y="2844"/>
                </a:cubicBezTo>
                <a:cubicBezTo>
                  <a:pt x="1541" y="2848"/>
                  <a:pt x="1552" y="2854"/>
                  <a:pt x="1564" y="2856"/>
                </a:cubicBezTo>
                <a:cubicBezTo>
                  <a:pt x="1656" y="2873"/>
                  <a:pt x="1751" y="2874"/>
                  <a:pt x="1840" y="2902"/>
                </a:cubicBezTo>
                <a:cubicBezTo>
                  <a:pt x="1852" y="2906"/>
                  <a:pt x="1887" y="2913"/>
                  <a:pt x="1875" y="2913"/>
                </a:cubicBezTo>
                <a:cubicBezTo>
                  <a:pt x="1744" y="2909"/>
                  <a:pt x="1614" y="2898"/>
                  <a:pt x="1483" y="2890"/>
                </a:cubicBezTo>
                <a:cubicBezTo>
                  <a:pt x="1334" y="2872"/>
                  <a:pt x="1184" y="2869"/>
                  <a:pt x="1034" y="2856"/>
                </a:cubicBezTo>
                <a:cubicBezTo>
                  <a:pt x="825" y="2813"/>
                  <a:pt x="662" y="2827"/>
                  <a:pt x="424" y="2821"/>
                </a:cubicBezTo>
                <a:cubicBezTo>
                  <a:pt x="321" y="2829"/>
                  <a:pt x="252" y="2825"/>
                  <a:pt x="170" y="2879"/>
                </a:cubicBezTo>
                <a:cubicBezTo>
                  <a:pt x="0" y="2279"/>
                  <a:pt x="25" y="1619"/>
                  <a:pt x="170" y="1012"/>
                </a:cubicBezTo>
                <a:cubicBezTo>
                  <a:pt x="161" y="818"/>
                  <a:pt x="125" y="584"/>
                  <a:pt x="216" y="402"/>
                </a:cubicBezTo>
                <a:cubicBezTo>
                  <a:pt x="230" y="335"/>
                  <a:pt x="252" y="281"/>
                  <a:pt x="274" y="217"/>
                </a:cubicBezTo>
                <a:cubicBezTo>
                  <a:pt x="233" y="0"/>
                  <a:pt x="176" y="21"/>
                  <a:pt x="366" y="45"/>
                </a:cubicBezTo>
                <a:cubicBezTo>
                  <a:pt x="386" y="47"/>
                  <a:pt x="405" y="52"/>
                  <a:pt x="424" y="56"/>
                </a:cubicBezTo>
                <a:cubicBezTo>
                  <a:pt x="453" y="100"/>
                  <a:pt x="457" y="81"/>
                  <a:pt x="424" y="114"/>
                </a:cubicBezTo>
                <a:close/>
              </a:path>
            </a:pathLst>
          </a:custGeom>
          <a:solidFill>
            <a:srgbClr val="CCFFCC"/>
          </a:solidFill>
          <a:ln w="41275" cap="sq" cmpd="sng">
            <a:noFill/>
            <a:prstDash val="solid"/>
            <a:round/>
            <a:headEnd/>
            <a:tailEnd/>
          </a:ln>
          <a:effectLst>
            <a:outerShdw dist="188799" dir="2863579" algn="ctr" rotWithShape="0">
              <a:srgbClr val="B2B2B2"/>
            </a:outerShdw>
          </a:effectLst>
        </p:spPr>
        <p:txBody>
          <a:bodyPr wrap="none" anchor="ctr"/>
          <a:lstStyle/>
          <a:p>
            <a:endParaRPr lang="zh-CN" altLang="en-US"/>
          </a:p>
        </p:txBody>
      </p:sp>
      <p:sp>
        <p:nvSpPr>
          <p:cNvPr id="49156" name="Text Box 4"/>
          <p:cNvSpPr txBox="1">
            <a:spLocks noChangeArrowheads="1"/>
          </p:cNvSpPr>
          <p:nvPr/>
        </p:nvSpPr>
        <p:spPr bwMode="auto">
          <a:xfrm>
            <a:off x="1178673" y="849313"/>
            <a:ext cx="10361959" cy="3033712"/>
          </a:xfrm>
          <a:prstGeom prst="rect">
            <a:avLst/>
          </a:prstGeom>
          <a:noFill/>
          <a:ln w="12700" cap="sq">
            <a:noFill/>
            <a:miter lim="800000"/>
            <a:headEnd/>
            <a:tailEnd/>
          </a:ln>
        </p:spPr>
        <p:txBody>
          <a:bodyPr anchor="ctr">
            <a:spAutoFit/>
          </a:bodyPr>
          <a:lstStyle/>
          <a:p>
            <a:pPr algn="l" eaLnBrk="1" hangingPunct="1">
              <a:lnSpc>
                <a:spcPct val="105000"/>
              </a:lnSpc>
            </a:pPr>
            <a:r>
              <a:rPr kumimoji="1" lang="en-US" altLang="zh-CN" sz="2600" b="1" dirty="0">
                <a:solidFill>
                  <a:srgbClr val="000092"/>
                </a:solidFill>
                <a:ea typeface="楷体_GB2312" pitchFamily="49" charset="-122"/>
              </a:rPr>
              <a:t>A=( )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的空表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B=(a)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楷体_GB2312" pitchFamily="49" charset="-122"/>
                <a:ea typeface="楷体_GB2312" pitchFamily="49" charset="-122"/>
              </a:rPr>
              <a:t>,</a:t>
            </a:r>
            <a:r>
              <a:rPr kumimoji="1" lang="zh-CN" altLang="en-US" sz="2600" b="1" dirty="0">
                <a:solidFill>
                  <a:srgbClr val="000092"/>
                </a:solidFill>
                <a:latin typeface="幼圆" pitchFamily="49" charset="-122"/>
                <a:ea typeface="幼圆" pitchFamily="49" charset="-122"/>
              </a:rPr>
              <a:t>且只有一个原子元素的广义表。</a:t>
            </a:r>
            <a:endParaRPr kumimoji="1" lang="zh-CN" altLang="zh-CN" sz="2600" b="1" dirty="0">
              <a:solidFill>
                <a:srgbClr val="000092"/>
              </a:solidFill>
              <a:latin typeface="幼圆" pitchFamily="49" charset="-122"/>
              <a:ea typeface="幼圆" pitchFamily="49" charset="-122"/>
            </a:endParaRPr>
          </a:p>
          <a:p>
            <a:pPr algn="l" eaLnBrk="1" hangingPunct="1">
              <a:lnSpc>
                <a:spcPct val="105000"/>
              </a:lnSpc>
            </a:pPr>
            <a:r>
              <a:rPr kumimoji="1" lang="en-US" altLang="zh-CN" sz="2600" b="1" dirty="0">
                <a:solidFill>
                  <a:srgbClr val="000092"/>
                </a:solidFill>
                <a:ea typeface="楷体_GB2312" pitchFamily="49" charset="-122"/>
              </a:rPr>
              <a:t>C=(a, (</a:t>
            </a:r>
            <a:r>
              <a:rPr kumimoji="1" lang="en-US" altLang="zh-CN" sz="2600" b="1" dirty="0" err="1">
                <a:solidFill>
                  <a:srgbClr val="000092"/>
                </a:solidFill>
                <a:ea typeface="楷体_GB2312" pitchFamily="49" charset="-122"/>
              </a:rPr>
              <a:t>b,c</a:t>
            </a:r>
            <a:r>
              <a:rPr kumimoji="1" lang="en-US" altLang="zh-CN"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长度</a:t>
            </a:r>
            <a:r>
              <a:rPr kumimoji="1" lang="zh-CN" altLang="en-US" sz="2600" b="1" dirty="0" smtClean="0">
                <a:solidFill>
                  <a:srgbClr val="000092"/>
                </a:solidFill>
                <a:latin typeface="幼圆" pitchFamily="49" charset="-122"/>
                <a:ea typeface="幼圆" pitchFamily="49" charset="-122"/>
              </a:rPr>
              <a:t>为 </a:t>
            </a:r>
            <a:r>
              <a:rPr kumimoji="1" lang="zh-CN" altLang="en-US" sz="2600" b="1" dirty="0" smtClean="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D=(A, B, c)</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E=(A, B, C) </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F=(a, F)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smtClean="0">
                <a:solidFill>
                  <a:srgbClr val="000092"/>
                </a:solidFill>
                <a:ea typeface="楷体_GB2312" pitchFamily="49" charset="-122"/>
              </a:rPr>
              <a:t>  </a:t>
            </a:r>
            <a:r>
              <a:rPr kumimoji="1" lang="zh-CN" altLang="en-US" sz="2600" b="1" dirty="0" smtClean="0">
                <a:solidFill>
                  <a:srgbClr val="000092"/>
                </a:solidFill>
                <a:latin typeface="幼圆" pitchFamily="49" charset="-122"/>
                <a:ea typeface="幼圆" pitchFamily="49" charset="-122"/>
              </a:rPr>
              <a:t>的</a:t>
            </a:r>
            <a:r>
              <a:rPr kumimoji="1" lang="zh-CN" altLang="en-US" sz="2600" b="1" dirty="0">
                <a:solidFill>
                  <a:srgbClr val="000092"/>
                </a:solidFill>
                <a:latin typeface="幼圆" pitchFamily="49" charset="-122"/>
                <a:ea typeface="幼圆" pitchFamily="49" charset="-122"/>
              </a:rPr>
              <a:t>递归的广义表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lang="zh-CN" altLang="en-US" sz="2600" b="1" dirty="0">
                <a:solidFill>
                  <a:srgbClr val="000092"/>
                </a:solidFill>
                <a:latin typeface="楷体_GB2312" pitchFamily="49" charset="-122"/>
              </a:rPr>
              <a:t> </a:t>
            </a:r>
            <a:r>
              <a:rPr lang="zh-CN" altLang="en-US" sz="2600" b="1" dirty="0">
                <a:solidFill>
                  <a:srgbClr val="000092"/>
                </a:solidFill>
              </a:rPr>
              <a:t>……</a:t>
            </a:r>
            <a:endParaRPr lang="zh-CN" altLang="zh-CN" sz="2600" b="1" dirty="0">
              <a:solidFill>
                <a:srgbClr val="000092"/>
              </a:solidFill>
              <a:latin typeface="楷体_GB2312" pitchFamily="49" charset="-122"/>
            </a:endParaRPr>
          </a:p>
        </p:txBody>
      </p:sp>
      <p:grpSp>
        <p:nvGrpSpPr>
          <p:cNvPr id="2" name="Group 29"/>
          <p:cNvGrpSpPr>
            <a:grpSpLocks/>
          </p:cNvGrpSpPr>
          <p:nvPr/>
        </p:nvGrpSpPr>
        <p:grpSpPr bwMode="auto">
          <a:xfrm>
            <a:off x="3859831" y="2316163"/>
            <a:ext cx="6299207" cy="609600"/>
            <a:chOff x="1824" y="1599"/>
            <a:chExt cx="2976" cy="384"/>
          </a:xfrm>
        </p:grpSpPr>
        <p:sp>
          <p:nvSpPr>
            <p:cNvPr id="95254" name="Rectangle 5"/>
            <p:cNvSpPr>
              <a:spLocks noChangeArrowheads="1"/>
            </p:cNvSpPr>
            <p:nvPr/>
          </p:nvSpPr>
          <p:spPr bwMode="auto">
            <a:xfrm>
              <a:off x="2016" y="1606"/>
              <a:ext cx="2784" cy="310"/>
            </a:xfrm>
            <a:prstGeom prst="rect">
              <a:avLst/>
            </a:prstGeom>
            <a:noFill/>
            <a:ln w="12700" cap="sq">
              <a:noFill/>
              <a:miter lim="800000"/>
              <a:headEnd/>
              <a:tailEnd/>
            </a:ln>
          </p:spPr>
          <p:txBody>
            <a:bodyPr>
              <a:spAutoFit/>
            </a:bodyPr>
            <a:lstStyle/>
            <a:p>
              <a:pPr algn="l"/>
              <a:r>
                <a:rPr kumimoji="1" lang="en-US" altLang="zh-CN" sz="2600" b="1" dirty="0">
                  <a:solidFill>
                    <a:srgbClr val="000092"/>
                  </a:solidFill>
                  <a:ea typeface="楷体_GB2312" pitchFamily="49" charset="-122"/>
                </a:rPr>
                <a:t>——</a:t>
              </a:r>
              <a:r>
                <a:rPr kumimoji="1" lang="zh-CN" altLang="en-US" sz="2600" b="1" dirty="0">
                  <a:solidFill>
                    <a:srgbClr val="000092"/>
                  </a:solidFill>
                  <a:latin typeface="幼圆" pitchFamily="49" charset="-122"/>
                  <a:ea typeface="幼圆" pitchFamily="49" charset="-122"/>
                </a:rPr>
                <a:t>长度为   的广义表。</a:t>
              </a:r>
            </a:p>
          </p:txBody>
        </p:sp>
        <p:sp>
          <p:nvSpPr>
            <p:cNvPr id="95255" name="AutoShape 6"/>
            <p:cNvSpPr>
              <a:spLocks/>
            </p:cNvSpPr>
            <p:nvPr/>
          </p:nvSpPr>
          <p:spPr bwMode="auto">
            <a:xfrm>
              <a:off x="1824" y="1599"/>
              <a:ext cx="144" cy="384"/>
            </a:xfrm>
            <a:prstGeom prst="rightBrace">
              <a:avLst>
                <a:gd name="adj1" fmla="val 22222"/>
                <a:gd name="adj2" fmla="val 50000"/>
              </a:avLst>
            </a:prstGeom>
            <a:noFill/>
            <a:ln w="28575" cap="sq">
              <a:solidFill>
                <a:srgbClr val="000080"/>
              </a:solidFill>
              <a:round/>
              <a:headEnd/>
              <a:tailEnd/>
            </a:ln>
          </p:spPr>
          <p:txBody>
            <a:bodyPr wrap="none" anchor="ctr"/>
            <a:lstStyle/>
            <a:p>
              <a:endParaRPr lang="zh-CN" altLang="en-US"/>
            </a:p>
          </p:txBody>
        </p:sp>
      </p:grpSp>
      <p:grpSp>
        <p:nvGrpSpPr>
          <p:cNvPr id="3" name="Group 27"/>
          <p:cNvGrpSpPr>
            <a:grpSpLocks/>
          </p:cNvGrpSpPr>
          <p:nvPr/>
        </p:nvGrpSpPr>
        <p:grpSpPr bwMode="auto">
          <a:xfrm>
            <a:off x="507307" y="158750"/>
            <a:ext cx="5055772" cy="685800"/>
            <a:chOff x="240" y="240"/>
            <a:chExt cx="2389" cy="432"/>
          </a:xfrm>
        </p:grpSpPr>
        <p:sp>
          <p:nvSpPr>
            <p:cNvPr id="9525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525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4" name="Group 28"/>
          <p:cNvGrpSpPr>
            <a:grpSpLocks/>
          </p:cNvGrpSpPr>
          <p:nvPr/>
        </p:nvGrpSpPr>
        <p:grpSpPr bwMode="auto">
          <a:xfrm>
            <a:off x="3756210" y="3567113"/>
            <a:ext cx="5699077" cy="576262"/>
            <a:chOff x="1775" y="2387"/>
            <a:chExt cx="2693" cy="363"/>
          </a:xfrm>
        </p:grpSpPr>
        <p:sp>
          <p:nvSpPr>
            <p:cNvPr id="95250" name="AutoShape 11"/>
            <p:cNvSpPr>
              <a:spLocks noChangeArrowheads="1"/>
            </p:cNvSpPr>
            <p:nvPr/>
          </p:nvSpPr>
          <p:spPr bwMode="auto">
            <a:xfrm>
              <a:off x="1775" y="2387"/>
              <a:ext cx="2496" cy="363"/>
            </a:xfrm>
            <a:prstGeom prst="wedgeRectCallout">
              <a:avLst>
                <a:gd name="adj1" fmla="val -53245"/>
                <a:gd name="adj2" fmla="val -91046"/>
              </a:avLst>
            </a:prstGeom>
            <a:noFill/>
            <a:ln w="57150" cap="sq">
              <a:solidFill>
                <a:srgbClr val="33CCCC"/>
              </a:solidFill>
              <a:miter lim="800000"/>
              <a:headEnd/>
              <a:tailEnd/>
            </a:ln>
          </p:spPr>
          <p:txBody>
            <a:bodyPr anchor="ctr"/>
            <a:lstStyle/>
            <a:p>
              <a:endParaRPr lang="zh-CN" altLang="en-US">
                <a:solidFill>
                  <a:srgbClr val="000092"/>
                </a:solidFill>
              </a:endParaRPr>
            </a:p>
          </p:txBody>
        </p:sp>
        <p:sp>
          <p:nvSpPr>
            <p:cNvPr id="95251" name="Rectangle 12"/>
            <p:cNvSpPr>
              <a:spLocks noChangeArrowheads="1"/>
            </p:cNvSpPr>
            <p:nvPr/>
          </p:nvSpPr>
          <p:spPr bwMode="auto">
            <a:xfrm>
              <a:off x="1820" y="2387"/>
              <a:ext cx="2648" cy="330"/>
            </a:xfrm>
            <a:prstGeom prst="rect">
              <a:avLst/>
            </a:prstGeom>
            <a:noFill/>
            <a:ln w="12700" cap="sq">
              <a:noFill/>
              <a:miter lim="800000"/>
              <a:headEnd/>
              <a:tailEnd/>
            </a:ln>
          </p:spPr>
          <p:txBody>
            <a:bodyPr>
              <a:spAutoFit/>
            </a:bodyPr>
            <a:lstStyle/>
            <a:p>
              <a:pPr algn="l"/>
              <a:r>
                <a:rPr kumimoji="1" lang="en-US" altLang="zh-CN" sz="2800" b="1">
                  <a:solidFill>
                    <a:schemeClr val="accent2"/>
                  </a:solidFill>
                  <a:ea typeface="楷体_GB2312" pitchFamily="49" charset="-122"/>
                </a:rPr>
                <a:t>F=(a, F)=(a, (a, (a, </a:t>
              </a:r>
              <a:r>
                <a:rPr kumimoji="1" lang="en-US" altLang="zh-CN" sz="2800" b="1">
                  <a:solidFill>
                    <a:schemeClr val="accent2"/>
                  </a:solidFill>
                  <a:cs typeface="Times New Roman" pitchFamily="18" charset="0"/>
                </a:rPr>
                <a:t>…</a:t>
              </a:r>
              <a:r>
                <a:rPr kumimoji="1" lang="en-US" altLang="zh-CN" sz="2800" b="1">
                  <a:solidFill>
                    <a:schemeClr val="accent2"/>
                  </a:solidFill>
                  <a:ea typeface="楷体_GB2312" pitchFamily="49" charset="-122"/>
                </a:rPr>
                <a:t>)))</a:t>
              </a:r>
              <a:endParaRPr kumimoji="1" lang="zh-CN" altLang="en-US" sz="2800" b="1">
                <a:solidFill>
                  <a:schemeClr val="accent2"/>
                </a:solidFill>
                <a:ea typeface="楷体_GB2312" pitchFamily="49" charset="-122"/>
              </a:endParaRPr>
            </a:p>
          </p:txBody>
        </p:sp>
      </p:grpSp>
      <p:grpSp>
        <p:nvGrpSpPr>
          <p:cNvPr id="5" name="Group 37"/>
          <p:cNvGrpSpPr>
            <a:grpSpLocks/>
          </p:cNvGrpSpPr>
          <p:nvPr/>
        </p:nvGrpSpPr>
        <p:grpSpPr bwMode="auto">
          <a:xfrm>
            <a:off x="5890794" y="5084763"/>
            <a:ext cx="6252125" cy="1230312"/>
            <a:chOff x="748" y="2927"/>
            <a:chExt cx="4190" cy="534"/>
          </a:xfrm>
        </p:grpSpPr>
        <p:grpSp>
          <p:nvGrpSpPr>
            <p:cNvPr id="6" name="Group 13"/>
            <p:cNvGrpSpPr>
              <a:grpSpLocks/>
            </p:cNvGrpSpPr>
            <p:nvPr/>
          </p:nvGrpSpPr>
          <p:grpSpPr bwMode="auto">
            <a:xfrm>
              <a:off x="748" y="2927"/>
              <a:ext cx="4175" cy="534"/>
              <a:chOff x="481" y="3350"/>
              <a:chExt cx="4175" cy="534"/>
            </a:xfrm>
          </p:grpSpPr>
          <p:sp>
            <p:nvSpPr>
              <p:cNvPr id="95248" name="Freeform 14"/>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5249" name="Text Box 15"/>
              <p:cNvSpPr txBox="1">
                <a:spLocks noChangeArrowheads="1"/>
              </p:cNvSpPr>
              <p:nvPr/>
            </p:nvSpPr>
            <p:spPr bwMode="auto">
              <a:xfrm>
                <a:off x="583" y="3408"/>
                <a:ext cx="1922" cy="20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5247" name="Text Box 16"/>
            <p:cNvSpPr txBox="1">
              <a:spLocks noChangeArrowheads="1"/>
            </p:cNvSpPr>
            <p:nvPr/>
          </p:nvSpPr>
          <p:spPr bwMode="auto">
            <a:xfrm>
              <a:off x="959" y="3177"/>
              <a:ext cx="3979" cy="240"/>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----括号嵌套的重数。</a:t>
              </a:r>
            </a:p>
          </p:txBody>
        </p:sp>
      </p:grpSp>
      <p:sp>
        <p:nvSpPr>
          <p:cNvPr id="49182" name="Text Box 30"/>
          <p:cNvSpPr txBox="1">
            <a:spLocks noChangeArrowheads="1"/>
          </p:cNvSpPr>
          <p:nvPr/>
        </p:nvSpPr>
        <p:spPr bwMode="auto">
          <a:xfrm>
            <a:off x="3442784" y="764704"/>
            <a:ext cx="492443" cy="646331"/>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0</a:t>
            </a:r>
          </a:p>
        </p:txBody>
      </p:sp>
      <p:sp>
        <p:nvSpPr>
          <p:cNvPr id="49183" name="Text Box 31"/>
          <p:cNvSpPr txBox="1">
            <a:spLocks noChangeArrowheads="1"/>
          </p:cNvSpPr>
          <p:nvPr/>
        </p:nvSpPr>
        <p:spPr bwMode="auto">
          <a:xfrm>
            <a:off x="3442784" y="1196752"/>
            <a:ext cx="492443" cy="646331"/>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1</a:t>
            </a:r>
          </a:p>
        </p:txBody>
      </p:sp>
      <p:sp>
        <p:nvSpPr>
          <p:cNvPr id="49184" name="Text Box 32"/>
          <p:cNvSpPr txBox="1">
            <a:spLocks noChangeArrowheads="1"/>
          </p:cNvSpPr>
          <p:nvPr/>
        </p:nvSpPr>
        <p:spPr bwMode="auto">
          <a:xfrm>
            <a:off x="4234611" y="1628801"/>
            <a:ext cx="492443" cy="646331"/>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5" name="Text Box 33"/>
          <p:cNvSpPr txBox="1">
            <a:spLocks noChangeArrowheads="1"/>
          </p:cNvSpPr>
          <p:nvPr/>
        </p:nvSpPr>
        <p:spPr bwMode="auto">
          <a:xfrm>
            <a:off x="5890795" y="2278832"/>
            <a:ext cx="492443" cy="646331"/>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3</a:t>
            </a:r>
          </a:p>
        </p:txBody>
      </p:sp>
      <p:sp>
        <p:nvSpPr>
          <p:cNvPr id="49186" name="Text Box 34"/>
          <p:cNvSpPr txBox="1">
            <a:spLocks noChangeArrowheads="1"/>
          </p:cNvSpPr>
          <p:nvPr/>
        </p:nvSpPr>
        <p:spPr bwMode="auto">
          <a:xfrm>
            <a:off x="3826778" y="2852937"/>
            <a:ext cx="492443" cy="646331"/>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7" name="Text Box 35"/>
          <p:cNvSpPr txBox="1">
            <a:spLocks noChangeArrowheads="1"/>
          </p:cNvSpPr>
          <p:nvPr/>
        </p:nvSpPr>
        <p:spPr bwMode="auto">
          <a:xfrm>
            <a:off x="190550" y="4293096"/>
            <a:ext cx="5567394" cy="2185983"/>
          </a:xfrm>
          <a:prstGeom prst="rect">
            <a:avLst/>
          </a:prstGeom>
          <a:noFill/>
          <a:ln w="12700" cap="sq">
            <a:noFill/>
            <a:miter lim="800000"/>
            <a:headEnd/>
            <a:tailEnd/>
          </a:ln>
        </p:spPr>
        <p:txBody>
          <a:bodyPr>
            <a:spAutoFit/>
          </a:bodyPr>
          <a:lstStyle/>
          <a:p>
            <a:pPr marL="457200" indent="-457200" algn="l" eaLnBrk="1" hangingPunct="1">
              <a:lnSpc>
                <a:spcPct val="120000"/>
              </a:lnSpc>
            </a:pPr>
            <a:endParaRPr lang="zh-CN" altLang="en-US" sz="3200" b="1" dirty="0">
              <a:solidFill>
                <a:srgbClr val="000099"/>
              </a:solidFill>
              <a:latin typeface="楷体_GB2312" pitchFamily="49" charset="-122"/>
              <a:ea typeface="楷体_GB2312" pitchFamily="49" charset="-122"/>
            </a:endParaRPr>
          </a:p>
          <a:p>
            <a:pPr marL="457200" indent="-457200" algn="l" eaLnBrk="1" hangingPunct="1">
              <a:lnSpc>
                <a:spcPct val="120000"/>
              </a:lnSpc>
            </a:pPr>
            <a:r>
              <a:rPr kumimoji="1" lang="en-US" altLang="zh-CN" sz="2800" b="1" dirty="0">
                <a:solidFill>
                  <a:srgbClr val="000099"/>
                </a:solidFill>
                <a:latin typeface="楷体_GB2312" pitchFamily="49" charset="-122"/>
                <a:ea typeface="微软雅黑" pitchFamily="34" charset="-122"/>
              </a:rPr>
              <a:t>(1)</a:t>
            </a:r>
            <a:r>
              <a:rPr kumimoji="1" lang="zh-CN" altLang="en-US" sz="2800" b="1" dirty="0">
                <a:solidFill>
                  <a:srgbClr val="000099"/>
                </a:solidFill>
                <a:latin typeface="楷体_GB2312" pitchFamily="49" charset="-122"/>
                <a:ea typeface="微软雅黑" pitchFamily="34" charset="-122"/>
              </a:rPr>
              <a:t>广义表是多层结构的</a:t>
            </a:r>
          </a:p>
          <a:p>
            <a:pPr marL="457200" indent="-457200" algn="l" eaLnBrk="1" hangingPunct="1">
              <a:lnSpc>
                <a:spcPct val="120000"/>
              </a:lnSpc>
            </a:pPr>
            <a:r>
              <a:rPr kumimoji="1" lang="en-US" altLang="zh-CN" sz="2800" b="1" dirty="0">
                <a:solidFill>
                  <a:srgbClr val="000099"/>
                </a:solidFill>
                <a:latin typeface="楷体_GB2312" pitchFamily="49" charset="-122"/>
                <a:ea typeface="微软雅黑" pitchFamily="34" charset="-122"/>
              </a:rPr>
              <a:t>(2)</a:t>
            </a:r>
            <a:r>
              <a:rPr kumimoji="1" lang="zh-CN" altLang="en-US" sz="2800" b="1" dirty="0">
                <a:solidFill>
                  <a:srgbClr val="000099"/>
                </a:solidFill>
                <a:latin typeface="楷体_GB2312" pitchFamily="49" charset="-122"/>
                <a:ea typeface="微软雅黑" pitchFamily="34" charset="-122"/>
              </a:rPr>
              <a:t>广义表可为其他广义表所共享</a:t>
            </a:r>
          </a:p>
          <a:p>
            <a:pPr marL="457200" indent="-457200" algn="l" eaLnBrk="1" hangingPunct="1">
              <a:lnSpc>
                <a:spcPct val="120000"/>
              </a:lnSpc>
            </a:pPr>
            <a:r>
              <a:rPr kumimoji="1" lang="en-US" altLang="zh-CN" sz="2800" b="1" dirty="0">
                <a:solidFill>
                  <a:srgbClr val="000099"/>
                </a:solidFill>
                <a:latin typeface="楷体_GB2312" pitchFamily="49" charset="-122"/>
                <a:ea typeface="微软雅黑" pitchFamily="34" charset="-122"/>
              </a:rPr>
              <a:t>(3)</a:t>
            </a:r>
            <a:r>
              <a:rPr kumimoji="1" lang="zh-CN" altLang="en-US" sz="2800" b="1" dirty="0">
                <a:solidFill>
                  <a:srgbClr val="000099"/>
                </a:solidFill>
                <a:latin typeface="楷体_GB2312" pitchFamily="49" charset="-122"/>
                <a:ea typeface="微软雅黑" pitchFamily="34" charset="-122"/>
              </a:rPr>
              <a:t>广义表可以是嵌套的</a:t>
            </a:r>
            <a:endParaRPr lang="zh-CN" altLang="en-US" sz="2800" b="1" dirty="0">
              <a:solidFill>
                <a:srgbClr val="000099"/>
              </a:solidFill>
              <a:ea typeface="微软雅黑" pitchFamily="34"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18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18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18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1+#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91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187"/>
                                        </p:tgtEl>
                                        <p:attrNameLst>
                                          <p:attrName>style.visibility</p:attrName>
                                        </p:attrNameLst>
                                      </p:cBhvr>
                                      <p:to>
                                        <p:strVal val="visible"/>
                                      </p:to>
                                    </p:set>
                                    <p:anim calcmode="lin" valueType="num">
                                      <p:cBhvr additive="base">
                                        <p:cTn id="37" dur="500" fill="hold"/>
                                        <p:tgtEl>
                                          <p:spTgt spid="49187"/>
                                        </p:tgtEl>
                                        <p:attrNameLst>
                                          <p:attrName>ppt_x</p:attrName>
                                        </p:attrNameLst>
                                      </p:cBhvr>
                                      <p:tavLst>
                                        <p:tav tm="0">
                                          <p:val>
                                            <p:strVal val="0-#ppt_w/2"/>
                                          </p:val>
                                        </p:tav>
                                        <p:tav tm="100000">
                                          <p:val>
                                            <p:strVal val="#ppt_x"/>
                                          </p:val>
                                        </p:tav>
                                      </p:tavLst>
                                    </p:anim>
                                    <p:anim calcmode="lin" valueType="num">
                                      <p:cBhvr additive="base">
                                        <p:cTn id="38" dur="500" fill="hold"/>
                                        <p:tgtEl>
                                          <p:spTgt spid="4918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2" grpId="0"/>
      <p:bldP spid="49183" grpId="0"/>
      <p:bldP spid="49184" grpId="0"/>
      <p:bldP spid="49185" grpId="0"/>
      <p:bldP spid="49186" grpId="0"/>
      <p:bldP spid="4918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07307" y="158750"/>
            <a:ext cx="5055772" cy="685800"/>
            <a:chOff x="240" y="240"/>
            <a:chExt cx="2389" cy="432"/>
          </a:xfrm>
        </p:grpSpPr>
        <p:sp>
          <p:nvSpPr>
            <p:cNvPr id="9627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627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3" name="Group 13"/>
          <p:cNvGrpSpPr>
            <a:grpSpLocks/>
          </p:cNvGrpSpPr>
          <p:nvPr/>
        </p:nvGrpSpPr>
        <p:grpSpPr bwMode="auto">
          <a:xfrm>
            <a:off x="5327774" y="115888"/>
            <a:ext cx="6767655" cy="1008062"/>
            <a:chOff x="748" y="2927"/>
            <a:chExt cx="4219" cy="534"/>
          </a:xfrm>
        </p:grpSpPr>
        <p:grpSp>
          <p:nvGrpSpPr>
            <p:cNvPr id="4" name="Group 14"/>
            <p:cNvGrpSpPr>
              <a:grpSpLocks/>
            </p:cNvGrpSpPr>
            <p:nvPr/>
          </p:nvGrpSpPr>
          <p:grpSpPr bwMode="auto">
            <a:xfrm>
              <a:off x="748" y="2927"/>
              <a:ext cx="4175" cy="534"/>
              <a:chOff x="481" y="3350"/>
              <a:chExt cx="4175" cy="534"/>
            </a:xfrm>
          </p:grpSpPr>
          <p:sp>
            <p:nvSpPr>
              <p:cNvPr id="96270" name="Freeform 15"/>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sz="2400"/>
              </a:p>
            </p:txBody>
          </p:sp>
          <p:sp>
            <p:nvSpPr>
              <p:cNvPr id="96271" name="Text Box 16"/>
              <p:cNvSpPr txBox="1">
                <a:spLocks noChangeArrowheads="1"/>
              </p:cNvSpPr>
              <p:nvPr/>
            </p:nvSpPr>
            <p:spPr bwMode="auto">
              <a:xfrm>
                <a:off x="583" y="3408"/>
                <a:ext cx="1922" cy="31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3200" b="1">
                    <a:solidFill>
                      <a:srgbClr val="FF3300"/>
                    </a:solidFill>
                    <a:ea typeface="黑体" pitchFamily="49" charset="-122"/>
                  </a:rPr>
                  <a:t>广义表的深度</a:t>
                </a:r>
              </a:p>
            </p:txBody>
          </p:sp>
        </p:grpSp>
        <p:sp>
          <p:nvSpPr>
            <p:cNvPr id="96269" name="Text Box 17"/>
            <p:cNvSpPr txBox="1">
              <a:spLocks noChangeArrowheads="1"/>
            </p:cNvSpPr>
            <p:nvPr/>
          </p:nvSpPr>
          <p:spPr bwMode="auto">
            <a:xfrm>
              <a:off x="2518" y="2973"/>
              <a:ext cx="2449" cy="342"/>
            </a:xfrm>
            <a:prstGeom prst="rect">
              <a:avLst/>
            </a:prstGeom>
            <a:noFill/>
            <a:ln w="12700" cap="sq">
              <a:noFill/>
              <a:miter lim="800000"/>
              <a:headEnd/>
              <a:tailEnd/>
            </a:ln>
          </p:spPr>
          <p:txBody>
            <a:bodyPr>
              <a:spAutoFit/>
            </a:bodyPr>
            <a:lstStyle/>
            <a:p>
              <a:pPr algn="l"/>
              <a:r>
                <a:rPr lang="zh-CN" altLang="en-US" sz="3600" b="1">
                  <a:solidFill>
                    <a:srgbClr val="000099"/>
                  </a:solidFill>
                  <a:ea typeface="黑体" pitchFamily="49" charset="-122"/>
                </a:rPr>
                <a:t>----</a:t>
              </a:r>
              <a:r>
                <a:rPr lang="zh-CN" altLang="en-US" sz="3200" b="1">
                  <a:solidFill>
                    <a:srgbClr val="000099"/>
                  </a:solidFill>
                  <a:ea typeface="黑体" pitchFamily="49" charset="-122"/>
                </a:rPr>
                <a:t>括号嵌套的重数</a:t>
              </a:r>
            </a:p>
          </p:txBody>
        </p:sp>
      </p:grpSp>
      <p:sp>
        <p:nvSpPr>
          <p:cNvPr id="60434" name="Text Box 18"/>
          <p:cNvSpPr txBox="1">
            <a:spLocks noChangeArrowheads="1"/>
          </p:cNvSpPr>
          <p:nvPr/>
        </p:nvSpPr>
        <p:spPr bwMode="auto">
          <a:xfrm>
            <a:off x="8123346" y="1352552"/>
            <a:ext cx="492443" cy="646331"/>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1</a:t>
            </a:r>
          </a:p>
        </p:txBody>
      </p:sp>
      <p:sp>
        <p:nvSpPr>
          <p:cNvPr id="60440" name="Text Box 24"/>
          <p:cNvSpPr txBox="1">
            <a:spLocks noChangeArrowheads="1"/>
          </p:cNvSpPr>
          <p:nvPr/>
        </p:nvSpPr>
        <p:spPr bwMode="auto">
          <a:xfrm>
            <a:off x="572068" y="1355725"/>
            <a:ext cx="10655547" cy="609398"/>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dirty="0">
                <a:solidFill>
                  <a:srgbClr val="000099"/>
                </a:solidFill>
                <a:latin typeface="Arial Black" pitchFamily="34" charset="0"/>
                <a:ea typeface="微软雅黑" pitchFamily="34" charset="-122"/>
              </a:rPr>
              <a:t>A1 = (A) = (())</a:t>
            </a:r>
            <a:r>
              <a:rPr kumimoji="1" lang="zh-CN" altLang="en-US" sz="2800" b="1" dirty="0">
                <a:solidFill>
                  <a:srgbClr val="000099"/>
                </a:solidFill>
                <a:latin typeface="Arial Black" pitchFamily="34" charset="0"/>
                <a:ea typeface="微软雅黑" pitchFamily="34" charset="-122"/>
              </a:rPr>
              <a:t>是空表吗？长度是 </a:t>
            </a:r>
            <a:r>
              <a:rPr kumimoji="1" lang="en-US" altLang="zh-CN" sz="2800" b="1" dirty="0">
                <a:solidFill>
                  <a:srgbClr val="000099"/>
                </a:solidFill>
                <a:latin typeface="Arial Black" pitchFamily="34" charset="0"/>
                <a:ea typeface="微软雅黑" pitchFamily="34" charset="-122"/>
              </a:rPr>
              <a:t>     </a:t>
            </a:r>
            <a:r>
              <a:rPr kumimoji="1" lang="zh-CN" altLang="en-US" sz="2800" b="1" dirty="0">
                <a:solidFill>
                  <a:srgbClr val="000099"/>
                </a:solidFill>
                <a:latin typeface="Arial Black" pitchFamily="34" charset="0"/>
                <a:ea typeface="微软雅黑" pitchFamily="34" charset="-122"/>
              </a:rPr>
              <a:t>深度是</a:t>
            </a:r>
            <a:r>
              <a:rPr kumimoji="1" lang="en-US" altLang="zh-CN" sz="2800" b="1" dirty="0">
                <a:solidFill>
                  <a:srgbClr val="000099"/>
                </a:solidFill>
                <a:latin typeface="Arial Black" pitchFamily="34" charset="0"/>
                <a:ea typeface="微软雅黑" pitchFamily="34" charset="-122"/>
              </a:rPr>
              <a:t> </a:t>
            </a:r>
          </a:p>
        </p:txBody>
      </p:sp>
      <p:sp>
        <p:nvSpPr>
          <p:cNvPr id="60441" name="Text Box 25"/>
          <p:cNvSpPr txBox="1">
            <a:spLocks noChangeArrowheads="1"/>
          </p:cNvSpPr>
          <p:nvPr/>
        </p:nvSpPr>
        <p:spPr bwMode="auto">
          <a:xfrm>
            <a:off x="10405135" y="1341438"/>
            <a:ext cx="492443" cy="646331"/>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2</a:t>
            </a:r>
          </a:p>
        </p:txBody>
      </p:sp>
      <p:grpSp>
        <p:nvGrpSpPr>
          <p:cNvPr id="5" name="Group 31"/>
          <p:cNvGrpSpPr>
            <a:grpSpLocks/>
          </p:cNvGrpSpPr>
          <p:nvPr/>
        </p:nvGrpSpPr>
        <p:grpSpPr bwMode="auto">
          <a:xfrm>
            <a:off x="431750" y="2620963"/>
            <a:ext cx="11758665" cy="2392362"/>
            <a:chOff x="204" y="1651"/>
            <a:chExt cx="5556" cy="1507"/>
          </a:xfrm>
        </p:grpSpPr>
        <p:grpSp>
          <p:nvGrpSpPr>
            <p:cNvPr id="6" name="Group 27"/>
            <p:cNvGrpSpPr>
              <a:grpSpLocks/>
            </p:cNvGrpSpPr>
            <p:nvPr/>
          </p:nvGrpSpPr>
          <p:grpSpPr bwMode="auto">
            <a:xfrm>
              <a:off x="204" y="1651"/>
              <a:ext cx="1406" cy="1008"/>
              <a:chOff x="528" y="321"/>
              <a:chExt cx="672" cy="1008"/>
            </a:xfrm>
          </p:grpSpPr>
          <p:sp>
            <p:nvSpPr>
              <p:cNvPr id="96266" name="AutoShape 28"/>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6267" name="Text Box 29"/>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r>
                  <a:rPr lang="zh-CN" altLang="en-US" sz="5500" b="1">
                    <a:solidFill>
                      <a:srgbClr val="FFFFFF"/>
                    </a:solidFill>
                    <a:ea typeface="华文新魏" pitchFamily="2" charset="-122"/>
                  </a:rPr>
                  <a:t>练习</a:t>
                </a:r>
              </a:p>
            </p:txBody>
          </p:sp>
        </p:grpSp>
        <p:sp>
          <p:nvSpPr>
            <p:cNvPr id="96265" name="Text Box 30"/>
            <p:cNvSpPr txBox="1">
              <a:spLocks noChangeArrowheads="1"/>
            </p:cNvSpPr>
            <p:nvPr/>
          </p:nvSpPr>
          <p:spPr bwMode="auto">
            <a:xfrm>
              <a:off x="1927" y="1797"/>
              <a:ext cx="3833" cy="1361"/>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dirty="0">
                  <a:solidFill>
                    <a:srgbClr val="000099"/>
                  </a:solidFill>
                  <a:latin typeface="Arial Black" pitchFamily="34" charset="0"/>
                  <a:ea typeface="微软雅黑" pitchFamily="34" charset="-122"/>
                </a:rPr>
                <a:t>A</a:t>
              </a:r>
              <a:r>
                <a:rPr kumimoji="1" lang="zh-CN" altLang="en-US" sz="2800" b="1" dirty="0">
                  <a:solidFill>
                    <a:srgbClr val="000099"/>
                  </a:solidFill>
                  <a:latin typeface="Arial Black" pitchFamily="34" charset="0"/>
                  <a:ea typeface="微软雅黑" pitchFamily="34" charset="-122"/>
                </a:rPr>
                <a:t> </a:t>
              </a:r>
              <a:r>
                <a:rPr kumimoji="1" lang="en-US" altLang="zh-CN" sz="2800" b="1" dirty="0">
                  <a:solidFill>
                    <a:srgbClr val="000099"/>
                  </a:solidFill>
                  <a:latin typeface="Arial Black" pitchFamily="34" charset="0"/>
                  <a:ea typeface="微软雅黑" pitchFamily="34" charset="-122"/>
                </a:rPr>
                <a:t>= ((a))      B = (a,(</a:t>
              </a:r>
              <a:r>
                <a:rPr kumimoji="1" lang="en-US" altLang="zh-CN" sz="2800" b="1" dirty="0" err="1">
                  <a:solidFill>
                    <a:srgbClr val="000099"/>
                  </a:solidFill>
                  <a:latin typeface="Arial Black" pitchFamily="34" charset="0"/>
                  <a:ea typeface="微软雅黑" pitchFamily="34" charset="-122"/>
                </a:rPr>
                <a:t>b,c,d</a:t>
              </a:r>
              <a:r>
                <a:rPr kumimoji="1" lang="en-US" altLang="zh-CN" sz="2800" b="1" dirty="0">
                  <a:solidFill>
                    <a:srgbClr val="000099"/>
                  </a:solidFill>
                  <a:latin typeface="Arial Black" pitchFamily="34" charset="0"/>
                  <a:ea typeface="微软雅黑" pitchFamily="34" charset="-122"/>
                </a:rPr>
                <a:t>),e,())</a:t>
              </a:r>
            </a:p>
            <a:p>
              <a:pPr marL="457200" indent="-457200" algn="l" eaLnBrk="1" hangingPunct="1">
                <a:lnSpc>
                  <a:spcPct val="120000"/>
                </a:lnSpc>
              </a:pPr>
              <a:r>
                <a:rPr kumimoji="1" lang="en-US" altLang="zh-CN" sz="2800" b="1" dirty="0">
                  <a:solidFill>
                    <a:srgbClr val="000099"/>
                  </a:solidFill>
                  <a:latin typeface="Arial Black" pitchFamily="34" charset="0"/>
                  <a:ea typeface="微软雅黑" pitchFamily="34" charset="-122"/>
                </a:rPr>
                <a:t>C = (x,((y),B,A))</a:t>
              </a:r>
            </a:p>
            <a:p>
              <a:pPr marL="457200" indent="-457200" algn="l" eaLnBrk="1" hangingPunct="1">
                <a:lnSpc>
                  <a:spcPct val="120000"/>
                </a:lnSpc>
              </a:pPr>
              <a:endParaRPr kumimoji="1" lang="en-US" altLang="zh-CN" sz="2800" b="1" dirty="0">
                <a:solidFill>
                  <a:srgbClr val="000099"/>
                </a:solidFill>
                <a:latin typeface="Arial Black" pitchFamily="34" charset="0"/>
                <a:ea typeface="微软雅黑" pitchFamily="34" charset="-122"/>
              </a:endParaRPr>
            </a:p>
            <a:p>
              <a:pPr marL="457200" indent="-457200" algn="l" eaLnBrk="1" hangingPunct="1">
                <a:lnSpc>
                  <a:spcPct val="120000"/>
                </a:lnSpc>
              </a:pPr>
              <a:r>
                <a:rPr kumimoji="1" lang="zh-CN" altLang="en-US" sz="2800" b="1" dirty="0">
                  <a:solidFill>
                    <a:srgbClr val="000099"/>
                  </a:solidFill>
                  <a:latin typeface="Arial Black" pitchFamily="34" charset="0"/>
                  <a:ea typeface="微软雅黑" pitchFamily="34" charset="-122"/>
                </a:rPr>
                <a:t>问：</a:t>
              </a:r>
              <a:r>
                <a:rPr kumimoji="1" lang="en-US" altLang="zh-CN" sz="2800" b="1" dirty="0">
                  <a:solidFill>
                    <a:srgbClr val="000099"/>
                  </a:solidFill>
                  <a:latin typeface="Arial Black" pitchFamily="34" charset="0"/>
                  <a:ea typeface="微软雅黑" pitchFamily="34" charset="-122"/>
                </a:rPr>
                <a:t>C</a:t>
              </a:r>
              <a:r>
                <a:rPr kumimoji="1" lang="zh-CN" altLang="en-US" sz="2800" b="1" dirty="0">
                  <a:solidFill>
                    <a:srgbClr val="000099"/>
                  </a:solidFill>
                  <a:latin typeface="Arial Black" pitchFamily="34" charset="0"/>
                  <a:ea typeface="微软雅黑" pitchFamily="34" charset="-122"/>
                </a:rPr>
                <a:t>的长度　　　</a:t>
              </a:r>
              <a:r>
                <a:rPr kumimoji="1" lang="en-US" altLang="zh-CN" sz="2800" b="1" dirty="0">
                  <a:solidFill>
                    <a:srgbClr val="000099"/>
                  </a:solidFill>
                  <a:latin typeface="Arial Black" pitchFamily="34" charset="0"/>
                  <a:ea typeface="微软雅黑" pitchFamily="34" charset="-122"/>
                </a:rPr>
                <a:t>C</a:t>
              </a:r>
              <a:r>
                <a:rPr kumimoji="1" lang="zh-CN" altLang="en-US" sz="2800" b="1" dirty="0">
                  <a:solidFill>
                    <a:srgbClr val="000099"/>
                  </a:solidFill>
                  <a:latin typeface="Arial Black" pitchFamily="34" charset="0"/>
                  <a:ea typeface="微软雅黑" pitchFamily="34" charset="-122"/>
                </a:rPr>
                <a:t>的深度</a:t>
              </a:r>
            </a:p>
          </p:txBody>
        </p:sp>
      </p:grpSp>
      <p:sp>
        <p:nvSpPr>
          <p:cNvPr id="7" name="矩形 6"/>
          <p:cNvSpPr/>
          <p:nvPr/>
        </p:nvSpPr>
        <p:spPr>
          <a:xfrm>
            <a:off x="4079245" y="3901581"/>
            <a:ext cx="7775852" cy="609398"/>
          </a:xfrm>
          <a:prstGeom prst="rect">
            <a:avLst/>
          </a:prstGeom>
        </p:spPr>
        <p:txBody>
          <a:bodyPr wrap="square">
            <a:spAutoFit/>
          </a:bodyPr>
          <a:lstStyle/>
          <a:p>
            <a:pPr marL="457200" indent="-457200">
              <a:lnSpc>
                <a:spcPct val="120000"/>
              </a:lnSpc>
            </a:pPr>
            <a:r>
              <a:rPr kumimoji="1" lang="en-US" altLang="zh-CN" sz="2800" b="1" dirty="0">
                <a:solidFill>
                  <a:srgbClr val="000099"/>
                </a:solidFill>
                <a:latin typeface="Arial Black" pitchFamily="34" charset="0"/>
                <a:ea typeface="微软雅黑" pitchFamily="34" charset="-122"/>
              </a:rPr>
              <a:t>C = (x,(</a:t>
            </a:r>
            <a:r>
              <a:rPr kumimoji="1" lang="en-US" altLang="zh-CN" sz="2800" b="1" dirty="0">
                <a:solidFill>
                  <a:srgbClr val="FF0000"/>
                </a:solidFill>
                <a:latin typeface="Arial Black" pitchFamily="34" charset="0"/>
                <a:ea typeface="微软雅黑" pitchFamily="34" charset="-122"/>
              </a:rPr>
              <a:t>(y</a:t>
            </a:r>
            <a:r>
              <a:rPr kumimoji="1" lang="en-US" altLang="zh-CN" sz="2800" b="1" dirty="0" smtClean="0">
                <a:solidFill>
                  <a:srgbClr val="FF0000"/>
                </a:solidFill>
                <a:latin typeface="Arial Black" pitchFamily="34" charset="0"/>
                <a:ea typeface="微软雅黑" pitchFamily="34" charset="-122"/>
              </a:rPr>
              <a:t>),(a,(</a:t>
            </a:r>
            <a:r>
              <a:rPr kumimoji="1" lang="en-US" altLang="zh-CN" sz="2800" b="1" dirty="0" err="1" smtClean="0">
                <a:solidFill>
                  <a:srgbClr val="FF0000"/>
                </a:solidFill>
                <a:latin typeface="Arial Black" pitchFamily="34" charset="0"/>
                <a:ea typeface="微软雅黑" pitchFamily="34" charset="-122"/>
              </a:rPr>
              <a:t>b,c,d</a:t>
            </a:r>
            <a:r>
              <a:rPr kumimoji="1" lang="en-US" altLang="zh-CN" sz="2800" b="1" dirty="0" smtClean="0">
                <a:solidFill>
                  <a:srgbClr val="FF0000"/>
                </a:solidFill>
                <a:latin typeface="Arial Black" pitchFamily="34" charset="0"/>
                <a:ea typeface="微软雅黑" pitchFamily="34" charset="-122"/>
              </a:rPr>
              <a:t>),e,())</a:t>
            </a:r>
            <a:r>
              <a:rPr kumimoji="1" lang="en-US" altLang="zh-CN" sz="2800" b="1" dirty="0" smtClean="0">
                <a:solidFill>
                  <a:srgbClr val="000099"/>
                </a:solidFill>
                <a:latin typeface="Arial Black" pitchFamily="34" charset="0"/>
                <a:ea typeface="微软雅黑" pitchFamily="34" charset="-122"/>
              </a:rPr>
              <a:t>,(a)))</a:t>
            </a:r>
            <a:endParaRPr kumimoji="1" lang="en-US" altLang="zh-CN" sz="2800" b="1" dirty="0">
              <a:solidFill>
                <a:srgbClr val="000099"/>
              </a:solidFill>
              <a:latin typeface="Arial Black" pitchFamily="34" charset="0"/>
              <a:ea typeface="微软雅黑" pitchFamily="34"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40"/>
                                        </p:tgtEl>
                                        <p:attrNameLst>
                                          <p:attrName>style.visibility</p:attrName>
                                        </p:attrNameLst>
                                      </p:cBhvr>
                                      <p:to>
                                        <p:strVal val="visible"/>
                                      </p:to>
                                    </p:set>
                                    <p:anim calcmode="lin" valueType="num">
                                      <p:cBhvr additive="base">
                                        <p:cTn id="7" dur="500" fill="hold"/>
                                        <p:tgtEl>
                                          <p:spTgt spid="60440"/>
                                        </p:tgtEl>
                                        <p:attrNameLst>
                                          <p:attrName>ppt_x</p:attrName>
                                        </p:attrNameLst>
                                      </p:cBhvr>
                                      <p:tavLst>
                                        <p:tav tm="0">
                                          <p:val>
                                            <p:strVal val="0-#ppt_w/2"/>
                                          </p:val>
                                        </p:tav>
                                        <p:tav tm="100000">
                                          <p:val>
                                            <p:strVal val="#ppt_x"/>
                                          </p:val>
                                        </p:tav>
                                      </p:tavLst>
                                    </p:anim>
                                    <p:anim calcmode="lin" valueType="num">
                                      <p:cBhvr additive="base">
                                        <p:cTn id="8" dur="500" fill="hold"/>
                                        <p:tgtEl>
                                          <p:spTgt spid="60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40" grpId="0" autoUpdateAnimBg="0"/>
      <p:bldP spid="604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507305" y="188913"/>
            <a:ext cx="6096285" cy="615950"/>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400" b="1" dirty="0">
                <a:solidFill>
                  <a:srgbClr val="003399"/>
                </a:solidFill>
                <a:ea typeface="楷体_GB2312" pitchFamily="49" charset="-122"/>
              </a:rPr>
              <a:t>广义表的存储结构</a:t>
            </a:r>
          </a:p>
        </p:txBody>
      </p:sp>
      <p:sp>
        <p:nvSpPr>
          <p:cNvPr id="23556" name="Rectangle 4"/>
          <p:cNvSpPr>
            <a:spLocks noChangeArrowheads="1"/>
          </p:cNvSpPr>
          <p:nvPr/>
        </p:nvSpPr>
        <p:spPr bwMode="auto">
          <a:xfrm>
            <a:off x="4470755" y="2565400"/>
            <a:ext cx="1116068"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dirty="0">
                <a:solidFill>
                  <a:srgbClr val="0000CC"/>
                </a:solidFill>
              </a:rPr>
              <a:t>flag</a:t>
            </a:r>
            <a:endParaRPr kumimoji="1" lang="en-US" altLang="zh-CN" sz="2400" b="1" dirty="0">
              <a:solidFill>
                <a:srgbClr val="0000CC"/>
              </a:solidFill>
            </a:endParaRPr>
          </a:p>
        </p:txBody>
      </p:sp>
      <p:sp>
        <p:nvSpPr>
          <p:cNvPr id="23557" name="Rectangle 5"/>
          <p:cNvSpPr>
            <a:spLocks noChangeArrowheads="1"/>
          </p:cNvSpPr>
          <p:nvPr/>
        </p:nvSpPr>
        <p:spPr bwMode="auto">
          <a:xfrm>
            <a:off x="5586823" y="2565400"/>
            <a:ext cx="1118228"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dirty="0">
                <a:solidFill>
                  <a:srgbClr val="0000CC"/>
                </a:solidFill>
              </a:rPr>
              <a:t>info</a:t>
            </a:r>
            <a:endParaRPr kumimoji="1" lang="en-US" altLang="zh-CN" sz="2400" b="1" dirty="0">
              <a:solidFill>
                <a:srgbClr val="0000CC"/>
              </a:solidFill>
            </a:endParaRPr>
          </a:p>
        </p:txBody>
      </p:sp>
      <p:sp>
        <p:nvSpPr>
          <p:cNvPr id="23558" name="Rectangle 6"/>
          <p:cNvSpPr>
            <a:spLocks noChangeArrowheads="1"/>
          </p:cNvSpPr>
          <p:nvPr/>
        </p:nvSpPr>
        <p:spPr bwMode="auto">
          <a:xfrm>
            <a:off x="6705052" y="2565400"/>
            <a:ext cx="1116069"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nvGrpSpPr>
          <p:cNvPr id="2" name="Group 58"/>
          <p:cNvGrpSpPr>
            <a:grpSpLocks/>
          </p:cNvGrpSpPr>
          <p:nvPr/>
        </p:nvGrpSpPr>
        <p:grpSpPr bwMode="auto">
          <a:xfrm>
            <a:off x="926102" y="3267077"/>
            <a:ext cx="10498293" cy="2940050"/>
            <a:chOff x="336" y="1739"/>
            <a:chExt cx="4960" cy="1852"/>
          </a:xfrm>
        </p:grpSpPr>
        <p:sp>
          <p:nvSpPr>
            <p:cNvPr id="97290" name="Text Box 8"/>
            <p:cNvSpPr txBox="1">
              <a:spLocks noChangeArrowheads="1"/>
            </p:cNvSpPr>
            <p:nvPr/>
          </p:nvSpPr>
          <p:spPr bwMode="auto">
            <a:xfrm>
              <a:off x="336" y="1739"/>
              <a:ext cx="4960" cy="1852"/>
            </a:xfrm>
            <a:prstGeom prst="rect">
              <a:avLst/>
            </a:prstGeom>
            <a:noFill/>
            <a:ln w="12700" cap="sq">
              <a:noFill/>
              <a:miter lim="800000"/>
              <a:headEnd type="none" w="sm" len="sm"/>
              <a:tailEnd type="none" w="sm" len="sm"/>
            </a:ln>
          </p:spPr>
          <p:txBody>
            <a:bodyPr wrap="square">
              <a:spAutoFit/>
            </a:bodyPr>
            <a:lstStyle/>
            <a:p>
              <a:pPr algn="l" eaLnBrk="1" hangingPunct="1">
                <a:spcAft>
                  <a:spcPct val="20000"/>
                </a:spcAft>
              </a:pPr>
              <a:r>
                <a:rPr kumimoji="1" lang="zh-CN" altLang="en-US" sz="2500" b="1" dirty="0">
                  <a:solidFill>
                    <a:srgbClr val="000099"/>
                  </a:solidFill>
                  <a:latin typeface="幼圆" pitchFamily="49" charset="-122"/>
                  <a:ea typeface="幼圆" pitchFamily="49" charset="-122"/>
                </a:rPr>
                <a:t>其中，</a:t>
              </a:r>
              <a:r>
                <a:rPr kumimoji="1" lang="en-US" altLang="en-US" sz="2500" b="1" dirty="0">
                  <a:solidFill>
                    <a:srgbClr val="FF0000"/>
                  </a:solidFill>
                  <a:ea typeface="幼圆" pitchFamily="49" charset="-122"/>
                </a:rPr>
                <a:t>flag</a:t>
              </a:r>
              <a:r>
                <a:rPr kumimoji="1" lang="zh-CN" altLang="en-US" sz="2500" b="1" dirty="0">
                  <a:solidFill>
                    <a:srgbClr val="000099"/>
                  </a:solidFill>
                  <a:latin typeface="幼圆" pitchFamily="49" charset="-122"/>
                  <a:ea typeface="幼圆" pitchFamily="49" charset="-122"/>
                </a:rPr>
                <a:t>为标志位, 令</a:t>
              </a:r>
            </a:p>
            <a:p>
              <a:pPr algn="l" eaLnBrk="1" hangingPunct="1"/>
              <a:r>
                <a:rPr kumimoji="1" lang="zh-CN" altLang="en-US" sz="2500" b="1" dirty="0">
                  <a:solidFill>
                    <a:srgbClr val="000099"/>
                  </a:solidFill>
                  <a:latin typeface="幼圆" pitchFamily="49" charset="-122"/>
                  <a:ea typeface="幼圆" pitchFamily="49" charset="-122"/>
                </a:rPr>
                <a:t>                 </a:t>
              </a:r>
              <a:r>
                <a:rPr kumimoji="1" lang="zh-CN" altLang="en-US" sz="2500" b="1" dirty="0">
                  <a:solidFill>
                    <a:srgbClr val="000099"/>
                  </a:solidFill>
                  <a:ea typeface="幼圆" pitchFamily="49" charset="-122"/>
                </a:rPr>
                <a:t>1</a:t>
              </a:r>
              <a:r>
                <a:rPr kumimoji="1" lang="zh-CN" altLang="en-US" sz="2500" b="1" dirty="0">
                  <a:solidFill>
                    <a:srgbClr val="000099"/>
                  </a:solidFill>
                  <a:latin typeface="幼圆" pitchFamily="49" charset="-122"/>
                  <a:ea typeface="幼圆" pitchFamily="49" charset="-122"/>
                </a:rPr>
                <a:t>    表示本结点为表结点     </a:t>
              </a:r>
              <a:endParaRPr kumimoji="1" lang="zh-CN" altLang="zh-CN" sz="2500" b="1" dirty="0">
                <a:solidFill>
                  <a:srgbClr val="000099"/>
                </a:solidFill>
                <a:latin typeface="幼圆" pitchFamily="49" charset="-122"/>
                <a:ea typeface="幼圆" pitchFamily="49" charset="-122"/>
              </a:endParaRPr>
            </a:p>
            <a:p>
              <a:pPr algn="l" eaLnBrk="1" hangingPunct="1"/>
              <a:r>
                <a:rPr kumimoji="1" lang="zh-CN" altLang="en-US" sz="2500" b="1" dirty="0">
                  <a:solidFill>
                    <a:srgbClr val="000099"/>
                  </a:solidFill>
                  <a:latin typeface="幼圆" pitchFamily="49" charset="-122"/>
                  <a:ea typeface="幼圆" pitchFamily="49" charset="-122"/>
                </a:rPr>
                <a:t>                 </a:t>
              </a:r>
              <a:r>
                <a:rPr kumimoji="1" lang="zh-CN" altLang="en-US" sz="2500" b="1" dirty="0">
                  <a:solidFill>
                    <a:srgbClr val="000099"/>
                  </a:solidFill>
                  <a:ea typeface="幼圆" pitchFamily="49" charset="-122"/>
                </a:rPr>
                <a:t>0</a:t>
              </a:r>
              <a:r>
                <a:rPr kumimoji="1" lang="zh-CN" altLang="en-US" sz="2500" b="1" dirty="0">
                  <a:solidFill>
                    <a:srgbClr val="000099"/>
                  </a:solidFill>
                  <a:latin typeface="幼圆" pitchFamily="49" charset="-122"/>
                  <a:ea typeface="幼圆" pitchFamily="49" charset="-122"/>
                </a:rPr>
                <a:t>    表示本结点为原子结点</a:t>
              </a:r>
            </a:p>
            <a:p>
              <a:pPr algn="l" eaLnBrk="1" hangingPunct="1">
                <a:spcBef>
                  <a:spcPct val="20000"/>
                </a:spcBef>
              </a:pPr>
              <a:r>
                <a:rPr kumimoji="1" lang="zh-CN" altLang="en-US" sz="2500" b="1" dirty="0">
                  <a:solidFill>
                    <a:srgbClr val="000099"/>
                  </a:solidFill>
                  <a:latin typeface="幼圆" pitchFamily="49" charset="-122"/>
                  <a:ea typeface="幼圆" pitchFamily="49" charset="-122"/>
                </a:rPr>
                <a:t>当</a:t>
              </a:r>
              <a:r>
                <a:rPr kumimoji="1" lang="en-US" altLang="en-US" sz="2500" b="1" dirty="0">
                  <a:solidFill>
                    <a:srgbClr val="000099"/>
                  </a:solidFill>
                  <a:ea typeface="幼圆" pitchFamily="49" charset="-122"/>
                </a:rPr>
                <a:t>flag=0</a:t>
              </a:r>
              <a:r>
                <a:rPr kumimoji="1" lang="zh-CN" altLang="en-US" sz="2500" b="1" dirty="0">
                  <a:solidFill>
                    <a:srgbClr val="000099"/>
                  </a:solidFill>
                  <a:latin typeface="幼圆" pitchFamily="49" charset="-122"/>
                  <a:ea typeface="幼圆" pitchFamily="49" charset="-122"/>
                </a:rPr>
                <a:t>时, </a:t>
              </a:r>
              <a:r>
                <a:rPr kumimoji="1" lang="en-US" altLang="zh-CN" sz="2500" b="1" dirty="0">
                  <a:solidFill>
                    <a:srgbClr val="FF0000"/>
                  </a:solidFill>
                  <a:ea typeface="幼圆" pitchFamily="49" charset="-122"/>
                </a:rPr>
                <a:t>info</a:t>
              </a:r>
              <a:r>
                <a:rPr kumimoji="1" lang="zh-CN" altLang="zh-CN" sz="2500" b="1" dirty="0">
                  <a:solidFill>
                    <a:srgbClr val="000099"/>
                  </a:solidFill>
                  <a:latin typeface="幼圆" pitchFamily="49" charset="-122"/>
                  <a:ea typeface="幼圆" pitchFamily="49" charset="-122"/>
                </a:rPr>
                <a:t>域存放相应原子元素的信息</a:t>
              </a:r>
              <a:r>
                <a:rPr kumimoji="1" lang="zh-CN" altLang="en-US" sz="2500" b="1" dirty="0">
                  <a:solidFill>
                    <a:srgbClr val="000099"/>
                  </a:solidFill>
                  <a:latin typeface="幼圆" pitchFamily="49" charset="-122"/>
                  <a:ea typeface="幼圆" pitchFamily="49" charset="-122"/>
                </a:rPr>
                <a:t>；</a:t>
              </a:r>
            </a:p>
            <a:p>
              <a:pPr algn="l" eaLnBrk="1" hangingPunct="1"/>
              <a:r>
                <a:rPr kumimoji="1" lang="zh-CN" altLang="en-US" sz="2500" b="1" dirty="0">
                  <a:solidFill>
                    <a:srgbClr val="000099"/>
                  </a:solidFill>
                  <a:latin typeface="幼圆" pitchFamily="49" charset="-122"/>
                  <a:ea typeface="幼圆" pitchFamily="49" charset="-122"/>
                </a:rPr>
                <a:t>当</a:t>
              </a:r>
              <a:r>
                <a:rPr kumimoji="1" lang="en-US" altLang="en-US" sz="2500" b="1" dirty="0">
                  <a:solidFill>
                    <a:srgbClr val="000099"/>
                  </a:solidFill>
                  <a:ea typeface="幼圆" pitchFamily="49" charset="-122"/>
                </a:rPr>
                <a:t>flag=1</a:t>
              </a:r>
              <a:r>
                <a:rPr kumimoji="1" lang="zh-CN" altLang="en-US" sz="2500" b="1" dirty="0">
                  <a:solidFill>
                    <a:srgbClr val="000099"/>
                  </a:solidFill>
                  <a:latin typeface="幼圆" pitchFamily="49" charset="-122"/>
                  <a:ea typeface="幼圆" pitchFamily="49" charset="-122"/>
                </a:rPr>
                <a:t>时，</a:t>
              </a:r>
              <a:r>
                <a:rPr kumimoji="1" lang="en-US" altLang="en-US" sz="2500" b="1" dirty="0">
                  <a:solidFill>
                    <a:srgbClr val="FF0000"/>
                  </a:solidFill>
                  <a:ea typeface="幼圆" pitchFamily="49" charset="-122"/>
                </a:rPr>
                <a:t>info</a:t>
              </a:r>
              <a:r>
                <a:rPr kumimoji="1" lang="zh-CN" altLang="en-US" sz="2500" b="1" dirty="0">
                  <a:solidFill>
                    <a:srgbClr val="000099"/>
                  </a:solidFill>
                  <a:latin typeface="幼圆" pitchFamily="49" charset="-122"/>
                  <a:ea typeface="幼圆" pitchFamily="49" charset="-122"/>
                </a:rPr>
                <a:t>域存放子表第一个元素对应的链</a:t>
              </a:r>
              <a:r>
                <a:rPr kumimoji="1" lang="zh-CN" altLang="en-US" sz="2500" b="1" dirty="0" smtClean="0">
                  <a:solidFill>
                    <a:srgbClr val="000099"/>
                  </a:solidFill>
                  <a:latin typeface="幼圆" pitchFamily="49" charset="-122"/>
                  <a:ea typeface="幼圆" pitchFamily="49" charset="-122"/>
                </a:rPr>
                <a:t>结点的</a:t>
              </a:r>
              <a:r>
                <a:rPr kumimoji="1" lang="zh-CN" altLang="en-US" sz="2500" b="1" dirty="0">
                  <a:solidFill>
                    <a:srgbClr val="000099"/>
                  </a:solidFill>
                  <a:latin typeface="幼圆" pitchFamily="49" charset="-122"/>
                  <a:ea typeface="幼圆" pitchFamily="49" charset="-122"/>
                </a:rPr>
                <a:t>地址；</a:t>
              </a:r>
            </a:p>
            <a:p>
              <a:pPr algn="l" eaLnBrk="1" hangingPunct="1"/>
              <a:r>
                <a:rPr kumimoji="1" lang="en-US" altLang="en-US" sz="2500" b="1" dirty="0">
                  <a:solidFill>
                    <a:srgbClr val="FF0000"/>
                  </a:solidFill>
                  <a:ea typeface="幼圆" pitchFamily="49" charset="-122"/>
                </a:rPr>
                <a:t>link</a:t>
              </a:r>
              <a:r>
                <a:rPr kumimoji="1" lang="zh-CN" altLang="en-US" sz="2500" b="1" dirty="0">
                  <a:solidFill>
                    <a:srgbClr val="000099"/>
                  </a:solidFill>
                  <a:latin typeface="幼圆" pitchFamily="49" charset="-122"/>
                  <a:ea typeface="幼圆" pitchFamily="49" charset="-122"/>
                </a:rPr>
                <a:t>域存放元素同一层的下一个元素所在链结点的地址</a:t>
              </a:r>
              <a:r>
                <a:rPr kumimoji="1" lang="zh-CN" altLang="en-US" sz="2500" b="1" dirty="0" smtClean="0">
                  <a:solidFill>
                    <a:srgbClr val="000099"/>
                  </a:solidFill>
                  <a:latin typeface="幼圆" pitchFamily="49" charset="-122"/>
                  <a:ea typeface="幼圆" pitchFamily="49" charset="-122"/>
                </a:rPr>
                <a:t>，当</a:t>
              </a:r>
              <a:r>
                <a:rPr kumimoji="1" lang="zh-CN" altLang="en-US" sz="2500" b="1" dirty="0">
                  <a:solidFill>
                    <a:srgbClr val="000099"/>
                  </a:solidFill>
                  <a:latin typeface="幼圆" pitchFamily="49" charset="-122"/>
                  <a:ea typeface="幼圆" pitchFamily="49" charset="-122"/>
                </a:rPr>
                <a:t>本元素为所在层的最后一个元素时,</a:t>
              </a:r>
              <a:r>
                <a:rPr kumimoji="1" lang="en-US" altLang="zh-CN" sz="2500" b="1" dirty="0" smtClean="0">
                  <a:solidFill>
                    <a:srgbClr val="000099"/>
                  </a:solidFill>
                  <a:ea typeface="幼圆" pitchFamily="49" charset="-122"/>
                </a:rPr>
                <a:t>link</a:t>
              </a:r>
              <a:r>
                <a:rPr kumimoji="1" lang="zh-CN" altLang="zh-CN" sz="2500" b="1" dirty="0" smtClean="0">
                  <a:solidFill>
                    <a:srgbClr val="000099"/>
                  </a:solidFill>
                  <a:latin typeface="幼圆" pitchFamily="49" charset="-122"/>
                  <a:ea typeface="幼圆" pitchFamily="49" charset="-122"/>
                </a:rPr>
                <a:t>域</a:t>
              </a:r>
              <a:r>
                <a:rPr kumimoji="1" lang="zh-CN" altLang="zh-CN" sz="2500" b="1" dirty="0">
                  <a:solidFill>
                    <a:srgbClr val="000099"/>
                  </a:solidFill>
                  <a:latin typeface="幼圆" pitchFamily="49" charset="-122"/>
                  <a:ea typeface="幼圆" pitchFamily="49" charset="-122"/>
                </a:rPr>
                <a:t>为</a:t>
              </a:r>
              <a:r>
                <a:rPr kumimoji="1" lang="zh-CN" altLang="en-US" sz="2500" b="1" dirty="0">
                  <a:solidFill>
                    <a:srgbClr val="000099"/>
                  </a:solidFill>
                  <a:ea typeface="幼圆" pitchFamily="49" charset="-122"/>
                </a:rPr>
                <a:t>N</a:t>
              </a:r>
              <a:r>
                <a:rPr kumimoji="1" lang="en-US" altLang="zh-CN" sz="2500" b="1" dirty="0">
                  <a:solidFill>
                    <a:srgbClr val="000099"/>
                  </a:solidFill>
                  <a:ea typeface="幼圆" pitchFamily="49" charset="-122"/>
                </a:rPr>
                <a:t>ULL</a:t>
              </a:r>
              <a:r>
                <a:rPr kumimoji="1" lang="en-US" altLang="zh-CN" sz="2500" b="1" dirty="0">
                  <a:solidFill>
                    <a:srgbClr val="000099"/>
                  </a:solidFill>
                  <a:latin typeface="幼圆" pitchFamily="49" charset="-122"/>
                  <a:ea typeface="幼圆" pitchFamily="49" charset="-122"/>
                </a:rPr>
                <a:t>。</a:t>
              </a:r>
            </a:p>
          </p:txBody>
        </p:sp>
        <p:sp>
          <p:nvSpPr>
            <p:cNvPr id="97291" name="Rectangle 9"/>
            <p:cNvSpPr>
              <a:spLocks noChangeArrowheads="1"/>
            </p:cNvSpPr>
            <p:nvPr/>
          </p:nvSpPr>
          <p:spPr bwMode="auto">
            <a:xfrm>
              <a:off x="1074" y="2069"/>
              <a:ext cx="1228" cy="407"/>
            </a:xfrm>
            <a:prstGeom prst="rect">
              <a:avLst/>
            </a:prstGeom>
            <a:noFill/>
            <a:ln w="12700" cap="sq">
              <a:noFill/>
              <a:miter lim="800000"/>
              <a:headEnd type="none" w="sm" len="sm"/>
              <a:tailEnd type="none" w="sm" len="sm"/>
            </a:ln>
          </p:spPr>
          <p:txBody>
            <a:bodyPr wrap="square">
              <a:spAutoFit/>
            </a:bodyPr>
            <a:lstStyle/>
            <a:p>
              <a:pPr algn="l" eaLnBrk="1" hangingPunct="1"/>
              <a:r>
                <a:rPr kumimoji="1" lang="en-US" altLang="en-US" sz="2400" b="1" dirty="0">
                  <a:solidFill>
                    <a:srgbClr val="000099"/>
                  </a:solidFill>
                  <a:ea typeface="楷体_GB2312" pitchFamily="49" charset="-122"/>
                </a:rPr>
                <a:t>flag =</a:t>
              </a:r>
              <a:r>
                <a:rPr kumimoji="1" lang="en-US" altLang="en-US" sz="3600" b="1" dirty="0">
                  <a:solidFill>
                    <a:srgbClr val="000099"/>
                  </a:solidFill>
                  <a:ea typeface="楷体_GB2312" pitchFamily="49" charset="-122"/>
                </a:rPr>
                <a:t>{</a:t>
              </a:r>
              <a:endParaRPr kumimoji="1" lang="zh-CN" altLang="en-US" sz="2400" b="1" dirty="0">
                <a:solidFill>
                  <a:srgbClr val="000099"/>
                </a:solidFill>
                <a:ea typeface="楷体_GB2312" pitchFamily="49" charset="-122"/>
              </a:endParaRPr>
            </a:p>
          </p:txBody>
        </p:sp>
      </p:grpSp>
      <p:sp>
        <p:nvSpPr>
          <p:cNvPr id="23562" name="Text Box 10"/>
          <p:cNvSpPr txBox="1">
            <a:spLocks noChangeArrowheads="1"/>
          </p:cNvSpPr>
          <p:nvPr/>
        </p:nvSpPr>
        <p:spPr bwMode="auto">
          <a:xfrm>
            <a:off x="857021" y="1856012"/>
            <a:ext cx="10869262" cy="466281"/>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700" b="1" dirty="0">
                <a:solidFill>
                  <a:srgbClr val="000099"/>
                </a:solidFill>
                <a:ea typeface="幼圆" pitchFamily="49" charset="-122"/>
              </a:rPr>
              <a:t> 广义表一般采用</a:t>
            </a:r>
            <a:r>
              <a:rPr kumimoji="1" lang="zh-CN" altLang="en-US" sz="2700" b="1" dirty="0">
                <a:solidFill>
                  <a:srgbClr val="FF0000"/>
                </a:solidFill>
                <a:ea typeface="幼圆" pitchFamily="49" charset="-122"/>
              </a:rPr>
              <a:t>链式存储结构</a:t>
            </a:r>
            <a:r>
              <a:rPr kumimoji="1" lang="zh-CN" altLang="en-US" sz="2700" b="1" dirty="0">
                <a:solidFill>
                  <a:srgbClr val="000099"/>
                </a:solidFill>
                <a:ea typeface="幼圆" pitchFamily="49" charset="-122"/>
              </a:rPr>
              <a:t>，链结点的</a:t>
            </a:r>
            <a:r>
              <a:rPr kumimoji="1" lang="zh-CN" altLang="en-US" sz="2700" b="1" dirty="0" smtClean="0">
                <a:solidFill>
                  <a:srgbClr val="000099"/>
                </a:solidFill>
                <a:ea typeface="幼圆" pitchFamily="49" charset="-122"/>
              </a:rPr>
              <a:t>构造可以为</a:t>
            </a:r>
            <a:r>
              <a:rPr kumimoji="1" lang="zh-CN" altLang="en-US" sz="2700" b="1" dirty="0">
                <a:solidFill>
                  <a:srgbClr val="000099"/>
                </a:solidFill>
                <a:ea typeface="幼圆" pitchFamily="49" charset="-122"/>
              </a:rPr>
              <a:t>：</a:t>
            </a:r>
            <a:endParaRPr kumimoji="1" lang="zh-CN" altLang="en-US" sz="2700" dirty="0">
              <a:solidFill>
                <a:srgbClr val="000099"/>
              </a:solidFill>
              <a:ea typeface="幼圆" pitchFamily="49" charset="-122"/>
            </a:endParaRPr>
          </a:p>
        </p:txBody>
      </p:sp>
      <p:sp>
        <p:nvSpPr>
          <p:cNvPr id="97288" name="Text Box 70"/>
          <p:cNvSpPr txBox="1">
            <a:spLocks noChangeArrowheads="1"/>
          </p:cNvSpPr>
          <p:nvPr/>
        </p:nvSpPr>
        <p:spPr bwMode="auto">
          <a:xfrm>
            <a:off x="6866959" y="539388"/>
            <a:ext cx="2954655" cy="369332"/>
          </a:xfrm>
          <a:prstGeom prst="rect">
            <a:avLst/>
          </a:prstGeom>
          <a:noFill/>
          <a:ln w="12700" cap="sq">
            <a:noFill/>
            <a:miter lim="800000"/>
            <a:headEnd/>
            <a:tailEnd/>
          </a:ln>
        </p:spPr>
        <p:txBody>
          <a:bodyPr wrap="none">
            <a:spAutoFit/>
          </a:bodyPr>
          <a:lstStyle/>
          <a:p>
            <a:r>
              <a:rPr lang="zh-CN" altLang="en-US" b="1">
                <a:solidFill>
                  <a:srgbClr val="990000"/>
                </a:solidFill>
                <a:ea typeface="微软雅黑" pitchFamily="34" charset="-122"/>
              </a:rPr>
              <a:t>顺序存储？还是链式存储？</a:t>
            </a:r>
          </a:p>
        </p:txBody>
      </p:sp>
      <p:sp>
        <p:nvSpPr>
          <p:cNvPr id="97289" name="Rectangle 71"/>
          <p:cNvSpPr>
            <a:spLocks noChangeArrowheads="1"/>
          </p:cNvSpPr>
          <p:nvPr/>
        </p:nvSpPr>
        <p:spPr bwMode="auto">
          <a:xfrm>
            <a:off x="2255886" y="1016002"/>
            <a:ext cx="7583658"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en-US" sz="2800" b="1">
                <a:solidFill>
                  <a:srgbClr val="000092"/>
                </a:solidFill>
                <a:ea typeface="楷体_GB2312" pitchFamily="49" charset="-122"/>
              </a:rPr>
              <a:t>L</a:t>
            </a:r>
            <a:r>
              <a:rPr lang="en-US" altLang="zh-CN" sz="2800" b="1">
                <a:solidFill>
                  <a:srgbClr val="000092"/>
                </a:solidFill>
                <a:ea typeface="楷体_GB2312" pitchFamily="49" charset="-122"/>
              </a:rPr>
              <a:t>S = </a:t>
            </a: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right)">
                                      <p:cBhvr>
                                        <p:cTn id="7" dur="500"/>
                                        <p:tgtEl>
                                          <p:spTgt spid="23562"/>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3558"/>
                                        </p:tgtEl>
                                        <p:attrNameLst>
                                          <p:attrName>style.visibility</p:attrName>
                                        </p:attrNameLst>
                                      </p:cBhvr>
                                      <p:to>
                                        <p:strVal val="visible"/>
                                      </p:to>
                                    </p:set>
                                    <p:anim calcmode="lin" valueType="num">
                                      <p:cBhvr additive="base">
                                        <p:cTn id="10" dur="500" fill="hold"/>
                                        <p:tgtEl>
                                          <p:spTgt spid="23558"/>
                                        </p:tgtEl>
                                        <p:attrNameLst>
                                          <p:attrName>ppt_x</p:attrName>
                                        </p:attrNameLst>
                                      </p:cBhvr>
                                      <p:tavLst>
                                        <p:tav tm="0">
                                          <p:val>
                                            <p:strVal val="1+#ppt_w/2"/>
                                          </p:val>
                                        </p:tav>
                                        <p:tav tm="100000">
                                          <p:val>
                                            <p:strVal val="#ppt_x"/>
                                          </p:val>
                                        </p:tav>
                                      </p:tavLst>
                                    </p:anim>
                                    <p:anim calcmode="lin" valueType="num">
                                      <p:cBhvr additive="base">
                                        <p:cTn id="11" dur="500" fill="hold"/>
                                        <p:tgtEl>
                                          <p:spTgt spid="23558"/>
                                        </p:tgtEl>
                                        <p:attrNameLst>
                                          <p:attrName>ppt_y</p:attrName>
                                        </p:attrNameLst>
                                      </p:cBhvr>
                                      <p:tavLst>
                                        <p:tav tm="0">
                                          <p:val>
                                            <p:strVal val="#ppt_y"/>
                                          </p:val>
                                        </p:tav>
                                        <p:tav tm="100000">
                                          <p:val>
                                            <p:strVal val="#ppt_y"/>
                                          </p:val>
                                        </p:tav>
                                      </p:tavLst>
                                    </p:anim>
                                  </p:childTnLst>
                                </p:cTn>
                              </p:par>
                              <p:par>
                                <p:cTn id="12" presetID="1" presetClass="entr" presetSubtype="0" fill="hold" grpId="0" nodeType="withEffect">
                                  <p:stCondLst>
                                    <p:cond delay="0"/>
                                  </p:stCondLst>
                                  <p:childTnLst>
                                    <p:set>
                                      <p:cBhvr>
                                        <p:cTn id="13" dur="1" fill="hold">
                                          <p:stCondLst>
                                            <p:cond delay="0"/>
                                          </p:stCondLst>
                                        </p:cTn>
                                        <p:tgtEl>
                                          <p:spTgt spid="2355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355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P spid="2356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7"/>
          <p:cNvSpPr>
            <a:spLocks noChangeArrowheads="1"/>
          </p:cNvSpPr>
          <p:nvPr/>
        </p:nvSpPr>
        <p:spPr bwMode="auto">
          <a:xfrm>
            <a:off x="3061097" y="1301750"/>
            <a:ext cx="7605246" cy="4143474"/>
          </a:xfrm>
          <a:prstGeom prst="rect">
            <a:avLst/>
          </a:prstGeom>
          <a:solidFill>
            <a:srgbClr val="9FEDFF"/>
          </a:solidFill>
          <a:ln w="12700" cap="sq">
            <a:noFill/>
            <a:miter lim="800000"/>
            <a:headEnd/>
            <a:tailEnd/>
          </a:ln>
          <a:effectLst>
            <a:outerShdw dist="216273" dir="2414181" algn="ctr" rotWithShape="0">
              <a:srgbClr val="B2B2B2"/>
            </a:outerShdw>
          </a:effectLst>
        </p:spPr>
        <p:txBody>
          <a:bodyPr wrap="none" anchor="ctr"/>
          <a:lstStyle/>
          <a:p>
            <a:endParaRPr lang="zh-CN" altLang="en-US" sz="2400"/>
          </a:p>
        </p:txBody>
      </p:sp>
      <p:sp>
        <p:nvSpPr>
          <p:cNvPr id="98307" name="Text Box 1028"/>
          <p:cNvSpPr txBox="1">
            <a:spLocks noChangeArrowheads="1"/>
          </p:cNvSpPr>
          <p:nvPr/>
        </p:nvSpPr>
        <p:spPr bwMode="auto">
          <a:xfrm>
            <a:off x="3961291" y="1423012"/>
            <a:ext cx="6344541" cy="3703578"/>
          </a:xfrm>
          <a:prstGeom prst="rect">
            <a:avLst/>
          </a:prstGeom>
          <a:noFill/>
          <a:ln w="12700" cap="sq">
            <a:noFill/>
            <a:miter lim="800000"/>
            <a:headEnd/>
            <a:tailEnd/>
          </a:ln>
        </p:spPr>
        <p:txBody>
          <a:bodyPr>
            <a:spAutoFit/>
          </a:bodyPr>
          <a:lstStyle/>
          <a:p>
            <a:pPr algn="l" fontAlgn="t"/>
            <a:r>
              <a:rPr lang="en-US" altLang="zh-CN" sz="4400" b="1" baseline="-10000" dirty="0" err="1">
                <a:solidFill>
                  <a:srgbClr val="003399"/>
                </a:solidFill>
                <a:ea typeface="楷体_GB2312" pitchFamily="49" charset="-122"/>
              </a:rPr>
              <a:t>typedef</a:t>
            </a:r>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struct</a:t>
            </a:r>
            <a:r>
              <a:rPr lang="en-US" altLang="zh-CN" sz="4400" b="1" baseline="-10000" dirty="0">
                <a:solidFill>
                  <a:srgbClr val="003399"/>
                </a:solidFill>
                <a:ea typeface="楷体_GB2312" pitchFamily="49" charset="-122"/>
              </a:rPr>
              <a:t> node{</a:t>
            </a:r>
          </a:p>
          <a:p>
            <a:pPr algn="l" fontAlgn="t"/>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int</a:t>
            </a:r>
            <a:r>
              <a:rPr lang="en-US" altLang="zh-CN" sz="4400" b="1" baseline="-10000" dirty="0">
                <a:solidFill>
                  <a:srgbClr val="003399"/>
                </a:solidFill>
                <a:ea typeface="楷体_GB2312" pitchFamily="49" charset="-122"/>
              </a:rPr>
              <a:t>  flag;</a:t>
            </a:r>
          </a:p>
          <a:p>
            <a:pPr algn="l" fontAlgn="t"/>
            <a:r>
              <a:rPr lang="en-US" altLang="zh-CN" sz="4400" b="1" baseline="-10000" dirty="0">
                <a:solidFill>
                  <a:srgbClr val="003399"/>
                </a:solidFill>
                <a:ea typeface="楷体_GB2312" pitchFamily="49" charset="-122"/>
              </a:rPr>
              <a:t>      union{</a:t>
            </a:r>
          </a:p>
          <a:p>
            <a:pPr algn="l" fontAlgn="t"/>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DataType</a:t>
            </a:r>
            <a:r>
              <a:rPr lang="en-US" altLang="zh-CN" sz="4400" b="1" baseline="-10000" dirty="0">
                <a:solidFill>
                  <a:srgbClr val="003399"/>
                </a:solidFill>
                <a:ea typeface="楷体_GB2312" pitchFamily="49" charset="-122"/>
              </a:rPr>
              <a:t> data;</a:t>
            </a:r>
          </a:p>
          <a:p>
            <a:pPr algn="l" fontAlgn="t"/>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struct</a:t>
            </a:r>
            <a:r>
              <a:rPr lang="en-US" altLang="zh-CN" sz="4400" b="1" baseline="-10000" dirty="0">
                <a:solidFill>
                  <a:srgbClr val="003399"/>
                </a:solidFill>
                <a:ea typeface="楷体_GB2312" pitchFamily="49" charset="-122"/>
              </a:rPr>
              <a:t> node *pointer;</a:t>
            </a:r>
          </a:p>
          <a:p>
            <a:pPr algn="l" fontAlgn="t"/>
            <a:r>
              <a:rPr lang="en-US" altLang="zh-CN" sz="4400" b="1" baseline="-10000" dirty="0">
                <a:solidFill>
                  <a:srgbClr val="003399"/>
                </a:solidFill>
                <a:ea typeface="楷体_GB2312" pitchFamily="49" charset="-122"/>
              </a:rPr>
              <a:t>      }</a:t>
            </a:r>
          </a:p>
          <a:p>
            <a:pPr algn="l" fontAlgn="t"/>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struct</a:t>
            </a:r>
            <a:r>
              <a:rPr lang="en-US" altLang="zh-CN" sz="4400" b="1" baseline="-10000" dirty="0">
                <a:solidFill>
                  <a:srgbClr val="003399"/>
                </a:solidFill>
                <a:ea typeface="楷体_GB2312" pitchFamily="49" charset="-122"/>
              </a:rPr>
              <a:t> node *link;</a:t>
            </a:r>
          </a:p>
          <a:p>
            <a:pPr algn="l" fontAlgn="t"/>
            <a:r>
              <a:rPr lang="en-US" altLang="zh-CN" sz="4400" b="1" baseline="-10000" dirty="0">
                <a:solidFill>
                  <a:srgbClr val="003399"/>
                </a:solidFill>
                <a:ea typeface="楷体_GB2312" pitchFamily="49" charset="-122"/>
              </a:rPr>
              <a:t>}</a:t>
            </a:r>
            <a:r>
              <a:rPr lang="en-US" altLang="zh-CN" sz="4400" b="1" baseline="-10000" dirty="0" err="1">
                <a:solidFill>
                  <a:srgbClr val="003399"/>
                </a:solidFill>
                <a:ea typeface="楷体_GB2312" pitchFamily="49" charset="-122"/>
              </a:rPr>
              <a:t>BSNode</a:t>
            </a:r>
            <a:r>
              <a:rPr lang="en-US" altLang="zh-CN" sz="4400" b="1" baseline="-10000" dirty="0">
                <a:solidFill>
                  <a:srgbClr val="003399"/>
                </a:solidFill>
                <a:ea typeface="楷体_GB2312" pitchFamily="49" charset="-122"/>
              </a:rPr>
              <a:t>, *</a:t>
            </a:r>
            <a:r>
              <a:rPr lang="en-US" altLang="zh-CN" sz="4400" b="1" baseline="-10000" dirty="0" err="1">
                <a:solidFill>
                  <a:srgbClr val="003399"/>
                </a:solidFill>
                <a:ea typeface="楷体_GB2312" pitchFamily="49" charset="-122"/>
              </a:rPr>
              <a:t>BSLinkList</a:t>
            </a:r>
            <a:r>
              <a:rPr lang="en-US" altLang="zh-CN" sz="4400" b="1" baseline="-10000" dirty="0">
                <a:solidFill>
                  <a:srgbClr val="003399"/>
                </a:solidFill>
                <a:ea typeface="楷体_GB2312" pitchFamily="49" charset="-122"/>
              </a:rPr>
              <a:t>;</a:t>
            </a:r>
          </a:p>
        </p:txBody>
      </p:sp>
      <p:sp>
        <p:nvSpPr>
          <p:cNvPr id="98308" name="Text Box 1029"/>
          <p:cNvSpPr txBox="1">
            <a:spLocks noChangeArrowheads="1"/>
          </p:cNvSpPr>
          <p:nvPr/>
        </p:nvSpPr>
        <p:spPr bwMode="auto">
          <a:xfrm rot="-589097">
            <a:off x="1487373" y="617538"/>
            <a:ext cx="4447008" cy="830262"/>
          </a:xfrm>
          <a:prstGeom prst="rect">
            <a:avLst/>
          </a:prstGeom>
          <a:noFill/>
          <a:ln w="12700" cap="sq">
            <a:noFill/>
            <a:miter lim="800000"/>
            <a:headEnd/>
            <a:tailEnd/>
          </a:ln>
          <a:effectLst>
            <a:outerShdw dist="28398" dir="1593903" algn="ctr" rotWithShape="0">
              <a:schemeClr val="bg1"/>
            </a:outerShdw>
          </a:effectLst>
        </p:spPr>
        <p:txBody>
          <a:bodyPr>
            <a:spAutoFit/>
          </a:bodyPr>
          <a:lstStyle/>
          <a:p>
            <a:pPr algn="l" fontAlgn="t">
              <a:spcBef>
                <a:spcPct val="50000"/>
              </a:spcBef>
            </a:pPr>
            <a:r>
              <a:rPr lang="zh-CN" altLang="en-US" sz="7200" b="1" baseline="-10000">
                <a:solidFill>
                  <a:srgbClr val="FF3300"/>
                </a:solidFill>
                <a:ea typeface="华文新魏" pitchFamily="2" charset="-122"/>
              </a:rPr>
              <a:t>类型定义</a:t>
            </a:r>
          </a:p>
        </p:txBody>
      </p:sp>
      <p:grpSp>
        <p:nvGrpSpPr>
          <p:cNvPr id="2" name="Group 1164"/>
          <p:cNvGrpSpPr>
            <a:grpSpLocks/>
          </p:cNvGrpSpPr>
          <p:nvPr/>
        </p:nvGrpSpPr>
        <p:grpSpPr bwMode="auto">
          <a:xfrm>
            <a:off x="5519903" y="5712296"/>
            <a:ext cx="3352525" cy="381000"/>
            <a:chOff x="1824" y="1488"/>
            <a:chExt cx="1584" cy="240"/>
          </a:xfrm>
        </p:grpSpPr>
        <p:sp>
          <p:nvSpPr>
            <p:cNvPr id="98313" name="Rectangle 1165"/>
            <p:cNvSpPr>
              <a:spLocks noChangeArrowheads="1"/>
            </p:cNvSpPr>
            <p:nvPr/>
          </p:nvSpPr>
          <p:spPr bwMode="auto">
            <a:xfrm>
              <a:off x="1824"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800" b="1" dirty="0">
                  <a:solidFill>
                    <a:srgbClr val="0000CC"/>
                  </a:solidFill>
                </a:rPr>
                <a:t>flag</a:t>
              </a:r>
              <a:endParaRPr kumimoji="1" lang="en-US" altLang="zh-CN" sz="2800" b="1" dirty="0">
                <a:solidFill>
                  <a:srgbClr val="0000CC"/>
                </a:solidFill>
              </a:endParaRPr>
            </a:p>
          </p:txBody>
        </p:sp>
        <p:sp>
          <p:nvSpPr>
            <p:cNvPr id="98314" name="Rectangle 1166"/>
            <p:cNvSpPr>
              <a:spLocks noChangeArrowheads="1"/>
            </p:cNvSpPr>
            <p:nvPr/>
          </p:nvSpPr>
          <p:spPr bwMode="auto">
            <a:xfrm>
              <a:off x="2352"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800" b="1">
                  <a:solidFill>
                    <a:srgbClr val="0000CC"/>
                  </a:solidFill>
                </a:rPr>
                <a:t>info</a:t>
              </a:r>
              <a:endParaRPr kumimoji="1" lang="en-US" altLang="zh-CN" sz="2800" b="1">
                <a:solidFill>
                  <a:srgbClr val="0000CC"/>
                </a:solidFill>
              </a:endParaRPr>
            </a:p>
          </p:txBody>
        </p:sp>
        <p:sp>
          <p:nvSpPr>
            <p:cNvPr id="98315" name="Rectangle 1167"/>
            <p:cNvSpPr>
              <a:spLocks noChangeArrowheads="1"/>
            </p:cNvSpPr>
            <p:nvPr/>
          </p:nvSpPr>
          <p:spPr bwMode="auto">
            <a:xfrm>
              <a:off x="2880"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800" b="1">
                  <a:solidFill>
                    <a:srgbClr val="0000CC"/>
                  </a:solidFill>
                </a:rPr>
                <a:t>link</a:t>
              </a:r>
              <a:endParaRPr kumimoji="1" lang="en-US" altLang="zh-CN" sz="2800" b="1">
                <a:solidFill>
                  <a:srgbClr val="0000CC"/>
                </a:solidFill>
              </a:endParaRPr>
            </a:p>
          </p:txBody>
        </p:sp>
      </p:grpSp>
      <p:grpSp>
        <p:nvGrpSpPr>
          <p:cNvPr id="3" name="Group 1171"/>
          <p:cNvGrpSpPr>
            <a:grpSpLocks/>
          </p:cNvGrpSpPr>
          <p:nvPr/>
        </p:nvGrpSpPr>
        <p:grpSpPr bwMode="auto">
          <a:xfrm>
            <a:off x="4366456" y="2481267"/>
            <a:ext cx="5041336" cy="3684586"/>
            <a:chOff x="2063" y="1563"/>
            <a:chExt cx="2382" cy="2321"/>
          </a:xfrm>
        </p:grpSpPr>
        <p:sp>
          <p:nvSpPr>
            <p:cNvPr id="98311" name="Rectangle 1169"/>
            <p:cNvSpPr>
              <a:spLocks noChangeArrowheads="1"/>
            </p:cNvSpPr>
            <p:nvPr/>
          </p:nvSpPr>
          <p:spPr bwMode="auto">
            <a:xfrm>
              <a:off x="2063" y="1563"/>
              <a:ext cx="2382" cy="1077"/>
            </a:xfrm>
            <a:prstGeom prst="rect">
              <a:avLst/>
            </a:prstGeom>
            <a:noFill/>
            <a:ln w="60325" cap="sq">
              <a:solidFill>
                <a:srgbClr val="FF0000"/>
              </a:solidFill>
              <a:miter lim="800000"/>
              <a:headEnd/>
              <a:tailEnd/>
            </a:ln>
          </p:spPr>
          <p:txBody>
            <a:bodyPr wrap="none" anchor="ctr"/>
            <a:lstStyle/>
            <a:p>
              <a:endParaRPr lang="zh-CN" altLang="en-US"/>
            </a:p>
          </p:txBody>
        </p:sp>
        <p:sp>
          <p:nvSpPr>
            <p:cNvPr id="98312" name="Freeform 1170"/>
            <p:cNvSpPr>
              <a:spLocks/>
            </p:cNvSpPr>
            <p:nvPr/>
          </p:nvSpPr>
          <p:spPr bwMode="auto">
            <a:xfrm>
              <a:off x="3118" y="3544"/>
              <a:ext cx="545" cy="340"/>
            </a:xfrm>
            <a:custGeom>
              <a:avLst/>
              <a:gdLst>
                <a:gd name="T0" fmla="*/ 400 w 545"/>
                <a:gd name="T1" fmla="*/ 35 h 340"/>
                <a:gd name="T2" fmla="*/ 39 w 545"/>
                <a:gd name="T3" fmla="*/ 83 h 340"/>
                <a:gd name="T4" fmla="*/ 12 w 545"/>
                <a:gd name="T5" fmla="*/ 139 h 340"/>
                <a:gd name="T6" fmla="*/ 19 w 545"/>
                <a:gd name="T7" fmla="*/ 222 h 340"/>
                <a:gd name="T8" fmla="*/ 81 w 545"/>
                <a:gd name="T9" fmla="*/ 319 h 340"/>
                <a:gd name="T10" fmla="*/ 123 w 545"/>
                <a:gd name="T11" fmla="*/ 340 h 340"/>
                <a:gd name="T12" fmla="*/ 414 w 545"/>
                <a:gd name="T13" fmla="*/ 333 h 340"/>
                <a:gd name="T14" fmla="*/ 532 w 545"/>
                <a:gd name="T15" fmla="*/ 243 h 340"/>
                <a:gd name="T16" fmla="*/ 491 w 545"/>
                <a:gd name="T17" fmla="*/ 69 h 340"/>
                <a:gd name="T18" fmla="*/ 400 w 545"/>
                <a:gd name="T19" fmla="*/ 35 h 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40"/>
                <a:gd name="T32" fmla="*/ 545 w 545"/>
                <a:gd name="T33" fmla="*/ 340 h 3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40">
                  <a:moveTo>
                    <a:pt x="400" y="35"/>
                  </a:moveTo>
                  <a:cubicBezTo>
                    <a:pt x="265" y="0"/>
                    <a:pt x="158" y="43"/>
                    <a:pt x="39" y="83"/>
                  </a:cubicBezTo>
                  <a:cubicBezTo>
                    <a:pt x="30" y="102"/>
                    <a:pt x="21" y="120"/>
                    <a:pt x="12" y="139"/>
                  </a:cubicBezTo>
                  <a:cubicBezTo>
                    <a:pt x="0" y="164"/>
                    <a:pt x="12" y="195"/>
                    <a:pt x="19" y="222"/>
                  </a:cubicBezTo>
                  <a:cubicBezTo>
                    <a:pt x="26" y="248"/>
                    <a:pt x="58" y="300"/>
                    <a:pt x="81" y="319"/>
                  </a:cubicBezTo>
                  <a:cubicBezTo>
                    <a:pt x="93" y="329"/>
                    <a:pt x="110" y="331"/>
                    <a:pt x="123" y="340"/>
                  </a:cubicBezTo>
                  <a:cubicBezTo>
                    <a:pt x="220" y="338"/>
                    <a:pt x="317" y="337"/>
                    <a:pt x="414" y="333"/>
                  </a:cubicBezTo>
                  <a:cubicBezTo>
                    <a:pt x="467" y="331"/>
                    <a:pt x="494" y="268"/>
                    <a:pt x="532" y="243"/>
                  </a:cubicBezTo>
                  <a:cubicBezTo>
                    <a:pt x="528" y="169"/>
                    <a:pt x="545" y="115"/>
                    <a:pt x="491" y="69"/>
                  </a:cubicBezTo>
                  <a:cubicBezTo>
                    <a:pt x="460" y="42"/>
                    <a:pt x="339" y="75"/>
                    <a:pt x="400" y="35"/>
                  </a:cubicBezTo>
                  <a:close/>
                </a:path>
              </a:pathLst>
            </a:custGeom>
            <a:noFill/>
            <a:ln w="50800" cap="sq" cmpd="sng">
              <a:solidFill>
                <a:srgbClr val="FF0000"/>
              </a:solidFill>
              <a:prstDash val="solid"/>
              <a:round/>
              <a:headEnd/>
              <a:tailEnd/>
            </a:ln>
          </p:spPr>
          <p:txBody>
            <a:bodyPr wrap="none" anchor="ctr"/>
            <a:lstStyle/>
            <a:p>
              <a:endParaRPr lang="zh-CN" altLang="en-US"/>
            </a:p>
          </p:txBody>
        </p:sp>
      </p:gr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26"/>
          <p:cNvSpPr>
            <a:spLocks noChangeArrowheads="1"/>
          </p:cNvSpPr>
          <p:nvPr/>
        </p:nvSpPr>
        <p:spPr bwMode="auto">
          <a:xfrm>
            <a:off x="239622" y="404814"/>
            <a:ext cx="11616186" cy="62642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915306" y="457200"/>
            <a:ext cx="1420452" cy="1600200"/>
            <a:chOff x="528" y="321"/>
            <a:chExt cx="672" cy="1008"/>
          </a:xfrm>
        </p:grpSpPr>
        <p:sp>
          <p:nvSpPr>
            <p:cNvPr id="99428" name="AutoShape 3"/>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9429" name="Text Box 4"/>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pPr algn="l"/>
              <a:r>
                <a:rPr lang="zh-CN" altLang="en-US" sz="5500" b="1">
                  <a:solidFill>
                    <a:srgbClr val="FFFFFF"/>
                  </a:solidFill>
                  <a:ea typeface="华文新魏" pitchFamily="2" charset="-122"/>
                </a:rPr>
                <a:t>例</a:t>
              </a:r>
            </a:p>
          </p:txBody>
        </p:sp>
      </p:grpSp>
      <p:grpSp>
        <p:nvGrpSpPr>
          <p:cNvPr id="3" name="Group 5"/>
          <p:cNvGrpSpPr>
            <a:grpSpLocks/>
          </p:cNvGrpSpPr>
          <p:nvPr/>
        </p:nvGrpSpPr>
        <p:grpSpPr bwMode="auto">
          <a:xfrm>
            <a:off x="3365480" y="836615"/>
            <a:ext cx="5891205" cy="873125"/>
            <a:chOff x="1776" y="576"/>
            <a:chExt cx="2784" cy="550"/>
          </a:xfrm>
        </p:grpSpPr>
        <p:sp>
          <p:nvSpPr>
            <p:cNvPr id="99426" name="Rectangle 6"/>
            <p:cNvSpPr>
              <a:spLocks noChangeArrowheads="1"/>
            </p:cNvSpPr>
            <p:nvPr/>
          </p:nvSpPr>
          <p:spPr bwMode="auto">
            <a:xfrm>
              <a:off x="1776" y="576"/>
              <a:ext cx="2784" cy="550"/>
            </a:xfrm>
            <a:prstGeom prst="rect">
              <a:avLst/>
            </a:prstGeom>
            <a:solidFill>
              <a:srgbClr val="CCFFCC"/>
            </a:solidFill>
            <a:ln w="12700" cap="sq">
              <a:noFill/>
              <a:miter lim="800000"/>
              <a:headEnd/>
              <a:tailEnd/>
            </a:ln>
            <a:effectLst>
              <a:outerShdw dist="144802" dir="2272499" algn="ctr" rotWithShape="0">
                <a:srgbClr val="808080"/>
              </a:outerShdw>
            </a:effectLst>
          </p:spPr>
          <p:txBody>
            <a:bodyPr wrap="none" anchor="ctr"/>
            <a:lstStyle/>
            <a:p>
              <a:endParaRPr lang="zh-CN" altLang="en-US"/>
            </a:p>
          </p:txBody>
        </p:sp>
        <p:sp>
          <p:nvSpPr>
            <p:cNvPr id="99427" name="Text Box 7"/>
            <p:cNvSpPr txBox="1">
              <a:spLocks noChangeArrowheads="1"/>
            </p:cNvSpPr>
            <p:nvPr/>
          </p:nvSpPr>
          <p:spPr bwMode="auto">
            <a:xfrm>
              <a:off x="1953" y="661"/>
              <a:ext cx="2529" cy="368"/>
            </a:xfrm>
            <a:prstGeom prst="rect">
              <a:avLst/>
            </a:prstGeom>
            <a:noFill/>
            <a:ln w="12700" cap="sq">
              <a:noFill/>
              <a:miter lim="800000"/>
              <a:headEnd/>
              <a:tailEnd/>
            </a:ln>
          </p:spPr>
          <p:txBody>
            <a:bodyPr>
              <a:spAutoFit/>
            </a:bodyPr>
            <a:lstStyle/>
            <a:p>
              <a:pPr algn="l"/>
              <a:r>
                <a:rPr lang="en-US" altLang="zh-CN" sz="3200" b="1" dirty="0" smtClean="0"/>
                <a:t>   L = ( </a:t>
              </a:r>
              <a:r>
                <a:rPr lang="en-US" altLang="zh-CN" sz="3200" b="1" dirty="0">
                  <a:solidFill>
                    <a:srgbClr val="FF3300"/>
                  </a:solidFill>
                </a:rPr>
                <a:t>(a, (</a:t>
              </a:r>
              <a:r>
                <a:rPr lang="en-US" altLang="zh-CN" sz="3200" b="1" dirty="0" err="1">
                  <a:solidFill>
                    <a:srgbClr val="FF3300"/>
                  </a:solidFill>
                </a:rPr>
                <a:t>b,c</a:t>
              </a:r>
              <a:r>
                <a:rPr lang="en-US" altLang="zh-CN" sz="3200" b="1" dirty="0">
                  <a:solidFill>
                    <a:srgbClr val="FF3300"/>
                  </a:solidFill>
                </a:rPr>
                <a:t>)</a:t>
              </a:r>
              <a:r>
                <a:rPr lang="en-US" altLang="zh-CN" sz="3200" b="1" dirty="0">
                  <a:solidFill>
                    <a:schemeClr val="bg1"/>
                  </a:solidFill>
                </a:rPr>
                <a:t> </a:t>
              </a:r>
              <a:r>
                <a:rPr lang="en-US" altLang="zh-CN" sz="3200" b="1" dirty="0">
                  <a:solidFill>
                    <a:srgbClr val="FF3300"/>
                  </a:solidFill>
                </a:rPr>
                <a:t>)</a:t>
              </a:r>
              <a:r>
                <a:rPr lang="en-US" altLang="zh-CN" sz="3200" b="1" dirty="0">
                  <a:solidFill>
                    <a:srgbClr val="FF0000"/>
                  </a:solidFill>
                </a:rPr>
                <a:t>,</a:t>
              </a:r>
              <a:r>
                <a:rPr lang="en-US" altLang="zh-CN" sz="3200" b="1" dirty="0">
                  <a:solidFill>
                    <a:schemeClr val="bg1"/>
                  </a:solidFill>
                </a:rPr>
                <a:t> </a:t>
              </a:r>
              <a:r>
                <a:rPr lang="en-US" altLang="zh-CN" sz="3200" b="1" dirty="0" smtClean="0">
                  <a:solidFill>
                    <a:schemeClr val="bg1"/>
                  </a:solidFill>
                </a:rPr>
                <a:t>  </a:t>
              </a:r>
              <a:r>
                <a:rPr lang="en-US" altLang="zh-CN" sz="3200" b="1" dirty="0" smtClean="0">
                  <a:solidFill>
                    <a:schemeClr val="accent2"/>
                  </a:solidFill>
                </a:rPr>
                <a:t>d</a:t>
              </a:r>
              <a:r>
                <a:rPr lang="en-US" altLang="zh-CN" sz="3200" b="1" dirty="0" smtClean="0">
                  <a:solidFill>
                    <a:srgbClr val="FF0000"/>
                  </a:solidFill>
                </a:rPr>
                <a:t>,  </a:t>
              </a:r>
              <a:r>
                <a:rPr lang="en-US" altLang="zh-CN" sz="3200" b="1" dirty="0" smtClean="0">
                  <a:solidFill>
                    <a:schemeClr val="bg1"/>
                  </a:solidFill>
                </a:rPr>
                <a:t> </a:t>
              </a:r>
              <a:r>
                <a:rPr lang="en-US" altLang="zh-CN" sz="3200" b="1" dirty="0">
                  <a:solidFill>
                    <a:srgbClr val="FF27FF"/>
                  </a:solidFill>
                </a:rPr>
                <a:t>(</a:t>
              </a:r>
              <a:r>
                <a:rPr lang="en-US" altLang="zh-CN" sz="3200" b="1" dirty="0" err="1">
                  <a:solidFill>
                    <a:srgbClr val="FF27FF"/>
                  </a:solidFill>
                </a:rPr>
                <a:t>e,f</a:t>
              </a:r>
              <a:r>
                <a:rPr lang="en-US" altLang="zh-CN" sz="3200" b="1" dirty="0">
                  <a:solidFill>
                    <a:srgbClr val="FF27FF"/>
                  </a:solidFill>
                </a:rPr>
                <a:t>)</a:t>
              </a:r>
              <a:r>
                <a:rPr lang="en-US" altLang="zh-CN" sz="3200" b="1" dirty="0">
                  <a:solidFill>
                    <a:schemeClr val="bg1"/>
                  </a:solidFill>
                </a:rPr>
                <a:t> </a:t>
              </a:r>
              <a:r>
                <a:rPr lang="en-US" altLang="zh-CN" sz="3200" b="1" dirty="0"/>
                <a:t>)</a:t>
              </a:r>
            </a:p>
          </p:txBody>
        </p:sp>
      </p:grpSp>
      <p:grpSp>
        <p:nvGrpSpPr>
          <p:cNvPr id="4" name="Group 8"/>
          <p:cNvGrpSpPr>
            <a:grpSpLocks/>
          </p:cNvGrpSpPr>
          <p:nvPr/>
        </p:nvGrpSpPr>
        <p:grpSpPr bwMode="auto">
          <a:xfrm>
            <a:off x="971434" y="2635250"/>
            <a:ext cx="7968000" cy="1479550"/>
            <a:chOff x="459" y="1660"/>
            <a:chExt cx="3765" cy="932"/>
          </a:xfrm>
        </p:grpSpPr>
        <p:grpSp>
          <p:nvGrpSpPr>
            <p:cNvPr id="5" name="Group 9"/>
            <p:cNvGrpSpPr>
              <a:grpSpLocks/>
            </p:cNvGrpSpPr>
            <p:nvPr/>
          </p:nvGrpSpPr>
          <p:grpSpPr bwMode="auto">
            <a:xfrm>
              <a:off x="816" y="2064"/>
              <a:ext cx="624" cy="240"/>
              <a:chOff x="816" y="2544"/>
              <a:chExt cx="624" cy="240"/>
            </a:xfrm>
          </p:grpSpPr>
          <p:sp>
            <p:nvSpPr>
              <p:cNvPr id="99423" name="Rectangle 10"/>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4" name="Rectangle 11"/>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5" name="Rectangle 12"/>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6" name="Group 13"/>
            <p:cNvGrpSpPr>
              <a:grpSpLocks/>
            </p:cNvGrpSpPr>
            <p:nvPr/>
          </p:nvGrpSpPr>
          <p:grpSpPr bwMode="auto">
            <a:xfrm>
              <a:off x="2496" y="2064"/>
              <a:ext cx="624" cy="240"/>
              <a:chOff x="816" y="2544"/>
              <a:chExt cx="624" cy="240"/>
            </a:xfrm>
          </p:grpSpPr>
          <p:sp>
            <p:nvSpPr>
              <p:cNvPr id="99420" name="Rectangle 1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1" name="Rectangle 1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2" name="Rectangle 1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3600" y="2064"/>
              <a:ext cx="624" cy="240"/>
              <a:chOff x="816" y="2544"/>
              <a:chExt cx="624" cy="240"/>
            </a:xfrm>
          </p:grpSpPr>
          <p:sp>
            <p:nvSpPr>
              <p:cNvPr id="99417" name="Rectangle 1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8" name="Rectangle 1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9" name="Rectangle 2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406" name="Line 21"/>
            <p:cNvSpPr>
              <a:spLocks noChangeShapeType="1"/>
            </p:cNvSpPr>
            <p:nvPr/>
          </p:nvSpPr>
          <p:spPr bwMode="auto">
            <a:xfrm>
              <a:off x="1344" y="2196"/>
              <a:ext cx="1152"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7" name="Line 22"/>
            <p:cNvSpPr>
              <a:spLocks noChangeShapeType="1"/>
            </p:cNvSpPr>
            <p:nvPr/>
          </p:nvSpPr>
          <p:spPr bwMode="auto">
            <a:xfrm flipV="1">
              <a:off x="2976" y="2196"/>
              <a:ext cx="62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8" name="Text Box 23"/>
            <p:cNvSpPr txBox="1">
              <a:spLocks noChangeArrowheads="1"/>
            </p:cNvSpPr>
            <p:nvPr/>
          </p:nvSpPr>
          <p:spPr bwMode="auto">
            <a:xfrm>
              <a:off x="4015" y="2052"/>
              <a:ext cx="143"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409" name="Text Box 24"/>
            <p:cNvSpPr txBox="1">
              <a:spLocks noChangeArrowheads="1"/>
            </p:cNvSpPr>
            <p:nvPr/>
          </p:nvSpPr>
          <p:spPr bwMode="auto">
            <a:xfrm>
              <a:off x="2476" y="2055"/>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410" name="Text Box 25"/>
            <p:cNvSpPr txBox="1">
              <a:spLocks noChangeArrowheads="1"/>
            </p:cNvSpPr>
            <p:nvPr/>
          </p:nvSpPr>
          <p:spPr bwMode="auto">
            <a:xfrm>
              <a:off x="3584" y="2064"/>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1" name="Text Box 26"/>
            <p:cNvSpPr txBox="1">
              <a:spLocks noChangeArrowheads="1"/>
            </p:cNvSpPr>
            <p:nvPr/>
          </p:nvSpPr>
          <p:spPr bwMode="auto">
            <a:xfrm>
              <a:off x="788" y="2064"/>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2" name="Line 27"/>
            <p:cNvSpPr>
              <a:spLocks noChangeShapeType="1"/>
            </p:cNvSpPr>
            <p:nvPr/>
          </p:nvSpPr>
          <p:spPr bwMode="auto">
            <a:xfrm>
              <a:off x="672" y="1872"/>
              <a:ext cx="144" cy="192"/>
            </a:xfrm>
            <a:prstGeom prst="line">
              <a:avLst/>
            </a:prstGeom>
            <a:noFill/>
            <a:ln w="22225" cap="sq">
              <a:solidFill>
                <a:srgbClr val="FFFF00"/>
              </a:solidFill>
              <a:round/>
              <a:headEnd/>
              <a:tailEnd type="triangle" w="med" len="med"/>
            </a:ln>
          </p:spPr>
          <p:txBody>
            <a:bodyPr wrap="none" anchor="ctr"/>
            <a:lstStyle/>
            <a:p>
              <a:endParaRPr lang="zh-CN" altLang="en-US"/>
            </a:p>
          </p:txBody>
        </p:sp>
        <p:sp>
          <p:nvSpPr>
            <p:cNvPr id="99413" name="Rectangle 28"/>
            <p:cNvSpPr>
              <a:spLocks noChangeArrowheads="1"/>
            </p:cNvSpPr>
            <p:nvPr/>
          </p:nvSpPr>
          <p:spPr bwMode="auto">
            <a:xfrm>
              <a:off x="459" y="1660"/>
              <a:ext cx="169" cy="320"/>
            </a:xfrm>
            <a:prstGeom prst="rect">
              <a:avLst/>
            </a:prstGeom>
            <a:noFill/>
            <a:ln w="12700" cap="sq">
              <a:noFill/>
              <a:miter lim="800000"/>
              <a:headEnd/>
              <a:tailEnd/>
            </a:ln>
          </p:spPr>
          <p:txBody>
            <a:bodyPr wrap="none">
              <a:spAutoFit/>
            </a:bodyPr>
            <a:lstStyle/>
            <a:p>
              <a:r>
                <a:rPr lang="en-US" altLang="zh-CN" sz="2700" b="1">
                  <a:solidFill>
                    <a:srgbClr val="FFFF00"/>
                  </a:solidFill>
                </a:rPr>
                <a:t>L</a:t>
              </a:r>
            </a:p>
          </p:txBody>
        </p:sp>
        <p:sp>
          <p:nvSpPr>
            <p:cNvPr id="99414" name="Rectangle 29"/>
            <p:cNvSpPr>
              <a:spLocks noChangeArrowheads="1"/>
            </p:cNvSpPr>
            <p:nvPr/>
          </p:nvSpPr>
          <p:spPr bwMode="auto">
            <a:xfrm>
              <a:off x="2638" y="2004"/>
              <a:ext cx="175" cy="339"/>
            </a:xfrm>
            <a:prstGeom prst="rect">
              <a:avLst/>
            </a:prstGeom>
            <a:noFill/>
            <a:ln w="12700" cap="sq">
              <a:noFill/>
              <a:miter lim="800000"/>
              <a:headEnd/>
              <a:tailEnd/>
            </a:ln>
          </p:spPr>
          <p:txBody>
            <a:bodyPr wrap="none">
              <a:spAutoFit/>
            </a:bodyPr>
            <a:lstStyle/>
            <a:p>
              <a:r>
                <a:rPr lang="en-US" altLang="zh-CN" sz="2900" b="1">
                  <a:solidFill>
                    <a:srgbClr val="FFFFFF"/>
                  </a:solidFill>
                </a:rPr>
                <a:t>d</a:t>
              </a:r>
            </a:p>
          </p:txBody>
        </p:sp>
        <p:sp>
          <p:nvSpPr>
            <p:cNvPr id="99415" name="Line 30"/>
            <p:cNvSpPr>
              <a:spLocks noChangeShapeType="1"/>
            </p:cNvSpPr>
            <p:nvPr/>
          </p:nvSpPr>
          <p:spPr bwMode="auto">
            <a:xfrm>
              <a:off x="105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16" name="Line 31"/>
            <p:cNvSpPr>
              <a:spLocks noChangeShapeType="1"/>
            </p:cNvSpPr>
            <p:nvPr/>
          </p:nvSpPr>
          <p:spPr bwMode="auto">
            <a:xfrm>
              <a:off x="387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8" name="Group 32"/>
          <p:cNvGrpSpPr>
            <a:grpSpLocks/>
          </p:cNvGrpSpPr>
          <p:nvPr/>
        </p:nvGrpSpPr>
        <p:grpSpPr bwMode="auto">
          <a:xfrm>
            <a:off x="2100456" y="4000500"/>
            <a:ext cx="9174651" cy="876300"/>
            <a:chOff x="992" y="2520"/>
            <a:chExt cx="4336" cy="552"/>
          </a:xfrm>
        </p:grpSpPr>
        <p:grpSp>
          <p:nvGrpSpPr>
            <p:cNvPr id="9" name="Group 33"/>
            <p:cNvGrpSpPr>
              <a:grpSpLocks/>
            </p:cNvGrpSpPr>
            <p:nvPr/>
          </p:nvGrpSpPr>
          <p:grpSpPr bwMode="auto">
            <a:xfrm>
              <a:off x="1008" y="2592"/>
              <a:ext cx="624" cy="240"/>
              <a:chOff x="816" y="2544"/>
              <a:chExt cx="624" cy="240"/>
            </a:xfrm>
          </p:grpSpPr>
          <p:sp>
            <p:nvSpPr>
              <p:cNvPr id="99400" name="Rectangle 3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1" name="Rectangle 3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2" name="Rectangle 3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0" name="Group 37"/>
            <p:cNvGrpSpPr>
              <a:grpSpLocks/>
            </p:cNvGrpSpPr>
            <p:nvPr/>
          </p:nvGrpSpPr>
          <p:grpSpPr bwMode="auto">
            <a:xfrm>
              <a:off x="1872" y="2592"/>
              <a:ext cx="624" cy="240"/>
              <a:chOff x="816" y="2544"/>
              <a:chExt cx="624" cy="240"/>
            </a:xfrm>
          </p:grpSpPr>
          <p:sp>
            <p:nvSpPr>
              <p:cNvPr id="99397" name="Rectangle 3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8" name="Rectangle 3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9" name="Rectangle 4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77" name="Line 41"/>
            <p:cNvSpPr>
              <a:spLocks noChangeShapeType="1"/>
            </p:cNvSpPr>
            <p:nvPr/>
          </p:nvSpPr>
          <p:spPr bwMode="auto">
            <a:xfrm>
              <a:off x="1524" y="2736"/>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78" name="Rectangle 42"/>
            <p:cNvSpPr>
              <a:spLocks noChangeArrowheads="1"/>
            </p:cNvSpPr>
            <p:nvPr/>
          </p:nvSpPr>
          <p:spPr bwMode="auto">
            <a:xfrm>
              <a:off x="2287" y="2604"/>
              <a:ext cx="143"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79" name="Rectangle 43"/>
            <p:cNvSpPr>
              <a:spLocks noChangeArrowheads="1"/>
            </p:cNvSpPr>
            <p:nvPr/>
          </p:nvSpPr>
          <p:spPr bwMode="auto">
            <a:xfrm>
              <a:off x="1856" y="2575"/>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380" name="Rectangle 44"/>
            <p:cNvSpPr>
              <a:spLocks noChangeArrowheads="1"/>
            </p:cNvSpPr>
            <p:nvPr/>
          </p:nvSpPr>
          <p:spPr bwMode="auto">
            <a:xfrm>
              <a:off x="992" y="2587"/>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1" name="Rectangle 45"/>
            <p:cNvSpPr>
              <a:spLocks noChangeArrowheads="1"/>
            </p:cNvSpPr>
            <p:nvPr/>
          </p:nvSpPr>
          <p:spPr bwMode="auto">
            <a:xfrm>
              <a:off x="1153" y="2520"/>
              <a:ext cx="168" cy="339"/>
            </a:xfrm>
            <a:prstGeom prst="rect">
              <a:avLst/>
            </a:prstGeom>
            <a:noFill/>
            <a:ln w="12700" cap="sq">
              <a:noFill/>
              <a:miter lim="800000"/>
              <a:headEnd/>
              <a:tailEnd/>
            </a:ln>
          </p:spPr>
          <p:txBody>
            <a:bodyPr wrap="none">
              <a:spAutoFit/>
            </a:bodyPr>
            <a:lstStyle/>
            <a:p>
              <a:r>
                <a:rPr lang="en-US" altLang="zh-CN" sz="2900" b="1">
                  <a:solidFill>
                    <a:srgbClr val="FF3300"/>
                  </a:solidFill>
                </a:rPr>
                <a:t>a</a:t>
              </a:r>
            </a:p>
          </p:txBody>
        </p:sp>
        <p:grpSp>
          <p:nvGrpSpPr>
            <p:cNvPr id="11" name="Group 46"/>
            <p:cNvGrpSpPr>
              <a:grpSpLocks/>
            </p:cNvGrpSpPr>
            <p:nvPr/>
          </p:nvGrpSpPr>
          <p:grpSpPr bwMode="auto">
            <a:xfrm>
              <a:off x="3792" y="2592"/>
              <a:ext cx="624" cy="240"/>
              <a:chOff x="816" y="2544"/>
              <a:chExt cx="624" cy="240"/>
            </a:xfrm>
          </p:grpSpPr>
          <p:sp>
            <p:nvSpPr>
              <p:cNvPr id="99394" name="Rectangle 4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5" name="Rectangle 4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6" name="Rectangle 4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2" name="Group 50"/>
            <p:cNvGrpSpPr>
              <a:grpSpLocks/>
            </p:cNvGrpSpPr>
            <p:nvPr/>
          </p:nvGrpSpPr>
          <p:grpSpPr bwMode="auto">
            <a:xfrm>
              <a:off x="4704" y="2592"/>
              <a:ext cx="624" cy="240"/>
              <a:chOff x="816" y="2544"/>
              <a:chExt cx="624" cy="240"/>
            </a:xfrm>
          </p:grpSpPr>
          <p:sp>
            <p:nvSpPr>
              <p:cNvPr id="99391" name="Rectangle 51"/>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2" name="Rectangle 52"/>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3" name="Rectangle 53"/>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84" name="Rectangle 54"/>
            <p:cNvSpPr>
              <a:spLocks noChangeArrowheads="1"/>
            </p:cNvSpPr>
            <p:nvPr/>
          </p:nvSpPr>
          <p:spPr bwMode="auto">
            <a:xfrm>
              <a:off x="3776" y="2587"/>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5" name="Rectangle 55"/>
            <p:cNvSpPr>
              <a:spLocks noChangeArrowheads="1"/>
            </p:cNvSpPr>
            <p:nvPr/>
          </p:nvSpPr>
          <p:spPr bwMode="auto">
            <a:xfrm>
              <a:off x="4688" y="2592"/>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6" name="Line 56"/>
            <p:cNvSpPr>
              <a:spLocks noChangeShapeType="1"/>
            </p:cNvSpPr>
            <p:nvPr/>
          </p:nvSpPr>
          <p:spPr bwMode="auto">
            <a:xfrm>
              <a:off x="4356" y="2724"/>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87" name="Rectangle 57"/>
            <p:cNvSpPr>
              <a:spLocks noChangeArrowheads="1"/>
            </p:cNvSpPr>
            <p:nvPr/>
          </p:nvSpPr>
          <p:spPr bwMode="auto">
            <a:xfrm>
              <a:off x="3942" y="2532"/>
              <a:ext cx="168" cy="339"/>
            </a:xfrm>
            <a:prstGeom prst="rect">
              <a:avLst/>
            </a:prstGeom>
            <a:noFill/>
            <a:ln w="12700" cap="sq">
              <a:noFill/>
              <a:miter lim="800000"/>
              <a:headEnd/>
              <a:tailEnd/>
            </a:ln>
          </p:spPr>
          <p:txBody>
            <a:bodyPr wrap="none">
              <a:spAutoFit/>
            </a:bodyPr>
            <a:lstStyle/>
            <a:p>
              <a:r>
                <a:rPr lang="en-US" altLang="zh-CN" sz="2900" b="1">
                  <a:solidFill>
                    <a:srgbClr val="FF27FF"/>
                  </a:solidFill>
                </a:rPr>
                <a:t>e</a:t>
              </a:r>
            </a:p>
          </p:txBody>
        </p:sp>
        <p:sp>
          <p:nvSpPr>
            <p:cNvPr id="99388" name="Rectangle 58"/>
            <p:cNvSpPr>
              <a:spLocks noChangeArrowheads="1"/>
            </p:cNvSpPr>
            <p:nvPr/>
          </p:nvSpPr>
          <p:spPr bwMode="auto">
            <a:xfrm>
              <a:off x="4867" y="2544"/>
              <a:ext cx="135" cy="339"/>
            </a:xfrm>
            <a:prstGeom prst="rect">
              <a:avLst/>
            </a:prstGeom>
            <a:noFill/>
            <a:ln w="12700" cap="sq">
              <a:noFill/>
              <a:miter lim="800000"/>
              <a:headEnd/>
              <a:tailEnd/>
            </a:ln>
          </p:spPr>
          <p:txBody>
            <a:bodyPr wrap="none">
              <a:spAutoFit/>
            </a:bodyPr>
            <a:lstStyle/>
            <a:p>
              <a:r>
                <a:rPr lang="en-US" altLang="zh-CN" sz="2900" b="1">
                  <a:solidFill>
                    <a:srgbClr val="FF27FF"/>
                  </a:solidFill>
                </a:rPr>
                <a:t>f</a:t>
              </a:r>
            </a:p>
          </p:txBody>
        </p:sp>
        <p:sp>
          <p:nvSpPr>
            <p:cNvPr id="99389" name="Rectangle 59"/>
            <p:cNvSpPr>
              <a:spLocks noChangeArrowheads="1"/>
            </p:cNvSpPr>
            <p:nvPr/>
          </p:nvSpPr>
          <p:spPr bwMode="auto">
            <a:xfrm>
              <a:off x="5105" y="2592"/>
              <a:ext cx="143"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90" name="Line 60"/>
            <p:cNvSpPr>
              <a:spLocks noChangeShapeType="1"/>
            </p:cNvSpPr>
            <p:nvPr/>
          </p:nvSpPr>
          <p:spPr bwMode="auto">
            <a:xfrm>
              <a:off x="2112" y="2736"/>
              <a:ext cx="0" cy="336"/>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13" name="Group 61"/>
          <p:cNvGrpSpPr>
            <a:grpSpLocks/>
          </p:cNvGrpSpPr>
          <p:nvPr/>
        </p:nvGrpSpPr>
        <p:grpSpPr bwMode="auto">
          <a:xfrm>
            <a:off x="4233294" y="4781552"/>
            <a:ext cx="3335255" cy="557213"/>
            <a:chOff x="2000" y="3012"/>
            <a:chExt cx="1576" cy="351"/>
          </a:xfrm>
        </p:grpSpPr>
        <p:grpSp>
          <p:nvGrpSpPr>
            <p:cNvPr id="14" name="Group 62"/>
            <p:cNvGrpSpPr>
              <a:grpSpLocks/>
            </p:cNvGrpSpPr>
            <p:nvPr/>
          </p:nvGrpSpPr>
          <p:grpSpPr bwMode="auto">
            <a:xfrm>
              <a:off x="2016" y="3072"/>
              <a:ext cx="624" cy="240"/>
              <a:chOff x="816" y="2544"/>
              <a:chExt cx="624" cy="240"/>
            </a:xfrm>
          </p:grpSpPr>
          <p:sp>
            <p:nvSpPr>
              <p:cNvPr id="99372" name="Rectangle 63"/>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3" name="Rectangle 64"/>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4" name="Rectangle 65"/>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5" name="Group 66"/>
            <p:cNvGrpSpPr>
              <a:grpSpLocks/>
            </p:cNvGrpSpPr>
            <p:nvPr/>
          </p:nvGrpSpPr>
          <p:grpSpPr bwMode="auto">
            <a:xfrm>
              <a:off x="2952" y="3072"/>
              <a:ext cx="624" cy="240"/>
              <a:chOff x="816" y="2544"/>
              <a:chExt cx="624" cy="240"/>
            </a:xfrm>
          </p:grpSpPr>
          <p:sp>
            <p:nvSpPr>
              <p:cNvPr id="99369" name="Rectangle 6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0" name="Rectangle 6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1" name="Rectangle 6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63" name="Line 70"/>
            <p:cNvSpPr>
              <a:spLocks noChangeShapeType="1"/>
            </p:cNvSpPr>
            <p:nvPr/>
          </p:nvSpPr>
          <p:spPr bwMode="auto">
            <a:xfrm>
              <a:off x="2544" y="3192"/>
              <a:ext cx="38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64" name="Rectangle 71"/>
            <p:cNvSpPr>
              <a:spLocks noChangeArrowheads="1"/>
            </p:cNvSpPr>
            <p:nvPr/>
          </p:nvSpPr>
          <p:spPr bwMode="auto">
            <a:xfrm>
              <a:off x="2000" y="3079"/>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5" name="Rectangle 72"/>
            <p:cNvSpPr>
              <a:spLocks noChangeArrowheads="1"/>
            </p:cNvSpPr>
            <p:nvPr/>
          </p:nvSpPr>
          <p:spPr bwMode="auto">
            <a:xfrm>
              <a:off x="2936" y="3067"/>
              <a:ext cx="148"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6" name="Rectangle 73"/>
            <p:cNvSpPr>
              <a:spLocks noChangeArrowheads="1"/>
            </p:cNvSpPr>
            <p:nvPr/>
          </p:nvSpPr>
          <p:spPr bwMode="auto">
            <a:xfrm>
              <a:off x="2169" y="3024"/>
              <a:ext cx="175" cy="339"/>
            </a:xfrm>
            <a:prstGeom prst="rect">
              <a:avLst/>
            </a:prstGeom>
            <a:noFill/>
            <a:ln w="12700" cap="sq">
              <a:noFill/>
              <a:miter lim="800000"/>
              <a:headEnd/>
              <a:tailEnd/>
            </a:ln>
          </p:spPr>
          <p:txBody>
            <a:bodyPr wrap="none">
              <a:spAutoFit/>
            </a:bodyPr>
            <a:lstStyle/>
            <a:p>
              <a:r>
                <a:rPr lang="en-US" altLang="zh-CN" sz="2900" b="1">
                  <a:solidFill>
                    <a:srgbClr val="FF3300"/>
                  </a:solidFill>
                </a:rPr>
                <a:t>b</a:t>
              </a:r>
            </a:p>
          </p:txBody>
        </p:sp>
        <p:sp>
          <p:nvSpPr>
            <p:cNvPr id="99367" name="Rectangle 74"/>
            <p:cNvSpPr>
              <a:spLocks noChangeArrowheads="1"/>
            </p:cNvSpPr>
            <p:nvPr/>
          </p:nvSpPr>
          <p:spPr bwMode="auto">
            <a:xfrm>
              <a:off x="3106" y="3012"/>
              <a:ext cx="168" cy="339"/>
            </a:xfrm>
            <a:prstGeom prst="rect">
              <a:avLst/>
            </a:prstGeom>
            <a:noFill/>
            <a:ln w="12700" cap="sq">
              <a:noFill/>
              <a:miter lim="800000"/>
              <a:headEnd/>
              <a:tailEnd/>
            </a:ln>
          </p:spPr>
          <p:txBody>
            <a:bodyPr wrap="none">
              <a:spAutoFit/>
            </a:bodyPr>
            <a:lstStyle/>
            <a:p>
              <a:r>
                <a:rPr lang="en-US" altLang="zh-CN" sz="2900" b="1">
                  <a:solidFill>
                    <a:srgbClr val="FF3300"/>
                  </a:solidFill>
                </a:rPr>
                <a:t>c</a:t>
              </a:r>
            </a:p>
          </p:txBody>
        </p:sp>
        <p:sp>
          <p:nvSpPr>
            <p:cNvPr id="99368" name="Rectangle 75"/>
            <p:cNvSpPr>
              <a:spLocks noChangeArrowheads="1"/>
            </p:cNvSpPr>
            <p:nvPr/>
          </p:nvSpPr>
          <p:spPr bwMode="auto">
            <a:xfrm>
              <a:off x="3341" y="3072"/>
              <a:ext cx="143"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grpSp>
      <p:sp>
        <p:nvSpPr>
          <p:cNvPr id="50262" name="Line 86"/>
          <p:cNvSpPr>
            <a:spLocks noChangeShapeType="1"/>
          </p:cNvSpPr>
          <p:nvPr/>
        </p:nvSpPr>
        <p:spPr bwMode="auto">
          <a:xfrm>
            <a:off x="4655234" y="1539875"/>
            <a:ext cx="1726993" cy="0"/>
          </a:xfrm>
          <a:prstGeom prst="line">
            <a:avLst/>
          </a:prstGeom>
          <a:noFill/>
          <a:ln w="47625" cap="sq">
            <a:solidFill>
              <a:srgbClr val="FF0000"/>
            </a:solidFill>
            <a:round/>
            <a:headEnd/>
            <a:tailEnd/>
          </a:ln>
        </p:spPr>
        <p:txBody>
          <a:bodyPr wrap="none" anchor="ctr"/>
          <a:lstStyle/>
          <a:p>
            <a:endParaRPr lang="zh-CN" altLang="en-US"/>
          </a:p>
        </p:txBody>
      </p:sp>
      <p:sp>
        <p:nvSpPr>
          <p:cNvPr id="50263" name="Line 87"/>
          <p:cNvSpPr>
            <a:spLocks noChangeShapeType="1"/>
          </p:cNvSpPr>
          <p:nvPr/>
        </p:nvSpPr>
        <p:spPr bwMode="auto">
          <a:xfrm flipV="1">
            <a:off x="6575197" y="1539875"/>
            <a:ext cx="405843" cy="0"/>
          </a:xfrm>
          <a:prstGeom prst="line">
            <a:avLst/>
          </a:prstGeom>
          <a:noFill/>
          <a:ln w="47625" cap="sq">
            <a:solidFill>
              <a:srgbClr val="FF0000"/>
            </a:solidFill>
            <a:round/>
            <a:headEnd/>
            <a:tailEnd/>
          </a:ln>
        </p:spPr>
        <p:txBody>
          <a:bodyPr wrap="none" anchor="ctr"/>
          <a:lstStyle/>
          <a:p>
            <a:endParaRPr lang="zh-CN" altLang="en-US"/>
          </a:p>
        </p:txBody>
      </p:sp>
      <p:sp>
        <p:nvSpPr>
          <p:cNvPr id="50264" name="Line 88"/>
          <p:cNvSpPr>
            <a:spLocks noChangeShapeType="1"/>
          </p:cNvSpPr>
          <p:nvPr/>
        </p:nvSpPr>
        <p:spPr bwMode="auto">
          <a:xfrm>
            <a:off x="7247184" y="1528763"/>
            <a:ext cx="712385" cy="0"/>
          </a:xfrm>
          <a:prstGeom prst="line">
            <a:avLst/>
          </a:prstGeom>
          <a:noFill/>
          <a:ln w="47625" cap="sq">
            <a:solidFill>
              <a:srgbClr val="FF0000"/>
            </a:solidFill>
            <a:round/>
            <a:headEnd/>
            <a:tailEnd/>
          </a:ln>
        </p:spPr>
        <p:txBody>
          <a:bodyPr wrap="none" anchor="ctr"/>
          <a:lstStyle/>
          <a:p>
            <a:endParaRPr lang="zh-CN" altLang="en-US"/>
          </a:p>
        </p:txBody>
      </p:sp>
      <p:sp>
        <p:nvSpPr>
          <p:cNvPr id="50265" name="Line 89"/>
          <p:cNvSpPr>
            <a:spLocks noChangeShapeType="1"/>
          </p:cNvSpPr>
          <p:nvPr/>
        </p:nvSpPr>
        <p:spPr bwMode="auto">
          <a:xfrm flipH="1">
            <a:off x="2542998" y="1628777"/>
            <a:ext cx="3048143" cy="1439863"/>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6" name="Line 90"/>
          <p:cNvSpPr>
            <a:spLocks noChangeShapeType="1"/>
          </p:cNvSpPr>
          <p:nvPr/>
        </p:nvSpPr>
        <p:spPr bwMode="auto">
          <a:xfrm flipH="1">
            <a:off x="5802697" y="1628777"/>
            <a:ext cx="975421" cy="1419225"/>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7" name="Line 91"/>
          <p:cNvSpPr>
            <a:spLocks noChangeShapeType="1"/>
          </p:cNvSpPr>
          <p:nvPr/>
        </p:nvSpPr>
        <p:spPr bwMode="auto">
          <a:xfrm>
            <a:off x="7771216" y="1628777"/>
            <a:ext cx="265779" cy="1419225"/>
          </a:xfrm>
          <a:prstGeom prst="line">
            <a:avLst/>
          </a:prstGeom>
          <a:noFill/>
          <a:ln w="38100" cap="sq">
            <a:solidFill>
              <a:srgbClr val="00FFFF"/>
            </a:solidFill>
            <a:round/>
            <a:headEnd/>
            <a:tailEnd type="triangle" w="med" len="med"/>
          </a:ln>
        </p:spPr>
        <p:txBody>
          <a:bodyPr wrap="none" anchor="ctr"/>
          <a:lstStyle/>
          <a:p>
            <a:endParaRPr lang="zh-CN" altLang="en-US"/>
          </a:p>
        </p:txBody>
      </p:sp>
      <p:grpSp>
        <p:nvGrpSpPr>
          <p:cNvPr id="16" name="Group 98"/>
          <p:cNvGrpSpPr>
            <a:grpSpLocks/>
          </p:cNvGrpSpPr>
          <p:nvPr/>
        </p:nvGrpSpPr>
        <p:grpSpPr bwMode="auto">
          <a:xfrm>
            <a:off x="9839331" y="666750"/>
            <a:ext cx="1785493" cy="1790700"/>
            <a:chOff x="4803" y="420"/>
            <a:chExt cx="844" cy="1128"/>
          </a:xfrm>
        </p:grpSpPr>
        <p:grpSp>
          <p:nvGrpSpPr>
            <p:cNvPr id="17" name="Group 92"/>
            <p:cNvGrpSpPr>
              <a:grpSpLocks/>
            </p:cNvGrpSpPr>
            <p:nvPr/>
          </p:nvGrpSpPr>
          <p:grpSpPr bwMode="auto">
            <a:xfrm>
              <a:off x="4803" y="420"/>
              <a:ext cx="437" cy="1119"/>
              <a:chOff x="4899" y="406"/>
              <a:chExt cx="437" cy="1119"/>
            </a:xfrm>
          </p:grpSpPr>
          <p:sp>
            <p:nvSpPr>
              <p:cNvPr id="99359" name="Rectangle 93"/>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长</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60" name="Oval 94"/>
              <p:cNvSpPr>
                <a:spLocks noChangeArrowheads="1"/>
              </p:cNvSpPr>
              <p:nvPr/>
            </p:nvSpPr>
            <p:spPr bwMode="auto">
              <a:xfrm>
                <a:off x="4899"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nvGrpSpPr>
            <p:cNvPr id="18" name="Group 95"/>
            <p:cNvGrpSpPr>
              <a:grpSpLocks/>
            </p:cNvGrpSpPr>
            <p:nvPr/>
          </p:nvGrpSpPr>
          <p:grpSpPr bwMode="auto">
            <a:xfrm>
              <a:off x="5211" y="429"/>
              <a:ext cx="436" cy="1119"/>
              <a:chOff x="4900" y="406"/>
              <a:chExt cx="436" cy="1119"/>
            </a:xfrm>
          </p:grpSpPr>
          <p:sp>
            <p:nvSpPr>
              <p:cNvPr id="99357" name="Rectangle 96"/>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深</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58" name="Oval 97"/>
              <p:cNvSpPr>
                <a:spLocks noChangeArrowheads="1"/>
              </p:cNvSpPr>
              <p:nvPr/>
            </p:nvSpPr>
            <p:spPr bwMode="auto">
              <a:xfrm>
                <a:off x="4900"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grpSp>
        <p:nvGrpSpPr>
          <p:cNvPr id="19" name="Group 125"/>
          <p:cNvGrpSpPr>
            <a:grpSpLocks/>
          </p:cNvGrpSpPr>
          <p:nvPr/>
        </p:nvGrpSpPr>
        <p:grpSpPr bwMode="auto">
          <a:xfrm>
            <a:off x="718863" y="5589590"/>
            <a:ext cx="3745415" cy="974725"/>
            <a:chOff x="204" y="3657"/>
            <a:chExt cx="1769" cy="614"/>
          </a:xfrm>
        </p:grpSpPr>
        <p:sp>
          <p:nvSpPr>
            <p:cNvPr id="99344" name="Freeform 112"/>
            <p:cNvSpPr>
              <a:spLocks/>
            </p:cNvSpPr>
            <p:nvPr/>
          </p:nvSpPr>
          <p:spPr bwMode="auto">
            <a:xfrm>
              <a:off x="204" y="3657"/>
              <a:ext cx="1769" cy="614"/>
            </a:xfrm>
            <a:custGeom>
              <a:avLst/>
              <a:gdLst>
                <a:gd name="T0" fmla="*/ 0 w 1430"/>
                <a:gd name="T1" fmla="*/ 1082 h 497"/>
                <a:gd name="T2" fmla="*/ 257 w 1430"/>
                <a:gd name="T3" fmla="*/ 7776 h 497"/>
                <a:gd name="T4" fmla="*/ 393 w 1430"/>
                <a:gd name="T5" fmla="*/ 9245 h 497"/>
                <a:gd name="T6" fmla="*/ 1757 w 1430"/>
                <a:gd name="T7" fmla="*/ 9500 h 497"/>
                <a:gd name="T8" fmla="*/ 26051 w 1430"/>
                <a:gd name="T9" fmla="*/ 9362 h 497"/>
                <a:gd name="T10" fmla="*/ 26051 w 1430"/>
                <a:gd name="T11" fmla="*/ 3213 h 497"/>
                <a:gd name="T12" fmla="*/ 25077 w 1430"/>
                <a:gd name="T13" fmla="*/ 2276 h 497"/>
                <a:gd name="T14" fmla="*/ 24689 w 1430"/>
                <a:gd name="T15" fmla="*/ 1996 h 497"/>
                <a:gd name="T16" fmla="*/ 24390 w 1430"/>
                <a:gd name="T17" fmla="*/ 1197 h 497"/>
                <a:gd name="T18" fmla="*/ 20984 w 1430"/>
                <a:gd name="T19" fmla="*/ 1082 h 497"/>
                <a:gd name="T20" fmla="*/ 19897 w 1430"/>
                <a:gd name="T21" fmla="*/ 0 h 497"/>
                <a:gd name="T22" fmla="*/ 3951 w 1430"/>
                <a:gd name="T23" fmla="*/ 142 h 497"/>
                <a:gd name="T24" fmla="*/ 2569 w 1430"/>
                <a:gd name="T25" fmla="*/ 1471 h 497"/>
                <a:gd name="T26" fmla="*/ 527 w 1430"/>
                <a:gd name="T27" fmla="*/ 1337 h 497"/>
                <a:gd name="T28" fmla="*/ 0 w 1430"/>
                <a:gd name="T29" fmla="*/ 1082 h 4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497"/>
                <a:gd name="T47" fmla="*/ 1430 w 1430"/>
                <a:gd name="T48" fmla="*/ 497 h 4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497">
                  <a:moveTo>
                    <a:pt x="0" y="56"/>
                  </a:moveTo>
                  <a:cubicBezTo>
                    <a:pt x="6" y="173"/>
                    <a:pt x="0" y="287"/>
                    <a:pt x="13" y="403"/>
                  </a:cubicBezTo>
                  <a:cubicBezTo>
                    <a:pt x="16" y="428"/>
                    <a:pt x="3" y="460"/>
                    <a:pt x="20" y="479"/>
                  </a:cubicBezTo>
                  <a:cubicBezTo>
                    <a:pt x="35" y="497"/>
                    <a:pt x="90" y="493"/>
                    <a:pt x="90" y="493"/>
                  </a:cubicBezTo>
                  <a:cubicBezTo>
                    <a:pt x="502" y="491"/>
                    <a:pt x="913" y="493"/>
                    <a:pt x="1325" y="486"/>
                  </a:cubicBezTo>
                  <a:cubicBezTo>
                    <a:pt x="1430" y="484"/>
                    <a:pt x="1383" y="249"/>
                    <a:pt x="1325" y="167"/>
                  </a:cubicBezTo>
                  <a:cubicBezTo>
                    <a:pt x="1316" y="133"/>
                    <a:pt x="1309" y="129"/>
                    <a:pt x="1276" y="118"/>
                  </a:cubicBezTo>
                  <a:cubicBezTo>
                    <a:pt x="1269" y="113"/>
                    <a:pt x="1260" y="111"/>
                    <a:pt x="1256" y="104"/>
                  </a:cubicBezTo>
                  <a:cubicBezTo>
                    <a:pt x="1248" y="91"/>
                    <a:pt x="1257" y="63"/>
                    <a:pt x="1242" y="62"/>
                  </a:cubicBezTo>
                  <a:cubicBezTo>
                    <a:pt x="1184" y="60"/>
                    <a:pt x="1126" y="58"/>
                    <a:pt x="1068" y="56"/>
                  </a:cubicBezTo>
                  <a:cubicBezTo>
                    <a:pt x="1052" y="32"/>
                    <a:pt x="1037" y="16"/>
                    <a:pt x="1013" y="0"/>
                  </a:cubicBezTo>
                  <a:cubicBezTo>
                    <a:pt x="742" y="2"/>
                    <a:pt x="472" y="2"/>
                    <a:pt x="201" y="7"/>
                  </a:cubicBezTo>
                  <a:cubicBezTo>
                    <a:pt x="162" y="8"/>
                    <a:pt x="142" y="44"/>
                    <a:pt x="131" y="76"/>
                  </a:cubicBezTo>
                  <a:cubicBezTo>
                    <a:pt x="96" y="74"/>
                    <a:pt x="61" y="74"/>
                    <a:pt x="27" y="69"/>
                  </a:cubicBezTo>
                  <a:cubicBezTo>
                    <a:pt x="17" y="67"/>
                    <a:pt x="0" y="56"/>
                    <a:pt x="0" y="56"/>
                  </a:cubicBezTo>
                  <a:close/>
                </a:path>
              </a:pathLst>
            </a:custGeom>
            <a:solidFill>
              <a:srgbClr val="FFFFA3"/>
            </a:solidFill>
            <a:ln w="12700" cap="sq" cmpd="sng">
              <a:noFill/>
              <a:prstDash val="solid"/>
              <a:round/>
              <a:headEnd/>
              <a:tailEnd/>
            </a:ln>
          </p:spPr>
          <p:txBody>
            <a:bodyPr wrap="none" anchor="ctr"/>
            <a:lstStyle/>
            <a:p>
              <a:endParaRPr lang="zh-CN" altLang="en-US"/>
            </a:p>
          </p:txBody>
        </p:sp>
        <p:grpSp>
          <p:nvGrpSpPr>
            <p:cNvPr id="20" name="Group 114"/>
            <p:cNvGrpSpPr>
              <a:grpSpLocks/>
            </p:cNvGrpSpPr>
            <p:nvPr/>
          </p:nvGrpSpPr>
          <p:grpSpPr bwMode="auto">
            <a:xfrm>
              <a:off x="494" y="3863"/>
              <a:ext cx="1229" cy="244"/>
              <a:chOff x="2654" y="3748"/>
              <a:chExt cx="1229" cy="244"/>
            </a:xfrm>
          </p:grpSpPr>
          <p:sp>
            <p:nvSpPr>
              <p:cNvPr id="99346" name="Rectangle 115"/>
              <p:cNvSpPr>
                <a:spLocks noChangeArrowheads="1"/>
              </p:cNvSpPr>
              <p:nvPr/>
            </p:nvSpPr>
            <p:spPr bwMode="auto">
              <a:xfrm>
                <a:off x="2661" y="3759"/>
                <a:ext cx="454" cy="195"/>
              </a:xfrm>
              <a:prstGeom prst="rect">
                <a:avLst/>
              </a:prstGeom>
              <a:noFill/>
              <a:ln w="25400" cap="sq">
                <a:noFill/>
                <a:miter lim="800000"/>
                <a:headEnd type="none" w="sm" len="sm"/>
                <a:tailEnd type="none" w="sm" len="sm"/>
              </a:ln>
            </p:spPr>
            <p:txBody>
              <a:bodyPr wrap="none" anchor="ctr"/>
              <a:lstStyle/>
              <a:p>
                <a:pPr eaLnBrk="1" hangingPunct="1"/>
                <a:r>
                  <a:rPr kumimoji="1" lang="en-US" altLang="en-US" sz="2400" b="1" dirty="0"/>
                  <a:t>flag</a:t>
                </a:r>
                <a:endParaRPr kumimoji="1" lang="en-US" altLang="zh-CN" sz="2400" b="1" dirty="0"/>
              </a:p>
            </p:txBody>
          </p:sp>
          <p:sp>
            <p:nvSpPr>
              <p:cNvPr id="99347" name="Rectangle 116"/>
              <p:cNvSpPr>
                <a:spLocks noChangeArrowheads="1"/>
              </p:cNvSpPr>
              <p:nvPr/>
            </p:nvSpPr>
            <p:spPr bwMode="auto">
              <a:xfrm>
                <a:off x="3059" y="3748"/>
                <a:ext cx="528" cy="240"/>
              </a:xfrm>
              <a:prstGeom prst="rect">
                <a:avLst/>
              </a:prstGeom>
              <a:noFill/>
              <a:ln w="28575" cap="sq">
                <a:noFill/>
                <a:miter lim="800000"/>
                <a:headEnd type="none" w="sm" len="sm"/>
                <a:tailEnd type="none" w="sm" len="sm"/>
              </a:ln>
            </p:spPr>
            <p:txBody>
              <a:bodyPr wrap="none" anchor="ctr"/>
              <a:lstStyle/>
              <a:p>
                <a:pPr algn="l" eaLnBrk="1" hangingPunct="1"/>
                <a:r>
                  <a:rPr kumimoji="1" lang="en-US" altLang="en-US" sz="2400" b="1" dirty="0"/>
                  <a:t>inf</a:t>
                </a:r>
                <a:r>
                  <a:rPr kumimoji="1" lang="en-US" altLang="en-US" sz="2400" b="1" dirty="0">
                    <a:solidFill>
                      <a:schemeClr val="bg1"/>
                    </a:solidFill>
                  </a:rPr>
                  <a:t>o</a:t>
                </a:r>
                <a:endParaRPr kumimoji="1" lang="en-US" altLang="zh-CN" sz="2400" b="1" dirty="0">
                  <a:solidFill>
                    <a:schemeClr val="bg1"/>
                  </a:solidFill>
                </a:endParaRPr>
              </a:p>
            </p:txBody>
          </p:sp>
          <p:sp>
            <p:nvSpPr>
              <p:cNvPr id="99348" name="Rectangle 117"/>
              <p:cNvSpPr>
                <a:spLocks noChangeArrowheads="1"/>
              </p:cNvSpPr>
              <p:nvPr/>
            </p:nvSpPr>
            <p:spPr bwMode="auto">
              <a:xfrm>
                <a:off x="3355" y="3752"/>
                <a:ext cx="528" cy="240"/>
              </a:xfrm>
              <a:prstGeom prst="rect">
                <a:avLst/>
              </a:prstGeom>
              <a:noFill/>
              <a:ln w="28575" cap="sq">
                <a:noFill/>
                <a:miter lim="800000"/>
                <a:headEnd type="none" w="sm" len="sm"/>
                <a:tailEnd type="none" w="sm" len="sm"/>
              </a:ln>
            </p:spPr>
            <p:txBody>
              <a:bodyPr wrap="none" anchor="ctr"/>
              <a:lstStyle/>
              <a:p>
                <a:pPr eaLnBrk="1" hangingPunct="1"/>
                <a:r>
                  <a:rPr kumimoji="1" lang="en-US" altLang="en-US" sz="2400" b="1" dirty="0"/>
                  <a:t>link</a:t>
                </a:r>
                <a:endParaRPr kumimoji="1" lang="en-US" altLang="zh-CN" sz="2400" b="1" dirty="0"/>
              </a:p>
            </p:txBody>
          </p:sp>
          <p:sp>
            <p:nvSpPr>
              <p:cNvPr id="99349" name="Line 118"/>
              <p:cNvSpPr>
                <a:spLocks noChangeShapeType="1"/>
              </p:cNvSpPr>
              <p:nvPr/>
            </p:nvSpPr>
            <p:spPr bwMode="auto">
              <a:xfrm>
                <a:off x="2654" y="3780"/>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0" name="Line 119"/>
              <p:cNvSpPr>
                <a:spLocks noChangeShapeType="1"/>
              </p:cNvSpPr>
              <p:nvPr/>
            </p:nvSpPr>
            <p:spPr bwMode="auto">
              <a:xfrm>
                <a:off x="2654" y="3978"/>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1" name="Line 120"/>
              <p:cNvSpPr>
                <a:spLocks noChangeShapeType="1"/>
              </p:cNvSpPr>
              <p:nvPr/>
            </p:nvSpPr>
            <p:spPr bwMode="auto">
              <a:xfrm>
                <a:off x="2654"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2" name="Line 121"/>
              <p:cNvSpPr>
                <a:spLocks noChangeShapeType="1"/>
              </p:cNvSpPr>
              <p:nvPr/>
            </p:nvSpPr>
            <p:spPr bwMode="auto">
              <a:xfrm>
                <a:off x="3016"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3" name="Line 122"/>
              <p:cNvSpPr>
                <a:spLocks noChangeShapeType="1"/>
              </p:cNvSpPr>
              <p:nvPr/>
            </p:nvSpPr>
            <p:spPr bwMode="auto">
              <a:xfrm>
                <a:off x="3379" y="3794"/>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4" name="Line 123"/>
              <p:cNvSpPr>
                <a:spLocks noChangeShapeType="1"/>
              </p:cNvSpPr>
              <p:nvPr/>
            </p:nvSpPr>
            <p:spPr bwMode="auto">
              <a:xfrm>
                <a:off x="3742" y="3793"/>
                <a:ext cx="0" cy="180"/>
              </a:xfrm>
              <a:prstGeom prst="line">
                <a:avLst/>
              </a:prstGeom>
              <a:noFill/>
              <a:ln w="28575" cap="sq">
                <a:solidFill>
                  <a:srgbClr val="000080"/>
                </a:solidFill>
                <a:round/>
                <a:headEnd/>
                <a:tailEnd/>
              </a:ln>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62"/>
                                        </p:tgtEl>
                                        <p:attrNameLst>
                                          <p:attrName>style.visibility</p:attrName>
                                        </p:attrNameLst>
                                      </p:cBhvr>
                                      <p:to>
                                        <p:strVal val="visible"/>
                                      </p:to>
                                    </p:set>
                                    <p:animEffect transition="in" filter="wipe(left)">
                                      <p:cBhvr>
                                        <p:cTn id="12" dur="500"/>
                                        <p:tgtEl>
                                          <p:spTgt spid="5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63"/>
                                        </p:tgtEl>
                                        <p:attrNameLst>
                                          <p:attrName>style.visibility</p:attrName>
                                        </p:attrNameLst>
                                      </p:cBhvr>
                                      <p:to>
                                        <p:strVal val="visible"/>
                                      </p:to>
                                    </p:set>
                                    <p:animEffect transition="in" filter="wipe(left)">
                                      <p:cBhvr>
                                        <p:cTn id="17" dur="500"/>
                                        <p:tgtEl>
                                          <p:spTgt spid="5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64"/>
                                        </p:tgtEl>
                                        <p:attrNameLst>
                                          <p:attrName>style.visibility</p:attrName>
                                        </p:attrNameLst>
                                      </p:cBhvr>
                                      <p:to>
                                        <p:strVal val="visible"/>
                                      </p:to>
                                    </p:set>
                                    <p:animEffect transition="in" filter="wipe(left)">
                                      <p:cBhvr>
                                        <p:cTn id="22" dur="500"/>
                                        <p:tgtEl>
                                          <p:spTgt spid="50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265"/>
                                        </p:tgtEl>
                                        <p:attrNameLst>
                                          <p:attrName>style.visibility</p:attrName>
                                        </p:attrNameLst>
                                      </p:cBhvr>
                                      <p:to>
                                        <p:strVal val="visible"/>
                                      </p:to>
                                    </p:set>
                                    <p:animEffect transition="in" filter="wipe(up)">
                                      <p:cBhvr>
                                        <p:cTn id="37" dur="500"/>
                                        <p:tgtEl>
                                          <p:spTgt spid="502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0266"/>
                                        </p:tgtEl>
                                        <p:attrNameLst>
                                          <p:attrName>style.visibility</p:attrName>
                                        </p:attrNameLst>
                                      </p:cBhvr>
                                      <p:to>
                                        <p:strVal val="visible"/>
                                      </p:to>
                                    </p:set>
                                    <p:animEffect transition="in" filter="wipe(up)">
                                      <p:cBhvr>
                                        <p:cTn id="42" dur="500"/>
                                        <p:tgtEl>
                                          <p:spTgt spid="502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267"/>
                                        </p:tgtEl>
                                        <p:attrNameLst>
                                          <p:attrName>style.visibility</p:attrName>
                                        </p:attrNameLst>
                                      </p:cBhvr>
                                      <p:to>
                                        <p:strVal val="visible"/>
                                      </p:to>
                                    </p:set>
                                    <p:animEffect transition="in" filter="wipe(up)">
                                      <p:cBhvr>
                                        <p:cTn id="47" dur="500"/>
                                        <p:tgtEl>
                                          <p:spTgt spid="502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2" grpId="0" animBg="1"/>
      <p:bldP spid="50263" grpId="0" animBg="1"/>
      <p:bldP spid="50264" grpId="0" animBg="1"/>
      <p:bldP spid="50265" grpId="0" animBg="1"/>
      <p:bldP spid="50266" grpId="0" animBg="1"/>
      <p:bldP spid="5026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9"/>
          <p:cNvSpPr>
            <a:spLocks noChangeArrowheads="1"/>
          </p:cNvSpPr>
          <p:nvPr/>
        </p:nvSpPr>
        <p:spPr bwMode="auto">
          <a:xfrm>
            <a:off x="239622" y="1125538"/>
            <a:ext cx="11616186" cy="554355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31"/>
          <p:cNvGrpSpPr>
            <a:grpSpLocks/>
          </p:cNvGrpSpPr>
          <p:nvPr/>
        </p:nvGrpSpPr>
        <p:grpSpPr bwMode="auto">
          <a:xfrm>
            <a:off x="602290" y="304800"/>
            <a:ext cx="8134137" cy="685800"/>
            <a:chOff x="144" y="240"/>
            <a:chExt cx="3843" cy="432"/>
          </a:xfrm>
        </p:grpSpPr>
        <p:sp>
          <p:nvSpPr>
            <p:cNvPr id="100372" name="Rectangle 20"/>
            <p:cNvSpPr>
              <a:spLocks noChangeArrowheads="1"/>
            </p:cNvSpPr>
            <p:nvPr/>
          </p:nvSpPr>
          <p:spPr bwMode="auto">
            <a:xfrm>
              <a:off x="144" y="240"/>
              <a:ext cx="3792" cy="432"/>
            </a:xfrm>
            <a:prstGeom prst="rect">
              <a:avLst/>
            </a:prstGeom>
            <a:solidFill>
              <a:srgbClr val="FFFFC9"/>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100373" name="Text Box 21"/>
            <p:cNvSpPr txBox="1">
              <a:spLocks noChangeArrowheads="1"/>
            </p:cNvSpPr>
            <p:nvPr/>
          </p:nvSpPr>
          <p:spPr bwMode="auto">
            <a:xfrm>
              <a:off x="195" y="292"/>
              <a:ext cx="3792" cy="37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300" b="1">
                  <a:solidFill>
                    <a:srgbClr val="003399"/>
                  </a:solidFill>
                  <a:ea typeface="楷体_GB2312" pitchFamily="49" charset="-122"/>
                </a:rPr>
                <a:t> 5.3  多元多项式的广义表表示</a:t>
              </a:r>
            </a:p>
          </p:txBody>
        </p:sp>
      </p:grpSp>
      <p:grpSp>
        <p:nvGrpSpPr>
          <p:cNvPr id="3" name="Group 33"/>
          <p:cNvGrpSpPr>
            <a:grpSpLocks/>
          </p:cNvGrpSpPr>
          <p:nvPr/>
        </p:nvGrpSpPr>
        <p:grpSpPr bwMode="auto">
          <a:xfrm rot="299334">
            <a:off x="2145790" y="4359277"/>
            <a:ext cx="7827596" cy="1514475"/>
            <a:chOff x="669" y="2945"/>
            <a:chExt cx="3699" cy="954"/>
          </a:xfrm>
        </p:grpSpPr>
        <p:sp>
          <p:nvSpPr>
            <p:cNvPr id="100364" name="AutoShape 34"/>
            <p:cNvSpPr>
              <a:spLocks noChangeArrowheads="1"/>
            </p:cNvSpPr>
            <p:nvPr/>
          </p:nvSpPr>
          <p:spPr bwMode="auto">
            <a:xfrm rot="-364023">
              <a:off x="669" y="3131"/>
              <a:ext cx="3312" cy="768"/>
            </a:xfrm>
            <a:prstGeom prst="irregularSeal2">
              <a:avLst/>
            </a:prstGeom>
            <a:solidFill>
              <a:srgbClr val="CCFFCC"/>
            </a:solidFill>
            <a:ln w="12700" cap="sq">
              <a:noFill/>
              <a:miter lim="800000"/>
              <a:headEnd/>
              <a:tailEnd/>
            </a:ln>
            <a:effectLst>
              <a:outerShdw dist="141990" dir="1593903" algn="ctr" rotWithShape="0">
                <a:srgbClr val="969696"/>
              </a:outerShdw>
            </a:effectLst>
          </p:spPr>
          <p:txBody>
            <a:bodyPr wrap="none" anchor="ctr"/>
            <a:lstStyle/>
            <a:p>
              <a:endParaRPr lang="zh-CN" altLang="en-US"/>
            </a:p>
          </p:txBody>
        </p:sp>
        <p:sp>
          <p:nvSpPr>
            <p:cNvPr id="100365" name="Text Box 35"/>
            <p:cNvSpPr txBox="1">
              <a:spLocks noChangeArrowheads="1"/>
            </p:cNvSpPr>
            <p:nvPr/>
          </p:nvSpPr>
          <p:spPr bwMode="auto">
            <a:xfrm rot="-810407">
              <a:off x="765" y="3404"/>
              <a:ext cx="2160" cy="407"/>
            </a:xfrm>
            <a:prstGeom prst="rect">
              <a:avLst/>
            </a:prstGeom>
            <a:noFill/>
            <a:ln w="12700" cap="sq">
              <a:noFill/>
              <a:miter lim="800000"/>
              <a:headEnd/>
              <a:tailEnd/>
            </a:ln>
            <a:effectLst>
              <a:outerShdw dist="28398" dir="17793903" algn="ctr" rotWithShape="0">
                <a:schemeClr val="bg1"/>
              </a:outerShdw>
            </a:effectLst>
          </p:spPr>
          <p:txBody>
            <a:bodyPr>
              <a:spAutoFit/>
            </a:bodyPr>
            <a:lstStyle/>
            <a:p>
              <a:r>
                <a:rPr lang="zh-CN" altLang="en-US" sz="3600" b="1">
                  <a:solidFill>
                    <a:srgbClr val="FF0000"/>
                  </a:solidFill>
                  <a:ea typeface="黑体" pitchFamily="49" charset="-122"/>
                </a:rPr>
                <a:t>三元多项式</a:t>
              </a:r>
            </a:p>
          </p:txBody>
        </p:sp>
        <p:grpSp>
          <p:nvGrpSpPr>
            <p:cNvPr id="4" name="Group 36"/>
            <p:cNvGrpSpPr>
              <a:grpSpLocks/>
            </p:cNvGrpSpPr>
            <p:nvPr/>
          </p:nvGrpSpPr>
          <p:grpSpPr bwMode="auto">
            <a:xfrm rot="822697">
              <a:off x="3600" y="3024"/>
              <a:ext cx="768" cy="720"/>
              <a:chOff x="2995" y="2106"/>
              <a:chExt cx="989" cy="768"/>
            </a:xfrm>
          </p:grpSpPr>
          <p:sp>
            <p:nvSpPr>
              <p:cNvPr id="100369" name="Freeform 37"/>
              <p:cNvSpPr>
                <a:spLocks/>
              </p:cNvSpPr>
              <p:nvPr/>
            </p:nvSpPr>
            <p:spPr bwMode="auto">
              <a:xfrm rot="421002">
                <a:off x="2995" y="2106"/>
                <a:ext cx="989" cy="768"/>
              </a:xfrm>
              <a:custGeom>
                <a:avLst/>
                <a:gdLst>
                  <a:gd name="T0" fmla="*/ 13001802 w 439"/>
                  <a:gd name="T1" fmla="*/ 956 h 683"/>
                  <a:gd name="T2" fmla="*/ 16820995 w 439"/>
                  <a:gd name="T3" fmla="*/ 711 h 683"/>
                  <a:gd name="T4" fmla="*/ 23602722 w 439"/>
                  <a:gd name="T5" fmla="*/ 859 h 683"/>
                  <a:gd name="T6" fmla="*/ 22987050 w 439"/>
                  <a:gd name="T7" fmla="*/ 1256 h 683"/>
                  <a:gd name="T8" fmla="*/ 14817827 w 439"/>
                  <a:gd name="T9" fmla="*/ 1575 h 683"/>
                  <a:gd name="T10" fmla="*/ 13275712 w 439"/>
                  <a:gd name="T11" fmla="*/ 2449 h 683"/>
                  <a:gd name="T12" fmla="*/ 14817827 w 439"/>
                  <a:gd name="T13" fmla="*/ 2726 h 683"/>
                  <a:gd name="T14" fmla="*/ 12141214 w 439"/>
                  <a:gd name="T15" fmla="*/ 3024 h 683"/>
                  <a:gd name="T16" fmla="*/ 12753563 w 439"/>
                  <a:gd name="T17" fmla="*/ 3326 h 683"/>
                  <a:gd name="T18" fmla="*/ 18474353 w 439"/>
                  <a:gd name="T19" fmla="*/ 3530 h 683"/>
                  <a:gd name="T20" fmla="*/ 26031877 w 439"/>
                  <a:gd name="T21" fmla="*/ 3392 h 683"/>
                  <a:gd name="T22" fmla="*/ 28456463 w 439"/>
                  <a:gd name="T23" fmla="*/ 3024 h 683"/>
                  <a:gd name="T24" fmla="*/ 25414849 w 439"/>
                  <a:gd name="T25" fmla="*/ 2671 h 683"/>
                  <a:gd name="T26" fmla="*/ 28731831 w 439"/>
                  <a:gd name="T27" fmla="*/ 2483 h 683"/>
                  <a:gd name="T28" fmla="*/ 28731831 w 439"/>
                  <a:gd name="T29" fmla="*/ 1995 h 683"/>
                  <a:gd name="T30" fmla="*/ 37187614 w 439"/>
                  <a:gd name="T31" fmla="*/ 1588 h 683"/>
                  <a:gd name="T32" fmla="*/ 38077406 w 439"/>
                  <a:gd name="T33" fmla="*/ 966 h 683"/>
                  <a:gd name="T34" fmla="*/ 32608103 w 439"/>
                  <a:gd name="T35" fmla="*/ 305 h 683"/>
                  <a:gd name="T36" fmla="*/ 21758014 w 439"/>
                  <a:gd name="T37" fmla="*/ 0 h 683"/>
                  <a:gd name="T38" fmla="*/ 9712054 w 439"/>
                  <a:gd name="T39" fmla="*/ 201 h 683"/>
                  <a:gd name="T40" fmla="*/ 2701105 w 439"/>
                  <a:gd name="T41" fmla="*/ 591 h 683"/>
                  <a:gd name="T42" fmla="*/ 0 w 439"/>
                  <a:gd name="T43" fmla="*/ 1209 h 683"/>
                  <a:gd name="T44" fmla="*/ 341097 w 439"/>
                  <a:gd name="T45" fmla="*/ 1575 h 683"/>
                  <a:gd name="T46" fmla="*/ 12753563 w 439"/>
                  <a:gd name="T47" fmla="*/ 1528 h 683"/>
                  <a:gd name="T48" fmla="*/ 13001802 w 439"/>
                  <a:gd name="T49" fmla="*/ 95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100370" name="Freeform 38"/>
              <p:cNvSpPr>
                <a:spLocks/>
              </p:cNvSpPr>
              <p:nvPr/>
            </p:nvSpPr>
            <p:spPr bwMode="auto">
              <a:xfrm rot="421002">
                <a:off x="3043" y="2106"/>
                <a:ext cx="881" cy="535"/>
              </a:xfrm>
              <a:custGeom>
                <a:avLst/>
                <a:gdLst>
                  <a:gd name="T0" fmla="*/ 0 w 390"/>
                  <a:gd name="T1" fmla="*/ 1198 h 477"/>
                  <a:gd name="T2" fmla="*/ 5134588 w 390"/>
                  <a:gd name="T3" fmla="*/ 1141 h 477"/>
                  <a:gd name="T4" fmla="*/ 8020500 w 390"/>
                  <a:gd name="T5" fmla="*/ 1198 h 477"/>
                  <a:gd name="T6" fmla="*/ 7855091 w 390"/>
                  <a:gd name="T7" fmla="*/ 873 h 477"/>
                  <a:gd name="T8" fmla="*/ 10013360 w 390"/>
                  <a:gd name="T9" fmla="*/ 499 h 477"/>
                  <a:gd name="T10" fmla="*/ 18541104 w 390"/>
                  <a:gd name="T11" fmla="*/ 368 h 477"/>
                  <a:gd name="T12" fmla="*/ 22619923 w 390"/>
                  <a:gd name="T13" fmla="*/ 522 h 477"/>
                  <a:gd name="T14" fmla="*/ 26927862 w 390"/>
                  <a:gd name="T15" fmla="*/ 758 h 477"/>
                  <a:gd name="T16" fmla="*/ 25693089 w 390"/>
                  <a:gd name="T17" fmla="*/ 1181 h 477"/>
                  <a:gd name="T18" fmla="*/ 17588345 w 390"/>
                  <a:gd name="T19" fmla="*/ 1377 h 477"/>
                  <a:gd name="T20" fmla="*/ 15397605 w 390"/>
                  <a:gd name="T21" fmla="*/ 1673 h 477"/>
                  <a:gd name="T22" fmla="*/ 16031609 w 390"/>
                  <a:gd name="T23" fmla="*/ 1968 h 477"/>
                  <a:gd name="T24" fmla="*/ 14951943 w 390"/>
                  <a:gd name="T25" fmla="*/ 2380 h 477"/>
                  <a:gd name="T26" fmla="*/ 23060055 w 390"/>
                  <a:gd name="T27" fmla="*/ 2380 h 477"/>
                  <a:gd name="T28" fmla="*/ 24139418 w 390"/>
                  <a:gd name="T29" fmla="*/ 2077 h 477"/>
                  <a:gd name="T30" fmla="*/ 23537232 w 390"/>
                  <a:gd name="T31" fmla="*/ 1718 h 477"/>
                  <a:gd name="T32" fmla="*/ 28485353 w 390"/>
                  <a:gd name="T33" fmla="*/ 1529 h 477"/>
                  <a:gd name="T34" fmla="*/ 32273280 w 390"/>
                  <a:gd name="T35" fmla="*/ 1429 h 477"/>
                  <a:gd name="T36" fmla="*/ 35136135 w 390"/>
                  <a:gd name="T37" fmla="*/ 979 h 477"/>
                  <a:gd name="T38" fmla="*/ 32509282 w 390"/>
                  <a:gd name="T39" fmla="*/ 490 h 477"/>
                  <a:gd name="T40" fmla="*/ 23771989 w 390"/>
                  <a:gd name="T41" fmla="*/ 0 h 477"/>
                  <a:gd name="T42" fmla="*/ 13156576 w 390"/>
                  <a:gd name="T43" fmla="*/ 38 h 477"/>
                  <a:gd name="T44" fmla="*/ 4587878 w 390"/>
                  <a:gd name="T45" fmla="*/ 330 h 477"/>
                  <a:gd name="T46" fmla="*/ 912894 w 390"/>
                  <a:gd name="T47" fmla="*/ 698 h 477"/>
                  <a:gd name="T48" fmla="*/ 0 w 390"/>
                  <a:gd name="T49" fmla="*/ 1198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100371" name="Freeform 39"/>
              <p:cNvSpPr>
                <a:spLocks/>
              </p:cNvSpPr>
              <p:nvPr/>
            </p:nvSpPr>
            <p:spPr bwMode="auto">
              <a:xfrm rot="421002">
                <a:off x="3335" y="2712"/>
                <a:ext cx="284" cy="122"/>
              </a:xfrm>
              <a:custGeom>
                <a:avLst/>
                <a:gdLst>
                  <a:gd name="T0" fmla="*/ 3921727 w 126"/>
                  <a:gd name="T1" fmla="*/ 0 h 109"/>
                  <a:gd name="T2" fmla="*/ 771937 w 126"/>
                  <a:gd name="T3" fmla="*/ 96 h 109"/>
                  <a:gd name="T4" fmla="*/ 0 w 126"/>
                  <a:gd name="T5" fmla="*/ 354 h 109"/>
                  <a:gd name="T6" fmla="*/ 2440092 w 126"/>
                  <a:gd name="T7" fmla="*/ 528 h 109"/>
                  <a:gd name="T8" fmla="*/ 8558944 w 126"/>
                  <a:gd name="T9" fmla="*/ 528 h 109"/>
                  <a:gd name="T10" fmla="*/ 11006415 w 126"/>
                  <a:gd name="T11" fmla="*/ 319 h 109"/>
                  <a:gd name="T12" fmla="*/ 8911122 w 126"/>
                  <a:gd name="T13" fmla="*/ 69 h 109"/>
                  <a:gd name="T14" fmla="*/ 392172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sp>
          <p:nvSpPr>
            <p:cNvPr id="100367" name="Rectangle 40"/>
            <p:cNvSpPr>
              <a:spLocks noChangeArrowheads="1"/>
            </p:cNvSpPr>
            <p:nvPr/>
          </p:nvSpPr>
          <p:spPr bwMode="auto">
            <a:xfrm rot="20865353">
              <a:off x="2538" y="3062"/>
              <a:ext cx="451"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表</a:t>
              </a:r>
            </a:p>
          </p:txBody>
        </p:sp>
        <p:sp>
          <p:nvSpPr>
            <p:cNvPr id="100368" name="Rectangle 41"/>
            <p:cNvSpPr>
              <a:spLocks noChangeArrowheads="1"/>
            </p:cNvSpPr>
            <p:nvPr/>
          </p:nvSpPr>
          <p:spPr bwMode="auto">
            <a:xfrm rot="20833583">
              <a:off x="2894" y="2945"/>
              <a:ext cx="451"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示</a:t>
              </a:r>
            </a:p>
          </p:txBody>
        </p:sp>
      </p:grpSp>
      <p:grpSp>
        <p:nvGrpSpPr>
          <p:cNvPr id="5" name="Group 42"/>
          <p:cNvGrpSpPr>
            <a:grpSpLocks/>
          </p:cNvGrpSpPr>
          <p:nvPr/>
        </p:nvGrpSpPr>
        <p:grpSpPr bwMode="auto">
          <a:xfrm>
            <a:off x="1103118" y="2852740"/>
            <a:ext cx="8577891" cy="1370012"/>
            <a:chOff x="521" y="1797"/>
            <a:chExt cx="4053" cy="863"/>
          </a:xfrm>
        </p:grpSpPr>
        <p:sp>
          <p:nvSpPr>
            <p:cNvPr id="100361" name="Text Box 43"/>
            <p:cNvSpPr txBox="1">
              <a:spLocks noChangeArrowheads="1"/>
            </p:cNvSpPr>
            <p:nvPr/>
          </p:nvSpPr>
          <p:spPr bwMode="auto">
            <a:xfrm>
              <a:off x="661" y="2292"/>
              <a:ext cx="3913" cy="368"/>
            </a:xfrm>
            <a:prstGeom prst="rect">
              <a:avLst/>
            </a:prstGeom>
            <a:noFill/>
            <a:ln w="12700" cap="sq">
              <a:noFill/>
              <a:miter lim="800000"/>
              <a:headEnd type="none" w="sm" len="sm"/>
              <a:tailEnd type="none" w="sm" len="sm"/>
            </a:ln>
          </p:spPr>
          <p:txBody>
            <a:bodyPr wrap="none">
              <a:spAutoFit/>
            </a:bodyPr>
            <a:lstStyle/>
            <a:p>
              <a:pPr algn="l" eaLnBrk="1" hangingPunct="1">
                <a:spcAft>
                  <a:spcPct val="30000"/>
                </a:spcAft>
              </a:pPr>
              <a:r>
                <a:rPr kumimoji="1" lang="en-US" altLang="zh-CN" sz="3200" b="1" dirty="0">
                  <a:solidFill>
                    <a:srgbClr val="FFFFFF"/>
                  </a:solidFill>
                </a:rPr>
                <a:t>P(</a:t>
              </a:r>
              <a:r>
                <a:rPr kumimoji="1" lang="en-US" altLang="zh-CN" sz="3200" b="1" dirty="0" err="1">
                  <a:solidFill>
                    <a:srgbClr val="00FF00"/>
                  </a:solidFill>
                </a:rPr>
                <a:t>x</a:t>
              </a:r>
              <a:r>
                <a:rPr kumimoji="1" lang="en-US" altLang="zh-CN" sz="3200" b="1" dirty="0" err="1">
                  <a:solidFill>
                    <a:srgbClr val="FFFFFF"/>
                  </a:solidFill>
                </a:rPr>
                <a:t>,</a:t>
              </a:r>
              <a:r>
                <a:rPr kumimoji="1" lang="en-US" altLang="zh-CN" sz="3200" b="1" dirty="0" err="1">
                  <a:solidFill>
                    <a:srgbClr val="FFFF00"/>
                  </a:solidFill>
                </a:rPr>
                <a:t>y</a:t>
              </a:r>
              <a:r>
                <a:rPr kumimoji="1" lang="en-US" altLang="zh-CN" sz="3200" b="1" dirty="0" err="1">
                  <a:solidFill>
                    <a:srgbClr val="FFFFFF"/>
                  </a:solidFill>
                </a:rPr>
                <a:t>,</a:t>
              </a:r>
              <a:r>
                <a:rPr kumimoji="1" lang="en-US" altLang="zh-CN" sz="3200" b="1" dirty="0" err="1">
                  <a:solidFill>
                    <a:srgbClr val="00FFFF"/>
                  </a:solidFill>
                </a:rPr>
                <a:t>z</a:t>
              </a:r>
              <a:r>
                <a:rPr kumimoji="1" lang="en-US" altLang="zh-CN" sz="3200" b="1" dirty="0">
                  <a:solidFill>
                    <a:srgbClr val="FFFFFF"/>
                  </a:solidFill>
                </a:rPr>
                <a:t>)</a:t>
              </a:r>
              <a:r>
                <a:rPr kumimoji="1" lang="en-US" altLang="zh-CN" sz="3200" b="1" dirty="0">
                  <a:solidFill>
                    <a:srgbClr val="FF3300"/>
                  </a:solidFill>
                </a:rPr>
                <a:t> </a:t>
              </a:r>
              <a:r>
                <a:rPr kumimoji="1" lang="en-US" altLang="zh-CN" sz="3200" b="1" dirty="0">
                  <a:solidFill>
                    <a:srgbClr val="FFFFFF"/>
                  </a:solidFill>
                </a:rPr>
                <a:t>= </a:t>
              </a:r>
              <a:r>
                <a:rPr kumimoji="1" lang="en-US" altLang="zh-CN" sz="3200" b="1" dirty="0">
                  <a:solidFill>
                    <a:srgbClr val="66FF33"/>
                  </a:solidFill>
                </a:rPr>
                <a:t>x</a:t>
              </a:r>
              <a:r>
                <a:rPr kumimoji="1" lang="en-US" altLang="zh-CN" sz="3200" b="1" baseline="30000" dirty="0">
                  <a:solidFill>
                    <a:srgbClr val="FFFFFF"/>
                  </a:solidFill>
                </a:rPr>
                <a:t>10</a:t>
              </a:r>
              <a:r>
                <a:rPr kumimoji="1" lang="en-US" altLang="zh-CN" sz="3200" b="1" dirty="0">
                  <a:solidFill>
                    <a:srgbClr val="FFFF00"/>
                  </a:solidFill>
                </a:rPr>
                <a:t>y</a:t>
              </a:r>
              <a:r>
                <a:rPr kumimoji="1" lang="en-US" altLang="zh-CN" sz="3200" b="1" baseline="30000" dirty="0">
                  <a:solidFill>
                    <a:srgbClr val="FFFFFF"/>
                  </a:solidFill>
                </a:rPr>
                <a:t>3</a:t>
              </a:r>
              <a:r>
                <a:rPr kumimoji="1" lang="en-US" altLang="zh-CN" sz="3200" b="1" dirty="0">
                  <a:solidFill>
                    <a:srgbClr val="00FFFF"/>
                  </a:solidFill>
                </a:rPr>
                <a:t>z</a:t>
              </a:r>
              <a:r>
                <a:rPr kumimoji="1" lang="en-US" altLang="zh-CN" sz="3200" b="1" baseline="30000" dirty="0">
                  <a:solidFill>
                    <a:srgbClr val="FFFFFF"/>
                  </a:solidFill>
                </a:rPr>
                <a:t>2</a:t>
              </a:r>
              <a:r>
                <a:rPr kumimoji="1" lang="en-US" altLang="zh-CN" sz="3200" b="1" dirty="0">
                  <a:solidFill>
                    <a:srgbClr val="FFFFFF"/>
                  </a:solidFill>
                </a:rPr>
                <a:t>+2</a:t>
              </a:r>
              <a:r>
                <a:rPr kumimoji="1" lang="en-US" altLang="zh-CN" sz="3200" b="1" dirty="0">
                  <a:solidFill>
                    <a:srgbClr val="66FF33"/>
                  </a:solidFill>
                </a:rPr>
                <a:t>x</a:t>
              </a:r>
              <a:r>
                <a:rPr kumimoji="1" lang="en-US" altLang="zh-CN" sz="3200" b="1" baseline="30000" dirty="0">
                  <a:solidFill>
                    <a:srgbClr val="FFFFFF"/>
                  </a:solidFill>
                </a:rPr>
                <a:t>8</a:t>
              </a:r>
              <a:r>
                <a:rPr kumimoji="1" lang="en-US" altLang="zh-CN" sz="3200" b="1" dirty="0">
                  <a:solidFill>
                    <a:srgbClr val="FFFF00"/>
                  </a:solidFill>
                </a:rPr>
                <a:t>y</a:t>
              </a:r>
              <a:r>
                <a:rPr kumimoji="1" lang="en-US" altLang="zh-CN" sz="3200" b="1" baseline="30000" dirty="0">
                  <a:solidFill>
                    <a:srgbClr val="FFFFFF"/>
                  </a:solidFill>
                </a:rPr>
                <a:t>3</a:t>
              </a:r>
              <a:r>
                <a:rPr kumimoji="1" lang="en-US" altLang="zh-CN" sz="3200" b="1" dirty="0">
                  <a:solidFill>
                    <a:srgbClr val="00FFFF"/>
                  </a:solidFill>
                </a:rPr>
                <a:t>z</a:t>
              </a:r>
              <a:r>
                <a:rPr kumimoji="1" lang="en-US" altLang="zh-CN" sz="3200" b="1" baseline="30000" dirty="0">
                  <a:solidFill>
                    <a:srgbClr val="FFFFFF"/>
                  </a:solidFill>
                </a:rPr>
                <a:t>2</a:t>
              </a:r>
              <a:r>
                <a:rPr kumimoji="1" lang="en-US" altLang="zh-CN" sz="3200" b="1" dirty="0">
                  <a:solidFill>
                    <a:srgbClr val="FFFFFF"/>
                  </a:solidFill>
                </a:rPr>
                <a:t>+3</a:t>
              </a:r>
              <a:r>
                <a:rPr kumimoji="1" lang="en-US" altLang="zh-CN" sz="3200" b="1" dirty="0">
                  <a:solidFill>
                    <a:srgbClr val="66FF33"/>
                  </a:solidFill>
                </a:rPr>
                <a:t>x</a:t>
              </a:r>
              <a:r>
                <a:rPr kumimoji="1" lang="en-US" altLang="zh-CN" sz="3200" b="1" baseline="30000" dirty="0">
                  <a:solidFill>
                    <a:srgbClr val="FFFFFF"/>
                  </a:solidFill>
                </a:rPr>
                <a:t>8</a:t>
              </a:r>
              <a:r>
                <a:rPr kumimoji="1" lang="en-US" altLang="zh-CN" sz="3200" b="1" dirty="0">
                  <a:solidFill>
                    <a:srgbClr val="FFFF00"/>
                  </a:solidFill>
                </a:rPr>
                <a:t>y</a:t>
              </a:r>
              <a:r>
                <a:rPr kumimoji="1" lang="en-US" altLang="zh-CN" sz="3200" b="1" baseline="30000" dirty="0">
                  <a:solidFill>
                    <a:srgbClr val="FFFFFF"/>
                  </a:solidFill>
                </a:rPr>
                <a:t>2</a:t>
              </a:r>
              <a:r>
                <a:rPr kumimoji="1" lang="en-US" altLang="zh-CN" sz="3200" b="1" dirty="0">
                  <a:solidFill>
                    <a:srgbClr val="00FFFF"/>
                  </a:solidFill>
                </a:rPr>
                <a:t>z</a:t>
              </a:r>
              <a:r>
                <a:rPr kumimoji="1" lang="en-US" altLang="zh-CN" sz="3200" b="1" baseline="30000" dirty="0">
                  <a:solidFill>
                    <a:srgbClr val="FFFFFF"/>
                  </a:solidFill>
                </a:rPr>
                <a:t>2</a:t>
              </a:r>
              <a:r>
                <a:rPr kumimoji="1" lang="en-US" altLang="zh-CN" sz="3200" b="1" dirty="0">
                  <a:solidFill>
                    <a:srgbClr val="FFFFFF"/>
                  </a:solidFill>
                </a:rPr>
                <a:t>+</a:t>
              </a:r>
              <a:r>
                <a:rPr kumimoji="1" lang="en-US" altLang="zh-CN" sz="3200" b="1" dirty="0">
                  <a:solidFill>
                    <a:srgbClr val="66FF33"/>
                  </a:solidFill>
                </a:rPr>
                <a:t>x</a:t>
              </a:r>
              <a:r>
                <a:rPr kumimoji="1" lang="en-US" altLang="zh-CN" sz="3200" b="1" baseline="30000" dirty="0">
                  <a:solidFill>
                    <a:srgbClr val="FFFFFF"/>
                  </a:solidFill>
                </a:rPr>
                <a:t>4</a:t>
              </a:r>
              <a:r>
                <a:rPr kumimoji="1" lang="en-US" altLang="zh-CN" sz="3200" b="1" dirty="0">
                  <a:solidFill>
                    <a:srgbClr val="FFFF00"/>
                  </a:solidFill>
                </a:rPr>
                <a:t>y</a:t>
              </a:r>
              <a:r>
                <a:rPr kumimoji="1" lang="en-US" altLang="zh-CN" sz="3200" b="1" baseline="30000" dirty="0">
                  <a:solidFill>
                    <a:srgbClr val="FFFFFF"/>
                  </a:solidFill>
                </a:rPr>
                <a:t>4</a:t>
              </a:r>
              <a:r>
                <a:rPr kumimoji="1" lang="en-US" altLang="zh-CN" sz="3200" b="1" dirty="0">
                  <a:solidFill>
                    <a:srgbClr val="00FFFF"/>
                  </a:solidFill>
                </a:rPr>
                <a:t>z</a:t>
              </a:r>
              <a:r>
                <a:rPr kumimoji="1" lang="en-US" altLang="zh-CN" sz="3200" b="1" dirty="0">
                  <a:solidFill>
                    <a:srgbClr val="FFFFFF"/>
                  </a:solidFill>
                </a:rPr>
                <a:t>+6</a:t>
              </a:r>
              <a:r>
                <a:rPr kumimoji="1" lang="en-US" altLang="zh-CN" sz="3200" b="1" dirty="0">
                  <a:solidFill>
                    <a:srgbClr val="66FF33"/>
                  </a:solidFill>
                </a:rPr>
                <a:t>x</a:t>
              </a:r>
              <a:r>
                <a:rPr kumimoji="1" lang="en-US" altLang="zh-CN" sz="3200" b="1" baseline="30000" dirty="0">
                  <a:solidFill>
                    <a:srgbClr val="FFFFFF"/>
                  </a:solidFill>
                </a:rPr>
                <a:t>2</a:t>
              </a:r>
              <a:r>
                <a:rPr kumimoji="1" lang="en-US" altLang="zh-CN" sz="3200" b="1" dirty="0">
                  <a:solidFill>
                    <a:srgbClr val="FFFF00"/>
                  </a:solidFill>
                </a:rPr>
                <a:t>y</a:t>
              </a:r>
              <a:r>
                <a:rPr kumimoji="1" lang="en-US" altLang="zh-CN" sz="3200" b="1" baseline="30000" dirty="0">
                  <a:solidFill>
                    <a:srgbClr val="FFFFFF"/>
                  </a:solidFill>
                </a:rPr>
                <a:t>4</a:t>
              </a:r>
              <a:r>
                <a:rPr kumimoji="1" lang="en-US" altLang="zh-CN" sz="3200" b="1" dirty="0">
                  <a:solidFill>
                    <a:srgbClr val="00FFFF"/>
                  </a:solidFill>
                </a:rPr>
                <a:t>z</a:t>
              </a:r>
              <a:r>
                <a:rPr kumimoji="1" lang="en-US" altLang="zh-CN" sz="3200" b="1" dirty="0">
                  <a:solidFill>
                    <a:srgbClr val="FFFFFF"/>
                  </a:solidFill>
                </a:rPr>
                <a:t>+2</a:t>
              </a:r>
              <a:r>
                <a:rPr kumimoji="1" lang="en-US" altLang="zh-CN" sz="3200" b="1" dirty="0">
                  <a:solidFill>
                    <a:srgbClr val="FFFF00"/>
                  </a:solidFill>
                </a:rPr>
                <a:t>y</a:t>
              </a:r>
              <a:r>
                <a:rPr kumimoji="1" lang="en-US" altLang="zh-CN" sz="3200" b="1" dirty="0">
                  <a:solidFill>
                    <a:srgbClr val="00FFFF"/>
                  </a:solidFill>
                </a:rPr>
                <a:t>z</a:t>
              </a:r>
            </a:p>
          </p:txBody>
        </p:sp>
        <p:sp>
          <p:nvSpPr>
            <p:cNvPr id="100362" name="Freeform 44"/>
            <p:cNvSpPr>
              <a:spLocks/>
            </p:cNvSpPr>
            <p:nvPr/>
          </p:nvSpPr>
          <p:spPr bwMode="auto">
            <a:xfrm>
              <a:off x="521" y="1797"/>
              <a:ext cx="1316" cy="363"/>
            </a:xfrm>
            <a:custGeom>
              <a:avLst/>
              <a:gdLst>
                <a:gd name="T0" fmla="*/ 30270 w 552"/>
                <a:gd name="T1" fmla="*/ 633 h 273"/>
                <a:gd name="T2" fmla="*/ 226428 w 552"/>
                <a:gd name="T3" fmla="*/ 4992 h 273"/>
                <a:gd name="T4" fmla="*/ 325696 w 552"/>
                <a:gd name="T5" fmla="*/ 5803 h 273"/>
                <a:gd name="T6" fmla="*/ 920652 w 552"/>
                <a:gd name="T7" fmla="*/ 6135 h 273"/>
                <a:gd name="T8" fmla="*/ 2995116 w 552"/>
                <a:gd name="T9" fmla="*/ 5803 h 273"/>
                <a:gd name="T10" fmla="*/ 6577909 w 552"/>
                <a:gd name="T11" fmla="*/ 5803 h 273"/>
                <a:gd name="T12" fmla="*/ 7070353 w 552"/>
                <a:gd name="T13" fmla="*/ 5304 h 273"/>
                <a:gd name="T14" fmla="*/ 7663058 w 552"/>
                <a:gd name="T15" fmla="*/ 4028 h 273"/>
                <a:gd name="T16" fmla="*/ 7264191 w 552"/>
                <a:gd name="T17" fmla="*/ 0 h 273"/>
                <a:gd name="T18" fmla="*/ 724494 w 552"/>
                <a:gd name="T19" fmla="*/ 633 h 273"/>
                <a:gd name="T20" fmla="*/ 30270 w 552"/>
                <a:gd name="T21" fmla="*/ 633 h 2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2" h="273">
                  <a:moveTo>
                    <a:pt x="2" y="28"/>
                  </a:moveTo>
                  <a:cubicBezTo>
                    <a:pt x="20" y="133"/>
                    <a:pt x="0" y="4"/>
                    <a:pt x="16" y="217"/>
                  </a:cubicBezTo>
                  <a:cubicBezTo>
                    <a:pt x="17" y="229"/>
                    <a:pt x="14" y="244"/>
                    <a:pt x="23" y="253"/>
                  </a:cubicBezTo>
                  <a:cubicBezTo>
                    <a:pt x="33" y="264"/>
                    <a:pt x="65" y="267"/>
                    <a:pt x="65" y="267"/>
                  </a:cubicBezTo>
                  <a:cubicBezTo>
                    <a:pt x="147" y="240"/>
                    <a:pt x="35" y="240"/>
                    <a:pt x="212" y="253"/>
                  </a:cubicBezTo>
                  <a:cubicBezTo>
                    <a:pt x="310" y="273"/>
                    <a:pt x="284" y="270"/>
                    <a:pt x="465" y="253"/>
                  </a:cubicBezTo>
                  <a:cubicBezTo>
                    <a:pt x="479" y="252"/>
                    <a:pt x="487" y="235"/>
                    <a:pt x="500" y="231"/>
                  </a:cubicBezTo>
                  <a:cubicBezTo>
                    <a:pt x="516" y="208"/>
                    <a:pt x="533" y="202"/>
                    <a:pt x="542" y="175"/>
                  </a:cubicBezTo>
                  <a:cubicBezTo>
                    <a:pt x="538" y="90"/>
                    <a:pt x="552" y="57"/>
                    <a:pt x="514" y="0"/>
                  </a:cubicBezTo>
                  <a:cubicBezTo>
                    <a:pt x="356" y="18"/>
                    <a:pt x="214" y="24"/>
                    <a:pt x="51" y="28"/>
                  </a:cubicBezTo>
                  <a:cubicBezTo>
                    <a:pt x="1" y="61"/>
                    <a:pt x="13" y="72"/>
                    <a:pt x="2" y="28"/>
                  </a:cubicBezTo>
                  <a:close/>
                </a:path>
              </a:pathLst>
            </a:custGeom>
            <a:solidFill>
              <a:srgbClr val="21D5FF"/>
            </a:solidFill>
            <a:ln w="12700" cap="sq" cmpd="sng">
              <a:noFill/>
              <a:prstDash val="solid"/>
              <a:round/>
              <a:headEnd type="none" w="sm" len="sm"/>
              <a:tailEnd type="none" w="sm" len="sm"/>
            </a:ln>
            <a:effectLst>
              <a:outerShdw dist="45791" dir="2021404" algn="ctr" rotWithShape="0">
                <a:srgbClr val="717171"/>
              </a:outerShdw>
            </a:effectLst>
          </p:spPr>
          <p:txBody>
            <a:bodyPr/>
            <a:lstStyle/>
            <a:p>
              <a:endParaRPr lang="zh-CN" altLang="en-US"/>
            </a:p>
          </p:txBody>
        </p:sp>
        <p:sp>
          <p:nvSpPr>
            <p:cNvPr id="100363" name="Rectangle 45"/>
            <p:cNvSpPr>
              <a:spLocks noChangeArrowheads="1"/>
            </p:cNvSpPr>
            <p:nvPr/>
          </p:nvSpPr>
          <p:spPr bwMode="auto">
            <a:xfrm>
              <a:off x="549" y="1811"/>
              <a:ext cx="1722" cy="310"/>
            </a:xfrm>
            <a:prstGeom prst="rect">
              <a:avLst/>
            </a:prstGeom>
            <a:noFill/>
            <a:ln w="12700" cap="sq">
              <a:noFill/>
              <a:miter lim="800000"/>
              <a:headEnd/>
              <a:tailEnd/>
            </a:ln>
          </p:spPr>
          <p:txBody>
            <a:bodyPr>
              <a:spAutoFit/>
            </a:bodyPr>
            <a:lstStyle/>
            <a:p>
              <a:pPr algn="l" eaLnBrk="1" hangingPunct="1">
                <a:spcAft>
                  <a:spcPct val="30000"/>
                </a:spcAft>
              </a:pPr>
              <a:r>
                <a:rPr kumimoji="1" lang="zh-CN" altLang="en-US" sz="2600" b="1" i="1">
                  <a:solidFill>
                    <a:schemeClr val="accent2"/>
                  </a:solidFill>
                  <a:ea typeface="黑体" pitchFamily="49" charset="-122"/>
                </a:rPr>
                <a:t>三元多项式</a:t>
              </a:r>
            </a:p>
          </p:txBody>
        </p:sp>
      </p:grpSp>
      <p:grpSp>
        <p:nvGrpSpPr>
          <p:cNvPr id="6" name="Group 46"/>
          <p:cNvGrpSpPr>
            <a:grpSpLocks/>
          </p:cNvGrpSpPr>
          <p:nvPr/>
        </p:nvGrpSpPr>
        <p:grpSpPr bwMode="auto">
          <a:xfrm>
            <a:off x="3441866" y="1377950"/>
            <a:ext cx="5628309" cy="1219200"/>
            <a:chOff x="1626" y="868"/>
            <a:chExt cx="2660" cy="768"/>
          </a:xfrm>
        </p:grpSpPr>
        <p:sp>
          <p:nvSpPr>
            <p:cNvPr id="100359" name="AutoShape 47"/>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0360" name="Text Box 48"/>
            <p:cNvSpPr txBox="1">
              <a:spLocks noChangeArrowheads="1"/>
            </p:cNvSpPr>
            <p:nvPr/>
          </p:nvSpPr>
          <p:spPr bwMode="auto">
            <a:xfrm>
              <a:off x="2126"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dirty="0">
                  <a:solidFill>
                    <a:srgbClr val="FFFFFF"/>
                  </a:solidFill>
                  <a:ea typeface="幼圆" pitchFamily="49" charset="-122"/>
                </a:rPr>
                <a:t>三元多项式</a:t>
              </a:r>
            </a:p>
          </p:txBody>
        </p:sp>
      </p:grpSp>
      <p:sp>
        <p:nvSpPr>
          <p:cNvPr id="22" name="右箭头 21">
            <a:hlinkClick r:id="rId2" action="ppaction://hlinksldjump"/>
          </p:cNvPr>
          <p:cNvSpPr/>
          <p:nvPr/>
        </p:nvSpPr>
        <p:spPr bwMode="auto">
          <a:xfrm>
            <a:off x="9039023" y="597945"/>
            <a:ext cx="245474" cy="794802"/>
          </a:xfrm>
          <a:prstGeom prst="right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608765" y="381002"/>
            <a:ext cx="6096285" cy="720725"/>
            <a:chOff x="192" y="336"/>
            <a:chExt cx="2880" cy="454"/>
          </a:xfrm>
        </p:grpSpPr>
        <p:sp>
          <p:nvSpPr>
            <p:cNvPr id="114691" name="Rectangle 3"/>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2" name="Rectangle 4"/>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数组的基本概念</a:t>
              </a:r>
            </a:p>
          </p:txBody>
        </p:sp>
      </p:grpSp>
      <p:grpSp>
        <p:nvGrpSpPr>
          <p:cNvPr id="3" name="Group 42"/>
          <p:cNvGrpSpPr>
            <a:grpSpLocks/>
          </p:cNvGrpSpPr>
          <p:nvPr/>
        </p:nvGrpSpPr>
        <p:grpSpPr bwMode="auto">
          <a:xfrm>
            <a:off x="811688" y="1371600"/>
            <a:ext cx="10567039" cy="1333500"/>
            <a:chOff x="384" y="960"/>
            <a:chExt cx="4992" cy="840"/>
          </a:xfrm>
        </p:grpSpPr>
        <p:sp>
          <p:nvSpPr>
            <p:cNvPr id="114696" name="Rectangle 8"/>
            <p:cNvSpPr>
              <a:spLocks noChangeArrowheads="1"/>
            </p:cNvSpPr>
            <p:nvPr/>
          </p:nvSpPr>
          <p:spPr bwMode="auto">
            <a:xfrm>
              <a:off x="384" y="984"/>
              <a:ext cx="4992" cy="816"/>
            </a:xfrm>
            <a:prstGeom prst="rect">
              <a:avLst/>
            </a:prstGeom>
            <a:solidFill>
              <a:srgbClr val="CCFFFF"/>
            </a:solidFill>
            <a:ln w="12700" cap="sq">
              <a:noFill/>
              <a:miter lim="800000"/>
              <a:headEnd type="none" w="sm" len="sm"/>
              <a:tailEnd type="none" w="sm" len="sm"/>
            </a:ln>
            <a:effectLst>
              <a:outerShdw dist="179605" dir="2700000"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0" name="Text Box 10"/>
            <p:cNvSpPr txBox="1">
              <a:spLocks noChangeArrowheads="1"/>
            </p:cNvSpPr>
            <p:nvPr/>
          </p:nvSpPr>
          <p:spPr bwMode="auto">
            <a:xfrm>
              <a:off x="480" y="960"/>
              <a:ext cx="2627" cy="368"/>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一</a:t>
              </a:r>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数组的定义</a:t>
              </a:r>
              <a:endParaRPr lang="zh-CN" altLang="en-US" sz="3200">
                <a:solidFill>
                  <a:srgbClr val="FF3300"/>
                </a:solidFill>
                <a:latin typeface="黑体" pitchFamily="49" charset="-122"/>
                <a:ea typeface="黑体" pitchFamily="49" charset="-122"/>
              </a:endParaRPr>
            </a:p>
          </p:txBody>
        </p:sp>
      </p:grpSp>
      <p:grpSp>
        <p:nvGrpSpPr>
          <p:cNvPr id="4" name="Group 40"/>
          <p:cNvGrpSpPr>
            <a:grpSpLocks/>
          </p:cNvGrpSpPr>
          <p:nvPr/>
        </p:nvGrpSpPr>
        <p:grpSpPr bwMode="auto">
          <a:xfrm>
            <a:off x="1066419" y="1924052"/>
            <a:ext cx="10361959" cy="588963"/>
            <a:chOff x="480" y="1344"/>
            <a:chExt cx="4896" cy="371"/>
          </a:xfrm>
        </p:grpSpPr>
        <p:sp>
          <p:nvSpPr>
            <p:cNvPr id="54287" name="Text Box 12"/>
            <p:cNvSpPr txBox="1">
              <a:spLocks noChangeArrowheads="1"/>
            </p:cNvSpPr>
            <p:nvPr/>
          </p:nvSpPr>
          <p:spPr bwMode="auto">
            <a:xfrm>
              <a:off x="480" y="1344"/>
              <a:ext cx="4896" cy="339"/>
            </a:xfrm>
            <a:prstGeom prst="rect">
              <a:avLst/>
            </a:prstGeom>
            <a:noFill/>
            <a:ln w="12700" cap="sq">
              <a:noFill/>
              <a:miter lim="800000"/>
              <a:headEnd type="none" w="sm" len="sm"/>
              <a:tailEnd type="none" w="sm" len="sm"/>
            </a:ln>
          </p:spPr>
          <p:txBody>
            <a:bodyPr>
              <a:spAutoFit/>
            </a:bodyPr>
            <a:lstStyle/>
            <a:p>
              <a:pPr algn="l"/>
              <a:r>
                <a:rPr lang="zh-CN" altLang="en-US" sz="2900" b="1" dirty="0">
                  <a:solidFill>
                    <a:srgbClr val="003192"/>
                  </a:solidFill>
                  <a:latin typeface="幼圆" pitchFamily="49" charset="-122"/>
                  <a:ea typeface="幼圆" pitchFamily="49" charset="-122"/>
                </a:rPr>
                <a:t>        </a:t>
              </a:r>
              <a:r>
                <a:rPr lang="zh-CN" altLang="en-US" sz="2900" b="1" dirty="0" smtClean="0">
                  <a:solidFill>
                    <a:srgbClr val="003192"/>
                  </a:solidFill>
                  <a:latin typeface="幼圆" pitchFamily="49" charset="-122"/>
                  <a:ea typeface="幼圆" pitchFamily="49" charset="-122"/>
                </a:rPr>
                <a:t>是</a:t>
              </a:r>
              <a:r>
                <a:rPr lang="zh-CN" altLang="en-US" sz="2900" b="1" dirty="0">
                  <a:solidFill>
                    <a:srgbClr val="003192"/>
                  </a:solidFill>
                  <a:latin typeface="幼圆" pitchFamily="49" charset="-122"/>
                  <a:ea typeface="幼圆" pitchFamily="49" charset="-122"/>
                </a:rPr>
                <a:t>下标与值组成的偶对的有穷集合。</a:t>
              </a:r>
            </a:p>
          </p:txBody>
        </p:sp>
        <p:sp>
          <p:nvSpPr>
            <p:cNvPr id="54288" name="Rectangle 13"/>
            <p:cNvSpPr>
              <a:spLocks noChangeArrowheads="1"/>
            </p:cNvSpPr>
            <p:nvPr/>
          </p:nvSpPr>
          <p:spPr bwMode="auto">
            <a:xfrm>
              <a:off x="708" y="1356"/>
              <a:ext cx="551" cy="359"/>
            </a:xfrm>
            <a:prstGeom prst="rect">
              <a:avLst/>
            </a:prstGeom>
            <a:noFill/>
            <a:ln w="12700" cap="sq">
              <a:noFill/>
              <a:miter lim="800000"/>
              <a:headEnd type="none" w="sm" len="sm"/>
              <a:tailEnd type="none" w="sm" len="sm"/>
            </a:ln>
          </p:spPr>
          <p:txBody>
            <a:bodyPr wrap="none">
              <a:spAutoFit/>
            </a:bodyPr>
            <a:lstStyle/>
            <a:p>
              <a:pPr algn="l"/>
              <a:r>
                <a:rPr lang="zh-CN" altLang="en-US" sz="3100" b="1" dirty="0">
                  <a:solidFill>
                    <a:srgbClr val="CC0066"/>
                  </a:solidFill>
                  <a:ea typeface="黑体" pitchFamily="49" charset="-122"/>
                </a:rPr>
                <a:t> 数组 </a:t>
              </a:r>
            </a:p>
          </p:txBody>
        </p:sp>
      </p:grpSp>
      <p:grpSp>
        <p:nvGrpSpPr>
          <p:cNvPr id="5" name="Group 41"/>
          <p:cNvGrpSpPr>
            <a:grpSpLocks/>
          </p:cNvGrpSpPr>
          <p:nvPr/>
        </p:nvGrpSpPr>
        <p:grpSpPr bwMode="auto">
          <a:xfrm>
            <a:off x="811688" y="3200400"/>
            <a:ext cx="10567039" cy="2133600"/>
            <a:chOff x="384" y="2112"/>
            <a:chExt cx="4992" cy="1344"/>
          </a:xfrm>
        </p:grpSpPr>
        <p:sp>
          <p:nvSpPr>
            <p:cNvPr id="114704" name="Rectangle 16"/>
            <p:cNvSpPr>
              <a:spLocks noChangeArrowheads="1"/>
            </p:cNvSpPr>
            <p:nvPr/>
          </p:nvSpPr>
          <p:spPr bwMode="auto">
            <a:xfrm>
              <a:off x="384" y="2112"/>
              <a:ext cx="4992" cy="1344"/>
            </a:xfrm>
            <a:prstGeom prst="rect">
              <a:avLst/>
            </a:prstGeom>
            <a:solidFill>
              <a:srgbClr val="FFFFD9"/>
            </a:solidFill>
            <a:ln w="12700" cap="sq">
              <a:noFill/>
              <a:miter lim="800000"/>
              <a:headEnd type="none" w="sm" len="sm"/>
              <a:tailEnd type="none" w="sm" len="sm"/>
            </a:ln>
            <a:effectLst>
              <a:outerShdw dist="188799" dir="2536421"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6" name="Text Box 17"/>
            <p:cNvSpPr txBox="1">
              <a:spLocks noChangeArrowheads="1"/>
            </p:cNvSpPr>
            <p:nvPr/>
          </p:nvSpPr>
          <p:spPr bwMode="auto">
            <a:xfrm>
              <a:off x="384" y="2184"/>
              <a:ext cx="2784"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3200" b="1">
                  <a:solidFill>
                    <a:srgbClr val="FF3300"/>
                  </a:solidFill>
                  <a:latin typeface="黑体" pitchFamily="49" charset="-122"/>
                  <a:ea typeface="黑体" pitchFamily="49" charset="-122"/>
                </a:rPr>
                <a:t> </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二</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 数组的基本操作</a:t>
              </a:r>
              <a:endParaRPr kumimoji="1" lang="zh-CN" altLang="en-US" sz="3200">
                <a:solidFill>
                  <a:srgbClr val="FF3300"/>
                </a:solidFill>
                <a:latin typeface="黑体" pitchFamily="49" charset="-122"/>
                <a:ea typeface="黑体" pitchFamily="49" charset="-122"/>
              </a:endParaRPr>
            </a:p>
          </p:txBody>
        </p:sp>
      </p:grpSp>
      <p:sp>
        <p:nvSpPr>
          <p:cNvPr id="114708" name="Rectangle 20"/>
          <p:cNvSpPr>
            <a:spLocks noChangeArrowheads="1"/>
          </p:cNvSpPr>
          <p:nvPr/>
        </p:nvSpPr>
        <p:spPr bwMode="auto">
          <a:xfrm>
            <a:off x="1549977" y="3862388"/>
            <a:ext cx="9828750" cy="508000"/>
          </a:xfrm>
          <a:prstGeom prst="rect">
            <a:avLst/>
          </a:prstGeom>
          <a:noFill/>
          <a:ln w="12700" cap="sq">
            <a:noFill/>
            <a:miter lim="800000"/>
            <a:headEnd type="none" w="sm" len="sm"/>
            <a:tailEnd type="none" w="sm" len="sm"/>
          </a:ln>
        </p:spPr>
        <p:txBody>
          <a:bodyPr>
            <a:spAutoFit/>
          </a:bodyPr>
          <a:lstStyle/>
          <a:p>
            <a:pPr algn="l" eaLnBrk="1" hangingPunct="1"/>
            <a:r>
              <a:rPr lang="zh-CN" altLang="en-US" sz="2700" b="1">
                <a:solidFill>
                  <a:srgbClr val="003192"/>
                </a:solidFill>
                <a:ea typeface="幼圆" pitchFamily="49" charset="-122"/>
              </a:rPr>
              <a:t>1.</a:t>
            </a:r>
            <a:r>
              <a:rPr lang="zh-CN" altLang="en-US" sz="2700" b="1">
                <a:solidFill>
                  <a:srgbClr val="003192"/>
                </a:solidFill>
                <a:latin typeface="幼圆" pitchFamily="49" charset="-122"/>
                <a:ea typeface="幼圆" pitchFamily="49" charset="-122"/>
              </a:rPr>
              <a:t> 给定一组下标，存取或修改相应元素的值。</a:t>
            </a:r>
            <a:endParaRPr lang="zh-CN" altLang="en-US" sz="2700">
              <a:solidFill>
                <a:srgbClr val="003192"/>
              </a:solidFill>
              <a:latin typeface="幼圆" pitchFamily="49" charset="-122"/>
              <a:ea typeface="幼圆" pitchFamily="49" charset="-122"/>
            </a:endParaRPr>
          </a:p>
        </p:txBody>
      </p:sp>
      <p:sp>
        <p:nvSpPr>
          <p:cNvPr id="114709" name="Text Box 21"/>
          <p:cNvSpPr txBox="1">
            <a:spLocks noChangeArrowheads="1"/>
          </p:cNvSpPr>
          <p:nvPr/>
        </p:nvSpPr>
        <p:spPr bwMode="auto">
          <a:xfrm>
            <a:off x="1573725" y="4267202"/>
            <a:ext cx="10159036"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2.</a:t>
            </a:r>
            <a:r>
              <a:rPr lang="zh-CN" altLang="en-US" sz="2800" b="1">
                <a:solidFill>
                  <a:srgbClr val="003192"/>
                </a:solidFill>
                <a:latin typeface="幼圆" pitchFamily="49" charset="-122"/>
                <a:ea typeface="幼圆" pitchFamily="49" charset="-122"/>
              </a:rPr>
              <a:t> 检索满足条件的数组元素。</a:t>
            </a:r>
            <a:endParaRPr lang="zh-CN" altLang="en-US" sz="2800">
              <a:solidFill>
                <a:srgbClr val="003192"/>
              </a:solidFill>
              <a:latin typeface="幼圆" pitchFamily="49" charset="-122"/>
              <a:ea typeface="幼圆" pitchFamily="49" charset="-122"/>
            </a:endParaRPr>
          </a:p>
        </p:txBody>
      </p:sp>
      <p:sp>
        <p:nvSpPr>
          <p:cNvPr id="114710" name="Rectangle 22"/>
          <p:cNvSpPr>
            <a:spLocks noChangeArrowheads="1"/>
          </p:cNvSpPr>
          <p:nvPr/>
        </p:nvSpPr>
        <p:spPr bwMode="auto">
          <a:xfrm>
            <a:off x="1565090" y="4648202"/>
            <a:ext cx="5893363"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3.</a:t>
            </a:r>
            <a:r>
              <a:rPr lang="zh-CN" altLang="en-US" sz="2800">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对数组元素进行排序。</a:t>
            </a:r>
            <a:endParaRPr lang="zh-CN" altLang="en-US" sz="2800">
              <a:solidFill>
                <a:srgbClr val="003192"/>
              </a:solidFill>
              <a:latin typeface="幼圆" pitchFamily="49" charset="-122"/>
              <a:ea typeface="幼圆" pitchFamily="49" charset="-122"/>
            </a:endParaRPr>
          </a:p>
        </p:txBody>
      </p:sp>
      <p:grpSp>
        <p:nvGrpSpPr>
          <p:cNvPr id="6" name="Group 43"/>
          <p:cNvGrpSpPr>
            <a:grpSpLocks/>
          </p:cNvGrpSpPr>
          <p:nvPr/>
        </p:nvGrpSpPr>
        <p:grpSpPr bwMode="auto">
          <a:xfrm>
            <a:off x="6575526" y="2781300"/>
            <a:ext cx="4775136" cy="1066800"/>
            <a:chOff x="1584" y="3360"/>
            <a:chExt cx="2256" cy="672"/>
          </a:xfrm>
        </p:grpSpPr>
        <p:sp>
          <p:nvSpPr>
            <p:cNvPr id="114712" name="Cloud"/>
            <p:cNvSpPr>
              <a:spLocks noChangeAspect="1" noEditPoints="1" noChangeArrowheads="1"/>
            </p:cNvSpPr>
            <p:nvPr/>
          </p:nvSpPr>
          <p:spPr bwMode="auto">
            <a:xfrm>
              <a:off x="1584" y="3360"/>
              <a:ext cx="2256" cy="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63500">
              <a:solidFill>
                <a:srgbClr val="2CB3B0"/>
              </a:solidFill>
              <a:miter lim="800000"/>
              <a:headEnd/>
              <a:tailEnd/>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4" name="Rectangle 25"/>
            <p:cNvSpPr>
              <a:spLocks noChangeArrowheads="1"/>
            </p:cNvSpPr>
            <p:nvPr/>
          </p:nvSpPr>
          <p:spPr bwMode="auto">
            <a:xfrm>
              <a:off x="1872" y="3468"/>
              <a:ext cx="1776" cy="4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500" b="1" i="1">
                  <a:solidFill>
                    <a:srgbClr val="FF3300"/>
                  </a:solidFill>
                  <a:ea typeface="黑体" pitchFamily="49" charset="-122"/>
                </a:rPr>
                <a:t>对数组的操作是</a:t>
              </a:r>
            </a:p>
            <a:p>
              <a:pPr algn="l">
                <a:lnSpc>
                  <a:spcPct val="80000"/>
                </a:lnSpc>
              </a:pPr>
              <a:r>
                <a:rPr lang="zh-CN" altLang="en-US" sz="2500" b="1" i="1">
                  <a:solidFill>
                    <a:srgbClr val="FF3300"/>
                  </a:solidFill>
                  <a:ea typeface="黑体" pitchFamily="49" charset="-122"/>
                </a:rPr>
                <a:t>基于下标进行的</a:t>
              </a:r>
            </a:p>
          </p:txBody>
        </p:sp>
      </p:grpSp>
      <p:sp>
        <p:nvSpPr>
          <p:cNvPr id="114734" name="Text Box 46"/>
          <p:cNvSpPr txBox="1">
            <a:spLocks noChangeArrowheads="1"/>
          </p:cNvSpPr>
          <p:nvPr/>
        </p:nvSpPr>
        <p:spPr bwMode="auto">
          <a:xfrm>
            <a:off x="1270670" y="5662615"/>
            <a:ext cx="11314793" cy="954087"/>
          </a:xfrm>
          <a:prstGeom prst="rect">
            <a:avLst/>
          </a:prstGeom>
          <a:noFill/>
          <a:ln w="12700" cap="sq">
            <a:noFill/>
            <a:miter lim="800000"/>
            <a:headEnd type="none" w="sm" len="sm"/>
            <a:tailEnd type="none" w="sm" len="sm"/>
          </a:ln>
        </p:spPr>
        <p:txBody>
          <a:bodyPr wrap="square">
            <a:spAutoFit/>
          </a:bodyPr>
          <a:lstStyle/>
          <a:p>
            <a:pPr algn="l"/>
            <a:r>
              <a:rPr lang="zh-CN" altLang="en-US" sz="2800" b="1" dirty="0">
                <a:solidFill>
                  <a:srgbClr val="000066"/>
                </a:solidFill>
                <a:ea typeface="黑体" pitchFamily="49" charset="-122"/>
              </a:rPr>
              <a:t>一般情况下，没有“改变数组规模”的插入、删除运算。</a:t>
            </a:r>
          </a:p>
          <a:p>
            <a:pPr algn="l"/>
            <a:r>
              <a:rPr lang="zh-CN" altLang="en-US" sz="2800" b="1" dirty="0">
                <a:solidFill>
                  <a:srgbClr val="000066"/>
                </a:solidFill>
                <a:ea typeface="黑体" pitchFamily="49" charset="-122"/>
              </a:rPr>
              <a:t>数组的规模是固定的，为静态结构，需要预先分配内存。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734"/>
                                        </p:tgtEl>
                                        <p:attrNameLst>
                                          <p:attrName>style.visibility</p:attrName>
                                        </p:attrNameLst>
                                      </p:cBhvr>
                                      <p:to>
                                        <p:strVal val="visible"/>
                                      </p:to>
                                    </p:set>
                                    <p:anim calcmode="lin" valueType="num">
                                      <p:cBhvr additive="base">
                                        <p:cTn id="7" dur="500" fill="hold"/>
                                        <p:tgtEl>
                                          <p:spTgt spid="114734"/>
                                        </p:tgtEl>
                                        <p:attrNameLst>
                                          <p:attrName>ppt_x</p:attrName>
                                        </p:attrNameLst>
                                      </p:cBhvr>
                                      <p:tavLst>
                                        <p:tav tm="0">
                                          <p:val>
                                            <p:strVal val="#ppt_x"/>
                                          </p:val>
                                        </p:tav>
                                        <p:tav tm="100000">
                                          <p:val>
                                            <p:strVal val="#ppt_x"/>
                                          </p:val>
                                        </p:tav>
                                      </p:tavLst>
                                    </p:anim>
                                    <p:anim calcmode="lin" valueType="num">
                                      <p:cBhvr additive="base">
                                        <p:cTn id="8" dur="500" fill="hold"/>
                                        <p:tgtEl>
                                          <p:spTgt spid="114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8"/>
          <p:cNvSpPr>
            <a:spLocks noChangeArrowheads="1"/>
          </p:cNvSpPr>
          <p:nvPr/>
        </p:nvSpPr>
        <p:spPr bwMode="auto">
          <a:xfrm>
            <a:off x="239622" y="188915"/>
            <a:ext cx="11616186"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2704904" y="4572002"/>
            <a:ext cx="7424503" cy="1166813"/>
            <a:chOff x="1278" y="2724"/>
            <a:chExt cx="3508" cy="735"/>
          </a:xfrm>
        </p:grpSpPr>
        <p:grpSp>
          <p:nvGrpSpPr>
            <p:cNvPr id="3" name="Group 3"/>
            <p:cNvGrpSpPr>
              <a:grpSpLocks/>
            </p:cNvGrpSpPr>
            <p:nvPr/>
          </p:nvGrpSpPr>
          <p:grpSpPr bwMode="auto">
            <a:xfrm>
              <a:off x="1618" y="3144"/>
              <a:ext cx="576" cy="240"/>
              <a:chOff x="816" y="3120"/>
              <a:chExt cx="576" cy="240"/>
            </a:xfrm>
          </p:grpSpPr>
          <p:sp>
            <p:nvSpPr>
              <p:cNvPr id="101440" name="Rectangle 4"/>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1" name="Rectangle 5"/>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2" name="Rectangle 6"/>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4" name="Group 7"/>
            <p:cNvGrpSpPr>
              <a:grpSpLocks/>
            </p:cNvGrpSpPr>
            <p:nvPr/>
          </p:nvGrpSpPr>
          <p:grpSpPr bwMode="auto">
            <a:xfrm>
              <a:off x="2482" y="3144"/>
              <a:ext cx="576" cy="240"/>
              <a:chOff x="816" y="3120"/>
              <a:chExt cx="576" cy="240"/>
            </a:xfrm>
          </p:grpSpPr>
          <p:sp>
            <p:nvSpPr>
              <p:cNvPr id="101437" name="Rectangle 8"/>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8" name="Rectangle 9"/>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9" name="Rectangle 10"/>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3346" y="3144"/>
              <a:ext cx="576" cy="240"/>
              <a:chOff x="816" y="3120"/>
              <a:chExt cx="576" cy="240"/>
            </a:xfrm>
          </p:grpSpPr>
          <p:sp>
            <p:nvSpPr>
              <p:cNvPr id="101434" name="Rectangle 12"/>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5" name="Rectangle 13"/>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6" name="Rectangle 14"/>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6" name="Group 15"/>
            <p:cNvGrpSpPr>
              <a:grpSpLocks/>
            </p:cNvGrpSpPr>
            <p:nvPr/>
          </p:nvGrpSpPr>
          <p:grpSpPr bwMode="auto">
            <a:xfrm>
              <a:off x="4210" y="3144"/>
              <a:ext cx="576" cy="240"/>
              <a:chOff x="816" y="3120"/>
              <a:chExt cx="576" cy="240"/>
            </a:xfrm>
          </p:grpSpPr>
          <p:sp>
            <p:nvSpPr>
              <p:cNvPr id="101431" name="Rectangle 16"/>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2" name="Rectangle 17"/>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3" name="Rectangle 18"/>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sp>
          <p:nvSpPr>
            <p:cNvPr id="101417" name="Line 19"/>
            <p:cNvSpPr>
              <a:spLocks noChangeShapeType="1"/>
            </p:cNvSpPr>
            <p:nvPr/>
          </p:nvSpPr>
          <p:spPr bwMode="auto">
            <a:xfrm>
              <a:off x="2098" y="3264"/>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8" name="Line 20"/>
            <p:cNvSpPr>
              <a:spLocks noChangeShapeType="1"/>
            </p:cNvSpPr>
            <p:nvPr/>
          </p:nvSpPr>
          <p:spPr bwMode="auto">
            <a:xfrm>
              <a:off x="2938"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9" name="Line 21"/>
            <p:cNvSpPr>
              <a:spLocks noChangeShapeType="1"/>
            </p:cNvSpPr>
            <p:nvPr/>
          </p:nvSpPr>
          <p:spPr bwMode="auto">
            <a:xfrm>
              <a:off x="3790"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20" name="Text Box 22"/>
            <p:cNvSpPr txBox="1">
              <a:spLocks noChangeArrowheads="1"/>
            </p:cNvSpPr>
            <p:nvPr/>
          </p:nvSpPr>
          <p:spPr bwMode="auto">
            <a:xfrm>
              <a:off x="4589" y="3168"/>
              <a:ext cx="143"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101421" name="Text Box 23"/>
            <p:cNvSpPr txBox="1">
              <a:spLocks noChangeArrowheads="1"/>
            </p:cNvSpPr>
            <p:nvPr/>
          </p:nvSpPr>
          <p:spPr bwMode="auto">
            <a:xfrm>
              <a:off x="1618" y="3135"/>
              <a:ext cx="148" cy="271"/>
            </a:xfrm>
            <a:prstGeom prst="rect">
              <a:avLst/>
            </a:prstGeom>
            <a:noFill/>
            <a:ln w="12700" cap="sq">
              <a:noFill/>
              <a:miter lim="800000"/>
              <a:headEnd/>
              <a:tailEnd/>
            </a:ln>
          </p:spPr>
          <p:txBody>
            <a:bodyPr wrap="none">
              <a:spAutoFit/>
            </a:bodyPr>
            <a:lstStyle/>
            <a:p>
              <a:r>
                <a:rPr lang="zh-CN" altLang="en-US" sz="2200" b="1">
                  <a:solidFill>
                    <a:srgbClr val="FFFF00"/>
                  </a:solidFill>
                </a:rPr>
                <a:t>3</a:t>
              </a:r>
            </a:p>
          </p:txBody>
        </p:sp>
        <p:sp>
          <p:nvSpPr>
            <p:cNvPr id="101422" name="Text Box 24"/>
            <p:cNvSpPr txBox="1">
              <a:spLocks noChangeArrowheads="1"/>
            </p:cNvSpPr>
            <p:nvPr/>
          </p:nvSpPr>
          <p:spPr bwMode="auto">
            <a:xfrm>
              <a:off x="1753" y="3135"/>
              <a:ext cx="208" cy="271"/>
            </a:xfrm>
            <a:prstGeom prst="rect">
              <a:avLst/>
            </a:prstGeom>
            <a:noFill/>
            <a:ln w="12700" cap="sq">
              <a:noFill/>
              <a:miter lim="800000"/>
              <a:headEnd/>
              <a:tailEnd/>
            </a:ln>
          </p:spPr>
          <p:txBody>
            <a:bodyPr wrap="none">
              <a:spAutoFit/>
            </a:bodyPr>
            <a:lstStyle/>
            <a:p>
              <a:r>
                <a:rPr lang="zh-CN" altLang="en-US" sz="2200" b="1">
                  <a:solidFill>
                    <a:srgbClr val="FFFF00"/>
                  </a:solidFill>
                </a:rPr>
                <a:t>10</a:t>
              </a:r>
            </a:p>
          </p:txBody>
        </p:sp>
        <p:sp>
          <p:nvSpPr>
            <p:cNvPr id="101423" name="Text Box 25"/>
            <p:cNvSpPr txBox="1">
              <a:spLocks noChangeArrowheads="1"/>
            </p:cNvSpPr>
            <p:nvPr/>
          </p:nvSpPr>
          <p:spPr bwMode="auto">
            <a:xfrm>
              <a:off x="2433" y="3144"/>
              <a:ext cx="20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2</a:t>
              </a:r>
            </a:p>
          </p:txBody>
        </p:sp>
        <p:sp>
          <p:nvSpPr>
            <p:cNvPr id="101424" name="Text Box 26"/>
            <p:cNvSpPr txBox="1">
              <a:spLocks noChangeArrowheads="1"/>
            </p:cNvSpPr>
            <p:nvPr/>
          </p:nvSpPr>
          <p:spPr bwMode="auto">
            <a:xfrm>
              <a:off x="2682" y="3144"/>
              <a:ext cx="148" cy="271"/>
            </a:xfrm>
            <a:prstGeom prst="rect">
              <a:avLst/>
            </a:prstGeom>
            <a:noFill/>
            <a:ln w="12700" cap="sq">
              <a:noFill/>
              <a:miter lim="800000"/>
              <a:headEnd/>
              <a:tailEnd/>
            </a:ln>
          </p:spPr>
          <p:txBody>
            <a:bodyPr wrap="none">
              <a:spAutoFit/>
            </a:bodyPr>
            <a:lstStyle/>
            <a:p>
              <a:r>
                <a:rPr lang="zh-CN" altLang="en-US" sz="2200" b="1">
                  <a:solidFill>
                    <a:srgbClr val="FFFF00"/>
                  </a:solidFill>
                </a:rPr>
                <a:t>7</a:t>
              </a:r>
            </a:p>
          </p:txBody>
        </p:sp>
        <p:sp>
          <p:nvSpPr>
            <p:cNvPr id="101425" name="Text Box 27"/>
            <p:cNvSpPr txBox="1">
              <a:spLocks noChangeArrowheads="1"/>
            </p:cNvSpPr>
            <p:nvPr/>
          </p:nvSpPr>
          <p:spPr bwMode="auto">
            <a:xfrm>
              <a:off x="3354" y="3144"/>
              <a:ext cx="148" cy="271"/>
            </a:xfrm>
            <a:prstGeom prst="rect">
              <a:avLst/>
            </a:prstGeom>
            <a:noFill/>
            <a:ln w="12700" cap="sq">
              <a:noFill/>
              <a:miter lim="800000"/>
              <a:headEnd/>
              <a:tailEnd/>
            </a:ln>
          </p:spPr>
          <p:txBody>
            <a:bodyPr wrap="none">
              <a:spAutoFit/>
            </a:bodyPr>
            <a:lstStyle/>
            <a:p>
              <a:r>
                <a:rPr lang="zh-CN" altLang="en-US" sz="2200" b="1">
                  <a:solidFill>
                    <a:srgbClr val="FFFF00"/>
                  </a:solidFill>
                </a:rPr>
                <a:t>5</a:t>
              </a:r>
            </a:p>
          </p:txBody>
        </p:sp>
        <p:sp>
          <p:nvSpPr>
            <p:cNvPr id="101426" name="Text Box 28"/>
            <p:cNvSpPr txBox="1">
              <a:spLocks noChangeArrowheads="1"/>
            </p:cNvSpPr>
            <p:nvPr/>
          </p:nvSpPr>
          <p:spPr bwMode="auto">
            <a:xfrm>
              <a:off x="3534" y="3144"/>
              <a:ext cx="148" cy="271"/>
            </a:xfrm>
            <a:prstGeom prst="rect">
              <a:avLst/>
            </a:prstGeom>
            <a:noFill/>
            <a:ln w="12700" cap="sq">
              <a:noFill/>
              <a:miter lim="800000"/>
              <a:headEnd/>
              <a:tailEnd/>
            </a:ln>
          </p:spPr>
          <p:txBody>
            <a:bodyPr wrap="none">
              <a:spAutoFit/>
            </a:bodyPr>
            <a:lstStyle/>
            <a:p>
              <a:r>
                <a:rPr lang="zh-CN" altLang="en-US" sz="2200" b="1">
                  <a:solidFill>
                    <a:srgbClr val="FFFF00"/>
                  </a:solidFill>
                </a:rPr>
                <a:t>4</a:t>
              </a:r>
            </a:p>
          </p:txBody>
        </p:sp>
        <p:sp>
          <p:nvSpPr>
            <p:cNvPr id="101427" name="Text Box 29"/>
            <p:cNvSpPr txBox="1">
              <a:spLocks noChangeArrowheads="1"/>
            </p:cNvSpPr>
            <p:nvPr/>
          </p:nvSpPr>
          <p:spPr bwMode="auto">
            <a:xfrm>
              <a:off x="4161" y="3144"/>
              <a:ext cx="20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1</a:t>
              </a:r>
            </a:p>
          </p:txBody>
        </p:sp>
        <p:sp>
          <p:nvSpPr>
            <p:cNvPr id="101428" name="Text Box 30"/>
            <p:cNvSpPr txBox="1">
              <a:spLocks noChangeArrowheads="1"/>
            </p:cNvSpPr>
            <p:nvPr/>
          </p:nvSpPr>
          <p:spPr bwMode="auto">
            <a:xfrm>
              <a:off x="4398" y="3144"/>
              <a:ext cx="148" cy="271"/>
            </a:xfrm>
            <a:prstGeom prst="rect">
              <a:avLst/>
            </a:prstGeom>
            <a:noFill/>
            <a:ln w="12700" cap="sq">
              <a:noFill/>
              <a:miter lim="800000"/>
              <a:headEnd/>
              <a:tailEnd/>
            </a:ln>
          </p:spPr>
          <p:txBody>
            <a:bodyPr wrap="none">
              <a:spAutoFit/>
            </a:bodyPr>
            <a:lstStyle/>
            <a:p>
              <a:r>
                <a:rPr lang="zh-CN" altLang="en-US" sz="2200" b="1">
                  <a:solidFill>
                    <a:srgbClr val="FFFF00"/>
                  </a:solidFill>
                </a:rPr>
                <a:t>0</a:t>
              </a:r>
            </a:p>
          </p:txBody>
        </p:sp>
        <p:sp>
          <p:nvSpPr>
            <p:cNvPr id="101429" name="Text Box 31"/>
            <p:cNvSpPr txBox="1">
              <a:spLocks noChangeArrowheads="1"/>
            </p:cNvSpPr>
            <p:nvPr/>
          </p:nvSpPr>
          <p:spPr bwMode="auto">
            <a:xfrm>
              <a:off x="1278" y="2724"/>
              <a:ext cx="180"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430" name="Line 32"/>
            <p:cNvSpPr>
              <a:spLocks noChangeShapeType="1"/>
            </p:cNvSpPr>
            <p:nvPr/>
          </p:nvSpPr>
          <p:spPr bwMode="auto">
            <a:xfrm>
              <a:off x="1474" y="2976"/>
              <a:ext cx="144" cy="14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7" name="Group 34"/>
          <p:cNvGrpSpPr>
            <a:grpSpLocks/>
          </p:cNvGrpSpPr>
          <p:nvPr/>
        </p:nvGrpSpPr>
        <p:grpSpPr bwMode="auto">
          <a:xfrm>
            <a:off x="4673675" y="3644900"/>
            <a:ext cx="1828453" cy="563563"/>
            <a:chOff x="2604" y="2192"/>
            <a:chExt cx="864" cy="355"/>
          </a:xfrm>
        </p:grpSpPr>
        <p:sp>
          <p:nvSpPr>
            <p:cNvPr id="101411" name="AutoShape 35"/>
            <p:cNvSpPr>
              <a:spLocks/>
            </p:cNvSpPr>
            <p:nvPr/>
          </p:nvSpPr>
          <p:spPr bwMode="auto">
            <a:xfrm rot="-5400000">
              <a:off x="2976" y="1820"/>
              <a:ext cx="120" cy="864"/>
            </a:xfrm>
            <a:prstGeom prst="leftBrace">
              <a:avLst>
                <a:gd name="adj1" fmla="val 60000"/>
                <a:gd name="adj2" fmla="val 50000"/>
              </a:avLst>
            </a:prstGeom>
            <a:noFill/>
            <a:ln w="12700" cap="sq">
              <a:solidFill>
                <a:schemeClr val="bg1">
                  <a:lumMod val="95000"/>
                </a:schemeClr>
              </a:solidFill>
              <a:round/>
              <a:headEnd/>
              <a:tailEnd/>
            </a:ln>
          </p:spPr>
          <p:txBody>
            <a:bodyPr wrap="none" anchor="ctr"/>
            <a:lstStyle/>
            <a:p>
              <a:endParaRPr lang="zh-CN" altLang="en-US"/>
            </a:p>
          </p:txBody>
        </p:sp>
        <p:sp>
          <p:nvSpPr>
            <p:cNvPr id="101412" name="Text Box 36"/>
            <p:cNvSpPr txBox="1">
              <a:spLocks noChangeArrowheads="1"/>
            </p:cNvSpPr>
            <p:nvPr/>
          </p:nvSpPr>
          <p:spPr bwMode="auto">
            <a:xfrm>
              <a:off x="2701" y="2276"/>
              <a:ext cx="707" cy="271"/>
            </a:xfrm>
            <a:prstGeom prst="rect">
              <a:avLst/>
            </a:prstGeom>
            <a:noFill/>
            <a:ln w="12700" cap="sq">
              <a:solidFill>
                <a:schemeClr val="bg1">
                  <a:lumMod val="95000"/>
                </a:schemeClr>
              </a:solidFill>
              <a:miter lim="800000"/>
              <a:headEnd/>
              <a:tailEnd/>
            </a:ln>
          </p:spPr>
          <p:txBody>
            <a:bodyPr>
              <a:spAutoFit/>
            </a:bodyPr>
            <a:lstStyle/>
            <a:p>
              <a:r>
                <a:rPr lang="zh-CN" altLang="en-US" sz="2200" b="1">
                  <a:solidFill>
                    <a:srgbClr val="FFFF00"/>
                  </a:solidFill>
                  <a:ea typeface="幼圆" pitchFamily="49" charset="-122"/>
                </a:rPr>
                <a:t>数据域</a:t>
              </a:r>
            </a:p>
          </p:txBody>
        </p:sp>
      </p:grpSp>
      <p:grpSp>
        <p:nvGrpSpPr>
          <p:cNvPr id="8" name="Group 38"/>
          <p:cNvGrpSpPr>
            <a:grpSpLocks/>
          </p:cNvGrpSpPr>
          <p:nvPr/>
        </p:nvGrpSpPr>
        <p:grpSpPr bwMode="auto">
          <a:xfrm>
            <a:off x="1828455" y="3035300"/>
            <a:ext cx="5587582" cy="496888"/>
            <a:chOff x="1248" y="1824"/>
            <a:chExt cx="2640" cy="313"/>
          </a:xfrm>
        </p:grpSpPr>
        <p:sp>
          <p:nvSpPr>
            <p:cNvPr id="101404" name="Rectangle 39"/>
            <p:cNvSpPr>
              <a:spLocks noChangeArrowheads="1"/>
            </p:cNvSpPr>
            <p:nvPr/>
          </p:nvSpPr>
          <p:spPr bwMode="auto">
            <a:xfrm>
              <a:off x="2592"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05" name="Text Box 40"/>
            <p:cNvSpPr txBox="1">
              <a:spLocks noChangeArrowheads="1"/>
            </p:cNvSpPr>
            <p:nvPr/>
          </p:nvSpPr>
          <p:spPr bwMode="auto">
            <a:xfrm>
              <a:off x="2555" y="1836"/>
              <a:ext cx="342" cy="301"/>
            </a:xfrm>
            <a:prstGeom prst="rect">
              <a:avLst/>
            </a:prstGeom>
            <a:noFill/>
            <a:ln w="12700" cap="sq">
              <a:noFill/>
              <a:miter lim="800000"/>
              <a:headEnd/>
              <a:tailEnd/>
            </a:ln>
          </p:spPr>
          <p:txBody>
            <a:bodyPr wrap="none">
              <a:spAutoFit/>
            </a:bodyPr>
            <a:lstStyle/>
            <a:p>
              <a:r>
                <a:rPr lang="en-US" altLang="zh-CN" sz="2500" b="1">
                  <a:solidFill>
                    <a:srgbClr val="00FFFF"/>
                  </a:solidFill>
                </a:rPr>
                <a:t>coef</a:t>
              </a:r>
            </a:p>
          </p:txBody>
        </p:sp>
        <p:sp>
          <p:nvSpPr>
            <p:cNvPr id="101406" name="Text Box 41"/>
            <p:cNvSpPr txBox="1">
              <a:spLocks noChangeArrowheads="1"/>
            </p:cNvSpPr>
            <p:nvPr/>
          </p:nvSpPr>
          <p:spPr bwMode="auto">
            <a:xfrm>
              <a:off x="3012" y="1824"/>
              <a:ext cx="301" cy="301"/>
            </a:xfrm>
            <a:prstGeom prst="rect">
              <a:avLst/>
            </a:prstGeom>
            <a:noFill/>
            <a:ln w="12700" cap="sq">
              <a:noFill/>
              <a:miter lim="800000"/>
              <a:headEnd/>
              <a:tailEnd/>
            </a:ln>
          </p:spPr>
          <p:txBody>
            <a:bodyPr wrap="none">
              <a:spAutoFit/>
            </a:bodyPr>
            <a:lstStyle/>
            <a:p>
              <a:r>
                <a:rPr lang="en-US" altLang="zh-CN" sz="2500" b="1">
                  <a:solidFill>
                    <a:srgbClr val="FFFF00"/>
                  </a:solidFill>
                </a:rPr>
                <a:t>exp</a:t>
              </a:r>
            </a:p>
          </p:txBody>
        </p:sp>
        <p:sp>
          <p:nvSpPr>
            <p:cNvPr id="101407" name="Text Box 42"/>
            <p:cNvSpPr txBox="1">
              <a:spLocks noChangeArrowheads="1"/>
            </p:cNvSpPr>
            <p:nvPr/>
          </p:nvSpPr>
          <p:spPr bwMode="auto">
            <a:xfrm>
              <a:off x="3443" y="1836"/>
              <a:ext cx="302" cy="301"/>
            </a:xfrm>
            <a:prstGeom prst="rect">
              <a:avLst/>
            </a:prstGeom>
            <a:noFill/>
            <a:ln w="12700" cap="sq">
              <a:noFill/>
              <a:miter lim="800000"/>
              <a:headEnd/>
              <a:tailEnd/>
            </a:ln>
          </p:spPr>
          <p:txBody>
            <a:bodyPr wrap="none">
              <a:spAutoFit/>
            </a:bodyPr>
            <a:lstStyle/>
            <a:p>
              <a:r>
                <a:rPr lang="en-US" altLang="zh-CN" sz="2500" b="1">
                  <a:solidFill>
                    <a:srgbClr val="FFFFFF"/>
                  </a:solidFill>
                </a:rPr>
                <a:t>link</a:t>
              </a:r>
            </a:p>
          </p:txBody>
        </p:sp>
        <p:sp>
          <p:nvSpPr>
            <p:cNvPr id="101408" name="Text Box 43"/>
            <p:cNvSpPr txBox="1">
              <a:spLocks noChangeArrowheads="1"/>
            </p:cNvSpPr>
            <p:nvPr/>
          </p:nvSpPr>
          <p:spPr bwMode="auto">
            <a:xfrm>
              <a:off x="1248" y="1844"/>
              <a:ext cx="1344" cy="291"/>
            </a:xfrm>
            <a:prstGeom prst="rect">
              <a:avLst/>
            </a:prstGeom>
            <a:noFill/>
            <a:ln w="12700" cap="sq">
              <a:noFill/>
              <a:miter lim="800000"/>
              <a:headEnd/>
              <a:tailEnd/>
            </a:ln>
          </p:spPr>
          <p:txBody>
            <a:bodyPr>
              <a:spAutoFit/>
            </a:bodyPr>
            <a:lstStyle/>
            <a:p>
              <a:r>
                <a:rPr lang="zh-CN" altLang="en-US" sz="2400" b="1" i="1">
                  <a:solidFill>
                    <a:srgbClr val="00FFFF"/>
                  </a:solidFill>
                  <a:ea typeface="黑体" pitchFamily="49" charset="-122"/>
                </a:rPr>
                <a:t>一个链结点：</a:t>
              </a:r>
            </a:p>
          </p:txBody>
        </p:sp>
        <p:sp>
          <p:nvSpPr>
            <p:cNvPr id="101409" name="Rectangle 44"/>
            <p:cNvSpPr>
              <a:spLocks noChangeArrowheads="1"/>
            </p:cNvSpPr>
            <p:nvPr/>
          </p:nvSpPr>
          <p:spPr bwMode="auto">
            <a:xfrm>
              <a:off x="3024"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10" name="Rectangle 45"/>
            <p:cNvSpPr>
              <a:spLocks noChangeArrowheads="1"/>
            </p:cNvSpPr>
            <p:nvPr/>
          </p:nvSpPr>
          <p:spPr bwMode="auto">
            <a:xfrm>
              <a:off x="3453" y="1844"/>
              <a:ext cx="435" cy="288"/>
            </a:xfrm>
            <a:prstGeom prst="rect">
              <a:avLst/>
            </a:prstGeom>
            <a:noFill/>
            <a:ln w="25400" cap="sq">
              <a:solidFill>
                <a:srgbClr val="FFFFFF"/>
              </a:solidFill>
              <a:miter lim="800000"/>
              <a:headEnd/>
              <a:tailEnd/>
            </a:ln>
          </p:spPr>
          <p:txBody>
            <a:bodyPr wrap="none" anchor="ctr"/>
            <a:lstStyle/>
            <a:p>
              <a:endParaRPr lang="zh-CN" altLang="en-US"/>
            </a:p>
          </p:txBody>
        </p:sp>
      </p:grpSp>
      <p:sp>
        <p:nvSpPr>
          <p:cNvPr id="44078" name="Line 46"/>
          <p:cNvSpPr>
            <a:spLocks noChangeShapeType="1"/>
          </p:cNvSpPr>
          <p:nvPr/>
        </p:nvSpPr>
        <p:spPr bwMode="auto">
          <a:xfrm>
            <a:off x="2564585" y="5429250"/>
            <a:ext cx="813846" cy="0"/>
          </a:xfrm>
          <a:prstGeom prst="line">
            <a:avLst/>
          </a:prstGeom>
          <a:noFill/>
          <a:ln w="19050" cap="sq">
            <a:solidFill>
              <a:srgbClr val="FF0000"/>
            </a:solidFill>
            <a:round/>
            <a:headEnd/>
            <a:tailEnd type="triangle" w="med" len="med"/>
          </a:ln>
        </p:spPr>
        <p:txBody>
          <a:bodyPr wrap="none" anchor="ctr"/>
          <a:lstStyle/>
          <a:p>
            <a:endParaRPr lang="zh-CN" altLang="en-US"/>
          </a:p>
        </p:txBody>
      </p:sp>
      <p:grpSp>
        <p:nvGrpSpPr>
          <p:cNvPr id="9" name="Group 47"/>
          <p:cNvGrpSpPr>
            <a:grpSpLocks/>
          </p:cNvGrpSpPr>
          <p:nvPr/>
        </p:nvGrpSpPr>
        <p:grpSpPr bwMode="auto">
          <a:xfrm>
            <a:off x="1003815" y="4559302"/>
            <a:ext cx="2501981" cy="1122363"/>
            <a:chOff x="450" y="2716"/>
            <a:chExt cx="1182" cy="707"/>
          </a:xfrm>
        </p:grpSpPr>
        <p:grpSp>
          <p:nvGrpSpPr>
            <p:cNvPr id="10" name="Group 48"/>
            <p:cNvGrpSpPr>
              <a:grpSpLocks/>
            </p:cNvGrpSpPr>
            <p:nvPr/>
          </p:nvGrpSpPr>
          <p:grpSpPr bwMode="auto">
            <a:xfrm>
              <a:off x="693" y="3132"/>
              <a:ext cx="603" cy="291"/>
              <a:chOff x="597" y="3120"/>
              <a:chExt cx="603" cy="291"/>
            </a:xfrm>
          </p:grpSpPr>
          <p:sp>
            <p:nvSpPr>
              <p:cNvPr id="101400" name="Rectangle 49"/>
              <p:cNvSpPr>
                <a:spLocks noChangeArrowheads="1"/>
              </p:cNvSpPr>
              <p:nvPr/>
            </p:nvSpPr>
            <p:spPr bwMode="auto">
              <a:xfrm>
                <a:off x="624"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1" name="Rectangle 50"/>
              <p:cNvSpPr>
                <a:spLocks noChangeArrowheads="1"/>
              </p:cNvSpPr>
              <p:nvPr/>
            </p:nvSpPr>
            <p:spPr bwMode="auto">
              <a:xfrm>
                <a:off x="816" y="3132"/>
                <a:ext cx="192" cy="240"/>
              </a:xfrm>
              <a:prstGeom prst="rect">
                <a:avLst/>
              </a:prstGeom>
              <a:solidFill>
                <a:srgbClr val="69B4FF"/>
              </a:solidFill>
              <a:ln w="22225" cap="sq">
                <a:solidFill>
                  <a:srgbClr val="00FFFF"/>
                </a:solidFill>
                <a:miter lim="800000"/>
                <a:headEnd/>
                <a:tailEnd/>
              </a:ln>
            </p:spPr>
            <p:txBody>
              <a:bodyPr wrap="none" anchor="ctr"/>
              <a:lstStyle/>
              <a:p>
                <a:endParaRPr lang="zh-CN" altLang="en-US"/>
              </a:p>
            </p:txBody>
          </p:sp>
          <p:sp>
            <p:nvSpPr>
              <p:cNvPr id="101402" name="Rectangle 51"/>
              <p:cNvSpPr>
                <a:spLocks noChangeArrowheads="1"/>
              </p:cNvSpPr>
              <p:nvPr/>
            </p:nvSpPr>
            <p:spPr bwMode="auto">
              <a:xfrm>
                <a:off x="1008"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3" name="Text Box 52"/>
              <p:cNvSpPr txBox="1">
                <a:spLocks noChangeArrowheads="1"/>
              </p:cNvSpPr>
              <p:nvPr/>
            </p:nvSpPr>
            <p:spPr bwMode="auto">
              <a:xfrm>
                <a:off x="597" y="3120"/>
                <a:ext cx="167" cy="291"/>
              </a:xfrm>
              <a:prstGeom prst="rect">
                <a:avLst/>
              </a:prstGeom>
              <a:noFill/>
              <a:ln w="12700" cap="sq">
                <a:noFill/>
                <a:miter lim="800000"/>
                <a:headEnd/>
                <a:tailEnd/>
              </a:ln>
            </p:spPr>
            <p:txBody>
              <a:bodyPr wrap="none">
                <a:spAutoFit/>
              </a:bodyPr>
              <a:lstStyle/>
              <a:p>
                <a:r>
                  <a:rPr lang="en-US" altLang="zh-CN" sz="2400" b="1">
                    <a:solidFill>
                      <a:srgbClr val="FFA449"/>
                    </a:solidFill>
                  </a:rPr>
                  <a:t>X</a:t>
                </a:r>
              </a:p>
            </p:txBody>
          </p:sp>
        </p:grpSp>
        <p:sp>
          <p:nvSpPr>
            <p:cNvPr id="101397" name="Text Box 53"/>
            <p:cNvSpPr txBox="1">
              <a:spLocks noChangeArrowheads="1"/>
            </p:cNvSpPr>
            <p:nvPr/>
          </p:nvSpPr>
          <p:spPr bwMode="auto">
            <a:xfrm>
              <a:off x="450" y="2716"/>
              <a:ext cx="180"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398" name="Line 54"/>
            <p:cNvSpPr>
              <a:spLocks noChangeShapeType="1"/>
            </p:cNvSpPr>
            <p:nvPr/>
          </p:nvSpPr>
          <p:spPr bwMode="auto">
            <a:xfrm rot="694496">
              <a:off x="600" y="2976"/>
              <a:ext cx="192" cy="14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101399" name="Rectangle 55"/>
            <p:cNvSpPr>
              <a:spLocks noChangeArrowheads="1"/>
            </p:cNvSpPr>
            <p:nvPr/>
          </p:nvSpPr>
          <p:spPr bwMode="auto">
            <a:xfrm>
              <a:off x="1296" y="2748"/>
              <a:ext cx="336" cy="384"/>
            </a:xfrm>
            <a:prstGeom prst="rect">
              <a:avLst/>
            </a:prstGeom>
            <a:solidFill>
              <a:srgbClr val="0000CC"/>
            </a:solidFill>
            <a:ln w="12700" cap="sq">
              <a:noFill/>
              <a:miter lim="800000"/>
              <a:headEnd/>
              <a:tailEnd/>
            </a:ln>
          </p:spPr>
          <p:txBody>
            <a:bodyPr wrap="none" anchor="ctr"/>
            <a:lstStyle/>
            <a:p>
              <a:endParaRPr lang="zh-CN" altLang="en-US"/>
            </a:p>
          </p:txBody>
        </p:sp>
      </p:grpSp>
      <p:grpSp>
        <p:nvGrpSpPr>
          <p:cNvPr id="11" name="Group 82"/>
          <p:cNvGrpSpPr>
            <a:grpSpLocks/>
          </p:cNvGrpSpPr>
          <p:nvPr/>
        </p:nvGrpSpPr>
        <p:grpSpPr bwMode="auto">
          <a:xfrm>
            <a:off x="8127663" y="3752850"/>
            <a:ext cx="3453986" cy="914400"/>
            <a:chOff x="3936" y="2256"/>
            <a:chExt cx="1632" cy="576"/>
          </a:xfrm>
        </p:grpSpPr>
        <p:sp>
          <p:nvSpPr>
            <p:cNvPr id="101394" name="AutoShape 77"/>
            <p:cNvSpPr>
              <a:spLocks noChangeArrowheads="1"/>
            </p:cNvSpPr>
            <p:nvPr/>
          </p:nvSpPr>
          <p:spPr bwMode="auto">
            <a:xfrm>
              <a:off x="3936" y="2256"/>
              <a:ext cx="1632" cy="576"/>
            </a:xfrm>
            <a:prstGeom prst="cloudCallout">
              <a:avLst>
                <a:gd name="adj1" fmla="val -53616"/>
                <a:gd name="adj2" fmla="val 79690"/>
              </a:avLst>
            </a:prstGeom>
            <a:noFill/>
            <a:ln w="53975" cap="sq">
              <a:solidFill>
                <a:srgbClr val="00FFFF"/>
              </a:solidFill>
              <a:round/>
              <a:headEnd/>
              <a:tailEnd/>
            </a:ln>
          </p:spPr>
          <p:txBody>
            <a:bodyPr anchor="ctr"/>
            <a:lstStyle/>
            <a:p>
              <a:endParaRPr lang="zh-CN" altLang="en-US" sz="2400"/>
            </a:p>
          </p:txBody>
        </p:sp>
        <p:sp>
          <p:nvSpPr>
            <p:cNvPr id="101395" name="Text Box 78"/>
            <p:cNvSpPr txBox="1">
              <a:spLocks noChangeArrowheads="1"/>
            </p:cNvSpPr>
            <p:nvPr/>
          </p:nvSpPr>
          <p:spPr bwMode="auto">
            <a:xfrm>
              <a:off x="4114" y="2316"/>
              <a:ext cx="1200" cy="446"/>
            </a:xfrm>
            <a:prstGeom prst="rect">
              <a:avLst/>
            </a:prstGeom>
            <a:noFill/>
            <a:ln w="12700" cap="sq">
              <a:noFill/>
              <a:miter lim="800000"/>
              <a:headEnd/>
              <a:tailEnd/>
            </a:ln>
          </p:spPr>
          <p:txBody>
            <a:bodyPr>
              <a:spAutoFit/>
            </a:bodyPr>
            <a:lstStyle/>
            <a:p>
              <a:pPr algn="l">
                <a:lnSpc>
                  <a:spcPct val="80000"/>
                </a:lnSpc>
              </a:pPr>
              <a:r>
                <a:rPr lang="zh-CN" altLang="en-US" sz="2500" b="1" i="1">
                  <a:solidFill>
                    <a:srgbClr val="FFFF00"/>
                  </a:solidFill>
                  <a:ea typeface="黑体" pitchFamily="49" charset="-122"/>
                </a:rPr>
                <a:t>一元多项式</a:t>
              </a:r>
            </a:p>
            <a:p>
              <a:pPr algn="l">
                <a:lnSpc>
                  <a:spcPct val="80000"/>
                </a:lnSpc>
              </a:pPr>
              <a:r>
                <a:rPr lang="zh-CN" altLang="en-US" sz="2500" b="1" i="1">
                  <a:solidFill>
                    <a:srgbClr val="FFFF00"/>
                  </a:solidFill>
                  <a:ea typeface="黑体" pitchFamily="49" charset="-122"/>
                </a:rPr>
                <a:t>的链表表示</a:t>
              </a:r>
            </a:p>
          </p:txBody>
        </p:sp>
      </p:grpSp>
      <p:grpSp>
        <p:nvGrpSpPr>
          <p:cNvPr id="12" name="Group 84"/>
          <p:cNvGrpSpPr>
            <a:grpSpLocks/>
          </p:cNvGrpSpPr>
          <p:nvPr/>
        </p:nvGrpSpPr>
        <p:grpSpPr bwMode="auto">
          <a:xfrm>
            <a:off x="710226" y="319090"/>
            <a:ext cx="9550271" cy="2035175"/>
            <a:chOff x="336" y="37"/>
            <a:chExt cx="4512" cy="1282"/>
          </a:xfrm>
        </p:grpSpPr>
        <p:sp>
          <p:nvSpPr>
            <p:cNvPr id="101389" name="Text Box 71"/>
            <p:cNvSpPr txBox="1">
              <a:spLocks noChangeArrowheads="1"/>
            </p:cNvSpPr>
            <p:nvPr/>
          </p:nvSpPr>
          <p:spPr bwMode="auto">
            <a:xfrm>
              <a:off x="2160" y="970"/>
              <a:ext cx="2688" cy="349"/>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pPr algn="l" eaLnBrk="1" hangingPunct="1">
                <a:spcAft>
                  <a:spcPct val="30000"/>
                </a:spcAft>
              </a:pPr>
              <a:r>
                <a:rPr kumimoji="1" lang="en-US" altLang="zh-CN" sz="3000" b="1">
                  <a:solidFill>
                    <a:srgbClr val="FFFFFF"/>
                  </a:solidFill>
                </a:rPr>
                <a:t>A(</a:t>
              </a:r>
              <a:r>
                <a:rPr kumimoji="1" lang="en-US" altLang="zh-CN" sz="3000" b="1">
                  <a:solidFill>
                    <a:srgbClr val="66FF33"/>
                  </a:solidFill>
                </a:rPr>
                <a:t>x</a:t>
              </a:r>
              <a:r>
                <a:rPr kumimoji="1" lang="en-US" altLang="zh-CN" sz="3000" b="1">
                  <a:solidFill>
                    <a:srgbClr val="FFFFFF"/>
                  </a:solidFill>
                </a:rPr>
                <a:t>) = 3</a:t>
              </a:r>
              <a:r>
                <a:rPr kumimoji="1" lang="en-US" altLang="zh-CN" sz="3000" b="1">
                  <a:solidFill>
                    <a:srgbClr val="66FF33"/>
                  </a:solidFill>
                </a:rPr>
                <a:t>x</a:t>
              </a:r>
              <a:r>
                <a:rPr kumimoji="1" lang="en-US" altLang="zh-CN" sz="3000" b="1" baseline="30000">
                  <a:solidFill>
                    <a:srgbClr val="66FF33"/>
                  </a:solidFill>
                </a:rPr>
                <a:t>10 </a:t>
              </a:r>
              <a:r>
                <a:rPr kumimoji="1" lang="en-US" altLang="zh-CN" sz="3000" b="1">
                  <a:solidFill>
                    <a:srgbClr val="FFFFFF"/>
                  </a:solidFill>
                  <a:cs typeface="Times New Roman" pitchFamily="18" charset="0"/>
                </a:rPr>
                <a:t>–</a:t>
              </a:r>
              <a:r>
                <a:rPr kumimoji="1" lang="en-US" altLang="zh-CN" sz="3000" b="1">
                  <a:solidFill>
                    <a:srgbClr val="FFFFFF"/>
                  </a:solidFill>
                </a:rPr>
                <a:t>2</a:t>
              </a:r>
              <a:r>
                <a:rPr kumimoji="1" lang="en-US" altLang="zh-CN" sz="3000" b="1">
                  <a:solidFill>
                    <a:srgbClr val="66FF33"/>
                  </a:solidFill>
                </a:rPr>
                <a:t>x</a:t>
              </a:r>
              <a:r>
                <a:rPr kumimoji="1" lang="en-US" altLang="zh-CN" sz="3000" b="1" baseline="30000">
                  <a:solidFill>
                    <a:srgbClr val="66FF33"/>
                  </a:solidFill>
                </a:rPr>
                <a:t>7 </a:t>
              </a:r>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66FF33"/>
                  </a:solidFill>
                </a:rPr>
                <a:t>4 </a:t>
              </a:r>
              <a:r>
                <a:rPr kumimoji="1" lang="en-US" altLang="zh-CN" sz="3000" b="1">
                  <a:solidFill>
                    <a:srgbClr val="FFFFFF"/>
                  </a:solidFill>
                </a:rPr>
                <a:t>–1</a:t>
              </a:r>
              <a:endParaRPr kumimoji="1" lang="en-US" altLang="zh-CN" sz="3000" b="1" baseline="30000">
                <a:solidFill>
                  <a:srgbClr val="66FF33"/>
                </a:solidFill>
              </a:endParaRPr>
            </a:p>
          </p:txBody>
        </p:sp>
        <p:sp>
          <p:nvSpPr>
            <p:cNvPr id="101390" name="Rectangle 72"/>
            <p:cNvSpPr>
              <a:spLocks noChangeArrowheads="1"/>
            </p:cNvSpPr>
            <p:nvPr/>
          </p:nvSpPr>
          <p:spPr bwMode="auto">
            <a:xfrm>
              <a:off x="1056" y="566"/>
              <a:ext cx="1824" cy="407"/>
            </a:xfrm>
            <a:prstGeom prst="rect">
              <a:avLst/>
            </a:prstGeom>
            <a:noFill/>
            <a:ln w="12700" cap="sq">
              <a:noFill/>
              <a:miter lim="800000"/>
              <a:headEnd/>
              <a:tailEnd/>
            </a:ln>
            <a:effectLst>
              <a:outerShdw dist="45791" dir="2021404" algn="ctr" rotWithShape="0">
                <a:srgbClr val="000000">
                  <a:alpha val="50000"/>
                </a:srgbClr>
              </a:outerShdw>
            </a:effectLst>
          </p:spPr>
          <p:txBody>
            <a:bodyPr>
              <a:spAutoFit/>
            </a:bodyPr>
            <a:lstStyle/>
            <a:p>
              <a:pPr algn="l" eaLnBrk="1" hangingPunct="1">
                <a:spcAft>
                  <a:spcPct val="30000"/>
                </a:spcAft>
              </a:pPr>
              <a:r>
                <a:rPr kumimoji="1" lang="zh-CN" altLang="en-US" sz="3600" b="1" i="1">
                  <a:solidFill>
                    <a:srgbClr val="FFFF00"/>
                  </a:solidFill>
                  <a:ea typeface="黑体" pitchFamily="49" charset="-122"/>
                </a:rPr>
                <a:t>一元多项式</a:t>
              </a:r>
            </a:p>
          </p:txBody>
        </p:sp>
        <p:sp>
          <p:nvSpPr>
            <p:cNvPr id="101391" name="Oval 74"/>
            <p:cNvSpPr>
              <a:spLocks noChangeArrowheads="1"/>
            </p:cNvSpPr>
            <p:nvPr/>
          </p:nvSpPr>
          <p:spPr bwMode="auto">
            <a:xfrm>
              <a:off x="358" y="98"/>
              <a:ext cx="899" cy="390"/>
            </a:xfrm>
            <a:prstGeom prst="ellipse">
              <a:avLst/>
            </a:prstGeom>
            <a:solidFill>
              <a:srgbClr val="CCFFCC"/>
            </a:solidFill>
            <a:ln w="12700" cap="sq">
              <a:noFill/>
              <a:round/>
              <a:headEnd/>
              <a:tailEnd/>
            </a:ln>
            <a:effectLst>
              <a:outerShdw dist="35921" dir="2700000" algn="ctr" rotWithShape="0">
                <a:srgbClr val="C0C0C0"/>
              </a:outerShdw>
            </a:effectLst>
          </p:spPr>
          <p:txBody>
            <a:bodyPr wrap="none" anchor="ctr"/>
            <a:lstStyle/>
            <a:p>
              <a:endParaRPr lang="zh-CN" altLang="en-US"/>
            </a:p>
          </p:txBody>
        </p:sp>
        <p:sp>
          <p:nvSpPr>
            <p:cNvPr id="101392" name="Rectangle 75"/>
            <p:cNvSpPr>
              <a:spLocks noChangeArrowheads="1"/>
            </p:cNvSpPr>
            <p:nvPr/>
          </p:nvSpPr>
          <p:spPr bwMode="auto">
            <a:xfrm>
              <a:off x="336" y="37"/>
              <a:ext cx="633" cy="4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r>
                <a:rPr kumimoji="1" lang="zh-CN" altLang="en-US" sz="4500" b="1">
                  <a:solidFill>
                    <a:srgbClr val="FF3300"/>
                  </a:solidFill>
                  <a:ea typeface="华文新魏" pitchFamily="2" charset="-122"/>
                </a:rPr>
                <a:t>回忆</a:t>
              </a:r>
            </a:p>
          </p:txBody>
        </p:sp>
      </p:grpSp>
      <p:grpSp>
        <p:nvGrpSpPr>
          <p:cNvPr id="13" name="Group 85"/>
          <p:cNvGrpSpPr>
            <a:grpSpLocks/>
          </p:cNvGrpSpPr>
          <p:nvPr/>
        </p:nvGrpSpPr>
        <p:grpSpPr bwMode="auto">
          <a:xfrm>
            <a:off x="6382760" y="3644900"/>
            <a:ext cx="1696771" cy="568325"/>
            <a:chOff x="2892" y="2296"/>
            <a:chExt cx="801" cy="358"/>
          </a:xfrm>
        </p:grpSpPr>
        <p:sp>
          <p:nvSpPr>
            <p:cNvPr id="101387" name="Text Box 86"/>
            <p:cNvSpPr txBox="1">
              <a:spLocks noChangeArrowheads="1"/>
            </p:cNvSpPr>
            <p:nvPr/>
          </p:nvSpPr>
          <p:spPr bwMode="auto">
            <a:xfrm>
              <a:off x="2892" y="2392"/>
              <a:ext cx="801" cy="262"/>
            </a:xfrm>
            <a:prstGeom prst="rect">
              <a:avLst/>
            </a:prstGeom>
            <a:noFill/>
            <a:ln w="12700" cap="sq">
              <a:solidFill>
                <a:schemeClr val="bg1"/>
              </a:solidFill>
              <a:miter lim="800000"/>
              <a:headEnd/>
              <a:tailEnd/>
            </a:ln>
          </p:spPr>
          <p:txBody>
            <a:bodyPr>
              <a:spAutoFit/>
            </a:bodyPr>
            <a:lstStyle/>
            <a:p>
              <a:r>
                <a:rPr lang="zh-CN" altLang="en-US" sz="2100" b="1">
                  <a:solidFill>
                    <a:srgbClr val="FFFFFF"/>
                  </a:solidFill>
                  <a:ea typeface="幼圆" pitchFamily="49" charset="-122"/>
                </a:rPr>
                <a:t>指针域</a:t>
              </a:r>
            </a:p>
          </p:txBody>
        </p:sp>
        <p:sp>
          <p:nvSpPr>
            <p:cNvPr id="101388" name="AutoShape 87"/>
            <p:cNvSpPr>
              <a:spLocks/>
            </p:cNvSpPr>
            <p:nvPr/>
          </p:nvSpPr>
          <p:spPr bwMode="auto">
            <a:xfrm rot="-5400000">
              <a:off x="3244" y="2151"/>
              <a:ext cx="120" cy="409"/>
            </a:xfrm>
            <a:prstGeom prst="leftBrace">
              <a:avLst>
                <a:gd name="adj1" fmla="val 28403"/>
                <a:gd name="adj2" fmla="val 50000"/>
              </a:avLst>
            </a:prstGeom>
            <a:noFill/>
            <a:ln w="12700" cap="sq">
              <a:solidFill>
                <a:schemeClr val="bg1"/>
              </a:solidFill>
              <a:round/>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78"/>
                                        </p:tgtEl>
                                        <p:attrNameLst>
                                          <p:attrName>style.visibility</p:attrName>
                                        </p:attrNameLst>
                                      </p:cBhvr>
                                      <p:to>
                                        <p:strVal val="visible"/>
                                      </p:to>
                                    </p:set>
                                    <p:animEffect transition="in" filter="wipe(left)">
                                      <p:cBhvr>
                                        <p:cTn id="32" dur="500"/>
                                        <p:tgtEl>
                                          <p:spTgt spid="44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87"/>
          <p:cNvSpPr>
            <a:spLocks noChangeArrowheads="1"/>
          </p:cNvSpPr>
          <p:nvPr/>
        </p:nvSpPr>
        <p:spPr bwMode="auto">
          <a:xfrm>
            <a:off x="239622" y="188915"/>
            <a:ext cx="11616186"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1205" name="Text Box 5"/>
          <p:cNvSpPr txBox="1">
            <a:spLocks noChangeArrowheads="1"/>
          </p:cNvSpPr>
          <p:nvPr/>
        </p:nvSpPr>
        <p:spPr bwMode="auto">
          <a:xfrm>
            <a:off x="1524072" y="5013325"/>
            <a:ext cx="10057576" cy="584775"/>
          </a:xfrm>
          <a:prstGeom prst="rect">
            <a:avLst/>
          </a:prstGeom>
          <a:noFill/>
          <a:ln w="12700" cap="sq">
            <a:noFill/>
            <a:miter lim="800000"/>
            <a:headEnd/>
            <a:tailEnd/>
          </a:ln>
        </p:spPr>
        <p:txBody>
          <a:bodyPr>
            <a:spAutoFit/>
          </a:bodyPr>
          <a:lstStyle/>
          <a:p>
            <a:pPr algn="l"/>
            <a:r>
              <a:rPr lang="zh-CN" altLang="en-US" sz="3200" b="1" dirty="0">
                <a:solidFill>
                  <a:srgbClr val="FFFF00"/>
                </a:solidFill>
                <a:latin typeface="幼圆" pitchFamily="49" charset="-122"/>
                <a:ea typeface="幼圆" pitchFamily="49" charset="-122"/>
                <a:sym typeface="Marlett" pitchFamily="2" charset="2"/>
              </a:rPr>
              <a:t></a:t>
            </a:r>
            <a:r>
              <a:rPr lang="zh-CN" altLang="en-US" sz="3200" b="1" dirty="0">
                <a:solidFill>
                  <a:srgbClr val="FFFFFF"/>
                </a:solidFill>
                <a:latin typeface="幼圆" pitchFamily="49" charset="-122"/>
                <a:ea typeface="幼圆" pitchFamily="49" charset="-122"/>
                <a:sym typeface="Marlett" pitchFamily="2" charset="2"/>
              </a:rPr>
              <a:t> 链结点中域的个数取决于表达式中变量的个数；</a:t>
            </a:r>
          </a:p>
        </p:txBody>
      </p:sp>
      <p:grpSp>
        <p:nvGrpSpPr>
          <p:cNvPr id="2" name="Group 6"/>
          <p:cNvGrpSpPr>
            <a:grpSpLocks/>
          </p:cNvGrpSpPr>
          <p:nvPr/>
        </p:nvGrpSpPr>
        <p:grpSpPr bwMode="auto">
          <a:xfrm>
            <a:off x="844069" y="4367215"/>
            <a:ext cx="1726993" cy="585787"/>
            <a:chOff x="399" y="2655"/>
            <a:chExt cx="816" cy="369"/>
          </a:xfrm>
        </p:grpSpPr>
        <p:sp>
          <p:nvSpPr>
            <p:cNvPr id="102466" name="Oval 7"/>
            <p:cNvSpPr>
              <a:spLocks noChangeArrowheads="1"/>
            </p:cNvSpPr>
            <p:nvPr/>
          </p:nvSpPr>
          <p:spPr bwMode="auto">
            <a:xfrm>
              <a:off x="399" y="2688"/>
              <a:ext cx="816" cy="336"/>
            </a:xfrm>
            <a:prstGeom prst="ellipse">
              <a:avLst/>
            </a:prstGeom>
            <a:solidFill>
              <a:srgbClr val="CCFFCC"/>
            </a:solidFill>
            <a:ln w="12700" cap="sq">
              <a:noFill/>
              <a:round/>
              <a:headEnd/>
              <a:tailEnd/>
            </a:ln>
          </p:spPr>
          <p:txBody>
            <a:bodyPr wrap="none" anchor="ctr"/>
            <a:lstStyle/>
            <a:p>
              <a:endParaRPr lang="zh-CN" altLang="en-US"/>
            </a:p>
          </p:txBody>
        </p:sp>
        <p:sp>
          <p:nvSpPr>
            <p:cNvPr id="102467" name="Rectangle 8"/>
            <p:cNvSpPr>
              <a:spLocks noChangeArrowheads="1"/>
            </p:cNvSpPr>
            <p:nvPr/>
          </p:nvSpPr>
          <p:spPr bwMode="auto">
            <a:xfrm>
              <a:off x="448" y="2655"/>
              <a:ext cx="70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3200" b="1" i="1">
                  <a:solidFill>
                    <a:srgbClr val="FF3300"/>
                  </a:solidFill>
                  <a:ea typeface="黑体" pitchFamily="49" charset="-122"/>
                </a:rPr>
                <a:t>缺点</a:t>
              </a:r>
            </a:p>
          </p:txBody>
        </p:sp>
      </p:grpSp>
      <p:sp>
        <p:nvSpPr>
          <p:cNvPr id="51209" name="Rectangle 9"/>
          <p:cNvSpPr>
            <a:spLocks noChangeArrowheads="1"/>
          </p:cNvSpPr>
          <p:nvPr/>
        </p:nvSpPr>
        <p:spPr bwMode="auto">
          <a:xfrm>
            <a:off x="1515437" y="5652537"/>
            <a:ext cx="6299207" cy="584775"/>
          </a:xfrm>
          <a:prstGeom prst="rect">
            <a:avLst/>
          </a:prstGeom>
          <a:noFill/>
          <a:ln w="12700" cap="sq">
            <a:noFill/>
            <a:miter lim="800000"/>
            <a:headEnd/>
            <a:tailEnd/>
          </a:ln>
        </p:spPr>
        <p:txBody>
          <a:bodyPr>
            <a:spAutoFit/>
          </a:bodyPr>
          <a:lstStyle/>
          <a:p>
            <a:pPr algn="l"/>
            <a:r>
              <a:rPr lang="zh-CN" altLang="en-US" sz="3200" b="1" dirty="0">
                <a:solidFill>
                  <a:srgbClr val="FFFF00"/>
                </a:solidFill>
                <a:latin typeface="幼圆" pitchFamily="49" charset="-122"/>
                <a:ea typeface="幼圆" pitchFamily="49" charset="-122"/>
                <a:sym typeface="Marlett" pitchFamily="2" charset="2"/>
              </a:rPr>
              <a:t></a:t>
            </a:r>
            <a:r>
              <a:rPr lang="zh-CN" altLang="en-US" sz="3200" b="1" dirty="0">
                <a:solidFill>
                  <a:srgbClr val="FFFFFF"/>
                </a:solidFill>
                <a:latin typeface="幼圆" pitchFamily="49" charset="-122"/>
                <a:ea typeface="幼圆" pitchFamily="49" charset="-122"/>
                <a:sym typeface="Marlett" pitchFamily="2" charset="2"/>
              </a:rPr>
              <a:t> 给存储管理和操作带来困难。</a:t>
            </a:r>
          </a:p>
        </p:txBody>
      </p:sp>
      <p:sp>
        <p:nvSpPr>
          <p:cNvPr id="51227" name="Rectangle 27"/>
          <p:cNvSpPr>
            <a:spLocks noChangeArrowheads="1"/>
          </p:cNvSpPr>
          <p:nvPr/>
        </p:nvSpPr>
        <p:spPr bwMode="auto">
          <a:xfrm>
            <a:off x="7991661" y="1447800"/>
            <a:ext cx="1217000"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r>
              <a:rPr kumimoji="1" lang="en-US" altLang="zh-CN" sz="3000" b="1">
                <a:solidFill>
                  <a:srgbClr val="66FF33"/>
                </a:solidFill>
              </a:rPr>
              <a:t>x</a:t>
            </a:r>
            <a:r>
              <a:rPr kumimoji="1" lang="en-US" altLang="zh-CN" sz="3000" b="1" baseline="30000">
                <a:solidFill>
                  <a:srgbClr val="FFFFFF"/>
                </a:solidFill>
              </a:rPr>
              <a:t>8</a:t>
            </a:r>
            <a:r>
              <a:rPr kumimoji="1" lang="en-US" altLang="zh-CN" sz="3000" b="1">
                <a:solidFill>
                  <a:srgbClr val="FFFF00"/>
                </a:solidFill>
              </a:rPr>
              <a:t>y</a:t>
            </a:r>
            <a:r>
              <a:rPr kumimoji="1" lang="en-US" altLang="zh-CN" sz="3000" b="1" baseline="30000">
                <a:solidFill>
                  <a:srgbClr val="FFFFFF"/>
                </a:solidFill>
              </a:rPr>
              <a:t>2</a:t>
            </a:r>
            <a:r>
              <a:rPr kumimoji="1" lang="en-US" altLang="zh-CN" sz="3000" b="1">
                <a:solidFill>
                  <a:srgbClr val="00FFFF"/>
                </a:solidFill>
              </a:rPr>
              <a:t>z</a:t>
            </a:r>
            <a:r>
              <a:rPr kumimoji="1" lang="en-US" altLang="zh-CN" sz="3000" b="1" baseline="30000">
                <a:solidFill>
                  <a:srgbClr val="FFFFFF"/>
                </a:solidFill>
              </a:rPr>
              <a:t>2</a:t>
            </a:r>
            <a:endParaRPr kumimoji="1" lang="zh-CN" altLang="en-US" sz="3000" b="1" baseline="30000">
              <a:solidFill>
                <a:srgbClr val="FFFFFF"/>
              </a:solidFill>
            </a:endParaRPr>
          </a:p>
        </p:txBody>
      </p:sp>
      <p:grpSp>
        <p:nvGrpSpPr>
          <p:cNvPr id="3" name="Group 28"/>
          <p:cNvGrpSpPr>
            <a:grpSpLocks/>
          </p:cNvGrpSpPr>
          <p:nvPr/>
        </p:nvGrpSpPr>
        <p:grpSpPr bwMode="auto">
          <a:xfrm>
            <a:off x="7924740" y="1928815"/>
            <a:ext cx="3656908" cy="560387"/>
            <a:chOff x="3456" y="2519"/>
            <a:chExt cx="1728" cy="353"/>
          </a:xfrm>
        </p:grpSpPr>
        <p:sp>
          <p:nvSpPr>
            <p:cNvPr id="102456" name="Rectangle 29"/>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7" name="Rectangle 30"/>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8" name="Rectangle 31"/>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9" name="Rectangle 32"/>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0" name="Rectangle 33"/>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1" name="Rectangle 34"/>
            <p:cNvSpPr>
              <a:spLocks noChangeArrowheads="1"/>
            </p:cNvSpPr>
            <p:nvPr/>
          </p:nvSpPr>
          <p:spPr bwMode="auto">
            <a:xfrm>
              <a:off x="3489" y="2523"/>
              <a:ext cx="170"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endParaRPr kumimoji="1" lang="zh-CN" altLang="en-US" sz="3000" b="1">
                <a:solidFill>
                  <a:srgbClr val="FFFFFF"/>
                </a:solidFill>
              </a:endParaRPr>
            </a:p>
          </p:txBody>
        </p:sp>
        <p:sp>
          <p:nvSpPr>
            <p:cNvPr id="102462" name="Rectangle 35"/>
            <p:cNvSpPr>
              <a:spLocks noChangeArrowheads="1"/>
            </p:cNvSpPr>
            <p:nvPr/>
          </p:nvSpPr>
          <p:spPr bwMode="auto">
            <a:xfrm>
              <a:off x="3781" y="2523"/>
              <a:ext cx="170"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8</a:t>
              </a:r>
              <a:endParaRPr kumimoji="1" lang="zh-CN" altLang="en-US" sz="3000" b="1">
                <a:solidFill>
                  <a:srgbClr val="00FF00"/>
                </a:solidFill>
              </a:endParaRPr>
            </a:p>
          </p:txBody>
        </p:sp>
        <p:sp>
          <p:nvSpPr>
            <p:cNvPr id="102463" name="Rectangle 36"/>
            <p:cNvSpPr>
              <a:spLocks noChangeArrowheads="1"/>
            </p:cNvSpPr>
            <p:nvPr/>
          </p:nvSpPr>
          <p:spPr bwMode="auto">
            <a:xfrm>
              <a:off x="4054" y="2519"/>
              <a:ext cx="170"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2</a:t>
              </a:r>
            </a:p>
          </p:txBody>
        </p:sp>
        <p:sp>
          <p:nvSpPr>
            <p:cNvPr id="102464" name="Rectangle 37"/>
            <p:cNvSpPr>
              <a:spLocks noChangeArrowheads="1"/>
            </p:cNvSpPr>
            <p:nvPr/>
          </p:nvSpPr>
          <p:spPr bwMode="auto">
            <a:xfrm>
              <a:off x="4342" y="2522"/>
              <a:ext cx="170"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2</a:t>
              </a:r>
            </a:p>
          </p:txBody>
        </p:sp>
        <p:sp>
          <p:nvSpPr>
            <p:cNvPr id="102465" name="Line 38"/>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sp>
        <p:nvSpPr>
          <p:cNvPr id="51239" name="Rectangle 39"/>
          <p:cNvSpPr>
            <a:spLocks noChangeArrowheads="1"/>
          </p:cNvSpPr>
          <p:nvPr/>
        </p:nvSpPr>
        <p:spPr bwMode="auto">
          <a:xfrm>
            <a:off x="7918264" y="2573339"/>
            <a:ext cx="1031051"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FFFFFF"/>
                </a:solidFill>
              </a:rPr>
              <a:t>4</a:t>
            </a:r>
            <a:r>
              <a:rPr kumimoji="1" lang="en-US" altLang="zh-CN" sz="3000" b="1">
                <a:solidFill>
                  <a:srgbClr val="00FFFF"/>
                </a:solidFill>
              </a:rPr>
              <a:t>z</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4" name="Group 40"/>
          <p:cNvGrpSpPr>
            <a:grpSpLocks/>
          </p:cNvGrpSpPr>
          <p:nvPr/>
        </p:nvGrpSpPr>
        <p:grpSpPr bwMode="auto">
          <a:xfrm>
            <a:off x="7909630" y="3030540"/>
            <a:ext cx="3672019" cy="560387"/>
            <a:chOff x="3449" y="2519"/>
            <a:chExt cx="1735" cy="353"/>
          </a:xfrm>
        </p:grpSpPr>
        <p:sp>
          <p:nvSpPr>
            <p:cNvPr id="102446" name="Rectangle 41"/>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7" name="Rectangle 42"/>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8" name="Rectangle 43"/>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9" name="Rectangle 44"/>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0" name="Rectangle 45"/>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1" name="Rectangle 46"/>
            <p:cNvSpPr>
              <a:spLocks noChangeArrowheads="1"/>
            </p:cNvSpPr>
            <p:nvPr/>
          </p:nvSpPr>
          <p:spPr bwMode="auto">
            <a:xfrm>
              <a:off x="3449" y="2523"/>
              <a:ext cx="220"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endParaRPr kumimoji="1" lang="zh-CN" altLang="en-US" sz="3000" b="1">
                <a:solidFill>
                  <a:srgbClr val="FFFFFF"/>
                </a:solidFill>
              </a:endParaRPr>
            </a:p>
          </p:txBody>
        </p:sp>
        <p:sp>
          <p:nvSpPr>
            <p:cNvPr id="102452" name="Rectangle 47"/>
            <p:cNvSpPr>
              <a:spLocks noChangeArrowheads="1"/>
            </p:cNvSpPr>
            <p:nvPr/>
          </p:nvSpPr>
          <p:spPr bwMode="auto">
            <a:xfrm>
              <a:off x="3781" y="2523"/>
              <a:ext cx="170"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4</a:t>
              </a:r>
              <a:endParaRPr kumimoji="1" lang="zh-CN" altLang="en-US" sz="3000" b="1">
                <a:solidFill>
                  <a:srgbClr val="00FF00"/>
                </a:solidFill>
              </a:endParaRPr>
            </a:p>
          </p:txBody>
        </p:sp>
        <p:sp>
          <p:nvSpPr>
            <p:cNvPr id="102453" name="Rectangle 48"/>
            <p:cNvSpPr>
              <a:spLocks noChangeArrowheads="1"/>
            </p:cNvSpPr>
            <p:nvPr/>
          </p:nvSpPr>
          <p:spPr bwMode="auto">
            <a:xfrm>
              <a:off x="4054" y="2519"/>
              <a:ext cx="170"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54" name="Rectangle 49"/>
            <p:cNvSpPr>
              <a:spLocks noChangeArrowheads="1"/>
            </p:cNvSpPr>
            <p:nvPr/>
          </p:nvSpPr>
          <p:spPr bwMode="auto">
            <a:xfrm>
              <a:off x="4342" y="2522"/>
              <a:ext cx="170"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7</a:t>
              </a:r>
            </a:p>
          </p:txBody>
        </p:sp>
        <p:sp>
          <p:nvSpPr>
            <p:cNvPr id="102455" name="Line 50"/>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5" name="Group 51"/>
          <p:cNvGrpSpPr>
            <a:grpSpLocks/>
          </p:cNvGrpSpPr>
          <p:nvPr/>
        </p:nvGrpSpPr>
        <p:grpSpPr bwMode="auto">
          <a:xfrm>
            <a:off x="779307" y="2133601"/>
            <a:ext cx="5722823" cy="1139826"/>
            <a:chOff x="380" y="1334"/>
            <a:chExt cx="2704" cy="718"/>
          </a:xfrm>
        </p:grpSpPr>
        <p:grpSp>
          <p:nvGrpSpPr>
            <p:cNvPr id="6" name="Group 52"/>
            <p:cNvGrpSpPr>
              <a:grpSpLocks/>
            </p:cNvGrpSpPr>
            <p:nvPr/>
          </p:nvGrpSpPr>
          <p:grpSpPr bwMode="auto">
            <a:xfrm>
              <a:off x="924" y="1696"/>
              <a:ext cx="2160" cy="356"/>
              <a:chOff x="1440" y="700"/>
              <a:chExt cx="2160" cy="356"/>
            </a:xfrm>
          </p:grpSpPr>
          <p:sp>
            <p:nvSpPr>
              <p:cNvPr id="102436" name="Rectangle 53"/>
              <p:cNvSpPr>
                <a:spLocks noChangeArrowheads="1"/>
              </p:cNvSpPr>
              <p:nvPr/>
            </p:nvSpPr>
            <p:spPr bwMode="auto">
              <a:xfrm>
                <a:off x="1440"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37" name="Text Box 54"/>
              <p:cNvSpPr txBox="1">
                <a:spLocks noChangeArrowheads="1"/>
              </p:cNvSpPr>
              <p:nvPr/>
            </p:nvSpPr>
            <p:spPr bwMode="auto">
              <a:xfrm>
                <a:off x="1456" y="712"/>
                <a:ext cx="373" cy="330"/>
              </a:xfrm>
              <a:prstGeom prst="rect">
                <a:avLst/>
              </a:prstGeom>
              <a:noFill/>
              <a:ln w="12700" cap="sq">
                <a:noFill/>
                <a:miter lim="800000"/>
                <a:headEnd/>
                <a:tailEnd/>
              </a:ln>
            </p:spPr>
            <p:txBody>
              <a:bodyPr wrap="none">
                <a:spAutoFit/>
              </a:bodyPr>
              <a:lstStyle/>
              <a:p>
                <a:r>
                  <a:rPr lang="en-US" altLang="zh-CN" sz="2800" b="1" dirty="0" err="1">
                    <a:solidFill>
                      <a:srgbClr val="00FFFF"/>
                    </a:solidFill>
                  </a:rPr>
                  <a:t>coef</a:t>
                </a:r>
                <a:endParaRPr lang="en-US" altLang="zh-CN" sz="2800" b="1" dirty="0">
                  <a:solidFill>
                    <a:srgbClr val="00FFFF"/>
                  </a:solidFill>
                </a:endParaRPr>
              </a:p>
            </p:txBody>
          </p:sp>
          <p:sp>
            <p:nvSpPr>
              <p:cNvPr id="102438" name="Text Box 55"/>
              <p:cNvSpPr txBox="1">
                <a:spLocks noChangeArrowheads="1"/>
              </p:cNvSpPr>
              <p:nvPr/>
            </p:nvSpPr>
            <p:spPr bwMode="auto">
              <a:xfrm>
                <a:off x="2751" y="700"/>
                <a:ext cx="396" cy="330"/>
              </a:xfrm>
              <a:prstGeom prst="rect">
                <a:avLst/>
              </a:prstGeom>
              <a:noFill/>
              <a:ln w="12700" cap="sq">
                <a:noFill/>
                <a:miter lim="800000"/>
                <a:headEnd/>
                <a:tailEnd/>
              </a:ln>
            </p:spPr>
            <p:txBody>
              <a:bodyPr wrap="none">
                <a:spAutoFit/>
              </a:bodyPr>
              <a:lstStyle/>
              <a:p>
                <a:r>
                  <a:rPr lang="en-US" altLang="zh-CN" sz="2800" b="1">
                    <a:solidFill>
                      <a:srgbClr val="FFFFFF"/>
                    </a:solidFill>
                  </a:rPr>
                  <a:t>expz</a:t>
                </a:r>
                <a:endParaRPr lang="en-US" altLang="zh-CN" sz="2000" b="1">
                  <a:solidFill>
                    <a:srgbClr val="FFFFFF"/>
                  </a:solidFill>
                </a:endParaRPr>
              </a:p>
            </p:txBody>
          </p:sp>
          <p:sp>
            <p:nvSpPr>
              <p:cNvPr id="102439" name="Text Box 56"/>
              <p:cNvSpPr txBox="1">
                <a:spLocks noChangeArrowheads="1"/>
              </p:cNvSpPr>
              <p:nvPr/>
            </p:nvSpPr>
            <p:spPr bwMode="auto">
              <a:xfrm>
                <a:off x="1875" y="700"/>
                <a:ext cx="404" cy="330"/>
              </a:xfrm>
              <a:prstGeom prst="rect">
                <a:avLst/>
              </a:prstGeom>
              <a:noFill/>
              <a:ln w="12700" cap="sq">
                <a:noFill/>
                <a:miter lim="800000"/>
                <a:headEnd/>
                <a:tailEnd/>
              </a:ln>
            </p:spPr>
            <p:txBody>
              <a:bodyPr wrap="none">
                <a:spAutoFit/>
              </a:bodyPr>
              <a:lstStyle/>
              <a:p>
                <a:r>
                  <a:rPr lang="en-US" altLang="zh-CN" sz="2800" b="1">
                    <a:solidFill>
                      <a:srgbClr val="FFFFFF"/>
                    </a:solidFill>
                  </a:rPr>
                  <a:t>expx</a:t>
                </a:r>
                <a:endParaRPr lang="en-US" altLang="zh-CN" sz="2000" b="1">
                  <a:solidFill>
                    <a:srgbClr val="FFFFFF"/>
                  </a:solidFill>
                </a:endParaRPr>
              </a:p>
            </p:txBody>
          </p:sp>
          <p:sp>
            <p:nvSpPr>
              <p:cNvPr id="102440" name="Text Box 57"/>
              <p:cNvSpPr txBox="1">
                <a:spLocks noChangeArrowheads="1"/>
              </p:cNvSpPr>
              <p:nvPr/>
            </p:nvSpPr>
            <p:spPr bwMode="auto">
              <a:xfrm>
                <a:off x="2307" y="700"/>
                <a:ext cx="404" cy="330"/>
              </a:xfrm>
              <a:prstGeom prst="rect">
                <a:avLst/>
              </a:prstGeom>
              <a:noFill/>
              <a:ln w="12700" cap="sq">
                <a:noFill/>
                <a:miter lim="800000"/>
                <a:headEnd/>
                <a:tailEnd/>
              </a:ln>
            </p:spPr>
            <p:txBody>
              <a:bodyPr wrap="none">
                <a:spAutoFit/>
              </a:bodyPr>
              <a:lstStyle/>
              <a:p>
                <a:r>
                  <a:rPr lang="en-US" altLang="zh-CN" sz="2800" b="1">
                    <a:solidFill>
                      <a:srgbClr val="FFFFFF"/>
                    </a:solidFill>
                  </a:rPr>
                  <a:t>expy</a:t>
                </a:r>
              </a:p>
            </p:txBody>
          </p:sp>
          <p:sp>
            <p:nvSpPr>
              <p:cNvPr id="102441" name="Text Box 58"/>
              <p:cNvSpPr txBox="1">
                <a:spLocks noChangeArrowheads="1"/>
              </p:cNvSpPr>
              <p:nvPr/>
            </p:nvSpPr>
            <p:spPr bwMode="auto">
              <a:xfrm>
                <a:off x="3183" y="724"/>
                <a:ext cx="327" cy="330"/>
              </a:xfrm>
              <a:prstGeom prst="rect">
                <a:avLst/>
              </a:prstGeom>
              <a:noFill/>
              <a:ln w="12700" cap="sq">
                <a:noFill/>
                <a:miter lim="800000"/>
                <a:headEnd/>
                <a:tailEnd/>
              </a:ln>
            </p:spPr>
            <p:txBody>
              <a:bodyPr wrap="none">
                <a:spAutoFit/>
              </a:bodyPr>
              <a:lstStyle/>
              <a:p>
                <a:r>
                  <a:rPr lang="en-US" altLang="zh-CN" sz="2800" b="1">
                    <a:solidFill>
                      <a:srgbClr val="FFFF00"/>
                    </a:solidFill>
                  </a:rPr>
                  <a:t>link</a:t>
                </a:r>
              </a:p>
            </p:txBody>
          </p:sp>
          <p:sp>
            <p:nvSpPr>
              <p:cNvPr id="102442" name="Rectangle 59"/>
              <p:cNvSpPr>
                <a:spLocks noChangeArrowheads="1"/>
              </p:cNvSpPr>
              <p:nvPr/>
            </p:nvSpPr>
            <p:spPr bwMode="auto">
              <a:xfrm>
                <a:off x="1872"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3" name="Rectangle 60"/>
              <p:cNvSpPr>
                <a:spLocks noChangeArrowheads="1"/>
              </p:cNvSpPr>
              <p:nvPr/>
            </p:nvSpPr>
            <p:spPr bwMode="auto">
              <a:xfrm>
                <a:off x="2304"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4" name="Rectangle 61"/>
              <p:cNvSpPr>
                <a:spLocks noChangeArrowheads="1"/>
              </p:cNvSpPr>
              <p:nvPr/>
            </p:nvSpPr>
            <p:spPr bwMode="auto">
              <a:xfrm>
                <a:off x="2736"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5" name="Rectangle 62"/>
              <p:cNvSpPr>
                <a:spLocks noChangeArrowheads="1"/>
              </p:cNvSpPr>
              <p:nvPr/>
            </p:nvSpPr>
            <p:spPr bwMode="auto">
              <a:xfrm>
                <a:off x="3168" y="768"/>
                <a:ext cx="432" cy="288"/>
              </a:xfrm>
              <a:prstGeom prst="rect">
                <a:avLst/>
              </a:prstGeom>
              <a:noFill/>
              <a:ln w="22225" cap="sq">
                <a:solidFill>
                  <a:srgbClr val="FFFF00"/>
                </a:solidFill>
                <a:miter lim="800000"/>
                <a:headEnd/>
                <a:tailEnd/>
              </a:ln>
            </p:spPr>
            <p:txBody>
              <a:bodyPr wrap="none" anchor="ctr"/>
              <a:lstStyle/>
              <a:p>
                <a:endParaRPr lang="zh-CN" altLang="en-US"/>
              </a:p>
            </p:txBody>
          </p:sp>
        </p:grpSp>
        <p:sp>
          <p:nvSpPr>
            <p:cNvPr id="102435" name="Rectangle 63"/>
            <p:cNvSpPr>
              <a:spLocks noChangeArrowheads="1"/>
            </p:cNvSpPr>
            <p:nvPr/>
          </p:nvSpPr>
          <p:spPr bwMode="auto">
            <a:xfrm>
              <a:off x="380" y="1334"/>
              <a:ext cx="683" cy="446"/>
            </a:xfrm>
            <a:prstGeom prst="rect">
              <a:avLst/>
            </a:prstGeom>
            <a:noFill/>
            <a:ln w="12700" cap="sq">
              <a:noFill/>
              <a:miter lim="800000"/>
              <a:headEnd/>
              <a:tailEnd/>
            </a:ln>
          </p:spPr>
          <p:txBody>
            <a:bodyPr wrap="none">
              <a:spAutoFit/>
            </a:bodyPr>
            <a:lstStyle/>
            <a:p>
              <a:pPr algn="l"/>
              <a:r>
                <a:rPr kumimoji="1" lang="zh-CN" altLang="en-US" sz="4000" b="1">
                  <a:solidFill>
                    <a:srgbClr val="FFFF00"/>
                  </a:solidFill>
                  <a:ea typeface="华文新魏" pitchFamily="2" charset="-122"/>
                </a:rPr>
                <a:t>方法1</a:t>
              </a:r>
            </a:p>
          </p:txBody>
        </p:sp>
      </p:grpSp>
      <p:sp>
        <p:nvSpPr>
          <p:cNvPr id="51264" name="Rectangle 64"/>
          <p:cNvSpPr>
            <a:spLocks noChangeArrowheads="1"/>
          </p:cNvSpPr>
          <p:nvPr/>
        </p:nvSpPr>
        <p:spPr bwMode="auto">
          <a:xfrm>
            <a:off x="7970073" y="3717925"/>
            <a:ext cx="1571563" cy="554038"/>
          </a:xfrm>
          <a:prstGeom prst="rect">
            <a:avLst/>
          </a:prstGeom>
          <a:noFill/>
          <a:ln w="12700" cap="sq">
            <a:noFill/>
            <a:miter lim="800000"/>
            <a:headEnd/>
            <a:tailEnd/>
          </a:ln>
        </p:spPr>
        <p:txBody>
          <a:bodyPr>
            <a:spAutoFit/>
          </a:bodyPr>
          <a:lstStyle/>
          <a:p>
            <a:pPr algn="l"/>
            <a:r>
              <a:rPr kumimoji="1" lang="en-US" altLang="zh-CN" sz="3000" b="1">
                <a:solidFill>
                  <a:srgbClr val="FFFFFF"/>
                </a:solidFill>
              </a:rPr>
              <a:t>6</a:t>
            </a:r>
            <a:r>
              <a:rPr kumimoji="1" lang="en-US" altLang="zh-CN" sz="3000" b="1">
                <a:solidFill>
                  <a:srgbClr val="66FF33"/>
                </a:solidFill>
              </a:rPr>
              <a:t>x</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7" name="Group 65"/>
          <p:cNvGrpSpPr>
            <a:grpSpLocks/>
          </p:cNvGrpSpPr>
          <p:nvPr/>
        </p:nvGrpSpPr>
        <p:grpSpPr bwMode="auto">
          <a:xfrm>
            <a:off x="7924740" y="4156075"/>
            <a:ext cx="3656908" cy="560388"/>
            <a:chOff x="3456" y="2519"/>
            <a:chExt cx="1728" cy="353"/>
          </a:xfrm>
        </p:grpSpPr>
        <p:sp>
          <p:nvSpPr>
            <p:cNvPr id="102424" name="Rectangle 66"/>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5" name="Rectangle 67"/>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6" name="Rectangle 68"/>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7" name="Rectangle 69"/>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8" name="Rectangle 70"/>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9" name="Rectangle 71"/>
            <p:cNvSpPr>
              <a:spLocks noChangeArrowheads="1"/>
            </p:cNvSpPr>
            <p:nvPr/>
          </p:nvSpPr>
          <p:spPr bwMode="auto">
            <a:xfrm>
              <a:off x="3489" y="2523"/>
              <a:ext cx="170" cy="349"/>
            </a:xfrm>
            <a:prstGeom prst="rect">
              <a:avLst/>
            </a:prstGeom>
            <a:noFill/>
            <a:ln w="12700" cap="sq">
              <a:noFill/>
              <a:miter lim="800000"/>
              <a:headEnd/>
              <a:tailEnd/>
            </a:ln>
          </p:spPr>
          <p:txBody>
            <a:bodyPr wrap="none">
              <a:spAutoFit/>
            </a:bodyPr>
            <a:lstStyle/>
            <a:p>
              <a:r>
                <a:rPr kumimoji="1" lang="zh-CN" altLang="en-US" sz="3000" b="1">
                  <a:solidFill>
                    <a:srgbClr val="FFFFFF"/>
                  </a:solidFill>
                </a:rPr>
                <a:t>6</a:t>
              </a:r>
            </a:p>
          </p:txBody>
        </p:sp>
        <p:sp>
          <p:nvSpPr>
            <p:cNvPr id="102430" name="Rectangle 72"/>
            <p:cNvSpPr>
              <a:spLocks noChangeArrowheads="1"/>
            </p:cNvSpPr>
            <p:nvPr/>
          </p:nvSpPr>
          <p:spPr bwMode="auto">
            <a:xfrm>
              <a:off x="3781" y="2523"/>
              <a:ext cx="170" cy="349"/>
            </a:xfrm>
            <a:prstGeom prst="rect">
              <a:avLst/>
            </a:prstGeom>
            <a:noFill/>
            <a:ln w="12700" cap="sq">
              <a:noFill/>
              <a:miter lim="800000"/>
              <a:headEnd/>
              <a:tailEnd/>
            </a:ln>
          </p:spPr>
          <p:txBody>
            <a:bodyPr wrap="none">
              <a:spAutoFit/>
            </a:bodyPr>
            <a:lstStyle/>
            <a:p>
              <a:r>
                <a:rPr kumimoji="1" lang="zh-CN" altLang="en-US" sz="3000" b="1">
                  <a:solidFill>
                    <a:srgbClr val="00FF00"/>
                  </a:solidFill>
                </a:rPr>
                <a:t>7</a:t>
              </a:r>
            </a:p>
          </p:txBody>
        </p:sp>
        <p:sp>
          <p:nvSpPr>
            <p:cNvPr id="102431" name="Rectangle 73"/>
            <p:cNvSpPr>
              <a:spLocks noChangeArrowheads="1"/>
            </p:cNvSpPr>
            <p:nvPr/>
          </p:nvSpPr>
          <p:spPr bwMode="auto">
            <a:xfrm>
              <a:off x="4054" y="2519"/>
              <a:ext cx="170"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32" name="Rectangle 74"/>
            <p:cNvSpPr>
              <a:spLocks noChangeArrowheads="1"/>
            </p:cNvSpPr>
            <p:nvPr/>
          </p:nvSpPr>
          <p:spPr bwMode="auto">
            <a:xfrm>
              <a:off x="4342" y="2522"/>
              <a:ext cx="170"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0</a:t>
              </a:r>
            </a:p>
          </p:txBody>
        </p:sp>
        <p:sp>
          <p:nvSpPr>
            <p:cNvPr id="102433" name="Line 75"/>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8" name="Group 76"/>
          <p:cNvGrpSpPr>
            <a:grpSpLocks/>
          </p:cNvGrpSpPr>
          <p:nvPr/>
        </p:nvGrpSpPr>
        <p:grpSpPr bwMode="auto">
          <a:xfrm>
            <a:off x="2916460" y="3352804"/>
            <a:ext cx="2984762" cy="912813"/>
            <a:chOff x="1392" y="2112"/>
            <a:chExt cx="1410" cy="575"/>
          </a:xfrm>
        </p:grpSpPr>
        <p:sp>
          <p:nvSpPr>
            <p:cNvPr id="102422" name="AutoShape 77"/>
            <p:cNvSpPr>
              <a:spLocks/>
            </p:cNvSpPr>
            <p:nvPr/>
          </p:nvSpPr>
          <p:spPr bwMode="auto">
            <a:xfrm rot="5400000" flipH="1" flipV="1">
              <a:off x="1908" y="1596"/>
              <a:ext cx="216" cy="1248"/>
            </a:xfrm>
            <a:prstGeom prst="leftBrace">
              <a:avLst>
                <a:gd name="adj1" fmla="val 48148"/>
                <a:gd name="adj2" fmla="val 50565"/>
              </a:avLst>
            </a:prstGeom>
            <a:noFill/>
            <a:ln w="22225">
              <a:solidFill>
                <a:srgbClr val="FFFFFF"/>
              </a:solidFill>
              <a:round/>
              <a:headEnd/>
              <a:tailEnd/>
            </a:ln>
          </p:spPr>
          <p:txBody>
            <a:bodyPr wrap="none" anchor="ctr"/>
            <a:lstStyle/>
            <a:p>
              <a:endParaRPr lang="zh-CN" altLang="en-US"/>
            </a:p>
          </p:txBody>
        </p:sp>
        <p:sp>
          <p:nvSpPr>
            <p:cNvPr id="102423" name="Text Box 78"/>
            <p:cNvSpPr txBox="1">
              <a:spLocks noChangeArrowheads="1"/>
            </p:cNvSpPr>
            <p:nvPr/>
          </p:nvSpPr>
          <p:spPr bwMode="auto">
            <a:xfrm>
              <a:off x="1533" y="2319"/>
              <a:ext cx="1269"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3200" b="1" i="1" dirty="0">
                  <a:solidFill>
                    <a:srgbClr val="FFFFFF"/>
                  </a:solidFill>
                  <a:latin typeface="Arial" charset="0"/>
                  <a:ea typeface="黑体" pitchFamily="49" charset="-122"/>
                </a:rPr>
                <a:t>3</a:t>
              </a:r>
              <a:r>
                <a:rPr lang="zh-CN" altLang="en-US" sz="3200" b="1" i="1" dirty="0">
                  <a:solidFill>
                    <a:srgbClr val="FFFFFF"/>
                  </a:solidFill>
                  <a:latin typeface="黑体" pitchFamily="49" charset="-122"/>
                  <a:ea typeface="黑体" pitchFamily="49" charset="-122"/>
                </a:rPr>
                <a:t>个指数域</a:t>
              </a:r>
            </a:p>
          </p:txBody>
        </p:sp>
      </p:grpSp>
      <p:grpSp>
        <p:nvGrpSpPr>
          <p:cNvPr id="9" name="Group 79"/>
          <p:cNvGrpSpPr>
            <a:grpSpLocks/>
          </p:cNvGrpSpPr>
          <p:nvPr/>
        </p:nvGrpSpPr>
        <p:grpSpPr bwMode="auto">
          <a:xfrm>
            <a:off x="1295245" y="398463"/>
            <a:ext cx="6232287" cy="1230312"/>
            <a:chOff x="612" y="185"/>
            <a:chExt cx="2945" cy="775"/>
          </a:xfrm>
        </p:grpSpPr>
        <p:grpSp>
          <p:nvGrpSpPr>
            <p:cNvPr id="10" name="Group 80"/>
            <p:cNvGrpSpPr>
              <a:grpSpLocks/>
            </p:cNvGrpSpPr>
            <p:nvPr/>
          </p:nvGrpSpPr>
          <p:grpSpPr bwMode="auto">
            <a:xfrm>
              <a:off x="612" y="185"/>
              <a:ext cx="2419" cy="768"/>
              <a:chOff x="1595" y="868"/>
              <a:chExt cx="2419" cy="768"/>
            </a:xfrm>
          </p:grpSpPr>
          <p:sp>
            <p:nvSpPr>
              <p:cNvPr id="102420" name="AutoShape 81"/>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2421" name="Text Box 82"/>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pPr algn="ctr"/>
                <a:r>
                  <a:rPr lang="zh-CN" altLang="en-US" sz="3000" b="1" i="1" dirty="0">
                    <a:solidFill>
                      <a:srgbClr val="FFFFFF"/>
                    </a:solidFill>
                    <a:ea typeface="幼圆" pitchFamily="49" charset="-122"/>
                  </a:rPr>
                  <a:t>三元多项式</a:t>
                </a:r>
              </a:p>
            </p:txBody>
          </p:sp>
        </p:grpSp>
        <p:grpSp>
          <p:nvGrpSpPr>
            <p:cNvPr id="11" name="Group 83"/>
            <p:cNvGrpSpPr>
              <a:grpSpLocks/>
            </p:cNvGrpSpPr>
            <p:nvPr/>
          </p:nvGrpSpPr>
          <p:grpSpPr bwMode="auto">
            <a:xfrm rot="1442313">
              <a:off x="2789" y="240"/>
              <a:ext cx="768" cy="720"/>
              <a:chOff x="2995" y="2106"/>
              <a:chExt cx="989" cy="768"/>
            </a:xfrm>
          </p:grpSpPr>
          <p:sp>
            <p:nvSpPr>
              <p:cNvPr id="102417" name="Freeform 84"/>
              <p:cNvSpPr>
                <a:spLocks/>
              </p:cNvSpPr>
              <p:nvPr/>
            </p:nvSpPr>
            <p:spPr bwMode="auto">
              <a:xfrm rot="421002">
                <a:off x="2995" y="2106"/>
                <a:ext cx="989" cy="768"/>
              </a:xfrm>
              <a:custGeom>
                <a:avLst/>
                <a:gdLst>
                  <a:gd name="T0" fmla="*/ 1137125 w 439"/>
                  <a:gd name="T1" fmla="*/ 672 h 683"/>
                  <a:gd name="T2" fmla="*/ 1471148 w 439"/>
                  <a:gd name="T3" fmla="*/ 500 h 683"/>
                  <a:gd name="T4" fmla="*/ 2064271 w 439"/>
                  <a:gd name="T5" fmla="*/ 604 h 683"/>
                  <a:gd name="T6" fmla="*/ 2010425 w 439"/>
                  <a:gd name="T7" fmla="*/ 883 h 683"/>
                  <a:gd name="T8" fmla="*/ 1295953 w 439"/>
                  <a:gd name="T9" fmla="*/ 1108 h 683"/>
                  <a:gd name="T10" fmla="*/ 1161081 w 439"/>
                  <a:gd name="T11" fmla="*/ 1723 h 683"/>
                  <a:gd name="T12" fmla="*/ 1295953 w 439"/>
                  <a:gd name="T13" fmla="*/ 1917 h 683"/>
                  <a:gd name="T14" fmla="*/ 1061859 w 439"/>
                  <a:gd name="T15" fmla="*/ 2126 h 683"/>
                  <a:gd name="T16" fmla="*/ 1115414 w 439"/>
                  <a:gd name="T17" fmla="*/ 2340 h 683"/>
                  <a:gd name="T18" fmla="*/ 1615749 w 439"/>
                  <a:gd name="T19" fmla="*/ 2483 h 683"/>
                  <a:gd name="T20" fmla="*/ 2276723 w 439"/>
                  <a:gd name="T21" fmla="*/ 2386 h 683"/>
                  <a:gd name="T22" fmla="*/ 2488775 w 439"/>
                  <a:gd name="T23" fmla="*/ 2126 h 683"/>
                  <a:gd name="T24" fmla="*/ 2222758 w 439"/>
                  <a:gd name="T25" fmla="*/ 1878 h 683"/>
                  <a:gd name="T26" fmla="*/ 2512858 w 439"/>
                  <a:gd name="T27" fmla="*/ 1747 h 683"/>
                  <a:gd name="T28" fmla="*/ 2512858 w 439"/>
                  <a:gd name="T29" fmla="*/ 1403 h 683"/>
                  <a:gd name="T30" fmla="*/ 3252393 w 439"/>
                  <a:gd name="T31" fmla="*/ 1117 h 683"/>
                  <a:gd name="T32" fmla="*/ 3330213 w 439"/>
                  <a:gd name="T33" fmla="*/ 679 h 683"/>
                  <a:gd name="T34" fmla="*/ 2851873 w 439"/>
                  <a:gd name="T35" fmla="*/ 214 h 683"/>
                  <a:gd name="T36" fmla="*/ 1902935 w 439"/>
                  <a:gd name="T37" fmla="*/ 0 h 683"/>
                  <a:gd name="T38" fmla="*/ 849407 w 439"/>
                  <a:gd name="T39" fmla="*/ 141 h 683"/>
                  <a:gd name="T40" fmla="*/ 236236 w 439"/>
                  <a:gd name="T41" fmla="*/ 416 h 683"/>
                  <a:gd name="T42" fmla="*/ 0 w 439"/>
                  <a:gd name="T43" fmla="*/ 850 h 683"/>
                  <a:gd name="T44" fmla="*/ 29832 w 439"/>
                  <a:gd name="T45" fmla="*/ 1108 h 683"/>
                  <a:gd name="T46" fmla="*/ 1115414 w 439"/>
                  <a:gd name="T47" fmla="*/ 1075 h 683"/>
                  <a:gd name="T48" fmla="*/ 1137125 w 439"/>
                  <a:gd name="T49" fmla="*/ 67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sp>
            <p:nvSpPr>
              <p:cNvPr id="102418" name="Freeform 85"/>
              <p:cNvSpPr>
                <a:spLocks/>
              </p:cNvSpPr>
              <p:nvPr/>
            </p:nvSpPr>
            <p:spPr bwMode="auto">
              <a:xfrm rot="421002">
                <a:off x="3040" y="2105"/>
                <a:ext cx="881" cy="535"/>
              </a:xfrm>
              <a:custGeom>
                <a:avLst/>
                <a:gdLst>
                  <a:gd name="T0" fmla="*/ 0 w 390"/>
                  <a:gd name="T1" fmla="*/ 849 h 477"/>
                  <a:gd name="T2" fmla="*/ 445422 w 390"/>
                  <a:gd name="T3" fmla="*/ 809 h 477"/>
                  <a:gd name="T4" fmla="*/ 695773 w 390"/>
                  <a:gd name="T5" fmla="*/ 849 h 477"/>
                  <a:gd name="T6" fmla="*/ 681424 w 390"/>
                  <a:gd name="T7" fmla="*/ 619 h 477"/>
                  <a:gd name="T8" fmla="*/ 868652 w 390"/>
                  <a:gd name="T9" fmla="*/ 354 h 477"/>
                  <a:gd name="T10" fmla="*/ 1608428 w 390"/>
                  <a:gd name="T11" fmla="*/ 260 h 477"/>
                  <a:gd name="T12" fmla="*/ 1962263 w 390"/>
                  <a:gd name="T13" fmla="*/ 370 h 477"/>
                  <a:gd name="T14" fmla="*/ 2335974 w 390"/>
                  <a:gd name="T15" fmla="*/ 538 h 477"/>
                  <a:gd name="T16" fmla="*/ 2228858 w 390"/>
                  <a:gd name="T17" fmla="*/ 837 h 477"/>
                  <a:gd name="T18" fmla="*/ 1525777 w 390"/>
                  <a:gd name="T19" fmla="*/ 976 h 477"/>
                  <a:gd name="T20" fmla="*/ 1335732 w 390"/>
                  <a:gd name="T21" fmla="*/ 1186 h 477"/>
                  <a:gd name="T22" fmla="*/ 1390731 w 390"/>
                  <a:gd name="T23" fmla="*/ 1395 h 477"/>
                  <a:gd name="T24" fmla="*/ 1297071 w 390"/>
                  <a:gd name="T25" fmla="*/ 1687 h 477"/>
                  <a:gd name="T26" fmla="*/ 2000444 w 390"/>
                  <a:gd name="T27" fmla="*/ 1687 h 477"/>
                  <a:gd name="T28" fmla="*/ 2094078 w 390"/>
                  <a:gd name="T29" fmla="*/ 1472 h 477"/>
                  <a:gd name="T30" fmla="*/ 2041839 w 390"/>
                  <a:gd name="T31" fmla="*/ 1218 h 477"/>
                  <a:gd name="T32" fmla="*/ 2471085 w 390"/>
                  <a:gd name="T33" fmla="*/ 1083 h 477"/>
                  <a:gd name="T34" fmla="*/ 2799685 w 390"/>
                  <a:gd name="T35" fmla="*/ 1013 h 477"/>
                  <a:gd name="T36" fmla="*/ 3048036 w 390"/>
                  <a:gd name="T37" fmla="*/ 694 h 477"/>
                  <a:gd name="T38" fmla="*/ 2820158 w 390"/>
                  <a:gd name="T39" fmla="*/ 348 h 477"/>
                  <a:gd name="T40" fmla="*/ 2062204 w 390"/>
                  <a:gd name="T41" fmla="*/ 0 h 477"/>
                  <a:gd name="T42" fmla="*/ 1141324 w 390"/>
                  <a:gd name="T43" fmla="*/ 27 h 477"/>
                  <a:gd name="T44" fmla="*/ 397995 w 390"/>
                  <a:gd name="T45" fmla="*/ 234 h 477"/>
                  <a:gd name="T46" fmla="*/ 79193 w 390"/>
                  <a:gd name="T47" fmla="*/ 495 h 477"/>
                  <a:gd name="T48" fmla="*/ 0 w 390"/>
                  <a:gd name="T49" fmla="*/ 84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chemeClr val="bg1"/>
                </a:outerShdw>
              </a:effectLst>
            </p:spPr>
            <p:txBody>
              <a:bodyPr/>
              <a:lstStyle/>
              <a:p>
                <a:endParaRPr lang="zh-CN" altLang="en-US"/>
              </a:p>
            </p:txBody>
          </p:sp>
          <p:sp>
            <p:nvSpPr>
              <p:cNvPr id="102419" name="Freeform 86"/>
              <p:cNvSpPr>
                <a:spLocks/>
              </p:cNvSpPr>
              <p:nvPr/>
            </p:nvSpPr>
            <p:spPr bwMode="auto">
              <a:xfrm rot="421002">
                <a:off x="3332" y="2710"/>
                <a:ext cx="286" cy="124"/>
              </a:xfrm>
              <a:custGeom>
                <a:avLst/>
                <a:gdLst>
                  <a:gd name="T0" fmla="*/ 371339 w 126"/>
                  <a:gd name="T1" fmla="*/ 0 h 109"/>
                  <a:gd name="T2" fmla="*/ 72074 w 126"/>
                  <a:gd name="T3" fmla="*/ 84 h 109"/>
                  <a:gd name="T4" fmla="*/ 0 w 126"/>
                  <a:gd name="T5" fmla="*/ 301 h 109"/>
                  <a:gd name="T6" fmla="*/ 231978 w 126"/>
                  <a:gd name="T7" fmla="*/ 448 h 109"/>
                  <a:gd name="T8" fmla="*/ 806250 w 126"/>
                  <a:gd name="T9" fmla="*/ 448 h 109"/>
                  <a:gd name="T10" fmla="*/ 1037803 w 126"/>
                  <a:gd name="T11" fmla="*/ 271 h 109"/>
                  <a:gd name="T12" fmla="*/ 842881 w 126"/>
                  <a:gd name="T13" fmla="*/ 57 h 109"/>
                  <a:gd name="T14" fmla="*/ 37133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05"/>
                                        </p:tgtEl>
                                        <p:attrNameLst>
                                          <p:attrName>style.visibility</p:attrName>
                                        </p:attrNameLst>
                                      </p:cBhvr>
                                      <p:to>
                                        <p:strVal val="visible"/>
                                      </p:to>
                                    </p:set>
                                    <p:animEffect transition="in" filter="wipe(left)">
                                      <p:cBhvr>
                                        <p:cTn id="26" dur="500"/>
                                        <p:tgtEl>
                                          <p:spTgt spid="512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1227"/>
                                        </p:tgtEl>
                                        <p:attrNameLst>
                                          <p:attrName>style.visibility</p:attrName>
                                        </p:attrNameLst>
                                      </p:cBhvr>
                                      <p:to>
                                        <p:strVal val="visible"/>
                                      </p:to>
                                    </p:set>
                                    <p:anim calcmode="lin" valueType="num">
                                      <p:cBhvr additive="base">
                                        <p:cTn id="31" dur="500" fill="hold"/>
                                        <p:tgtEl>
                                          <p:spTgt spid="51227"/>
                                        </p:tgtEl>
                                        <p:attrNameLst>
                                          <p:attrName>ppt_x</p:attrName>
                                        </p:attrNameLst>
                                      </p:cBhvr>
                                      <p:tavLst>
                                        <p:tav tm="0">
                                          <p:val>
                                            <p:strVal val="1+#ppt_w/2"/>
                                          </p:val>
                                        </p:tav>
                                        <p:tav tm="100000">
                                          <p:val>
                                            <p:strVal val="#ppt_x"/>
                                          </p:val>
                                        </p:tav>
                                      </p:tavLst>
                                    </p:anim>
                                    <p:anim calcmode="lin" valueType="num">
                                      <p:cBhvr additive="base">
                                        <p:cTn id="32" dur="500" fill="hold"/>
                                        <p:tgtEl>
                                          <p:spTgt spid="51227"/>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39"/>
                                        </p:tgtEl>
                                        <p:attrNameLst>
                                          <p:attrName>style.visibility</p:attrName>
                                        </p:attrNameLst>
                                      </p:cBhvr>
                                      <p:to>
                                        <p:strVal val="visible"/>
                                      </p:to>
                                    </p:set>
                                    <p:anim calcmode="lin" valueType="num">
                                      <p:cBhvr additive="base">
                                        <p:cTn id="43" dur="500" fill="hold"/>
                                        <p:tgtEl>
                                          <p:spTgt spid="51239"/>
                                        </p:tgtEl>
                                        <p:attrNameLst>
                                          <p:attrName>ppt_x</p:attrName>
                                        </p:attrNameLst>
                                      </p:cBhvr>
                                      <p:tavLst>
                                        <p:tav tm="0">
                                          <p:val>
                                            <p:strVal val="1+#ppt_w/2"/>
                                          </p:val>
                                        </p:tav>
                                        <p:tav tm="100000">
                                          <p:val>
                                            <p:strVal val="#ppt_x"/>
                                          </p:val>
                                        </p:tav>
                                      </p:tavLst>
                                    </p:anim>
                                    <p:anim calcmode="lin" valueType="num">
                                      <p:cBhvr additive="base">
                                        <p:cTn id="44" dur="500" fill="hold"/>
                                        <p:tgtEl>
                                          <p:spTgt spid="512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1264"/>
                                        </p:tgtEl>
                                        <p:attrNameLst>
                                          <p:attrName>style.visibility</p:attrName>
                                        </p:attrNameLst>
                                      </p:cBhvr>
                                      <p:to>
                                        <p:strVal val="visible"/>
                                      </p:to>
                                    </p:set>
                                    <p:anim calcmode="lin" valueType="num">
                                      <p:cBhvr additive="base">
                                        <p:cTn id="55" dur="500" fill="hold"/>
                                        <p:tgtEl>
                                          <p:spTgt spid="51264"/>
                                        </p:tgtEl>
                                        <p:attrNameLst>
                                          <p:attrName>ppt_x</p:attrName>
                                        </p:attrNameLst>
                                      </p:cBhvr>
                                      <p:tavLst>
                                        <p:tav tm="0">
                                          <p:val>
                                            <p:strVal val="1+#ppt_w/2"/>
                                          </p:val>
                                        </p:tav>
                                        <p:tav tm="100000">
                                          <p:val>
                                            <p:strVal val="#ppt_x"/>
                                          </p:val>
                                        </p:tav>
                                      </p:tavLst>
                                    </p:anim>
                                    <p:anim calcmode="lin" valueType="num">
                                      <p:cBhvr additive="base">
                                        <p:cTn id="56" dur="500" fill="hold"/>
                                        <p:tgtEl>
                                          <p:spTgt spid="512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209"/>
                                        </p:tgtEl>
                                        <p:attrNameLst>
                                          <p:attrName>style.visibility</p:attrName>
                                        </p:attrNameLst>
                                      </p:cBhvr>
                                      <p:to>
                                        <p:strVal val="visible"/>
                                      </p:to>
                                    </p:set>
                                    <p:animEffect transition="in" filter="wipe(right)">
                                      <p:cBhvr>
                                        <p:cTn id="6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9" grpId="0" autoUpdateAnimBg="0"/>
      <p:bldP spid="51227" grpId="0" autoUpdateAnimBg="0"/>
      <p:bldP spid="51239" grpId="0" autoUpdateAnimBg="0"/>
      <p:bldP spid="5126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8"/>
          <p:cNvSpPr>
            <a:spLocks noChangeArrowheads="1"/>
          </p:cNvSpPr>
          <p:nvPr/>
        </p:nvSpPr>
        <p:spPr bwMode="auto">
          <a:xfrm>
            <a:off x="239622" y="188915"/>
            <a:ext cx="11616186"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1148451" y="1924052"/>
            <a:ext cx="7283593" cy="1387475"/>
            <a:chOff x="159" y="1164"/>
            <a:chExt cx="3441" cy="874"/>
          </a:xfrm>
        </p:grpSpPr>
        <p:sp>
          <p:nvSpPr>
            <p:cNvPr id="103434" name="Rectangle 3"/>
            <p:cNvSpPr>
              <a:spLocks noChangeArrowheads="1"/>
            </p:cNvSpPr>
            <p:nvPr/>
          </p:nvSpPr>
          <p:spPr bwMode="auto">
            <a:xfrm>
              <a:off x="2016"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5" name="Rectangle 4"/>
            <p:cNvSpPr>
              <a:spLocks noChangeArrowheads="1"/>
            </p:cNvSpPr>
            <p:nvPr/>
          </p:nvSpPr>
          <p:spPr bwMode="auto">
            <a:xfrm>
              <a:off x="2544"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6" name="Rectangle 5"/>
            <p:cNvSpPr>
              <a:spLocks noChangeArrowheads="1"/>
            </p:cNvSpPr>
            <p:nvPr/>
          </p:nvSpPr>
          <p:spPr bwMode="auto">
            <a:xfrm>
              <a:off x="3072" y="1724"/>
              <a:ext cx="528" cy="288"/>
            </a:xfrm>
            <a:prstGeom prst="rect">
              <a:avLst/>
            </a:prstGeom>
            <a:noFill/>
            <a:ln w="28575" cap="sq">
              <a:solidFill>
                <a:srgbClr val="FFFF00"/>
              </a:solidFill>
              <a:miter lim="800000"/>
              <a:headEnd/>
              <a:tailEnd/>
            </a:ln>
          </p:spPr>
          <p:txBody>
            <a:bodyPr wrap="none" anchor="ctr"/>
            <a:lstStyle/>
            <a:p>
              <a:endParaRPr lang="zh-CN" altLang="en-US"/>
            </a:p>
          </p:txBody>
        </p:sp>
        <p:sp>
          <p:nvSpPr>
            <p:cNvPr id="103437" name="Rectangle 6"/>
            <p:cNvSpPr>
              <a:spLocks noChangeArrowheads="1"/>
            </p:cNvSpPr>
            <p:nvPr/>
          </p:nvSpPr>
          <p:spPr bwMode="auto">
            <a:xfrm>
              <a:off x="2062" y="1696"/>
              <a:ext cx="373" cy="330"/>
            </a:xfrm>
            <a:prstGeom prst="rect">
              <a:avLst/>
            </a:prstGeom>
            <a:noFill/>
            <a:ln w="12700" cap="sq">
              <a:noFill/>
              <a:miter lim="800000"/>
              <a:headEnd/>
              <a:tailEnd/>
            </a:ln>
          </p:spPr>
          <p:txBody>
            <a:bodyPr wrap="none">
              <a:spAutoFit/>
            </a:bodyPr>
            <a:lstStyle/>
            <a:p>
              <a:pPr eaLnBrk="1" hangingPunct="1"/>
              <a:r>
                <a:rPr kumimoji="1" lang="en-US" altLang="zh-CN" sz="2800" b="1">
                  <a:solidFill>
                    <a:srgbClr val="00FFFF"/>
                  </a:solidFill>
                </a:rPr>
                <a:t>coef</a:t>
              </a:r>
            </a:p>
          </p:txBody>
        </p:sp>
        <p:sp>
          <p:nvSpPr>
            <p:cNvPr id="103438" name="Rectangle 7"/>
            <p:cNvSpPr>
              <a:spLocks noChangeArrowheads="1"/>
            </p:cNvSpPr>
            <p:nvPr/>
          </p:nvSpPr>
          <p:spPr bwMode="auto">
            <a:xfrm>
              <a:off x="2601" y="1672"/>
              <a:ext cx="327" cy="330"/>
            </a:xfrm>
            <a:prstGeom prst="rect">
              <a:avLst/>
            </a:prstGeom>
            <a:noFill/>
            <a:ln w="12700" cap="sq">
              <a:noFill/>
              <a:miter lim="800000"/>
              <a:headEnd/>
              <a:tailEnd/>
            </a:ln>
          </p:spPr>
          <p:txBody>
            <a:bodyPr wrap="none">
              <a:spAutoFit/>
            </a:bodyPr>
            <a:lstStyle/>
            <a:p>
              <a:r>
                <a:rPr kumimoji="1" lang="en-US" altLang="zh-CN" sz="2800" b="1">
                  <a:solidFill>
                    <a:srgbClr val="66FF33"/>
                  </a:solidFill>
                </a:rPr>
                <a:t>exp</a:t>
              </a:r>
            </a:p>
          </p:txBody>
        </p:sp>
        <p:sp>
          <p:nvSpPr>
            <p:cNvPr id="103439" name="Rectangle 8"/>
            <p:cNvSpPr>
              <a:spLocks noChangeArrowheads="1"/>
            </p:cNvSpPr>
            <p:nvPr/>
          </p:nvSpPr>
          <p:spPr bwMode="auto">
            <a:xfrm>
              <a:off x="3122" y="1708"/>
              <a:ext cx="327" cy="330"/>
            </a:xfrm>
            <a:prstGeom prst="rect">
              <a:avLst/>
            </a:prstGeom>
            <a:noFill/>
            <a:ln w="12700" cap="sq">
              <a:noFill/>
              <a:miter lim="800000"/>
              <a:headEnd/>
              <a:tailEnd/>
            </a:ln>
          </p:spPr>
          <p:txBody>
            <a:bodyPr wrap="none">
              <a:spAutoFit/>
            </a:bodyPr>
            <a:lstStyle/>
            <a:p>
              <a:pPr eaLnBrk="1" hangingPunct="1"/>
              <a:r>
                <a:rPr kumimoji="1" lang="en-US" altLang="zh-CN" sz="2800" b="1" dirty="0">
                  <a:solidFill>
                    <a:srgbClr val="FFFFFF"/>
                  </a:solidFill>
                </a:rPr>
                <a:t>link</a:t>
              </a:r>
            </a:p>
          </p:txBody>
        </p:sp>
        <p:sp>
          <p:nvSpPr>
            <p:cNvPr id="103440" name="Rectangle 9"/>
            <p:cNvSpPr>
              <a:spLocks noChangeArrowheads="1"/>
            </p:cNvSpPr>
            <p:nvPr/>
          </p:nvSpPr>
          <p:spPr bwMode="auto">
            <a:xfrm>
              <a:off x="159" y="1164"/>
              <a:ext cx="1839" cy="368"/>
            </a:xfrm>
            <a:prstGeom prst="rect">
              <a:avLst/>
            </a:prstGeom>
            <a:noFill/>
            <a:ln w="12700" cap="sq">
              <a:noFill/>
              <a:miter lim="800000"/>
              <a:headEnd/>
              <a:tailEnd/>
            </a:ln>
          </p:spPr>
          <p:txBody>
            <a:bodyPr wrap="none">
              <a:spAutoFit/>
            </a:bodyPr>
            <a:lstStyle/>
            <a:p>
              <a:r>
                <a:rPr kumimoji="1" lang="zh-CN" altLang="en-US" sz="3200" b="1" dirty="0">
                  <a:solidFill>
                    <a:srgbClr val="FFFFFF"/>
                  </a:solidFill>
                  <a:ea typeface="幼圆" pitchFamily="49" charset="-122"/>
                </a:rPr>
                <a:t>链结点的构造设计为</a:t>
              </a:r>
            </a:p>
          </p:txBody>
        </p:sp>
      </p:grpSp>
      <p:sp>
        <p:nvSpPr>
          <p:cNvPr id="46090" name="Text Box 10"/>
          <p:cNvSpPr txBox="1">
            <a:spLocks noChangeArrowheads="1"/>
          </p:cNvSpPr>
          <p:nvPr/>
        </p:nvSpPr>
        <p:spPr bwMode="auto">
          <a:xfrm>
            <a:off x="1321151" y="3822702"/>
            <a:ext cx="10869264" cy="1384995"/>
          </a:xfrm>
          <a:prstGeom prst="rect">
            <a:avLst/>
          </a:prstGeom>
          <a:noFill/>
          <a:ln w="12700" cap="sq">
            <a:noFill/>
            <a:miter lim="800000"/>
            <a:headEnd/>
            <a:tailEnd/>
          </a:ln>
        </p:spPr>
        <p:txBody>
          <a:bodyPr>
            <a:spAutoFit/>
          </a:bodyPr>
          <a:lstStyle/>
          <a:p>
            <a:pPr algn="l"/>
            <a:r>
              <a:rPr lang="zh-CN" altLang="en-US" sz="2800" b="1" dirty="0">
                <a:solidFill>
                  <a:srgbClr val="FFFFFF"/>
                </a:solidFill>
                <a:latin typeface="幼圆" pitchFamily="49" charset="-122"/>
                <a:ea typeface="幼圆" pitchFamily="49" charset="-122"/>
              </a:rPr>
              <a:t>其中,</a:t>
            </a:r>
            <a:r>
              <a:rPr lang="en-US" altLang="zh-CN" sz="2800" b="1" dirty="0" err="1">
                <a:solidFill>
                  <a:srgbClr val="FFFFFF"/>
                </a:solidFill>
                <a:ea typeface="幼圆" pitchFamily="49" charset="-122"/>
              </a:rPr>
              <a:t>coef</a:t>
            </a:r>
            <a:r>
              <a:rPr lang="en-US" altLang="zh-CN" sz="2800" b="1" dirty="0">
                <a:solidFill>
                  <a:srgbClr val="FFFFFF"/>
                </a:solidFill>
                <a:latin typeface="幼圆" pitchFamily="49" charset="-122"/>
                <a:ea typeface="幼圆" pitchFamily="49" charset="-122"/>
              </a:rPr>
              <a:t> </a:t>
            </a:r>
            <a:r>
              <a:rPr lang="zh-CN" altLang="en-US" sz="2800" b="1" dirty="0">
                <a:solidFill>
                  <a:srgbClr val="FFFFFF"/>
                </a:solidFill>
                <a:latin typeface="幼圆" pitchFamily="49" charset="-122"/>
                <a:ea typeface="幼圆" pitchFamily="49" charset="-122"/>
              </a:rPr>
              <a:t>表示多项式的某一项的</a:t>
            </a:r>
            <a:r>
              <a:rPr lang="zh-CN" altLang="en-US" sz="2800" b="1" dirty="0">
                <a:solidFill>
                  <a:srgbClr val="FFFF00"/>
                </a:solidFill>
                <a:latin typeface="黑体" pitchFamily="49" charset="-122"/>
                <a:ea typeface="黑体" pitchFamily="49" charset="-122"/>
              </a:rPr>
              <a:t>系数</a:t>
            </a:r>
            <a:r>
              <a:rPr lang="zh-CN" altLang="en-US" sz="2800" b="1" dirty="0">
                <a:solidFill>
                  <a:srgbClr val="FFFFFF"/>
                </a:solidFill>
                <a:latin typeface="幼圆" pitchFamily="49" charset="-122"/>
                <a:ea typeface="幼圆" pitchFamily="49" charset="-122"/>
              </a:rPr>
              <a:t>,</a:t>
            </a:r>
          </a:p>
          <a:p>
            <a:pPr algn="l"/>
            <a:r>
              <a:rPr lang="zh-CN" altLang="en-US" sz="2800" dirty="0">
                <a:latin typeface="幼圆" pitchFamily="49" charset="-122"/>
                <a:ea typeface="幼圆" pitchFamily="49" charset="-122"/>
              </a:rPr>
              <a:t>    </a:t>
            </a:r>
            <a:r>
              <a:rPr lang="zh-CN" altLang="en-US" sz="2800" b="1" dirty="0">
                <a:solidFill>
                  <a:srgbClr val="FFFFFF"/>
                </a:solidFill>
                <a:latin typeface="幼圆" pitchFamily="49" charset="-122"/>
                <a:ea typeface="幼圆" pitchFamily="49" charset="-122"/>
              </a:rPr>
              <a:t> </a:t>
            </a:r>
            <a:r>
              <a:rPr lang="en-US" altLang="zh-CN" sz="2800" b="1" dirty="0" err="1">
                <a:solidFill>
                  <a:srgbClr val="FFFFFF"/>
                </a:solidFill>
                <a:ea typeface="幼圆" pitchFamily="49" charset="-122"/>
              </a:rPr>
              <a:t>exp</a:t>
            </a:r>
            <a:r>
              <a:rPr lang="en-US" altLang="zh-CN" sz="2800" b="1" dirty="0">
                <a:solidFill>
                  <a:srgbClr val="FFFFFF"/>
                </a:solidFill>
                <a:latin typeface="幼圆" pitchFamily="49" charset="-122"/>
                <a:ea typeface="幼圆" pitchFamily="49" charset="-122"/>
              </a:rPr>
              <a:t> </a:t>
            </a:r>
            <a:r>
              <a:rPr lang="zh-CN" altLang="en-US" sz="2800" b="1" dirty="0">
                <a:solidFill>
                  <a:srgbClr val="FFFFFF"/>
                </a:solidFill>
                <a:latin typeface="幼圆" pitchFamily="49" charset="-122"/>
                <a:ea typeface="幼圆" pitchFamily="49" charset="-122"/>
              </a:rPr>
              <a:t>表示多项式的某一项的指数,</a:t>
            </a:r>
          </a:p>
          <a:p>
            <a:pPr algn="l"/>
            <a:r>
              <a:rPr lang="zh-CN" altLang="zh-CN" sz="2800" b="1" dirty="0">
                <a:solidFill>
                  <a:srgbClr val="FFFFFF"/>
                </a:solidFill>
                <a:latin typeface="幼圆" pitchFamily="49" charset="-122"/>
                <a:ea typeface="幼圆" pitchFamily="49" charset="-122"/>
              </a:rPr>
              <a:t>     </a:t>
            </a:r>
            <a:r>
              <a:rPr lang="en-US" altLang="zh-CN" sz="2800" b="1" dirty="0">
                <a:solidFill>
                  <a:srgbClr val="FFFFFF"/>
                </a:solidFill>
                <a:ea typeface="幼圆" pitchFamily="49" charset="-122"/>
              </a:rPr>
              <a:t>link</a:t>
            </a:r>
            <a:r>
              <a:rPr lang="en-US" altLang="zh-CN" sz="2800" b="1" dirty="0">
                <a:solidFill>
                  <a:srgbClr val="FFFFFF"/>
                </a:solidFill>
                <a:latin typeface="幼圆" pitchFamily="49" charset="-122"/>
                <a:ea typeface="幼圆" pitchFamily="49" charset="-122"/>
              </a:rPr>
              <a:t> </a:t>
            </a:r>
            <a:r>
              <a:rPr lang="zh-CN" altLang="en-US" sz="2800" b="1" dirty="0">
                <a:solidFill>
                  <a:srgbClr val="FFFFFF"/>
                </a:solidFill>
                <a:latin typeface="幼圆" pitchFamily="49" charset="-122"/>
                <a:ea typeface="幼圆" pitchFamily="49" charset="-122"/>
              </a:rPr>
              <a:t>为链接多项式中同一层各链结点的指针。</a:t>
            </a:r>
          </a:p>
        </p:txBody>
      </p:sp>
      <p:sp>
        <p:nvSpPr>
          <p:cNvPr id="103429" name="Rectangle 21"/>
          <p:cNvSpPr>
            <a:spLocks noChangeArrowheads="1"/>
          </p:cNvSpPr>
          <p:nvPr/>
        </p:nvSpPr>
        <p:spPr bwMode="auto">
          <a:xfrm>
            <a:off x="906672" y="1003300"/>
            <a:ext cx="2789094" cy="769938"/>
          </a:xfrm>
          <a:prstGeom prst="rect">
            <a:avLst/>
          </a:prstGeom>
          <a:noFill/>
          <a:ln w="12700" cap="sq">
            <a:noFill/>
            <a:miter lim="800000"/>
            <a:headEnd/>
            <a:tailEnd/>
          </a:ln>
        </p:spPr>
        <p:txBody>
          <a:bodyPr>
            <a:spAutoFit/>
          </a:bodyPr>
          <a:lstStyle/>
          <a:p>
            <a:pPr algn="l"/>
            <a:r>
              <a:rPr kumimoji="1" lang="zh-CN" altLang="en-US" sz="4400" b="1">
                <a:solidFill>
                  <a:srgbClr val="FFFF00"/>
                </a:solidFill>
                <a:ea typeface="华文新魏" pitchFamily="2" charset="-122"/>
              </a:rPr>
              <a:t>方法2</a:t>
            </a:r>
          </a:p>
        </p:txBody>
      </p:sp>
      <p:grpSp>
        <p:nvGrpSpPr>
          <p:cNvPr id="3" name="Group 27"/>
          <p:cNvGrpSpPr>
            <a:grpSpLocks/>
          </p:cNvGrpSpPr>
          <p:nvPr/>
        </p:nvGrpSpPr>
        <p:grpSpPr bwMode="auto">
          <a:xfrm>
            <a:off x="4876598" y="620713"/>
            <a:ext cx="6399822" cy="2725738"/>
            <a:chOff x="2304" y="391"/>
            <a:chExt cx="3024" cy="1717"/>
          </a:xfrm>
        </p:grpSpPr>
        <p:sp>
          <p:nvSpPr>
            <p:cNvPr id="103431" name="AutoShape 24"/>
            <p:cNvSpPr>
              <a:spLocks noChangeArrowheads="1"/>
            </p:cNvSpPr>
            <p:nvPr/>
          </p:nvSpPr>
          <p:spPr bwMode="auto">
            <a:xfrm>
              <a:off x="3024" y="391"/>
              <a:ext cx="2304" cy="857"/>
            </a:xfrm>
            <a:prstGeom prst="wedgeRectCallout">
              <a:avLst>
                <a:gd name="adj1" fmla="val -59634"/>
                <a:gd name="adj2" fmla="val 109764"/>
              </a:avLst>
            </a:prstGeom>
            <a:noFill/>
            <a:ln w="76200" cap="sq">
              <a:solidFill>
                <a:srgbClr val="00FFFF"/>
              </a:solidFill>
              <a:miter lim="800000"/>
              <a:headEnd/>
              <a:tailEnd/>
            </a:ln>
          </p:spPr>
          <p:txBody>
            <a:bodyPr anchor="ctr"/>
            <a:lstStyle/>
            <a:p>
              <a:endParaRPr lang="zh-CN" altLang="en-US" sz="2400"/>
            </a:p>
          </p:txBody>
        </p:sp>
        <p:sp>
          <p:nvSpPr>
            <p:cNvPr id="103432" name="Text Box 25"/>
            <p:cNvSpPr txBox="1">
              <a:spLocks noChangeArrowheads="1"/>
            </p:cNvSpPr>
            <p:nvPr/>
          </p:nvSpPr>
          <p:spPr bwMode="auto">
            <a:xfrm>
              <a:off x="3054" y="391"/>
              <a:ext cx="2208" cy="803"/>
            </a:xfrm>
            <a:prstGeom prst="rect">
              <a:avLst/>
            </a:prstGeom>
            <a:noFill/>
            <a:ln w="12700" cap="sq">
              <a:noFill/>
              <a:miter lim="800000"/>
              <a:headEnd/>
              <a:tailEnd/>
            </a:ln>
          </p:spPr>
          <p:txBody>
            <a:bodyPr wrap="square">
              <a:spAutoFit/>
            </a:bodyPr>
            <a:lstStyle/>
            <a:p>
              <a:pPr algn="l">
                <a:lnSpc>
                  <a:spcPct val="110000"/>
                </a:lnSpc>
              </a:pPr>
              <a:r>
                <a:rPr lang="zh-CN" altLang="en-US" sz="2400" b="1" dirty="0">
                  <a:solidFill>
                    <a:srgbClr val="FFFF00"/>
                  </a:solidFill>
                  <a:ea typeface="幼圆" pitchFamily="49" charset="-122"/>
                </a:rPr>
                <a:t>若该项的系数为关于</a:t>
              </a:r>
              <a:r>
                <a:rPr lang="zh-CN" altLang="en-US" sz="2400" b="1" dirty="0" smtClean="0">
                  <a:solidFill>
                    <a:srgbClr val="FFFF00"/>
                  </a:solidFill>
                  <a:ea typeface="幼圆" pitchFamily="49" charset="-122"/>
                </a:rPr>
                <a:t>其他变量</a:t>
              </a:r>
              <a:r>
                <a:rPr lang="zh-CN" altLang="en-US" sz="2400" b="1" dirty="0">
                  <a:solidFill>
                    <a:srgbClr val="FFFF00"/>
                  </a:solidFill>
                  <a:ea typeface="幼圆" pitchFamily="49" charset="-122"/>
                </a:rPr>
                <a:t>的多项式时，此域</a:t>
              </a:r>
              <a:r>
                <a:rPr lang="zh-CN" altLang="en-US" sz="2400" b="1" dirty="0" smtClean="0">
                  <a:solidFill>
                    <a:srgbClr val="FFFF00"/>
                  </a:solidFill>
                  <a:ea typeface="幼圆" pitchFamily="49" charset="-122"/>
                </a:rPr>
                <a:t>存放</a:t>
              </a:r>
              <a:r>
                <a:rPr lang="zh-CN" altLang="en-US" sz="2400" b="1" dirty="0">
                  <a:solidFill>
                    <a:srgbClr val="FFFF00"/>
                  </a:solidFill>
                  <a:ea typeface="幼圆" pitchFamily="49" charset="-122"/>
                </a:rPr>
                <a:t>指向该多项式的指针。</a:t>
              </a:r>
            </a:p>
          </p:txBody>
        </p:sp>
        <p:sp>
          <p:nvSpPr>
            <p:cNvPr id="103433" name="Oval 26"/>
            <p:cNvSpPr>
              <a:spLocks noChangeArrowheads="1"/>
            </p:cNvSpPr>
            <p:nvPr/>
          </p:nvSpPr>
          <p:spPr bwMode="auto">
            <a:xfrm>
              <a:off x="2304" y="1680"/>
              <a:ext cx="720" cy="428"/>
            </a:xfrm>
            <a:prstGeom prst="ellipse">
              <a:avLst/>
            </a:prstGeom>
            <a:noFill/>
            <a:ln w="53975">
              <a:solidFill>
                <a:srgbClr val="FFFF00"/>
              </a:solidFill>
              <a:prstDash val="lgDash"/>
              <a:round/>
              <a:headEnd/>
              <a:tailE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strips(downRight)">
                                      <p:cBhvr>
                                        <p:cTn id="12" dur="500"/>
                                        <p:tgtEl>
                                          <p:spTgt spid="46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7"/>
          <p:cNvSpPr>
            <a:spLocks noChangeArrowheads="1"/>
          </p:cNvSpPr>
          <p:nvPr/>
        </p:nvSpPr>
        <p:spPr bwMode="auto">
          <a:xfrm>
            <a:off x="239622" y="188915"/>
            <a:ext cx="11616186"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3250" name="Text Box 2"/>
          <p:cNvSpPr txBox="1">
            <a:spLocks noChangeArrowheads="1"/>
          </p:cNvSpPr>
          <p:nvPr/>
        </p:nvSpPr>
        <p:spPr bwMode="auto">
          <a:xfrm>
            <a:off x="1316832" y="1600202"/>
            <a:ext cx="10346848"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zh-CN" sz="3200" b="1" dirty="0">
                <a:solidFill>
                  <a:srgbClr val="FFFFFF"/>
                </a:solidFill>
              </a:rPr>
              <a:t>          </a:t>
            </a:r>
            <a:r>
              <a:rPr kumimoji="1" lang="zh-CN" altLang="zh-CN" sz="3200" b="1" dirty="0" smtClean="0">
                <a:solidFill>
                  <a:srgbClr val="FFFFFF"/>
                </a:solidFill>
              </a:rPr>
              <a:t>=</a:t>
            </a:r>
            <a:r>
              <a:rPr kumimoji="1" lang="zh-CN" altLang="en-US" sz="3200" b="1" dirty="0" smtClean="0">
                <a:solidFill>
                  <a:srgbClr val="FFFFFF"/>
                </a:solidFill>
              </a:rPr>
              <a:t> </a:t>
            </a:r>
            <a:r>
              <a:rPr kumimoji="1" lang="zh-CN" altLang="zh-CN" sz="3200" b="1" dirty="0">
                <a:solidFill>
                  <a:srgbClr val="FFFFFF"/>
                </a:solidFill>
              </a:rPr>
              <a:t>((</a:t>
            </a:r>
            <a:r>
              <a:rPr kumimoji="1" lang="en-US" altLang="zh-CN" sz="3200" b="1" dirty="0">
                <a:solidFill>
                  <a:srgbClr val="66FF33"/>
                </a:solidFill>
              </a:rPr>
              <a:t>x</a:t>
            </a:r>
            <a:r>
              <a:rPr kumimoji="1" lang="en-US" altLang="zh-CN" sz="3200" b="1" baseline="30000" dirty="0">
                <a:solidFill>
                  <a:srgbClr val="66FF33"/>
                </a:solidFill>
              </a:rPr>
              <a:t>10</a:t>
            </a:r>
            <a:r>
              <a:rPr kumimoji="1" lang="en-US" altLang="zh-CN" sz="3200" b="1" dirty="0">
                <a:solidFill>
                  <a:srgbClr val="FFFFFF"/>
                </a:solidFill>
              </a:rPr>
              <a:t>+</a:t>
            </a:r>
            <a:r>
              <a:rPr kumimoji="1" lang="en-US" altLang="zh-CN" sz="3200" b="1" dirty="0">
                <a:solidFill>
                  <a:srgbClr val="66FF33"/>
                </a:solidFill>
              </a:rPr>
              <a:t>2x</a:t>
            </a:r>
            <a:r>
              <a:rPr kumimoji="1" lang="en-US" altLang="zh-CN" sz="3200" b="1" baseline="30000" dirty="0">
                <a:solidFill>
                  <a:srgbClr val="66FF33"/>
                </a:solidFill>
              </a:rPr>
              <a:t>8</a:t>
            </a:r>
            <a:r>
              <a:rPr kumimoji="1" lang="en-US" altLang="zh-CN" sz="3200" b="1" dirty="0">
                <a:solidFill>
                  <a:srgbClr val="FFFFFF"/>
                </a:solidFill>
              </a:rPr>
              <a:t>)</a:t>
            </a:r>
            <a:r>
              <a:rPr kumimoji="1" lang="en-US" altLang="zh-CN" sz="3200" b="1" dirty="0">
                <a:solidFill>
                  <a:srgbClr val="FFFF00"/>
                </a:solidFill>
              </a:rPr>
              <a:t>y</a:t>
            </a:r>
            <a:r>
              <a:rPr kumimoji="1" lang="en-US" altLang="zh-CN" sz="3200" b="1" baseline="30000" dirty="0">
                <a:solidFill>
                  <a:srgbClr val="FFFF00"/>
                </a:solidFill>
              </a:rPr>
              <a:t>3</a:t>
            </a:r>
            <a:r>
              <a:rPr kumimoji="1" lang="en-US" altLang="zh-CN" sz="3200" b="1" dirty="0">
                <a:solidFill>
                  <a:srgbClr val="FFFFFF"/>
                </a:solidFill>
              </a:rPr>
              <a:t>+</a:t>
            </a:r>
            <a:r>
              <a:rPr kumimoji="1" lang="en-US" altLang="zh-CN" sz="3200" b="1" dirty="0">
                <a:solidFill>
                  <a:srgbClr val="66FF33"/>
                </a:solidFill>
              </a:rPr>
              <a:t>3x</a:t>
            </a:r>
            <a:r>
              <a:rPr kumimoji="1" lang="en-US" altLang="zh-CN" sz="3200" b="1" baseline="30000" dirty="0">
                <a:solidFill>
                  <a:srgbClr val="66FF33"/>
                </a:solidFill>
              </a:rPr>
              <a:t>8</a:t>
            </a:r>
            <a:r>
              <a:rPr kumimoji="1" lang="en-US" altLang="zh-CN" sz="3200" b="1" dirty="0">
                <a:solidFill>
                  <a:srgbClr val="FFFF00"/>
                </a:solidFill>
              </a:rPr>
              <a:t>y</a:t>
            </a:r>
            <a:r>
              <a:rPr kumimoji="1" lang="en-US" altLang="zh-CN" sz="3200" b="1" baseline="30000" dirty="0">
                <a:solidFill>
                  <a:srgbClr val="FFFF00"/>
                </a:solidFill>
              </a:rPr>
              <a:t>2</a:t>
            </a:r>
            <a:r>
              <a:rPr kumimoji="1" lang="en-US" altLang="zh-CN" sz="3200" b="1" dirty="0">
                <a:solidFill>
                  <a:srgbClr val="FFFFFF"/>
                </a:solidFill>
              </a:rPr>
              <a:t>)</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FFFFFF"/>
                </a:solidFill>
              </a:rPr>
              <a:t>+((</a:t>
            </a:r>
            <a:r>
              <a:rPr kumimoji="1" lang="en-US" altLang="zh-CN" sz="3200" b="1" dirty="0">
                <a:solidFill>
                  <a:srgbClr val="66FF33"/>
                </a:solidFill>
              </a:rPr>
              <a:t>x</a:t>
            </a:r>
            <a:r>
              <a:rPr kumimoji="1" lang="en-US" altLang="zh-CN" sz="3200" b="1" baseline="30000" dirty="0">
                <a:solidFill>
                  <a:srgbClr val="66FF33"/>
                </a:solidFill>
              </a:rPr>
              <a:t>4</a:t>
            </a:r>
            <a:r>
              <a:rPr kumimoji="1" lang="en-US" altLang="zh-CN" sz="3200" b="1" dirty="0">
                <a:solidFill>
                  <a:srgbClr val="FFFFFF"/>
                </a:solidFill>
              </a:rPr>
              <a:t>+</a:t>
            </a:r>
            <a:r>
              <a:rPr kumimoji="1" lang="en-US" altLang="zh-CN" sz="3200" b="1" dirty="0">
                <a:solidFill>
                  <a:srgbClr val="66FF33"/>
                </a:solidFill>
              </a:rPr>
              <a:t>6x</a:t>
            </a:r>
            <a:r>
              <a:rPr kumimoji="1" lang="en-US" altLang="zh-CN" sz="3200" b="1" baseline="30000" dirty="0">
                <a:solidFill>
                  <a:srgbClr val="66FF33"/>
                </a:solidFill>
              </a:rPr>
              <a:t>2</a:t>
            </a:r>
            <a:r>
              <a:rPr kumimoji="1" lang="en-US" altLang="zh-CN" sz="3200" b="1" dirty="0">
                <a:solidFill>
                  <a:srgbClr val="FFFFFF"/>
                </a:solidFill>
              </a:rPr>
              <a:t>)</a:t>
            </a:r>
            <a:r>
              <a:rPr kumimoji="1" lang="en-US" altLang="zh-CN" sz="3200" b="1" dirty="0">
                <a:solidFill>
                  <a:srgbClr val="FFFF00"/>
                </a:solidFill>
              </a:rPr>
              <a:t>y</a:t>
            </a:r>
            <a:r>
              <a:rPr kumimoji="1" lang="en-US" altLang="zh-CN" sz="3200" b="1" baseline="30000" dirty="0">
                <a:solidFill>
                  <a:srgbClr val="FFFF00"/>
                </a:solidFill>
              </a:rPr>
              <a:t>4</a:t>
            </a:r>
            <a:r>
              <a:rPr kumimoji="1" lang="en-US" altLang="zh-CN" sz="3200" b="1" dirty="0">
                <a:solidFill>
                  <a:srgbClr val="FFFFFF"/>
                </a:solidFill>
              </a:rPr>
              <a:t>+2</a:t>
            </a:r>
            <a:r>
              <a:rPr kumimoji="1" lang="en-US" altLang="zh-CN" sz="3200" b="1" dirty="0">
                <a:solidFill>
                  <a:srgbClr val="FFFF00"/>
                </a:solidFill>
              </a:rPr>
              <a:t>y</a:t>
            </a:r>
            <a:r>
              <a:rPr kumimoji="1" lang="en-US" altLang="zh-CN" sz="3200" b="1" dirty="0">
                <a:solidFill>
                  <a:srgbClr val="FFFFFF"/>
                </a:solidFill>
              </a:rPr>
              <a:t>)</a:t>
            </a:r>
            <a:r>
              <a:rPr kumimoji="1" lang="en-US" altLang="zh-CN" sz="3200" b="1" dirty="0">
                <a:solidFill>
                  <a:srgbClr val="FF3300"/>
                </a:solidFill>
              </a:rPr>
              <a:t>z</a:t>
            </a:r>
          </a:p>
        </p:txBody>
      </p:sp>
      <p:sp>
        <p:nvSpPr>
          <p:cNvPr id="53251" name="Text Box 3"/>
          <p:cNvSpPr txBox="1">
            <a:spLocks noChangeArrowheads="1"/>
          </p:cNvSpPr>
          <p:nvPr/>
        </p:nvSpPr>
        <p:spPr bwMode="auto">
          <a:xfrm>
            <a:off x="1219691" y="3700465"/>
            <a:ext cx="5355836"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dirty="0">
                <a:solidFill>
                  <a:srgbClr val="FFFFFF"/>
                </a:solidFill>
              </a:rPr>
              <a:t>A(</a:t>
            </a:r>
            <a:r>
              <a:rPr kumimoji="1" lang="en-US" altLang="zh-CN" sz="3200" b="1" dirty="0" err="1">
                <a:solidFill>
                  <a:srgbClr val="66FF33"/>
                </a:solidFill>
              </a:rPr>
              <a:t>x</a:t>
            </a:r>
            <a:r>
              <a:rPr kumimoji="1" lang="en-US" altLang="zh-CN" sz="3200" b="1" dirty="0" err="1">
                <a:solidFill>
                  <a:srgbClr val="FFFFFF"/>
                </a:solidFill>
              </a:rPr>
              <a:t>,</a:t>
            </a:r>
            <a:r>
              <a:rPr kumimoji="1" lang="en-US" altLang="zh-CN" sz="3200" b="1" dirty="0" err="1">
                <a:solidFill>
                  <a:srgbClr val="FFFF00"/>
                </a:solidFill>
              </a:rPr>
              <a:t>y</a:t>
            </a:r>
            <a:r>
              <a:rPr kumimoji="1" lang="en-US" altLang="zh-CN" sz="3200" b="1" dirty="0">
                <a:solidFill>
                  <a:srgbClr val="FFFFFF"/>
                </a:solidFill>
              </a:rPr>
              <a:t>) = (</a:t>
            </a:r>
            <a:r>
              <a:rPr kumimoji="1" lang="en-US" altLang="zh-CN" sz="3200" b="1" dirty="0">
                <a:solidFill>
                  <a:srgbClr val="66FF33"/>
                </a:solidFill>
              </a:rPr>
              <a:t>x</a:t>
            </a:r>
            <a:r>
              <a:rPr kumimoji="1" lang="en-US" altLang="zh-CN" sz="3200" b="1" baseline="30000" dirty="0">
                <a:solidFill>
                  <a:srgbClr val="66FF33"/>
                </a:solidFill>
              </a:rPr>
              <a:t>10</a:t>
            </a:r>
            <a:r>
              <a:rPr kumimoji="1" lang="en-US" altLang="zh-CN" sz="3200" b="1" dirty="0">
                <a:solidFill>
                  <a:srgbClr val="FFFFFF"/>
                </a:solidFill>
              </a:rPr>
              <a:t>+2</a:t>
            </a:r>
            <a:r>
              <a:rPr kumimoji="1" lang="en-US" altLang="zh-CN" sz="3200" b="1" dirty="0">
                <a:solidFill>
                  <a:srgbClr val="66FF33"/>
                </a:solidFill>
              </a:rPr>
              <a:t>x</a:t>
            </a:r>
            <a:r>
              <a:rPr kumimoji="1" lang="en-US" altLang="zh-CN" sz="3200" b="1" baseline="30000" dirty="0">
                <a:solidFill>
                  <a:srgbClr val="66FF33"/>
                </a:solidFill>
              </a:rPr>
              <a:t>8</a:t>
            </a:r>
            <a:r>
              <a:rPr kumimoji="1" lang="en-US" altLang="zh-CN" sz="3200" b="1" dirty="0">
                <a:solidFill>
                  <a:srgbClr val="FFFFFF"/>
                </a:solidFill>
              </a:rPr>
              <a:t>)</a:t>
            </a:r>
            <a:r>
              <a:rPr kumimoji="1" lang="en-US" altLang="zh-CN" sz="3200" b="1" dirty="0">
                <a:solidFill>
                  <a:srgbClr val="FFFF00"/>
                </a:solidFill>
              </a:rPr>
              <a:t>y</a:t>
            </a:r>
            <a:r>
              <a:rPr kumimoji="1" lang="en-US" altLang="zh-CN" sz="3200" b="1" baseline="30000" dirty="0">
                <a:solidFill>
                  <a:srgbClr val="FFFF00"/>
                </a:solidFill>
              </a:rPr>
              <a:t>3</a:t>
            </a:r>
            <a:r>
              <a:rPr kumimoji="1" lang="en-US" altLang="zh-CN" sz="3200" b="1" dirty="0">
                <a:solidFill>
                  <a:srgbClr val="FFFFFF"/>
                </a:solidFill>
              </a:rPr>
              <a:t>+3</a:t>
            </a:r>
            <a:r>
              <a:rPr kumimoji="1" lang="en-US" altLang="zh-CN" sz="3200" b="1" dirty="0">
                <a:solidFill>
                  <a:srgbClr val="66FF33"/>
                </a:solidFill>
              </a:rPr>
              <a:t>x</a:t>
            </a:r>
            <a:r>
              <a:rPr kumimoji="1" lang="en-US" altLang="zh-CN" sz="3200" b="1" baseline="30000" dirty="0">
                <a:solidFill>
                  <a:srgbClr val="66FF33"/>
                </a:solidFill>
              </a:rPr>
              <a:t>8</a:t>
            </a:r>
            <a:r>
              <a:rPr kumimoji="1" lang="en-US" altLang="zh-CN" sz="3200" b="1" dirty="0">
                <a:solidFill>
                  <a:srgbClr val="FFFF00"/>
                </a:solidFill>
              </a:rPr>
              <a:t>y</a:t>
            </a:r>
            <a:r>
              <a:rPr kumimoji="1" lang="en-US" altLang="zh-CN" sz="3200" b="1" baseline="30000" dirty="0">
                <a:solidFill>
                  <a:srgbClr val="FFFF00"/>
                </a:solidFill>
              </a:rPr>
              <a:t>2</a:t>
            </a:r>
            <a:endParaRPr kumimoji="1" lang="en-US" altLang="zh-CN" sz="3200" b="1" dirty="0">
              <a:solidFill>
                <a:srgbClr val="FFFF00"/>
              </a:solidFill>
            </a:endParaRPr>
          </a:p>
        </p:txBody>
      </p:sp>
      <p:sp>
        <p:nvSpPr>
          <p:cNvPr id="53252" name="Text Box 4"/>
          <p:cNvSpPr txBox="1">
            <a:spLocks noChangeArrowheads="1"/>
          </p:cNvSpPr>
          <p:nvPr/>
        </p:nvSpPr>
        <p:spPr bwMode="auto">
          <a:xfrm>
            <a:off x="7067721" y="3700465"/>
            <a:ext cx="4690945"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dirty="0">
                <a:solidFill>
                  <a:srgbClr val="FFFFFF"/>
                </a:solidFill>
              </a:rPr>
              <a:t>B(</a:t>
            </a:r>
            <a:r>
              <a:rPr kumimoji="1" lang="en-US" altLang="zh-CN" sz="3200" b="1" dirty="0" err="1">
                <a:solidFill>
                  <a:srgbClr val="66FF33"/>
                </a:solidFill>
              </a:rPr>
              <a:t>x</a:t>
            </a:r>
            <a:r>
              <a:rPr kumimoji="1" lang="en-US" altLang="zh-CN" sz="3200" b="1" dirty="0" err="1">
                <a:solidFill>
                  <a:srgbClr val="FFFFFF"/>
                </a:solidFill>
              </a:rPr>
              <a:t>,</a:t>
            </a:r>
            <a:r>
              <a:rPr kumimoji="1" lang="en-US" altLang="zh-CN" sz="3200" b="1" dirty="0" err="1">
                <a:solidFill>
                  <a:srgbClr val="FFFF00"/>
                </a:solidFill>
              </a:rPr>
              <a:t>y</a:t>
            </a:r>
            <a:r>
              <a:rPr kumimoji="1" lang="en-US" altLang="zh-CN" sz="3200" b="1" dirty="0">
                <a:solidFill>
                  <a:srgbClr val="FFFFFF"/>
                </a:solidFill>
              </a:rPr>
              <a:t>) = (</a:t>
            </a:r>
            <a:r>
              <a:rPr kumimoji="1" lang="en-US" altLang="zh-CN" sz="3200" b="1" dirty="0">
                <a:solidFill>
                  <a:srgbClr val="66FF33"/>
                </a:solidFill>
              </a:rPr>
              <a:t>x</a:t>
            </a:r>
            <a:r>
              <a:rPr kumimoji="1" lang="en-US" altLang="zh-CN" sz="3200" b="1" baseline="30000" dirty="0">
                <a:solidFill>
                  <a:srgbClr val="66FF33"/>
                </a:solidFill>
              </a:rPr>
              <a:t>4</a:t>
            </a:r>
            <a:r>
              <a:rPr kumimoji="1" lang="en-US" altLang="zh-CN" sz="3200" b="1" dirty="0">
                <a:solidFill>
                  <a:srgbClr val="FFFFFF"/>
                </a:solidFill>
              </a:rPr>
              <a:t>+</a:t>
            </a:r>
            <a:r>
              <a:rPr kumimoji="1" lang="en-US" altLang="zh-CN" sz="3200" b="1" dirty="0">
                <a:solidFill>
                  <a:srgbClr val="66FF33"/>
                </a:solidFill>
              </a:rPr>
              <a:t>6x</a:t>
            </a:r>
            <a:r>
              <a:rPr kumimoji="1" lang="en-US" altLang="zh-CN" sz="3200" b="1" baseline="30000" dirty="0">
                <a:solidFill>
                  <a:srgbClr val="66FF33"/>
                </a:solidFill>
              </a:rPr>
              <a:t>2</a:t>
            </a:r>
            <a:r>
              <a:rPr kumimoji="1" lang="en-US" altLang="zh-CN" sz="3200" b="1" dirty="0">
                <a:solidFill>
                  <a:srgbClr val="FFFFFF"/>
                </a:solidFill>
              </a:rPr>
              <a:t>)</a:t>
            </a:r>
            <a:r>
              <a:rPr kumimoji="1" lang="en-US" altLang="zh-CN" sz="3200" b="1" dirty="0">
                <a:solidFill>
                  <a:srgbClr val="FFFF00"/>
                </a:solidFill>
              </a:rPr>
              <a:t>y</a:t>
            </a:r>
            <a:r>
              <a:rPr kumimoji="1" lang="en-US" altLang="zh-CN" sz="3200" b="1" baseline="30000" dirty="0">
                <a:solidFill>
                  <a:srgbClr val="FFFF00"/>
                </a:solidFill>
              </a:rPr>
              <a:t>4</a:t>
            </a:r>
            <a:r>
              <a:rPr kumimoji="1" lang="en-US" altLang="zh-CN" sz="3200" b="1" dirty="0">
                <a:solidFill>
                  <a:srgbClr val="FFFFFF"/>
                </a:solidFill>
              </a:rPr>
              <a:t>+2</a:t>
            </a:r>
            <a:r>
              <a:rPr kumimoji="1" lang="en-US" altLang="zh-CN" sz="3200" b="1" dirty="0">
                <a:solidFill>
                  <a:srgbClr val="FFFF00"/>
                </a:solidFill>
              </a:rPr>
              <a:t>y</a:t>
            </a:r>
          </a:p>
        </p:txBody>
      </p:sp>
      <p:sp>
        <p:nvSpPr>
          <p:cNvPr id="53253" name="Text Box 5"/>
          <p:cNvSpPr txBox="1">
            <a:spLocks noChangeArrowheads="1"/>
          </p:cNvSpPr>
          <p:nvPr/>
        </p:nvSpPr>
        <p:spPr bwMode="auto">
          <a:xfrm>
            <a:off x="1219689" y="4146552"/>
            <a:ext cx="4013099"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a:solidFill>
                  <a:srgbClr val="FFFFFF"/>
                </a:solidFill>
              </a:rPr>
              <a:t>A(</a:t>
            </a:r>
            <a:r>
              <a:rPr kumimoji="1" lang="en-US" altLang="zh-CN" sz="3200" b="1">
                <a:solidFill>
                  <a:srgbClr val="FFFF00"/>
                </a:solidFill>
              </a:rPr>
              <a:t>y</a:t>
            </a:r>
            <a:r>
              <a:rPr kumimoji="1" lang="en-US" altLang="zh-CN" sz="3200" b="1">
                <a:solidFill>
                  <a:srgbClr val="FFFFFF"/>
                </a:solidFill>
              </a:rPr>
              <a:t>) = C</a:t>
            </a:r>
            <a:r>
              <a:rPr kumimoji="1" lang="en-US" altLang="zh-CN" sz="3200" b="1">
                <a:solidFill>
                  <a:srgbClr val="FFFF00"/>
                </a:solidFill>
              </a:rPr>
              <a:t>y</a:t>
            </a:r>
            <a:r>
              <a:rPr kumimoji="1" lang="en-US" altLang="zh-CN" sz="3200" b="1" baseline="30000">
                <a:solidFill>
                  <a:srgbClr val="FFFF00"/>
                </a:solidFill>
              </a:rPr>
              <a:t>3</a:t>
            </a:r>
            <a:r>
              <a:rPr kumimoji="1" lang="en-US" altLang="zh-CN" sz="3200" b="1">
                <a:solidFill>
                  <a:srgbClr val="FFFFFF"/>
                </a:solidFill>
              </a:rPr>
              <a:t>+D</a:t>
            </a:r>
            <a:r>
              <a:rPr kumimoji="1" lang="en-US" altLang="zh-CN" sz="3200" b="1">
                <a:solidFill>
                  <a:srgbClr val="FFFF00"/>
                </a:solidFill>
              </a:rPr>
              <a:t>y</a:t>
            </a:r>
            <a:r>
              <a:rPr kumimoji="1" lang="en-US" altLang="zh-CN" sz="3200" b="1" baseline="30000">
                <a:solidFill>
                  <a:srgbClr val="FFFF00"/>
                </a:solidFill>
              </a:rPr>
              <a:t>2</a:t>
            </a:r>
            <a:endParaRPr kumimoji="1" lang="en-US" altLang="zh-CN" sz="3200" b="1">
              <a:solidFill>
                <a:srgbClr val="FFFF00"/>
              </a:solidFill>
            </a:endParaRPr>
          </a:p>
        </p:txBody>
      </p:sp>
      <p:sp>
        <p:nvSpPr>
          <p:cNvPr id="53254" name="Text Box 6"/>
          <p:cNvSpPr txBox="1">
            <a:spLocks noChangeArrowheads="1"/>
          </p:cNvSpPr>
          <p:nvPr/>
        </p:nvSpPr>
        <p:spPr bwMode="auto">
          <a:xfrm>
            <a:off x="7067719" y="4135440"/>
            <a:ext cx="3732465"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dirty="0">
                <a:solidFill>
                  <a:srgbClr val="FFFFFF"/>
                </a:solidFill>
              </a:rPr>
              <a:t>B(</a:t>
            </a:r>
            <a:r>
              <a:rPr kumimoji="1" lang="en-US" altLang="zh-CN" sz="3200" b="1" dirty="0">
                <a:solidFill>
                  <a:srgbClr val="FFFF00"/>
                </a:solidFill>
              </a:rPr>
              <a:t>y</a:t>
            </a:r>
            <a:r>
              <a:rPr kumimoji="1" lang="en-US" altLang="zh-CN" sz="3200" b="1" dirty="0">
                <a:solidFill>
                  <a:srgbClr val="FFFFFF"/>
                </a:solidFill>
              </a:rPr>
              <a:t>) = E</a:t>
            </a:r>
            <a:r>
              <a:rPr kumimoji="1" lang="en-US" altLang="zh-CN" sz="3200" b="1" dirty="0">
                <a:solidFill>
                  <a:srgbClr val="FFFF00"/>
                </a:solidFill>
              </a:rPr>
              <a:t>y</a:t>
            </a:r>
            <a:r>
              <a:rPr kumimoji="1" lang="en-US" altLang="zh-CN" sz="3200" b="1" baseline="30000" dirty="0">
                <a:solidFill>
                  <a:srgbClr val="FFFF00"/>
                </a:solidFill>
              </a:rPr>
              <a:t>4</a:t>
            </a:r>
            <a:r>
              <a:rPr kumimoji="1" lang="en-US" altLang="zh-CN" sz="3200" b="1" dirty="0">
                <a:solidFill>
                  <a:srgbClr val="FFFFFF"/>
                </a:solidFill>
              </a:rPr>
              <a:t>+F</a:t>
            </a:r>
            <a:r>
              <a:rPr kumimoji="1" lang="en-US" altLang="zh-CN" sz="3200" b="1" dirty="0">
                <a:solidFill>
                  <a:srgbClr val="FFFF00"/>
                </a:solidFill>
              </a:rPr>
              <a:t>y</a:t>
            </a:r>
          </a:p>
        </p:txBody>
      </p:sp>
      <p:sp>
        <p:nvSpPr>
          <p:cNvPr id="53255" name="Text Box 7"/>
          <p:cNvSpPr txBox="1">
            <a:spLocks noChangeArrowheads="1"/>
          </p:cNvSpPr>
          <p:nvPr/>
        </p:nvSpPr>
        <p:spPr bwMode="auto">
          <a:xfrm>
            <a:off x="2517093" y="4786315"/>
            <a:ext cx="3453986"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a:solidFill>
                  <a:srgbClr val="FFFFFF"/>
                </a:solidFill>
              </a:rPr>
              <a:t>C(</a:t>
            </a:r>
            <a:r>
              <a:rPr kumimoji="1" lang="en-US" altLang="zh-CN" sz="3200" b="1">
                <a:solidFill>
                  <a:srgbClr val="66FF33"/>
                </a:solidFill>
              </a:rPr>
              <a:t>x</a:t>
            </a:r>
            <a:r>
              <a:rPr kumimoji="1" lang="en-US" altLang="zh-CN" sz="3200" b="1">
                <a:solidFill>
                  <a:srgbClr val="FFFFFF"/>
                </a:solidFill>
              </a:rPr>
              <a:t>) = </a:t>
            </a:r>
            <a:r>
              <a:rPr kumimoji="1" lang="en-US" altLang="zh-CN" sz="3200" b="1">
                <a:solidFill>
                  <a:srgbClr val="66FF33"/>
                </a:solidFill>
              </a:rPr>
              <a:t>x</a:t>
            </a:r>
            <a:r>
              <a:rPr kumimoji="1" lang="en-US" altLang="zh-CN" sz="3200" b="1" baseline="30000">
                <a:solidFill>
                  <a:srgbClr val="66FF33"/>
                </a:solidFill>
              </a:rPr>
              <a:t>10</a:t>
            </a:r>
            <a:r>
              <a:rPr kumimoji="1" lang="en-US" altLang="zh-CN" sz="3200" b="1">
                <a:solidFill>
                  <a:srgbClr val="FFFFFF"/>
                </a:solidFill>
              </a:rPr>
              <a:t>+2</a:t>
            </a:r>
            <a:r>
              <a:rPr kumimoji="1" lang="en-US" altLang="zh-CN" sz="3200" b="1">
                <a:solidFill>
                  <a:srgbClr val="66FF33"/>
                </a:solidFill>
              </a:rPr>
              <a:t>x</a:t>
            </a:r>
            <a:r>
              <a:rPr kumimoji="1" lang="en-US" altLang="zh-CN" sz="3200" b="1" baseline="30000">
                <a:solidFill>
                  <a:srgbClr val="66FF33"/>
                </a:solidFill>
              </a:rPr>
              <a:t>8</a:t>
            </a:r>
            <a:endParaRPr kumimoji="1" lang="en-US" altLang="zh-CN" sz="3200" b="1">
              <a:solidFill>
                <a:srgbClr val="FFFFFF"/>
              </a:solidFill>
            </a:endParaRPr>
          </a:p>
        </p:txBody>
      </p:sp>
      <p:sp>
        <p:nvSpPr>
          <p:cNvPr id="53256" name="Text Box 8"/>
          <p:cNvSpPr txBox="1">
            <a:spLocks noChangeArrowheads="1"/>
          </p:cNvSpPr>
          <p:nvPr/>
        </p:nvSpPr>
        <p:spPr bwMode="auto">
          <a:xfrm>
            <a:off x="2540840" y="5205415"/>
            <a:ext cx="3043825"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a:solidFill>
                  <a:srgbClr val="FFFFFF"/>
                </a:solidFill>
              </a:rPr>
              <a:t>D(</a:t>
            </a:r>
            <a:r>
              <a:rPr kumimoji="1" lang="en-US" altLang="zh-CN" sz="3200" b="1">
                <a:solidFill>
                  <a:srgbClr val="66FF33"/>
                </a:solidFill>
              </a:rPr>
              <a:t>x</a:t>
            </a:r>
            <a:r>
              <a:rPr kumimoji="1" lang="en-US" altLang="zh-CN" sz="3200" b="1">
                <a:solidFill>
                  <a:srgbClr val="FFFFFF"/>
                </a:solidFill>
              </a:rPr>
              <a:t>) = 3</a:t>
            </a:r>
            <a:r>
              <a:rPr kumimoji="1" lang="en-US" altLang="zh-CN" sz="3200" b="1">
                <a:solidFill>
                  <a:srgbClr val="66FF33"/>
                </a:solidFill>
              </a:rPr>
              <a:t>x</a:t>
            </a:r>
            <a:r>
              <a:rPr kumimoji="1" lang="en-US" altLang="zh-CN" sz="3200" b="1" baseline="30000">
                <a:solidFill>
                  <a:srgbClr val="66FF33"/>
                </a:solidFill>
              </a:rPr>
              <a:t>8</a:t>
            </a:r>
            <a:endParaRPr kumimoji="1" lang="en-US" altLang="zh-CN" sz="3200" b="1">
              <a:solidFill>
                <a:srgbClr val="FFFFFF"/>
              </a:solidFill>
            </a:endParaRPr>
          </a:p>
        </p:txBody>
      </p:sp>
      <p:sp>
        <p:nvSpPr>
          <p:cNvPr id="53257" name="Text Box 9"/>
          <p:cNvSpPr txBox="1">
            <a:spLocks noChangeArrowheads="1"/>
          </p:cNvSpPr>
          <p:nvPr/>
        </p:nvSpPr>
        <p:spPr bwMode="auto">
          <a:xfrm>
            <a:off x="8332742" y="4775202"/>
            <a:ext cx="3233795" cy="5847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3200" b="1">
                <a:solidFill>
                  <a:srgbClr val="FFFFFF"/>
                </a:solidFill>
              </a:rPr>
              <a:t>E(</a:t>
            </a:r>
            <a:r>
              <a:rPr kumimoji="1" lang="en-US" altLang="zh-CN" sz="3200" b="1">
                <a:solidFill>
                  <a:srgbClr val="66FF33"/>
                </a:solidFill>
              </a:rPr>
              <a:t>x</a:t>
            </a:r>
            <a:r>
              <a:rPr kumimoji="1" lang="en-US" altLang="zh-CN" sz="3200" b="1">
                <a:solidFill>
                  <a:srgbClr val="FFFFFF"/>
                </a:solidFill>
              </a:rPr>
              <a:t>) = </a:t>
            </a:r>
            <a:r>
              <a:rPr kumimoji="1" lang="en-US" altLang="zh-CN" sz="3200" b="1">
                <a:solidFill>
                  <a:srgbClr val="66FF33"/>
                </a:solidFill>
              </a:rPr>
              <a:t>x</a:t>
            </a:r>
            <a:r>
              <a:rPr kumimoji="1" lang="en-US" altLang="zh-CN" sz="3200" b="1" baseline="30000">
                <a:solidFill>
                  <a:srgbClr val="66FF33"/>
                </a:solidFill>
              </a:rPr>
              <a:t>4</a:t>
            </a:r>
            <a:r>
              <a:rPr kumimoji="1" lang="en-US" altLang="zh-CN" sz="3200" b="1">
                <a:solidFill>
                  <a:srgbClr val="FFFFFF"/>
                </a:solidFill>
              </a:rPr>
              <a:t>+6</a:t>
            </a:r>
            <a:r>
              <a:rPr kumimoji="1" lang="en-US" altLang="zh-CN" sz="3200" b="1">
                <a:solidFill>
                  <a:srgbClr val="66FF33"/>
                </a:solidFill>
              </a:rPr>
              <a:t>x</a:t>
            </a:r>
            <a:r>
              <a:rPr kumimoji="1" lang="en-US" altLang="zh-CN" sz="3200" b="1" baseline="30000">
                <a:solidFill>
                  <a:srgbClr val="66FF33"/>
                </a:solidFill>
              </a:rPr>
              <a:t>2</a:t>
            </a:r>
            <a:endParaRPr kumimoji="1" lang="en-US" altLang="zh-CN" sz="3200" b="1">
              <a:solidFill>
                <a:srgbClr val="FFFFFF"/>
              </a:solidFill>
            </a:endParaRPr>
          </a:p>
        </p:txBody>
      </p:sp>
      <p:sp>
        <p:nvSpPr>
          <p:cNvPr id="53258" name="Text Box 10"/>
          <p:cNvSpPr txBox="1">
            <a:spLocks noChangeArrowheads="1"/>
          </p:cNvSpPr>
          <p:nvPr/>
        </p:nvSpPr>
        <p:spPr bwMode="auto">
          <a:xfrm>
            <a:off x="8362964" y="5364505"/>
            <a:ext cx="2819316" cy="5847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en-US" altLang="zh-CN" sz="3200" b="1" dirty="0">
                <a:solidFill>
                  <a:srgbClr val="FFFFFF"/>
                </a:solidFill>
              </a:rPr>
              <a:t>F(</a:t>
            </a:r>
            <a:r>
              <a:rPr kumimoji="1" lang="en-US" altLang="zh-CN" sz="3200" b="1" dirty="0">
                <a:solidFill>
                  <a:srgbClr val="66FF33"/>
                </a:solidFill>
              </a:rPr>
              <a:t>x</a:t>
            </a:r>
            <a:r>
              <a:rPr kumimoji="1" lang="en-US" altLang="zh-CN" sz="3200" b="1" dirty="0">
                <a:solidFill>
                  <a:srgbClr val="FFFFFF"/>
                </a:solidFill>
              </a:rPr>
              <a:t>) = 2</a:t>
            </a:r>
            <a:r>
              <a:rPr kumimoji="1" lang="en-US" altLang="zh-CN" sz="3200" b="1" dirty="0">
                <a:solidFill>
                  <a:srgbClr val="66FF33"/>
                </a:solidFill>
              </a:rPr>
              <a:t>x0</a:t>
            </a:r>
          </a:p>
        </p:txBody>
      </p:sp>
      <p:sp>
        <p:nvSpPr>
          <p:cNvPr id="53259" name="Text Box 11"/>
          <p:cNvSpPr txBox="1">
            <a:spLocks noChangeArrowheads="1"/>
          </p:cNvSpPr>
          <p:nvPr/>
        </p:nvSpPr>
        <p:spPr bwMode="auto">
          <a:xfrm>
            <a:off x="585021" y="3211513"/>
            <a:ext cx="1420582" cy="584775"/>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r>
              <a:rPr lang="zh-CN" altLang="en-US" sz="3200" b="1" i="1">
                <a:solidFill>
                  <a:srgbClr val="FFFF00"/>
                </a:solidFill>
                <a:ea typeface="幼圆" pitchFamily="49" charset="-122"/>
              </a:rPr>
              <a:t>其中：</a:t>
            </a:r>
          </a:p>
        </p:txBody>
      </p:sp>
      <p:grpSp>
        <p:nvGrpSpPr>
          <p:cNvPr id="2" name="Group 12"/>
          <p:cNvGrpSpPr>
            <a:grpSpLocks/>
          </p:cNvGrpSpPr>
          <p:nvPr/>
        </p:nvGrpSpPr>
        <p:grpSpPr bwMode="auto">
          <a:xfrm>
            <a:off x="993021" y="2420942"/>
            <a:ext cx="3579193" cy="714376"/>
            <a:chOff x="469" y="1525"/>
            <a:chExt cx="1691" cy="450"/>
          </a:xfrm>
        </p:grpSpPr>
        <p:sp>
          <p:nvSpPr>
            <p:cNvPr id="104475" name="Rectangle 13"/>
            <p:cNvSpPr>
              <a:spLocks noChangeArrowheads="1"/>
            </p:cNvSpPr>
            <p:nvPr/>
          </p:nvSpPr>
          <p:spPr bwMode="auto">
            <a:xfrm>
              <a:off x="469" y="1525"/>
              <a:ext cx="1680" cy="384"/>
            </a:xfrm>
            <a:prstGeom prst="rect">
              <a:avLst/>
            </a:prstGeom>
            <a:solidFill>
              <a:srgbClr val="DDFFDD"/>
            </a:solidFill>
            <a:ln w="12700" cap="sq">
              <a:noFill/>
              <a:miter lim="800000"/>
              <a:headEnd/>
              <a:tailEnd/>
            </a:ln>
            <a:effectLst>
              <a:outerShdw dist="107763" dir="2700000" algn="ctr" rotWithShape="0">
                <a:srgbClr val="B2B2B2"/>
              </a:outerShdw>
            </a:effectLst>
          </p:spPr>
          <p:txBody>
            <a:bodyPr wrap="none" anchor="ctr"/>
            <a:lstStyle/>
            <a:p>
              <a:endParaRPr lang="zh-CN" altLang="en-US" sz="2400"/>
            </a:p>
          </p:txBody>
        </p:sp>
        <p:sp>
          <p:nvSpPr>
            <p:cNvPr id="104476" name="Text Box 14"/>
            <p:cNvSpPr txBox="1">
              <a:spLocks noChangeArrowheads="1"/>
            </p:cNvSpPr>
            <p:nvPr/>
          </p:nvSpPr>
          <p:spPr bwMode="auto">
            <a:xfrm>
              <a:off x="576" y="1568"/>
              <a:ext cx="1584" cy="407"/>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600" b="1">
                  <a:solidFill>
                    <a:srgbClr val="003399"/>
                  </a:solidFill>
                </a:rPr>
                <a:t>P(</a:t>
              </a:r>
              <a:r>
                <a:rPr kumimoji="1" lang="en-US" altLang="zh-CN" sz="3600" b="1">
                  <a:solidFill>
                    <a:srgbClr val="FF3300"/>
                  </a:solidFill>
                </a:rPr>
                <a:t>z</a:t>
              </a:r>
              <a:r>
                <a:rPr kumimoji="1" lang="en-US" altLang="zh-CN" sz="3600" b="1">
                  <a:solidFill>
                    <a:srgbClr val="003399"/>
                  </a:solidFill>
                </a:rPr>
                <a:t>) = A</a:t>
              </a:r>
              <a:r>
                <a:rPr kumimoji="1" lang="en-US" altLang="zh-CN" sz="3600" b="1">
                  <a:solidFill>
                    <a:srgbClr val="FF3300"/>
                  </a:solidFill>
                </a:rPr>
                <a:t>z</a:t>
              </a:r>
              <a:r>
                <a:rPr kumimoji="1" lang="en-US" altLang="zh-CN" sz="3600" b="1" baseline="30000">
                  <a:solidFill>
                    <a:srgbClr val="FF3300"/>
                  </a:solidFill>
                </a:rPr>
                <a:t>2</a:t>
              </a:r>
              <a:r>
                <a:rPr kumimoji="1" lang="en-US" altLang="zh-CN" sz="3600" b="1">
                  <a:solidFill>
                    <a:srgbClr val="003399"/>
                  </a:solidFill>
                </a:rPr>
                <a:t>+B</a:t>
              </a:r>
              <a:r>
                <a:rPr kumimoji="1" lang="en-US" altLang="zh-CN" sz="3600" b="1">
                  <a:solidFill>
                    <a:srgbClr val="FF3300"/>
                  </a:solidFill>
                </a:rPr>
                <a:t>z</a:t>
              </a:r>
            </a:p>
          </p:txBody>
        </p:sp>
      </p:grpSp>
      <p:grpSp>
        <p:nvGrpSpPr>
          <p:cNvPr id="3" name="Group 15"/>
          <p:cNvGrpSpPr>
            <a:grpSpLocks/>
          </p:cNvGrpSpPr>
          <p:nvPr/>
        </p:nvGrpSpPr>
        <p:grpSpPr bwMode="auto">
          <a:xfrm>
            <a:off x="554798" y="115890"/>
            <a:ext cx="10834721" cy="1562101"/>
            <a:chOff x="262" y="73"/>
            <a:chExt cx="5120" cy="984"/>
          </a:xfrm>
        </p:grpSpPr>
        <p:sp>
          <p:nvSpPr>
            <p:cNvPr id="104472" name="Text Box 16"/>
            <p:cNvSpPr txBox="1">
              <a:spLocks noChangeArrowheads="1"/>
            </p:cNvSpPr>
            <p:nvPr/>
          </p:nvSpPr>
          <p:spPr bwMode="auto">
            <a:xfrm>
              <a:off x="262" y="336"/>
              <a:ext cx="5040" cy="72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spcAft>
                  <a:spcPct val="30000"/>
                </a:spcAft>
              </a:pPr>
              <a:r>
                <a:rPr kumimoji="1" lang="zh-CN" altLang="en-US" sz="2800" b="1" i="1" dirty="0">
                  <a:solidFill>
                    <a:srgbClr val="00FFFF"/>
                  </a:solidFill>
                  <a:ea typeface="黑体" pitchFamily="49" charset="-122"/>
                </a:rPr>
                <a:t>三元多项式</a:t>
              </a:r>
            </a:p>
            <a:p>
              <a:pPr algn="l" eaLnBrk="1" hangingPunct="1"/>
              <a:r>
                <a:rPr kumimoji="1" lang="en-US" altLang="zh-CN" sz="3200" b="1" dirty="0">
                  <a:solidFill>
                    <a:srgbClr val="FFFFFF"/>
                  </a:solidFill>
                </a:rPr>
                <a:t>     P(</a:t>
              </a:r>
              <a:r>
                <a:rPr kumimoji="1" lang="en-US" altLang="zh-CN" sz="3200" b="1" dirty="0" err="1">
                  <a:solidFill>
                    <a:srgbClr val="00FF00"/>
                  </a:solidFill>
                </a:rPr>
                <a:t>x</a:t>
              </a:r>
              <a:r>
                <a:rPr kumimoji="1" lang="en-US" altLang="zh-CN" sz="3200" b="1" dirty="0" err="1">
                  <a:solidFill>
                    <a:srgbClr val="FFFFFF"/>
                  </a:solidFill>
                </a:rPr>
                <a:t>,</a:t>
              </a:r>
              <a:r>
                <a:rPr kumimoji="1" lang="en-US" altLang="zh-CN" sz="3200" b="1" dirty="0" err="1">
                  <a:solidFill>
                    <a:srgbClr val="FFFF00"/>
                  </a:solidFill>
                </a:rPr>
                <a:t>y</a:t>
              </a:r>
              <a:r>
                <a:rPr kumimoji="1" lang="en-US" altLang="zh-CN" sz="3200" b="1" dirty="0" err="1">
                  <a:solidFill>
                    <a:srgbClr val="FFFFFF"/>
                  </a:solidFill>
                </a:rPr>
                <a:t>,</a:t>
              </a:r>
              <a:r>
                <a:rPr kumimoji="1" lang="en-US" altLang="zh-CN" sz="3200" b="1" dirty="0" err="1">
                  <a:solidFill>
                    <a:srgbClr val="FF3300"/>
                  </a:solidFill>
                </a:rPr>
                <a:t>z</a:t>
              </a:r>
              <a:r>
                <a:rPr kumimoji="1" lang="en-US" altLang="zh-CN" sz="3200" b="1" dirty="0">
                  <a:solidFill>
                    <a:srgbClr val="FFFFFF"/>
                  </a:solidFill>
                </a:rPr>
                <a:t>)</a:t>
              </a:r>
              <a:r>
                <a:rPr kumimoji="1" lang="en-US" altLang="zh-CN" sz="3200" b="1" dirty="0">
                  <a:solidFill>
                    <a:srgbClr val="FF3300"/>
                  </a:solidFill>
                </a:rPr>
                <a:t> </a:t>
              </a:r>
              <a:r>
                <a:rPr kumimoji="1" lang="en-US" altLang="zh-CN" sz="3200" b="1" dirty="0">
                  <a:solidFill>
                    <a:srgbClr val="FFFFFF"/>
                  </a:solidFill>
                </a:rPr>
                <a:t>= x</a:t>
              </a:r>
              <a:r>
                <a:rPr kumimoji="1" lang="en-US" altLang="zh-CN" sz="3200" b="1" baseline="30000" dirty="0">
                  <a:solidFill>
                    <a:srgbClr val="FFFFFF"/>
                  </a:solidFill>
                </a:rPr>
                <a:t>10</a:t>
              </a:r>
              <a:r>
                <a:rPr kumimoji="1" lang="en-US" altLang="zh-CN" sz="3200" b="1" dirty="0">
                  <a:solidFill>
                    <a:srgbClr val="FFFF00"/>
                  </a:solidFill>
                </a:rPr>
                <a:t>y</a:t>
              </a:r>
              <a:r>
                <a:rPr kumimoji="1" lang="en-US" altLang="zh-CN" sz="3200" b="1" baseline="30000" dirty="0">
                  <a:solidFill>
                    <a:srgbClr val="FFFF00"/>
                  </a:solidFill>
                </a:rPr>
                <a:t>3</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FFFFFF"/>
                  </a:solidFill>
                </a:rPr>
                <a:t>+2x</a:t>
              </a:r>
              <a:r>
                <a:rPr kumimoji="1" lang="en-US" altLang="zh-CN" sz="3200" b="1" baseline="30000" dirty="0">
                  <a:solidFill>
                    <a:srgbClr val="FFFFFF"/>
                  </a:solidFill>
                </a:rPr>
                <a:t>8</a:t>
              </a:r>
              <a:r>
                <a:rPr kumimoji="1" lang="en-US" altLang="zh-CN" sz="3200" b="1" dirty="0">
                  <a:solidFill>
                    <a:srgbClr val="FFFF00"/>
                  </a:solidFill>
                </a:rPr>
                <a:t>y</a:t>
              </a:r>
              <a:r>
                <a:rPr kumimoji="1" lang="en-US" altLang="zh-CN" sz="3200" b="1" baseline="30000" dirty="0">
                  <a:solidFill>
                    <a:srgbClr val="FFFF00"/>
                  </a:solidFill>
                </a:rPr>
                <a:t>3</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FFFFFF"/>
                  </a:solidFill>
                </a:rPr>
                <a:t>+3x</a:t>
              </a:r>
              <a:r>
                <a:rPr kumimoji="1" lang="en-US" altLang="zh-CN" sz="3200" b="1" baseline="30000" dirty="0">
                  <a:solidFill>
                    <a:srgbClr val="FFFFFF"/>
                  </a:solidFill>
                </a:rPr>
                <a:t>8</a:t>
              </a:r>
              <a:r>
                <a:rPr kumimoji="1" lang="en-US" altLang="zh-CN" sz="3200" b="1" dirty="0">
                  <a:solidFill>
                    <a:srgbClr val="FFFF00"/>
                  </a:solidFill>
                </a:rPr>
                <a:t>y</a:t>
              </a:r>
              <a:r>
                <a:rPr kumimoji="1" lang="en-US" altLang="zh-CN" sz="3200" b="1" baseline="30000" dirty="0">
                  <a:solidFill>
                    <a:srgbClr val="FFFF00"/>
                  </a:solidFill>
                </a:rPr>
                <a:t>2</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FFFFFF"/>
                  </a:solidFill>
                </a:rPr>
                <a:t>+x</a:t>
              </a:r>
              <a:r>
                <a:rPr kumimoji="1" lang="en-US" altLang="zh-CN" sz="3200" b="1" baseline="30000" dirty="0">
                  <a:solidFill>
                    <a:srgbClr val="FFFFFF"/>
                  </a:solidFill>
                </a:rPr>
                <a:t>4</a:t>
              </a:r>
              <a:r>
                <a:rPr kumimoji="1" lang="en-US" altLang="zh-CN" sz="3200" b="1" dirty="0">
                  <a:solidFill>
                    <a:srgbClr val="FFFF00"/>
                  </a:solidFill>
                </a:rPr>
                <a:t>y</a:t>
              </a:r>
              <a:r>
                <a:rPr kumimoji="1" lang="en-US" altLang="zh-CN" sz="3200" b="1" baseline="30000" dirty="0">
                  <a:solidFill>
                    <a:srgbClr val="FFFF00"/>
                  </a:solidFill>
                </a:rPr>
                <a:t>4</a:t>
              </a:r>
              <a:r>
                <a:rPr kumimoji="1" lang="en-US" altLang="zh-CN" sz="3200" b="1" dirty="0">
                  <a:solidFill>
                    <a:srgbClr val="FF3300"/>
                  </a:solidFill>
                </a:rPr>
                <a:t>z</a:t>
              </a:r>
              <a:r>
                <a:rPr kumimoji="1" lang="en-US" altLang="zh-CN" sz="3200" b="1" dirty="0">
                  <a:solidFill>
                    <a:srgbClr val="FFFFFF"/>
                  </a:solidFill>
                </a:rPr>
                <a:t>+6x</a:t>
              </a:r>
              <a:r>
                <a:rPr kumimoji="1" lang="en-US" altLang="zh-CN" sz="3200" b="1" baseline="30000" dirty="0">
                  <a:solidFill>
                    <a:srgbClr val="FFFFFF"/>
                  </a:solidFill>
                </a:rPr>
                <a:t>2</a:t>
              </a:r>
              <a:r>
                <a:rPr kumimoji="1" lang="en-US" altLang="zh-CN" sz="3200" b="1" dirty="0">
                  <a:solidFill>
                    <a:srgbClr val="FFFF00"/>
                  </a:solidFill>
                </a:rPr>
                <a:t>y</a:t>
              </a:r>
              <a:r>
                <a:rPr kumimoji="1" lang="en-US" altLang="zh-CN" sz="3200" b="1" baseline="30000" dirty="0">
                  <a:solidFill>
                    <a:srgbClr val="FFFF00"/>
                  </a:solidFill>
                </a:rPr>
                <a:t>4</a:t>
              </a:r>
              <a:r>
                <a:rPr kumimoji="1" lang="en-US" altLang="zh-CN" sz="3200" b="1" dirty="0">
                  <a:solidFill>
                    <a:srgbClr val="FF3300"/>
                  </a:solidFill>
                </a:rPr>
                <a:t>z</a:t>
              </a:r>
              <a:r>
                <a:rPr kumimoji="1" lang="en-US" altLang="zh-CN" sz="3200" b="1" dirty="0">
                  <a:solidFill>
                    <a:srgbClr val="FFFFFF"/>
                  </a:solidFill>
                </a:rPr>
                <a:t>+2</a:t>
              </a:r>
              <a:r>
                <a:rPr kumimoji="1" lang="en-US" altLang="zh-CN" sz="3200" b="1" dirty="0">
                  <a:solidFill>
                    <a:srgbClr val="FFFF00"/>
                  </a:solidFill>
                </a:rPr>
                <a:t>y</a:t>
              </a:r>
              <a:r>
                <a:rPr kumimoji="1" lang="en-US" altLang="zh-CN" sz="3200" b="1" dirty="0">
                  <a:solidFill>
                    <a:srgbClr val="FF3300"/>
                  </a:solidFill>
                </a:rPr>
                <a:t>z</a:t>
              </a:r>
            </a:p>
          </p:txBody>
        </p:sp>
        <p:sp>
          <p:nvSpPr>
            <p:cNvPr id="104473" name="Oval 17"/>
            <p:cNvSpPr>
              <a:spLocks noChangeArrowheads="1"/>
            </p:cNvSpPr>
            <p:nvPr/>
          </p:nvSpPr>
          <p:spPr bwMode="auto">
            <a:xfrm>
              <a:off x="4649" y="177"/>
              <a:ext cx="713" cy="363"/>
            </a:xfrm>
            <a:prstGeom prst="ellipse">
              <a:avLst/>
            </a:prstGeom>
            <a:solidFill>
              <a:srgbClr val="FFE0C1"/>
            </a:solidFill>
            <a:ln w="12700" cap="sq">
              <a:noFill/>
              <a:round/>
              <a:headEnd/>
              <a:tailEnd/>
            </a:ln>
            <a:effectLst>
              <a:outerShdw dist="45791" dir="2021404" algn="ctr" rotWithShape="0">
                <a:srgbClr val="969696"/>
              </a:outerShdw>
            </a:effectLst>
          </p:spPr>
          <p:txBody>
            <a:bodyPr wrap="none" anchor="ctr"/>
            <a:lstStyle/>
            <a:p>
              <a:endParaRPr lang="zh-CN" altLang="en-US"/>
            </a:p>
          </p:txBody>
        </p:sp>
        <p:sp>
          <p:nvSpPr>
            <p:cNvPr id="104474" name="Rectangle 18"/>
            <p:cNvSpPr>
              <a:spLocks noChangeArrowheads="1"/>
            </p:cNvSpPr>
            <p:nvPr/>
          </p:nvSpPr>
          <p:spPr bwMode="auto">
            <a:xfrm>
              <a:off x="4702" y="73"/>
              <a:ext cx="680" cy="543"/>
            </a:xfrm>
            <a:prstGeom prst="rect">
              <a:avLst/>
            </a:prstGeom>
            <a:noFill/>
            <a:ln w="12700" cap="sq">
              <a:noFill/>
              <a:miter lim="800000"/>
              <a:headEnd/>
              <a:tailEnd/>
            </a:ln>
            <a:effectLst>
              <a:outerShdw dist="35921" dir="2700000" algn="ctr" rotWithShape="0">
                <a:srgbClr val="000000"/>
              </a:outerShdw>
            </a:effectLst>
          </p:spPr>
          <p:txBody>
            <a:bodyPr>
              <a:spAutoFit/>
            </a:bodyPr>
            <a:lstStyle/>
            <a:p>
              <a:pPr algn="l"/>
              <a:r>
                <a:rPr kumimoji="1" lang="zh-CN" altLang="en-US" sz="5000" b="1">
                  <a:solidFill>
                    <a:srgbClr val="FF0000"/>
                  </a:solidFill>
                  <a:ea typeface="华文新魏" pitchFamily="2" charset="-122"/>
                </a:rPr>
                <a:t>例</a:t>
              </a:r>
            </a:p>
          </p:txBody>
        </p:sp>
      </p:grpSp>
      <p:grpSp>
        <p:nvGrpSpPr>
          <p:cNvPr id="4" name="Group 38"/>
          <p:cNvGrpSpPr>
            <a:grpSpLocks/>
          </p:cNvGrpSpPr>
          <p:nvPr/>
        </p:nvGrpSpPr>
        <p:grpSpPr bwMode="auto">
          <a:xfrm>
            <a:off x="1055049" y="3068640"/>
            <a:ext cx="9973962" cy="2952752"/>
            <a:chOff x="499" y="1982"/>
            <a:chExt cx="4712" cy="1860"/>
          </a:xfrm>
        </p:grpSpPr>
        <p:sp>
          <p:nvSpPr>
            <p:cNvPr id="104465" name="Line 39"/>
            <p:cNvSpPr>
              <a:spLocks noChangeShapeType="1"/>
            </p:cNvSpPr>
            <p:nvPr/>
          </p:nvSpPr>
          <p:spPr bwMode="auto">
            <a:xfrm>
              <a:off x="499" y="1982"/>
              <a:ext cx="1451"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66" name="Line 40"/>
            <p:cNvSpPr>
              <a:spLocks noChangeShapeType="1"/>
            </p:cNvSpPr>
            <p:nvPr/>
          </p:nvSpPr>
          <p:spPr bwMode="auto">
            <a:xfrm>
              <a:off x="588" y="3025"/>
              <a:ext cx="1451"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67" name="Line 41"/>
            <p:cNvSpPr>
              <a:spLocks noChangeShapeType="1"/>
            </p:cNvSpPr>
            <p:nvPr/>
          </p:nvSpPr>
          <p:spPr bwMode="auto">
            <a:xfrm>
              <a:off x="3322" y="3025"/>
              <a:ext cx="1225"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68" name="Line 42"/>
            <p:cNvSpPr>
              <a:spLocks noChangeShapeType="1"/>
            </p:cNvSpPr>
            <p:nvPr/>
          </p:nvSpPr>
          <p:spPr bwMode="auto">
            <a:xfrm>
              <a:off x="1247" y="3388"/>
              <a:ext cx="1225"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69" name="Line 43"/>
            <p:cNvSpPr>
              <a:spLocks noChangeShapeType="1"/>
            </p:cNvSpPr>
            <p:nvPr/>
          </p:nvSpPr>
          <p:spPr bwMode="auto">
            <a:xfrm>
              <a:off x="1247" y="3706"/>
              <a:ext cx="953"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70" name="Line 44"/>
            <p:cNvSpPr>
              <a:spLocks noChangeShapeType="1"/>
            </p:cNvSpPr>
            <p:nvPr/>
          </p:nvSpPr>
          <p:spPr bwMode="auto">
            <a:xfrm>
              <a:off x="3986" y="3434"/>
              <a:ext cx="1225" cy="0"/>
            </a:xfrm>
            <a:prstGeom prst="line">
              <a:avLst/>
            </a:prstGeom>
            <a:noFill/>
            <a:ln w="63500" cap="sq">
              <a:solidFill>
                <a:srgbClr val="FF0000"/>
              </a:solidFill>
              <a:round/>
              <a:headEnd type="none" w="sm" len="sm"/>
              <a:tailEnd type="none" w="sm" len="sm"/>
            </a:ln>
          </p:spPr>
          <p:txBody>
            <a:bodyPr/>
            <a:lstStyle/>
            <a:p>
              <a:endParaRPr lang="zh-CN" altLang="en-US" sz="2400"/>
            </a:p>
          </p:txBody>
        </p:sp>
        <p:sp>
          <p:nvSpPr>
            <p:cNvPr id="104471" name="Line 45"/>
            <p:cNvSpPr>
              <a:spLocks noChangeShapeType="1"/>
            </p:cNvSpPr>
            <p:nvPr/>
          </p:nvSpPr>
          <p:spPr bwMode="auto">
            <a:xfrm>
              <a:off x="3996" y="3842"/>
              <a:ext cx="953" cy="0"/>
            </a:xfrm>
            <a:prstGeom prst="line">
              <a:avLst/>
            </a:prstGeom>
            <a:noFill/>
            <a:ln w="63500" cap="sq">
              <a:solidFill>
                <a:srgbClr val="FF0000"/>
              </a:solidFill>
              <a:round/>
              <a:headEnd type="none" w="sm" len="sm"/>
              <a:tailEnd type="none" w="sm" len="sm"/>
            </a:ln>
          </p:spPr>
          <p:txBody>
            <a:bodyPr/>
            <a:lstStyle/>
            <a:p>
              <a:endParaRPr lang="zh-CN" altLang="en-US" sz="2400"/>
            </a:p>
          </p:txBody>
        </p:sp>
      </p:grpSp>
      <p:sp>
        <p:nvSpPr>
          <p:cNvPr id="53294" name="Text Box 46"/>
          <p:cNvSpPr txBox="1">
            <a:spLocks noChangeArrowheads="1"/>
          </p:cNvSpPr>
          <p:nvPr/>
        </p:nvSpPr>
        <p:spPr bwMode="auto">
          <a:xfrm>
            <a:off x="4975900" y="5988052"/>
            <a:ext cx="3674178" cy="584775"/>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zh-CN" altLang="en-US" sz="3200" b="1">
                <a:solidFill>
                  <a:srgbClr val="FFFF00"/>
                </a:solidFill>
                <a:ea typeface="黑体" pitchFamily="49" charset="-122"/>
              </a:rPr>
              <a:t>一元多项式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righ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dissolve">
                                      <p:cBhvr>
                                        <p:cTn id="17" dur="500"/>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wipe(left)">
                                      <p:cBhvr>
                                        <p:cTn id="22" dur="500"/>
                                        <p:tgtEl>
                                          <p:spTgt spid="53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right)">
                                      <p:cBhvr>
                                        <p:cTn id="27" dur="500"/>
                                        <p:tgtEl>
                                          <p:spTgt spid="53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3"/>
                                        </p:tgtEl>
                                        <p:attrNameLst>
                                          <p:attrName>style.visibility</p:attrName>
                                        </p:attrNameLst>
                                      </p:cBhvr>
                                      <p:to>
                                        <p:strVal val="visible"/>
                                      </p:to>
                                    </p:set>
                                    <p:animEffect transition="in" filter="wipe(left)">
                                      <p:cBhvr>
                                        <p:cTn id="32" dur="500"/>
                                        <p:tgtEl>
                                          <p:spTgt spid="532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53254"/>
                                        </p:tgtEl>
                                        <p:attrNameLst>
                                          <p:attrName>style.visibility</p:attrName>
                                        </p:attrNameLst>
                                      </p:cBhvr>
                                      <p:to>
                                        <p:strVal val="visible"/>
                                      </p:to>
                                    </p:set>
                                    <p:animEffect transition="in" filter="wipe(right)">
                                      <p:cBhvr>
                                        <p:cTn id="37" dur="500"/>
                                        <p:tgtEl>
                                          <p:spTgt spid="532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5"/>
                                        </p:tgtEl>
                                        <p:attrNameLst>
                                          <p:attrName>style.visibility</p:attrName>
                                        </p:attrNameLst>
                                      </p:cBhvr>
                                      <p:to>
                                        <p:strVal val="visible"/>
                                      </p:to>
                                    </p:set>
                                    <p:animEffect transition="in" filter="wipe(left)">
                                      <p:cBhvr>
                                        <p:cTn id="42" dur="500"/>
                                        <p:tgtEl>
                                          <p:spTgt spid="53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6"/>
                                        </p:tgtEl>
                                        <p:attrNameLst>
                                          <p:attrName>style.visibility</p:attrName>
                                        </p:attrNameLst>
                                      </p:cBhvr>
                                      <p:to>
                                        <p:strVal val="visible"/>
                                      </p:to>
                                    </p:set>
                                    <p:animEffect transition="in" filter="wipe(left)">
                                      <p:cBhvr>
                                        <p:cTn id="47" dur="500"/>
                                        <p:tgtEl>
                                          <p:spTgt spid="53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53257"/>
                                        </p:tgtEl>
                                        <p:attrNameLst>
                                          <p:attrName>style.visibility</p:attrName>
                                        </p:attrNameLst>
                                      </p:cBhvr>
                                      <p:to>
                                        <p:strVal val="visible"/>
                                      </p:to>
                                    </p:set>
                                    <p:animEffect transition="in" filter="wipe(right)">
                                      <p:cBhvr>
                                        <p:cTn id="52" dur="500"/>
                                        <p:tgtEl>
                                          <p:spTgt spid="53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53258"/>
                                        </p:tgtEl>
                                        <p:attrNameLst>
                                          <p:attrName>style.visibility</p:attrName>
                                        </p:attrNameLst>
                                      </p:cBhvr>
                                      <p:to>
                                        <p:strVal val="visible"/>
                                      </p:to>
                                    </p:set>
                                    <p:animEffect transition="in" filter="wipe(right)">
                                      <p:cBhvr>
                                        <p:cTn id="57" dur="500"/>
                                        <p:tgtEl>
                                          <p:spTgt spid="53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P spid="53257" grpId="0" autoUpdateAnimBg="0"/>
      <p:bldP spid="53258" grpId="0" autoUpdateAnimBg="0"/>
      <p:bldP spid="53259" grpId="0" autoUpdateAnimBg="0"/>
      <p:bldP spid="5329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84"/>
          <p:cNvSpPr>
            <a:spLocks noChangeArrowheads="1"/>
          </p:cNvSpPr>
          <p:nvPr/>
        </p:nvSpPr>
        <p:spPr bwMode="auto">
          <a:xfrm>
            <a:off x="1" y="0"/>
            <a:ext cx="12190413" cy="685800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109"/>
          <p:cNvGrpSpPr>
            <a:grpSpLocks/>
          </p:cNvGrpSpPr>
          <p:nvPr/>
        </p:nvGrpSpPr>
        <p:grpSpPr bwMode="auto">
          <a:xfrm>
            <a:off x="304384" y="2209800"/>
            <a:ext cx="11581647" cy="3352800"/>
            <a:chOff x="144" y="1488"/>
            <a:chExt cx="5472" cy="2112"/>
          </a:xfrm>
        </p:grpSpPr>
        <p:sp>
          <p:nvSpPr>
            <p:cNvPr id="105492" name="Rectangle 4"/>
            <p:cNvSpPr>
              <a:spLocks noChangeArrowheads="1"/>
            </p:cNvSpPr>
            <p:nvPr/>
          </p:nvSpPr>
          <p:spPr bwMode="auto">
            <a:xfrm>
              <a:off x="144" y="187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z</a:t>
              </a:r>
            </a:p>
          </p:txBody>
        </p:sp>
        <p:sp>
          <p:nvSpPr>
            <p:cNvPr id="105493" name="Rectangle 5"/>
            <p:cNvSpPr>
              <a:spLocks noChangeArrowheads="1"/>
            </p:cNvSpPr>
            <p:nvPr/>
          </p:nvSpPr>
          <p:spPr bwMode="auto">
            <a:xfrm>
              <a:off x="288" y="187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800">
                <a:solidFill>
                  <a:schemeClr val="bg1"/>
                </a:solidFill>
              </a:endParaRPr>
            </a:p>
          </p:txBody>
        </p:sp>
        <p:sp>
          <p:nvSpPr>
            <p:cNvPr id="105494" name="Rectangle 6"/>
            <p:cNvSpPr>
              <a:spLocks noChangeArrowheads="1"/>
            </p:cNvSpPr>
            <p:nvPr/>
          </p:nvSpPr>
          <p:spPr bwMode="auto">
            <a:xfrm>
              <a:off x="48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495" name="Rectangle 7"/>
            <p:cNvSpPr>
              <a:spLocks noChangeArrowheads="1"/>
            </p:cNvSpPr>
            <p:nvPr/>
          </p:nvSpPr>
          <p:spPr bwMode="auto">
            <a:xfrm>
              <a:off x="816"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496" name="Rectangle 8"/>
            <p:cNvSpPr>
              <a:spLocks noChangeArrowheads="1"/>
            </p:cNvSpPr>
            <p:nvPr/>
          </p:nvSpPr>
          <p:spPr bwMode="auto">
            <a:xfrm>
              <a:off x="1008"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2</a:t>
              </a:r>
            </a:p>
          </p:txBody>
        </p:sp>
        <p:sp>
          <p:nvSpPr>
            <p:cNvPr id="105497" name="Rectangle 9"/>
            <p:cNvSpPr>
              <a:spLocks noChangeArrowheads="1"/>
            </p:cNvSpPr>
            <p:nvPr/>
          </p:nvSpPr>
          <p:spPr bwMode="auto">
            <a:xfrm>
              <a:off x="120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498" name="Line 13"/>
            <p:cNvSpPr>
              <a:spLocks noChangeShapeType="1"/>
            </p:cNvSpPr>
            <p:nvPr/>
          </p:nvSpPr>
          <p:spPr bwMode="auto">
            <a:xfrm>
              <a:off x="576" y="196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499" name="Line 14"/>
            <p:cNvSpPr>
              <a:spLocks noChangeShapeType="1"/>
            </p:cNvSpPr>
            <p:nvPr/>
          </p:nvSpPr>
          <p:spPr bwMode="auto">
            <a:xfrm>
              <a:off x="1296" y="1968"/>
              <a:ext cx="1536"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00" name="Rectangle 10"/>
            <p:cNvSpPr>
              <a:spLocks noChangeArrowheads="1"/>
            </p:cNvSpPr>
            <p:nvPr/>
          </p:nvSpPr>
          <p:spPr bwMode="auto">
            <a:xfrm>
              <a:off x="432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01" name="Rectangle 11"/>
            <p:cNvSpPr>
              <a:spLocks noChangeArrowheads="1"/>
            </p:cNvSpPr>
            <p:nvPr/>
          </p:nvSpPr>
          <p:spPr bwMode="auto">
            <a:xfrm>
              <a:off x="451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1</a:t>
              </a:r>
            </a:p>
          </p:txBody>
        </p:sp>
        <p:sp>
          <p:nvSpPr>
            <p:cNvPr id="105502" name="Rectangle 12"/>
            <p:cNvSpPr>
              <a:spLocks noChangeArrowheads="1"/>
            </p:cNvSpPr>
            <p:nvPr/>
          </p:nvSpPr>
          <p:spPr bwMode="auto">
            <a:xfrm>
              <a:off x="4704"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3200">
                  <a:solidFill>
                    <a:schemeClr val="bg1"/>
                  </a:solidFill>
                </a:rPr>
                <a:t>^</a:t>
              </a:r>
              <a:endParaRPr kumimoji="1" lang="zh-CN" altLang="en-US" sz="2800">
                <a:solidFill>
                  <a:schemeClr val="bg1"/>
                </a:solidFill>
              </a:endParaRPr>
            </a:p>
          </p:txBody>
        </p:sp>
        <p:sp>
          <p:nvSpPr>
            <p:cNvPr id="105503" name="Rectangle 15"/>
            <p:cNvSpPr>
              <a:spLocks noChangeArrowheads="1"/>
            </p:cNvSpPr>
            <p:nvPr/>
          </p:nvSpPr>
          <p:spPr bwMode="auto">
            <a:xfrm>
              <a:off x="864" y="235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y</a:t>
              </a:r>
            </a:p>
          </p:txBody>
        </p:sp>
        <p:sp>
          <p:nvSpPr>
            <p:cNvPr id="105504" name="Rectangle 16"/>
            <p:cNvSpPr>
              <a:spLocks noChangeArrowheads="1"/>
            </p:cNvSpPr>
            <p:nvPr/>
          </p:nvSpPr>
          <p:spPr bwMode="auto">
            <a:xfrm>
              <a:off x="1008"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05" name="Rectangle 17"/>
            <p:cNvSpPr>
              <a:spLocks noChangeArrowheads="1"/>
            </p:cNvSpPr>
            <p:nvPr/>
          </p:nvSpPr>
          <p:spPr bwMode="auto">
            <a:xfrm>
              <a:off x="12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06" name="Line 18"/>
            <p:cNvSpPr>
              <a:spLocks noChangeShapeType="1"/>
            </p:cNvSpPr>
            <p:nvPr/>
          </p:nvSpPr>
          <p:spPr bwMode="auto">
            <a:xfrm flipV="1">
              <a:off x="1296" y="2448"/>
              <a:ext cx="192"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07" name="Rectangle 19"/>
            <p:cNvSpPr>
              <a:spLocks noChangeArrowheads="1"/>
            </p:cNvSpPr>
            <p:nvPr/>
          </p:nvSpPr>
          <p:spPr bwMode="auto">
            <a:xfrm>
              <a:off x="1488" y="2352"/>
              <a:ext cx="144"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08" name="Rectangle 20"/>
            <p:cNvSpPr>
              <a:spLocks noChangeArrowheads="1"/>
            </p:cNvSpPr>
            <p:nvPr/>
          </p:nvSpPr>
          <p:spPr bwMode="auto">
            <a:xfrm>
              <a:off x="163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3</a:t>
              </a:r>
            </a:p>
          </p:txBody>
        </p:sp>
        <p:sp>
          <p:nvSpPr>
            <p:cNvPr id="105509" name="Rectangle 21"/>
            <p:cNvSpPr>
              <a:spLocks noChangeArrowheads="1"/>
            </p:cNvSpPr>
            <p:nvPr/>
          </p:nvSpPr>
          <p:spPr bwMode="auto">
            <a:xfrm>
              <a:off x="182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10" name="Line 22"/>
            <p:cNvSpPr>
              <a:spLocks noChangeShapeType="1"/>
            </p:cNvSpPr>
            <p:nvPr/>
          </p:nvSpPr>
          <p:spPr bwMode="auto">
            <a:xfrm>
              <a:off x="1920" y="2448"/>
              <a:ext cx="288"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11" name="Rectangle 23"/>
            <p:cNvSpPr>
              <a:spLocks noChangeArrowheads="1"/>
            </p:cNvSpPr>
            <p:nvPr/>
          </p:nvSpPr>
          <p:spPr bwMode="auto">
            <a:xfrm>
              <a:off x="2208"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12" name="Rectangle 24"/>
            <p:cNvSpPr>
              <a:spLocks noChangeArrowheads="1"/>
            </p:cNvSpPr>
            <p:nvPr/>
          </p:nvSpPr>
          <p:spPr bwMode="auto">
            <a:xfrm>
              <a:off x="240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2</a:t>
              </a:r>
            </a:p>
          </p:txBody>
        </p:sp>
        <p:sp>
          <p:nvSpPr>
            <p:cNvPr id="105513" name="Rectangle 25"/>
            <p:cNvSpPr>
              <a:spLocks noChangeArrowheads="1"/>
            </p:cNvSpPr>
            <p:nvPr/>
          </p:nvSpPr>
          <p:spPr bwMode="auto">
            <a:xfrm>
              <a:off x="25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14" name="Rectangle 26"/>
            <p:cNvSpPr>
              <a:spLocks noChangeArrowheads="1"/>
            </p:cNvSpPr>
            <p:nvPr/>
          </p:nvSpPr>
          <p:spPr bwMode="auto">
            <a:xfrm>
              <a:off x="288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y</a:t>
              </a:r>
            </a:p>
          </p:txBody>
        </p:sp>
        <p:sp>
          <p:nvSpPr>
            <p:cNvPr id="105515" name="Rectangle 27"/>
            <p:cNvSpPr>
              <a:spLocks noChangeArrowheads="1"/>
            </p:cNvSpPr>
            <p:nvPr/>
          </p:nvSpPr>
          <p:spPr bwMode="auto">
            <a:xfrm>
              <a:off x="3072"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800">
                <a:solidFill>
                  <a:schemeClr val="bg1"/>
                </a:solidFill>
              </a:endParaRPr>
            </a:p>
          </p:txBody>
        </p:sp>
        <p:sp>
          <p:nvSpPr>
            <p:cNvPr id="105516" name="Rectangle 28"/>
            <p:cNvSpPr>
              <a:spLocks noChangeArrowheads="1"/>
            </p:cNvSpPr>
            <p:nvPr/>
          </p:nvSpPr>
          <p:spPr bwMode="auto">
            <a:xfrm>
              <a:off x="326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17" name="Line 29"/>
            <p:cNvSpPr>
              <a:spLocks noChangeShapeType="1"/>
            </p:cNvSpPr>
            <p:nvPr/>
          </p:nvSpPr>
          <p:spPr bwMode="auto">
            <a:xfrm>
              <a:off x="336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18" name="Rectangle 30"/>
            <p:cNvSpPr>
              <a:spLocks noChangeArrowheads="1"/>
            </p:cNvSpPr>
            <p:nvPr/>
          </p:nvSpPr>
          <p:spPr bwMode="auto">
            <a:xfrm>
              <a:off x="36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19" name="Rectangle 31"/>
            <p:cNvSpPr>
              <a:spLocks noChangeArrowheads="1"/>
            </p:cNvSpPr>
            <p:nvPr/>
          </p:nvSpPr>
          <p:spPr bwMode="auto">
            <a:xfrm>
              <a:off x="37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4</a:t>
              </a:r>
            </a:p>
          </p:txBody>
        </p:sp>
        <p:sp>
          <p:nvSpPr>
            <p:cNvPr id="105520" name="Rectangle 32"/>
            <p:cNvSpPr>
              <a:spLocks noChangeArrowheads="1"/>
            </p:cNvSpPr>
            <p:nvPr/>
          </p:nvSpPr>
          <p:spPr bwMode="auto">
            <a:xfrm>
              <a:off x="398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21" name="Line 33"/>
            <p:cNvSpPr>
              <a:spLocks noChangeShapeType="1"/>
            </p:cNvSpPr>
            <p:nvPr/>
          </p:nvSpPr>
          <p:spPr bwMode="auto">
            <a:xfrm>
              <a:off x="408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grpSp>
          <p:nvGrpSpPr>
            <p:cNvPr id="3" name="Group 106"/>
            <p:cNvGrpSpPr>
              <a:grpSpLocks/>
            </p:cNvGrpSpPr>
            <p:nvPr/>
          </p:nvGrpSpPr>
          <p:grpSpPr bwMode="auto">
            <a:xfrm>
              <a:off x="2256" y="2880"/>
              <a:ext cx="1296" cy="192"/>
              <a:chOff x="2256" y="3024"/>
              <a:chExt cx="1296" cy="192"/>
            </a:xfrm>
          </p:grpSpPr>
          <p:sp>
            <p:nvSpPr>
              <p:cNvPr id="105565" name="Rectangle 37"/>
              <p:cNvSpPr>
                <a:spLocks noChangeArrowheads="1"/>
              </p:cNvSpPr>
              <p:nvPr/>
            </p:nvSpPr>
            <p:spPr bwMode="auto">
              <a:xfrm>
                <a:off x="225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x</a:t>
                </a:r>
              </a:p>
            </p:txBody>
          </p:sp>
          <p:sp>
            <p:nvSpPr>
              <p:cNvPr id="105566" name="Rectangle 38"/>
              <p:cNvSpPr>
                <a:spLocks noChangeArrowheads="1"/>
              </p:cNvSpPr>
              <p:nvPr/>
            </p:nvSpPr>
            <p:spPr bwMode="auto">
              <a:xfrm>
                <a:off x="2448"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67" name="Rectangle 39"/>
              <p:cNvSpPr>
                <a:spLocks noChangeArrowheads="1"/>
              </p:cNvSpPr>
              <p:nvPr/>
            </p:nvSpPr>
            <p:spPr bwMode="auto">
              <a:xfrm>
                <a:off x="2640"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68" name="Rectangle 40"/>
              <p:cNvSpPr>
                <a:spLocks noChangeArrowheads="1"/>
              </p:cNvSpPr>
              <p:nvPr/>
            </p:nvSpPr>
            <p:spPr bwMode="auto">
              <a:xfrm>
                <a:off x="297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3</a:t>
                </a:r>
              </a:p>
            </p:txBody>
          </p:sp>
          <p:sp>
            <p:nvSpPr>
              <p:cNvPr id="105569" name="Rectangle 41"/>
              <p:cNvSpPr>
                <a:spLocks noChangeArrowheads="1"/>
              </p:cNvSpPr>
              <p:nvPr/>
            </p:nvSpPr>
            <p:spPr bwMode="auto">
              <a:xfrm>
                <a:off x="3168"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8</a:t>
                </a:r>
              </a:p>
            </p:txBody>
          </p:sp>
          <p:sp>
            <p:nvSpPr>
              <p:cNvPr id="105570" name="Rectangle 42"/>
              <p:cNvSpPr>
                <a:spLocks noChangeArrowheads="1"/>
              </p:cNvSpPr>
              <p:nvPr/>
            </p:nvSpPr>
            <p:spPr bwMode="auto">
              <a:xfrm>
                <a:off x="336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71" name="Line 43"/>
              <p:cNvSpPr>
                <a:spLocks noChangeShapeType="1"/>
              </p:cNvSpPr>
              <p:nvPr/>
            </p:nvSpPr>
            <p:spPr bwMode="auto">
              <a:xfrm>
                <a:off x="2736"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grpSp>
        <p:sp>
          <p:nvSpPr>
            <p:cNvPr id="105523" name="Line 62"/>
            <p:cNvSpPr>
              <a:spLocks noChangeShapeType="1"/>
            </p:cNvSpPr>
            <p:nvPr/>
          </p:nvSpPr>
          <p:spPr bwMode="auto">
            <a:xfrm>
              <a:off x="912"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24" name="Rectangle 66"/>
            <p:cNvSpPr>
              <a:spLocks noChangeArrowheads="1"/>
            </p:cNvSpPr>
            <p:nvPr/>
          </p:nvSpPr>
          <p:spPr bwMode="auto">
            <a:xfrm>
              <a:off x="2832"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25" name="Rectangle 67"/>
            <p:cNvSpPr>
              <a:spLocks noChangeArrowheads="1"/>
            </p:cNvSpPr>
            <p:nvPr/>
          </p:nvSpPr>
          <p:spPr bwMode="auto">
            <a:xfrm>
              <a:off x="3024"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1</a:t>
              </a:r>
            </a:p>
          </p:txBody>
        </p:sp>
        <p:sp>
          <p:nvSpPr>
            <p:cNvPr id="105526" name="Rectangle 68"/>
            <p:cNvSpPr>
              <a:spLocks noChangeArrowheads="1"/>
            </p:cNvSpPr>
            <p:nvPr/>
          </p:nvSpPr>
          <p:spPr bwMode="auto">
            <a:xfrm>
              <a:off x="3216"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27" name="Line 69"/>
            <p:cNvSpPr>
              <a:spLocks noChangeShapeType="1"/>
            </p:cNvSpPr>
            <p:nvPr/>
          </p:nvSpPr>
          <p:spPr bwMode="auto">
            <a:xfrm>
              <a:off x="240" y="1632"/>
              <a:ext cx="96" cy="24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28" name="Text Box 70"/>
            <p:cNvSpPr txBox="1">
              <a:spLocks noChangeArrowheads="1"/>
            </p:cNvSpPr>
            <p:nvPr/>
          </p:nvSpPr>
          <p:spPr bwMode="auto">
            <a:xfrm>
              <a:off x="144" y="1488"/>
              <a:ext cx="240" cy="29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400" b="1">
                  <a:solidFill>
                    <a:schemeClr val="bg1"/>
                  </a:solidFill>
                </a:rPr>
                <a:t>P</a:t>
              </a:r>
              <a:endParaRPr kumimoji="1" lang="en-US" altLang="zh-CN" sz="2800">
                <a:solidFill>
                  <a:schemeClr val="bg1"/>
                </a:solidFill>
              </a:endParaRPr>
            </a:p>
          </p:txBody>
        </p:sp>
        <p:grpSp>
          <p:nvGrpSpPr>
            <p:cNvPr id="4" name="Group 108"/>
            <p:cNvGrpSpPr>
              <a:grpSpLocks/>
            </p:cNvGrpSpPr>
            <p:nvPr/>
          </p:nvGrpSpPr>
          <p:grpSpPr bwMode="auto">
            <a:xfrm>
              <a:off x="1536" y="3408"/>
              <a:ext cx="4080" cy="192"/>
              <a:chOff x="1536" y="3600"/>
              <a:chExt cx="4080" cy="192"/>
            </a:xfrm>
          </p:grpSpPr>
          <p:sp>
            <p:nvSpPr>
              <p:cNvPr id="105543" name="Rectangle 34"/>
              <p:cNvSpPr>
                <a:spLocks noChangeArrowheads="1"/>
              </p:cNvSpPr>
              <p:nvPr/>
            </p:nvSpPr>
            <p:spPr bwMode="auto">
              <a:xfrm>
                <a:off x="504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6</a:t>
                </a:r>
              </a:p>
            </p:txBody>
          </p:sp>
          <p:sp>
            <p:nvSpPr>
              <p:cNvPr id="105544" name="Rectangle 35"/>
              <p:cNvSpPr>
                <a:spLocks noChangeArrowheads="1"/>
              </p:cNvSpPr>
              <p:nvPr/>
            </p:nvSpPr>
            <p:spPr bwMode="auto">
              <a:xfrm>
                <a:off x="5232"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2</a:t>
                </a:r>
              </a:p>
            </p:txBody>
          </p:sp>
          <p:sp>
            <p:nvSpPr>
              <p:cNvPr id="105545" name="Rectangle 36"/>
              <p:cNvSpPr>
                <a:spLocks noChangeArrowheads="1"/>
              </p:cNvSpPr>
              <p:nvPr/>
            </p:nvSpPr>
            <p:spPr bwMode="auto">
              <a:xfrm>
                <a:off x="5424"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46" name="Rectangle 44"/>
              <p:cNvSpPr>
                <a:spLocks noChangeArrowheads="1"/>
              </p:cNvSpPr>
              <p:nvPr/>
            </p:nvSpPr>
            <p:spPr bwMode="auto">
              <a:xfrm>
                <a:off x="43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1</a:t>
                </a:r>
              </a:p>
            </p:txBody>
          </p:sp>
          <p:sp>
            <p:nvSpPr>
              <p:cNvPr id="105547" name="Rectangle 45"/>
              <p:cNvSpPr>
                <a:spLocks noChangeArrowheads="1"/>
              </p:cNvSpPr>
              <p:nvPr/>
            </p:nvSpPr>
            <p:spPr bwMode="auto">
              <a:xfrm>
                <a:off x="45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4</a:t>
                </a:r>
              </a:p>
            </p:txBody>
          </p:sp>
          <p:sp>
            <p:nvSpPr>
              <p:cNvPr id="105548" name="Rectangle 46"/>
              <p:cNvSpPr>
                <a:spLocks noChangeArrowheads="1"/>
              </p:cNvSpPr>
              <p:nvPr/>
            </p:nvSpPr>
            <p:spPr bwMode="auto">
              <a:xfrm>
                <a:off x="475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49" name="Rectangle 47"/>
              <p:cNvSpPr>
                <a:spLocks noChangeArrowheads="1"/>
              </p:cNvSpPr>
              <p:nvPr/>
            </p:nvSpPr>
            <p:spPr bwMode="auto">
              <a:xfrm>
                <a:off x="153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x</a:t>
                </a:r>
              </a:p>
            </p:txBody>
          </p:sp>
          <p:sp>
            <p:nvSpPr>
              <p:cNvPr id="105550" name="Rectangle 48"/>
              <p:cNvSpPr>
                <a:spLocks noChangeArrowheads="1"/>
              </p:cNvSpPr>
              <p:nvPr/>
            </p:nvSpPr>
            <p:spPr bwMode="auto">
              <a:xfrm>
                <a:off x="1728"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51" name="Rectangle 49"/>
              <p:cNvSpPr>
                <a:spLocks noChangeArrowheads="1"/>
              </p:cNvSpPr>
              <p:nvPr/>
            </p:nvSpPr>
            <p:spPr bwMode="auto">
              <a:xfrm>
                <a:off x="192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52" name="Line 50"/>
              <p:cNvSpPr>
                <a:spLocks noChangeShapeType="1"/>
              </p:cNvSpPr>
              <p:nvPr/>
            </p:nvSpPr>
            <p:spPr bwMode="auto">
              <a:xfrm>
                <a:off x="201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53" name="Rectangle 51"/>
              <p:cNvSpPr>
                <a:spLocks noChangeArrowheads="1"/>
              </p:cNvSpPr>
              <p:nvPr/>
            </p:nvSpPr>
            <p:spPr bwMode="auto">
              <a:xfrm>
                <a:off x="225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1</a:t>
                </a:r>
              </a:p>
            </p:txBody>
          </p:sp>
          <p:sp>
            <p:nvSpPr>
              <p:cNvPr id="105554" name="Rectangle 52"/>
              <p:cNvSpPr>
                <a:spLocks noChangeArrowheads="1"/>
              </p:cNvSpPr>
              <p:nvPr/>
            </p:nvSpPr>
            <p:spPr bwMode="auto">
              <a:xfrm>
                <a:off x="24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10</a:t>
                </a:r>
              </a:p>
            </p:txBody>
          </p:sp>
          <p:sp>
            <p:nvSpPr>
              <p:cNvPr id="105555" name="Rectangle 53"/>
              <p:cNvSpPr>
                <a:spLocks noChangeArrowheads="1"/>
              </p:cNvSpPr>
              <p:nvPr/>
            </p:nvSpPr>
            <p:spPr bwMode="auto">
              <a:xfrm>
                <a:off x="264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56" name="Rectangle 54"/>
              <p:cNvSpPr>
                <a:spLocks noChangeArrowheads="1"/>
              </p:cNvSpPr>
              <p:nvPr/>
            </p:nvSpPr>
            <p:spPr bwMode="auto">
              <a:xfrm>
                <a:off x="297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2</a:t>
                </a:r>
              </a:p>
            </p:txBody>
          </p:sp>
          <p:sp>
            <p:nvSpPr>
              <p:cNvPr id="105557" name="Rectangle 55"/>
              <p:cNvSpPr>
                <a:spLocks noChangeArrowheads="1"/>
              </p:cNvSpPr>
              <p:nvPr/>
            </p:nvSpPr>
            <p:spPr bwMode="auto">
              <a:xfrm>
                <a:off x="31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8</a:t>
                </a:r>
              </a:p>
            </p:txBody>
          </p:sp>
          <p:sp>
            <p:nvSpPr>
              <p:cNvPr id="105558" name="Rectangle 56"/>
              <p:cNvSpPr>
                <a:spLocks noChangeArrowheads="1"/>
              </p:cNvSpPr>
              <p:nvPr/>
            </p:nvSpPr>
            <p:spPr bwMode="auto">
              <a:xfrm>
                <a:off x="33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59" name="Line 57"/>
              <p:cNvSpPr>
                <a:spLocks noChangeShapeType="1"/>
              </p:cNvSpPr>
              <p:nvPr/>
            </p:nvSpPr>
            <p:spPr bwMode="auto">
              <a:xfrm>
                <a:off x="273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60" name="Rectangle 58"/>
              <p:cNvSpPr>
                <a:spLocks noChangeArrowheads="1"/>
              </p:cNvSpPr>
              <p:nvPr/>
            </p:nvSpPr>
            <p:spPr bwMode="auto">
              <a:xfrm>
                <a:off x="36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x</a:t>
                </a:r>
              </a:p>
            </p:txBody>
          </p:sp>
          <p:sp>
            <p:nvSpPr>
              <p:cNvPr id="105561" name="Rectangle 59"/>
              <p:cNvSpPr>
                <a:spLocks noChangeArrowheads="1"/>
              </p:cNvSpPr>
              <p:nvPr/>
            </p:nvSpPr>
            <p:spPr bwMode="auto">
              <a:xfrm>
                <a:off x="3840"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62" name="Rectangle 60"/>
              <p:cNvSpPr>
                <a:spLocks noChangeArrowheads="1"/>
              </p:cNvSpPr>
              <p:nvPr/>
            </p:nvSpPr>
            <p:spPr bwMode="auto">
              <a:xfrm>
                <a:off x="403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63" name="Line 61"/>
              <p:cNvSpPr>
                <a:spLocks noChangeShapeType="1"/>
              </p:cNvSpPr>
              <p:nvPr/>
            </p:nvSpPr>
            <p:spPr bwMode="auto">
              <a:xfrm>
                <a:off x="412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64" name="Line 71"/>
              <p:cNvSpPr>
                <a:spLocks noChangeShapeType="1"/>
              </p:cNvSpPr>
              <p:nvPr/>
            </p:nvSpPr>
            <p:spPr bwMode="auto">
              <a:xfrm>
                <a:off x="484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grpSp>
        <p:grpSp>
          <p:nvGrpSpPr>
            <p:cNvPr id="5" name="Group 107"/>
            <p:cNvGrpSpPr>
              <a:grpSpLocks/>
            </p:cNvGrpSpPr>
            <p:nvPr/>
          </p:nvGrpSpPr>
          <p:grpSpPr bwMode="auto">
            <a:xfrm>
              <a:off x="4320" y="2880"/>
              <a:ext cx="1296" cy="192"/>
              <a:chOff x="4320" y="3024"/>
              <a:chExt cx="1296" cy="192"/>
            </a:xfrm>
          </p:grpSpPr>
          <p:sp>
            <p:nvSpPr>
              <p:cNvPr id="105536" name="Rectangle 63"/>
              <p:cNvSpPr>
                <a:spLocks noChangeArrowheads="1"/>
              </p:cNvSpPr>
              <p:nvPr/>
            </p:nvSpPr>
            <p:spPr bwMode="auto">
              <a:xfrm>
                <a:off x="432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800">
                    <a:solidFill>
                      <a:schemeClr val="bg1"/>
                    </a:solidFill>
                  </a:rPr>
                  <a:t>x</a:t>
                </a:r>
              </a:p>
            </p:txBody>
          </p:sp>
          <p:sp>
            <p:nvSpPr>
              <p:cNvPr id="105537" name="Rectangle 64"/>
              <p:cNvSpPr>
                <a:spLocks noChangeArrowheads="1"/>
              </p:cNvSpPr>
              <p:nvPr/>
            </p:nvSpPr>
            <p:spPr bwMode="auto">
              <a:xfrm>
                <a:off x="4512"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38" name="Rectangle 65"/>
              <p:cNvSpPr>
                <a:spLocks noChangeArrowheads="1"/>
              </p:cNvSpPr>
              <p:nvPr/>
            </p:nvSpPr>
            <p:spPr bwMode="auto">
              <a:xfrm>
                <a:off x="4704"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sz="2000">
                  <a:solidFill>
                    <a:schemeClr val="bg1"/>
                  </a:solidFill>
                </a:endParaRPr>
              </a:p>
            </p:txBody>
          </p:sp>
          <p:sp>
            <p:nvSpPr>
              <p:cNvPr id="105539" name="Rectangle 72"/>
              <p:cNvSpPr>
                <a:spLocks noChangeArrowheads="1"/>
              </p:cNvSpPr>
              <p:nvPr/>
            </p:nvSpPr>
            <p:spPr bwMode="auto">
              <a:xfrm>
                <a:off x="504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2</a:t>
                </a:r>
              </a:p>
            </p:txBody>
          </p:sp>
          <p:sp>
            <p:nvSpPr>
              <p:cNvPr id="105540" name="Rectangle 73"/>
              <p:cNvSpPr>
                <a:spLocks noChangeArrowheads="1"/>
              </p:cNvSpPr>
              <p:nvPr/>
            </p:nvSpPr>
            <p:spPr bwMode="auto">
              <a:xfrm>
                <a:off x="5232"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0</a:t>
                </a:r>
              </a:p>
            </p:txBody>
          </p:sp>
          <p:sp>
            <p:nvSpPr>
              <p:cNvPr id="105541" name="Rectangle 74"/>
              <p:cNvSpPr>
                <a:spLocks noChangeArrowheads="1"/>
              </p:cNvSpPr>
              <p:nvPr/>
            </p:nvSpPr>
            <p:spPr bwMode="auto">
              <a:xfrm>
                <a:off x="5424"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solidFill>
                      <a:schemeClr val="bg1"/>
                    </a:solidFill>
                  </a:rPr>
                  <a:t>^</a:t>
                </a:r>
              </a:p>
            </p:txBody>
          </p:sp>
          <p:sp>
            <p:nvSpPr>
              <p:cNvPr id="105542" name="Line 75"/>
              <p:cNvSpPr>
                <a:spLocks noChangeShapeType="1"/>
              </p:cNvSpPr>
              <p:nvPr/>
            </p:nvSpPr>
            <p:spPr bwMode="auto">
              <a:xfrm>
                <a:off x="4800"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grpSp>
        <p:sp>
          <p:nvSpPr>
            <p:cNvPr id="105531" name="Line 76"/>
            <p:cNvSpPr>
              <a:spLocks noChangeShapeType="1"/>
            </p:cNvSpPr>
            <p:nvPr/>
          </p:nvSpPr>
          <p:spPr bwMode="auto">
            <a:xfrm>
              <a:off x="2928"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32" name="Line 77"/>
            <p:cNvSpPr>
              <a:spLocks noChangeShapeType="1"/>
            </p:cNvSpPr>
            <p:nvPr/>
          </p:nvSpPr>
          <p:spPr bwMode="auto">
            <a:xfrm>
              <a:off x="2304" y="2496"/>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33" name="Line 78"/>
            <p:cNvSpPr>
              <a:spLocks noChangeShapeType="1"/>
            </p:cNvSpPr>
            <p:nvPr/>
          </p:nvSpPr>
          <p:spPr bwMode="auto">
            <a:xfrm>
              <a:off x="4416" y="2448"/>
              <a:ext cx="0" cy="432"/>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34" name="Line 79"/>
            <p:cNvSpPr>
              <a:spLocks noChangeShapeType="1"/>
            </p:cNvSpPr>
            <p:nvPr/>
          </p:nvSpPr>
          <p:spPr bwMode="auto">
            <a:xfrm flipH="1">
              <a:off x="1584" y="2448"/>
              <a:ext cx="0" cy="960"/>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sp>
          <p:nvSpPr>
            <p:cNvPr id="105535" name="Line 80"/>
            <p:cNvSpPr>
              <a:spLocks noChangeShapeType="1"/>
            </p:cNvSpPr>
            <p:nvPr/>
          </p:nvSpPr>
          <p:spPr bwMode="auto">
            <a:xfrm>
              <a:off x="3696" y="2448"/>
              <a:ext cx="0" cy="912"/>
            </a:xfrm>
            <a:prstGeom prst="line">
              <a:avLst/>
            </a:prstGeom>
            <a:noFill/>
            <a:ln w="12700" cap="sq">
              <a:solidFill>
                <a:srgbClr val="FFFFFF"/>
              </a:solidFill>
              <a:round/>
              <a:headEnd type="none" w="sm" len="sm"/>
              <a:tailEnd type="triangle" w="med" len="med"/>
            </a:ln>
          </p:spPr>
          <p:txBody>
            <a:bodyPr wrap="none" anchor="ctr"/>
            <a:lstStyle/>
            <a:p>
              <a:endParaRPr lang="zh-CN" altLang="en-US" sz="2000">
                <a:solidFill>
                  <a:schemeClr val="bg1"/>
                </a:solidFill>
              </a:endParaRPr>
            </a:p>
          </p:txBody>
        </p:sp>
      </p:grpSp>
      <p:grpSp>
        <p:nvGrpSpPr>
          <p:cNvPr id="6" name="Group 159"/>
          <p:cNvGrpSpPr>
            <a:grpSpLocks/>
          </p:cNvGrpSpPr>
          <p:nvPr/>
        </p:nvGrpSpPr>
        <p:grpSpPr bwMode="auto">
          <a:xfrm>
            <a:off x="608766" y="228600"/>
            <a:ext cx="10987994" cy="1309688"/>
            <a:chOff x="329" y="144"/>
            <a:chExt cx="5191" cy="825"/>
          </a:xfrm>
        </p:grpSpPr>
        <p:sp>
          <p:nvSpPr>
            <p:cNvPr id="105489" name="Rectangle 85"/>
            <p:cNvSpPr>
              <a:spLocks noChangeArrowheads="1"/>
            </p:cNvSpPr>
            <p:nvPr/>
          </p:nvSpPr>
          <p:spPr bwMode="auto">
            <a:xfrm>
              <a:off x="329" y="144"/>
              <a:ext cx="5191" cy="816"/>
            </a:xfrm>
            <a:prstGeom prst="rect">
              <a:avLst/>
            </a:prstGeom>
            <a:solidFill>
              <a:srgbClr val="FFFFFF"/>
            </a:solidFill>
            <a:ln w="12700" cap="sq">
              <a:noFill/>
              <a:miter lim="800000"/>
              <a:headEnd/>
              <a:tailEnd/>
            </a:ln>
            <a:effectLst>
              <a:outerShdw dist="143684" dir="2700000" algn="ctr" rotWithShape="0">
                <a:srgbClr val="C0C0C0"/>
              </a:outerShdw>
            </a:effectLst>
          </p:spPr>
          <p:txBody>
            <a:bodyPr wrap="none" anchor="ctr"/>
            <a:lstStyle/>
            <a:p>
              <a:endParaRPr lang="zh-CN" altLang="en-US"/>
            </a:p>
          </p:txBody>
        </p:sp>
        <p:sp>
          <p:nvSpPr>
            <p:cNvPr id="105490" name="Rectangle 86"/>
            <p:cNvSpPr>
              <a:spLocks noChangeArrowheads="1"/>
            </p:cNvSpPr>
            <p:nvPr/>
          </p:nvSpPr>
          <p:spPr bwMode="auto">
            <a:xfrm>
              <a:off x="384" y="192"/>
              <a:ext cx="4896" cy="720"/>
            </a:xfrm>
            <a:prstGeom prst="rect">
              <a:avLst/>
            </a:prstGeom>
            <a:noFill/>
            <a:ln w="12700" cap="sq">
              <a:noFill/>
              <a:miter lim="800000"/>
              <a:headEnd/>
              <a:tailEnd/>
            </a:ln>
            <a:effectLst>
              <a:outerShdw dist="35921" dir="2700000" algn="ctr" rotWithShape="0">
                <a:srgbClr val="C0C0C0"/>
              </a:outerShdw>
            </a:effectLst>
          </p:spPr>
          <p:txBody>
            <a:bodyPr wrap="none" anchor="ctr"/>
            <a:lstStyle/>
            <a:p>
              <a:endParaRPr lang="zh-CN" altLang="en-US"/>
            </a:p>
          </p:txBody>
        </p:sp>
        <p:sp>
          <p:nvSpPr>
            <p:cNvPr id="105491" name="Text Box 87"/>
            <p:cNvSpPr txBox="1">
              <a:spLocks noChangeArrowheads="1"/>
            </p:cNvSpPr>
            <p:nvPr/>
          </p:nvSpPr>
          <p:spPr bwMode="auto">
            <a:xfrm>
              <a:off x="432" y="257"/>
              <a:ext cx="5040" cy="712"/>
            </a:xfrm>
            <a:prstGeom prst="rect">
              <a:avLst/>
            </a:prstGeom>
            <a:noFill/>
            <a:ln w="12700" cap="sq">
              <a:noFill/>
              <a:miter lim="800000"/>
              <a:headEnd type="none" w="sm" len="sm"/>
              <a:tailEnd type="none" w="sm" len="sm"/>
            </a:ln>
          </p:spPr>
          <p:txBody>
            <a:bodyPr>
              <a:spAutoFit/>
            </a:bodyPr>
            <a:lstStyle/>
            <a:p>
              <a:pPr algn="l" eaLnBrk="1" hangingPunct="1">
                <a:lnSpc>
                  <a:spcPct val="110000"/>
                </a:lnSpc>
              </a:pPr>
              <a:r>
                <a:rPr kumimoji="1" lang="en-US" altLang="zh-CN" sz="3200" b="1" dirty="0">
                  <a:solidFill>
                    <a:srgbClr val="003399"/>
                  </a:solidFill>
                </a:rPr>
                <a:t>P(</a:t>
              </a:r>
              <a:r>
                <a:rPr kumimoji="1" lang="en-US" altLang="zh-CN" sz="3200" b="1" dirty="0" err="1">
                  <a:solidFill>
                    <a:srgbClr val="33CC33"/>
                  </a:solidFill>
                </a:rPr>
                <a:t>x</a:t>
              </a:r>
              <a:r>
                <a:rPr kumimoji="1" lang="en-US" altLang="zh-CN" sz="3200" b="1" dirty="0" err="1">
                  <a:solidFill>
                    <a:srgbClr val="003399"/>
                  </a:solidFill>
                </a:rPr>
                <a:t>,y,</a:t>
              </a:r>
              <a:r>
                <a:rPr kumimoji="1" lang="en-US" altLang="zh-CN" sz="3200" b="1" dirty="0" err="1">
                  <a:solidFill>
                    <a:srgbClr val="FF3300"/>
                  </a:solidFill>
                </a:rPr>
                <a:t>z</a:t>
              </a:r>
              <a:r>
                <a:rPr kumimoji="1" lang="en-US" altLang="zh-CN" sz="3200" b="1" dirty="0">
                  <a:solidFill>
                    <a:srgbClr val="003399"/>
                  </a:solidFill>
                </a:rPr>
                <a:t>)=</a:t>
              </a:r>
              <a:r>
                <a:rPr kumimoji="1" lang="en-US" altLang="zh-CN" sz="3200" b="1" dirty="0">
                  <a:solidFill>
                    <a:srgbClr val="33CC33"/>
                  </a:solidFill>
                </a:rPr>
                <a:t>x</a:t>
              </a:r>
              <a:r>
                <a:rPr kumimoji="1" lang="en-US" altLang="zh-CN" sz="3200" b="1" baseline="30000" dirty="0">
                  <a:solidFill>
                    <a:srgbClr val="33CC33"/>
                  </a:solidFill>
                </a:rPr>
                <a:t>10</a:t>
              </a:r>
              <a:r>
                <a:rPr kumimoji="1" lang="en-US" altLang="zh-CN" sz="3200" b="1" dirty="0">
                  <a:solidFill>
                    <a:srgbClr val="003399"/>
                  </a:solidFill>
                </a:rPr>
                <a:t>y</a:t>
              </a:r>
              <a:r>
                <a:rPr kumimoji="1" lang="en-US" altLang="zh-CN" sz="3200" b="1" baseline="30000" dirty="0">
                  <a:solidFill>
                    <a:srgbClr val="003399"/>
                  </a:solidFill>
                </a:rPr>
                <a:t>3</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003399"/>
                  </a:solidFill>
                </a:rPr>
                <a:t>+</a:t>
              </a:r>
              <a:r>
                <a:rPr kumimoji="1" lang="en-US" altLang="zh-CN" sz="3200" b="1" dirty="0">
                  <a:solidFill>
                    <a:srgbClr val="33CC33"/>
                  </a:solidFill>
                </a:rPr>
                <a:t>2x</a:t>
              </a:r>
              <a:r>
                <a:rPr kumimoji="1" lang="en-US" altLang="zh-CN" sz="3200" b="1" baseline="30000" dirty="0">
                  <a:solidFill>
                    <a:srgbClr val="33CC33"/>
                  </a:solidFill>
                </a:rPr>
                <a:t>8</a:t>
              </a:r>
              <a:r>
                <a:rPr kumimoji="1" lang="en-US" altLang="zh-CN" sz="3200" b="1" dirty="0">
                  <a:solidFill>
                    <a:srgbClr val="003399"/>
                  </a:solidFill>
                </a:rPr>
                <a:t>y</a:t>
              </a:r>
              <a:r>
                <a:rPr kumimoji="1" lang="en-US" altLang="zh-CN" sz="3200" b="1" baseline="30000" dirty="0">
                  <a:solidFill>
                    <a:srgbClr val="003399"/>
                  </a:solidFill>
                </a:rPr>
                <a:t>3</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003399"/>
                  </a:solidFill>
                </a:rPr>
                <a:t>+</a:t>
              </a:r>
              <a:r>
                <a:rPr kumimoji="1" lang="en-US" altLang="zh-CN" sz="3200" b="1" dirty="0">
                  <a:solidFill>
                    <a:srgbClr val="33CC33"/>
                  </a:solidFill>
                </a:rPr>
                <a:t>3x</a:t>
              </a:r>
              <a:r>
                <a:rPr kumimoji="1" lang="en-US" altLang="zh-CN" sz="3200" b="1" baseline="30000" dirty="0">
                  <a:solidFill>
                    <a:srgbClr val="33CC33"/>
                  </a:solidFill>
                </a:rPr>
                <a:t>8</a:t>
              </a:r>
              <a:r>
                <a:rPr kumimoji="1" lang="en-US" altLang="zh-CN" sz="3200" b="1" dirty="0">
                  <a:solidFill>
                    <a:srgbClr val="003399"/>
                  </a:solidFill>
                </a:rPr>
                <a:t>y</a:t>
              </a:r>
              <a:r>
                <a:rPr kumimoji="1" lang="en-US" altLang="zh-CN" sz="3200" b="1" baseline="30000" dirty="0">
                  <a:solidFill>
                    <a:srgbClr val="003399"/>
                  </a:solidFill>
                </a:rPr>
                <a:t>2</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003399"/>
                  </a:solidFill>
                </a:rPr>
                <a:t>+</a:t>
              </a:r>
              <a:r>
                <a:rPr kumimoji="1" lang="en-US" altLang="zh-CN" sz="3200" b="1" dirty="0">
                  <a:solidFill>
                    <a:srgbClr val="33CC33"/>
                  </a:solidFill>
                </a:rPr>
                <a:t>x</a:t>
              </a:r>
              <a:r>
                <a:rPr kumimoji="1" lang="en-US" altLang="zh-CN" sz="3200" b="1" baseline="30000" dirty="0">
                  <a:solidFill>
                    <a:srgbClr val="33CC33"/>
                  </a:solidFill>
                </a:rPr>
                <a:t>4</a:t>
              </a:r>
              <a:r>
                <a:rPr kumimoji="1" lang="en-US" altLang="zh-CN" sz="3200" b="1" dirty="0">
                  <a:solidFill>
                    <a:srgbClr val="003399"/>
                  </a:solidFill>
                </a:rPr>
                <a:t>y</a:t>
              </a:r>
              <a:r>
                <a:rPr kumimoji="1" lang="en-US" altLang="zh-CN" sz="3200" b="1" baseline="30000" dirty="0">
                  <a:solidFill>
                    <a:srgbClr val="003399"/>
                  </a:solidFill>
                </a:rPr>
                <a:t>4</a:t>
              </a:r>
              <a:r>
                <a:rPr kumimoji="1" lang="en-US" altLang="zh-CN" sz="3200" b="1" dirty="0">
                  <a:solidFill>
                    <a:srgbClr val="FF3300"/>
                  </a:solidFill>
                </a:rPr>
                <a:t>z</a:t>
              </a:r>
              <a:r>
                <a:rPr kumimoji="1" lang="en-US" altLang="zh-CN" sz="3200" b="1" dirty="0">
                  <a:solidFill>
                    <a:srgbClr val="003399"/>
                  </a:solidFill>
                </a:rPr>
                <a:t>+</a:t>
              </a:r>
              <a:r>
                <a:rPr kumimoji="1" lang="en-US" altLang="zh-CN" sz="3200" b="1" dirty="0">
                  <a:solidFill>
                    <a:srgbClr val="33CC33"/>
                  </a:solidFill>
                </a:rPr>
                <a:t>6x</a:t>
              </a:r>
              <a:r>
                <a:rPr kumimoji="1" lang="en-US" altLang="zh-CN" sz="3200" b="1" baseline="30000" dirty="0">
                  <a:solidFill>
                    <a:srgbClr val="33CC33"/>
                  </a:solidFill>
                </a:rPr>
                <a:t>2</a:t>
              </a:r>
              <a:r>
                <a:rPr kumimoji="1" lang="en-US" altLang="zh-CN" sz="3200" b="1" dirty="0">
                  <a:solidFill>
                    <a:srgbClr val="003399"/>
                  </a:solidFill>
                </a:rPr>
                <a:t>y</a:t>
              </a:r>
              <a:r>
                <a:rPr kumimoji="1" lang="en-US" altLang="zh-CN" sz="3200" b="1" baseline="30000" dirty="0">
                  <a:solidFill>
                    <a:srgbClr val="003399"/>
                  </a:solidFill>
                </a:rPr>
                <a:t>4</a:t>
              </a:r>
              <a:r>
                <a:rPr kumimoji="1" lang="en-US" altLang="zh-CN" sz="3200" b="1" dirty="0">
                  <a:solidFill>
                    <a:srgbClr val="FF3300"/>
                  </a:solidFill>
                </a:rPr>
                <a:t>z</a:t>
              </a:r>
              <a:r>
                <a:rPr kumimoji="1" lang="en-US" altLang="zh-CN" sz="3200" b="1" dirty="0">
                  <a:solidFill>
                    <a:srgbClr val="003399"/>
                  </a:solidFill>
                </a:rPr>
                <a:t>+2y</a:t>
              </a:r>
              <a:r>
                <a:rPr kumimoji="1" lang="en-US" altLang="zh-CN" sz="3200" b="1" dirty="0">
                  <a:solidFill>
                    <a:srgbClr val="FF3300"/>
                  </a:solidFill>
                </a:rPr>
                <a:t>z</a:t>
              </a:r>
            </a:p>
            <a:p>
              <a:pPr algn="l" eaLnBrk="1" hangingPunct="1">
                <a:lnSpc>
                  <a:spcPct val="110000"/>
                </a:lnSpc>
              </a:pPr>
              <a:r>
                <a:rPr kumimoji="1" lang="zh-CN" altLang="en-US" sz="3200" b="1" dirty="0">
                  <a:solidFill>
                    <a:srgbClr val="003399"/>
                  </a:solidFill>
                </a:rPr>
                <a:t>            </a:t>
              </a:r>
              <a:r>
                <a:rPr kumimoji="1" lang="zh-CN" altLang="zh-CN" sz="3200" b="1" dirty="0">
                  <a:solidFill>
                    <a:srgbClr val="003399"/>
                  </a:solidFill>
                </a:rPr>
                <a:t>=</a:t>
              </a:r>
              <a:r>
                <a:rPr kumimoji="1" lang="zh-CN" altLang="en-US" sz="3200" b="1" dirty="0">
                  <a:solidFill>
                    <a:srgbClr val="003399"/>
                  </a:solidFill>
                </a:rPr>
                <a:t> </a:t>
              </a:r>
              <a:r>
                <a:rPr kumimoji="1" lang="zh-CN" altLang="zh-CN" sz="3200" b="1" dirty="0">
                  <a:solidFill>
                    <a:srgbClr val="003399"/>
                  </a:solidFill>
                </a:rPr>
                <a:t>((</a:t>
              </a:r>
              <a:r>
                <a:rPr kumimoji="1" lang="en-US" altLang="zh-CN" sz="3200" b="1" dirty="0">
                  <a:solidFill>
                    <a:srgbClr val="33CC33"/>
                  </a:solidFill>
                </a:rPr>
                <a:t>x</a:t>
              </a:r>
              <a:r>
                <a:rPr kumimoji="1" lang="en-US" altLang="zh-CN" sz="3200" b="1" baseline="30000" dirty="0">
                  <a:solidFill>
                    <a:srgbClr val="33CC33"/>
                  </a:solidFill>
                </a:rPr>
                <a:t>10</a:t>
              </a:r>
              <a:r>
                <a:rPr kumimoji="1" lang="en-US" altLang="zh-CN" sz="3200" b="1" dirty="0">
                  <a:solidFill>
                    <a:srgbClr val="003399"/>
                  </a:solidFill>
                </a:rPr>
                <a:t>+</a:t>
              </a:r>
              <a:r>
                <a:rPr kumimoji="1" lang="en-US" altLang="zh-CN" sz="3200" b="1" dirty="0">
                  <a:solidFill>
                    <a:srgbClr val="33CC33"/>
                  </a:solidFill>
                </a:rPr>
                <a:t>2x</a:t>
              </a:r>
              <a:r>
                <a:rPr kumimoji="1" lang="en-US" altLang="zh-CN" sz="3200" b="1" baseline="30000" dirty="0">
                  <a:solidFill>
                    <a:srgbClr val="33CC33"/>
                  </a:solidFill>
                </a:rPr>
                <a:t>8</a:t>
              </a:r>
              <a:r>
                <a:rPr kumimoji="1" lang="en-US" altLang="zh-CN" sz="3200" b="1" dirty="0">
                  <a:solidFill>
                    <a:srgbClr val="003399"/>
                  </a:solidFill>
                </a:rPr>
                <a:t>)y</a:t>
              </a:r>
              <a:r>
                <a:rPr kumimoji="1" lang="en-US" altLang="zh-CN" sz="3200" b="1" baseline="30000" dirty="0">
                  <a:solidFill>
                    <a:srgbClr val="003399"/>
                  </a:solidFill>
                </a:rPr>
                <a:t>3</a:t>
              </a:r>
              <a:r>
                <a:rPr kumimoji="1" lang="en-US" altLang="zh-CN" sz="3200" b="1" dirty="0">
                  <a:solidFill>
                    <a:srgbClr val="003399"/>
                  </a:solidFill>
                </a:rPr>
                <a:t>+</a:t>
              </a:r>
              <a:r>
                <a:rPr kumimoji="1" lang="en-US" altLang="zh-CN" sz="3200" b="1" dirty="0">
                  <a:solidFill>
                    <a:srgbClr val="33CC33"/>
                  </a:solidFill>
                </a:rPr>
                <a:t>3x</a:t>
              </a:r>
              <a:r>
                <a:rPr kumimoji="1" lang="en-US" altLang="zh-CN" sz="3200" b="1" baseline="30000" dirty="0">
                  <a:solidFill>
                    <a:srgbClr val="33CC33"/>
                  </a:solidFill>
                </a:rPr>
                <a:t>8</a:t>
              </a:r>
              <a:r>
                <a:rPr kumimoji="1" lang="en-US" altLang="zh-CN" sz="3200" b="1" dirty="0">
                  <a:solidFill>
                    <a:srgbClr val="003399"/>
                  </a:solidFill>
                </a:rPr>
                <a:t>y</a:t>
              </a:r>
              <a:r>
                <a:rPr kumimoji="1" lang="en-US" altLang="zh-CN" sz="3200" b="1" baseline="30000" dirty="0">
                  <a:solidFill>
                    <a:srgbClr val="003399"/>
                  </a:solidFill>
                </a:rPr>
                <a:t>2</a:t>
              </a:r>
              <a:r>
                <a:rPr kumimoji="1" lang="en-US" altLang="zh-CN" sz="3200" b="1" dirty="0">
                  <a:solidFill>
                    <a:srgbClr val="003399"/>
                  </a:solidFill>
                </a:rPr>
                <a:t>)</a:t>
              </a:r>
              <a:r>
                <a:rPr kumimoji="1" lang="en-US" altLang="zh-CN" sz="3200" b="1" dirty="0">
                  <a:solidFill>
                    <a:srgbClr val="FF3300"/>
                  </a:solidFill>
                </a:rPr>
                <a:t>z</a:t>
              </a:r>
              <a:r>
                <a:rPr kumimoji="1" lang="en-US" altLang="zh-CN" sz="3200" b="1" baseline="30000" dirty="0">
                  <a:solidFill>
                    <a:srgbClr val="FF3300"/>
                  </a:solidFill>
                </a:rPr>
                <a:t>2</a:t>
              </a:r>
              <a:r>
                <a:rPr kumimoji="1" lang="en-US" altLang="zh-CN" sz="3200" b="1" dirty="0">
                  <a:solidFill>
                    <a:srgbClr val="003399"/>
                  </a:solidFill>
                </a:rPr>
                <a:t>+((</a:t>
              </a:r>
              <a:r>
                <a:rPr kumimoji="1" lang="en-US" altLang="zh-CN" sz="3200" b="1" dirty="0">
                  <a:solidFill>
                    <a:srgbClr val="33CC33"/>
                  </a:solidFill>
                </a:rPr>
                <a:t>x</a:t>
              </a:r>
              <a:r>
                <a:rPr kumimoji="1" lang="en-US" altLang="zh-CN" sz="3200" b="1" baseline="30000" dirty="0">
                  <a:solidFill>
                    <a:srgbClr val="33CC33"/>
                  </a:solidFill>
                </a:rPr>
                <a:t>4</a:t>
              </a:r>
              <a:r>
                <a:rPr kumimoji="1" lang="en-US" altLang="zh-CN" sz="3200" b="1" dirty="0">
                  <a:solidFill>
                    <a:srgbClr val="003399"/>
                  </a:solidFill>
                </a:rPr>
                <a:t>+</a:t>
              </a:r>
              <a:r>
                <a:rPr kumimoji="1" lang="en-US" altLang="zh-CN" sz="3200" b="1" dirty="0">
                  <a:solidFill>
                    <a:srgbClr val="33CC33"/>
                  </a:solidFill>
                </a:rPr>
                <a:t>6x</a:t>
              </a:r>
              <a:r>
                <a:rPr kumimoji="1" lang="en-US" altLang="zh-CN" sz="3200" b="1" baseline="30000" dirty="0">
                  <a:solidFill>
                    <a:srgbClr val="33CC33"/>
                  </a:solidFill>
                </a:rPr>
                <a:t>2</a:t>
              </a:r>
              <a:r>
                <a:rPr kumimoji="1" lang="en-US" altLang="zh-CN" sz="3200" b="1" dirty="0">
                  <a:solidFill>
                    <a:srgbClr val="003399"/>
                  </a:solidFill>
                </a:rPr>
                <a:t>)y</a:t>
              </a:r>
              <a:r>
                <a:rPr kumimoji="1" lang="en-US" altLang="zh-CN" sz="3200" b="1" baseline="30000" dirty="0">
                  <a:solidFill>
                    <a:srgbClr val="003399"/>
                  </a:solidFill>
                </a:rPr>
                <a:t>4</a:t>
              </a:r>
              <a:r>
                <a:rPr kumimoji="1" lang="en-US" altLang="zh-CN" sz="3200" b="1" dirty="0">
                  <a:solidFill>
                    <a:srgbClr val="003399"/>
                  </a:solidFill>
                </a:rPr>
                <a:t>+2y)</a:t>
              </a:r>
              <a:r>
                <a:rPr kumimoji="1" lang="en-US" altLang="zh-CN" sz="3200" b="1" dirty="0">
                  <a:solidFill>
                    <a:srgbClr val="FF3300"/>
                  </a:solidFill>
                </a:rPr>
                <a:t>z</a:t>
              </a:r>
            </a:p>
          </p:txBody>
        </p:sp>
      </p:grpSp>
      <p:sp>
        <p:nvSpPr>
          <p:cNvPr id="14425" name="Rectangle 89"/>
          <p:cNvSpPr>
            <a:spLocks noChangeArrowheads="1"/>
          </p:cNvSpPr>
          <p:nvPr/>
        </p:nvSpPr>
        <p:spPr bwMode="auto">
          <a:xfrm>
            <a:off x="431748" y="1843090"/>
            <a:ext cx="5554442" cy="522287"/>
          </a:xfrm>
          <a:prstGeom prst="rect">
            <a:avLst/>
          </a:prstGeom>
          <a:noFill/>
          <a:ln w="12700" cap="sq">
            <a:noFill/>
            <a:miter lim="800000"/>
            <a:headEnd/>
            <a:tailEnd/>
          </a:ln>
          <a:effectLst>
            <a:outerShdw dist="28398" dir="1593903" algn="ctr" rotWithShape="0">
              <a:schemeClr val="bg1"/>
            </a:outerShdw>
          </a:effectLst>
        </p:spPr>
        <p:txBody>
          <a:bodyPr anchor="ctr">
            <a:spAutoFit/>
          </a:bodyPr>
          <a:lstStyle/>
          <a:p>
            <a:pPr algn="l"/>
            <a:r>
              <a:rPr kumimoji="1" lang="zh-CN" altLang="en-US" sz="2800" b="1">
                <a:solidFill>
                  <a:schemeClr val="bg1"/>
                </a:solidFill>
                <a:ea typeface="幼圆" pitchFamily="49" charset="-122"/>
              </a:rPr>
              <a:t>广义表的表示形式为：</a:t>
            </a:r>
          </a:p>
        </p:txBody>
      </p:sp>
      <p:grpSp>
        <p:nvGrpSpPr>
          <p:cNvPr id="7" name="Group 165"/>
          <p:cNvGrpSpPr>
            <a:grpSpLocks/>
          </p:cNvGrpSpPr>
          <p:nvPr/>
        </p:nvGrpSpPr>
        <p:grpSpPr bwMode="auto">
          <a:xfrm>
            <a:off x="-49652" y="1916113"/>
            <a:ext cx="12240065" cy="1441450"/>
            <a:chOff x="-23" y="1207"/>
            <a:chExt cx="5783" cy="908"/>
          </a:xfrm>
        </p:grpSpPr>
        <p:sp>
          <p:nvSpPr>
            <p:cNvPr id="105486" name="Freeform 162"/>
            <p:cNvSpPr>
              <a:spLocks/>
            </p:cNvSpPr>
            <p:nvPr/>
          </p:nvSpPr>
          <p:spPr bwMode="auto">
            <a:xfrm>
              <a:off x="-23" y="1624"/>
              <a:ext cx="3810"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FFFF00"/>
              </a:solidFill>
              <a:prstDash val="solid"/>
              <a:round/>
              <a:headEnd/>
              <a:tailEnd/>
            </a:ln>
          </p:spPr>
          <p:txBody>
            <a:bodyPr wrap="none" anchor="ctr"/>
            <a:lstStyle/>
            <a:p>
              <a:endParaRPr lang="zh-CN" altLang="en-US">
                <a:solidFill>
                  <a:schemeClr val="bg1"/>
                </a:solidFill>
              </a:endParaRPr>
            </a:p>
          </p:txBody>
        </p:sp>
        <p:sp>
          <p:nvSpPr>
            <p:cNvPr id="105487" name="AutoShape 163"/>
            <p:cNvSpPr>
              <a:spLocks noChangeArrowheads="1"/>
            </p:cNvSpPr>
            <p:nvPr/>
          </p:nvSpPr>
          <p:spPr bwMode="auto">
            <a:xfrm>
              <a:off x="3696" y="1207"/>
              <a:ext cx="1769" cy="317"/>
            </a:xfrm>
            <a:prstGeom prst="wedgeRoundRectCallout">
              <a:avLst>
                <a:gd name="adj1" fmla="val -47343"/>
                <a:gd name="adj2" fmla="val 104259"/>
                <a:gd name="adj3" fmla="val 16667"/>
              </a:avLst>
            </a:prstGeom>
            <a:noFill/>
            <a:ln w="41275" cap="sq">
              <a:solidFill>
                <a:srgbClr val="FFFF00"/>
              </a:solidFill>
              <a:miter lim="800000"/>
              <a:headEnd/>
              <a:tailEnd/>
            </a:ln>
          </p:spPr>
          <p:txBody>
            <a:bodyPr anchor="ctr"/>
            <a:lstStyle/>
            <a:p>
              <a:endParaRPr lang="zh-CN" altLang="en-US">
                <a:solidFill>
                  <a:schemeClr val="bg1"/>
                </a:solidFill>
              </a:endParaRPr>
            </a:p>
          </p:txBody>
        </p:sp>
        <p:sp>
          <p:nvSpPr>
            <p:cNvPr id="105488" name="Text Box 164"/>
            <p:cNvSpPr txBox="1">
              <a:spLocks noChangeArrowheads="1"/>
            </p:cNvSpPr>
            <p:nvPr/>
          </p:nvSpPr>
          <p:spPr bwMode="auto">
            <a:xfrm>
              <a:off x="3698" y="1221"/>
              <a:ext cx="2062" cy="291"/>
            </a:xfrm>
            <a:prstGeom prst="rect">
              <a:avLst/>
            </a:prstGeom>
            <a:noFill/>
            <a:ln w="12700" cap="sq">
              <a:noFill/>
              <a:miter lim="800000"/>
              <a:headEnd/>
              <a:tailEnd/>
            </a:ln>
          </p:spPr>
          <p:txBody>
            <a:bodyPr>
              <a:spAutoFit/>
            </a:bodyPr>
            <a:lstStyle/>
            <a:p>
              <a:pPr algn="l"/>
              <a:r>
                <a:rPr lang="zh-CN" altLang="en-US" sz="2400" b="1">
                  <a:solidFill>
                    <a:schemeClr val="bg1"/>
                  </a:solidFill>
                  <a:latin typeface="幼圆" pitchFamily="49" charset="-122"/>
                  <a:ea typeface="幼圆" pitchFamily="49" charset="-122"/>
                </a:rPr>
                <a:t>关于</a:t>
              </a:r>
              <a:r>
                <a:rPr lang="en-US" altLang="zh-CN" sz="2400" b="1">
                  <a:solidFill>
                    <a:schemeClr val="bg1"/>
                  </a:solidFill>
                  <a:ea typeface="幼圆" pitchFamily="49" charset="-122"/>
                </a:rPr>
                <a:t>z</a:t>
              </a:r>
              <a:r>
                <a:rPr lang="zh-CN" altLang="en-US" sz="2400" b="1">
                  <a:solidFill>
                    <a:schemeClr val="bg1"/>
                  </a:solidFill>
                  <a:latin typeface="幼圆" pitchFamily="49" charset="-122"/>
                  <a:ea typeface="幼圆" pitchFamily="49" charset="-122"/>
                </a:rPr>
                <a:t>的</a:t>
              </a:r>
              <a:r>
                <a:rPr lang="zh-CN" altLang="en-US" sz="2400" b="1">
                  <a:solidFill>
                    <a:schemeClr val="bg1"/>
                  </a:solidFill>
                  <a:ea typeface="幼圆" pitchFamily="49" charset="-122"/>
                </a:rPr>
                <a:t>“</a:t>
              </a:r>
              <a:r>
                <a:rPr lang="zh-CN" altLang="en-US" sz="2400" b="1">
                  <a:solidFill>
                    <a:schemeClr val="bg1"/>
                  </a:solidFill>
                  <a:latin typeface="幼圆" pitchFamily="49" charset="-122"/>
                  <a:ea typeface="幼圆" pitchFamily="49" charset="-122"/>
                </a:rPr>
                <a:t>一元</a:t>
              </a:r>
              <a:r>
                <a:rPr lang="zh-CN" altLang="en-US" sz="2400" b="1">
                  <a:solidFill>
                    <a:schemeClr val="bg1"/>
                  </a:solidFill>
                  <a:ea typeface="幼圆" pitchFamily="49" charset="-122"/>
                </a:rPr>
                <a:t>”</a:t>
              </a:r>
              <a:r>
                <a:rPr lang="zh-CN" altLang="en-US" sz="2400" b="1">
                  <a:solidFill>
                    <a:schemeClr val="bg1"/>
                  </a:solidFill>
                  <a:latin typeface="幼圆" pitchFamily="49" charset="-122"/>
                  <a:ea typeface="幼圆" pitchFamily="49" charset="-122"/>
                </a:rPr>
                <a:t>多项式</a:t>
              </a:r>
              <a:endParaRPr lang="en-US" altLang="zh-CN" sz="2400" b="1">
                <a:solidFill>
                  <a:schemeClr val="bg1"/>
                </a:solidFill>
                <a:latin typeface="幼圆" pitchFamily="49" charset="-122"/>
                <a:ea typeface="幼圆" pitchFamily="49" charset="-122"/>
              </a:endParaRPr>
            </a:p>
          </p:txBody>
        </p:sp>
      </p:grpSp>
      <p:grpSp>
        <p:nvGrpSpPr>
          <p:cNvPr id="8" name="Group 170"/>
          <p:cNvGrpSpPr>
            <a:grpSpLocks/>
          </p:cNvGrpSpPr>
          <p:nvPr/>
        </p:nvGrpSpPr>
        <p:grpSpPr bwMode="auto">
          <a:xfrm>
            <a:off x="431749" y="3370263"/>
            <a:ext cx="11039803" cy="2957512"/>
            <a:chOff x="204" y="2123"/>
            <a:chExt cx="5216" cy="1863"/>
          </a:xfrm>
        </p:grpSpPr>
        <p:sp>
          <p:nvSpPr>
            <p:cNvPr id="105483" name="Freeform 167"/>
            <p:cNvSpPr>
              <a:spLocks/>
            </p:cNvSpPr>
            <p:nvPr/>
          </p:nvSpPr>
          <p:spPr bwMode="auto">
            <a:xfrm>
              <a:off x="521" y="2123"/>
              <a:ext cx="4899"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00FFFF"/>
              </a:solidFill>
              <a:prstDash val="solid"/>
              <a:round/>
              <a:headEnd/>
              <a:tailEnd/>
            </a:ln>
          </p:spPr>
          <p:txBody>
            <a:bodyPr wrap="none" anchor="ctr"/>
            <a:lstStyle/>
            <a:p>
              <a:endParaRPr lang="zh-CN" altLang="en-US">
                <a:solidFill>
                  <a:schemeClr val="bg1"/>
                </a:solidFill>
              </a:endParaRPr>
            </a:p>
          </p:txBody>
        </p:sp>
        <p:sp>
          <p:nvSpPr>
            <p:cNvPr id="105484" name="AutoShape 168"/>
            <p:cNvSpPr>
              <a:spLocks noChangeArrowheads="1"/>
            </p:cNvSpPr>
            <p:nvPr/>
          </p:nvSpPr>
          <p:spPr bwMode="auto">
            <a:xfrm>
              <a:off x="204" y="3657"/>
              <a:ext cx="1769" cy="317"/>
            </a:xfrm>
            <a:prstGeom prst="wedgeRoundRectCallout">
              <a:avLst>
                <a:gd name="adj1" fmla="val -5005"/>
                <a:gd name="adj2" fmla="val -371134"/>
                <a:gd name="adj3" fmla="val 16667"/>
              </a:avLst>
            </a:prstGeom>
            <a:noFill/>
            <a:ln w="41275" cap="sq">
              <a:solidFill>
                <a:srgbClr val="00FFFF"/>
              </a:solidFill>
              <a:miter lim="800000"/>
              <a:headEnd/>
              <a:tailEnd/>
            </a:ln>
          </p:spPr>
          <p:txBody>
            <a:bodyPr anchor="ctr"/>
            <a:lstStyle/>
            <a:p>
              <a:endParaRPr lang="zh-CN" altLang="en-US">
                <a:solidFill>
                  <a:schemeClr val="bg1"/>
                </a:solidFill>
              </a:endParaRPr>
            </a:p>
          </p:txBody>
        </p:sp>
        <p:sp>
          <p:nvSpPr>
            <p:cNvPr id="105485" name="Text Box 169"/>
            <p:cNvSpPr txBox="1">
              <a:spLocks noChangeArrowheads="1"/>
            </p:cNvSpPr>
            <p:nvPr/>
          </p:nvSpPr>
          <p:spPr bwMode="auto">
            <a:xfrm>
              <a:off x="211" y="3695"/>
              <a:ext cx="2062" cy="291"/>
            </a:xfrm>
            <a:prstGeom prst="rect">
              <a:avLst/>
            </a:prstGeom>
            <a:noFill/>
            <a:ln w="12700" cap="sq">
              <a:noFill/>
              <a:miter lim="800000"/>
              <a:headEnd/>
              <a:tailEnd/>
            </a:ln>
          </p:spPr>
          <p:txBody>
            <a:bodyPr>
              <a:spAutoFit/>
            </a:bodyPr>
            <a:lstStyle/>
            <a:p>
              <a:pPr algn="l"/>
              <a:r>
                <a:rPr lang="zh-CN" altLang="en-US" sz="2400" b="1" dirty="0">
                  <a:solidFill>
                    <a:schemeClr val="bg1"/>
                  </a:solidFill>
                  <a:latin typeface="幼圆" pitchFamily="49" charset="-122"/>
                  <a:ea typeface="幼圆" pitchFamily="49" charset="-122"/>
                </a:rPr>
                <a:t>关于</a:t>
              </a:r>
              <a:r>
                <a:rPr lang="en-US" altLang="zh-CN" sz="2400" b="1" dirty="0">
                  <a:solidFill>
                    <a:schemeClr val="bg1"/>
                  </a:solidFill>
                  <a:ea typeface="幼圆" pitchFamily="49" charset="-122"/>
                </a:rPr>
                <a:t>y</a:t>
              </a:r>
              <a:r>
                <a:rPr lang="zh-CN" altLang="en-US" sz="2400" b="1" dirty="0">
                  <a:solidFill>
                    <a:schemeClr val="bg1"/>
                  </a:solidFill>
                  <a:latin typeface="幼圆" pitchFamily="49" charset="-122"/>
                  <a:ea typeface="幼圆" pitchFamily="49" charset="-122"/>
                </a:rPr>
                <a:t>的</a:t>
              </a:r>
              <a:r>
                <a:rPr lang="zh-CN" altLang="en-US" sz="2400" b="1" dirty="0">
                  <a:solidFill>
                    <a:schemeClr val="bg1"/>
                  </a:solidFill>
                  <a:ea typeface="幼圆" pitchFamily="49" charset="-122"/>
                </a:rPr>
                <a:t>“</a:t>
              </a:r>
              <a:r>
                <a:rPr lang="zh-CN" altLang="en-US" sz="2400" b="1" dirty="0">
                  <a:solidFill>
                    <a:schemeClr val="bg1"/>
                  </a:solidFill>
                  <a:latin typeface="幼圆" pitchFamily="49" charset="-122"/>
                  <a:ea typeface="幼圆" pitchFamily="49" charset="-122"/>
                </a:rPr>
                <a:t>一元</a:t>
              </a:r>
              <a:r>
                <a:rPr lang="zh-CN" altLang="en-US" sz="2400" b="1" dirty="0">
                  <a:solidFill>
                    <a:schemeClr val="bg1"/>
                  </a:solidFill>
                  <a:ea typeface="幼圆" pitchFamily="49" charset="-122"/>
                </a:rPr>
                <a:t>”</a:t>
              </a:r>
              <a:r>
                <a:rPr lang="zh-CN" altLang="en-US" sz="2400" b="1" dirty="0">
                  <a:solidFill>
                    <a:schemeClr val="bg1"/>
                  </a:solidFill>
                  <a:latin typeface="幼圆" pitchFamily="49" charset="-122"/>
                  <a:ea typeface="幼圆" pitchFamily="49" charset="-122"/>
                </a:rPr>
                <a:t>多项式</a:t>
              </a:r>
              <a:endParaRPr lang="en-US" altLang="zh-CN" sz="2400" b="1" dirty="0">
                <a:solidFill>
                  <a:schemeClr val="bg1"/>
                </a:solidFill>
                <a:latin typeface="幼圆" pitchFamily="49" charset="-122"/>
                <a:ea typeface="幼圆" pitchFamily="49" charset="-122"/>
              </a:endParaRPr>
            </a:p>
          </p:txBody>
        </p:sp>
      </p:grpSp>
      <p:grpSp>
        <p:nvGrpSpPr>
          <p:cNvPr id="9" name="Group 181"/>
          <p:cNvGrpSpPr>
            <a:grpSpLocks/>
          </p:cNvGrpSpPr>
          <p:nvPr/>
        </p:nvGrpSpPr>
        <p:grpSpPr bwMode="auto">
          <a:xfrm>
            <a:off x="6094129" y="6165862"/>
            <a:ext cx="6096285" cy="527051"/>
            <a:chOff x="3253" y="3953"/>
            <a:chExt cx="2247" cy="332"/>
          </a:xfrm>
        </p:grpSpPr>
        <p:sp>
          <p:nvSpPr>
            <p:cNvPr id="105481" name="Rectangle 182"/>
            <p:cNvSpPr>
              <a:spLocks noChangeArrowheads="1"/>
            </p:cNvSpPr>
            <p:nvPr/>
          </p:nvSpPr>
          <p:spPr bwMode="auto">
            <a:xfrm>
              <a:off x="3253" y="3953"/>
              <a:ext cx="1951" cy="332"/>
            </a:xfrm>
            <a:prstGeom prst="rect">
              <a:avLst/>
            </a:prstGeom>
            <a:solidFill>
              <a:srgbClr val="D7D7D7"/>
            </a:solidFill>
            <a:ln w="12700" cap="sq">
              <a:noFill/>
              <a:miter lim="800000"/>
              <a:headEnd type="none" w="sm" len="sm"/>
              <a:tailEnd type="none" w="sm" len="sm"/>
            </a:ln>
            <a:effectLst>
              <a:outerShdw dist="53882" dir="2700000" algn="ctr" rotWithShape="0">
                <a:schemeClr val="bg2"/>
              </a:outerShdw>
            </a:effectLst>
          </p:spPr>
          <p:txBody>
            <a:bodyPr wrap="none" anchor="ctr"/>
            <a:lstStyle/>
            <a:p>
              <a:endParaRPr lang="zh-CN" altLang="en-US"/>
            </a:p>
          </p:txBody>
        </p:sp>
        <p:sp>
          <p:nvSpPr>
            <p:cNvPr id="105482" name="Text Box 183"/>
            <p:cNvSpPr txBox="1">
              <a:spLocks noChangeArrowheads="1"/>
            </p:cNvSpPr>
            <p:nvPr/>
          </p:nvSpPr>
          <p:spPr bwMode="auto">
            <a:xfrm>
              <a:off x="3310" y="3955"/>
              <a:ext cx="2190" cy="33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800" b="1" dirty="0">
                  <a:solidFill>
                    <a:srgbClr val="FF0000"/>
                  </a:solidFill>
                  <a:ea typeface="黑体" pitchFamily="49" charset="-122"/>
                </a:rPr>
                <a:t>注</a:t>
              </a:r>
              <a:r>
                <a:rPr lang="en-US" altLang="zh-CN" sz="2800" b="1" dirty="0">
                  <a:solidFill>
                    <a:srgbClr val="FF0000"/>
                  </a:solidFill>
                  <a:ea typeface="黑体" pitchFamily="49" charset="-122"/>
                </a:rPr>
                <a:t>: </a:t>
              </a:r>
              <a:r>
                <a:rPr lang="zh-CN" altLang="en-US" sz="2800" b="1" dirty="0">
                  <a:solidFill>
                    <a:srgbClr val="FF0000"/>
                  </a:solidFill>
                  <a:ea typeface="黑体" pitchFamily="49" charset="-122"/>
                </a:rPr>
                <a:t>结点中未标明标志位</a:t>
              </a:r>
              <a:r>
                <a:rPr lang="en-US" altLang="zh-CN" sz="2800" b="1" dirty="0">
                  <a:solidFill>
                    <a:srgbClr val="FF0000"/>
                  </a:solidFill>
                  <a:ea typeface="黑体" pitchFamily="49" charset="-122"/>
                </a:rPr>
                <a:t>,P142</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25"/>
                                        </p:tgtEl>
                                        <p:attrNameLst>
                                          <p:attrName>style.visibility</p:attrName>
                                        </p:attrNameLst>
                                      </p:cBhvr>
                                      <p:to>
                                        <p:strVal val="visible"/>
                                      </p:to>
                                    </p:set>
                                    <p:animEffect transition="in" filter="strips(downRight)">
                                      <p:cBhvr>
                                        <p:cTn id="7" dur="500"/>
                                        <p:tgtEl>
                                          <p:spTgt spid="14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75882" y="3592515"/>
            <a:ext cx="3545577" cy="2460625"/>
            <a:chOff x="994" y="2031"/>
            <a:chExt cx="1675" cy="1550"/>
          </a:xfrm>
        </p:grpSpPr>
        <p:grpSp>
          <p:nvGrpSpPr>
            <p:cNvPr id="3" name="Group 5"/>
            <p:cNvGrpSpPr>
              <a:grpSpLocks/>
            </p:cNvGrpSpPr>
            <p:nvPr/>
          </p:nvGrpSpPr>
          <p:grpSpPr bwMode="auto">
            <a:xfrm>
              <a:off x="1678" y="2031"/>
              <a:ext cx="232" cy="291"/>
              <a:chOff x="2648" y="2363"/>
              <a:chExt cx="232" cy="291"/>
            </a:xfrm>
          </p:grpSpPr>
          <p:sp>
            <p:nvSpPr>
              <p:cNvPr id="106574" name="Oval 6"/>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5" name="Text Box 7"/>
              <p:cNvSpPr txBox="1">
                <a:spLocks noChangeArrowheads="1"/>
              </p:cNvSpPr>
              <p:nvPr/>
            </p:nvSpPr>
            <p:spPr bwMode="auto">
              <a:xfrm>
                <a:off x="2648" y="2363"/>
                <a:ext cx="174"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A</a:t>
                </a:r>
              </a:p>
            </p:txBody>
          </p:sp>
        </p:grpSp>
        <p:grpSp>
          <p:nvGrpSpPr>
            <p:cNvPr id="4" name="Group 8"/>
            <p:cNvGrpSpPr>
              <a:grpSpLocks/>
            </p:cNvGrpSpPr>
            <p:nvPr/>
          </p:nvGrpSpPr>
          <p:grpSpPr bwMode="auto">
            <a:xfrm>
              <a:off x="1287" y="2411"/>
              <a:ext cx="228" cy="291"/>
              <a:chOff x="2652" y="2363"/>
              <a:chExt cx="228" cy="291"/>
            </a:xfrm>
          </p:grpSpPr>
          <p:sp>
            <p:nvSpPr>
              <p:cNvPr id="106572" name="Oval 9"/>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3" name="Text Box 10"/>
              <p:cNvSpPr txBox="1">
                <a:spLocks noChangeArrowheads="1"/>
              </p:cNvSpPr>
              <p:nvPr/>
            </p:nvSpPr>
            <p:spPr bwMode="auto">
              <a:xfrm>
                <a:off x="2652" y="2363"/>
                <a:ext cx="174"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B</a:t>
                </a:r>
              </a:p>
            </p:txBody>
          </p:sp>
        </p:grpSp>
        <p:sp>
          <p:nvSpPr>
            <p:cNvPr id="106555" name="Oval 11"/>
            <p:cNvSpPr>
              <a:spLocks noChangeArrowheads="1"/>
            </p:cNvSpPr>
            <p:nvPr/>
          </p:nvSpPr>
          <p:spPr bwMode="auto">
            <a:xfrm>
              <a:off x="2160" y="2456"/>
              <a:ext cx="215" cy="215"/>
            </a:xfrm>
            <a:prstGeom prst="ellipse">
              <a:avLst/>
            </a:prstGeom>
            <a:noFill/>
            <a:ln w="28575">
              <a:solidFill>
                <a:srgbClr val="333399"/>
              </a:solidFill>
              <a:round/>
              <a:headEnd/>
              <a:tailEnd/>
            </a:ln>
          </p:spPr>
          <p:txBody>
            <a:bodyPr wrap="none" anchor="ctr"/>
            <a:lstStyle/>
            <a:p>
              <a:endParaRPr lang="zh-CN" altLang="en-US"/>
            </a:p>
          </p:txBody>
        </p:sp>
        <p:sp>
          <p:nvSpPr>
            <p:cNvPr id="106556" name="Text Box 12"/>
            <p:cNvSpPr txBox="1">
              <a:spLocks noChangeArrowheads="1"/>
            </p:cNvSpPr>
            <p:nvPr/>
          </p:nvSpPr>
          <p:spPr bwMode="auto">
            <a:xfrm>
              <a:off x="2132" y="2430"/>
              <a:ext cx="174"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C</a:t>
              </a:r>
            </a:p>
          </p:txBody>
        </p:sp>
        <p:grpSp>
          <p:nvGrpSpPr>
            <p:cNvPr id="5" name="Group 13"/>
            <p:cNvGrpSpPr>
              <a:grpSpLocks/>
            </p:cNvGrpSpPr>
            <p:nvPr/>
          </p:nvGrpSpPr>
          <p:grpSpPr bwMode="auto">
            <a:xfrm>
              <a:off x="994" y="2814"/>
              <a:ext cx="232" cy="291"/>
              <a:chOff x="2648" y="2363"/>
              <a:chExt cx="232" cy="291"/>
            </a:xfrm>
          </p:grpSpPr>
          <p:sp>
            <p:nvSpPr>
              <p:cNvPr id="106570" name="Oval 14"/>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1" name="Text Box 15"/>
              <p:cNvSpPr txBox="1">
                <a:spLocks noChangeArrowheads="1"/>
              </p:cNvSpPr>
              <p:nvPr/>
            </p:nvSpPr>
            <p:spPr bwMode="auto">
              <a:xfrm>
                <a:off x="2648" y="2363"/>
                <a:ext cx="174"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D</a:t>
                </a:r>
              </a:p>
            </p:txBody>
          </p:sp>
        </p:grpSp>
        <p:sp>
          <p:nvSpPr>
            <p:cNvPr id="106558" name="Text Box 16"/>
            <p:cNvSpPr txBox="1">
              <a:spLocks noChangeArrowheads="1"/>
            </p:cNvSpPr>
            <p:nvPr/>
          </p:nvSpPr>
          <p:spPr bwMode="auto">
            <a:xfrm>
              <a:off x="2135" y="3290"/>
              <a:ext cx="167"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E</a:t>
              </a:r>
            </a:p>
          </p:txBody>
        </p:sp>
        <p:sp>
          <p:nvSpPr>
            <p:cNvPr id="106559" name="Oval 17"/>
            <p:cNvSpPr>
              <a:spLocks noChangeArrowheads="1"/>
            </p:cNvSpPr>
            <p:nvPr/>
          </p:nvSpPr>
          <p:spPr bwMode="auto">
            <a:xfrm>
              <a:off x="2454" y="2858"/>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0" name="Text Box 18"/>
            <p:cNvSpPr txBox="1">
              <a:spLocks noChangeArrowheads="1"/>
            </p:cNvSpPr>
            <p:nvPr/>
          </p:nvSpPr>
          <p:spPr bwMode="auto">
            <a:xfrm>
              <a:off x="2419" y="2832"/>
              <a:ext cx="180"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G</a:t>
              </a:r>
            </a:p>
          </p:txBody>
        </p:sp>
        <p:sp>
          <p:nvSpPr>
            <p:cNvPr id="106561" name="Line 19"/>
            <p:cNvSpPr>
              <a:spLocks noChangeShapeType="1"/>
            </p:cNvSpPr>
            <p:nvPr/>
          </p:nvSpPr>
          <p:spPr bwMode="auto">
            <a:xfrm flipH="1">
              <a:off x="1489" y="2249"/>
              <a:ext cx="240" cy="240"/>
            </a:xfrm>
            <a:prstGeom prst="line">
              <a:avLst/>
            </a:prstGeom>
            <a:noFill/>
            <a:ln w="28575">
              <a:solidFill>
                <a:srgbClr val="333399"/>
              </a:solidFill>
              <a:round/>
              <a:headEnd/>
              <a:tailEnd/>
            </a:ln>
          </p:spPr>
          <p:txBody>
            <a:bodyPr wrap="none" anchor="ctr"/>
            <a:lstStyle/>
            <a:p>
              <a:endParaRPr lang="zh-CN" altLang="en-US"/>
            </a:p>
          </p:txBody>
        </p:sp>
        <p:sp>
          <p:nvSpPr>
            <p:cNvPr id="106562" name="Line 20"/>
            <p:cNvSpPr>
              <a:spLocks noChangeShapeType="1"/>
            </p:cNvSpPr>
            <p:nvPr/>
          </p:nvSpPr>
          <p:spPr bwMode="auto">
            <a:xfrm flipH="1">
              <a:off x="1184" y="2659"/>
              <a:ext cx="167" cy="210"/>
            </a:xfrm>
            <a:prstGeom prst="line">
              <a:avLst/>
            </a:prstGeom>
            <a:noFill/>
            <a:ln w="28575">
              <a:solidFill>
                <a:srgbClr val="333399"/>
              </a:solidFill>
              <a:round/>
              <a:headEnd/>
              <a:tailEnd/>
            </a:ln>
          </p:spPr>
          <p:txBody>
            <a:bodyPr wrap="none" anchor="ctr"/>
            <a:lstStyle/>
            <a:p>
              <a:endParaRPr lang="zh-CN" altLang="en-US"/>
            </a:p>
          </p:txBody>
        </p:sp>
        <p:sp>
          <p:nvSpPr>
            <p:cNvPr id="106563" name="Line 21"/>
            <p:cNvSpPr>
              <a:spLocks noChangeShapeType="1"/>
            </p:cNvSpPr>
            <p:nvPr/>
          </p:nvSpPr>
          <p:spPr bwMode="auto">
            <a:xfrm>
              <a:off x="1895" y="2216"/>
              <a:ext cx="288" cy="288"/>
            </a:xfrm>
            <a:prstGeom prst="line">
              <a:avLst/>
            </a:prstGeom>
            <a:noFill/>
            <a:ln w="28575">
              <a:solidFill>
                <a:srgbClr val="000080"/>
              </a:solidFill>
              <a:round/>
              <a:headEnd/>
              <a:tailEnd/>
            </a:ln>
          </p:spPr>
          <p:txBody>
            <a:bodyPr wrap="none" anchor="ctr"/>
            <a:lstStyle/>
            <a:p>
              <a:endParaRPr lang="zh-CN" altLang="en-US"/>
            </a:p>
          </p:txBody>
        </p:sp>
        <p:sp>
          <p:nvSpPr>
            <p:cNvPr id="106564" name="Line 22"/>
            <p:cNvSpPr>
              <a:spLocks noChangeShapeType="1"/>
            </p:cNvSpPr>
            <p:nvPr/>
          </p:nvSpPr>
          <p:spPr bwMode="auto">
            <a:xfrm>
              <a:off x="2331" y="2655"/>
              <a:ext cx="184" cy="229"/>
            </a:xfrm>
            <a:prstGeom prst="line">
              <a:avLst/>
            </a:prstGeom>
            <a:noFill/>
            <a:ln w="28575">
              <a:solidFill>
                <a:srgbClr val="000080"/>
              </a:solidFill>
              <a:round/>
              <a:headEnd/>
              <a:tailEnd/>
            </a:ln>
          </p:spPr>
          <p:txBody>
            <a:bodyPr wrap="none" anchor="ctr"/>
            <a:lstStyle/>
            <a:p>
              <a:endParaRPr lang="zh-CN" altLang="en-US"/>
            </a:p>
          </p:txBody>
        </p:sp>
        <p:sp>
          <p:nvSpPr>
            <p:cNvPr id="106565" name="Oval 23"/>
            <p:cNvSpPr>
              <a:spLocks noChangeArrowheads="1"/>
            </p:cNvSpPr>
            <p:nvPr/>
          </p:nvSpPr>
          <p:spPr bwMode="auto">
            <a:xfrm>
              <a:off x="1934" y="288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6" name="Line 24"/>
            <p:cNvSpPr>
              <a:spLocks noChangeShapeType="1"/>
            </p:cNvSpPr>
            <p:nvPr/>
          </p:nvSpPr>
          <p:spPr bwMode="auto">
            <a:xfrm flipH="1">
              <a:off x="2101" y="2662"/>
              <a:ext cx="128" cy="229"/>
            </a:xfrm>
            <a:prstGeom prst="line">
              <a:avLst/>
            </a:prstGeom>
            <a:noFill/>
            <a:ln w="28575">
              <a:solidFill>
                <a:srgbClr val="333399"/>
              </a:solidFill>
              <a:round/>
              <a:headEnd/>
              <a:tailEnd/>
            </a:ln>
          </p:spPr>
          <p:txBody>
            <a:bodyPr wrap="none" anchor="ctr"/>
            <a:lstStyle/>
            <a:p>
              <a:endParaRPr lang="zh-CN" altLang="en-US"/>
            </a:p>
          </p:txBody>
        </p:sp>
        <p:sp>
          <p:nvSpPr>
            <p:cNvPr id="106567" name="Oval 25"/>
            <p:cNvSpPr>
              <a:spLocks noChangeArrowheads="1"/>
            </p:cNvSpPr>
            <p:nvPr/>
          </p:nvSpPr>
          <p:spPr bwMode="auto">
            <a:xfrm>
              <a:off x="2146" y="3322"/>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8" name="Line 26"/>
            <p:cNvSpPr>
              <a:spLocks noChangeShapeType="1"/>
            </p:cNvSpPr>
            <p:nvPr/>
          </p:nvSpPr>
          <p:spPr bwMode="auto">
            <a:xfrm>
              <a:off x="2095" y="3087"/>
              <a:ext cx="144" cy="240"/>
            </a:xfrm>
            <a:prstGeom prst="line">
              <a:avLst/>
            </a:prstGeom>
            <a:noFill/>
            <a:ln w="28575">
              <a:solidFill>
                <a:srgbClr val="000080"/>
              </a:solidFill>
              <a:round/>
              <a:headEnd/>
              <a:tailEnd/>
            </a:ln>
          </p:spPr>
          <p:txBody>
            <a:bodyPr wrap="none" anchor="ctr"/>
            <a:lstStyle/>
            <a:p>
              <a:endParaRPr lang="zh-CN" altLang="en-US"/>
            </a:p>
          </p:txBody>
        </p:sp>
        <p:sp>
          <p:nvSpPr>
            <p:cNvPr id="106569" name="Text Box 27"/>
            <p:cNvSpPr txBox="1">
              <a:spLocks noChangeArrowheads="1"/>
            </p:cNvSpPr>
            <p:nvPr/>
          </p:nvSpPr>
          <p:spPr bwMode="auto">
            <a:xfrm>
              <a:off x="1916" y="2854"/>
              <a:ext cx="160"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F</a:t>
              </a:r>
            </a:p>
          </p:txBody>
        </p:sp>
      </p:grpSp>
      <p:sp>
        <p:nvSpPr>
          <p:cNvPr id="61468" name="AutoShape 28"/>
          <p:cNvSpPr>
            <a:spLocks noChangeArrowheads="1"/>
          </p:cNvSpPr>
          <p:nvPr/>
        </p:nvSpPr>
        <p:spPr bwMode="auto">
          <a:xfrm>
            <a:off x="2927254" y="2220913"/>
            <a:ext cx="811686" cy="1143000"/>
          </a:xfrm>
          <a:prstGeom prst="upDownArrow">
            <a:avLst>
              <a:gd name="adj1" fmla="val 50000"/>
              <a:gd name="adj2" fmla="val 37544"/>
            </a:avLst>
          </a:prstGeom>
          <a:solidFill>
            <a:srgbClr val="99CCFF"/>
          </a:solidFill>
          <a:ln w="63500">
            <a:solidFill>
              <a:srgbClr val="FFFF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61469" name="Text Box 29"/>
          <p:cNvSpPr txBox="1">
            <a:spLocks noChangeArrowheads="1"/>
          </p:cNvSpPr>
          <p:nvPr/>
        </p:nvSpPr>
        <p:spPr bwMode="auto">
          <a:xfrm>
            <a:off x="1008133" y="1341440"/>
            <a:ext cx="9887036" cy="523875"/>
          </a:xfrm>
          <a:prstGeom prst="rect">
            <a:avLst/>
          </a:prstGeom>
          <a:noFill/>
          <a:ln w="12700">
            <a:noFill/>
            <a:miter lim="800000"/>
            <a:headEnd type="none" w="sm" len="sm"/>
            <a:tailEnd type="none" w="sm" len="sm"/>
          </a:ln>
        </p:spPr>
        <p:txBody>
          <a:bodyPr>
            <a:spAutoFit/>
          </a:bodyPr>
          <a:lstStyle/>
          <a:p>
            <a:pPr eaLnBrk="1" hangingPunct="1"/>
            <a:r>
              <a:rPr kumimoji="1" lang="en-US" altLang="zh-CN" sz="2800" b="1" dirty="0">
                <a:solidFill>
                  <a:srgbClr val="FF3300"/>
                </a:solidFill>
                <a:latin typeface="Arial Black" pitchFamily="34" charset="0"/>
                <a:ea typeface="楷体_GB2312" pitchFamily="49" charset="-122"/>
              </a:rPr>
              <a:t>        A( </a:t>
            </a:r>
            <a:r>
              <a:rPr kumimoji="1" lang="en-US" altLang="zh-CN" sz="2800" b="1" dirty="0">
                <a:solidFill>
                  <a:srgbClr val="0000CC"/>
                </a:solidFill>
                <a:latin typeface="Arial Black" pitchFamily="34" charset="0"/>
                <a:ea typeface="楷体_GB2312" pitchFamily="49" charset="-122"/>
              </a:rPr>
              <a:t>B(</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D</a:t>
            </a:r>
            <a:r>
              <a:rPr kumimoji="1" lang="en-US" altLang="zh-CN" sz="2800" b="1" dirty="0">
                <a:solidFill>
                  <a:srgbClr val="0000CC"/>
                </a:solidFill>
                <a:latin typeface="Arial Black" pitchFamily="34" charset="0"/>
                <a:ea typeface="楷体_GB2312" pitchFamily="49" charset="-122"/>
              </a:rPr>
              <a:t> )</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00CC"/>
                </a:solidFill>
                <a:latin typeface="Arial Black" pitchFamily="34" charset="0"/>
                <a:ea typeface="楷体_GB2312" pitchFamily="49" charset="-122"/>
              </a:rPr>
              <a:t>C(</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F(</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3366"/>
                </a:solidFill>
                <a:latin typeface="Arial Black" pitchFamily="34" charset="0"/>
                <a:ea typeface="楷体_GB2312" pitchFamily="49" charset="-122"/>
              </a:rPr>
              <a:t>, E</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 G</a:t>
            </a:r>
            <a:r>
              <a:rPr kumimoji="1" lang="en-US" altLang="zh-CN" sz="2800" b="1" dirty="0">
                <a:solidFill>
                  <a:srgbClr val="0000CC"/>
                </a:solidFill>
                <a:latin typeface="Arial Black" pitchFamily="34" charset="0"/>
                <a:ea typeface="楷体_GB2312" pitchFamily="49" charset="-122"/>
              </a:rPr>
              <a:t>)</a:t>
            </a:r>
            <a:r>
              <a:rPr kumimoji="1" lang="en-US" altLang="zh-CN" sz="2800" b="1" dirty="0">
                <a:solidFill>
                  <a:srgbClr val="FF3300"/>
                </a:solidFill>
                <a:latin typeface="Arial Black" pitchFamily="34" charset="0"/>
                <a:ea typeface="楷体_GB2312" pitchFamily="49" charset="-122"/>
              </a:rPr>
              <a:t>  )</a:t>
            </a:r>
            <a:r>
              <a:rPr kumimoji="1" lang="en-US" altLang="zh-CN" sz="2700" b="1" dirty="0">
                <a:solidFill>
                  <a:srgbClr val="FF3300"/>
                </a:solidFill>
                <a:latin typeface="Arial Black" pitchFamily="34" charset="0"/>
                <a:ea typeface="楷体_GB2312" pitchFamily="49" charset="-122"/>
              </a:rPr>
              <a:t> </a:t>
            </a:r>
            <a:r>
              <a:rPr kumimoji="1" lang="en-US" altLang="zh-CN" sz="2500" b="1" dirty="0">
                <a:solidFill>
                  <a:srgbClr val="FF3300"/>
                </a:solidFill>
                <a:latin typeface="Arial Black" pitchFamily="34" charset="0"/>
                <a:ea typeface="楷体_GB2312" pitchFamily="49" charset="-122"/>
              </a:rPr>
              <a:t>@</a:t>
            </a:r>
          </a:p>
        </p:txBody>
      </p:sp>
      <p:grpSp>
        <p:nvGrpSpPr>
          <p:cNvPr id="6" name="Group 34"/>
          <p:cNvGrpSpPr>
            <a:grpSpLocks/>
          </p:cNvGrpSpPr>
          <p:nvPr/>
        </p:nvGrpSpPr>
        <p:grpSpPr bwMode="auto">
          <a:xfrm>
            <a:off x="6076856" y="3668712"/>
            <a:ext cx="4324636" cy="2600324"/>
            <a:chOff x="2899" y="1716"/>
            <a:chExt cx="2044" cy="1638"/>
          </a:xfrm>
        </p:grpSpPr>
        <p:grpSp>
          <p:nvGrpSpPr>
            <p:cNvPr id="7" name="Group 35"/>
            <p:cNvGrpSpPr>
              <a:grpSpLocks/>
            </p:cNvGrpSpPr>
            <p:nvPr/>
          </p:nvGrpSpPr>
          <p:grpSpPr bwMode="auto">
            <a:xfrm>
              <a:off x="3647" y="1761"/>
              <a:ext cx="422" cy="159"/>
              <a:chOff x="3312" y="1968"/>
              <a:chExt cx="384" cy="144"/>
            </a:xfrm>
          </p:grpSpPr>
          <p:sp>
            <p:nvSpPr>
              <p:cNvPr id="106550" name="Rectangle 3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51" name="Rectangle 3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52" name="Rectangle 3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8" name="Group 39"/>
            <p:cNvGrpSpPr>
              <a:grpSpLocks/>
            </p:cNvGrpSpPr>
            <p:nvPr/>
          </p:nvGrpSpPr>
          <p:grpSpPr bwMode="auto">
            <a:xfrm>
              <a:off x="3178" y="2185"/>
              <a:ext cx="422" cy="159"/>
              <a:chOff x="3312" y="1968"/>
              <a:chExt cx="384" cy="144"/>
            </a:xfrm>
          </p:grpSpPr>
          <p:sp>
            <p:nvSpPr>
              <p:cNvPr id="106547" name="Rectangle 4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8" name="Rectangle 4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9" name="Rectangle 4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9" name="Group 43"/>
            <p:cNvGrpSpPr>
              <a:grpSpLocks/>
            </p:cNvGrpSpPr>
            <p:nvPr/>
          </p:nvGrpSpPr>
          <p:grpSpPr bwMode="auto">
            <a:xfrm>
              <a:off x="4130" y="2193"/>
              <a:ext cx="422" cy="159"/>
              <a:chOff x="3312" y="1968"/>
              <a:chExt cx="384" cy="144"/>
            </a:xfrm>
          </p:grpSpPr>
          <p:sp>
            <p:nvSpPr>
              <p:cNvPr id="106544" name="Rectangle 44"/>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5" name="Rectangle 45"/>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6" name="Rectangle 46"/>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10" name="Group 47"/>
            <p:cNvGrpSpPr>
              <a:grpSpLocks/>
            </p:cNvGrpSpPr>
            <p:nvPr/>
          </p:nvGrpSpPr>
          <p:grpSpPr bwMode="auto">
            <a:xfrm>
              <a:off x="2956" y="2625"/>
              <a:ext cx="422" cy="159"/>
              <a:chOff x="3312" y="1968"/>
              <a:chExt cx="384" cy="144"/>
            </a:xfrm>
          </p:grpSpPr>
          <p:sp>
            <p:nvSpPr>
              <p:cNvPr id="106541" name="Rectangle 48"/>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2" name="Rectangle 49"/>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3" name="Rectangle 50"/>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11" name="Group 51"/>
            <p:cNvGrpSpPr>
              <a:grpSpLocks/>
            </p:cNvGrpSpPr>
            <p:nvPr/>
          </p:nvGrpSpPr>
          <p:grpSpPr bwMode="auto">
            <a:xfrm>
              <a:off x="3840" y="2629"/>
              <a:ext cx="422" cy="159"/>
              <a:chOff x="3312" y="1968"/>
              <a:chExt cx="384" cy="144"/>
            </a:xfrm>
          </p:grpSpPr>
          <p:sp>
            <p:nvSpPr>
              <p:cNvPr id="106538" name="Rectangle 52"/>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39" name="Rectangle 53"/>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40" name="Rectangle 54"/>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12" name="Group 55"/>
            <p:cNvGrpSpPr>
              <a:grpSpLocks/>
            </p:cNvGrpSpPr>
            <p:nvPr/>
          </p:nvGrpSpPr>
          <p:grpSpPr bwMode="auto">
            <a:xfrm>
              <a:off x="4512" y="2629"/>
              <a:ext cx="422" cy="159"/>
              <a:chOff x="3312" y="1968"/>
              <a:chExt cx="384" cy="144"/>
            </a:xfrm>
          </p:grpSpPr>
          <p:sp>
            <p:nvSpPr>
              <p:cNvPr id="106535" name="Rectangle 5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36" name="Rectangle 5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37" name="Rectangle 5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grpSp>
          <p:nvGrpSpPr>
            <p:cNvPr id="13" name="Group 59"/>
            <p:cNvGrpSpPr>
              <a:grpSpLocks/>
            </p:cNvGrpSpPr>
            <p:nvPr/>
          </p:nvGrpSpPr>
          <p:grpSpPr bwMode="auto">
            <a:xfrm>
              <a:off x="4182" y="3057"/>
              <a:ext cx="422" cy="159"/>
              <a:chOff x="3312" y="1968"/>
              <a:chExt cx="384" cy="144"/>
            </a:xfrm>
          </p:grpSpPr>
          <p:sp>
            <p:nvSpPr>
              <p:cNvPr id="106532" name="Rectangle 6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33" name="Rectangle 6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sz="2000"/>
              </a:p>
            </p:txBody>
          </p:sp>
          <p:sp>
            <p:nvSpPr>
              <p:cNvPr id="106534" name="Rectangle 6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sz="2000"/>
              </a:p>
            </p:txBody>
          </p:sp>
        </p:grpSp>
        <p:sp>
          <p:nvSpPr>
            <p:cNvPr id="106511" name="Line 63"/>
            <p:cNvSpPr>
              <a:spLocks noChangeShapeType="1"/>
            </p:cNvSpPr>
            <p:nvPr/>
          </p:nvSpPr>
          <p:spPr bwMode="auto">
            <a:xfrm flipH="1">
              <a:off x="3456" y="1872"/>
              <a:ext cx="240" cy="288"/>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2" name="Line 64"/>
            <p:cNvSpPr>
              <a:spLocks noChangeShapeType="1"/>
            </p:cNvSpPr>
            <p:nvPr/>
          </p:nvSpPr>
          <p:spPr bwMode="auto">
            <a:xfrm flipH="1">
              <a:off x="3072" y="2256"/>
              <a:ext cx="192" cy="362"/>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3" name="Line 65"/>
            <p:cNvSpPr>
              <a:spLocks noChangeShapeType="1"/>
            </p:cNvSpPr>
            <p:nvPr/>
          </p:nvSpPr>
          <p:spPr bwMode="auto">
            <a:xfrm flipH="1">
              <a:off x="4039" y="2282"/>
              <a:ext cx="159" cy="336"/>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4" name="Line 66"/>
            <p:cNvSpPr>
              <a:spLocks noChangeShapeType="1"/>
            </p:cNvSpPr>
            <p:nvPr/>
          </p:nvSpPr>
          <p:spPr bwMode="auto">
            <a:xfrm>
              <a:off x="4017" y="1872"/>
              <a:ext cx="255" cy="310"/>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5" name="Line 67"/>
            <p:cNvSpPr>
              <a:spLocks noChangeShapeType="1"/>
            </p:cNvSpPr>
            <p:nvPr/>
          </p:nvSpPr>
          <p:spPr bwMode="auto">
            <a:xfrm>
              <a:off x="4501" y="2282"/>
              <a:ext cx="192" cy="336"/>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6" name="Line 68"/>
            <p:cNvSpPr>
              <a:spLocks noChangeShapeType="1"/>
            </p:cNvSpPr>
            <p:nvPr/>
          </p:nvSpPr>
          <p:spPr bwMode="auto">
            <a:xfrm>
              <a:off x="4187" y="2725"/>
              <a:ext cx="192" cy="336"/>
            </a:xfrm>
            <a:prstGeom prst="line">
              <a:avLst/>
            </a:prstGeom>
            <a:noFill/>
            <a:ln w="19050">
              <a:solidFill>
                <a:schemeClr val="bg1"/>
              </a:solidFill>
              <a:round/>
              <a:headEnd/>
              <a:tailEnd type="triangle" w="med" len="med"/>
            </a:ln>
          </p:spPr>
          <p:txBody>
            <a:bodyPr wrap="none" anchor="ctr"/>
            <a:lstStyle/>
            <a:p>
              <a:endParaRPr lang="zh-CN" altLang="en-US" sz="2000"/>
            </a:p>
          </p:txBody>
        </p:sp>
        <p:sp>
          <p:nvSpPr>
            <p:cNvPr id="106517" name="Text Box 69"/>
            <p:cNvSpPr txBox="1">
              <a:spLocks noChangeArrowheads="1"/>
            </p:cNvSpPr>
            <p:nvPr/>
          </p:nvSpPr>
          <p:spPr bwMode="auto">
            <a:xfrm>
              <a:off x="3438" y="2145"/>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18" name="Text Box 70"/>
            <p:cNvSpPr txBox="1">
              <a:spLocks noChangeArrowheads="1"/>
            </p:cNvSpPr>
            <p:nvPr/>
          </p:nvSpPr>
          <p:spPr bwMode="auto">
            <a:xfrm>
              <a:off x="2899" y="2592"/>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19" name="Text Box 71"/>
            <p:cNvSpPr txBox="1">
              <a:spLocks noChangeArrowheads="1"/>
            </p:cNvSpPr>
            <p:nvPr/>
          </p:nvSpPr>
          <p:spPr bwMode="auto">
            <a:xfrm>
              <a:off x="3217" y="2589"/>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0" name="Text Box 72"/>
            <p:cNvSpPr txBox="1">
              <a:spLocks noChangeArrowheads="1"/>
            </p:cNvSpPr>
            <p:nvPr/>
          </p:nvSpPr>
          <p:spPr bwMode="auto">
            <a:xfrm>
              <a:off x="3793" y="2599"/>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1" name="Text Box 73"/>
            <p:cNvSpPr txBox="1">
              <a:spLocks noChangeArrowheads="1"/>
            </p:cNvSpPr>
            <p:nvPr/>
          </p:nvSpPr>
          <p:spPr bwMode="auto">
            <a:xfrm>
              <a:off x="4129" y="3024"/>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2" name="Text Box 74"/>
            <p:cNvSpPr txBox="1">
              <a:spLocks noChangeArrowheads="1"/>
            </p:cNvSpPr>
            <p:nvPr/>
          </p:nvSpPr>
          <p:spPr bwMode="auto">
            <a:xfrm>
              <a:off x="4450" y="3024"/>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3" name="Text Box 75"/>
            <p:cNvSpPr txBox="1">
              <a:spLocks noChangeArrowheads="1"/>
            </p:cNvSpPr>
            <p:nvPr/>
          </p:nvSpPr>
          <p:spPr bwMode="auto">
            <a:xfrm>
              <a:off x="4464" y="2614"/>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4" name="Text Box 76"/>
            <p:cNvSpPr txBox="1">
              <a:spLocks noChangeArrowheads="1"/>
            </p:cNvSpPr>
            <p:nvPr/>
          </p:nvSpPr>
          <p:spPr bwMode="auto">
            <a:xfrm>
              <a:off x="4775" y="2607"/>
              <a:ext cx="168" cy="330"/>
            </a:xfrm>
            <a:prstGeom prst="rect">
              <a:avLst/>
            </a:prstGeom>
            <a:noFill/>
            <a:ln w="12700">
              <a:noFill/>
              <a:miter lim="800000"/>
              <a:headEnd/>
              <a:tailEnd/>
            </a:ln>
          </p:spPr>
          <p:txBody>
            <a:bodyPr wrap="none">
              <a:spAutoFit/>
            </a:bodyPr>
            <a:lstStyle/>
            <a:p>
              <a:pPr algn="l" eaLnBrk="1" hangingPunct="1"/>
              <a:r>
                <a:rPr kumimoji="1" lang="en-US" altLang="zh-CN" sz="2800" b="1">
                  <a:solidFill>
                    <a:srgbClr val="003366"/>
                  </a:solidFill>
                  <a:ea typeface="华文行楷" pitchFamily="2" charset="-122"/>
                </a:rPr>
                <a:t>^</a:t>
              </a:r>
            </a:p>
          </p:txBody>
        </p:sp>
        <p:sp>
          <p:nvSpPr>
            <p:cNvPr id="106525" name="Rectangle 77"/>
            <p:cNvSpPr>
              <a:spLocks noChangeArrowheads="1"/>
            </p:cNvSpPr>
            <p:nvPr/>
          </p:nvSpPr>
          <p:spPr bwMode="auto">
            <a:xfrm>
              <a:off x="3742" y="1716"/>
              <a:ext cx="174"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A</a:t>
              </a:r>
            </a:p>
          </p:txBody>
        </p:sp>
        <p:sp>
          <p:nvSpPr>
            <p:cNvPr id="106526" name="Rectangle 78"/>
            <p:cNvSpPr>
              <a:spLocks noChangeArrowheads="1"/>
            </p:cNvSpPr>
            <p:nvPr/>
          </p:nvSpPr>
          <p:spPr bwMode="auto">
            <a:xfrm>
              <a:off x="3268" y="2136"/>
              <a:ext cx="174"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B</a:t>
              </a:r>
            </a:p>
          </p:txBody>
        </p:sp>
        <p:sp>
          <p:nvSpPr>
            <p:cNvPr id="106527" name="Rectangle 79"/>
            <p:cNvSpPr>
              <a:spLocks noChangeArrowheads="1"/>
            </p:cNvSpPr>
            <p:nvPr/>
          </p:nvSpPr>
          <p:spPr bwMode="auto">
            <a:xfrm>
              <a:off x="4229" y="2149"/>
              <a:ext cx="174"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C</a:t>
              </a:r>
            </a:p>
          </p:txBody>
        </p:sp>
        <p:sp>
          <p:nvSpPr>
            <p:cNvPr id="106528" name="Rectangle 80"/>
            <p:cNvSpPr>
              <a:spLocks noChangeArrowheads="1"/>
            </p:cNvSpPr>
            <p:nvPr/>
          </p:nvSpPr>
          <p:spPr bwMode="auto">
            <a:xfrm>
              <a:off x="3046" y="2594"/>
              <a:ext cx="174"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D</a:t>
              </a:r>
            </a:p>
          </p:txBody>
        </p:sp>
        <p:sp>
          <p:nvSpPr>
            <p:cNvPr id="106529" name="Rectangle 81"/>
            <p:cNvSpPr>
              <a:spLocks noChangeArrowheads="1"/>
            </p:cNvSpPr>
            <p:nvPr/>
          </p:nvSpPr>
          <p:spPr bwMode="auto">
            <a:xfrm>
              <a:off x="3944" y="2597"/>
              <a:ext cx="160"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F</a:t>
              </a:r>
            </a:p>
          </p:txBody>
        </p:sp>
        <p:sp>
          <p:nvSpPr>
            <p:cNvPr id="106530" name="Rectangle 82"/>
            <p:cNvSpPr>
              <a:spLocks noChangeArrowheads="1"/>
            </p:cNvSpPr>
            <p:nvPr/>
          </p:nvSpPr>
          <p:spPr bwMode="auto">
            <a:xfrm>
              <a:off x="4605" y="2594"/>
              <a:ext cx="180"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G</a:t>
              </a:r>
            </a:p>
          </p:txBody>
        </p:sp>
        <p:sp>
          <p:nvSpPr>
            <p:cNvPr id="106531" name="Rectangle 83"/>
            <p:cNvSpPr>
              <a:spLocks noChangeArrowheads="1"/>
            </p:cNvSpPr>
            <p:nvPr/>
          </p:nvSpPr>
          <p:spPr bwMode="auto">
            <a:xfrm>
              <a:off x="4284" y="3015"/>
              <a:ext cx="167"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0099"/>
                  </a:solidFill>
                  <a:ea typeface="华文行楷" pitchFamily="2" charset="-122"/>
                </a:rPr>
                <a:t>E</a:t>
              </a:r>
            </a:p>
          </p:txBody>
        </p:sp>
      </p:grpSp>
      <p:sp>
        <p:nvSpPr>
          <p:cNvPr id="61524" name="AutoShape 84"/>
          <p:cNvSpPr>
            <a:spLocks noChangeArrowheads="1"/>
          </p:cNvSpPr>
          <p:nvPr/>
        </p:nvSpPr>
        <p:spPr bwMode="auto">
          <a:xfrm rot="-1571209">
            <a:off x="6990005" y="2220913"/>
            <a:ext cx="915306" cy="1204912"/>
          </a:xfrm>
          <a:prstGeom prst="downArrow">
            <a:avLst>
              <a:gd name="adj1" fmla="val 50000"/>
              <a:gd name="adj2" fmla="val 43874"/>
            </a:avLst>
          </a:prstGeom>
          <a:solidFill>
            <a:srgbClr val="99CCFF"/>
          </a:solidFill>
          <a:ln w="63500">
            <a:solidFill>
              <a:srgbClr val="FFFF00"/>
            </a:solidFill>
            <a:miter lim="800000"/>
            <a:headEnd/>
            <a:tailEnd/>
          </a:ln>
          <a:effectLst>
            <a:outerShdw dist="35921" dir="2700000" algn="ctr" rotWithShape="0">
              <a:srgbClr val="B2B2B2"/>
            </a:outerShdw>
          </a:effectLst>
        </p:spPr>
        <p:txBody>
          <a:bodyPr wrap="none" anchor="ctr"/>
          <a:lstStyle/>
          <a:p>
            <a:endParaRPr lang="zh-CN" altLang="en-US"/>
          </a:p>
        </p:txBody>
      </p:sp>
      <p:sp>
        <p:nvSpPr>
          <p:cNvPr id="106503" name="Rectangle 85"/>
          <p:cNvSpPr>
            <a:spLocks noChangeArrowheads="1"/>
          </p:cNvSpPr>
          <p:nvPr/>
        </p:nvSpPr>
        <p:spPr bwMode="auto">
          <a:xfrm>
            <a:off x="1007303" y="332657"/>
            <a:ext cx="10079808" cy="646331"/>
          </a:xfrm>
          <a:prstGeom prst="rect">
            <a:avLst/>
          </a:prstGeom>
          <a:noFill/>
          <a:ln w="12700" cap="sq">
            <a:noFill/>
            <a:miter lim="800000"/>
            <a:headEnd/>
            <a:tailEnd/>
          </a:ln>
        </p:spPr>
        <p:txBody>
          <a:bodyPr wrap="square">
            <a:spAutoFit/>
          </a:bodyPr>
          <a:lstStyle/>
          <a:p>
            <a:r>
              <a:rPr kumimoji="1" lang="zh-CN" altLang="en-US" sz="3600" b="1" dirty="0">
                <a:solidFill>
                  <a:srgbClr val="000099"/>
                </a:solidFill>
                <a:ea typeface="微软雅黑" pitchFamily="34" charset="-122"/>
              </a:rPr>
              <a:t>后续章节中的二叉树的广义表表示法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8"/>
                                        </p:tgtEl>
                                        <p:attrNameLst>
                                          <p:attrName>style.visibility</p:attrName>
                                        </p:attrNameLst>
                                      </p:cBhvr>
                                      <p:to>
                                        <p:strVal val="visible"/>
                                      </p:to>
                                    </p:set>
                                    <p:animEffect transition="in" filter="blinds(horizontal)">
                                      <p:cBhvr>
                                        <p:cTn id="12" dur="500"/>
                                        <p:tgtEl>
                                          <p:spTgt spid="61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9"/>
                                        </p:tgtEl>
                                        <p:attrNameLst>
                                          <p:attrName>style.visibility</p:attrName>
                                        </p:attrNameLst>
                                      </p:cBhvr>
                                      <p:to>
                                        <p:strVal val="visible"/>
                                      </p:to>
                                    </p:set>
                                    <p:animEffect transition="in" filter="blinds(horizontal)">
                                      <p:cBhvr>
                                        <p:cTn id="17" dur="500"/>
                                        <p:tgtEl>
                                          <p:spTgt spid="61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1524"/>
                                        </p:tgtEl>
                                        <p:attrNameLst>
                                          <p:attrName>style.visibility</p:attrName>
                                        </p:attrNameLst>
                                      </p:cBhvr>
                                      <p:to>
                                        <p:strVal val="visible"/>
                                      </p:to>
                                    </p:set>
                                    <p:animEffect transition="in" filter="blinds(horizontal)">
                                      <p:cBhvr>
                                        <p:cTn id="25" dur="500"/>
                                        <p:tgtEl>
                                          <p:spTgt spid="6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8" grpId="0" animBg="1"/>
      <p:bldP spid="61469" grpId="0"/>
      <p:bldP spid="615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1321150" y="1337320"/>
            <a:ext cx="9751036" cy="2235696"/>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3215261" y="1751013"/>
            <a:ext cx="6294890"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a:solidFill>
                  <a:srgbClr val="FFFF00"/>
                </a:solidFill>
                <a:latin typeface="隶书" pitchFamily="49" charset="-122"/>
                <a:ea typeface="隶书" pitchFamily="49" charset="-122"/>
              </a:rPr>
              <a:t>串</a:t>
            </a:r>
          </a:p>
        </p:txBody>
      </p:sp>
      <p:sp>
        <p:nvSpPr>
          <p:cNvPr id="19" name="右箭头 18">
            <a:hlinkClick r:id="rId2" action="ppaction://hlinksldjump"/>
          </p:cNvPr>
          <p:cNvSpPr/>
          <p:nvPr/>
        </p:nvSpPr>
        <p:spPr bwMode="auto">
          <a:xfrm>
            <a:off x="7319342" y="5733256"/>
            <a:ext cx="544974" cy="794802"/>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57</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1257300"/>
            <a:ext cx="12190413" cy="5600700"/>
          </a:xfrm>
          <a:prstGeom prst="rect">
            <a:avLst/>
          </a:prstGeom>
          <a:noFill/>
          <a:ln w="9525">
            <a:noFill/>
            <a:miter lim="800000"/>
            <a:headEnd/>
            <a:tailEnd/>
          </a:ln>
        </p:spPr>
      </p:pic>
      <p:grpSp>
        <p:nvGrpSpPr>
          <p:cNvPr id="4" name="Group 38"/>
          <p:cNvGrpSpPr>
            <a:grpSpLocks/>
          </p:cNvGrpSpPr>
          <p:nvPr/>
        </p:nvGrpSpPr>
        <p:grpSpPr bwMode="auto">
          <a:xfrm>
            <a:off x="0" y="0"/>
            <a:ext cx="12190413" cy="1340768"/>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655" y="1522"/>
              <a:ext cx="4541" cy="864"/>
            </a:xfrm>
            <a:prstGeom prst="rect">
              <a:avLst/>
            </a:prstGeom>
            <a:noFill/>
            <a:ln w="9525">
              <a:noFill/>
              <a:miter lim="800000"/>
              <a:headEnd/>
              <a:tailEnd/>
            </a:ln>
          </p:spPr>
          <p:txBody>
            <a:bodyPr wrap="square">
              <a:spAutoFit/>
            </a:bodyPr>
            <a:lstStyle/>
            <a:p>
              <a:pPr algn="just" fontAlgn="base">
                <a:spcBef>
                  <a:spcPct val="0"/>
                </a:spcBef>
              </a:pPr>
              <a:r>
                <a:rPr lang="zh-CN" altLang="en-US" sz="2600" dirty="0">
                  <a:solidFill>
                    <a:srgbClr val="000080"/>
                  </a:solidFill>
                  <a:latin typeface="幼圆" pitchFamily="49" charset="-122"/>
                  <a:ea typeface="幼圆" pitchFamily="49" charset="-122"/>
                </a:rPr>
                <a:t>串的应用非常广，几乎所有的办公软件都有关于串的操作，如</a:t>
              </a:r>
              <a:r>
                <a:rPr lang="en-US" altLang="zh-CN" sz="2600" dirty="0">
                  <a:solidFill>
                    <a:srgbClr val="000080"/>
                  </a:solidFill>
                  <a:latin typeface="幼圆" pitchFamily="49" charset="-122"/>
                  <a:ea typeface="幼圆" pitchFamily="49" charset="-122"/>
                </a:rPr>
                <a:t>OFFIC</a:t>
              </a:r>
              <a:r>
                <a:rPr lang="zh-CN" altLang="en-US" sz="2600" dirty="0">
                  <a:solidFill>
                    <a:srgbClr val="000080"/>
                  </a:solidFill>
                  <a:latin typeface="幼圆" pitchFamily="49" charset="-122"/>
                  <a:ea typeface="幼圆" pitchFamily="49" charset="-122"/>
                </a:rPr>
                <a:t>软件。</a:t>
              </a:r>
              <a:endParaRPr lang="zh-CN" altLang="en-US" sz="2600" baseline="0" dirty="0">
                <a:solidFill>
                  <a:srgbClr val="000080"/>
                </a:solidFill>
                <a:latin typeface="幼圆" pitchFamily="49" charset="-122"/>
                <a:ea typeface="幼圆" pitchFamily="49" charset="-122"/>
              </a:endParaRPr>
            </a:p>
          </p:txBody>
        </p:sp>
      </p:grpSp>
      <p:sp>
        <p:nvSpPr>
          <p:cNvPr id="7" name="椭圆 6"/>
          <p:cNvSpPr/>
          <p:nvPr/>
        </p:nvSpPr>
        <p:spPr bwMode="auto">
          <a:xfrm>
            <a:off x="10127129" y="1700808"/>
            <a:ext cx="1535971" cy="57606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：实现一个简化的</a:t>
            </a:r>
            <a:r>
              <a:rPr lang="en-US" altLang="zh-CN" dirty="0"/>
              <a:t>Linux</a:t>
            </a:r>
            <a:r>
              <a:rPr lang="zh-CN" altLang="en-US" dirty="0"/>
              <a:t>命令</a:t>
            </a:r>
            <a:r>
              <a:rPr lang="en-US" altLang="zh-CN" dirty="0" err="1"/>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58</a:t>
            </a:fld>
            <a:endParaRPr lang="zh-CN" altLang="en-US" dirty="0"/>
          </a:p>
        </p:txBody>
      </p:sp>
      <p:grpSp>
        <p:nvGrpSpPr>
          <p:cNvPr id="4" name="Group 38"/>
          <p:cNvGrpSpPr>
            <a:grpSpLocks/>
          </p:cNvGrpSpPr>
          <p:nvPr/>
        </p:nvGrpSpPr>
        <p:grpSpPr bwMode="auto">
          <a:xfrm>
            <a:off x="0" y="836712"/>
            <a:ext cx="12190413"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192"/>
            </a:xfrm>
            <a:prstGeom prst="rect">
              <a:avLst/>
            </a:prstGeom>
            <a:noFill/>
            <a:ln w="9525">
              <a:noFill/>
              <a:miter lim="800000"/>
              <a:headEnd/>
              <a:tailEnd/>
            </a:ln>
          </p:spPr>
          <p:txBody>
            <a:bodyPr wrap="square">
              <a:spAutoFit/>
            </a:bodyPr>
            <a:lstStyle/>
            <a:p>
              <a:pPr algn="just" fontAlgn="base">
                <a:spcBef>
                  <a:spcPct val="0"/>
                </a:spcBef>
              </a:pPr>
              <a:r>
                <a:rPr lang="en-US" altLang="zh-CN" dirty="0">
                  <a:solidFill>
                    <a:srgbClr val="000080"/>
                  </a:solidFill>
                  <a:latin typeface="幼圆" pitchFamily="49" charset="-122"/>
                  <a:ea typeface="幼圆" pitchFamily="49" charset="-122"/>
                </a:rPr>
                <a:t>Linux</a:t>
              </a:r>
              <a:r>
                <a:rPr lang="zh-CN" altLang="en-US" dirty="0">
                  <a:solidFill>
                    <a:srgbClr val="000080"/>
                  </a:solidFill>
                  <a:latin typeface="幼圆" pitchFamily="49" charset="-122"/>
                  <a:ea typeface="幼圆" pitchFamily="49" charset="-122"/>
                </a:rPr>
                <a:t>系统中</a:t>
              </a:r>
              <a:r>
                <a:rPr lang="en-US" altLang="zh-CN" b="1"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全称是</a:t>
              </a:r>
              <a:r>
                <a:rPr lang="en-US" altLang="zh-CN" dirty="0">
                  <a:solidFill>
                    <a:srgbClr val="000080"/>
                  </a:solidFill>
                  <a:latin typeface="幼圆" pitchFamily="49" charset="-122"/>
                  <a:ea typeface="幼圆" pitchFamily="49" charset="-122"/>
                </a:rPr>
                <a:t>Global Regular Expression Print</a:t>
              </a:r>
              <a:r>
                <a:rPr lang="zh-CN" altLang="en-US" dirty="0">
                  <a:solidFill>
                    <a:srgbClr val="000080"/>
                  </a:solidFill>
                  <a:latin typeface="幼圆" pitchFamily="49" charset="-122"/>
                  <a:ea typeface="幼圆" pitchFamily="49" charset="-122"/>
                </a:rPr>
                <a:t>。其格式为：</a:t>
              </a:r>
              <a:endParaRPr lang="en-US" altLang="zh-CN" dirty="0">
                <a:solidFill>
                  <a:srgbClr val="000080"/>
                </a:solidFill>
                <a:latin typeface="幼圆" pitchFamily="49" charset="-122"/>
                <a:ea typeface="幼圆" pitchFamily="49" charset="-122"/>
              </a:endParaRPr>
            </a:p>
            <a:p>
              <a:pPr algn="just" fontAlgn="base">
                <a:spcBef>
                  <a:spcPct val="0"/>
                </a:spcBef>
              </a:pPr>
              <a:r>
                <a:rPr lang="en-US" altLang="zh-CN" dirty="0">
                  <a:solidFill>
                    <a:srgbClr val="000080"/>
                  </a:solidFill>
                  <a:latin typeface="幼圆" pitchFamily="49" charset="-122"/>
                  <a:ea typeface="幼圆" pitchFamily="49" charset="-122"/>
                </a:rPr>
                <a:t>    %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acinv</a:t>
              </a:r>
              <a:r>
                <a:rPr lang="en-US" altLang="zh-CN" dirty="0">
                  <a:solidFill>
                    <a:srgbClr val="000080"/>
                  </a:solidFill>
                  <a:latin typeface="幼圆" pitchFamily="49" charset="-122"/>
                  <a:ea typeface="幼圆" pitchFamily="49" charset="-122"/>
                </a:rPr>
                <a:t>] [--color=auto] '</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a:t>
              </a:r>
              <a:r>
                <a:rPr lang="en-US" altLang="zh-CN" dirty="0">
                  <a:solidFill>
                    <a:srgbClr val="000080"/>
                  </a:solidFill>
                  <a:latin typeface="幼圆" pitchFamily="49" charset="-122"/>
                  <a:ea typeface="幼圆" pitchFamily="49" charset="-122"/>
                </a:rPr>
                <a:t>filename</a:t>
              </a:r>
            </a:p>
            <a:p>
              <a:pPr algn="just" fontAlgn="base">
                <a:spcBef>
                  <a:spcPct val="0"/>
                </a:spcBef>
              </a:pPr>
              <a:r>
                <a:rPr lang="zh-CN" altLang="en-US" dirty="0">
                  <a:solidFill>
                    <a:srgbClr val="000080"/>
                  </a:solidFill>
                  <a:latin typeface="幼圆" pitchFamily="49" charset="-122"/>
                  <a:ea typeface="幼圆" pitchFamily="49" charset="-122"/>
                </a:rPr>
                <a:t>实现一个简化版的</a:t>
              </a:r>
              <a:r>
                <a:rPr lang="en-US" altLang="zh-CN" dirty="0" err="1">
                  <a:solidFill>
                    <a:srgbClr val="000080"/>
                  </a:solidFill>
                  <a:latin typeface="幼圆" pitchFamily="49" charset="-122"/>
                  <a:ea typeface="幼圆" pitchFamily="49" charset="-122"/>
                </a:rPr>
                <a:t>grep</a:t>
              </a:r>
              <a:r>
                <a:rPr lang="zh-CN" altLang="en-US" dirty="0">
                  <a:solidFill>
                    <a:srgbClr val="000080"/>
                  </a:solidFill>
                  <a:latin typeface="幼圆" pitchFamily="49" charset="-122"/>
                  <a:ea typeface="幼圆" pitchFamily="49" charset="-122"/>
                </a:rPr>
                <a:t>命令，其格式为：</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 </a:t>
              </a:r>
              <a:r>
                <a:rPr lang="en-US" altLang="zh-CN" b="1" dirty="0" err="1">
                  <a:solidFill>
                    <a:srgbClr val="000080"/>
                  </a:solidFill>
                  <a:latin typeface="幼圆" pitchFamily="49" charset="-122"/>
                  <a:ea typeface="幼圆" pitchFamily="49" charset="-122"/>
                </a:rPr>
                <a:t>grep</a:t>
              </a:r>
              <a:r>
                <a:rPr lang="en-US" altLang="zh-CN" b="1" dirty="0">
                  <a:solidFill>
                    <a:srgbClr val="000080"/>
                  </a:solidFill>
                  <a:latin typeface="幼圆" pitchFamily="49" charset="-122"/>
                  <a:ea typeface="幼圆" pitchFamily="49" charset="-122"/>
                </a:rPr>
                <a:t> [-</a:t>
              </a:r>
              <a:r>
                <a:rPr lang="en-US" altLang="zh-CN" b="1" dirty="0" err="1">
                  <a:solidFill>
                    <a:srgbClr val="000080"/>
                  </a:solidFill>
                  <a:latin typeface="幼圆" pitchFamily="49" charset="-122"/>
                  <a:ea typeface="幼圆" pitchFamily="49" charset="-122"/>
                </a:rPr>
                <a:t>cinv</a:t>
              </a:r>
              <a:r>
                <a:rPr lang="en-US" altLang="zh-CN" b="1" dirty="0">
                  <a:solidFill>
                    <a:srgbClr val="000080"/>
                  </a:solidFill>
                  <a:latin typeface="幼圆" pitchFamily="49" charset="-122"/>
                  <a:ea typeface="幼圆" pitchFamily="49" charset="-122"/>
                </a:rPr>
                <a:t>]  '</a:t>
              </a:r>
              <a:r>
                <a:rPr lang="zh-CN" altLang="en-US" b="1" dirty="0">
                  <a:solidFill>
                    <a:srgbClr val="000080"/>
                  </a:solidFill>
                  <a:latin typeface="幼圆" pitchFamily="49" charset="-122"/>
                  <a:ea typeface="幼圆" pitchFamily="49" charset="-122"/>
                </a:rPr>
                <a:t>搜寻字符串</a:t>
              </a:r>
              <a:r>
                <a:rPr lang="en-US" altLang="zh-CN" b="1" dirty="0">
                  <a:solidFill>
                    <a:srgbClr val="000080"/>
                  </a:solidFill>
                  <a:latin typeface="幼圆" pitchFamily="49" charset="-122"/>
                  <a:ea typeface="幼圆" pitchFamily="49" charset="-122"/>
                </a:rPr>
                <a:t>'</a:t>
              </a:r>
              <a:r>
                <a:rPr lang="zh-CN" altLang="en-US" b="1" dirty="0">
                  <a:solidFill>
                    <a:srgbClr val="000080"/>
                  </a:solidFill>
                  <a:latin typeface="幼圆" pitchFamily="49" charset="-122"/>
                  <a:ea typeface="幼圆" pitchFamily="49" charset="-122"/>
                </a:rPr>
                <a:t> </a:t>
              </a:r>
              <a:r>
                <a:rPr lang="en-US" altLang="zh-CN" b="1" dirty="0">
                  <a:solidFill>
                    <a:srgbClr val="000080"/>
                  </a:solidFill>
                  <a:latin typeface="幼圆" pitchFamily="49" charset="-122"/>
                  <a:ea typeface="幼圆" pitchFamily="49" charset="-122"/>
                </a:rPr>
                <a:t>filename</a:t>
              </a:r>
            </a:p>
            <a:p>
              <a:pPr lvl="1" algn="just" fontAlgn="base">
                <a:spcBef>
                  <a:spcPct val="0"/>
                </a:spcBef>
              </a:pPr>
              <a:r>
                <a:rPr lang="zh-CN" altLang="en-US" dirty="0">
                  <a:solidFill>
                    <a:srgbClr val="000080"/>
                  </a:solidFill>
                  <a:latin typeface="幼圆" pitchFamily="49" charset="-122"/>
                  <a:ea typeface="幼圆" pitchFamily="49" charset="-122"/>
                </a:rPr>
                <a:t>选项与参数：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-c </a:t>
              </a:r>
              <a:r>
                <a:rPr lang="zh-CN" altLang="en-US" dirty="0">
                  <a:solidFill>
                    <a:srgbClr val="000080"/>
                  </a:solidFill>
                  <a:latin typeface="幼圆" pitchFamily="49" charset="-122"/>
                  <a:ea typeface="幼圆" pitchFamily="49" charset="-122"/>
                </a:rPr>
                <a:t>：计算找到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的次数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a:t>
              </a:r>
              <a:r>
                <a:rPr lang="en-US" altLang="zh-CN" dirty="0" err="1">
                  <a:solidFill>
                    <a:srgbClr val="000080"/>
                  </a:solidFill>
                  <a:latin typeface="幼圆" pitchFamily="49" charset="-122"/>
                  <a:ea typeface="幼圆" pitchFamily="49" charset="-122"/>
                </a:rPr>
                <a:t>i</a:t>
              </a:r>
              <a:r>
                <a:rPr lang="en-US" altLang="zh-CN" dirty="0">
                  <a:solidFill>
                    <a:srgbClr val="000080"/>
                  </a:solidFill>
                  <a:latin typeface="幼圆" pitchFamily="49" charset="-122"/>
                  <a:ea typeface="幼圆" pitchFamily="49" charset="-122"/>
                </a:rPr>
                <a:t> </a:t>
              </a:r>
              <a:r>
                <a:rPr lang="zh-CN" altLang="en-US" dirty="0">
                  <a:solidFill>
                    <a:srgbClr val="000080"/>
                  </a:solidFill>
                  <a:latin typeface="幼圆" pitchFamily="49" charset="-122"/>
                  <a:ea typeface="幼圆" pitchFamily="49" charset="-122"/>
                </a:rPr>
                <a:t>：忽略大小写的不同，所以大小写视为相同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-n </a:t>
              </a:r>
              <a:r>
                <a:rPr lang="zh-CN" altLang="en-US" dirty="0">
                  <a:solidFill>
                    <a:srgbClr val="000080"/>
                  </a:solidFill>
                  <a:latin typeface="幼圆" pitchFamily="49" charset="-122"/>
                  <a:ea typeface="幼圆" pitchFamily="49" charset="-122"/>
                </a:rPr>
                <a:t>：顺便输出行号 </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-v </a:t>
              </a:r>
              <a:r>
                <a:rPr lang="zh-CN" altLang="en-US" dirty="0">
                  <a:solidFill>
                    <a:srgbClr val="000080"/>
                  </a:solidFill>
                  <a:latin typeface="幼圆" pitchFamily="49" charset="-122"/>
                  <a:ea typeface="幼圆" pitchFamily="49" charset="-122"/>
                </a:rPr>
                <a:t>：反向选择，亦即显示出没有 </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搜寻字符串</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 内容的那一行！</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不支持正则表达式搜索</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例如：</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将文件</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中有</a:t>
              </a:r>
              <a:r>
                <a:rPr lang="en-US" altLang="zh-CN" dirty="0">
                  <a:solidFill>
                    <a:srgbClr val="000080"/>
                  </a:solidFill>
                  <a:latin typeface="幼圆" pitchFamily="49" charset="-122"/>
                  <a:ea typeface="幼圆" pitchFamily="49" charset="-122"/>
                </a:rPr>
                <a:t>root</a:t>
              </a:r>
              <a:r>
                <a:rPr lang="zh-CN" altLang="en-US" dirty="0">
                  <a:solidFill>
                    <a:srgbClr val="000080"/>
                  </a:solidFill>
                  <a:latin typeface="幼圆" pitchFamily="49" charset="-122"/>
                  <a:ea typeface="幼圆" pitchFamily="49" charset="-122"/>
                </a:rPr>
                <a:t>出现的行取出来</a:t>
              </a:r>
              <a:r>
                <a:rPr lang="en-US" altLang="zh-CN" dirty="0">
                  <a:solidFill>
                    <a:srgbClr val="000080"/>
                  </a:solidFill>
                  <a:latin typeface="幼圆" pitchFamily="49" charset="-122"/>
                  <a:ea typeface="幼圆" pitchFamily="49" charset="-122"/>
                </a:rPr>
                <a:t>,</a:t>
              </a:r>
              <a:r>
                <a:rPr lang="zh-CN" altLang="en-US" dirty="0">
                  <a:solidFill>
                    <a:srgbClr val="000080"/>
                  </a:solidFill>
                  <a:latin typeface="幼圆" pitchFamily="49" charset="-122"/>
                  <a:ea typeface="幼圆" pitchFamily="49" charset="-122"/>
                </a:rPr>
                <a:t>同时显示这些行在</a:t>
              </a:r>
              <a:r>
                <a:rPr lang="en-US" altLang="zh-CN" dirty="0">
                  <a:solidFill>
                    <a:srgbClr val="000080"/>
                  </a:solidFill>
                  <a:latin typeface="幼圆" pitchFamily="49" charset="-122"/>
                  <a:ea typeface="幼圆" pitchFamily="49" charset="-122"/>
                </a:rPr>
                <a:t>/etc/</a:t>
              </a:r>
              <a:r>
                <a:rPr lang="en-US" altLang="zh-CN" dirty="0" err="1">
                  <a:solidFill>
                    <a:srgbClr val="000080"/>
                  </a:solidFill>
                  <a:latin typeface="幼圆" pitchFamily="49" charset="-122"/>
                  <a:ea typeface="幼圆" pitchFamily="49" charset="-122"/>
                </a:rPr>
                <a:t>passwd</a:t>
              </a:r>
              <a:r>
                <a:rPr lang="zh-CN" altLang="en-US" dirty="0">
                  <a:solidFill>
                    <a:srgbClr val="000080"/>
                  </a:solidFill>
                  <a:latin typeface="幼圆" pitchFamily="49" charset="-122"/>
                  <a:ea typeface="幼圆" pitchFamily="49" charset="-122"/>
                </a:rPr>
                <a:t>中的行号</a:t>
              </a:r>
              <a:endParaRPr lang="en-US" altLang="zh-CN" dirty="0">
                <a:solidFill>
                  <a:srgbClr val="000080"/>
                </a:solidFill>
                <a:latin typeface="幼圆" pitchFamily="49" charset="-122"/>
                <a:ea typeface="幼圆" pitchFamily="49" charset="-122"/>
              </a:endParaRPr>
            </a:p>
            <a:p>
              <a:pPr lvl="1" algn="just" fontAlgn="base">
                <a:spcBef>
                  <a:spcPct val="0"/>
                </a:spcBef>
              </a:pPr>
              <a:r>
                <a:rPr lang="en-US" altLang="zh-CN" dirty="0">
                  <a:solidFill>
                    <a:srgbClr val="000080"/>
                  </a:solidFill>
                  <a:latin typeface="幼圆" pitchFamily="49" charset="-122"/>
                  <a:ea typeface="幼圆" pitchFamily="49" charset="-122"/>
                </a:rPr>
                <a:t># </a:t>
              </a:r>
              <a:r>
                <a:rPr lang="en-US" altLang="zh-CN" dirty="0" err="1">
                  <a:solidFill>
                    <a:srgbClr val="000080"/>
                  </a:solidFill>
                  <a:latin typeface="幼圆" pitchFamily="49" charset="-122"/>
                  <a:ea typeface="幼圆" pitchFamily="49" charset="-122"/>
                </a:rPr>
                <a:t>grep</a:t>
              </a:r>
              <a:r>
                <a:rPr lang="en-US" altLang="zh-CN" dirty="0">
                  <a:solidFill>
                    <a:srgbClr val="000080"/>
                  </a:solidFill>
                  <a:latin typeface="幼圆" pitchFamily="49" charset="-122"/>
                  <a:ea typeface="幼圆" pitchFamily="49" charset="-122"/>
                </a:rPr>
                <a:t> -n root /etc/</a:t>
              </a:r>
              <a:r>
                <a:rPr lang="en-US" altLang="zh-CN" dirty="0" err="1">
                  <a:solidFill>
                    <a:srgbClr val="000080"/>
                  </a:solidFill>
                  <a:latin typeface="幼圆" pitchFamily="49" charset="-122"/>
                  <a:ea typeface="幼圆" pitchFamily="49" charset="-122"/>
                </a:rPr>
                <a:t>passwd</a:t>
              </a:r>
              <a:endParaRPr lang="en-US" altLang="zh-CN" dirty="0">
                <a:solidFill>
                  <a:srgbClr val="000080"/>
                </a:solidFill>
                <a:latin typeface="幼圆" pitchFamily="49" charset="-122"/>
                <a:ea typeface="幼圆" pitchFamily="49" charset="-122"/>
              </a:endParaRPr>
            </a:p>
            <a:p>
              <a:pPr lvl="1" algn="just" fontAlgn="base">
                <a:spcBef>
                  <a:spcPct val="0"/>
                </a:spcBef>
              </a:pPr>
              <a:r>
                <a:rPr lang="zh-CN" altLang="en-US" dirty="0">
                  <a:solidFill>
                    <a:srgbClr val="000080"/>
                  </a:solidFill>
                  <a:latin typeface="幼圆" pitchFamily="49" charset="-122"/>
                  <a:ea typeface="幼圆" pitchFamily="49" charset="-122"/>
                </a:rPr>
                <a:t>输出：</a:t>
              </a:r>
              <a:endParaRPr lang="en-US" altLang="zh-CN" dirty="0">
                <a:solidFill>
                  <a:srgbClr val="000080"/>
                </a:solidFill>
                <a:latin typeface="幼圆" pitchFamily="49" charset="-122"/>
                <a:ea typeface="幼圆" pitchFamily="49" charset="-122"/>
              </a:endParaRPr>
            </a:p>
            <a:p>
              <a:pPr lvl="1" algn="just" fontAlgn="base">
                <a:spcBef>
                  <a:spcPct val="0"/>
                </a:spcBef>
              </a:pPr>
              <a:r>
                <a:rPr lang="nl-NL" altLang="zh-CN" dirty="0">
                  <a:solidFill>
                    <a:srgbClr val="000080"/>
                  </a:solidFill>
                  <a:latin typeface="幼圆" pitchFamily="49" charset="-122"/>
                  <a:ea typeface="幼圆" pitchFamily="49" charset="-122"/>
                </a:rPr>
                <a:t>1:root:x:0:0:root:/root:/bin/bash </a:t>
              </a:r>
            </a:p>
            <a:p>
              <a:pPr lvl="1" algn="just" fontAlgn="base">
                <a:spcBef>
                  <a:spcPct val="0"/>
                </a:spcBef>
              </a:pPr>
              <a:r>
                <a:rPr lang="nl-NL" altLang="zh-CN" dirty="0">
                  <a:solidFill>
                    <a:srgbClr val="000080"/>
                  </a:solidFill>
                  <a:latin typeface="幼圆" pitchFamily="49" charset="-122"/>
                  <a:ea typeface="幼圆" pitchFamily="49" charset="-122"/>
                </a:rPr>
                <a:t>30:operator:x:11:0:operator:/root:/sbin/nologin </a:t>
              </a:r>
              <a:endParaRPr lang="en-US" altLang="zh-CN" dirty="0">
                <a:solidFill>
                  <a:srgbClr val="000080"/>
                </a:solidFill>
                <a:latin typeface="幼圆" pitchFamily="49" charset="-122"/>
                <a:ea typeface="幼圆" pitchFamily="49" charset="-122"/>
              </a:endParaRPr>
            </a:p>
            <a:p>
              <a:pPr lvl="1" algn="just" fontAlgn="base">
                <a:spcBef>
                  <a:spcPct val="0"/>
                </a:spcBef>
              </a:pPr>
              <a:endParaRPr lang="en-US" altLang="zh-CN"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16768" y="1371600"/>
            <a:ext cx="10908120" cy="4073624"/>
            <a:chOff x="480" y="864"/>
            <a:chExt cx="5155" cy="2256"/>
          </a:xfrm>
        </p:grpSpPr>
        <p:sp>
          <p:nvSpPr>
            <p:cNvPr id="21510" name="Freeform 3"/>
            <p:cNvSpPr>
              <a:spLocks/>
            </p:cNvSpPr>
            <p:nvPr/>
          </p:nvSpPr>
          <p:spPr bwMode="auto">
            <a:xfrm>
              <a:off x="480" y="960"/>
              <a:ext cx="5155" cy="2160"/>
            </a:xfrm>
            <a:custGeom>
              <a:avLst/>
              <a:gdLst>
                <a:gd name="T0" fmla="*/ 960 w 5155"/>
                <a:gd name="T1" fmla="*/ 676 h 1881"/>
                <a:gd name="T2" fmla="*/ 2627 w 5155"/>
                <a:gd name="T3" fmla="*/ 728 h 1881"/>
                <a:gd name="T4" fmla="*/ 4394 w 5155"/>
                <a:gd name="T5" fmla="*/ 880 h 1881"/>
                <a:gd name="T6" fmla="*/ 4605 w 5155"/>
                <a:gd name="T7" fmla="*/ 1336 h 1881"/>
                <a:gd name="T8" fmla="*/ 4494 w 5155"/>
                <a:gd name="T9" fmla="*/ 1539 h 1881"/>
                <a:gd name="T10" fmla="*/ 4283 w 5155"/>
                <a:gd name="T11" fmla="*/ 2052 h 1881"/>
                <a:gd name="T12" fmla="*/ 4661 w 5155"/>
                <a:gd name="T13" fmla="*/ 2201 h 1881"/>
                <a:gd name="T14" fmla="*/ 4450 w 5155"/>
                <a:gd name="T15" fmla="*/ 2305 h 1881"/>
                <a:gd name="T16" fmla="*/ 4427 w 5155"/>
                <a:gd name="T17" fmla="*/ 2555 h 1881"/>
                <a:gd name="T18" fmla="*/ 4272 w 5155"/>
                <a:gd name="T19" fmla="*/ 2859 h 1881"/>
                <a:gd name="T20" fmla="*/ 4327 w 5155"/>
                <a:gd name="T21" fmla="*/ 3216 h 1881"/>
                <a:gd name="T22" fmla="*/ 4427 w 5155"/>
                <a:gd name="T23" fmla="*/ 3474 h 1881"/>
                <a:gd name="T24" fmla="*/ 4405 w 5155"/>
                <a:gd name="T25" fmla="*/ 3981 h 1881"/>
                <a:gd name="T26" fmla="*/ 4872 w 5155"/>
                <a:gd name="T27" fmla="*/ 4442 h 1881"/>
                <a:gd name="T28" fmla="*/ 4750 w 5155"/>
                <a:gd name="T29" fmla="*/ 4542 h 1881"/>
                <a:gd name="T30" fmla="*/ 4516 w 5155"/>
                <a:gd name="T31" fmla="*/ 4999 h 1881"/>
                <a:gd name="T32" fmla="*/ 4550 w 5155"/>
                <a:gd name="T33" fmla="*/ 5197 h 1881"/>
                <a:gd name="T34" fmla="*/ 4450 w 5155"/>
                <a:gd name="T35" fmla="*/ 5407 h 1881"/>
                <a:gd name="T36" fmla="*/ 5061 w 5155"/>
                <a:gd name="T37" fmla="*/ 6117 h 1881"/>
                <a:gd name="T38" fmla="*/ 4750 w 5155"/>
                <a:gd name="T39" fmla="*/ 6371 h 1881"/>
                <a:gd name="T40" fmla="*/ 4761 w 5155"/>
                <a:gd name="T41" fmla="*/ 6783 h 1881"/>
                <a:gd name="T42" fmla="*/ 4227 w 5155"/>
                <a:gd name="T43" fmla="*/ 7138 h 1881"/>
                <a:gd name="T44" fmla="*/ 4350 w 5155"/>
                <a:gd name="T45" fmla="*/ 7238 h 1881"/>
                <a:gd name="T46" fmla="*/ 4538 w 5155"/>
                <a:gd name="T47" fmla="*/ 7600 h 1881"/>
                <a:gd name="T48" fmla="*/ 4361 w 5155"/>
                <a:gd name="T49" fmla="*/ 8000 h 1881"/>
                <a:gd name="T50" fmla="*/ 4472 w 5155"/>
                <a:gd name="T51" fmla="*/ 8516 h 1881"/>
                <a:gd name="T52" fmla="*/ 2260 w 5155"/>
                <a:gd name="T53" fmla="*/ 8612 h 1881"/>
                <a:gd name="T54" fmla="*/ 2349 w 5155"/>
                <a:gd name="T55" fmla="*/ 8202 h 1881"/>
                <a:gd name="T56" fmla="*/ 382 w 5155"/>
                <a:gd name="T57" fmla="*/ 8000 h 1881"/>
                <a:gd name="T58" fmla="*/ 305 w 5155"/>
                <a:gd name="T59" fmla="*/ 7797 h 1881"/>
                <a:gd name="T60" fmla="*/ 582 w 5155"/>
                <a:gd name="T61" fmla="*/ 7283 h 1881"/>
                <a:gd name="T62" fmla="*/ 149 w 5155"/>
                <a:gd name="T63" fmla="*/ 7078 h 1881"/>
                <a:gd name="T64" fmla="*/ 227 w 5155"/>
                <a:gd name="T65" fmla="*/ 5359 h 1881"/>
                <a:gd name="T66" fmla="*/ 371 w 5155"/>
                <a:gd name="T67" fmla="*/ 4593 h 1881"/>
                <a:gd name="T68" fmla="*/ 238 w 5155"/>
                <a:gd name="T69" fmla="*/ 4187 h 1881"/>
                <a:gd name="T70" fmla="*/ 249 w 5155"/>
                <a:gd name="T71" fmla="*/ 3322 h 1881"/>
                <a:gd name="T72" fmla="*/ 438 w 5155"/>
                <a:gd name="T73" fmla="*/ 3120 h 1881"/>
                <a:gd name="T74" fmla="*/ 60 w 5155"/>
                <a:gd name="T75" fmla="*/ 2612 h 1881"/>
                <a:gd name="T76" fmla="*/ 782 w 5155"/>
                <a:gd name="T77" fmla="*/ 2555 h 1881"/>
                <a:gd name="T78" fmla="*/ 171 w 5155"/>
                <a:gd name="T79" fmla="*/ 2356 h 1881"/>
                <a:gd name="T80" fmla="*/ 160 w 5155"/>
                <a:gd name="T81" fmla="*/ 2052 h 1881"/>
                <a:gd name="T82" fmla="*/ 105 w 5155"/>
                <a:gd name="T83" fmla="*/ 1795 h 1881"/>
                <a:gd name="T84" fmla="*/ 105 w 5155"/>
                <a:gd name="T85" fmla="*/ 1336 h 1881"/>
                <a:gd name="T86" fmla="*/ 138 w 5155"/>
                <a:gd name="T87" fmla="*/ 880 h 1881"/>
                <a:gd name="T88" fmla="*/ 105 w 5155"/>
                <a:gd name="T89" fmla="*/ 118 h 1881"/>
                <a:gd name="T90" fmla="*/ 349 w 5155"/>
                <a:gd name="T91" fmla="*/ 217 h 18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55" h="1881">
                  <a:moveTo>
                    <a:pt x="482" y="103"/>
                  </a:moveTo>
                  <a:cubicBezTo>
                    <a:pt x="643" y="112"/>
                    <a:pt x="799" y="136"/>
                    <a:pt x="960" y="148"/>
                  </a:cubicBezTo>
                  <a:cubicBezTo>
                    <a:pt x="1176" y="190"/>
                    <a:pt x="1359" y="164"/>
                    <a:pt x="1594" y="159"/>
                  </a:cubicBezTo>
                  <a:cubicBezTo>
                    <a:pt x="1941" y="142"/>
                    <a:pt x="2281" y="150"/>
                    <a:pt x="2627" y="159"/>
                  </a:cubicBezTo>
                  <a:cubicBezTo>
                    <a:pt x="3023" y="169"/>
                    <a:pt x="3816" y="181"/>
                    <a:pt x="3816" y="181"/>
                  </a:cubicBezTo>
                  <a:cubicBezTo>
                    <a:pt x="4021" y="198"/>
                    <a:pt x="4177" y="199"/>
                    <a:pt x="4394" y="192"/>
                  </a:cubicBezTo>
                  <a:cubicBezTo>
                    <a:pt x="4640" y="199"/>
                    <a:pt x="4926" y="168"/>
                    <a:pt x="4716" y="236"/>
                  </a:cubicBezTo>
                  <a:cubicBezTo>
                    <a:pt x="4637" y="290"/>
                    <a:pt x="4676" y="275"/>
                    <a:pt x="4605" y="292"/>
                  </a:cubicBezTo>
                  <a:cubicBezTo>
                    <a:pt x="4590" y="299"/>
                    <a:pt x="4576" y="308"/>
                    <a:pt x="4561" y="314"/>
                  </a:cubicBezTo>
                  <a:cubicBezTo>
                    <a:pt x="4539" y="323"/>
                    <a:pt x="4494" y="336"/>
                    <a:pt x="4494" y="336"/>
                  </a:cubicBezTo>
                  <a:cubicBezTo>
                    <a:pt x="4411" y="400"/>
                    <a:pt x="4333" y="366"/>
                    <a:pt x="4238" y="403"/>
                  </a:cubicBezTo>
                  <a:cubicBezTo>
                    <a:pt x="4253" y="418"/>
                    <a:pt x="4262" y="443"/>
                    <a:pt x="4283" y="448"/>
                  </a:cubicBezTo>
                  <a:cubicBezTo>
                    <a:pt x="4391" y="475"/>
                    <a:pt x="4505" y="462"/>
                    <a:pt x="4616" y="470"/>
                  </a:cubicBezTo>
                  <a:cubicBezTo>
                    <a:pt x="4631" y="474"/>
                    <a:pt x="4654" y="467"/>
                    <a:pt x="4661" y="481"/>
                  </a:cubicBezTo>
                  <a:cubicBezTo>
                    <a:pt x="4666" y="492"/>
                    <a:pt x="4639" y="491"/>
                    <a:pt x="4627" y="492"/>
                  </a:cubicBezTo>
                  <a:cubicBezTo>
                    <a:pt x="4568" y="498"/>
                    <a:pt x="4509" y="499"/>
                    <a:pt x="4450" y="503"/>
                  </a:cubicBezTo>
                  <a:cubicBezTo>
                    <a:pt x="4428" y="507"/>
                    <a:pt x="4392" y="493"/>
                    <a:pt x="4383" y="514"/>
                  </a:cubicBezTo>
                  <a:cubicBezTo>
                    <a:pt x="4375" y="533"/>
                    <a:pt x="4410" y="547"/>
                    <a:pt x="4427" y="559"/>
                  </a:cubicBezTo>
                  <a:cubicBezTo>
                    <a:pt x="4462" y="582"/>
                    <a:pt x="4511" y="586"/>
                    <a:pt x="4550" y="592"/>
                  </a:cubicBezTo>
                  <a:cubicBezTo>
                    <a:pt x="4457" y="607"/>
                    <a:pt x="4364" y="607"/>
                    <a:pt x="4272" y="625"/>
                  </a:cubicBezTo>
                  <a:cubicBezTo>
                    <a:pt x="4279" y="636"/>
                    <a:pt x="4283" y="651"/>
                    <a:pt x="4294" y="659"/>
                  </a:cubicBezTo>
                  <a:cubicBezTo>
                    <a:pt x="4343" y="692"/>
                    <a:pt x="4348" y="641"/>
                    <a:pt x="4327" y="703"/>
                  </a:cubicBezTo>
                  <a:cubicBezTo>
                    <a:pt x="4353" y="714"/>
                    <a:pt x="4380" y="722"/>
                    <a:pt x="4405" y="736"/>
                  </a:cubicBezTo>
                  <a:cubicBezTo>
                    <a:pt x="4414" y="741"/>
                    <a:pt x="4429" y="749"/>
                    <a:pt x="4427" y="759"/>
                  </a:cubicBezTo>
                  <a:cubicBezTo>
                    <a:pt x="4424" y="777"/>
                    <a:pt x="4405" y="788"/>
                    <a:pt x="4394" y="803"/>
                  </a:cubicBezTo>
                  <a:cubicBezTo>
                    <a:pt x="4398" y="825"/>
                    <a:pt x="4385" y="859"/>
                    <a:pt x="4405" y="870"/>
                  </a:cubicBezTo>
                  <a:cubicBezTo>
                    <a:pt x="4459" y="902"/>
                    <a:pt x="4763" y="942"/>
                    <a:pt x="4805" y="948"/>
                  </a:cubicBezTo>
                  <a:cubicBezTo>
                    <a:pt x="4827" y="955"/>
                    <a:pt x="4865" y="948"/>
                    <a:pt x="4872" y="970"/>
                  </a:cubicBezTo>
                  <a:cubicBezTo>
                    <a:pt x="4878" y="988"/>
                    <a:pt x="4835" y="978"/>
                    <a:pt x="4816" y="981"/>
                  </a:cubicBezTo>
                  <a:cubicBezTo>
                    <a:pt x="4794" y="985"/>
                    <a:pt x="4772" y="988"/>
                    <a:pt x="4750" y="992"/>
                  </a:cubicBezTo>
                  <a:cubicBezTo>
                    <a:pt x="4727" y="1014"/>
                    <a:pt x="4678" y="1065"/>
                    <a:pt x="4650" y="1070"/>
                  </a:cubicBezTo>
                  <a:cubicBezTo>
                    <a:pt x="4605" y="1077"/>
                    <a:pt x="4516" y="1092"/>
                    <a:pt x="4516" y="1092"/>
                  </a:cubicBezTo>
                  <a:cubicBezTo>
                    <a:pt x="4512" y="1103"/>
                    <a:pt x="4498" y="1116"/>
                    <a:pt x="4505" y="1125"/>
                  </a:cubicBezTo>
                  <a:cubicBezTo>
                    <a:pt x="4514" y="1137"/>
                    <a:pt x="4555" y="1121"/>
                    <a:pt x="4550" y="1136"/>
                  </a:cubicBezTo>
                  <a:cubicBezTo>
                    <a:pt x="4544" y="1155"/>
                    <a:pt x="4512" y="1151"/>
                    <a:pt x="4494" y="1159"/>
                  </a:cubicBezTo>
                  <a:cubicBezTo>
                    <a:pt x="4479" y="1166"/>
                    <a:pt x="4465" y="1174"/>
                    <a:pt x="4450" y="1181"/>
                  </a:cubicBezTo>
                  <a:cubicBezTo>
                    <a:pt x="4425" y="1274"/>
                    <a:pt x="4421" y="1228"/>
                    <a:pt x="4594" y="1259"/>
                  </a:cubicBezTo>
                  <a:cubicBezTo>
                    <a:pt x="4749" y="1287"/>
                    <a:pt x="5061" y="1336"/>
                    <a:pt x="5061" y="1336"/>
                  </a:cubicBezTo>
                  <a:cubicBezTo>
                    <a:pt x="5155" y="1367"/>
                    <a:pt x="5102" y="1344"/>
                    <a:pt x="4905" y="1370"/>
                  </a:cubicBezTo>
                  <a:cubicBezTo>
                    <a:pt x="4853" y="1377"/>
                    <a:pt x="4802" y="1385"/>
                    <a:pt x="4750" y="1392"/>
                  </a:cubicBezTo>
                  <a:cubicBezTo>
                    <a:pt x="4731" y="1403"/>
                    <a:pt x="4703" y="1405"/>
                    <a:pt x="4694" y="1425"/>
                  </a:cubicBezTo>
                  <a:cubicBezTo>
                    <a:pt x="4674" y="1472"/>
                    <a:pt x="4745" y="1477"/>
                    <a:pt x="4761" y="1481"/>
                  </a:cubicBezTo>
                  <a:cubicBezTo>
                    <a:pt x="4557" y="1488"/>
                    <a:pt x="4351" y="1473"/>
                    <a:pt x="4149" y="1503"/>
                  </a:cubicBezTo>
                  <a:cubicBezTo>
                    <a:pt x="4117" y="1508"/>
                    <a:pt x="4196" y="1552"/>
                    <a:pt x="4227" y="1559"/>
                  </a:cubicBezTo>
                  <a:cubicBezTo>
                    <a:pt x="4275" y="1569"/>
                    <a:pt x="4632" y="1587"/>
                    <a:pt x="4716" y="1592"/>
                  </a:cubicBezTo>
                  <a:cubicBezTo>
                    <a:pt x="4592" y="1551"/>
                    <a:pt x="4489" y="1575"/>
                    <a:pt x="4350" y="1581"/>
                  </a:cubicBezTo>
                  <a:cubicBezTo>
                    <a:pt x="4500" y="1688"/>
                    <a:pt x="4345" y="1598"/>
                    <a:pt x="4583" y="1647"/>
                  </a:cubicBezTo>
                  <a:cubicBezTo>
                    <a:pt x="4598" y="1650"/>
                    <a:pt x="4553" y="1656"/>
                    <a:pt x="4538" y="1659"/>
                  </a:cubicBezTo>
                  <a:cubicBezTo>
                    <a:pt x="4494" y="1667"/>
                    <a:pt x="4449" y="1674"/>
                    <a:pt x="4405" y="1681"/>
                  </a:cubicBezTo>
                  <a:cubicBezTo>
                    <a:pt x="4516" y="1760"/>
                    <a:pt x="4515" y="1733"/>
                    <a:pt x="4361" y="1747"/>
                  </a:cubicBezTo>
                  <a:cubicBezTo>
                    <a:pt x="4342" y="1755"/>
                    <a:pt x="4311" y="1751"/>
                    <a:pt x="4305" y="1770"/>
                  </a:cubicBezTo>
                  <a:cubicBezTo>
                    <a:pt x="4285" y="1837"/>
                    <a:pt x="4439" y="1853"/>
                    <a:pt x="4472" y="1859"/>
                  </a:cubicBezTo>
                  <a:cubicBezTo>
                    <a:pt x="4415" y="1820"/>
                    <a:pt x="4343" y="1798"/>
                    <a:pt x="4316" y="1881"/>
                  </a:cubicBezTo>
                  <a:cubicBezTo>
                    <a:pt x="3627" y="1873"/>
                    <a:pt x="2949" y="1864"/>
                    <a:pt x="2260" y="1881"/>
                  </a:cubicBezTo>
                  <a:cubicBezTo>
                    <a:pt x="1927" y="1856"/>
                    <a:pt x="2256" y="1853"/>
                    <a:pt x="2360" y="1836"/>
                  </a:cubicBezTo>
                  <a:cubicBezTo>
                    <a:pt x="2372" y="1825"/>
                    <a:pt x="2419" y="1794"/>
                    <a:pt x="2349" y="1792"/>
                  </a:cubicBezTo>
                  <a:cubicBezTo>
                    <a:pt x="1960" y="1781"/>
                    <a:pt x="1571" y="1785"/>
                    <a:pt x="1182" y="1781"/>
                  </a:cubicBezTo>
                  <a:cubicBezTo>
                    <a:pt x="916" y="1748"/>
                    <a:pt x="650" y="1753"/>
                    <a:pt x="382" y="1747"/>
                  </a:cubicBezTo>
                  <a:cubicBezTo>
                    <a:pt x="352" y="1743"/>
                    <a:pt x="319" y="1751"/>
                    <a:pt x="293" y="1736"/>
                  </a:cubicBezTo>
                  <a:cubicBezTo>
                    <a:pt x="283" y="1730"/>
                    <a:pt x="297" y="1711"/>
                    <a:pt x="305" y="1703"/>
                  </a:cubicBezTo>
                  <a:cubicBezTo>
                    <a:pt x="317" y="1692"/>
                    <a:pt x="334" y="1688"/>
                    <a:pt x="349" y="1681"/>
                  </a:cubicBezTo>
                  <a:cubicBezTo>
                    <a:pt x="424" y="1648"/>
                    <a:pt x="504" y="1618"/>
                    <a:pt x="582" y="1592"/>
                  </a:cubicBezTo>
                  <a:cubicBezTo>
                    <a:pt x="459" y="1551"/>
                    <a:pt x="193" y="1559"/>
                    <a:pt x="193" y="1559"/>
                  </a:cubicBezTo>
                  <a:cubicBezTo>
                    <a:pt x="178" y="1555"/>
                    <a:pt x="153" y="1562"/>
                    <a:pt x="149" y="1547"/>
                  </a:cubicBezTo>
                  <a:cubicBezTo>
                    <a:pt x="136" y="1502"/>
                    <a:pt x="166" y="1395"/>
                    <a:pt x="182" y="1347"/>
                  </a:cubicBezTo>
                  <a:cubicBezTo>
                    <a:pt x="188" y="1303"/>
                    <a:pt x="189" y="1208"/>
                    <a:pt x="227" y="1170"/>
                  </a:cubicBezTo>
                  <a:cubicBezTo>
                    <a:pt x="246" y="1151"/>
                    <a:pt x="293" y="1125"/>
                    <a:pt x="293" y="1125"/>
                  </a:cubicBezTo>
                  <a:cubicBezTo>
                    <a:pt x="359" y="1034"/>
                    <a:pt x="335" y="1077"/>
                    <a:pt x="371" y="1003"/>
                  </a:cubicBezTo>
                  <a:cubicBezTo>
                    <a:pt x="356" y="988"/>
                    <a:pt x="344" y="971"/>
                    <a:pt x="327" y="959"/>
                  </a:cubicBezTo>
                  <a:cubicBezTo>
                    <a:pt x="299" y="941"/>
                    <a:pt x="238" y="914"/>
                    <a:pt x="238" y="914"/>
                  </a:cubicBezTo>
                  <a:cubicBezTo>
                    <a:pt x="209" y="856"/>
                    <a:pt x="211" y="883"/>
                    <a:pt x="227" y="814"/>
                  </a:cubicBezTo>
                  <a:cubicBezTo>
                    <a:pt x="234" y="784"/>
                    <a:pt x="242" y="755"/>
                    <a:pt x="249" y="725"/>
                  </a:cubicBezTo>
                  <a:cubicBezTo>
                    <a:pt x="253" y="709"/>
                    <a:pt x="277" y="707"/>
                    <a:pt x="293" y="703"/>
                  </a:cubicBezTo>
                  <a:cubicBezTo>
                    <a:pt x="340" y="690"/>
                    <a:pt x="390" y="689"/>
                    <a:pt x="438" y="681"/>
                  </a:cubicBezTo>
                  <a:cubicBezTo>
                    <a:pt x="374" y="663"/>
                    <a:pt x="314" y="638"/>
                    <a:pt x="249" y="625"/>
                  </a:cubicBezTo>
                  <a:cubicBezTo>
                    <a:pt x="192" y="587"/>
                    <a:pt x="126" y="586"/>
                    <a:pt x="60" y="570"/>
                  </a:cubicBezTo>
                  <a:cubicBezTo>
                    <a:pt x="45" y="563"/>
                    <a:pt x="0" y="548"/>
                    <a:pt x="16" y="548"/>
                  </a:cubicBezTo>
                  <a:cubicBezTo>
                    <a:pt x="271" y="544"/>
                    <a:pt x="527" y="559"/>
                    <a:pt x="782" y="559"/>
                  </a:cubicBezTo>
                  <a:cubicBezTo>
                    <a:pt x="989" y="559"/>
                    <a:pt x="367" y="552"/>
                    <a:pt x="160" y="548"/>
                  </a:cubicBezTo>
                  <a:cubicBezTo>
                    <a:pt x="164" y="537"/>
                    <a:pt x="163" y="523"/>
                    <a:pt x="171" y="514"/>
                  </a:cubicBezTo>
                  <a:cubicBezTo>
                    <a:pt x="183" y="500"/>
                    <a:pt x="219" y="499"/>
                    <a:pt x="216" y="481"/>
                  </a:cubicBezTo>
                  <a:cubicBezTo>
                    <a:pt x="212" y="460"/>
                    <a:pt x="179" y="458"/>
                    <a:pt x="160" y="448"/>
                  </a:cubicBezTo>
                  <a:cubicBezTo>
                    <a:pt x="96" y="413"/>
                    <a:pt x="110" y="420"/>
                    <a:pt x="60" y="403"/>
                  </a:cubicBezTo>
                  <a:cubicBezTo>
                    <a:pt x="75" y="399"/>
                    <a:pt x="93" y="402"/>
                    <a:pt x="105" y="392"/>
                  </a:cubicBezTo>
                  <a:cubicBezTo>
                    <a:pt x="161" y="348"/>
                    <a:pt x="48" y="314"/>
                    <a:pt x="16" y="303"/>
                  </a:cubicBezTo>
                  <a:cubicBezTo>
                    <a:pt x="46" y="299"/>
                    <a:pt x="76" y="297"/>
                    <a:pt x="105" y="292"/>
                  </a:cubicBezTo>
                  <a:cubicBezTo>
                    <a:pt x="135" y="286"/>
                    <a:pt x="193" y="270"/>
                    <a:pt x="193" y="270"/>
                  </a:cubicBezTo>
                  <a:cubicBezTo>
                    <a:pt x="170" y="199"/>
                    <a:pt x="200" y="275"/>
                    <a:pt x="138" y="192"/>
                  </a:cubicBezTo>
                  <a:cubicBezTo>
                    <a:pt x="120" y="168"/>
                    <a:pt x="110" y="139"/>
                    <a:pt x="93" y="114"/>
                  </a:cubicBezTo>
                  <a:cubicBezTo>
                    <a:pt x="97" y="84"/>
                    <a:pt x="84" y="46"/>
                    <a:pt x="105" y="25"/>
                  </a:cubicBezTo>
                  <a:cubicBezTo>
                    <a:pt x="130" y="0"/>
                    <a:pt x="290" y="24"/>
                    <a:pt x="305" y="25"/>
                  </a:cubicBezTo>
                  <a:cubicBezTo>
                    <a:pt x="320" y="33"/>
                    <a:pt x="333" y="44"/>
                    <a:pt x="349" y="48"/>
                  </a:cubicBezTo>
                  <a:cubicBezTo>
                    <a:pt x="493" y="85"/>
                    <a:pt x="482" y="22"/>
                    <a:pt x="482" y="103"/>
                  </a:cubicBezTo>
                  <a:close/>
                </a:path>
              </a:pathLst>
            </a:custGeom>
            <a:solidFill>
              <a:srgbClr val="BCF0EF"/>
            </a:solidFill>
            <a:ln w="12700" cap="sq" cmpd="sng">
              <a:noFill/>
              <a:prstDash val="solid"/>
              <a:round/>
              <a:headEnd type="none" w="sm" len="sm"/>
              <a:tailEnd type="none" w="sm" len="sm"/>
            </a:ln>
            <a:effectLst>
              <a:outerShdw dist="143684" dir="2700000" algn="ctr" rotWithShape="0">
                <a:srgbClr val="969696"/>
              </a:outerShdw>
            </a:effectLst>
          </p:spPr>
          <p:txBody>
            <a:bodyPr wrap="none" anchor="ctr"/>
            <a:lstStyle/>
            <a:p>
              <a:endParaRPr lang="zh-CN" altLang="en-US"/>
            </a:p>
          </p:txBody>
        </p:sp>
        <p:sp>
          <p:nvSpPr>
            <p:cNvPr id="21511" name="Rectangle 4"/>
            <p:cNvSpPr>
              <a:spLocks noChangeArrowheads="1"/>
            </p:cNvSpPr>
            <p:nvPr/>
          </p:nvSpPr>
          <p:spPr bwMode="auto">
            <a:xfrm>
              <a:off x="1123" y="1344"/>
              <a:ext cx="3120" cy="432"/>
            </a:xfrm>
            <a:prstGeom prst="rect">
              <a:avLst/>
            </a:prstGeom>
            <a:noFill/>
            <a:ln w="9525">
              <a:noFill/>
              <a:miter lim="800000"/>
              <a:headEnd/>
              <a:tailEnd/>
            </a:ln>
          </p:spPr>
          <p:txBody>
            <a:bodyPr lIns="92075" tIns="46038" rIns="92075" bIns="46038"/>
            <a:lstStyle/>
            <a:p>
              <a:pPr marL="342900" indent="-342900">
                <a:spcBef>
                  <a:spcPct val="20000"/>
                </a:spcBef>
                <a:buClr>
                  <a:schemeClr val="tx2"/>
                </a:buClr>
              </a:pPr>
              <a:r>
                <a:rPr kumimoji="1" lang="zh-CN" altLang="en-US" sz="3500" b="1" dirty="0">
                  <a:solidFill>
                    <a:srgbClr val="003399"/>
                  </a:solidFill>
                  <a:ea typeface="幼圆" pitchFamily="49" charset="-122"/>
                </a:rPr>
                <a:t>串的基本</a:t>
              </a:r>
              <a:r>
                <a:rPr kumimoji="1" lang="zh-CN" altLang="en-US" sz="3500" b="1" dirty="0" smtClean="0">
                  <a:solidFill>
                    <a:srgbClr val="003399"/>
                  </a:solidFill>
                  <a:ea typeface="幼圆" pitchFamily="49" charset="-122"/>
                </a:rPr>
                <a:t>概念</a:t>
              </a:r>
              <a:r>
                <a:rPr kumimoji="1" lang="en-US" altLang="zh-CN" sz="3600" b="1" dirty="0">
                  <a:solidFill>
                    <a:srgbClr val="003399"/>
                  </a:solidFill>
                  <a:ea typeface="幼圆" pitchFamily="49" charset="-122"/>
                </a:rPr>
                <a:t>*</a:t>
              </a:r>
              <a:endParaRPr kumimoji="1" lang="zh-CN" altLang="en-US" sz="3600" b="1" dirty="0">
                <a:solidFill>
                  <a:srgbClr val="003399"/>
                </a:solidFill>
                <a:ea typeface="幼圆" pitchFamily="49" charset="-122"/>
              </a:endParaRPr>
            </a:p>
            <a:p>
              <a:pPr marL="342900" indent="-342900" algn="l" eaLnBrk="1" hangingPunct="1">
                <a:spcBef>
                  <a:spcPct val="20000"/>
                </a:spcBef>
                <a:buClr>
                  <a:schemeClr val="tx2"/>
                </a:buClr>
              </a:pPr>
              <a:endParaRPr kumimoji="1" lang="zh-CN" altLang="en-US" sz="3500" b="1" dirty="0">
                <a:solidFill>
                  <a:srgbClr val="003399"/>
                </a:solidFill>
                <a:ea typeface="幼圆" pitchFamily="49" charset="-122"/>
              </a:endParaRPr>
            </a:p>
          </p:txBody>
        </p:sp>
        <p:sp>
          <p:nvSpPr>
            <p:cNvPr id="21512" name="Oval 5"/>
            <p:cNvSpPr>
              <a:spLocks noChangeArrowheads="1"/>
            </p:cNvSpPr>
            <p:nvPr/>
          </p:nvSpPr>
          <p:spPr bwMode="auto">
            <a:xfrm>
              <a:off x="3091" y="864"/>
              <a:ext cx="1632" cy="480"/>
            </a:xfrm>
            <a:prstGeom prst="ellipse">
              <a:avLst/>
            </a:prstGeom>
            <a:gradFill rotWithShape="0">
              <a:gsLst>
                <a:gs pos="0">
                  <a:srgbClr val="762F00"/>
                </a:gs>
                <a:gs pos="50000">
                  <a:srgbClr val="FF6600"/>
                </a:gs>
                <a:gs pos="100000">
                  <a:srgbClr val="762F00"/>
                </a:gs>
              </a:gsLst>
              <a:lin ang="18900000" scaled="1"/>
            </a:gradFill>
            <a:ln w="12700" cap="sq">
              <a:noFill/>
              <a:round/>
              <a:headEnd type="none" w="sm" len="sm"/>
              <a:tailEnd type="none" w="sm" len="sm"/>
            </a:ln>
            <a:effectLst>
              <a:outerShdw dist="127000" dir="2212194" algn="ctr" rotWithShape="0">
                <a:srgbClr val="969696"/>
              </a:outerShdw>
            </a:effectLst>
          </p:spPr>
          <p:txBody>
            <a:bodyPr wrap="none" anchor="ctr"/>
            <a:lstStyle/>
            <a:p>
              <a:endParaRPr lang="zh-CN" altLang="en-US"/>
            </a:p>
          </p:txBody>
        </p:sp>
        <p:sp>
          <p:nvSpPr>
            <p:cNvPr id="21513" name="Text Box 6"/>
            <p:cNvSpPr txBox="1">
              <a:spLocks noChangeArrowheads="1"/>
            </p:cNvSpPr>
            <p:nvPr/>
          </p:nvSpPr>
          <p:spPr bwMode="auto">
            <a:xfrm>
              <a:off x="3187" y="883"/>
              <a:ext cx="1416" cy="358"/>
            </a:xfrm>
            <a:prstGeom prst="rect">
              <a:avLst/>
            </a:prstGeom>
            <a:noFill/>
            <a:ln w="12700" cap="sq">
              <a:noFill/>
              <a:miter lim="800000"/>
              <a:headEnd type="none" w="sm" len="sm"/>
              <a:tailEnd type="none" w="sm" len="sm"/>
            </a:ln>
            <a:effectLst>
              <a:outerShdw dist="40161" dir="1106097" algn="ctr" rotWithShape="0">
                <a:schemeClr val="bg2"/>
              </a:outerShdw>
            </a:effectLst>
          </p:spPr>
          <p:txBody>
            <a:bodyPr>
              <a:spAutoFit/>
            </a:bodyPr>
            <a:lstStyle/>
            <a:p>
              <a:pPr algn="l" eaLnBrk="1" hangingPunct="1"/>
              <a:r>
                <a:rPr kumimoji="1" lang="zh-CN" altLang="en-US" sz="3600" b="1" i="1" dirty="0">
                  <a:solidFill>
                    <a:srgbClr val="FFFF00"/>
                  </a:solidFill>
                  <a:ea typeface="黑体" pitchFamily="49" charset="-122"/>
                </a:rPr>
                <a:t>本节内容</a:t>
              </a:r>
            </a:p>
          </p:txBody>
        </p:sp>
      </p:grpSp>
      <p:sp>
        <p:nvSpPr>
          <p:cNvPr id="63495" name="Rectangle 7"/>
          <p:cNvSpPr>
            <a:spLocks noChangeArrowheads="1"/>
          </p:cNvSpPr>
          <p:nvPr/>
        </p:nvSpPr>
        <p:spPr bwMode="auto">
          <a:xfrm>
            <a:off x="2376777" y="2667001"/>
            <a:ext cx="5401170" cy="1274195"/>
          </a:xfrm>
          <a:prstGeom prst="rect">
            <a:avLst/>
          </a:prstGeom>
          <a:noFill/>
          <a:ln w="12700" cap="sq">
            <a:noFill/>
            <a:miter lim="800000"/>
            <a:headEnd type="none" w="sm" len="sm"/>
            <a:tailEnd type="none" w="sm" len="sm"/>
          </a:ln>
        </p:spPr>
        <p:txBody>
          <a:bodyPr>
            <a:spAutoFit/>
          </a:bodyPr>
          <a:lstStyle/>
          <a:p>
            <a:pPr>
              <a:spcBef>
                <a:spcPct val="20000"/>
              </a:spcBef>
              <a:buClr>
                <a:schemeClr val="tx2"/>
              </a:buClr>
            </a:pPr>
            <a:r>
              <a:rPr kumimoji="1" lang="zh-CN" altLang="en-US" sz="3400" b="1" dirty="0">
                <a:solidFill>
                  <a:srgbClr val="003399"/>
                </a:solidFill>
                <a:latin typeface="幼圆" pitchFamily="49" charset="-122"/>
                <a:ea typeface="幼圆" pitchFamily="49" charset="-122"/>
              </a:rPr>
              <a:t>串的基本</a:t>
            </a:r>
            <a:r>
              <a:rPr kumimoji="1" lang="zh-CN" altLang="en-US" sz="3400" b="1" dirty="0" smtClean="0">
                <a:solidFill>
                  <a:srgbClr val="003399"/>
                </a:solidFill>
                <a:latin typeface="幼圆" pitchFamily="49" charset="-122"/>
                <a:ea typeface="幼圆" pitchFamily="49" charset="-122"/>
              </a:rPr>
              <a:t>操作</a:t>
            </a:r>
            <a:r>
              <a:rPr kumimoji="1" lang="en-US" altLang="zh-CN" sz="3600" b="1" dirty="0">
                <a:solidFill>
                  <a:srgbClr val="003399"/>
                </a:solidFill>
                <a:ea typeface="幼圆" pitchFamily="49" charset="-122"/>
              </a:rPr>
              <a:t>*</a:t>
            </a:r>
            <a:endParaRPr kumimoji="1" lang="zh-CN" altLang="en-US" sz="3600" b="1" dirty="0">
              <a:solidFill>
                <a:srgbClr val="003399"/>
              </a:solidFill>
              <a:ea typeface="幼圆" pitchFamily="49" charset="-122"/>
            </a:endParaRPr>
          </a:p>
          <a:p>
            <a:pPr algn="l" eaLnBrk="1" hangingPunct="1">
              <a:spcBef>
                <a:spcPct val="20000"/>
              </a:spcBef>
              <a:buClr>
                <a:schemeClr val="tx2"/>
              </a:buClr>
            </a:pPr>
            <a:endParaRPr kumimoji="1" lang="zh-CN" altLang="en-US" sz="3400" b="1" dirty="0">
              <a:solidFill>
                <a:srgbClr val="003399"/>
              </a:solidFill>
              <a:latin typeface="幼圆" pitchFamily="49" charset="-122"/>
              <a:ea typeface="幼圆" pitchFamily="49" charset="-122"/>
            </a:endParaRPr>
          </a:p>
        </p:txBody>
      </p:sp>
      <p:sp>
        <p:nvSpPr>
          <p:cNvPr id="63496" name="Rectangle 8">
            <a:hlinkClick r:id="rId2" action="ppaction://hlinksldjump"/>
          </p:cNvPr>
          <p:cNvSpPr>
            <a:spLocks noChangeArrowheads="1"/>
          </p:cNvSpPr>
          <p:nvPr/>
        </p:nvSpPr>
        <p:spPr bwMode="auto">
          <a:xfrm>
            <a:off x="2381093" y="3227389"/>
            <a:ext cx="5604093" cy="1292662"/>
          </a:xfrm>
          <a:prstGeom prst="rect">
            <a:avLst/>
          </a:prstGeom>
          <a:noFill/>
          <a:ln w="12700" cap="sq">
            <a:noFill/>
            <a:miter lim="800000"/>
            <a:headEnd type="none" w="sm" len="sm"/>
            <a:tailEnd type="none" w="sm" len="sm"/>
          </a:ln>
        </p:spPr>
        <p:txBody>
          <a:bodyPr>
            <a:spAutoFit/>
          </a:bodyPr>
          <a:lstStyle/>
          <a:p>
            <a:pPr>
              <a:spcBef>
                <a:spcPct val="20000"/>
              </a:spcBef>
              <a:buClr>
                <a:schemeClr val="tx2"/>
              </a:buClr>
            </a:pPr>
            <a:r>
              <a:rPr kumimoji="1" lang="zh-CN" altLang="en-US" sz="3500" b="1" dirty="0">
                <a:solidFill>
                  <a:srgbClr val="003399"/>
                </a:solidFill>
                <a:ea typeface="幼圆" pitchFamily="49" charset="-122"/>
              </a:rPr>
              <a:t>串的存储</a:t>
            </a:r>
            <a:r>
              <a:rPr kumimoji="1" lang="zh-CN" altLang="en-US" sz="3500" b="1" dirty="0" smtClean="0">
                <a:solidFill>
                  <a:srgbClr val="003399"/>
                </a:solidFill>
                <a:ea typeface="幼圆" pitchFamily="49" charset="-122"/>
              </a:rPr>
              <a:t>结构</a:t>
            </a:r>
            <a:r>
              <a:rPr kumimoji="1" lang="en-US" altLang="zh-CN" sz="3600" b="1" dirty="0">
                <a:solidFill>
                  <a:srgbClr val="003399"/>
                </a:solidFill>
                <a:ea typeface="幼圆" pitchFamily="49" charset="-122"/>
              </a:rPr>
              <a:t>*</a:t>
            </a:r>
            <a:endParaRPr kumimoji="1" lang="zh-CN" altLang="en-US" sz="3600" b="1" dirty="0">
              <a:solidFill>
                <a:srgbClr val="003399"/>
              </a:solidFill>
              <a:ea typeface="幼圆" pitchFamily="49" charset="-122"/>
            </a:endParaRPr>
          </a:p>
          <a:p>
            <a:pPr algn="l" eaLnBrk="1" hangingPunct="1">
              <a:spcBef>
                <a:spcPct val="20000"/>
              </a:spcBef>
              <a:buClr>
                <a:schemeClr val="tx2"/>
              </a:buClr>
            </a:pPr>
            <a:endParaRPr kumimoji="1" lang="zh-CN" altLang="en-US" sz="3500" b="1" dirty="0">
              <a:solidFill>
                <a:srgbClr val="003399"/>
              </a:solidFill>
              <a:ea typeface="幼圆" pitchFamily="49" charset="-122"/>
            </a:endParaRPr>
          </a:p>
        </p:txBody>
      </p:sp>
      <p:sp>
        <p:nvSpPr>
          <p:cNvPr id="63497" name="Rectangle 9">
            <a:hlinkClick r:id="rId3" action="ppaction://hlinksldjump"/>
          </p:cNvPr>
          <p:cNvSpPr>
            <a:spLocks noChangeArrowheads="1"/>
          </p:cNvSpPr>
          <p:nvPr/>
        </p:nvSpPr>
        <p:spPr bwMode="auto">
          <a:xfrm>
            <a:off x="2361664" y="3787775"/>
            <a:ext cx="6694258" cy="1292662"/>
          </a:xfrm>
          <a:prstGeom prst="rect">
            <a:avLst/>
          </a:prstGeom>
          <a:noFill/>
          <a:ln w="12700" cap="sq">
            <a:noFill/>
            <a:miter lim="800000"/>
            <a:headEnd type="none" w="sm" len="sm"/>
            <a:tailEnd type="none" w="sm" len="sm"/>
          </a:ln>
        </p:spPr>
        <p:txBody>
          <a:bodyPr>
            <a:spAutoFit/>
          </a:bodyPr>
          <a:lstStyle/>
          <a:p>
            <a:pPr>
              <a:spcBef>
                <a:spcPct val="20000"/>
              </a:spcBef>
              <a:buClr>
                <a:schemeClr val="tx2"/>
              </a:buClr>
            </a:pPr>
            <a:r>
              <a:rPr kumimoji="1" lang="zh-CN" altLang="en-US" sz="3500" b="1" dirty="0">
                <a:solidFill>
                  <a:srgbClr val="003399"/>
                </a:solidFill>
                <a:ea typeface="幼圆" pitchFamily="49" charset="-122"/>
              </a:rPr>
              <a:t>关于串的几个</a:t>
            </a:r>
            <a:r>
              <a:rPr kumimoji="1" lang="zh-CN" altLang="en-US" sz="3500" b="1" dirty="0" smtClean="0">
                <a:solidFill>
                  <a:srgbClr val="003399"/>
                </a:solidFill>
                <a:ea typeface="幼圆" pitchFamily="49" charset="-122"/>
              </a:rPr>
              <a:t>算法</a:t>
            </a:r>
            <a:r>
              <a:rPr kumimoji="1" lang="en-US" altLang="zh-CN" sz="3600" b="1" dirty="0">
                <a:solidFill>
                  <a:srgbClr val="003399"/>
                </a:solidFill>
                <a:ea typeface="幼圆" pitchFamily="49" charset="-122"/>
              </a:rPr>
              <a:t>*</a:t>
            </a:r>
            <a:endParaRPr kumimoji="1" lang="zh-CN" altLang="en-US" sz="3600" b="1" dirty="0">
              <a:solidFill>
                <a:srgbClr val="003399"/>
              </a:solidFill>
              <a:ea typeface="幼圆" pitchFamily="49" charset="-122"/>
            </a:endParaRPr>
          </a:p>
          <a:p>
            <a:pPr algn="l" eaLnBrk="1" hangingPunct="1">
              <a:spcBef>
                <a:spcPct val="20000"/>
              </a:spcBef>
              <a:buClr>
                <a:schemeClr val="tx2"/>
              </a:buClr>
            </a:pPr>
            <a:endParaRPr kumimoji="1" lang="zh-CN" altLang="en-US" sz="3500" b="1" dirty="0">
              <a:solidFill>
                <a:srgbClr val="003399"/>
              </a:solidFill>
              <a:ea typeface="幼圆" pitchFamily="49" charset="-122"/>
            </a:endParaRPr>
          </a:p>
        </p:txBody>
      </p:sp>
      <p:sp>
        <p:nvSpPr>
          <p:cNvPr id="10" name="矩形 9">
            <a:extLst>
              <a:ext uri="{FF2B5EF4-FFF2-40B4-BE49-F238E27FC236}">
                <a16:creationId xmlns:a16="http://schemas.microsoft.com/office/drawing/2014/main" xmlns="" id="{0D1C7A05-C5BB-45BE-B7E6-8BAD3A1FD0ED}"/>
              </a:ext>
            </a:extLst>
          </p:cNvPr>
          <p:cNvSpPr/>
          <p:nvPr/>
        </p:nvSpPr>
        <p:spPr>
          <a:xfrm>
            <a:off x="2359002" y="4411770"/>
            <a:ext cx="5610831" cy="584775"/>
          </a:xfrm>
          <a:prstGeom prst="rect">
            <a:avLst/>
          </a:prstGeom>
        </p:spPr>
        <p:txBody>
          <a:bodyPr wrap="none">
            <a:spAutoFit/>
          </a:bodyPr>
          <a:lstStyle/>
          <a:p>
            <a:pPr>
              <a:spcBef>
                <a:spcPct val="20000"/>
              </a:spcBef>
              <a:buClr>
                <a:schemeClr val="tx2"/>
              </a:buClr>
            </a:pPr>
            <a:r>
              <a:rPr kumimoji="1" lang="zh-CN" altLang="en-US" sz="3200" b="1" dirty="0">
                <a:solidFill>
                  <a:srgbClr val="003399"/>
                </a:solidFill>
                <a:ea typeface="幼圆" pitchFamily="49" charset="-122"/>
              </a:rPr>
              <a:t>串的模式匹配</a:t>
            </a:r>
            <a:r>
              <a:rPr kumimoji="1" lang="en-US" altLang="zh-CN" sz="3200" b="1" dirty="0">
                <a:solidFill>
                  <a:srgbClr val="003399"/>
                </a:solidFill>
                <a:ea typeface="幼圆" pitchFamily="49" charset="-122"/>
              </a:rPr>
              <a:t>(Pattern Matching)</a:t>
            </a:r>
            <a:endParaRPr kumimoji="1" lang="zh-CN" altLang="en-US" sz="3200" b="1" dirty="0">
              <a:solidFill>
                <a:srgbClr val="003399"/>
              </a:solidFill>
              <a:ea typeface="幼圆"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left)">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right)">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2" name="Text Box 88"/>
          <p:cNvSpPr txBox="1">
            <a:spLocks noChangeArrowheads="1"/>
          </p:cNvSpPr>
          <p:nvPr/>
        </p:nvSpPr>
        <p:spPr bwMode="auto">
          <a:xfrm>
            <a:off x="2009789" y="2133602"/>
            <a:ext cx="8960935" cy="523875"/>
          </a:xfrm>
          <a:prstGeom prst="rect">
            <a:avLst/>
          </a:prstGeom>
          <a:noFill/>
          <a:ln w="12700" cap="sq">
            <a:noFill/>
            <a:miter lim="800000"/>
            <a:headEnd type="none" w="sm" len="sm"/>
            <a:tailEnd type="none" w="sm" len="sm"/>
          </a:ln>
        </p:spPr>
        <p:txBody>
          <a:bodyPr>
            <a:spAutoFit/>
          </a:bodyPr>
          <a:lstStyle/>
          <a:p>
            <a:pPr algn="l"/>
            <a:r>
              <a:rPr lang="en-US" altLang="zh-CN" sz="2800" b="1">
                <a:solidFill>
                  <a:srgbClr val="003192"/>
                </a:solidFill>
              </a:rPr>
              <a:t>A[1..n] = (  a</a:t>
            </a:r>
            <a:r>
              <a:rPr lang="en-US" altLang="zh-CN" sz="2800" b="1" baseline="-16000">
                <a:solidFill>
                  <a:srgbClr val="003192"/>
                </a:solidFill>
              </a:rPr>
              <a:t>1</a:t>
            </a:r>
            <a:r>
              <a:rPr lang="en-US" altLang="zh-CN" sz="2800" b="1">
                <a:solidFill>
                  <a:srgbClr val="003192"/>
                </a:solidFill>
              </a:rPr>
              <a:t>,   a</a:t>
            </a:r>
            <a:r>
              <a:rPr lang="en-US" altLang="zh-CN" sz="2800" b="1" baseline="-16000">
                <a:solidFill>
                  <a:srgbClr val="003192"/>
                </a:solidFill>
              </a:rPr>
              <a:t>2</a:t>
            </a:r>
            <a:r>
              <a:rPr lang="en-US" altLang="zh-CN" sz="2800" b="1">
                <a:solidFill>
                  <a:srgbClr val="003192"/>
                </a:solidFill>
              </a:rPr>
              <a:t>,   a</a:t>
            </a:r>
            <a:r>
              <a:rPr lang="en-US" altLang="zh-CN" sz="2800" b="1" baseline="-16000">
                <a:solidFill>
                  <a:srgbClr val="003192"/>
                </a:solidFill>
              </a:rPr>
              <a:t>3</a:t>
            </a:r>
            <a:r>
              <a:rPr lang="en-US" altLang="zh-CN" sz="2800" b="1">
                <a:solidFill>
                  <a:srgbClr val="003192"/>
                </a:solidFill>
              </a:rPr>
              <a:t>,   </a:t>
            </a:r>
            <a:r>
              <a:rPr lang="en-US" altLang="zh-CN" sz="2800" b="1">
                <a:solidFill>
                  <a:srgbClr val="003192"/>
                </a:solidFill>
                <a:cs typeface="Times New Roman" pitchFamily="18" charset="0"/>
              </a:rPr>
              <a:t>… ,  </a:t>
            </a:r>
            <a:r>
              <a:rPr lang="en-US" altLang="zh-CN" sz="2800" b="1">
                <a:solidFill>
                  <a:srgbClr val="003192"/>
                </a:solidFill>
              </a:rPr>
              <a:t>a</a:t>
            </a:r>
            <a:r>
              <a:rPr lang="en-US" altLang="zh-CN" sz="2800" b="1" baseline="-16000">
                <a:solidFill>
                  <a:srgbClr val="003192"/>
                </a:solidFill>
              </a:rPr>
              <a:t>n</a:t>
            </a:r>
            <a:r>
              <a:rPr lang="en-US" altLang="zh-CN" sz="2800" b="1" baseline="-16000">
                <a:solidFill>
                  <a:srgbClr val="003192"/>
                </a:solidFill>
                <a:latin typeface="宋体" charset="-122"/>
              </a:rPr>
              <a:t>-</a:t>
            </a:r>
            <a:r>
              <a:rPr lang="en-US" altLang="zh-CN" sz="2800" b="1" baseline="-16000">
                <a:solidFill>
                  <a:srgbClr val="003192"/>
                </a:solidFill>
              </a:rPr>
              <a:t>1</a:t>
            </a:r>
            <a:r>
              <a:rPr lang="en-US" altLang="zh-CN" sz="2800" b="1">
                <a:solidFill>
                  <a:srgbClr val="003192"/>
                </a:solidFill>
              </a:rPr>
              <a:t> ,  a</a:t>
            </a:r>
            <a:r>
              <a:rPr lang="en-US" altLang="zh-CN" sz="2800" b="1" baseline="-16000">
                <a:solidFill>
                  <a:srgbClr val="003192"/>
                </a:solidFill>
              </a:rPr>
              <a:t>n</a:t>
            </a:r>
            <a:r>
              <a:rPr lang="en-US" altLang="zh-CN" sz="2800" b="1">
                <a:solidFill>
                  <a:srgbClr val="003192"/>
                </a:solidFill>
              </a:rPr>
              <a:t>  )</a:t>
            </a:r>
          </a:p>
        </p:txBody>
      </p:sp>
      <p:grpSp>
        <p:nvGrpSpPr>
          <p:cNvPr id="2" name="Group 394"/>
          <p:cNvGrpSpPr>
            <a:grpSpLocks/>
          </p:cNvGrpSpPr>
          <p:nvPr/>
        </p:nvGrpSpPr>
        <p:grpSpPr bwMode="auto">
          <a:xfrm>
            <a:off x="811686" y="3417888"/>
            <a:ext cx="10646913" cy="2819400"/>
            <a:chOff x="384" y="2064"/>
            <a:chExt cx="5030" cy="1776"/>
          </a:xfrm>
        </p:grpSpPr>
        <p:sp>
          <p:nvSpPr>
            <p:cNvPr id="11565" name="Freeform 301"/>
            <p:cNvSpPr>
              <a:spLocks/>
            </p:cNvSpPr>
            <p:nvPr/>
          </p:nvSpPr>
          <p:spPr bwMode="auto">
            <a:xfrm>
              <a:off x="384" y="2064"/>
              <a:ext cx="5030" cy="1776"/>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FE1"/>
            </a:solidFill>
            <a:ln w="12700" cap="sq" cmpd="sng">
              <a:noFill/>
              <a:prstDash val="solid"/>
              <a:round/>
              <a:headEnd type="none" w="sm" len="sm"/>
              <a:tailEnd type="none" w="sm" len="sm"/>
            </a:ln>
            <a:effectLst>
              <a:outerShdw dist="152928" dir="2498012"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12" name="Text Box 302"/>
            <p:cNvSpPr txBox="1">
              <a:spLocks noChangeArrowheads="1"/>
            </p:cNvSpPr>
            <p:nvPr/>
          </p:nvSpPr>
          <p:spPr bwMode="auto">
            <a:xfrm>
              <a:off x="674" y="2253"/>
              <a:ext cx="2478" cy="368"/>
            </a:xfrm>
            <a:prstGeom prst="rect">
              <a:avLst/>
            </a:prstGeom>
            <a:noFill/>
            <a:ln w="9525">
              <a:noFill/>
              <a:miter lim="800000"/>
              <a:headEnd/>
              <a:tailEnd/>
            </a:ln>
            <a:effectLst>
              <a:outerShdw dist="12700" dir="5400000" algn="ctr" rotWithShape="0">
                <a:schemeClr val="bg1"/>
              </a:outerShdw>
            </a:effectLst>
          </p:spPr>
          <p:txBody>
            <a:bodyPr>
              <a:spAutoFit/>
            </a:bodyPr>
            <a:lstStyle/>
            <a:p>
              <a:pPr algn="l"/>
              <a:r>
                <a:rPr lang="en-US" altLang="zh-CN" sz="3200" b="1" i="1">
                  <a:solidFill>
                    <a:srgbClr val="FF3300"/>
                  </a:solidFill>
                  <a:ea typeface="幼圆" pitchFamily="49" charset="-122"/>
                </a:rPr>
                <a:t>(</a:t>
              </a:r>
              <a:r>
                <a:rPr lang="zh-CN" altLang="en-US" sz="3200" b="1" i="1">
                  <a:solidFill>
                    <a:srgbClr val="FF3300"/>
                  </a:solidFill>
                  <a:ea typeface="幼圆" pitchFamily="49" charset="-122"/>
                </a:rPr>
                <a:t>1</a:t>
              </a:r>
              <a:r>
                <a:rPr lang="en-US" altLang="zh-CN" sz="3200" b="1" i="1">
                  <a:solidFill>
                    <a:srgbClr val="FF3300"/>
                  </a:solidFill>
                  <a:ea typeface="幼圆" pitchFamily="49" charset="-122"/>
                </a:rPr>
                <a:t>) </a:t>
              </a:r>
              <a:r>
                <a:rPr lang="zh-CN" altLang="en-US" sz="3200" b="1" i="1">
                  <a:solidFill>
                    <a:srgbClr val="FF3300"/>
                  </a:solidFill>
                  <a:latin typeface="幼圆" pitchFamily="49" charset="-122"/>
                  <a:ea typeface="幼圆" pitchFamily="49" charset="-122"/>
                </a:rPr>
                <a:t>一维数组的特点</a:t>
              </a:r>
              <a:endParaRPr lang="en-US" altLang="zh-CN" sz="3200" b="1" i="1">
                <a:solidFill>
                  <a:srgbClr val="FF3300"/>
                </a:solidFill>
                <a:latin typeface="幼圆" pitchFamily="49" charset="-122"/>
                <a:ea typeface="幼圆" pitchFamily="49" charset="-122"/>
              </a:endParaRPr>
            </a:p>
          </p:txBody>
        </p:sp>
      </p:grpSp>
      <p:sp>
        <p:nvSpPr>
          <p:cNvPr id="11567" name="Text Box 303"/>
          <p:cNvSpPr txBox="1">
            <a:spLocks noChangeArrowheads="1"/>
          </p:cNvSpPr>
          <p:nvPr/>
        </p:nvSpPr>
        <p:spPr bwMode="auto">
          <a:xfrm>
            <a:off x="1321151" y="4367215"/>
            <a:ext cx="9649573" cy="731837"/>
          </a:xfrm>
          <a:prstGeom prst="rect">
            <a:avLst/>
          </a:prstGeom>
          <a:noFill/>
          <a:ln w="9525">
            <a:noFill/>
            <a:miter lim="800000"/>
            <a:headEnd/>
            <a:tailEnd/>
          </a:ln>
        </p:spPr>
        <p:txBody>
          <a:bodyPr>
            <a:spAutoFit/>
          </a:bodyPr>
          <a:lstStyle/>
          <a:p>
            <a:pPr algn="l">
              <a:lnSpc>
                <a:spcPct val="80000"/>
              </a:lnSpc>
            </a:pPr>
            <a:r>
              <a:rPr lang="zh-CN" altLang="en-US" sz="2600" b="1" dirty="0">
                <a:solidFill>
                  <a:srgbClr val="003192"/>
                </a:solidFill>
                <a:latin typeface="幼圆" pitchFamily="49" charset="-122"/>
                <a:ea typeface="幼圆" pitchFamily="49" charset="-122"/>
              </a:rPr>
              <a:t>    除了第一个元素外，其他每个元素有且仅有一个直接前驱元素；</a:t>
            </a:r>
            <a:endParaRPr lang="en-US" altLang="zh-CN" sz="2600" b="1" dirty="0">
              <a:solidFill>
                <a:srgbClr val="003192"/>
              </a:solidFill>
              <a:latin typeface="幼圆" pitchFamily="49" charset="-122"/>
              <a:ea typeface="幼圆" pitchFamily="49" charset="-122"/>
            </a:endParaRPr>
          </a:p>
        </p:txBody>
      </p:sp>
      <p:sp>
        <p:nvSpPr>
          <p:cNvPr id="11568" name="Text Box 304"/>
          <p:cNvSpPr txBox="1">
            <a:spLocks noChangeArrowheads="1"/>
          </p:cNvSpPr>
          <p:nvPr/>
        </p:nvSpPr>
        <p:spPr bwMode="auto">
          <a:xfrm>
            <a:off x="1321150" y="5129215"/>
            <a:ext cx="9751036"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除了最后那个元素外，其他每个元素有且仅有一个直接后继元素。</a:t>
            </a:r>
            <a:endParaRPr lang="en-US" altLang="zh-CN" sz="2600" b="1">
              <a:solidFill>
                <a:srgbClr val="003192"/>
              </a:solidFill>
              <a:latin typeface="幼圆" pitchFamily="49" charset="-122"/>
              <a:ea typeface="幼圆" pitchFamily="49" charset="-122"/>
            </a:endParaRPr>
          </a:p>
        </p:txBody>
      </p:sp>
      <p:grpSp>
        <p:nvGrpSpPr>
          <p:cNvPr id="3" name="Group 393"/>
          <p:cNvGrpSpPr>
            <a:grpSpLocks/>
          </p:cNvGrpSpPr>
          <p:nvPr/>
        </p:nvGrpSpPr>
        <p:grpSpPr bwMode="auto">
          <a:xfrm>
            <a:off x="7698073" y="3257550"/>
            <a:ext cx="3782114" cy="541338"/>
            <a:chOff x="3600" y="1963"/>
            <a:chExt cx="1787" cy="341"/>
          </a:xfrm>
        </p:grpSpPr>
        <p:sp>
          <p:nvSpPr>
            <p:cNvPr id="11649" name="AutoShape 385"/>
            <p:cNvSpPr>
              <a:spLocks noChangeArrowheads="1"/>
            </p:cNvSpPr>
            <p:nvPr/>
          </p:nvSpPr>
          <p:spPr bwMode="auto">
            <a:xfrm>
              <a:off x="3600" y="1968"/>
              <a:ext cx="1680" cy="336"/>
            </a:xfrm>
            <a:prstGeom prst="wedgeRectCallout">
              <a:avLst>
                <a:gd name="adj1" fmla="val -59347"/>
                <a:gd name="adj2" fmla="val 127977"/>
              </a:avLst>
            </a:prstGeom>
            <a:noFill/>
            <a:ln w="47625" cap="sq">
              <a:solidFill>
                <a:srgbClr val="00CCFF"/>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5310" name="Text Box 386"/>
            <p:cNvSpPr txBox="1">
              <a:spLocks noChangeArrowheads="1"/>
            </p:cNvSpPr>
            <p:nvPr/>
          </p:nvSpPr>
          <p:spPr bwMode="auto">
            <a:xfrm>
              <a:off x="3600" y="1963"/>
              <a:ext cx="1787"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700" b="1">
                  <a:solidFill>
                    <a:srgbClr val="FF3300"/>
                  </a:solidFill>
                  <a:ea typeface="黑体" pitchFamily="49" charset="-122"/>
                </a:rPr>
                <a:t>典型的线性结构</a:t>
              </a:r>
            </a:p>
          </p:txBody>
        </p:sp>
      </p:grpSp>
      <p:grpSp>
        <p:nvGrpSpPr>
          <p:cNvPr id="4" name="Group 388"/>
          <p:cNvGrpSpPr>
            <a:grpSpLocks/>
          </p:cNvGrpSpPr>
          <p:nvPr/>
        </p:nvGrpSpPr>
        <p:grpSpPr bwMode="auto">
          <a:xfrm>
            <a:off x="608765" y="304802"/>
            <a:ext cx="6096285" cy="720725"/>
            <a:chOff x="192" y="336"/>
            <a:chExt cx="2880" cy="454"/>
          </a:xfrm>
        </p:grpSpPr>
        <p:sp>
          <p:nvSpPr>
            <p:cNvPr id="11653" name="Rectangle 389"/>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8" name="Rectangle 390"/>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数组的存储结构</a:t>
              </a:r>
            </a:p>
          </p:txBody>
        </p:sp>
      </p:grpSp>
      <p:grpSp>
        <p:nvGrpSpPr>
          <p:cNvPr id="5" name="Group 397"/>
          <p:cNvGrpSpPr>
            <a:grpSpLocks/>
          </p:cNvGrpSpPr>
          <p:nvPr/>
        </p:nvGrpSpPr>
        <p:grpSpPr bwMode="auto">
          <a:xfrm>
            <a:off x="710226" y="1295400"/>
            <a:ext cx="6854004" cy="628650"/>
            <a:chOff x="3144" y="588"/>
            <a:chExt cx="2664" cy="396"/>
          </a:xfrm>
        </p:grpSpPr>
        <p:sp>
          <p:nvSpPr>
            <p:cNvPr id="11659" name="Oval 395"/>
            <p:cNvSpPr>
              <a:spLocks noChangeArrowheads="1"/>
            </p:cNvSpPr>
            <p:nvPr/>
          </p:nvSpPr>
          <p:spPr bwMode="auto">
            <a:xfrm>
              <a:off x="3144" y="588"/>
              <a:ext cx="2304" cy="396"/>
            </a:xfrm>
            <a:prstGeom prst="ellipse">
              <a:avLst/>
            </a:prstGeom>
            <a:solidFill>
              <a:srgbClr val="FFFFD9"/>
            </a:solidFill>
            <a:ln w="12700" cap="sq">
              <a:noFill/>
              <a:round/>
              <a:headEnd type="none" w="sm" len="sm"/>
              <a:tailEnd type="none" w="sm" len="sm"/>
            </a:ln>
            <a:effectLst>
              <a:outerShdw dist="80322"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6" name="Text Box 396"/>
            <p:cNvSpPr txBox="1">
              <a:spLocks noChangeArrowheads="1"/>
            </p:cNvSpPr>
            <p:nvPr/>
          </p:nvSpPr>
          <p:spPr bwMode="auto">
            <a:xfrm>
              <a:off x="3216" y="626"/>
              <a:ext cx="2592" cy="339"/>
            </a:xfrm>
            <a:prstGeom prst="rect">
              <a:avLst/>
            </a:prstGeom>
            <a:noFill/>
            <a:ln w="9525">
              <a:noFill/>
              <a:miter lim="800000"/>
              <a:headEnd/>
              <a:tailEnd/>
            </a:ln>
            <a:effectLst>
              <a:outerShdw algn="ctr" rotWithShape="0">
                <a:schemeClr val="bg1"/>
              </a:outerShdw>
            </a:effectLst>
          </p:spPr>
          <p:txBody>
            <a:bodyPr>
              <a:spAutoFit/>
            </a:bodyPr>
            <a:lstStyle/>
            <a:p>
              <a:pPr algn="l"/>
              <a:r>
                <a:rPr lang="en-US" altLang="zh-CN" sz="2900" b="1" dirty="0">
                  <a:solidFill>
                    <a:srgbClr val="003192"/>
                  </a:solidFill>
                  <a:latin typeface="黑体" pitchFamily="49" charset="-122"/>
                  <a:ea typeface="黑体" pitchFamily="49" charset="-122"/>
                </a:rPr>
                <a:t>(</a:t>
              </a:r>
              <a:r>
                <a:rPr lang="zh-CN" altLang="en-US" sz="2900" b="1" dirty="0">
                  <a:solidFill>
                    <a:srgbClr val="003192"/>
                  </a:solidFill>
                  <a:latin typeface="黑体" pitchFamily="49" charset="-122"/>
                  <a:ea typeface="黑体" pitchFamily="49" charset="-122"/>
                </a:rPr>
                <a:t>一</a:t>
              </a:r>
              <a:r>
                <a:rPr lang="en-US" altLang="zh-CN" sz="2900" b="1" dirty="0">
                  <a:solidFill>
                    <a:srgbClr val="003192"/>
                  </a:solidFill>
                  <a:latin typeface="黑体" pitchFamily="49" charset="-122"/>
                  <a:ea typeface="黑体" pitchFamily="49" charset="-122"/>
                </a:rPr>
                <a:t>)</a:t>
              </a:r>
              <a:r>
                <a:rPr lang="zh-CN" altLang="en-US" sz="2900" b="1" dirty="0">
                  <a:solidFill>
                    <a:srgbClr val="003192"/>
                  </a:solidFill>
                  <a:latin typeface="黑体" pitchFamily="49" charset="-122"/>
                  <a:ea typeface="黑体" pitchFamily="49" charset="-122"/>
                </a:rPr>
                <a:t>一维数组</a:t>
              </a:r>
              <a:r>
                <a:rPr lang="en-US" altLang="en-US" sz="2900" b="1" dirty="0">
                  <a:solidFill>
                    <a:srgbClr val="003192"/>
                  </a:solidFill>
                  <a:ea typeface="黑体" pitchFamily="49" charset="-122"/>
                </a:rPr>
                <a:t>A[1</a:t>
              </a:r>
              <a:r>
                <a:rPr lang="en-US" altLang="zh-CN" sz="2900" b="1" dirty="0">
                  <a:solidFill>
                    <a:srgbClr val="003192"/>
                  </a:solidFill>
                  <a:ea typeface="黑体" pitchFamily="49" charset="-122"/>
                </a:rPr>
                <a:t>..</a:t>
              </a:r>
              <a:r>
                <a:rPr lang="en-US" altLang="en-US" sz="2900" b="1" dirty="0">
                  <a:solidFill>
                    <a:srgbClr val="003192"/>
                  </a:solidFill>
                  <a:ea typeface="黑体" pitchFamily="49" charset="-122"/>
                </a:rPr>
                <a:t>n]</a:t>
              </a:r>
              <a:endParaRPr lang="en-US" altLang="zh-CN" sz="2900" b="1" dirty="0">
                <a:solidFill>
                  <a:srgbClr val="003192"/>
                </a:solidFill>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567"/>
                                        </p:tgtEl>
                                        <p:attrNameLst>
                                          <p:attrName>style.visibility</p:attrName>
                                        </p:attrNameLst>
                                      </p:cBhvr>
                                      <p:to>
                                        <p:strVal val="visible"/>
                                      </p:to>
                                    </p:set>
                                    <p:animEffect transition="in" filter="dissolve">
                                      <p:cBhvr>
                                        <p:cTn id="10" dur="500"/>
                                        <p:tgtEl>
                                          <p:spTgt spid="115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68"/>
                                        </p:tgtEl>
                                        <p:attrNameLst>
                                          <p:attrName>style.visibility</p:attrName>
                                        </p:attrNameLst>
                                      </p:cBhvr>
                                      <p:to>
                                        <p:strVal val="visible"/>
                                      </p:to>
                                    </p:set>
                                    <p:animEffect transition="in" filter="dissolve">
                                      <p:cBhvr>
                                        <p:cTn id="13" dur="500"/>
                                        <p:tgtEl>
                                          <p:spTgt spid="11568"/>
                                        </p:tgtEl>
                                      </p:cBhvr>
                                    </p:animEffect>
                                  </p:childTnLst>
                                </p:cTn>
                              </p:par>
                              <p:par>
                                <p:cTn id="14" presetID="2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7" grpId="0" autoUpdateAnimBg="0"/>
      <p:bldP spid="1156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07307" y="228600"/>
            <a:ext cx="5383900" cy="630238"/>
          </a:xfrm>
          <a:prstGeom prst="rect">
            <a:avLst/>
          </a:prstGeom>
          <a:solidFill>
            <a:srgbClr val="CCFFFF"/>
          </a:solidFill>
          <a:ln w="12700" cap="sq">
            <a:noFill/>
            <a:miter lim="800000"/>
            <a:headEnd type="none" w="sm" len="sm"/>
            <a:tailEnd type="none" w="sm" len="sm"/>
          </a:ln>
          <a:effectLst>
            <a:outerShdw dist="107763" dir="2700000" algn="ctr" rotWithShape="0">
              <a:srgbClr val="969696"/>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串的基本概念</a:t>
            </a:r>
            <a:endParaRPr kumimoji="1" lang="zh-CN" altLang="en-US" sz="2400" dirty="0">
              <a:solidFill>
                <a:srgbClr val="FF6600"/>
              </a:solidFill>
            </a:endParaRPr>
          </a:p>
        </p:txBody>
      </p:sp>
      <p:sp>
        <p:nvSpPr>
          <p:cNvPr id="64515" name="Text Box 3"/>
          <p:cNvSpPr txBox="1">
            <a:spLocks noChangeArrowheads="1"/>
          </p:cNvSpPr>
          <p:nvPr/>
        </p:nvSpPr>
        <p:spPr bwMode="auto">
          <a:xfrm>
            <a:off x="2860333" y="5426077"/>
            <a:ext cx="4770819"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S2=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FORTRAN_77</a:t>
            </a:r>
            <a:r>
              <a:rPr kumimoji="1" lang="en-US" altLang="zh-CN" sz="2500" b="1">
                <a:solidFill>
                  <a:srgbClr val="000099"/>
                </a:solidFill>
                <a:cs typeface="Times New Roman" pitchFamily="18" charset="0"/>
                <a:sym typeface="Symbol" pitchFamily="18" charset="2"/>
              </a:rPr>
              <a:t>´</a:t>
            </a:r>
            <a:r>
              <a:rPr kumimoji="1" lang="en-US" altLang="zh-CN" sz="2800" b="1">
                <a:solidFill>
                  <a:srgbClr val="000099"/>
                </a:solidFill>
                <a:ea typeface="楷体_GB2312" pitchFamily="49" charset="-122"/>
              </a:rPr>
              <a:t> </a:t>
            </a:r>
          </a:p>
        </p:txBody>
      </p:sp>
      <p:sp>
        <p:nvSpPr>
          <p:cNvPr id="64516" name="Text Box 4"/>
          <p:cNvSpPr txBox="1">
            <a:spLocks noChangeArrowheads="1"/>
          </p:cNvSpPr>
          <p:nvPr/>
        </p:nvSpPr>
        <p:spPr bwMode="auto">
          <a:xfrm>
            <a:off x="2868968" y="5957890"/>
            <a:ext cx="4850691" cy="477837"/>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S3= </a:t>
            </a:r>
            <a:r>
              <a:rPr kumimoji="1" lang="en-US" altLang="zh-CN" sz="2500" b="1">
                <a:solidFill>
                  <a:srgbClr val="000099"/>
                </a:solidFill>
                <a:cs typeface="Times New Roman" pitchFamily="18" charset="0"/>
                <a:sym typeface="Symbol" pitchFamily="18" charset="2"/>
              </a:rPr>
              <a:t>´ ´            </a:t>
            </a:r>
            <a:r>
              <a:rPr kumimoji="1" lang="en-US" altLang="zh-CN" sz="2000" b="1">
                <a:solidFill>
                  <a:srgbClr val="000099"/>
                </a:solidFill>
                <a:latin typeface="楷体_GB2312" pitchFamily="49" charset="-122"/>
                <a:ea typeface="楷体_GB2312" pitchFamily="49" charset="-122"/>
                <a:sym typeface="Symbol" pitchFamily="18" charset="2"/>
              </a:rPr>
              <a:t>(</a:t>
            </a:r>
            <a:r>
              <a:rPr kumimoji="1" lang="zh-CN" altLang="zh-CN" sz="2000" b="1">
                <a:solidFill>
                  <a:srgbClr val="000099"/>
                </a:solidFill>
                <a:latin typeface="幼圆" pitchFamily="49" charset="-122"/>
                <a:ea typeface="幼圆" pitchFamily="49" charset="-122"/>
                <a:sym typeface="Symbol" pitchFamily="18" charset="2"/>
              </a:rPr>
              <a:t>空串</a:t>
            </a:r>
            <a:r>
              <a:rPr kumimoji="1" lang="en-US" altLang="zh-CN" sz="2000" b="1">
                <a:solidFill>
                  <a:srgbClr val="000099"/>
                </a:solidFill>
                <a:latin typeface="楷体_GB2312" pitchFamily="49" charset="-122"/>
                <a:ea typeface="楷体_GB2312" pitchFamily="49" charset="-122"/>
                <a:sym typeface="Symbol" pitchFamily="18" charset="2"/>
              </a:rPr>
              <a:t>)</a:t>
            </a:r>
          </a:p>
        </p:txBody>
      </p:sp>
      <p:grpSp>
        <p:nvGrpSpPr>
          <p:cNvPr id="2" name="Group 5"/>
          <p:cNvGrpSpPr>
            <a:grpSpLocks/>
          </p:cNvGrpSpPr>
          <p:nvPr/>
        </p:nvGrpSpPr>
        <p:grpSpPr bwMode="auto">
          <a:xfrm>
            <a:off x="755560" y="981077"/>
            <a:ext cx="3840401" cy="538163"/>
            <a:chOff x="357" y="660"/>
            <a:chExt cx="1815" cy="339"/>
          </a:xfrm>
        </p:grpSpPr>
        <p:sp>
          <p:nvSpPr>
            <p:cNvPr id="22548" name="Oval 6"/>
            <p:cNvSpPr>
              <a:spLocks noChangeArrowheads="1"/>
            </p:cNvSpPr>
            <p:nvPr/>
          </p:nvSpPr>
          <p:spPr bwMode="auto">
            <a:xfrm>
              <a:off x="357" y="674"/>
              <a:ext cx="1682" cy="321"/>
            </a:xfrm>
            <a:prstGeom prst="ellipse">
              <a:avLst/>
            </a:prstGeom>
            <a:solidFill>
              <a:srgbClr val="FFFFC9"/>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22549" name="Text Box 7"/>
            <p:cNvSpPr txBox="1">
              <a:spLocks noChangeArrowheads="1"/>
            </p:cNvSpPr>
            <p:nvPr/>
          </p:nvSpPr>
          <p:spPr bwMode="auto">
            <a:xfrm>
              <a:off x="453" y="660"/>
              <a:ext cx="1719"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串的定义</a:t>
              </a:r>
              <a:endParaRPr kumimoji="1" lang="zh-CN" altLang="en-US" sz="2900">
                <a:solidFill>
                  <a:srgbClr val="FF3300"/>
                </a:solidFill>
                <a:latin typeface="黑体" pitchFamily="49" charset="-122"/>
                <a:ea typeface="黑体" pitchFamily="49" charset="-122"/>
              </a:endParaRPr>
            </a:p>
          </p:txBody>
        </p:sp>
      </p:grpSp>
      <p:grpSp>
        <p:nvGrpSpPr>
          <p:cNvPr id="3" name="Group 8"/>
          <p:cNvGrpSpPr>
            <a:grpSpLocks/>
          </p:cNvGrpSpPr>
          <p:nvPr/>
        </p:nvGrpSpPr>
        <p:grpSpPr bwMode="auto">
          <a:xfrm>
            <a:off x="1016767" y="4575177"/>
            <a:ext cx="5129170" cy="854075"/>
            <a:chOff x="432" y="2976"/>
            <a:chExt cx="2424" cy="538"/>
          </a:xfrm>
        </p:grpSpPr>
        <p:sp>
          <p:nvSpPr>
            <p:cNvPr id="22545" name="Text Box 9"/>
            <p:cNvSpPr txBox="1">
              <a:spLocks noChangeArrowheads="1"/>
            </p:cNvSpPr>
            <p:nvPr/>
          </p:nvSpPr>
          <p:spPr bwMode="auto">
            <a:xfrm>
              <a:off x="1003" y="3213"/>
              <a:ext cx="1853"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99"/>
                  </a:solidFill>
                  <a:latin typeface="楷体_GB2312" pitchFamily="49" charset="-122"/>
                  <a:ea typeface="楷体_GB2312" pitchFamily="49" charset="-122"/>
                </a:rPr>
                <a:t>   </a:t>
              </a:r>
              <a:r>
                <a:rPr kumimoji="1" lang="en-US" altLang="zh-CN" sz="2500" b="1">
                  <a:solidFill>
                    <a:srgbClr val="000099"/>
                  </a:solidFill>
                  <a:ea typeface="楷体_GB2312" pitchFamily="49" charset="-122"/>
                </a:rPr>
                <a:t>S1=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abc</a:t>
              </a:r>
              <a:r>
                <a:rPr kumimoji="1" lang="en-US" altLang="zh-CN" sz="2500" b="1">
                  <a:solidFill>
                    <a:srgbClr val="000099"/>
                  </a:solidFill>
                  <a:cs typeface="Times New Roman" pitchFamily="18" charset="0"/>
                  <a:sym typeface="Symbol" pitchFamily="18" charset="2"/>
                </a:rPr>
                <a:t>´</a:t>
              </a:r>
            </a:p>
          </p:txBody>
        </p:sp>
        <p:sp>
          <p:nvSpPr>
            <p:cNvPr id="22546" name="Oval 10"/>
            <p:cNvSpPr>
              <a:spLocks noChangeArrowheads="1"/>
            </p:cNvSpPr>
            <p:nvPr/>
          </p:nvSpPr>
          <p:spPr bwMode="auto">
            <a:xfrm>
              <a:off x="432" y="2983"/>
              <a:ext cx="816" cy="384"/>
            </a:xfrm>
            <a:prstGeom prst="ellipse">
              <a:avLst/>
            </a:prstGeom>
            <a:solidFill>
              <a:srgbClr val="CCFFFF"/>
            </a:solidFill>
            <a:ln w="12700" cap="sq">
              <a:noFill/>
              <a:round/>
              <a:headEnd type="none" w="sm" len="sm"/>
              <a:tailEnd type="none" w="sm" len="sm"/>
            </a:ln>
            <a:effectLst>
              <a:outerShdw dist="35921" dir="2700000" algn="ctr" rotWithShape="0">
                <a:srgbClr val="B2B2B2"/>
              </a:outerShdw>
            </a:effectLst>
          </p:spPr>
          <p:txBody>
            <a:bodyPr wrap="none" anchor="ctr"/>
            <a:lstStyle/>
            <a:p>
              <a:endParaRPr lang="zh-CN" altLang="en-US"/>
            </a:p>
          </p:txBody>
        </p:sp>
        <p:sp>
          <p:nvSpPr>
            <p:cNvPr id="22547" name="Rectangle 11"/>
            <p:cNvSpPr>
              <a:spLocks noChangeArrowheads="1"/>
            </p:cNvSpPr>
            <p:nvPr/>
          </p:nvSpPr>
          <p:spPr bwMode="auto">
            <a:xfrm>
              <a:off x="528" y="2976"/>
              <a:ext cx="720"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例如</a:t>
              </a:r>
            </a:p>
          </p:txBody>
        </p:sp>
      </p:grpSp>
      <p:sp>
        <p:nvSpPr>
          <p:cNvPr id="64524" name="Rectangle 12"/>
          <p:cNvSpPr>
            <a:spLocks noChangeArrowheads="1"/>
          </p:cNvSpPr>
          <p:nvPr/>
        </p:nvSpPr>
        <p:spPr bwMode="auto">
          <a:xfrm>
            <a:off x="4144784" y="5924550"/>
            <a:ext cx="1567247" cy="508000"/>
          </a:xfrm>
          <a:prstGeom prst="rect">
            <a:avLst/>
          </a:prstGeom>
          <a:noFill/>
          <a:ln w="12700" cap="sq">
            <a:noFill/>
            <a:miter lim="800000"/>
            <a:headEnd/>
            <a:tailEnd/>
          </a:ln>
        </p:spPr>
        <p:txBody>
          <a:bodyPr>
            <a:spAutoFit/>
          </a:bodyPr>
          <a:lstStyle/>
          <a:p>
            <a:pPr algn="l"/>
            <a:r>
              <a:rPr kumimoji="1" lang="en-US" altLang="zh-CN" sz="2500" b="1">
                <a:solidFill>
                  <a:srgbClr val="000099"/>
                </a:solidFill>
                <a:ea typeface="楷体_GB2312" pitchFamily="49" charset="-122"/>
              </a:rPr>
              <a:t>= </a:t>
            </a:r>
            <a:r>
              <a:rPr kumimoji="1" lang="en-US" altLang="zh-CN" sz="2700" b="1">
                <a:solidFill>
                  <a:srgbClr val="FF3300"/>
                </a:solidFill>
                <a:ea typeface="楷体_GB2312" pitchFamily="49" charset="-122"/>
                <a:sym typeface="Symbol" pitchFamily="18" charset="2"/>
              </a:rPr>
              <a:t></a:t>
            </a:r>
          </a:p>
        </p:txBody>
      </p:sp>
      <p:grpSp>
        <p:nvGrpSpPr>
          <p:cNvPr id="4" name="Group 13"/>
          <p:cNvGrpSpPr>
            <a:grpSpLocks/>
          </p:cNvGrpSpPr>
          <p:nvPr/>
        </p:nvGrpSpPr>
        <p:grpSpPr bwMode="auto">
          <a:xfrm>
            <a:off x="3719560" y="4396530"/>
            <a:ext cx="4079032" cy="688168"/>
            <a:chOff x="1757" y="2946"/>
            <a:chExt cx="1928" cy="125"/>
          </a:xfrm>
        </p:grpSpPr>
        <p:sp>
          <p:nvSpPr>
            <p:cNvPr id="22543" name="Text Box 14"/>
            <p:cNvSpPr txBox="1">
              <a:spLocks noChangeArrowheads="1"/>
            </p:cNvSpPr>
            <p:nvPr/>
          </p:nvSpPr>
          <p:spPr bwMode="auto">
            <a:xfrm>
              <a:off x="1757" y="2946"/>
              <a:ext cx="1928" cy="73"/>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3</a:t>
              </a:r>
              <a:r>
                <a:rPr kumimoji="1" lang="zh-CN" altLang="en-US" sz="2000" b="1" dirty="0">
                  <a:solidFill>
                    <a:srgbClr val="FF0000"/>
                  </a:solidFill>
                  <a:latin typeface="幼圆" pitchFamily="49" charset="-122"/>
                  <a:ea typeface="幼圆" pitchFamily="49" charset="-122"/>
                </a:rPr>
                <a:t>的字符串</a:t>
              </a:r>
            </a:p>
          </p:txBody>
        </p:sp>
        <p:sp>
          <p:nvSpPr>
            <p:cNvPr id="22544" name="Freeform 15"/>
            <p:cNvSpPr>
              <a:spLocks/>
            </p:cNvSpPr>
            <p:nvPr/>
          </p:nvSpPr>
          <p:spPr bwMode="auto">
            <a:xfrm>
              <a:off x="1757" y="2954"/>
              <a:ext cx="1622" cy="117"/>
            </a:xfrm>
            <a:custGeom>
              <a:avLst/>
              <a:gdLst>
                <a:gd name="T0" fmla="*/ 200 w 1441"/>
                <a:gd name="T1" fmla="*/ 0 h 1153"/>
                <a:gd name="T2" fmla="*/ 1245 w 1441"/>
                <a:gd name="T3" fmla="*/ 0 h 1153"/>
                <a:gd name="T4" fmla="*/ 3176 w 1441"/>
                <a:gd name="T5" fmla="*/ 0 h 1153"/>
                <a:gd name="T6" fmla="*/ 6004 w 1441"/>
                <a:gd name="T7" fmla="*/ 0 h 1153"/>
                <a:gd name="T8" fmla="*/ 9728 w 1441"/>
                <a:gd name="T9" fmla="*/ 0 h 1153"/>
                <a:gd name="T10" fmla="*/ 14255 w 1441"/>
                <a:gd name="T11" fmla="*/ 0 h 1153"/>
                <a:gd name="T12" fmla="*/ 18273 w 1441"/>
                <a:gd name="T13" fmla="*/ 0 h 1153"/>
                <a:gd name="T14" fmla="*/ 21412 w 1441"/>
                <a:gd name="T15" fmla="*/ 0 h 1153"/>
                <a:gd name="T16" fmla="*/ 23642 w 1441"/>
                <a:gd name="T17" fmla="*/ 0 h 1153"/>
                <a:gd name="T18" fmla="*/ 24976 w 1441"/>
                <a:gd name="T19" fmla="*/ 0 h 1153"/>
                <a:gd name="T20" fmla="*/ 25423 w 1441"/>
                <a:gd name="T21" fmla="*/ 0 h 1153"/>
                <a:gd name="T22" fmla="*/ 25158 w 1441"/>
                <a:gd name="T23" fmla="*/ 0 h 1153"/>
                <a:gd name="T24" fmla="*/ 24346 w 1441"/>
                <a:gd name="T25" fmla="*/ 0 h 1153"/>
                <a:gd name="T26" fmla="*/ 23008 w 1441"/>
                <a:gd name="T27" fmla="*/ 0 h 1153"/>
                <a:gd name="T28" fmla="*/ 21116 w 1441"/>
                <a:gd name="T29" fmla="*/ 0 h 1153"/>
                <a:gd name="T30" fmla="*/ 18718 w 1441"/>
                <a:gd name="T31" fmla="*/ 0 h 1153"/>
                <a:gd name="T32" fmla="*/ 15946 w 1441"/>
                <a:gd name="T33" fmla="*/ 0 h 1153"/>
                <a:gd name="T34" fmla="*/ 13401 w 1441"/>
                <a:gd name="T35" fmla="*/ 0 h 1153"/>
                <a:gd name="T36" fmla="*/ 11111 w 1441"/>
                <a:gd name="T37" fmla="*/ 0 h 1153"/>
                <a:gd name="T38" fmla="*/ 9103 w 1441"/>
                <a:gd name="T39" fmla="*/ 0 h 1153"/>
                <a:gd name="T40" fmla="*/ 7371 w 1441"/>
                <a:gd name="T41" fmla="*/ 0 h 1153"/>
                <a:gd name="T42" fmla="*/ 5878 w 1441"/>
                <a:gd name="T43" fmla="*/ 0 h 1153"/>
                <a:gd name="T44" fmla="*/ 4692 w 1441"/>
                <a:gd name="T45" fmla="*/ 0 h 1153"/>
                <a:gd name="T46" fmla="*/ 3733 w 1441"/>
                <a:gd name="T47" fmla="*/ 0 h 1153"/>
                <a:gd name="T48" fmla="*/ 3084 w 1441"/>
                <a:gd name="T49" fmla="*/ 0 h 1153"/>
                <a:gd name="T50" fmla="*/ 2693 w 1441"/>
                <a:gd name="T51" fmla="*/ 0 h 1153"/>
                <a:gd name="T52" fmla="*/ 2536 w 1441"/>
                <a:gd name="T53" fmla="*/ 0 h 1153"/>
                <a:gd name="T54" fmla="*/ 2607 w 1441"/>
                <a:gd name="T55" fmla="*/ 0 h 1153"/>
                <a:gd name="T56" fmla="*/ 2803 w 1441"/>
                <a:gd name="T57" fmla="*/ 0 h 1153"/>
                <a:gd name="T58" fmla="*/ 3145 w 1441"/>
                <a:gd name="T59" fmla="*/ 0 h 1153"/>
                <a:gd name="T60" fmla="*/ 3619 w 1441"/>
                <a:gd name="T61" fmla="*/ 0 h 1153"/>
                <a:gd name="T62" fmla="*/ 4224 w 1441"/>
                <a:gd name="T63" fmla="*/ 0 h 1153"/>
                <a:gd name="T64" fmla="*/ 4859 w 1441"/>
                <a:gd name="T65" fmla="*/ 0 h 1153"/>
                <a:gd name="T66" fmla="*/ 5129 w 1441"/>
                <a:gd name="T67" fmla="*/ 0 h 1153"/>
                <a:gd name="T68" fmla="*/ 5097 w 1441"/>
                <a:gd name="T69" fmla="*/ 0 h 1153"/>
                <a:gd name="T70" fmla="*/ 4667 w 1441"/>
                <a:gd name="T71" fmla="*/ 0 h 1153"/>
                <a:gd name="T72" fmla="*/ 3899 w 1441"/>
                <a:gd name="T73" fmla="*/ 0 h 1153"/>
                <a:gd name="T74" fmla="*/ 2782 w 1441"/>
                <a:gd name="T75" fmla="*/ 0 h 1153"/>
                <a:gd name="T76" fmla="*/ 1787 w 1441"/>
                <a:gd name="T77" fmla="*/ 0 h 1153"/>
                <a:gd name="T78" fmla="*/ 1014 w 1441"/>
                <a:gd name="T79" fmla="*/ 0 h 1153"/>
                <a:gd name="T80" fmla="*/ 449 w 1441"/>
                <a:gd name="T81" fmla="*/ 0 h 1153"/>
                <a:gd name="T82" fmla="*/ 108 w 1441"/>
                <a:gd name="T83" fmla="*/ 0 h 1153"/>
                <a:gd name="T84" fmla="*/ 0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44450" cap="flat">
              <a:solidFill>
                <a:srgbClr val="EC2D00"/>
              </a:solidFill>
              <a:prstDash val="solid"/>
              <a:round/>
              <a:headEnd/>
              <a:tailEnd/>
            </a:ln>
          </p:spPr>
          <p:txBody>
            <a:bodyPr wrap="square" anchor="ctr">
              <a:spAutoFit/>
            </a:bodyPr>
            <a:lstStyle/>
            <a:p>
              <a:endParaRPr lang="zh-CN" altLang="en-US"/>
            </a:p>
          </p:txBody>
        </p:sp>
      </p:grpSp>
      <p:grpSp>
        <p:nvGrpSpPr>
          <p:cNvPr id="5" name="Group 16"/>
          <p:cNvGrpSpPr>
            <a:grpSpLocks/>
          </p:cNvGrpSpPr>
          <p:nvPr/>
        </p:nvGrpSpPr>
        <p:grpSpPr bwMode="auto">
          <a:xfrm>
            <a:off x="5313069" y="5121264"/>
            <a:ext cx="4814949" cy="873124"/>
            <a:chOff x="2697" y="3429"/>
            <a:chExt cx="2073" cy="330"/>
          </a:xfrm>
        </p:grpSpPr>
        <p:sp>
          <p:nvSpPr>
            <p:cNvPr id="22541" name="Freeform 17"/>
            <p:cNvSpPr>
              <a:spLocks/>
            </p:cNvSpPr>
            <p:nvPr/>
          </p:nvSpPr>
          <p:spPr bwMode="auto">
            <a:xfrm rot="20224190" flipH="1" flipV="1">
              <a:off x="2697" y="3429"/>
              <a:ext cx="1748" cy="330"/>
            </a:xfrm>
            <a:custGeom>
              <a:avLst/>
              <a:gdLst>
                <a:gd name="T0" fmla="*/ 13642 w 1441"/>
                <a:gd name="T1" fmla="*/ 0 h 1153"/>
                <a:gd name="T2" fmla="*/ 13094 w 1441"/>
                <a:gd name="T3" fmla="*/ 0 h 1153"/>
                <a:gd name="T4" fmla="*/ 12028 w 1441"/>
                <a:gd name="T5" fmla="*/ 0 h 1153"/>
                <a:gd name="T6" fmla="*/ 10496 w 1441"/>
                <a:gd name="T7" fmla="*/ 0 h 1153"/>
                <a:gd name="T8" fmla="*/ 8486 w 1441"/>
                <a:gd name="T9" fmla="*/ 0 h 1153"/>
                <a:gd name="T10" fmla="*/ 6046 w 1441"/>
                <a:gd name="T11" fmla="*/ 0 h 1153"/>
                <a:gd name="T12" fmla="*/ 3868 w 1441"/>
                <a:gd name="T13" fmla="*/ 0 h 1153"/>
                <a:gd name="T14" fmla="*/ 2178 w 1441"/>
                <a:gd name="T15" fmla="*/ 0 h 1153"/>
                <a:gd name="T16" fmla="*/ 972 w 1441"/>
                <a:gd name="T17" fmla="*/ 0 h 1153"/>
                <a:gd name="T18" fmla="*/ 235 w 1441"/>
                <a:gd name="T19" fmla="*/ 0 h 1153"/>
                <a:gd name="T20" fmla="*/ 0 w 1441"/>
                <a:gd name="T21" fmla="*/ 0 h 1153"/>
                <a:gd name="T22" fmla="*/ 145 w 1441"/>
                <a:gd name="T23" fmla="*/ 0 h 1153"/>
                <a:gd name="T24" fmla="*/ 585 w 1441"/>
                <a:gd name="T25" fmla="*/ 0 h 1153"/>
                <a:gd name="T26" fmla="*/ 1309 w 1441"/>
                <a:gd name="T27" fmla="*/ 0 h 1153"/>
                <a:gd name="T28" fmla="*/ 2319 w 1441"/>
                <a:gd name="T29" fmla="*/ 0 h 1153"/>
                <a:gd name="T30" fmla="*/ 3628 w 1441"/>
                <a:gd name="T31" fmla="*/ 0 h 1153"/>
                <a:gd name="T32" fmla="*/ 5125 w 1441"/>
                <a:gd name="T33" fmla="*/ 0 h 1153"/>
                <a:gd name="T34" fmla="*/ 6502 w 1441"/>
                <a:gd name="T35" fmla="*/ 0 h 1153"/>
                <a:gd name="T36" fmla="*/ 7735 w 1441"/>
                <a:gd name="T37" fmla="*/ 0 h 1153"/>
                <a:gd name="T38" fmla="*/ 8825 w 1441"/>
                <a:gd name="T39" fmla="*/ 0 h 1153"/>
                <a:gd name="T40" fmla="*/ 9764 w 1441"/>
                <a:gd name="T41" fmla="*/ 0 h 1153"/>
                <a:gd name="T42" fmla="*/ 10560 w 1441"/>
                <a:gd name="T43" fmla="*/ 0 h 1153"/>
                <a:gd name="T44" fmla="*/ 11210 w 1441"/>
                <a:gd name="T45" fmla="*/ 0 h 1153"/>
                <a:gd name="T46" fmla="*/ 11722 w 1441"/>
                <a:gd name="T47" fmla="*/ 0 h 1153"/>
                <a:gd name="T48" fmla="*/ 12086 w 1441"/>
                <a:gd name="T49" fmla="*/ 0 h 1153"/>
                <a:gd name="T50" fmla="*/ 12297 w 1441"/>
                <a:gd name="T51" fmla="*/ 0 h 1153"/>
                <a:gd name="T52" fmla="*/ 12375 w 1441"/>
                <a:gd name="T53" fmla="*/ 0 h 1153"/>
                <a:gd name="T54" fmla="*/ 12332 w 1441"/>
                <a:gd name="T55" fmla="*/ 0 h 1153"/>
                <a:gd name="T56" fmla="*/ 12226 w 1441"/>
                <a:gd name="T57" fmla="*/ 0 h 1153"/>
                <a:gd name="T58" fmla="*/ 12053 w 1441"/>
                <a:gd name="T59" fmla="*/ 0 h 1153"/>
                <a:gd name="T60" fmla="*/ 11788 w 1441"/>
                <a:gd name="T61" fmla="*/ 0 h 1153"/>
                <a:gd name="T62" fmla="*/ 11466 w 1441"/>
                <a:gd name="T63" fmla="*/ 0 h 1153"/>
                <a:gd name="T64" fmla="*/ 11145 w 1441"/>
                <a:gd name="T65" fmla="*/ 0 h 1153"/>
                <a:gd name="T66" fmla="*/ 10970 w 1441"/>
                <a:gd name="T67" fmla="*/ 0 h 1153"/>
                <a:gd name="T68" fmla="*/ 11004 w 1441"/>
                <a:gd name="T69" fmla="*/ 0 h 1153"/>
                <a:gd name="T70" fmla="*/ 11237 w 1441"/>
                <a:gd name="T71" fmla="*/ 0 h 1153"/>
                <a:gd name="T72" fmla="*/ 11644 w 1441"/>
                <a:gd name="T73" fmla="*/ 0 h 1153"/>
                <a:gd name="T74" fmla="*/ 12233 w 1441"/>
                <a:gd name="T75" fmla="*/ 0 h 1153"/>
                <a:gd name="T76" fmla="*/ 12782 w 1441"/>
                <a:gd name="T77" fmla="*/ 0 h 1153"/>
                <a:gd name="T78" fmla="*/ 13203 w 1441"/>
                <a:gd name="T79" fmla="*/ 0 h 1153"/>
                <a:gd name="T80" fmla="*/ 13510 w 1441"/>
                <a:gd name="T81" fmla="*/ 0 h 1153"/>
                <a:gd name="T82" fmla="*/ 13697 w 1441"/>
                <a:gd name="T83" fmla="*/ 0 h 1153"/>
                <a:gd name="T84" fmla="*/ 13759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p:spPr>
          <p:txBody>
            <a:bodyPr wrap="square" anchor="ctr">
              <a:spAutoFit/>
            </a:bodyPr>
            <a:lstStyle/>
            <a:p>
              <a:endParaRPr lang="zh-CN" altLang="en-US"/>
            </a:p>
          </p:txBody>
        </p:sp>
        <p:sp>
          <p:nvSpPr>
            <p:cNvPr id="22542" name="Rectangle 18"/>
            <p:cNvSpPr>
              <a:spLocks noChangeArrowheads="1"/>
            </p:cNvSpPr>
            <p:nvPr/>
          </p:nvSpPr>
          <p:spPr bwMode="auto">
            <a:xfrm rot="20275561">
              <a:off x="2795" y="3493"/>
              <a:ext cx="1975" cy="17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dirty="0">
                  <a:solidFill>
                    <a:srgbClr val="FF0000"/>
                  </a:solidFill>
                  <a:latin typeface="幼圆" pitchFamily="49" charset="-122"/>
                  <a:ea typeface="幼圆" pitchFamily="49" charset="-122"/>
                </a:rPr>
                <a:t>一个长度为</a:t>
              </a:r>
              <a:r>
                <a:rPr kumimoji="1" lang="en-US" altLang="zh-CN" sz="2400" b="1" dirty="0">
                  <a:solidFill>
                    <a:srgbClr val="FF0000"/>
                  </a:solidFill>
                  <a:ea typeface="幼圆" pitchFamily="49" charset="-122"/>
                </a:rPr>
                <a:t>10</a:t>
              </a:r>
              <a:r>
                <a:rPr kumimoji="1" lang="zh-CN" altLang="en-US" sz="2400" b="1" dirty="0">
                  <a:solidFill>
                    <a:srgbClr val="FF0000"/>
                  </a:solidFill>
                  <a:latin typeface="幼圆" pitchFamily="49" charset="-122"/>
                  <a:ea typeface="幼圆" pitchFamily="49" charset="-122"/>
                </a:rPr>
                <a:t>的字符串</a:t>
              </a:r>
            </a:p>
          </p:txBody>
        </p:sp>
      </p:grpSp>
      <p:grpSp>
        <p:nvGrpSpPr>
          <p:cNvPr id="6" name="Group 19"/>
          <p:cNvGrpSpPr>
            <a:grpSpLocks/>
          </p:cNvGrpSpPr>
          <p:nvPr/>
        </p:nvGrpSpPr>
        <p:grpSpPr bwMode="auto">
          <a:xfrm>
            <a:off x="1694614" y="1628775"/>
            <a:ext cx="9681954" cy="2376488"/>
            <a:chOff x="801" y="1026"/>
            <a:chExt cx="4574" cy="1497"/>
          </a:xfrm>
        </p:grpSpPr>
        <p:sp>
          <p:nvSpPr>
            <p:cNvPr id="22539" name="Rectangle 20"/>
            <p:cNvSpPr>
              <a:spLocks noChangeArrowheads="1"/>
            </p:cNvSpPr>
            <p:nvPr/>
          </p:nvSpPr>
          <p:spPr bwMode="auto">
            <a:xfrm>
              <a:off x="801" y="1026"/>
              <a:ext cx="4410" cy="1497"/>
            </a:xfrm>
            <a:prstGeom prst="rect">
              <a:avLst/>
            </a:prstGeom>
            <a:solidFill>
              <a:srgbClr val="D7D7D7"/>
            </a:solidFill>
            <a:ln w="12700" cap="sq">
              <a:noFill/>
              <a:miter lim="800000"/>
              <a:headEnd type="none" w="sm" len="sm"/>
              <a:tailEnd type="none" w="sm" len="sm"/>
            </a:ln>
            <a:effectLst>
              <a:outerShdw dist="143684" dir="2700000" algn="ctr" rotWithShape="0">
                <a:srgbClr val="B2B2B2"/>
              </a:outerShdw>
            </a:effectLst>
          </p:spPr>
          <p:txBody>
            <a:bodyPr wrap="none" anchor="ctr"/>
            <a:lstStyle/>
            <a:p>
              <a:endParaRPr lang="zh-CN" altLang="en-US"/>
            </a:p>
          </p:txBody>
        </p:sp>
        <p:sp>
          <p:nvSpPr>
            <p:cNvPr id="22540" name="Text Box 21"/>
            <p:cNvSpPr txBox="1">
              <a:spLocks noChangeArrowheads="1"/>
            </p:cNvSpPr>
            <p:nvPr/>
          </p:nvSpPr>
          <p:spPr bwMode="auto">
            <a:xfrm>
              <a:off x="1066" y="1157"/>
              <a:ext cx="4309" cy="1035"/>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b="1">
                  <a:solidFill>
                    <a:srgbClr val="002D86"/>
                  </a:solidFill>
                  <a:latin typeface="幼圆" pitchFamily="49" charset="-122"/>
                  <a:ea typeface="幼圆" pitchFamily="49" charset="-122"/>
                </a:rPr>
                <a:t>     串是由</a:t>
              </a:r>
              <a:r>
                <a:rPr kumimoji="1" lang="en-US" altLang="zh-CN" b="1">
                  <a:solidFill>
                    <a:srgbClr val="002D86"/>
                  </a:solidFill>
                  <a:latin typeface="幼圆" pitchFamily="49" charset="-122"/>
                  <a:ea typeface="幼圆" pitchFamily="49" charset="-122"/>
                </a:rPr>
                <a:t>n</a:t>
              </a:r>
              <a:r>
                <a:rPr kumimoji="1" lang="en-US" altLang="zh-CN" b="1">
                  <a:solidFill>
                    <a:srgbClr val="002D86"/>
                  </a:solidFill>
                  <a:latin typeface="幼圆" pitchFamily="49" charset="-122"/>
                  <a:ea typeface="幼圆" pitchFamily="49" charset="-122"/>
                  <a:sym typeface="Symbol" pitchFamily="18" charset="2"/>
                </a:rPr>
                <a:t>0</a:t>
              </a:r>
              <a:r>
                <a:rPr kumimoji="1" lang="zh-CN" altLang="en-US" b="1">
                  <a:solidFill>
                    <a:srgbClr val="002D86"/>
                  </a:solidFill>
                  <a:latin typeface="幼圆" pitchFamily="49" charset="-122"/>
                  <a:ea typeface="幼圆" pitchFamily="49" charset="-122"/>
                  <a:sym typeface="Symbol" pitchFamily="18" charset="2"/>
                </a:rPr>
                <a:t>个字符组成的有限序列，记为</a:t>
              </a:r>
            </a:p>
            <a:p>
              <a:pPr algn="l" eaLnBrk="1" hangingPunct="1">
                <a:lnSpc>
                  <a:spcPct val="85000"/>
                </a:lnSpc>
                <a:spcBef>
                  <a:spcPct val="20000"/>
                </a:spcBef>
                <a:spcAft>
                  <a:spcPct val="30000"/>
                </a:spcAft>
              </a:pPr>
              <a:r>
                <a:rPr kumimoji="1" lang="zh-CN" altLang="en-US" b="1">
                  <a:solidFill>
                    <a:srgbClr val="002D86"/>
                  </a:solidFill>
                  <a:ea typeface="幼圆" pitchFamily="49" charset="-122"/>
                  <a:sym typeface="Symbol" pitchFamily="18" charset="2"/>
                </a:rPr>
                <a:t>                           </a:t>
              </a:r>
              <a:r>
                <a:rPr kumimoji="1" lang="en-US" altLang="zh-CN" b="1">
                  <a:solidFill>
                    <a:srgbClr val="002D86"/>
                  </a:solidFill>
                  <a:ea typeface="幼圆" pitchFamily="49" charset="-122"/>
                  <a:sym typeface="Symbol" pitchFamily="18" charset="2"/>
                </a:rPr>
                <a:t>S = ´a</a:t>
              </a:r>
              <a:r>
                <a:rPr kumimoji="1" lang="en-US" altLang="zh-CN" b="1" baseline="-25000">
                  <a:solidFill>
                    <a:srgbClr val="002D86"/>
                  </a:solidFill>
                  <a:ea typeface="幼圆" pitchFamily="49" charset="-122"/>
                  <a:sym typeface="Symbol" pitchFamily="18" charset="2"/>
                </a:rPr>
                <a:t>1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2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3</a:t>
              </a:r>
              <a:r>
                <a:rPr kumimoji="1" lang="en-US" altLang="zh-CN" b="1">
                  <a:solidFill>
                    <a:srgbClr val="002D86"/>
                  </a:solidFill>
                  <a:ea typeface="幼圆" pitchFamily="49" charset="-122"/>
                  <a:sym typeface="Symbol" pitchFamily="18" charset="2"/>
                </a:rPr>
                <a:t> … a</a:t>
              </a:r>
              <a:r>
                <a:rPr kumimoji="1" lang="en-US" altLang="zh-CN" b="1" baseline="-25000">
                  <a:solidFill>
                    <a:srgbClr val="002D86"/>
                  </a:solidFill>
                  <a:ea typeface="幼圆" pitchFamily="49" charset="-122"/>
                  <a:sym typeface="Symbol" pitchFamily="18" charset="2"/>
                </a:rPr>
                <a:t>n</a:t>
              </a:r>
              <a:r>
                <a:rPr kumimoji="1" lang="en-US" altLang="zh-CN" b="1" baseline="-25000">
                  <a:solidFill>
                    <a:srgbClr val="002D86"/>
                  </a:solidFill>
                  <a:latin typeface="宋体" charset="-122"/>
                  <a:sym typeface="Symbol" pitchFamily="18" charset="2"/>
                </a:rPr>
                <a:t>-</a:t>
              </a:r>
              <a:r>
                <a:rPr kumimoji="1" lang="en-US" altLang="zh-CN" b="1" baseline="-25000">
                  <a:solidFill>
                    <a:srgbClr val="002D86"/>
                  </a:solidFill>
                  <a:ea typeface="幼圆" pitchFamily="49" charset="-122"/>
                  <a:sym typeface="Symbol" pitchFamily="18" charset="2"/>
                </a:rPr>
                <a:t>1</a:t>
              </a:r>
              <a:r>
                <a:rPr kumimoji="1" lang="en-US" altLang="zh-CN" b="1">
                  <a:solidFill>
                    <a:srgbClr val="002D86"/>
                  </a:solidFill>
                  <a:ea typeface="幼圆" pitchFamily="49" charset="-122"/>
                  <a:sym typeface="Symbol" pitchFamily="18" charset="2"/>
                </a:rPr>
                <a:t> a</a:t>
              </a:r>
              <a:r>
                <a:rPr kumimoji="1" lang="en-US" altLang="zh-CN" b="1" baseline="-25000">
                  <a:solidFill>
                    <a:srgbClr val="002D86"/>
                  </a:solidFill>
                  <a:ea typeface="幼圆" pitchFamily="49" charset="-122"/>
                  <a:sym typeface="Symbol" pitchFamily="18" charset="2"/>
                </a:rPr>
                <a:t>n</a:t>
              </a:r>
              <a:r>
                <a:rPr kumimoji="1" lang="en-US" altLang="zh-CN" b="1">
                  <a:solidFill>
                    <a:srgbClr val="002D86"/>
                  </a:solidFill>
                  <a:ea typeface="幼圆" pitchFamily="49" charset="-122"/>
                  <a:sym typeface="Symbol" pitchFamily="18" charset="2"/>
                </a:rPr>
                <a:t>´</a:t>
              </a:r>
            </a:p>
            <a:p>
              <a:pPr algn="l" eaLnBrk="1" hangingPunct="1">
                <a:lnSpc>
                  <a:spcPct val="85000"/>
                </a:lnSpc>
              </a:pPr>
              <a:r>
                <a:rPr kumimoji="1" lang="zh-CN" altLang="en-US" b="1">
                  <a:solidFill>
                    <a:srgbClr val="002D86"/>
                  </a:solidFill>
                  <a:latin typeface="幼圆" pitchFamily="49" charset="-122"/>
                  <a:ea typeface="幼圆" pitchFamily="49" charset="-122"/>
                </a:rPr>
                <a:t>其中</a:t>
              </a:r>
              <a:r>
                <a:rPr kumimoji="1" lang="en-US" altLang="zh-CN" b="1">
                  <a:solidFill>
                    <a:srgbClr val="002D86"/>
                  </a:solidFill>
                  <a:latin typeface="幼圆" pitchFamily="49" charset="-122"/>
                  <a:ea typeface="幼圆" pitchFamily="49" charset="-122"/>
                </a:rPr>
                <a:t>, </a:t>
              </a:r>
              <a:r>
                <a:rPr kumimoji="1" lang="en-US" altLang="zh-CN" b="1">
                  <a:solidFill>
                    <a:srgbClr val="002D86"/>
                  </a:solidFill>
                  <a:ea typeface="幼圆" pitchFamily="49" charset="-122"/>
                </a:rPr>
                <a:t>S</a:t>
              </a:r>
              <a:r>
                <a:rPr kumimoji="1" lang="zh-CN" altLang="en-US" b="1">
                  <a:solidFill>
                    <a:srgbClr val="002D86"/>
                  </a:solidFill>
                  <a:latin typeface="幼圆" pitchFamily="49" charset="-122"/>
                  <a:ea typeface="幼圆" pitchFamily="49" charset="-122"/>
                </a:rPr>
                <a:t>表示串名（也称串变量）</a:t>
              </a:r>
              <a:r>
                <a:rPr kumimoji="1" lang="en-US" altLang="zh-CN" b="1">
                  <a:solidFill>
                    <a:srgbClr val="002D86"/>
                  </a:solidFill>
                  <a:latin typeface="幼圆" pitchFamily="49" charset="-122"/>
                  <a:ea typeface="幼圆" pitchFamily="49" charset="-122"/>
                </a:rPr>
                <a:t>,</a:t>
              </a:r>
              <a:r>
                <a:rPr kumimoji="1" lang="zh-CN" altLang="en-US" b="1">
                  <a:solidFill>
                    <a:srgbClr val="002D86"/>
                  </a:solidFill>
                  <a:latin typeface="幼圆" pitchFamily="49" charset="-122"/>
                  <a:ea typeface="幼圆" pitchFamily="49" charset="-122"/>
                </a:rPr>
                <a:t>一对引号括</a:t>
              </a:r>
            </a:p>
            <a:p>
              <a:pPr algn="l" eaLnBrk="1" hangingPunct="1">
                <a:lnSpc>
                  <a:spcPct val="85000"/>
                </a:lnSpc>
              </a:pPr>
              <a:r>
                <a:rPr kumimoji="1" lang="zh-CN" altLang="en-US" b="1">
                  <a:solidFill>
                    <a:srgbClr val="002D86"/>
                  </a:solidFill>
                  <a:latin typeface="幼圆" pitchFamily="49" charset="-122"/>
                  <a:ea typeface="幼圆" pitchFamily="49" charset="-122"/>
                </a:rPr>
                <a:t>起来的字符序列称为串值</a:t>
              </a:r>
              <a:r>
                <a:rPr kumimoji="1" lang="en-US" altLang="zh-CN" b="1">
                  <a:solidFill>
                    <a:srgbClr val="002D86"/>
                  </a:solidFill>
                  <a:latin typeface="幼圆" pitchFamily="49" charset="-122"/>
                  <a:ea typeface="幼圆" pitchFamily="49" charset="-122"/>
                </a:rPr>
                <a:t>,</a:t>
              </a:r>
              <a:r>
                <a:rPr kumimoji="1" lang="en-US" altLang="zh-CN" b="1">
                  <a:solidFill>
                    <a:srgbClr val="002D86"/>
                  </a:solidFill>
                  <a:ea typeface="幼圆" pitchFamily="49" charset="-122"/>
                </a:rPr>
                <a:t>a</a:t>
              </a:r>
              <a:r>
                <a:rPr kumimoji="1" lang="en-US" altLang="zh-CN" b="1" baseline="-25000">
                  <a:solidFill>
                    <a:srgbClr val="002D86"/>
                  </a:solidFill>
                  <a:ea typeface="幼圆" pitchFamily="49" charset="-122"/>
                </a:rPr>
                <a:t>i</a:t>
              </a:r>
              <a:r>
                <a:rPr kumimoji="1" lang="zh-CN" altLang="en-US" b="1">
                  <a:solidFill>
                    <a:srgbClr val="002D86"/>
                  </a:solidFill>
                  <a:latin typeface="幼圆" pitchFamily="49" charset="-122"/>
                  <a:ea typeface="幼圆" pitchFamily="49" charset="-122"/>
                </a:rPr>
                <a:t>可以是字母、数字</a:t>
              </a:r>
            </a:p>
            <a:p>
              <a:pPr algn="l" eaLnBrk="1" hangingPunct="1">
                <a:lnSpc>
                  <a:spcPct val="85000"/>
                </a:lnSpc>
              </a:pPr>
              <a:r>
                <a:rPr kumimoji="1" lang="zh-CN" altLang="en-US" b="1">
                  <a:solidFill>
                    <a:srgbClr val="002D86"/>
                  </a:solidFill>
                  <a:latin typeface="幼圆" pitchFamily="49" charset="-122"/>
                  <a:ea typeface="幼圆" pitchFamily="49" charset="-122"/>
                </a:rPr>
                <a:t>或其他允许的字符。</a:t>
              </a:r>
              <a:r>
                <a:rPr kumimoji="1" lang="en-US" altLang="zh-CN" b="1">
                  <a:solidFill>
                    <a:srgbClr val="002D86"/>
                  </a:solidFill>
                  <a:ea typeface="幼圆" pitchFamily="49" charset="-122"/>
                </a:rPr>
                <a:t>n</a:t>
              </a:r>
              <a:r>
                <a:rPr kumimoji="1" lang="zh-CN" altLang="en-US" b="1">
                  <a:solidFill>
                    <a:srgbClr val="002D86"/>
                  </a:solidFill>
                  <a:latin typeface="幼圆" pitchFamily="49" charset="-122"/>
                  <a:ea typeface="幼圆" pitchFamily="49" charset="-122"/>
                </a:rPr>
                <a:t>为串的长度，长度为</a:t>
              </a:r>
              <a:r>
                <a:rPr kumimoji="1" lang="en-US" altLang="zh-CN" b="1">
                  <a:solidFill>
                    <a:srgbClr val="002D86"/>
                  </a:solidFill>
                  <a:ea typeface="幼圆" pitchFamily="49" charset="-122"/>
                </a:rPr>
                <a:t>0</a:t>
              </a:r>
              <a:r>
                <a:rPr kumimoji="1" lang="zh-CN" altLang="en-US" b="1">
                  <a:solidFill>
                    <a:srgbClr val="002D86"/>
                  </a:solidFill>
                  <a:latin typeface="幼圆" pitchFamily="49" charset="-122"/>
                  <a:ea typeface="幼圆" pitchFamily="49" charset="-122"/>
                </a:rPr>
                <a:t>的</a:t>
              </a:r>
            </a:p>
            <a:p>
              <a:pPr algn="l" eaLnBrk="1" hangingPunct="1">
                <a:lnSpc>
                  <a:spcPct val="85000"/>
                </a:lnSpc>
              </a:pPr>
              <a:r>
                <a:rPr kumimoji="1" lang="zh-CN" altLang="en-US" b="1">
                  <a:solidFill>
                    <a:srgbClr val="002D86"/>
                  </a:solidFill>
                  <a:latin typeface="幼圆" pitchFamily="49" charset="-122"/>
                  <a:ea typeface="幼圆" pitchFamily="49" charset="-122"/>
                </a:rPr>
                <a:t>串称为空串。</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4515"/>
                                        </p:tgtEl>
                                        <p:attrNameLst>
                                          <p:attrName>style.visibility</p:attrName>
                                        </p:attrNameLst>
                                      </p:cBhvr>
                                      <p:to>
                                        <p:strVal val="visible"/>
                                      </p:to>
                                    </p:set>
                                    <p:animEffect transition="in" filter="slide(fromLeft)">
                                      <p:cBhvr>
                                        <p:cTn id="27" dur="500"/>
                                        <p:tgtEl>
                                          <p:spTgt spid="64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4516"/>
                                        </p:tgtEl>
                                        <p:attrNameLst>
                                          <p:attrName>style.visibility</p:attrName>
                                        </p:attrNameLst>
                                      </p:cBhvr>
                                      <p:to>
                                        <p:strVal val="visible"/>
                                      </p:to>
                                    </p:set>
                                    <p:animEffect transition="in" filter="slide(fromLeft)">
                                      <p:cBhvr>
                                        <p:cTn id="37" dur="500"/>
                                        <p:tgtEl>
                                          <p:spTgt spid="6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524"/>
                                        </p:tgtEl>
                                        <p:attrNameLst>
                                          <p:attrName>style.visibility</p:attrName>
                                        </p:attrNameLst>
                                      </p:cBhvr>
                                      <p:to>
                                        <p:strVal val="visible"/>
                                      </p:to>
                                    </p:set>
                                    <p:animEffect transition="in" filter="dissolve">
                                      <p:cBhvr>
                                        <p:cTn id="42" dur="500"/>
                                        <p:tgtEl>
                                          <p:spTgt spid="6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2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p:cNvSpPr>
            <a:spLocks/>
          </p:cNvSpPr>
          <p:nvPr/>
        </p:nvSpPr>
        <p:spPr bwMode="auto">
          <a:xfrm>
            <a:off x="405843" y="1228727"/>
            <a:ext cx="11277265" cy="2047875"/>
          </a:xfrm>
          <a:custGeom>
            <a:avLst/>
            <a:gdLst>
              <a:gd name="T0" fmla="*/ 2147483647 w 5007"/>
              <a:gd name="T1" fmla="*/ 2147483647 h 1290"/>
              <a:gd name="T2" fmla="*/ 2147483647 w 5007"/>
              <a:gd name="T3" fmla="*/ 2147483647 h 1290"/>
              <a:gd name="T4" fmla="*/ 2147483647 w 5007"/>
              <a:gd name="T5" fmla="*/ 2147483647 h 1290"/>
              <a:gd name="T6" fmla="*/ 2147483647 w 5007"/>
              <a:gd name="T7" fmla="*/ 2147483647 h 1290"/>
              <a:gd name="T8" fmla="*/ 2147483647 w 5007"/>
              <a:gd name="T9" fmla="*/ 2147483647 h 1290"/>
              <a:gd name="T10" fmla="*/ 2147483647 w 5007"/>
              <a:gd name="T11" fmla="*/ 2147483647 h 1290"/>
              <a:gd name="T12" fmla="*/ 2147483647 w 5007"/>
              <a:gd name="T13" fmla="*/ 2147483647 h 1290"/>
              <a:gd name="T14" fmla="*/ 2147483647 w 5007"/>
              <a:gd name="T15" fmla="*/ 2147483647 h 1290"/>
              <a:gd name="T16" fmla="*/ 2147483647 w 5007"/>
              <a:gd name="T17" fmla="*/ 2147483647 h 1290"/>
              <a:gd name="T18" fmla="*/ 2147483647 w 5007"/>
              <a:gd name="T19" fmla="*/ 2147483647 h 1290"/>
              <a:gd name="T20" fmla="*/ 2147483647 w 5007"/>
              <a:gd name="T21" fmla="*/ 2147483647 h 1290"/>
              <a:gd name="T22" fmla="*/ 2147483647 w 5007"/>
              <a:gd name="T23" fmla="*/ 2147483647 h 1290"/>
              <a:gd name="T24" fmla="*/ 2147483647 w 5007"/>
              <a:gd name="T25" fmla="*/ 2147483647 h 1290"/>
              <a:gd name="T26" fmla="*/ 2147483647 w 5007"/>
              <a:gd name="T27" fmla="*/ 2147483647 h 1290"/>
              <a:gd name="T28" fmla="*/ 2147483647 w 5007"/>
              <a:gd name="T29" fmla="*/ 2147483647 h 1290"/>
              <a:gd name="T30" fmla="*/ 2147483647 w 5007"/>
              <a:gd name="T31" fmla="*/ 2147483647 h 1290"/>
              <a:gd name="T32" fmla="*/ 2147483647 w 5007"/>
              <a:gd name="T33" fmla="*/ 2147483647 h 1290"/>
              <a:gd name="T34" fmla="*/ 2147483647 w 5007"/>
              <a:gd name="T35" fmla="*/ 2147483647 h 1290"/>
              <a:gd name="T36" fmla="*/ 2147483647 w 5007"/>
              <a:gd name="T37" fmla="*/ 2147483647 h 1290"/>
              <a:gd name="T38" fmla="*/ 2147483647 w 5007"/>
              <a:gd name="T39" fmla="*/ 2147483647 h 1290"/>
              <a:gd name="T40" fmla="*/ 2147483647 w 5007"/>
              <a:gd name="T41" fmla="*/ 2147483647 h 1290"/>
              <a:gd name="T42" fmla="*/ 2147483647 w 5007"/>
              <a:gd name="T43" fmla="*/ 2147483647 h 1290"/>
              <a:gd name="T44" fmla="*/ 2147483647 w 5007"/>
              <a:gd name="T45" fmla="*/ 2147483647 h 1290"/>
              <a:gd name="T46" fmla="*/ 2147483647 w 5007"/>
              <a:gd name="T47" fmla="*/ 2147483647 h 1290"/>
              <a:gd name="T48" fmla="*/ 2147483647 w 5007"/>
              <a:gd name="T49" fmla="*/ 2147483647 h 1290"/>
              <a:gd name="T50" fmla="*/ 2147483647 w 5007"/>
              <a:gd name="T51" fmla="*/ 2147483647 h 1290"/>
              <a:gd name="T52" fmla="*/ 2147483647 w 5007"/>
              <a:gd name="T53" fmla="*/ 2147483647 h 1290"/>
              <a:gd name="T54" fmla="*/ 2147483647 w 5007"/>
              <a:gd name="T55" fmla="*/ 2147483647 h 1290"/>
              <a:gd name="T56" fmla="*/ 2147483647 w 5007"/>
              <a:gd name="T57" fmla="*/ 2147483647 h 1290"/>
              <a:gd name="T58" fmla="*/ 2147483647 w 5007"/>
              <a:gd name="T59" fmla="*/ 2147483647 h 1290"/>
              <a:gd name="T60" fmla="*/ 2147483647 w 5007"/>
              <a:gd name="T61" fmla="*/ 2147483647 h 1290"/>
              <a:gd name="T62" fmla="*/ 2147483647 w 5007"/>
              <a:gd name="T63" fmla="*/ 2147483647 h 1290"/>
              <a:gd name="T64" fmla="*/ 2147483647 w 5007"/>
              <a:gd name="T65" fmla="*/ 2147483647 h 1290"/>
              <a:gd name="T66" fmla="*/ 2147483647 w 5007"/>
              <a:gd name="T67" fmla="*/ 2147483647 h 1290"/>
              <a:gd name="T68" fmla="*/ 2147483647 w 5007"/>
              <a:gd name="T69" fmla="*/ 2147483647 h 1290"/>
              <a:gd name="T70" fmla="*/ 2147483647 w 5007"/>
              <a:gd name="T71" fmla="*/ 2147483647 h 1290"/>
              <a:gd name="T72" fmla="*/ 2147483647 w 5007"/>
              <a:gd name="T73" fmla="*/ 2147483647 h 1290"/>
              <a:gd name="T74" fmla="*/ 2147483647 w 5007"/>
              <a:gd name="T75" fmla="*/ 2147483647 h 1290"/>
              <a:gd name="T76" fmla="*/ 2147483647 w 5007"/>
              <a:gd name="T77" fmla="*/ 2147483647 h 1290"/>
              <a:gd name="T78" fmla="*/ 2147483647 w 5007"/>
              <a:gd name="T79" fmla="*/ 2147483647 h 1290"/>
              <a:gd name="T80" fmla="*/ 2147483647 w 5007"/>
              <a:gd name="T81" fmla="*/ 2147483647 h 12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07" h="1290">
                <a:moveTo>
                  <a:pt x="506" y="95"/>
                </a:moveTo>
                <a:cubicBezTo>
                  <a:pt x="810" y="89"/>
                  <a:pt x="1109" y="100"/>
                  <a:pt x="1406" y="50"/>
                </a:cubicBezTo>
                <a:cubicBezTo>
                  <a:pt x="1626" y="72"/>
                  <a:pt x="1841" y="106"/>
                  <a:pt x="2062" y="117"/>
                </a:cubicBezTo>
                <a:cubicBezTo>
                  <a:pt x="2192" y="115"/>
                  <a:pt x="3618" y="99"/>
                  <a:pt x="3807" y="95"/>
                </a:cubicBezTo>
                <a:cubicBezTo>
                  <a:pt x="3866" y="94"/>
                  <a:pt x="3925" y="88"/>
                  <a:pt x="3984" y="84"/>
                </a:cubicBezTo>
                <a:cubicBezTo>
                  <a:pt x="4077" y="77"/>
                  <a:pt x="4262" y="61"/>
                  <a:pt x="4262" y="61"/>
                </a:cubicBezTo>
                <a:cubicBezTo>
                  <a:pt x="4481" y="65"/>
                  <a:pt x="4700" y="57"/>
                  <a:pt x="4918" y="73"/>
                </a:cubicBezTo>
                <a:cubicBezTo>
                  <a:pt x="4934" y="74"/>
                  <a:pt x="4897" y="97"/>
                  <a:pt x="4884" y="106"/>
                </a:cubicBezTo>
                <a:cubicBezTo>
                  <a:pt x="4844" y="135"/>
                  <a:pt x="4787" y="179"/>
                  <a:pt x="4740" y="195"/>
                </a:cubicBezTo>
                <a:cubicBezTo>
                  <a:pt x="4760" y="245"/>
                  <a:pt x="4778" y="264"/>
                  <a:pt x="4807" y="306"/>
                </a:cubicBezTo>
                <a:cubicBezTo>
                  <a:pt x="4832" y="405"/>
                  <a:pt x="4792" y="291"/>
                  <a:pt x="4896" y="395"/>
                </a:cubicBezTo>
                <a:cubicBezTo>
                  <a:pt x="4907" y="406"/>
                  <a:pt x="4903" y="424"/>
                  <a:pt x="4907" y="439"/>
                </a:cubicBezTo>
                <a:cubicBezTo>
                  <a:pt x="4889" y="494"/>
                  <a:pt x="4880" y="551"/>
                  <a:pt x="4862" y="606"/>
                </a:cubicBezTo>
                <a:cubicBezTo>
                  <a:pt x="4873" y="710"/>
                  <a:pt x="4892" y="714"/>
                  <a:pt x="4862" y="806"/>
                </a:cubicBezTo>
                <a:cubicBezTo>
                  <a:pt x="4866" y="847"/>
                  <a:pt x="4860" y="889"/>
                  <a:pt x="4873" y="928"/>
                </a:cubicBezTo>
                <a:cubicBezTo>
                  <a:pt x="4880" y="948"/>
                  <a:pt x="4903" y="958"/>
                  <a:pt x="4918" y="973"/>
                </a:cubicBezTo>
                <a:cubicBezTo>
                  <a:pt x="4953" y="1008"/>
                  <a:pt x="4972" y="1081"/>
                  <a:pt x="4984" y="1128"/>
                </a:cubicBezTo>
                <a:cubicBezTo>
                  <a:pt x="4980" y="1139"/>
                  <a:pt x="4979" y="1151"/>
                  <a:pt x="4973" y="1161"/>
                </a:cubicBezTo>
                <a:cubicBezTo>
                  <a:pt x="4968" y="1170"/>
                  <a:pt x="4947" y="1174"/>
                  <a:pt x="4951" y="1184"/>
                </a:cubicBezTo>
                <a:cubicBezTo>
                  <a:pt x="4961" y="1208"/>
                  <a:pt x="5007" y="1239"/>
                  <a:pt x="5007" y="1239"/>
                </a:cubicBezTo>
                <a:cubicBezTo>
                  <a:pt x="4879" y="1280"/>
                  <a:pt x="4707" y="1223"/>
                  <a:pt x="4573" y="1206"/>
                </a:cubicBezTo>
                <a:cubicBezTo>
                  <a:pt x="4392" y="1214"/>
                  <a:pt x="4282" y="1228"/>
                  <a:pt x="4118" y="1261"/>
                </a:cubicBezTo>
                <a:cubicBezTo>
                  <a:pt x="4099" y="1269"/>
                  <a:pt x="4082" y="1284"/>
                  <a:pt x="4062" y="1284"/>
                </a:cubicBezTo>
                <a:cubicBezTo>
                  <a:pt x="3216" y="1290"/>
                  <a:pt x="2363" y="1260"/>
                  <a:pt x="1517" y="1250"/>
                </a:cubicBezTo>
                <a:cubicBezTo>
                  <a:pt x="1102" y="1229"/>
                  <a:pt x="688" y="1218"/>
                  <a:pt x="273" y="1206"/>
                </a:cubicBezTo>
                <a:cubicBezTo>
                  <a:pt x="296" y="1112"/>
                  <a:pt x="305" y="1039"/>
                  <a:pt x="273" y="939"/>
                </a:cubicBezTo>
                <a:cubicBezTo>
                  <a:pt x="265" y="914"/>
                  <a:pt x="252" y="885"/>
                  <a:pt x="228" y="873"/>
                </a:cubicBezTo>
                <a:cubicBezTo>
                  <a:pt x="145" y="830"/>
                  <a:pt x="182" y="854"/>
                  <a:pt x="117" y="806"/>
                </a:cubicBezTo>
                <a:cubicBezTo>
                  <a:pt x="132" y="799"/>
                  <a:pt x="146" y="787"/>
                  <a:pt x="162" y="784"/>
                </a:cubicBezTo>
                <a:cubicBezTo>
                  <a:pt x="198" y="776"/>
                  <a:pt x="242" y="794"/>
                  <a:pt x="273" y="773"/>
                </a:cubicBezTo>
                <a:cubicBezTo>
                  <a:pt x="289" y="762"/>
                  <a:pt x="242" y="751"/>
                  <a:pt x="228" y="739"/>
                </a:cubicBezTo>
                <a:cubicBezTo>
                  <a:pt x="212" y="725"/>
                  <a:pt x="199" y="710"/>
                  <a:pt x="184" y="695"/>
                </a:cubicBezTo>
                <a:cubicBezTo>
                  <a:pt x="164" y="634"/>
                  <a:pt x="191" y="631"/>
                  <a:pt x="239" y="595"/>
                </a:cubicBezTo>
                <a:cubicBezTo>
                  <a:pt x="220" y="425"/>
                  <a:pt x="258" y="544"/>
                  <a:pt x="184" y="461"/>
                </a:cubicBezTo>
                <a:cubicBezTo>
                  <a:pt x="166" y="441"/>
                  <a:pt x="139" y="395"/>
                  <a:pt x="139" y="395"/>
                </a:cubicBezTo>
                <a:cubicBezTo>
                  <a:pt x="118" y="332"/>
                  <a:pt x="97" y="309"/>
                  <a:pt x="73" y="250"/>
                </a:cubicBezTo>
                <a:cubicBezTo>
                  <a:pt x="64" y="228"/>
                  <a:pt x="50" y="184"/>
                  <a:pt x="50" y="184"/>
                </a:cubicBezTo>
                <a:cubicBezTo>
                  <a:pt x="28" y="49"/>
                  <a:pt x="50" y="174"/>
                  <a:pt x="28" y="73"/>
                </a:cubicBezTo>
                <a:cubicBezTo>
                  <a:pt x="24" y="54"/>
                  <a:pt x="0" y="25"/>
                  <a:pt x="17" y="17"/>
                </a:cubicBezTo>
                <a:cubicBezTo>
                  <a:pt x="57" y="0"/>
                  <a:pt x="171" y="70"/>
                  <a:pt x="217" y="84"/>
                </a:cubicBezTo>
                <a:cubicBezTo>
                  <a:pt x="292" y="107"/>
                  <a:pt x="474" y="95"/>
                  <a:pt x="506" y="95"/>
                </a:cubicBezTo>
                <a:close/>
              </a:path>
            </a:pathLst>
          </a:custGeom>
          <a:solidFill>
            <a:srgbClr val="FFFFC9"/>
          </a:solidFill>
          <a:ln w="12700" cap="sq" cmpd="sng">
            <a:noFill/>
            <a:prstDash val="solid"/>
            <a:round/>
            <a:headEnd type="none" w="sm" len="sm"/>
            <a:tailEnd type="none" w="sm" len="sm"/>
          </a:ln>
          <a:effectLst>
            <a:outerShdw dist="172739" dir="2161642" algn="ctr" rotWithShape="0">
              <a:srgbClr val="B2B2B2"/>
            </a:outerShdw>
          </a:effectLst>
        </p:spPr>
        <p:txBody>
          <a:bodyPr wrap="none" anchor="ctr"/>
          <a:lstStyle/>
          <a:p>
            <a:endParaRPr lang="zh-CN" altLang="en-US"/>
          </a:p>
        </p:txBody>
      </p:sp>
      <p:sp>
        <p:nvSpPr>
          <p:cNvPr id="65539" name="Text Box 3"/>
          <p:cNvSpPr txBox="1">
            <a:spLocks noChangeArrowheads="1"/>
          </p:cNvSpPr>
          <p:nvPr/>
        </p:nvSpPr>
        <p:spPr bwMode="auto">
          <a:xfrm>
            <a:off x="1347056" y="2362202"/>
            <a:ext cx="9548113" cy="5847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200" b="1">
                <a:solidFill>
                  <a:srgbClr val="003399"/>
                </a:solidFill>
                <a:ea typeface="幼圆" pitchFamily="49" charset="-122"/>
              </a:rPr>
              <a:t>2</a:t>
            </a:r>
            <a:r>
              <a:rPr kumimoji="1" lang="en-US" altLang="zh-CN" sz="3200" b="1">
                <a:solidFill>
                  <a:srgbClr val="003399"/>
                </a:solidFill>
                <a:latin typeface="幼圆" pitchFamily="49" charset="-122"/>
                <a:ea typeface="幼圆" pitchFamily="49" charset="-122"/>
              </a:rPr>
              <a:t>. </a:t>
            </a:r>
            <a:r>
              <a:rPr kumimoji="1" lang="zh-CN" altLang="en-US" sz="3200" b="1">
                <a:solidFill>
                  <a:srgbClr val="003399"/>
                </a:solidFill>
                <a:latin typeface="幼圆" pitchFamily="49" charset="-122"/>
                <a:ea typeface="幼圆" pitchFamily="49" charset="-122"/>
              </a:rPr>
              <a:t>要区分空串与由空格字符组成的串的不同。</a:t>
            </a:r>
          </a:p>
        </p:txBody>
      </p:sp>
      <p:grpSp>
        <p:nvGrpSpPr>
          <p:cNvPr id="2" name="Group 4"/>
          <p:cNvGrpSpPr>
            <a:grpSpLocks/>
          </p:cNvGrpSpPr>
          <p:nvPr/>
        </p:nvGrpSpPr>
        <p:grpSpPr bwMode="auto">
          <a:xfrm>
            <a:off x="2437220" y="4800600"/>
            <a:ext cx="5180979" cy="914400"/>
            <a:chOff x="1152" y="3024"/>
            <a:chExt cx="2448" cy="576"/>
          </a:xfrm>
        </p:grpSpPr>
        <p:sp>
          <p:nvSpPr>
            <p:cNvPr id="23564" name="AutoShape 5"/>
            <p:cNvSpPr>
              <a:spLocks noChangeArrowheads="1"/>
            </p:cNvSpPr>
            <p:nvPr/>
          </p:nvSpPr>
          <p:spPr bwMode="auto">
            <a:xfrm>
              <a:off x="1152" y="3024"/>
              <a:ext cx="2448" cy="576"/>
            </a:xfrm>
            <a:prstGeom prst="cloudCallout">
              <a:avLst>
                <a:gd name="adj1" fmla="val -4083"/>
                <a:gd name="adj2" fmla="val 7468"/>
              </a:avLst>
            </a:prstGeom>
            <a:gradFill rotWithShape="0">
              <a:gsLst>
                <a:gs pos="0">
                  <a:srgbClr val="487676"/>
                </a:gs>
                <a:gs pos="50000">
                  <a:srgbClr val="9BFFFF"/>
                </a:gs>
                <a:gs pos="100000">
                  <a:srgbClr val="487676"/>
                </a:gs>
              </a:gsLst>
              <a:lin ang="5400000" scaled="1"/>
            </a:gra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3565" name="Text Box 6"/>
            <p:cNvSpPr txBox="1">
              <a:spLocks noChangeArrowheads="1"/>
            </p:cNvSpPr>
            <p:nvPr/>
          </p:nvSpPr>
          <p:spPr bwMode="auto">
            <a:xfrm>
              <a:off x="1492" y="3107"/>
              <a:ext cx="2048" cy="35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en-US" altLang="zh-CN" sz="3100" b="1">
                  <a:solidFill>
                    <a:srgbClr val="FF3300"/>
                  </a:solidFill>
                  <a:ea typeface="楷体_GB2312" pitchFamily="49" charset="-122"/>
                </a:rPr>
                <a:t>String = </a:t>
              </a:r>
              <a:r>
                <a:rPr kumimoji="1" lang="en-US" altLang="zh-CN" sz="3100" b="1">
                  <a:solidFill>
                    <a:srgbClr val="FF3300"/>
                  </a:solidFill>
                  <a:cs typeface="Times New Roman" pitchFamily="18" charset="0"/>
                  <a:sym typeface="Symbol" pitchFamily="18" charset="2"/>
                </a:rPr>
                <a:t>´</a:t>
              </a:r>
              <a:r>
                <a:rPr kumimoji="1" lang="en-US" altLang="zh-CN" sz="3100" b="1">
                  <a:solidFill>
                    <a:srgbClr val="FF3300"/>
                  </a:solidFill>
                  <a:ea typeface="楷体_GB2312" pitchFamily="49" charset="-122"/>
                </a:rPr>
                <a:t>String</a:t>
              </a:r>
              <a:r>
                <a:rPr kumimoji="1" lang="en-US" altLang="zh-CN" sz="3100" b="1">
                  <a:solidFill>
                    <a:srgbClr val="FF3300"/>
                  </a:solidFill>
                  <a:cs typeface="Times New Roman" pitchFamily="18" charset="0"/>
                  <a:sym typeface="Symbol" pitchFamily="18" charset="2"/>
                </a:rPr>
                <a:t>´</a:t>
              </a:r>
              <a:r>
                <a:rPr kumimoji="1" lang="en-US" altLang="zh-CN" sz="3100" b="1">
                  <a:solidFill>
                    <a:srgbClr val="FFFFFF"/>
                  </a:solidFill>
                  <a:ea typeface="楷体_GB2312" pitchFamily="49" charset="-122"/>
                </a:rPr>
                <a:t> </a:t>
              </a:r>
            </a:p>
          </p:txBody>
        </p:sp>
      </p:grpSp>
      <p:sp>
        <p:nvSpPr>
          <p:cNvPr id="65543" name="Text Box 7"/>
          <p:cNvSpPr txBox="1">
            <a:spLocks noChangeArrowheads="1"/>
          </p:cNvSpPr>
          <p:nvPr/>
        </p:nvSpPr>
        <p:spPr bwMode="auto">
          <a:xfrm>
            <a:off x="1118229" y="1844677"/>
            <a:ext cx="9623147" cy="584775"/>
          </a:xfrm>
          <a:prstGeom prst="rect">
            <a:avLst/>
          </a:prstGeom>
          <a:noFill/>
          <a:ln w="12700" cap="sq">
            <a:noFill/>
            <a:miter lim="800000"/>
            <a:headEnd type="none" w="sm" len="sm"/>
            <a:tailEnd type="none" w="sm" len="sm"/>
          </a:ln>
        </p:spPr>
        <p:txBody>
          <a:bodyPr wrap="none">
            <a:spAutoFit/>
          </a:bodyPr>
          <a:lstStyle/>
          <a:p>
            <a:pPr algn="l" eaLnBrk="1" hangingPunct="1">
              <a:spcAft>
                <a:spcPct val="15000"/>
              </a:spcAft>
            </a:pPr>
            <a:r>
              <a:rPr kumimoji="1" lang="zh-CN" altLang="en-US" sz="3200" b="1" dirty="0">
                <a:solidFill>
                  <a:srgbClr val="003399"/>
                </a:solidFill>
                <a:ea typeface="幼圆" pitchFamily="49" charset="-122"/>
              </a:rPr>
              <a:t>  </a:t>
            </a:r>
            <a:r>
              <a:rPr kumimoji="1" lang="en-US" altLang="zh-CN" sz="3200" b="1" dirty="0">
                <a:solidFill>
                  <a:srgbClr val="003399"/>
                </a:solidFill>
                <a:ea typeface="幼圆" pitchFamily="49" charset="-122"/>
              </a:rPr>
              <a:t>1</a:t>
            </a:r>
            <a:r>
              <a:rPr kumimoji="1" lang="en-US" altLang="zh-CN" sz="3200" b="1" dirty="0">
                <a:solidFill>
                  <a:srgbClr val="003399"/>
                </a:solidFill>
                <a:latin typeface="幼圆" pitchFamily="49" charset="-122"/>
                <a:ea typeface="幼圆" pitchFamily="49" charset="-122"/>
              </a:rPr>
              <a:t>. </a:t>
            </a:r>
            <a:r>
              <a:rPr kumimoji="1" lang="zh-CN" altLang="en-US" sz="3200" b="1" dirty="0">
                <a:solidFill>
                  <a:srgbClr val="003399"/>
                </a:solidFill>
                <a:latin typeface="幼圆" pitchFamily="49" charset="-122"/>
                <a:ea typeface="幼圆" pitchFamily="49" charset="-122"/>
              </a:rPr>
              <a:t>串值须用一对引号括起来，但引号不属于串值。</a:t>
            </a:r>
          </a:p>
        </p:txBody>
      </p:sp>
      <p:grpSp>
        <p:nvGrpSpPr>
          <p:cNvPr id="3" name="Group 8"/>
          <p:cNvGrpSpPr>
            <a:grpSpLocks/>
          </p:cNvGrpSpPr>
          <p:nvPr/>
        </p:nvGrpSpPr>
        <p:grpSpPr bwMode="auto">
          <a:xfrm>
            <a:off x="1092324" y="549275"/>
            <a:ext cx="2691951" cy="1219200"/>
            <a:chOff x="516" y="346"/>
            <a:chExt cx="1272" cy="768"/>
          </a:xfrm>
        </p:grpSpPr>
        <p:sp>
          <p:nvSpPr>
            <p:cNvPr id="23562" name="AutoShape 9"/>
            <p:cNvSpPr>
              <a:spLocks noChangeArrowheads="1"/>
            </p:cNvSpPr>
            <p:nvPr/>
          </p:nvSpPr>
          <p:spPr bwMode="auto">
            <a:xfrm>
              <a:off x="516" y="346"/>
              <a:ext cx="1272" cy="768"/>
            </a:xfrm>
            <a:prstGeom prst="irregularSeal1">
              <a:avLst/>
            </a:prstGeom>
            <a:solidFill>
              <a:srgbClr val="FF0000"/>
            </a:solidFill>
            <a:ln w="76200" cap="sq">
              <a:solidFill>
                <a:srgbClr val="FFFF00"/>
              </a:solidFill>
              <a:miter lim="800000"/>
              <a:headEnd type="none" w="sm" len="sm"/>
              <a:tailEnd type="none" w="sm" len="sm"/>
            </a:ln>
            <a:effectLst>
              <a:outerShdw dist="127633" dir="342636" algn="ctr" rotWithShape="0">
                <a:srgbClr val="B2B2B2"/>
              </a:outerShdw>
            </a:effectLst>
          </p:spPr>
          <p:txBody>
            <a:bodyPr wrap="none" anchor="ctr"/>
            <a:lstStyle/>
            <a:p>
              <a:endParaRPr lang="zh-CN" altLang="en-US"/>
            </a:p>
          </p:txBody>
        </p:sp>
        <p:sp>
          <p:nvSpPr>
            <p:cNvPr id="23563" name="Text Box 10"/>
            <p:cNvSpPr txBox="1">
              <a:spLocks noChangeArrowheads="1"/>
            </p:cNvSpPr>
            <p:nvPr/>
          </p:nvSpPr>
          <p:spPr bwMode="auto">
            <a:xfrm>
              <a:off x="708" y="418"/>
              <a:ext cx="960" cy="52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pPr algn="l" eaLnBrk="1" hangingPunct="1"/>
              <a:r>
                <a:rPr kumimoji="1" lang="zh-CN" altLang="en-US" sz="4800" b="1">
                  <a:solidFill>
                    <a:srgbClr val="FFFFFF"/>
                  </a:solidFill>
                  <a:ea typeface="华文新魏" pitchFamily="2" charset="-122"/>
                </a:rPr>
                <a:t>说明</a:t>
              </a:r>
              <a:endParaRPr kumimoji="1" lang="zh-CN" altLang="en-US" sz="4800">
                <a:ea typeface="华文新魏" pitchFamily="2" charset="-122"/>
              </a:endParaRPr>
            </a:p>
          </p:txBody>
        </p:sp>
      </p:grpSp>
      <p:grpSp>
        <p:nvGrpSpPr>
          <p:cNvPr id="4" name="Group 11"/>
          <p:cNvGrpSpPr>
            <a:grpSpLocks/>
          </p:cNvGrpSpPr>
          <p:nvPr/>
        </p:nvGrpSpPr>
        <p:grpSpPr bwMode="auto">
          <a:xfrm>
            <a:off x="6174001" y="3733802"/>
            <a:ext cx="4720930" cy="1198563"/>
            <a:chOff x="2917" y="2352"/>
            <a:chExt cx="2231" cy="755"/>
          </a:xfrm>
        </p:grpSpPr>
        <p:sp>
          <p:nvSpPr>
            <p:cNvPr id="23560" name="AutoShape 12"/>
            <p:cNvSpPr>
              <a:spLocks noChangeArrowheads="1"/>
            </p:cNvSpPr>
            <p:nvPr/>
          </p:nvSpPr>
          <p:spPr bwMode="auto">
            <a:xfrm>
              <a:off x="2917" y="2352"/>
              <a:ext cx="2231" cy="755"/>
            </a:xfrm>
            <a:prstGeom prst="wedgeEllipseCallout">
              <a:avLst>
                <a:gd name="adj1" fmla="val -56019"/>
                <a:gd name="adj2" fmla="val -123093"/>
              </a:avLst>
            </a:prstGeom>
            <a:noFill/>
            <a:ln w="66675" cap="sq">
              <a:solidFill>
                <a:srgbClr val="33CCCC"/>
              </a:solidFill>
              <a:miter lim="800000"/>
              <a:headEnd/>
              <a:tailEnd/>
            </a:ln>
          </p:spPr>
          <p:txBody>
            <a:bodyPr anchor="ctr"/>
            <a:lstStyle/>
            <a:p>
              <a:endParaRPr lang="zh-CN" altLang="zh-CN" sz="2400"/>
            </a:p>
          </p:txBody>
        </p:sp>
        <p:sp>
          <p:nvSpPr>
            <p:cNvPr id="23561" name="Text Box 13"/>
            <p:cNvSpPr txBox="1">
              <a:spLocks noChangeArrowheads="1"/>
            </p:cNvSpPr>
            <p:nvPr/>
          </p:nvSpPr>
          <p:spPr bwMode="auto">
            <a:xfrm>
              <a:off x="3135" y="2454"/>
              <a:ext cx="1821" cy="523"/>
            </a:xfrm>
            <a:prstGeom prst="rect">
              <a:avLst/>
            </a:prstGeom>
            <a:noFill/>
            <a:ln w="12700" cap="sq">
              <a:noFill/>
              <a:miter lim="800000"/>
              <a:headEnd/>
              <a:tailEnd/>
            </a:ln>
          </p:spPr>
          <p:txBody>
            <a:bodyPr wrap="square">
              <a:spAutoFit/>
            </a:bodyPr>
            <a:lstStyle/>
            <a:p>
              <a:pPr algn="l"/>
              <a:r>
                <a:rPr lang="zh-CN" altLang="en-US" sz="2400" b="1" dirty="0">
                  <a:solidFill>
                    <a:srgbClr val="003399"/>
                  </a:solidFill>
                  <a:latin typeface="幼圆" pitchFamily="49" charset="-122"/>
                  <a:ea typeface="幼圆" pitchFamily="49" charset="-122"/>
                </a:rPr>
                <a:t>前者长度为</a:t>
              </a:r>
              <a:r>
                <a:rPr lang="en-US" altLang="zh-CN" sz="2400" b="1" dirty="0">
                  <a:solidFill>
                    <a:srgbClr val="003399"/>
                  </a:solidFill>
                  <a:latin typeface="幼圆" pitchFamily="49" charset="-122"/>
                  <a:ea typeface="幼圆" pitchFamily="49" charset="-122"/>
                </a:rPr>
                <a:t>0</a:t>
              </a:r>
              <a:r>
                <a:rPr lang="zh-CN" altLang="en-US" sz="2400" b="1" dirty="0">
                  <a:solidFill>
                    <a:srgbClr val="003399"/>
                  </a:solidFill>
                  <a:latin typeface="幼圆" pitchFamily="49" charset="-122"/>
                  <a:ea typeface="幼圆" pitchFamily="49" charset="-122"/>
                </a:rPr>
                <a:t>，后者</a:t>
              </a:r>
              <a:r>
                <a:rPr lang="zh-CN" altLang="en-US" sz="2400" b="1" dirty="0" smtClean="0">
                  <a:solidFill>
                    <a:srgbClr val="003399"/>
                  </a:solidFill>
                  <a:latin typeface="幼圆" pitchFamily="49" charset="-122"/>
                  <a:ea typeface="幼圆" pitchFamily="49" charset="-122"/>
                </a:rPr>
                <a:t>长度</a:t>
              </a:r>
              <a:r>
                <a:rPr lang="zh-CN" altLang="en-US" sz="2400" b="1" dirty="0">
                  <a:solidFill>
                    <a:srgbClr val="003399"/>
                  </a:solidFill>
                  <a:latin typeface="幼圆" pitchFamily="49" charset="-122"/>
                  <a:ea typeface="幼圆" pitchFamily="49" charset="-122"/>
                </a:rPr>
                <a:t>为串中空格字符个数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65539"/>
                                        </p:tgtEl>
                                        <p:attrNameLst>
                                          <p:attrName>style.visibility</p:attrName>
                                        </p:attrNameLst>
                                      </p:cBhvr>
                                      <p:to>
                                        <p:strVal val="visible"/>
                                      </p:to>
                                    </p:set>
                                    <p:animEffect transition="in" filter="wipe(right)">
                                      <p:cBhvr>
                                        <p:cTn id="18" dur="500"/>
                                        <p:tgtEl>
                                          <p:spTgt spid="655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7" name="Rectangle 9"/>
          <p:cNvSpPr>
            <a:spLocks noChangeArrowheads="1"/>
          </p:cNvSpPr>
          <p:nvPr/>
        </p:nvSpPr>
        <p:spPr bwMode="auto">
          <a:xfrm>
            <a:off x="1480898" y="1076326"/>
            <a:ext cx="9744558" cy="1366528"/>
          </a:xfrm>
          <a:prstGeom prst="rect">
            <a:avLst/>
          </a:prstGeom>
          <a:noFill/>
          <a:ln w="12700" cap="sq">
            <a:noFill/>
            <a:miter lim="800000"/>
            <a:headEnd type="none" w="sm" len="sm"/>
            <a:tailEnd type="none" w="sm" len="sm"/>
          </a:ln>
        </p:spPr>
        <p:txBody>
          <a:bodyPr>
            <a:spAutoFit/>
          </a:bodyPr>
          <a:lstStyle/>
          <a:p>
            <a:pPr algn="l" eaLnBrk="1" hangingPunct="1">
              <a:lnSpc>
                <a:spcPct val="115000"/>
              </a:lnSpc>
            </a:pPr>
            <a:r>
              <a:rPr kumimoji="1" lang="zh-CN" altLang="en-US" sz="3600" b="1" dirty="0" smtClean="0">
                <a:solidFill>
                  <a:srgbClr val="002F8C"/>
                </a:solidFill>
                <a:latin typeface="幼圆" pitchFamily="49" charset="-122"/>
                <a:ea typeface="幼圆" pitchFamily="49" charset="-122"/>
              </a:rPr>
              <a:t>               的</a:t>
            </a:r>
            <a:r>
              <a:rPr kumimoji="1" lang="zh-CN" altLang="en-US" sz="3600" b="1" dirty="0">
                <a:solidFill>
                  <a:srgbClr val="002F8C"/>
                </a:solidFill>
                <a:latin typeface="幼圆" pitchFamily="49" charset="-122"/>
                <a:ea typeface="幼圆" pitchFamily="49" charset="-122"/>
              </a:rPr>
              <a:t>充分必要条件为两个</a:t>
            </a:r>
            <a:r>
              <a:rPr kumimoji="1" lang="zh-CN" altLang="en-US" sz="3600" b="1" dirty="0" smtClean="0">
                <a:solidFill>
                  <a:srgbClr val="002F8C"/>
                </a:solidFill>
                <a:latin typeface="幼圆" pitchFamily="49" charset="-122"/>
                <a:ea typeface="幼圆" pitchFamily="49" charset="-122"/>
              </a:rPr>
              <a:t>字符串的</a:t>
            </a:r>
            <a:r>
              <a:rPr kumimoji="1" lang="zh-CN" altLang="en-US" sz="3600" b="1" dirty="0">
                <a:solidFill>
                  <a:srgbClr val="002F8C"/>
                </a:solidFill>
                <a:latin typeface="幼圆" pitchFamily="49" charset="-122"/>
                <a:ea typeface="幼圆" pitchFamily="49" charset="-122"/>
              </a:rPr>
              <a:t>长度相等</a:t>
            </a:r>
            <a:r>
              <a:rPr kumimoji="1" lang="zh-CN" altLang="en-US" sz="3600" b="1" dirty="0">
                <a:solidFill>
                  <a:srgbClr val="002F8C"/>
                </a:solidFill>
                <a:latin typeface="楷体_GB2312" pitchFamily="49" charset="-122"/>
                <a:ea typeface="楷体_GB2312" pitchFamily="49" charset="-122"/>
              </a:rPr>
              <a:t>，</a:t>
            </a:r>
          </a:p>
        </p:txBody>
      </p:sp>
      <p:sp>
        <p:nvSpPr>
          <p:cNvPr id="68610" name="Rectangle 2"/>
          <p:cNvSpPr>
            <a:spLocks noChangeArrowheads="1"/>
          </p:cNvSpPr>
          <p:nvPr/>
        </p:nvSpPr>
        <p:spPr bwMode="auto">
          <a:xfrm>
            <a:off x="3773481" y="3154364"/>
            <a:ext cx="1508746" cy="707886"/>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4000" b="1">
                <a:solidFill>
                  <a:srgbClr val="0000CC"/>
                </a:solidFill>
                <a:cs typeface="Times New Roman" pitchFamily="18" charset="0"/>
                <a:sym typeface="Symbol" pitchFamily="18" charset="2"/>
              </a:rPr>
              <a:t>´</a:t>
            </a:r>
            <a:r>
              <a:rPr kumimoji="1" lang="en-US" altLang="zh-CN" sz="4000" b="1">
                <a:solidFill>
                  <a:srgbClr val="0000CC"/>
                </a:solidFill>
                <a:ea typeface="楷体_GB2312" pitchFamily="49" charset="-122"/>
              </a:rPr>
              <a:t>abcd</a:t>
            </a:r>
            <a:r>
              <a:rPr kumimoji="1" lang="en-US" altLang="zh-CN" sz="4000" b="1">
                <a:solidFill>
                  <a:srgbClr val="0000CC"/>
                </a:solidFill>
                <a:cs typeface="Times New Roman" pitchFamily="18" charset="0"/>
                <a:sym typeface="Symbol" pitchFamily="18" charset="2"/>
              </a:rPr>
              <a:t>´</a:t>
            </a:r>
          </a:p>
        </p:txBody>
      </p:sp>
      <p:sp>
        <p:nvSpPr>
          <p:cNvPr id="68611" name="Text Box 3"/>
          <p:cNvSpPr txBox="1">
            <a:spLocks noChangeArrowheads="1"/>
          </p:cNvSpPr>
          <p:nvPr/>
        </p:nvSpPr>
        <p:spPr bwMode="auto">
          <a:xfrm>
            <a:off x="5586823" y="2990850"/>
            <a:ext cx="607859" cy="1015663"/>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6000" b="1">
                <a:solidFill>
                  <a:srgbClr val="FF3300"/>
                </a:solidFill>
                <a:sym typeface="Symbol" pitchFamily="18" charset="2"/>
              </a:rPr>
              <a:t></a:t>
            </a:r>
            <a:endParaRPr kumimoji="1" lang="zh-CN" altLang="en-US" sz="6000" b="1">
              <a:solidFill>
                <a:srgbClr val="00FFFF"/>
              </a:solidFill>
            </a:endParaRPr>
          </a:p>
        </p:txBody>
      </p:sp>
      <p:sp>
        <p:nvSpPr>
          <p:cNvPr id="68612" name="Rectangle 4"/>
          <p:cNvSpPr>
            <a:spLocks noChangeArrowheads="1"/>
          </p:cNvSpPr>
          <p:nvPr/>
        </p:nvSpPr>
        <p:spPr bwMode="auto">
          <a:xfrm>
            <a:off x="6446002" y="3162301"/>
            <a:ext cx="1508746" cy="707886"/>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4000" b="1">
                <a:solidFill>
                  <a:srgbClr val="0000CC"/>
                </a:solidFill>
                <a:cs typeface="Times New Roman" pitchFamily="18" charset="0"/>
                <a:sym typeface="Symbol" pitchFamily="18" charset="2"/>
              </a:rPr>
              <a:t>´</a:t>
            </a:r>
            <a:r>
              <a:rPr kumimoji="1" lang="en-US" altLang="zh-CN" sz="4000" b="1">
                <a:solidFill>
                  <a:srgbClr val="0000CC"/>
                </a:solidFill>
                <a:ea typeface="楷体_GB2312" pitchFamily="49" charset="-122"/>
              </a:rPr>
              <a:t>bacd</a:t>
            </a:r>
            <a:r>
              <a:rPr kumimoji="1" lang="en-US" altLang="zh-CN" sz="4000" b="1">
                <a:solidFill>
                  <a:srgbClr val="0000CC"/>
                </a:solidFill>
                <a:cs typeface="Times New Roman" pitchFamily="18" charset="0"/>
                <a:sym typeface="Symbol" pitchFamily="18" charset="2"/>
              </a:rPr>
              <a:t>´</a:t>
            </a:r>
            <a:endParaRPr kumimoji="1" lang="en-US" altLang="zh-CN" sz="4000" b="1">
              <a:solidFill>
                <a:srgbClr val="FFFF00"/>
              </a:solidFill>
              <a:cs typeface="Times New Roman" pitchFamily="18" charset="0"/>
              <a:sym typeface="Symbol" pitchFamily="18" charset="2"/>
            </a:endParaRPr>
          </a:p>
        </p:txBody>
      </p:sp>
      <p:sp>
        <p:nvSpPr>
          <p:cNvPr id="68613" name="Rectangle 5"/>
          <p:cNvSpPr>
            <a:spLocks noChangeArrowheads="1"/>
          </p:cNvSpPr>
          <p:nvPr/>
        </p:nvSpPr>
        <p:spPr bwMode="auto">
          <a:xfrm>
            <a:off x="3758371" y="4289426"/>
            <a:ext cx="1508746" cy="707886"/>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4000" b="1">
                <a:solidFill>
                  <a:srgbClr val="0000CC"/>
                </a:solidFill>
                <a:cs typeface="Times New Roman" pitchFamily="18" charset="0"/>
                <a:sym typeface="Symbol" pitchFamily="18" charset="2"/>
              </a:rPr>
              <a:t>´</a:t>
            </a:r>
            <a:r>
              <a:rPr kumimoji="1" lang="en-US" altLang="zh-CN" sz="4000" b="1">
                <a:solidFill>
                  <a:srgbClr val="0000CC"/>
                </a:solidFill>
                <a:ea typeface="楷体_GB2312" pitchFamily="49" charset="-122"/>
              </a:rPr>
              <a:t>abcd</a:t>
            </a:r>
            <a:r>
              <a:rPr kumimoji="1" lang="en-US" altLang="zh-CN" sz="4000" b="1">
                <a:solidFill>
                  <a:srgbClr val="0000CC"/>
                </a:solidFill>
                <a:cs typeface="Times New Roman" pitchFamily="18" charset="0"/>
                <a:sym typeface="Symbol" pitchFamily="18" charset="2"/>
              </a:rPr>
              <a:t>´</a:t>
            </a:r>
          </a:p>
        </p:txBody>
      </p:sp>
      <p:sp>
        <p:nvSpPr>
          <p:cNvPr id="68614" name="Text Box 6"/>
          <p:cNvSpPr txBox="1">
            <a:spLocks noChangeArrowheads="1"/>
          </p:cNvSpPr>
          <p:nvPr/>
        </p:nvSpPr>
        <p:spPr bwMode="auto">
          <a:xfrm>
            <a:off x="5586822" y="4191000"/>
            <a:ext cx="813846" cy="1015663"/>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6000" b="1">
                <a:solidFill>
                  <a:srgbClr val="FF3300"/>
                </a:solidFill>
              </a:rPr>
              <a:t>=</a:t>
            </a:r>
            <a:endParaRPr kumimoji="1" lang="en-US" altLang="zh-CN" sz="6000" b="1">
              <a:solidFill>
                <a:srgbClr val="00FFFF"/>
              </a:solidFill>
            </a:endParaRPr>
          </a:p>
        </p:txBody>
      </p:sp>
      <p:sp>
        <p:nvSpPr>
          <p:cNvPr id="68615" name="Rectangle 7"/>
          <p:cNvSpPr>
            <a:spLocks noChangeArrowheads="1"/>
          </p:cNvSpPr>
          <p:nvPr/>
        </p:nvSpPr>
        <p:spPr bwMode="auto">
          <a:xfrm>
            <a:off x="6517241" y="4286251"/>
            <a:ext cx="1508746" cy="707886"/>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4000" b="1">
                <a:solidFill>
                  <a:srgbClr val="0000CC"/>
                </a:solidFill>
                <a:cs typeface="Times New Roman" pitchFamily="18" charset="0"/>
                <a:sym typeface="Symbol" pitchFamily="18" charset="2"/>
              </a:rPr>
              <a:t>´</a:t>
            </a:r>
            <a:r>
              <a:rPr kumimoji="1" lang="en-US" altLang="zh-CN" sz="4000" b="1">
                <a:solidFill>
                  <a:srgbClr val="0000CC"/>
                </a:solidFill>
                <a:ea typeface="楷体_GB2312" pitchFamily="49" charset="-122"/>
              </a:rPr>
              <a:t>abcd</a:t>
            </a:r>
            <a:r>
              <a:rPr kumimoji="1" lang="en-US" altLang="zh-CN" sz="4000" b="1">
                <a:solidFill>
                  <a:srgbClr val="0000CC"/>
                </a:solidFill>
                <a:cs typeface="Times New Roman" pitchFamily="18" charset="0"/>
                <a:sym typeface="Symbol" pitchFamily="18" charset="2"/>
              </a:rPr>
              <a:t>´</a:t>
            </a:r>
            <a:endParaRPr kumimoji="1" lang="en-US" altLang="zh-CN" sz="4000" b="1">
              <a:solidFill>
                <a:srgbClr val="FFFF00"/>
              </a:solidFill>
              <a:cs typeface="Times New Roman" pitchFamily="18" charset="0"/>
              <a:sym typeface="Symbol" pitchFamily="18" charset="2"/>
            </a:endParaRPr>
          </a:p>
        </p:txBody>
      </p:sp>
      <p:sp>
        <p:nvSpPr>
          <p:cNvPr id="68616" name="Rectangle 8"/>
          <p:cNvSpPr>
            <a:spLocks noChangeArrowheads="1"/>
          </p:cNvSpPr>
          <p:nvPr/>
        </p:nvSpPr>
        <p:spPr bwMode="auto">
          <a:xfrm>
            <a:off x="4062752" y="1691458"/>
            <a:ext cx="6207148" cy="729430"/>
          </a:xfrm>
          <a:prstGeom prst="rect">
            <a:avLst/>
          </a:prstGeom>
          <a:noFill/>
          <a:ln w="12700" cap="sq">
            <a:noFill/>
            <a:miter lim="800000"/>
            <a:headEnd type="none" w="sm" len="sm"/>
            <a:tailEnd type="none" w="sm" len="sm"/>
          </a:ln>
        </p:spPr>
        <p:txBody>
          <a:bodyPr wrap="none">
            <a:spAutoFit/>
          </a:bodyPr>
          <a:lstStyle/>
          <a:p>
            <a:pPr algn="l" eaLnBrk="1" hangingPunct="1">
              <a:lnSpc>
                <a:spcPct val="115000"/>
              </a:lnSpc>
            </a:pPr>
            <a:r>
              <a:rPr kumimoji="1" lang="zh-CN" altLang="en-US" sz="3600" b="1" dirty="0" smtClean="0">
                <a:solidFill>
                  <a:srgbClr val="FF3300"/>
                </a:solidFill>
                <a:latin typeface="幼圆" pitchFamily="49" charset="-122"/>
                <a:ea typeface="幼圆" pitchFamily="49" charset="-122"/>
              </a:rPr>
              <a:t>并且对应位置上的字符相同。</a:t>
            </a:r>
            <a:endParaRPr kumimoji="1" lang="zh-CN" altLang="en-US" sz="3600" b="1" dirty="0">
              <a:solidFill>
                <a:srgbClr val="FF3300"/>
              </a:solidFill>
              <a:latin typeface="幼圆" pitchFamily="49" charset="-122"/>
              <a:ea typeface="幼圆" pitchFamily="49" charset="-122"/>
            </a:endParaRPr>
          </a:p>
        </p:txBody>
      </p:sp>
      <p:sp>
        <p:nvSpPr>
          <p:cNvPr id="68618" name="Text Box 10"/>
          <p:cNvSpPr txBox="1">
            <a:spLocks noChangeArrowheads="1"/>
          </p:cNvSpPr>
          <p:nvPr/>
        </p:nvSpPr>
        <p:spPr bwMode="auto">
          <a:xfrm>
            <a:off x="1016768" y="1123952"/>
            <a:ext cx="4265673" cy="701731"/>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lnSpc>
                <a:spcPct val="110000"/>
              </a:lnSpc>
            </a:pPr>
            <a:r>
              <a:rPr kumimoji="1" lang="en-US" altLang="zh-CN" sz="3600" b="1" dirty="0">
                <a:solidFill>
                  <a:srgbClr val="FF3300"/>
                </a:solidFill>
                <a:ea typeface="楷体_GB2312" pitchFamily="49" charset="-122"/>
              </a:rPr>
              <a:t>3</a:t>
            </a:r>
            <a:r>
              <a:rPr kumimoji="1" lang="en-US" altLang="zh-CN" sz="3600" b="1" dirty="0">
                <a:solidFill>
                  <a:srgbClr val="FF3300"/>
                </a:solidFill>
                <a:latin typeface="楷体_GB2312" pitchFamily="49" charset="-122"/>
                <a:ea typeface="楷体_GB2312" pitchFamily="49" charset="-122"/>
              </a:rPr>
              <a:t>.</a:t>
            </a:r>
            <a:r>
              <a:rPr kumimoji="1" lang="zh-CN" altLang="en-US" sz="3600" b="1" dirty="0">
                <a:solidFill>
                  <a:srgbClr val="FF3300"/>
                </a:solidFill>
                <a:latin typeface="黑体" pitchFamily="49" charset="-122"/>
                <a:ea typeface="黑体" pitchFamily="49" charset="-122"/>
              </a:rPr>
              <a:t>两个字符串相等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wipe(left)">
                                      <p:cBhvr>
                                        <p:cTn id="7" dur="500"/>
                                        <p:tgtEl>
                                          <p:spTgt spid="68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left)">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8610"/>
                                        </p:tgtEl>
                                        <p:attrNameLst>
                                          <p:attrName>style.visibility</p:attrName>
                                        </p:attrNameLst>
                                      </p:cBhvr>
                                      <p:to>
                                        <p:strVal val="visible"/>
                                      </p:to>
                                    </p:set>
                                    <p:anim calcmode="lin" valueType="num">
                                      <p:cBhvr additive="base">
                                        <p:cTn id="17" dur="500" fill="hold"/>
                                        <p:tgtEl>
                                          <p:spTgt spid="68610"/>
                                        </p:tgtEl>
                                        <p:attrNameLst>
                                          <p:attrName>ppt_x</p:attrName>
                                        </p:attrNameLst>
                                      </p:cBhvr>
                                      <p:tavLst>
                                        <p:tav tm="0">
                                          <p:val>
                                            <p:strVal val="0-#ppt_w/2"/>
                                          </p:val>
                                        </p:tav>
                                        <p:tav tm="100000">
                                          <p:val>
                                            <p:strVal val="#ppt_x"/>
                                          </p:val>
                                        </p:tav>
                                      </p:tavLst>
                                    </p:anim>
                                    <p:anim calcmode="lin" valueType="num">
                                      <p:cBhvr additive="base">
                                        <p:cTn id="1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8612"/>
                                        </p:tgtEl>
                                        <p:attrNameLst>
                                          <p:attrName>style.visibility</p:attrName>
                                        </p:attrNameLst>
                                      </p:cBhvr>
                                      <p:to>
                                        <p:strVal val="visible"/>
                                      </p:to>
                                    </p:set>
                                    <p:anim calcmode="lin" valueType="num">
                                      <p:cBhvr additive="base">
                                        <p:cTn id="23" dur="500" fill="hold"/>
                                        <p:tgtEl>
                                          <p:spTgt spid="68612"/>
                                        </p:tgtEl>
                                        <p:attrNameLst>
                                          <p:attrName>ppt_x</p:attrName>
                                        </p:attrNameLst>
                                      </p:cBhvr>
                                      <p:tavLst>
                                        <p:tav tm="0">
                                          <p:val>
                                            <p:strVal val="1+#ppt_w/2"/>
                                          </p:val>
                                        </p:tav>
                                        <p:tav tm="100000">
                                          <p:val>
                                            <p:strVal val="#ppt_x"/>
                                          </p:val>
                                        </p:tav>
                                      </p:tavLst>
                                    </p:anim>
                                    <p:anim calcmode="lin" valueType="num">
                                      <p:cBhvr additive="base">
                                        <p:cTn id="2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11"/>
                                        </p:tgtEl>
                                        <p:attrNameLst>
                                          <p:attrName>style.visibility</p:attrName>
                                        </p:attrNameLst>
                                      </p:cBhvr>
                                      <p:to>
                                        <p:strVal val="visible"/>
                                      </p:to>
                                    </p:set>
                                    <p:animEffect transition="in" filter="dissolve">
                                      <p:cBhvr>
                                        <p:cTn id="29" dur="500"/>
                                        <p:tgtEl>
                                          <p:spTgt spid="686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8613"/>
                                        </p:tgtEl>
                                        <p:attrNameLst>
                                          <p:attrName>style.visibility</p:attrName>
                                        </p:attrNameLst>
                                      </p:cBhvr>
                                      <p:to>
                                        <p:strVal val="visible"/>
                                      </p:to>
                                    </p:set>
                                    <p:anim calcmode="lin" valueType="num">
                                      <p:cBhvr additive="base">
                                        <p:cTn id="34" dur="500" fill="hold"/>
                                        <p:tgtEl>
                                          <p:spTgt spid="68613"/>
                                        </p:tgtEl>
                                        <p:attrNameLst>
                                          <p:attrName>ppt_x</p:attrName>
                                        </p:attrNameLst>
                                      </p:cBhvr>
                                      <p:tavLst>
                                        <p:tav tm="0">
                                          <p:val>
                                            <p:strVal val="0-#ppt_w/2"/>
                                          </p:val>
                                        </p:tav>
                                        <p:tav tm="100000">
                                          <p:val>
                                            <p:strVal val="#ppt_x"/>
                                          </p:val>
                                        </p:tav>
                                      </p:tavLst>
                                    </p:anim>
                                    <p:anim calcmode="lin" valueType="num">
                                      <p:cBhvr additive="base">
                                        <p:cTn id="35"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8615"/>
                                        </p:tgtEl>
                                        <p:attrNameLst>
                                          <p:attrName>style.visibility</p:attrName>
                                        </p:attrNameLst>
                                      </p:cBhvr>
                                      <p:to>
                                        <p:strVal val="visible"/>
                                      </p:to>
                                    </p:set>
                                    <p:anim calcmode="lin" valueType="num">
                                      <p:cBhvr additive="base">
                                        <p:cTn id="40" dur="500" fill="hold"/>
                                        <p:tgtEl>
                                          <p:spTgt spid="68615"/>
                                        </p:tgtEl>
                                        <p:attrNameLst>
                                          <p:attrName>ppt_x</p:attrName>
                                        </p:attrNameLst>
                                      </p:cBhvr>
                                      <p:tavLst>
                                        <p:tav tm="0">
                                          <p:val>
                                            <p:strVal val="1+#ppt_w/2"/>
                                          </p:val>
                                        </p:tav>
                                        <p:tav tm="100000">
                                          <p:val>
                                            <p:strVal val="#ppt_x"/>
                                          </p:val>
                                        </p:tav>
                                      </p:tavLst>
                                    </p:anim>
                                    <p:anim calcmode="lin" valueType="num">
                                      <p:cBhvr additive="base">
                                        <p:cTn id="41"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8614"/>
                                        </p:tgtEl>
                                        <p:attrNameLst>
                                          <p:attrName>style.visibility</p:attrName>
                                        </p:attrNameLst>
                                      </p:cBhvr>
                                      <p:to>
                                        <p:strVal val="visible"/>
                                      </p:to>
                                    </p:set>
                                    <p:animEffect transition="in" filter="dissolve">
                                      <p:cBhvr>
                                        <p:cTn id="46" dur="500"/>
                                        <p:tgtEl>
                                          <p:spTgt spid="686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8616"/>
                                        </p:tgtEl>
                                        <p:attrNameLst>
                                          <p:attrName>style.visibility</p:attrName>
                                        </p:attrNameLst>
                                      </p:cBhvr>
                                      <p:to>
                                        <p:strVal val="visible"/>
                                      </p:to>
                                    </p:set>
                                    <p:animEffect transition="in" filter="dissolve">
                                      <p:cBhvr>
                                        <p:cTn id="51"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autoUpdateAnimBg="0"/>
      <p:bldP spid="68610" grpId="0" autoUpdateAnimBg="0"/>
      <p:bldP spid="68611" grpId="0" autoUpdateAnimBg="0"/>
      <p:bldP spid="68612" grpId="0" autoUpdateAnimBg="0"/>
      <p:bldP spid="68613" grpId="0" autoUpdateAnimBg="0"/>
      <p:bldP spid="68614" grpId="0" autoUpdateAnimBg="0"/>
      <p:bldP spid="68615" grpId="0" autoUpdateAnimBg="0"/>
      <p:bldP spid="68616" grpId="0" autoUpdateAnimBg="0"/>
      <p:bldP spid="6861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08767" y="381000"/>
            <a:ext cx="5383900" cy="630238"/>
          </a:xfrm>
          <a:prstGeom prst="rect">
            <a:avLst/>
          </a:prstGeom>
          <a:solidFill>
            <a:srgbClr val="C9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串的基本操作</a:t>
            </a:r>
            <a:endParaRPr kumimoji="1" lang="zh-CN" altLang="en-US" sz="2400" dirty="0">
              <a:solidFill>
                <a:srgbClr val="FF6600"/>
              </a:solidFill>
            </a:endParaRPr>
          </a:p>
        </p:txBody>
      </p:sp>
      <p:sp>
        <p:nvSpPr>
          <p:cNvPr id="69635" name="Text Box 3"/>
          <p:cNvSpPr txBox="1">
            <a:spLocks noChangeArrowheads="1"/>
          </p:cNvSpPr>
          <p:nvPr/>
        </p:nvSpPr>
        <p:spPr bwMode="auto">
          <a:xfrm>
            <a:off x="811686" y="1368427"/>
            <a:ext cx="731597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给串变量赋值</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ASSIGN(S1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6" name="Text Box 4"/>
          <p:cNvSpPr txBox="1">
            <a:spLocks noChangeArrowheads="1"/>
          </p:cNvSpPr>
          <p:nvPr/>
        </p:nvSpPr>
        <p:spPr bwMode="auto">
          <a:xfrm>
            <a:off x="8939349" y="1319215"/>
            <a:ext cx="301144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strcpy(S1,S2)</a:t>
            </a:r>
          </a:p>
        </p:txBody>
      </p:sp>
      <p:sp>
        <p:nvSpPr>
          <p:cNvPr id="69637" name="Text Box 5"/>
          <p:cNvSpPr txBox="1">
            <a:spLocks noChangeArrowheads="1"/>
          </p:cNvSpPr>
          <p:nvPr/>
        </p:nvSpPr>
        <p:spPr bwMode="auto">
          <a:xfrm>
            <a:off x="811688" y="1827214"/>
            <a:ext cx="825934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2</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判断两个串是否相等</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EQUAL(S1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8" name="Text Box 6"/>
          <p:cNvSpPr txBox="1">
            <a:spLocks noChangeArrowheads="1"/>
          </p:cNvSpPr>
          <p:nvPr/>
        </p:nvSpPr>
        <p:spPr bwMode="auto">
          <a:xfrm>
            <a:off x="8939349" y="1800227"/>
            <a:ext cx="325106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strcmp(S1,S2)</a:t>
            </a:r>
          </a:p>
        </p:txBody>
      </p:sp>
      <p:sp>
        <p:nvSpPr>
          <p:cNvPr id="69639" name="Text Box 7"/>
          <p:cNvSpPr txBox="1">
            <a:spLocks noChangeArrowheads="1"/>
          </p:cNvSpPr>
          <p:nvPr/>
        </p:nvSpPr>
        <p:spPr bwMode="auto">
          <a:xfrm>
            <a:off x="811688" y="2305052"/>
            <a:ext cx="777794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3</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两个字符串连接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CONCAT(S1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0" name="Text Box 8"/>
          <p:cNvSpPr txBox="1">
            <a:spLocks noChangeArrowheads="1"/>
          </p:cNvSpPr>
          <p:nvPr/>
        </p:nvSpPr>
        <p:spPr bwMode="auto">
          <a:xfrm>
            <a:off x="8939349" y="2290765"/>
            <a:ext cx="301144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strcat(S1,S2)</a:t>
            </a:r>
          </a:p>
        </p:txBody>
      </p:sp>
      <p:sp>
        <p:nvSpPr>
          <p:cNvPr id="69641" name="Text Box 9"/>
          <p:cNvSpPr txBox="1">
            <a:spLocks noChangeArrowheads="1"/>
          </p:cNvSpPr>
          <p:nvPr/>
        </p:nvSpPr>
        <p:spPr bwMode="auto">
          <a:xfrm>
            <a:off x="811686" y="2771777"/>
            <a:ext cx="599482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4</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求字符串的长度</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LEN(S)</a:t>
            </a:r>
            <a:endParaRPr kumimoji="1" lang="en-US" altLang="zh-CN" sz="2600">
              <a:solidFill>
                <a:srgbClr val="003399"/>
              </a:solidFill>
            </a:endParaRPr>
          </a:p>
        </p:txBody>
      </p:sp>
      <p:sp>
        <p:nvSpPr>
          <p:cNvPr id="69642" name="Text Box 10"/>
          <p:cNvSpPr txBox="1">
            <a:spLocks noChangeArrowheads="1"/>
          </p:cNvSpPr>
          <p:nvPr/>
        </p:nvSpPr>
        <p:spPr bwMode="auto">
          <a:xfrm>
            <a:off x="8967413" y="2752727"/>
            <a:ext cx="2309853"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strlen(S)</a:t>
            </a:r>
          </a:p>
        </p:txBody>
      </p:sp>
      <p:sp>
        <p:nvSpPr>
          <p:cNvPr id="69643" name="Text Box 11"/>
          <p:cNvSpPr txBox="1">
            <a:spLocks noChangeArrowheads="1"/>
          </p:cNvSpPr>
          <p:nvPr/>
        </p:nvSpPr>
        <p:spPr bwMode="auto">
          <a:xfrm>
            <a:off x="811686" y="3211514"/>
            <a:ext cx="5571712"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5</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SUBSTR(S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endParaRPr kumimoji="1" lang="en-US" altLang="zh-CN" sz="2600">
              <a:solidFill>
                <a:srgbClr val="003399"/>
              </a:solidFill>
            </a:endParaRPr>
          </a:p>
        </p:txBody>
      </p:sp>
      <p:sp>
        <p:nvSpPr>
          <p:cNvPr id="69644" name="Text Box 12"/>
          <p:cNvSpPr txBox="1">
            <a:spLocks noChangeArrowheads="1"/>
          </p:cNvSpPr>
          <p:nvPr/>
        </p:nvSpPr>
        <p:spPr bwMode="auto">
          <a:xfrm>
            <a:off x="811688" y="3673475"/>
            <a:ext cx="8451473"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6</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求子串在主串中的位置</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INDEX(S1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5" name="Text Box 13"/>
          <p:cNvSpPr txBox="1">
            <a:spLocks noChangeArrowheads="1"/>
          </p:cNvSpPr>
          <p:nvPr/>
        </p:nvSpPr>
        <p:spPr bwMode="auto">
          <a:xfrm>
            <a:off x="8965254" y="3651252"/>
            <a:ext cx="2845222"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strstr(S1,S2)</a:t>
            </a:r>
          </a:p>
        </p:txBody>
      </p:sp>
      <p:sp>
        <p:nvSpPr>
          <p:cNvPr id="69646" name="Text Box 14"/>
          <p:cNvSpPr txBox="1">
            <a:spLocks noChangeArrowheads="1"/>
          </p:cNvSpPr>
          <p:nvPr/>
        </p:nvSpPr>
        <p:spPr bwMode="auto">
          <a:xfrm>
            <a:off x="811688" y="4108452"/>
            <a:ext cx="711305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7</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串的替换</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REPLACE(S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7" name="Text Box 15"/>
          <p:cNvSpPr txBox="1">
            <a:spLocks noChangeArrowheads="1"/>
          </p:cNvSpPr>
          <p:nvPr/>
        </p:nvSpPr>
        <p:spPr bwMode="auto">
          <a:xfrm>
            <a:off x="811688" y="4546602"/>
            <a:ext cx="5893363"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8</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串的复制</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COPY(S1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8" name="Text Box 16"/>
          <p:cNvSpPr txBox="1">
            <a:spLocks noChangeArrowheads="1"/>
          </p:cNvSpPr>
          <p:nvPr/>
        </p:nvSpPr>
        <p:spPr bwMode="auto">
          <a:xfrm>
            <a:off x="8965255" y="4497390"/>
            <a:ext cx="3225160"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strcpy(S2,S1)</a:t>
            </a:r>
          </a:p>
        </p:txBody>
      </p:sp>
      <p:sp>
        <p:nvSpPr>
          <p:cNvPr id="69649" name="Text Box 17"/>
          <p:cNvSpPr txBox="1">
            <a:spLocks noChangeArrowheads="1"/>
          </p:cNvSpPr>
          <p:nvPr/>
        </p:nvSpPr>
        <p:spPr bwMode="auto">
          <a:xfrm>
            <a:off x="811688" y="4995865"/>
            <a:ext cx="6603591"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9</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串的插入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INSERTS(S1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50" name="Text Box 18"/>
          <p:cNvSpPr txBox="1">
            <a:spLocks noChangeArrowheads="1"/>
          </p:cNvSpPr>
          <p:nvPr/>
        </p:nvSpPr>
        <p:spPr bwMode="auto">
          <a:xfrm>
            <a:off x="740450" y="5437190"/>
            <a:ext cx="6705051" cy="8921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10</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串的删除</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DELETES(S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p>
          <a:p>
            <a:pPr algn="l" eaLnBrk="1" hangingPunct="1"/>
            <a:r>
              <a:rPr kumimoji="1" lang="en-US" altLang="zh-CN" sz="2600" b="1">
                <a:solidFill>
                  <a:srgbClr val="FF3300"/>
                </a:solidFill>
                <a:latin typeface="楷体_GB2312" pitchFamily="49" charset="-122"/>
                <a:ea typeface="楷体_GB2312" pitchFamily="49" charset="-122"/>
              </a:rPr>
              <a:t>    </a:t>
            </a:r>
            <a:r>
              <a:rPr kumimoji="1" lang="en-US" altLang="zh-CN" sz="2600" b="1">
                <a:solidFill>
                  <a:srgbClr val="FF3300"/>
                </a:solidFill>
                <a:latin typeface="楷体_GB2312" pitchFamily="49" charset="-122"/>
                <a:ea typeface="楷体_GB2312" pitchFamily="49" charset="-122"/>
                <a:sym typeface="Symbol" pitchFamily="18" charset="2"/>
              </a:rPr>
              <a:t></a:t>
            </a:r>
          </a:p>
        </p:txBody>
      </p:sp>
      <p:grpSp>
        <p:nvGrpSpPr>
          <p:cNvPr id="2" name="Group 19"/>
          <p:cNvGrpSpPr>
            <a:grpSpLocks/>
          </p:cNvGrpSpPr>
          <p:nvPr/>
        </p:nvGrpSpPr>
        <p:grpSpPr bwMode="auto">
          <a:xfrm>
            <a:off x="8837887" y="527052"/>
            <a:ext cx="2540840" cy="538163"/>
            <a:chOff x="4176" y="372"/>
            <a:chExt cx="1200" cy="339"/>
          </a:xfrm>
        </p:grpSpPr>
        <p:sp>
          <p:nvSpPr>
            <p:cNvPr id="25624" name="AutoShape 20"/>
            <p:cNvSpPr>
              <a:spLocks noChangeArrowheads="1"/>
            </p:cNvSpPr>
            <p:nvPr/>
          </p:nvSpPr>
          <p:spPr bwMode="auto">
            <a:xfrm>
              <a:off x="4176" y="384"/>
              <a:ext cx="1200" cy="312"/>
            </a:xfrm>
            <a:prstGeom prst="wedgeEllipseCallout">
              <a:avLst>
                <a:gd name="adj1" fmla="val -12417"/>
                <a:gd name="adj2" fmla="val 119870"/>
              </a:avLst>
            </a:prstGeom>
            <a:noFill/>
            <a:ln w="57150" cap="sq">
              <a:solidFill>
                <a:srgbClr val="33CCCC"/>
              </a:solidFill>
              <a:miter lim="800000"/>
              <a:headEnd type="none" w="sm" len="sm"/>
              <a:tailEnd type="none" w="sm" len="sm"/>
            </a:ln>
          </p:spPr>
          <p:txBody>
            <a:bodyPr wrap="none" anchor="ctr"/>
            <a:lstStyle/>
            <a:p>
              <a:pPr eaLnBrk="1" hangingPunct="1"/>
              <a:endParaRPr kumimoji="1" lang="zh-CN" altLang="zh-CN" sz="2400"/>
            </a:p>
          </p:txBody>
        </p:sp>
        <p:sp>
          <p:nvSpPr>
            <p:cNvPr id="25625" name="Text Box 21"/>
            <p:cNvSpPr txBox="1">
              <a:spLocks noChangeArrowheads="1"/>
            </p:cNvSpPr>
            <p:nvPr/>
          </p:nvSpPr>
          <p:spPr bwMode="auto">
            <a:xfrm>
              <a:off x="4356" y="372"/>
              <a:ext cx="912" cy="339"/>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hangingPunct="1"/>
              <a:r>
                <a:rPr kumimoji="1" lang="en-US" altLang="zh-CN" sz="2900" b="1" i="1">
                  <a:solidFill>
                    <a:srgbClr val="FF3300"/>
                  </a:solidFill>
                  <a:ea typeface="黑体" pitchFamily="49" charset="-122"/>
                </a:rPr>
                <a:t>C</a:t>
              </a:r>
              <a:r>
                <a:rPr kumimoji="1" lang="zh-CN" altLang="zh-CN" sz="2900" b="1" i="1">
                  <a:solidFill>
                    <a:srgbClr val="FF3300"/>
                  </a:solidFill>
                  <a:latin typeface="黑体" pitchFamily="49" charset="-122"/>
                  <a:ea typeface="黑体" pitchFamily="49" charset="-122"/>
                </a:rPr>
                <a:t>函数</a:t>
              </a:r>
              <a:endParaRPr kumimoji="1" lang="zh-CN" altLang="en-US" sz="2900">
                <a:solidFill>
                  <a:srgbClr val="FF3300"/>
                </a:solidFill>
              </a:endParaRPr>
            </a:p>
          </p:txBody>
        </p:sp>
      </p:grpSp>
      <p:grpSp>
        <p:nvGrpSpPr>
          <p:cNvPr id="3" name="Group 22"/>
          <p:cNvGrpSpPr>
            <a:grpSpLocks/>
          </p:cNvGrpSpPr>
          <p:nvPr/>
        </p:nvGrpSpPr>
        <p:grpSpPr bwMode="auto">
          <a:xfrm>
            <a:off x="7801693" y="5195888"/>
            <a:ext cx="2517092" cy="493712"/>
            <a:chOff x="3686" y="3245"/>
            <a:chExt cx="1190" cy="311"/>
          </a:xfrm>
        </p:grpSpPr>
        <p:sp>
          <p:nvSpPr>
            <p:cNvPr id="25622" name="AutoShape 23"/>
            <p:cNvSpPr>
              <a:spLocks noChangeArrowheads="1"/>
            </p:cNvSpPr>
            <p:nvPr/>
          </p:nvSpPr>
          <p:spPr bwMode="auto">
            <a:xfrm>
              <a:off x="3686" y="3249"/>
              <a:ext cx="1008" cy="307"/>
            </a:xfrm>
            <a:prstGeom prst="wedgeRectCallout">
              <a:avLst>
                <a:gd name="adj1" fmla="val -62597"/>
                <a:gd name="adj2" fmla="val -243486"/>
              </a:avLst>
            </a:prstGeom>
            <a:noFill/>
            <a:ln w="50800" cap="sq">
              <a:solidFill>
                <a:srgbClr val="00CCFF"/>
              </a:solidFill>
              <a:miter lim="800000"/>
              <a:headEnd type="none" w="sm" len="sm"/>
              <a:tailEnd type="none" w="sm" len="sm"/>
            </a:ln>
          </p:spPr>
          <p:txBody>
            <a:bodyPr/>
            <a:lstStyle/>
            <a:p>
              <a:pPr eaLnBrk="1" hangingPunct="1"/>
              <a:endParaRPr kumimoji="1" lang="zh-CN" altLang="zh-CN" sz="2400"/>
            </a:p>
          </p:txBody>
        </p:sp>
        <p:sp>
          <p:nvSpPr>
            <p:cNvPr id="25623" name="Text Box 24"/>
            <p:cNvSpPr txBox="1">
              <a:spLocks noChangeArrowheads="1"/>
            </p:cNvSpPr>
            <p:nvPr/>
          </p:nvSpPr>
          <p:spPr bwMode="auto">
            <a:xfrm>
              <a:off x="3700" y="3245"/>
              <a:ext cx="1176"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i="1">
                  <a:solidFill>
                    <a:schemeClr val="accent2"/>
                  </a:solidFill>
                  <a:ea typeface="黑体" pitchFamily="49" charset="-122"/>
                </a:rPr>
                <a:t>模式匹配</a:t>
              </a:r>
            </a:p>
          </p:txBody>
        </p:sp>
      </p:grpSp>
      <p:sp>
        <p:nvSpPr>
          <p:cNvPr id="69657" name="Text Box 25"/>
          <p:cNvSpPr txBox="1">
            <a:spLocks noChangeArrowheads="1"/>
          </p:cNvSpPr>
          <p:nvPr/>
        </p:nvSpPr>
        <p:spPr bwMode="auto">
          <a:xfrm>
            <a:off x="6957625" y="3163890"/>
            <a:ext cx="4993169" cy="492125"/>
          </a:xfrm>
          <a:prstGeom prst="rect">
            <a:avLst/>
          </a:prstGeom>
          <a:noFill/>
          <a:ln w="12700" cap="sq">
            <a:noFill/>
            <a:miter lim="800000"/>
            <a:headEnd type="none" w="sm" len="sm"/>
            <a:tailEnd type="none" w="sm" len="sm"/>
          </a:ln>
        </p:spPr>
        <p:txBody>
          <a:bodyPr>
            <a:spAutoFit/>
          </a:bodyPr>
          <a:lstStyle/>
          <a:p>
            <a:pPr algn="r" eaLnBrk="1" hangingPunct="1"/>
            <a:r>
              <a:rPr kumimoji="1" lang="en-US" altLang="zh-CN" sz="2600" b="1">
                <a:solidFill>
                  <a:schemeClr val="hlink"/>
                </a:solidFill>
              </a:rPr>
              <a:t>c++:substr(S,start,len)</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 calcmode="lin" valueType="num">
                                      <p:cBhvr additive="base">
                                        <p:cTn id="17" dur="500" fill="hold"/>
                                        <p:tgtEl>
                                          <p:spTgt spid="69636"/>
                                        </p:tgtEl>
                                        <p:attrNameLst>
                                          <p:attrName>ppt_x</p:attrName>
                                        </p:attrNameLst>
                                      </p:cBhvr>
                                      <p:tavLst>
                                        <p:tav tm="0">
                                          <p:val>
                                            <p:strVal val="1+#ppt_w/2"/>
                                          </p:val>
                                        </p:tav>
                                        <p:tav tm="100000">
                                          <p:val>
                                            <p:strVal val="#ppt_x"/>
                                          </p:val>
                                        </p:tav>
                                      </p:tavLst>
                                    </p:anim>
                                    <p:anim calcmode="lin" valueType="num">
                                      <p:cBhvr additive="base">
                                        <p:cTn id="1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wipe(left)">
                                      <p:cBhvr>
                                        <p:cTn id="23" dur="500"/>
                                        <p:tgtEl>
                                          <p:spTgt spid="69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9638"/>
                                        </p:tgtEl>
                                        <p:attrNameLst>
                                          <p:attrName>style.visibility</p:attrName>
                                        </p:attrNameLst>
                                      </p:cBhvr>
                                      <p:to>
                                        <p:strVal val="visible"/>
                                      </p:to>
                                    </p:set>
                                    <p:anim calcmode="lin" valueType="num">
                                      <p:cBhvr additive="base">
                                        <p:cTn id="28" dur="500" fill="hold"/>
                                        <p:tgtEl>
                                          <p:spTgt spid="69638"/>
                                        </p:tgtEl>
                                        <p:attrNameLst>
                                          <p:attrName>ppt_x</p:attrName>
                                        </p:attrNameLst>
                                      </p:cBhvr>
                                      <p:tavLst>
                                        <p:tav tm="0">
                                          <p:val>
                                            <p:strVal val="1+#ppt_w/2"/>
                                          </p:val>
                                        </p:tav>
                                        <p:tav tm="100000">
                                          <p:val>
                                            <p:strVal val="#ppt_x"/>
                                          </p:val>
                                        </p:tav>
                                      </p:tavLst>
                                    </p:anim>
                                    <p:anim calcmode="lin" valueType="num">
                                      <p:cBhvr additive="base">
                                        <p:cTn id="29"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639"/>
                                        </p:tgtEl>
                                        <p:attrNameLst>
                                          <p:attrName>style.visibility</p:attrName>
                                        </p:attrNameLst>
                                      </p:cBhvr>
                                      <p:to>
                                        <p:strVal val="visible"/>
                                      </p:to>
                                    </p:set>
                                    <p:animEffect transition="in" filter="wipe(left)">
                                      <p:cBhvr>
                                        <p:cTn id="34" dur="500"/>
                                        <p:tgtEl>
                                          <p:spTgt spid="696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9640"/>
                                        </p:tgtEl>
                                        <p:attrNameLst>
                                          <p:attrName>style.visibility</p:attrName>
                                        </p:attrNameLst>
                                      </p:cBhvr>
                                      <p:to>
                                        <p:strVal val="visible"/>
                                      </p:to>
                                    </p:set>
                                    <p:anim calcmode="lin" valueType="num">
                                      <p:cBhvr additive="base">
                                        <p:cTn id="39" dur="500" fill="hold"/>
                                        <p:tgtEl>
                                          <p:spTgt spid="69640"/>
                                        </p:tgtEl>
                                        <p:attrNameLst>
                                          <p:attrName>ppt_x</p:attrName>
                                        </p:attrNameLst>
                                      </p:cBhvr>
                                      <p:tavLst>
                                        <p:tav tm="0">
                                          <p:val>
                                            <p:strVal val="1+#ppt_w/2"/>
                                          </p:val>
                                        </p:tav>
                                        <p:tav tm="100000">
                                          <p:val>
                                            <p:strVal val="#ppt_x"/>
                                          </p:val>
                                        </p:tav>
                                      </p:tavLst>
                                    </p:anim>
                                    <p:anim calcmode="lin" valueType="num">
                                      <p:cBhvr additive="base">
                                        <p:cTn id="40"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641"/>
                                        </p:tgtEl>
                                        <p:attrNameLst>
                                          <p:attrName>style.visibility</p:attrName>
                                        </p:attrNameLst>
                                      </p:cBhvr>
                                      <p:to>
                                        <p:strVal val="visible"/>
                                      </p:to>
                                    </p:set>
                                    <p:animEffect transition="in" filter="wipe(left)">
                                      <p:cBhvr>
                                        <p:cTn id="45" dur="500"/>
                                        <p:tgtEl>
                                          <p:spTgt spid="696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9642"/>
                                        </p:tgtEl>
                                        <p:attrNameLst>
                                          <p:attrName>style.visibility</p:attrName>
                                        </p:attrNameLst>
                                      </p:cBhvr>
                                      <p:to>
                                        <p:strVal val="visible"/>
                                      </p:to>
                                    </p:set>
                                    <p:anim calcmode="lin" valueType="num">
                                      <p:cBhvr additive="base">
                                        <p:cTn id="50" dur="500" fill="hold"/>
                                        <p:tgtEl>
                                          <p:spTgt spid="69642"/>
                                        </p:tgtEl>
                                        <p:attrNameLst>
                                          <p:attrName>ppt_x</p:attrName>
                                        </p:attrNameLst>
                                      </p:cBhvr>
                                      <p:tavLst>
                                        <p:tav tm="0">
                                          <p:val>
                                            <p:strVal val="1+#ppt_w/2"/>
                                          </p:val>
                                        </p:tav>
                                        <p:tav tm="100000">
                                          <p:val>
                                            <p:strVal val="#ppt_x"/>
                                          </p:val>
                                        </p:tav>
                                      </p:tavLst>
                                    </p:anim>
                                    <p:anim calcmode="lin" valueType="num">
                                      <p:cBhvr additive="base">
                                        <p:cTn id="51" dur="500" fill="hold"/>
                                        <p:tgtEl>
                                          <p:spTgt spid="69642"/>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643"/>
                                        </p:tgtEl>
                                        <p:attrNameLst>
                                          <p:attrName>style.visibility</p:attrName>
                                        </p:attrNameLst>
                                      </p:cBhvr>
                                      <p:to>
                                        <p:strVal val="visible"/>
                                      </p:to>
                                    </p:set>
                                    <p:animEffect transition="in" filter="wipe(left)">
                                      <p:cBhvr>
                                        <p:cTn id="56" dur="500"/>
                                        <p:tgtEl>
                                          <p:spTgt spid="696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9644"/>
                                        </p:tgtEl>
                                        <p:attrNameLst>
                                          <p:attrName>style.visibility</p:attrName>
                                        </p:attrNameLst>
                                      </p:cBhvr>
                                      <p:to>
                                        <p:strVal val="visible"/>
                                      </p:to>
                                    </p:set>
                                    <p:animEffect transition="in" filter="wipe(left)">
                                      <p:cBhvr>
                                        <p:cTn id="61" dur="500"/>
                                        <p:tgtEl>
                                          <p:spTgt spid="696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69645"/>
                                        </p:tgtEl>
                                        <p:attrNameLst>
                                          <p:attrName>style.visibility</p:attrName>
                                        </p:attrNameLst>
                                      </p:cBhvr>
                                      <p:to>
                                        <p:strVal val="visible"/>
                                      </p:to>
                                    </p:set>
                                    <p:anim calcmode="lin" valueType="num">
                                      <p:cBhvr additive="base">
                                        <p:cTn id="71" dur="500" fill="hold"/>
                                        <p:tgtEl>
                                          <p:spTgt spid="69645"/>
                                        </p:tgtEl>
                                        <p:attrNameLst>
                                          <p:attrName>ppt_x</p:attrName>
                                        </p:attrNameLst>
                                      </p:cBhvr>
                                      <p:tavLst>
                                        <p:tav tm="0">
                                          <p:val>
                                            <p:strVal val="1+#ppt_w/2"/>
                                          </p:val>
                                        </p:tav>
                                        <p:tav tm="100000">
                                          <p:val>
                                            <p:strVal val="#ppt_x"/>
                                          </p:val>
                                        </p:tav>
                                      </p:tavLst>
                                    </p:anim>
                                    <p:anim calcmode="lin" valueType="num">
                                      <p:cBhvr additive="base">
                                        <p:cTn id="72" dur="500" fill="hold"/>
                                        <p:tgtEl>
                                          <p:spTgt spid="6964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46"/>
                                        </p:tgtEl>
                                        <p:attrNameLst>
                                          <p:attrName>style.visibility</p:attrName>
                                        </p:attrNameLst>
                                      </p:cBhvr>
                                      <p:to>
                                        <p:strVal val="visible"/>
                                      </p:to>
                                    </p:set>
                                    <p:animEffect transition="in" filter="wipe(left)">
                                      <p:cBhvr>
                                        <p:cTn id="77" dur="500"/>
                                        <p:tgtEl>
                                          <p:spTgt spid="696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9647"/>
                                        </p:tgtEl>
                                        <p:attrNameLst>
                                          <p:attrName>style.visibility</p:attrName>
                                        </p:attrNameLst>
                                      </p:cBhvr>
                                      <p:to>
                                        <p:strVal val="visible"/>
                                      </p:to>
                                    </p:set>
                                    <p:animEffect transition="in" filter="wipe(left)">
                                      <p:cBhvr>
                                        <p:cTn id="82" dur="500"/>
                                        <p:tgtEl>
                                          <p:spTgt spid="696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9648"/>
                                        </p:tgtEl>
                                        <p:attrNameLst>
                                          <p:attrName>style.visibility</p:attrName>
                                        </p:attrNameLst>
                                      </p:cBhvr>
                                      <p:to>
                                        <p:strVal val="visible"/>
                                      </p:to>
                                    </p:set>
                                    <p:anim calcmode="lin" valueType="num">
                                      <p:cBhvr additive="base">
                                        <p:cTn id="87" dur="500" fill="hold"/>
                                        <p:tgtEl>
                                          <p:spTgt spid="69648"/>
                                        </p:tgtEl>
                                        <p:attrNameLst>
                                          <p:attrName>ppt_x</p:attrName>
                                        </p:attrNameLst>
                                      </p:cBhvr>
                                      <p:tavLst>
                                        <p:tav tm="0">
                                          <p:val>
                                            <p:strVal val="1+#ppt_w/2"/>
                                          </p:val>
                                        </p:tav>
                                        <p:tav tm="100000">
                                          <p:val>
                                            <p:strVal val="#ppt_x"/>
                                          </p:val>
                                        </p:tav>
                                      </p:tavLst>
                                    </p:anim>
                                    <p:anim calcmode="lin" valueType="num">
                                      <p:cBhvr additive="base">
                                        <p:cTn id="88" dur="500" fill="hold"/>
                                        <p:tgtEl>
                                          <p:spTgt spid="69648"/>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9649"/>
                                        </p:tgtEl>
                                        <p:attrNameLst>
                                          <p:attrName>style.visibility</p:attrName>
                                        </p:attrNameLst>
                                      </p:cBhvr>
                                      <p:to>
                                        <p:strVal val="visible"/>
                                      </p:to>
                                    </p:set>
                                    <p:animEffect transition="in" filter="wipe(left)">
                                      <p:cBhvr>
                                        <p:cTn id="93" dur="500"/>
                                        <p:tgtEl>
                                          <p:spTgt spid="696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9650"/>
                                        </p:tgtEl>
                                        <p:attrNameLst>
                                          <p:attrName>style.visibility</p:attrName>
                                        </p:attrNameLst>
                                      </p:cBhvr>
                                      <p:to>
                                        <p:strVal val="visible"/>
                                      </p:to>
                                    </p:set>
                                    <p:animEffect transition="in" filter="wipe(left)">
                                      <p:cBhvr>
                                        <p:cTn id="98" dur="500"/>
                                        <p:tgtEl>
                                          <p:spTgt spid="6965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657"/>
                                        </p:tgtEl>
                                        <p:attrNameLst>
                                          <p:attrName>style.visibility</p:attrName>
                                        </p:attrNameLst>
                                      </p:cBhvr>
                                      <p:to>
                                        <p:strVal val="visible"/>
                                      </p:to>
                                    </p:set>
                                    <p:anim calcmode="lin" valueType="num">
                                      <p:cBhvr additive="base">
                                        <p:cTn id="103" dur="500" fill="hold"/>
                                        <p:tgtEl>
                                          <p:spTgt spid="69657"/>
                                        </p:tgtEl>
                                        <p:attrNameLst>
                                          <p:attrName>ppt_x</p:attrName>
                                        </p:attrNameLst>
                                      </p:cBhvr>
                                      <p:tavLst>
                                        <p:tav tm="0">
                                          <p:val>
                                            <p:strVal val="1+#ppt_w/2"/>
                                          </p:val>
                                        </p:tav>
                                        <p:tav tm="100000">
                                          <p:val>
                                            <p:strVal val="#ppt_x"/>
                                          </p:val>
                                        </p:tav>
                                      </p:tavLst>
                                    </p:anim>
                                    <p:anim calcmode="lin" valueType="num">
                                      <p:cBhvr additive="base">
                                        <p:cTn id="104" dur="500" fill="hold"/>
                                        <p:tgtEl>
                                          <p:spTgt spid="69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utoUpdateAnimBg="0"/>
      <p:bldP spid="69640" grpId="0" autoUpdateAnimBg="0"/>
      <p:bldP spid="69641" grpId="0" autoUpdateAnimBg="0"/>
      <p:bldP spid="69642" grpId="0" autoUpdateAnimBg="0"/>
      <p:bldP spid="69643" grpId="0" autoUpdateAnimBg="0"/>
      <p:bldP spid="69644" grpId="0" autoUpdateAnimBg="0"/>
      <p:bldP spid="69645" grpId="0" autoUpdateAnimBg="0"/>
      <p:bldP spid="69646" grpId="0" autoUpdateAnimBg="0"/>
      <p:bldP spid="69647" grpId="0" autoUpdateAnimBg="0"/>
      <p:bldP spid="69648" grpId="0" autoUpdateAnimBg="0"/>
      <p:bldP spid="69649" grpId="0" autoUpdateAnimBg="0"/>
      <p:bldP spid="69650" grpId="0" autoUpdateAnimBg="0"/>
      <p:bldP spid="6965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08767" y="266700"/>
            <a:ext cx="5383900" cy="630238"/>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串的存储结构</a:t>
            </a:r>
            <a:endParaRPr kumimoji="1" lang="zh-CN" altLang="en-US" sz="2400" dirty="0">
              <a:solidFill>
                <a:srgbClr val="FF6600"/>
              </a:solidFill>
            </a:endParaRPr>
          </a:p>
        </p:txBody>
      </p:sp>
      <p:grpSp>
        <p:nvGrpSpPr>
          <p:cNvPr id="2" name="Group 3"/>
          <p:cNvGrpSpPr>
            <a:grpSpLocks/>
          </p:cNvGrpSpPr>
          <p:nvPr/>
        </p:nvGrpSpPr>
        <p:grpSpPr bwMode="auto">
          <a:xfrm>
            <a:off x="507304" y="1066800"/>
            <a:ext cx="5809172" cy="685800"/>
            <a:chOff x="240" y="672"/>
            <a:chExt cx="2745" cy="432"/>
          </a:xfrm>
        </p:grpSpPr>
        <p:sp>
          <p:nvSpPr>
            <p:cNvPr id="26785" name="AutoShape 4"/>
            <p:cNvSpPr>
              <a:spLocks noChangeArrowheads="1"/>
            </p:cNvSpPr>
            <p:nvPr/>
          </p:nvSpPr>
          <p:spPr bwMode="auto">
            <a:xfrm>
              <a:off x="240" y="672"/>
              <a:ext cx="2736" cy="432"/>
            </a:xfrm>
            <a:prstGeom prst="cloudCallout">
              <a:avLst>
                <a:gd name="adj1" fmla="val -27597"/>
                <a:gd name="adj2" fmla="val 19907"/>
              </a:avLst>
            </a:prstGeom>
            <a:solidFill>
              <a:srgbClr val="FFFFB9"/>
            </a:soli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6786" name="Text Box 5"/>
            <p:cNvSpPr txBox="1">
              <a:spLocks noChangeArrowheads="1"/>
            </p:cNvSpPr>
            <p:nvPr/>
          </p:nvSpPr>
          <p:spPr bwMode="auto">
            <a:xfrm>
              <a:off x="309" y="677"/>
              <a:ext cx="2676"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一</a:t>
              </a:r>
              <a:r>
                <a:rPr kumimoji="1" lang="en-US" altLang="zh-CN" sz="3000" b="1">
                  <a:solidFill>
                    <a:srgbClr val="FF3300"/>
                  </a:solidFill>
                  <a:latin typeface="黑体" pitchFamily="49" charset="-122"/>
                  <a:ea typeface="黑体" pitchFamily="49" charset="-122"/>
                </a:rPr>
                <a:t>.</a:t>
              </a:r>
              <a:r>
                <a:rPr kumimoji="1" lang="zh-CN" altLang="en-US" sz="3000" b="1">
                  <a:solidFill>
                    <a:srgbClr val="FF3300"/>
                  </a:solidFill>
                  <a:latin typeface="黑体" pitchFamily="49" charset="-122"/>
                  <a:ea typeface="黑体" pitchFamily="49" charset="-122"/>
                </a:rPr>
                <a:t>串的顺序存储结构</a:t>
              </a:r>
              <a:endParaRPr kumimoji="1" lang="zh-CN" altLang="en-US" sz="3000">
                <a:solidFill>
                  <a:srgbClr val="00FFFF"/>
                </a:solidFill>
                <a:latin typeface="黑体" pitchFamily="49" charset="-122"/>
                <a:ea typeface="黑体" pitchFamily="49" charset="-122"/>
              </a:endParaRPr>
            </a:p>
          </p:txBody>
        </p:sp>
      </p:grpSp>
      <p:sp>
        <p:nvSpPr>
          <p:cNvPr id="70662" name="Text Box 6"/>
          <p:cNvSpPr txBox="1">
            <a:spLocks noChangeArrowheads="1"/>
          </p:cNvSpPr>
          <p:nvPr/>
        </p:nvSpPr>
        <p:spPr bwMode="auto">
          <a:xfrm>
            <a:off x="1088006" y="1981202"/>
            <a:ext cx="3471256"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1</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非紧缩格式</a:t>
            </a:r>
            <a:endParaRPr kumimoji="1" lang="zh-CN" altLang="en-US" sz="2800">
              <a:solidFill>
                <a:srgbClr val="003399"/>
              </a:solidFill>
              <a:latin typeface="幼圆" pitchFamily="49" charset="-122"/>
              <a:ea typeface="幼圆" pitchFamily="49" charset="-122"/>
            </a:endParaRPr>
          </a:p>
        </p:txBody>
      </p:sp>
      <p:sp>
        <p:nvSpPr>
          <p:cNvPr id="70663" name="Text Box 7"/>
          <p:cNvSpPr txBox="1">
            <a:spLocks noChangeArrowheads="1"/>
          </p:cNvSpPr>
          <p:nvPr/>
        </p:nvSpPr>
        <p:spPr bwMode="auto">
          <a:xfrm>
            <a:off x="1798232" y="2616200"/>
            <a:ext cx="6907973" cy="47783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CC"/>
                </a:solidFill>
                <a:latin typeface="幼圆" pitchFamily="49" charset="-122"/>
                <a:ea typeface="幼圆" pitchFamily="49" charset="-122"/>
              </a:rPr>
              <a:t>例如</a:t>
            </a:r>
            <a:r>
              <a:rPr kumimoji="1" lang="en-US" altLang="zh-CN" sz="2500" b="1">
                <a:solidFill>
                  <a:srgbClr val="0000CC"/>
                </a:solidFill>
                <a:latin typeface="楷体_GB2312" pitchFamily="49" charset="-122"/>
                <a:ea typeface="楷体_GB2312" pitchFamily="49" charset="-122"/>
              </a:rPr>
              <a:t>: </a:t>
            </a:r>
            <a:r>
              <a:rPr kumimoji="1" lang="en-US" altLang="zh-CN" sz="2500" b="1">
                <a:solidFill>
                  <a:srgbClr val="0000CC"/>
                </a:solidFill>
                <a:ea typeface="楷体_GB2312" pitchFamily="49" charset="-122"/>
              </a:rPr>
              <a:t>S =</a:t>
            </a:r>
            <a:r>
              <a:rPr kumimoji="1" lang="en-US" altLang="zh-CN" sz="2500" b="1">
                <a:solidFill>
                  <a:srgbClr val="FFFFFF"/>
                </a:solidFill>
                <a:ea typeface="楷体_GB2312" pitchFamily="49" charset="-122"/>
              </a:rPr>
              <a:t> </a:t>
            </a:r>
            <a:r>
              <a:rPr kumimoji="1" lang="en-US" altLang="zh-CN" sz="2500" b="1">
                <a:solidFill>
                  <a:schemeClr val="accent2"/>
                </a:solidFill>
                <a:cs typeface="Times New Roman" pitchFamily="18" charset="0"/>
                <a:sym typeface="Symbol" pitchFamily="18" charset="2"/>
              </a:rPr>
              <a:t>'</a:t>
            </a:r>
            <a:r>
              <a:rPr kumimoji="1" lang="en-US" altLang="zh-CN" sz="2500" b="1">
                <a:solidFill>
                  <a:schemeClr val="accent2"/>
                </a:solidFill>
                <a:ea typeface="楷体_GB2312" pitchFamily="49" charset="-122"/>
              </a:rPr>
              <a:t>DATA  STRUCTURE</a:t>
            </a:r>
            <a:r>
              <a:rPr kumimoji="1" lang="en-US" altLang="zh-CN" sz="2500" b="1">
                <a:solidFill>
                  <a:schemeClr val="accent2"/>
                </a:solidFill>
                <a:cs typeface="Times New Roman" pitchFamily="18" charset="0"/>
                <a:sym typeface="Symbol" pitchFamily="18" charset="2"/>
              </a:rPr>
              <a:t>'</a:t>
            </a:r>
          </a:p>
        </p:txBody>
      </p:sp>
      <p:sp>
        <p:nvSpPr>
          <p:cNvPr id="70664" name="Text Box 8"/>
          <p:cNvSpPr txBox="1">
            <a:spLocks noChangeArrowheads="1"/>
          </p:cNvSpPr>
          <p:nvPr/>
        </p:nvSpPr>
        <p:spPr bwMode="auto">
          <a:xfrm>
            <a:off x="1088005" y="3352802"/>
            <a:ext cx="3352526"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2</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紧缩格式</a:t>
            </a:r>
            <a:endParaRPr kumimoji="1" lang="zh-CN" altLang="en-US" sz="2800">
              <a:solidFill>
                <a:srgbClr val="003399"/>
              </a:solidFill>
              <a:latin typeface="幼圆" pitchFamily="49" charset="-122"/>
              <a:ea typeface="幼圆" pitchFamily="49" charset="-122"/>
            </a:endParaRPr>
          </a:p>
        </p:txBody>
      </p:sp>
      <p:grpSp>
        <p:nvGrpSpPr>
          <p:cNvPr id="3" name="Group 9"/>
          <p:cNvGrpSpPr>
            <a:grpSpLocks/>
          </p:cNvGrpSpPr>
          <p:nvPr/>
        </p:nvGrpSpPr>
        <p:grpSpPr bwMode="auto">
          <a:xfrm>
            <a:off x="6383199" y="3581402"/>
            <a:ext cx="1699758" cy="1338263"/>
            <a:chOff x="2748" y="2268"/>
            <a:chExt cx="804" cy="843"/>
          </a:xfrm>
        </p:grpSpPr>
        <p:grpSp>
          <p:nvGrpSpPr>
            <p:cNvPr id="4" name="Group 10"/>
            <p:cNvGrpSpPr>
              <a:grpSpLocks/>
            </p:cNvGrpSpPr>
            <p:nvPr/>
          </p:nvGrpSpPr>
          <p:grpSpPr bwMode="auto">
            <a:xfrm>
              <a:off x="2784" y="2304"/>
              <a:ext cx="768" cy="768"/>
              <a:chOff x="4272" y="2832"/>
              <a:chExt cx="768" cy="768"/>
            </a:xfrm>
          </p:grpSpPr>
          <p:grpSp>
            <p:nvGrpSpPr>
              <p:cNvPr id="5" name="Group 11"/>
              <p:cNvGrpSpPr>
                <a:grpSpLocks/>
              </p:cNvGrpSpPr>
              <p:nvPr/>
            </p:nvGrpSpPr>
            <p:grpSpPr bwMode="auto">
              <a:xfrm>
                <a:off x="4272" y="2832"/>
                <a:ext cx="768" cy="192"/>
                <a:chOff x="4272" y="1296"/>
                <a:chExt cx="768" cy="192"/>
              </a:xfrm>
            </p:grpSpPr>
            <p:sp>
              <p:nvSpPr>
                <p:cNvPr id="26781" name="Rectangle 1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2" name="Rectangle 1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3" name="Rectangle 1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4" name="Rectangle 1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272" y="3024"/>
                <a:ext cx="768" cy="192"/>
                <a:chOff x="4272" y="1296"/>
                <a:chExt cx="768" cy="192"/>
              </a:xfrm>
            </p:grpSpPr>
            <p:sp>
              <p:nvSpPr>
                <p:cNvPr id="26777" name="Rectangle 1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8" name="Rectangle 1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9" name="Rectangle 1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0" name="Rectangle 2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7" name="Group 21"/>
              <p:cNvGrpSpPr>
                <a:grpSpLocks/>
              </p:cNvGrpSpPr>
              <p:nvPr/>
            </p:nvGrpSpPr>
            <p:grpSpPr bwMode="auto">
              <a:xfrm>
                <a:off x="4272" y="3216"/>
                <a:ext cx="768" cy="192"/>
                <a:chOff x="4272" y="1296"/>
                <a:chExt cx="768" cy="192"/>
              </a:xfrm>
            </p:grpSpPr>
            <p:sp>
              <p:nvSpPr>
                <p:cNvPr id="26773" name="Rectangle 2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4" name="Rectangle 2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5" name="Rectangle 2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6" name="Rectangle 2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8" name="Group 26"/>
              <p:cNvGrpSpPr>
                <a:grpSpLocks/>
              </p:cNvGrpSpPr>
              <p:nvPr/>
            </p:nvGrpSpPr>
            <p:grpSpPr bwMode="auto">
              <a:xfrm>
                <a:off x="4272" y="3408"/>
                <a:ext cx="768" cy="192"/>
                <a:chOff x="4272" y="1296"/>
                <a:chExt cx="768" cy="192"/>
              </a:xfrm>
            </p:grpSpPr>
            <p:sp>
              <p:nvSpPr>
                <p:cNvPr id="26769" name="Rectangle 2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0" name="Rectangle 2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1" name="Rectangle 2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2" name="Rectangle 3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761" name="Rectangle 31"/>
            <p:cNvSpPr>
              <a:spLocks noChangeArrowheads="1"/>
            </p:cNvSpPr>
            <p:nvPr/>
          </p:nvSpPr>
          <p:spPr bwMode="auto">
            <a:xfrm>
              <a:off x="2748" y="2268"/>
              <a:ext cx="77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dirty="0" smtClean="0">
                  <a:solidFill>
                    <a:schemeClr val="accent2"/>
                  </a:solidFill>
                </a:rPr>
                <a:t> D    </a:t>
              </a:r>
              <a:r>
                <a:rPr kumimoji="1" lang="en-US" altLang="zh-CN" sz="2400" b="1" dirty="0">
                  <a:solidFill>
                    <a:schemeClr val="accent2"/>
                  </a:solidFill>
                </a:rPr>
                <a:t>A  </a:t>
              </a:r>
              <a:r>
                <a:rPr kumimoji="1" lang="en-US" altLang="zh-CN" sz="2400" b="1" dirty="0" smtClean="0">
                  <a:solidFill>
                    <a:schemeClr val="accent2"/>
                  </a:solidFill>
                </a:rPr>
                <a:t> T   A</a:t>
              </a:r>
              <a:endParaRPr kumimoji="1" lang="en-US" altLang="zh-CN" sz="2400" b="1" dirty="0">
                <a:solidFill>
                  <a:schemeClr val="accent2"/>
                </a:solidFill>
              </a:endParaRPr>
            </a:p>
          </p:txBody>
        </p:sp>
        <p:sp>
          <p:nvSpPr>
            <p:cNvPr id="26762" name="Rectangle 32"/>
            <p:cNvSpPr>
              <a:spLocks noChangeArrowheads="1"/>
            </p:cNvSpPr>
            <p:nvPr/>
          </p:nvSpPr>
          <p:spPr bwMode="auto">
            <a:xfrm>
              <a:off x="2902" y="2448"/>
              <a:ext cx="614" cy="30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500" b="1" dirty="0">
                  <a:solidFill>
                    <a:schemeClr val="accent2"/>
                  </a:solidFill>
                  <a:ea typeface="楷体_GB2312" pitchFamily="49" charset="-122"/>
                </a:rPr>
                <a:t> </a:t>
              </a:r>
              <a:r>
                <a:rPr kumimoji="1" lang="zh-CN" altLang="en-US" sz="2500" b="1" dirty="0" smtClean="0">
                  <a:solidFill>
                    <a:schemeClr val="accent2"/>
                  </a:solidFill>
                  <a:ea typeface="楷体_GB2312" pitchFamily="49" charset="-122"/>
                </a:rPr>
                <a:t>  </a:t>
              </a:r>
              <a:r>
                <a:rPr kumimoji="1" lang="en-US" altLang="zh-CN" sz="2500" b="1" dirty="0" smtClean="0">
                  <a:solidFill>
                    <a:schemeClr val="accent2"/>
                  </a:solidFill>
                  <a:ea typeface="楷体_GB2312" pitchFamily="49" charset="-122"/>
                </a:rPr>
                <a:t>S   T  </a:t>
              </a:r>
              <a:r>
                <a:rPr kumimoji="1" lang="en-US" altLang="zh-CN" sz="2500" b="1" dirty="0">
                  <a:solidFill>
                    <a:schemeClr val="accent2"/>
                  </a:solidFill>
                  <a:ea typeface="楷体_GB2312" pitchFamily="49" charset="-122"/>
                </a:rPr>
                <a:t>R</a:t>
              </a:r>
            </a:p>
          </p:txBody>
        </p:sp>
        <p:sp>
          <p:nvSpPr>
            <p:cNvPr id="26763" name="Rectangle 33"/>
            <p:cNvSpPr>
              <a:spLocks noChangeArrowheads="1"/>
            </p:cNvSpPr>
            <p:nvPr/>
          </p:nvSpPr>
          <p:spPr bwMode="auto">
            <a:xfrm>
              <a:off x="2751" y="2630"/>
              <a:ext cx="780"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dirty="0" smtClean="0">
                  <a:solidFill>
                    <a:schemeClr val="accent2"/>
                  </a:solidFill>
                  <a:ea typeface="楷体_GB2312" pitchFamily="49" charset="-122"/>
                </a:rPr>
                <a:t> U   C    T  </a:t>
              </a:r>
              <a:r>
                <a:rPr kumimoji="1" lang="en-US" altLang="zh-CN" sz="2500" b="1" dirty="0">
                  <a:solidFill>
                    <a:schemeClr val="accent2"/>
                  </a:solidFill>
                  <a:ea typeface="楷体_GB2312" pitchFamily="49" charset="-122"/>
                </a:rPr>
                <a:t>U</a:t>
              </a:r>
            </a:p>
          </p:txBody>
        </p:sp>
        <p:sp>
          <p:nvSpPr>
            <p:cNvPr id="26764" name="Rectangle 34"/>
            <p:cNvSpPr>
              <a:spLocks noChangeArrowheads="1"/>
            </p:cNvSpPr>
            <p:nvPr/>
          </p:nvSpPr>
          <p:spPr bwMode="auto">
            <a:xfrm>
              <a:off x="2775" y="2810"/>
              <a:ext cx="399"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dirty="0" smtClean="0">
                  <a:solidFill>
                    <a:schemeClr val="accent2"/>
                  </a:solidFill>
                  <a:ea typeface="楷体_GB2312" pitchFamily="49" charset="-122"/>
                </a:rPr>
                <a:t>R    </a:t>
              </a:r>
              <a:r>
                <a:rPr kumimoji="1" lang="en-US" altLang="zh-CN" sz="2500" b="1" dirty="0">
                  <a:solidFill>
                    <a:schemeClr val="accent2"/>
                  </a:solidFill>
                  <a:ea typeface="楷体_GB2312" pitchFamily="49" charset="-122"/>
                </a:rPr>
                <a:t>E</a:t>
              </a:r>
            </a:p>
          </p:txBody>
        </p:sp>
      </p:grpSp>
      <p:sp>
        <p:nvSpPr>
          <p:cNvPr id="70691" name="Text Box 35"/>
          <p:cNvSpPr txBox="1">
            <a:spLocks noChangeArrowheads="1"/>
          </p:cNvSpPr>
          <p:nvPr/>
        </p:nvSpPr>
        <p:spPr bwMode="auto">
          <a:xfrm>
            <a:off x="1088007" y="5119690"/>
            <a:ext cx="4265673"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3</a:t>
            </a:r>
            <a:r>
              <a:rPr kumimoji="1" lang="en-US" altLang="zh-CN" sz="2800" b="1">
                <a:solidFill>
                  <a:srgbClr val="003399"/>
                </a:solidFill>
                <a:latin typeface="楷体_GB2312" pitchFamily="49" charset="-122"/>
                <a:ea typeface="楷体_GB2312" pitchFamily="49" charset="-122"/>
              </a:rPr>
              <a:t>. </a:t>
            </a:r>
            <a:r>
              <a:rPr kumimoji="1" lang="zh-CN" altLang="en-US" sz="2800" b="1">
                <a:solidFill>
                  <a:srgbClr val="003399"/>
                </a:solidFill>
                <a:latin typeface="幼圆" pitchFamily="49" charset="-122"/>
                <a:ea typeface="幼圆" pitchFamily="49" charset="-122"/>
              </a:rPr>
              <a:t>单字节方式</a:t>
            </a:r>
            <a:endParaRPr kumimoji="1" lang="zh-CN" altLang="en-US" sz="2800">
              <a:solidFill>
                <a:srgbClr val="003399"/>
              </a:solidFill>
              <a:latin typeface="幼圆" pitchFamily="49" charset="-122"/>
              <a:ea typeface="幼圆" pitchFamily="49" charset="-122"/>
            </a:endParaRPr>
          </a:p>
        </p:txBody>
      </p:sp>
      <p:grpSp>
        <p:nvGrpSpPr>
          <p:cNvPr id="9" name="Group 36"/>
          <p:cNvGrpSpPr>
            <a:grpSpLocks/>
          </p:cNvGrpSpPr>
          <p:nvPr/>
        </p:nvGrpSpPr>
        <p:grpSpPr bwMode="auto">
          <a:xfrm>
            <a:off x="1793916" y="5699125"/>
            <a:ext cx="6549621" cy="477838"/>
            <a:chOff x="492" y="3638"/>
            <a:chExt cx="3094" cy="301"/>
          </a:xfrm>
        </p:grpSpPr>
        <p:grpSp>
          <p:nvGrpSpPr>
            <p:cNvPr id="10" name="Group 37"/>
            <p:cNvGrpSpPr>
              <a:grpSpLocks/>
            </p:cNvGrpSpPr>
            <p:nvPr/>
          </p:nvGrpSpPr>
          <p:grpSpPr bwMode="auto">
            <a:xfrm>
              <a:off x="528" y="3696"/>
              <a:ext cx="1018" cy="202"/>
              <a:chOff x="576" y="3696"/>
              <a:chExt cx="1018" cy="202"/>
            </a:xfrm>
          </p:grpSpPr>
          <p:sp>
            <p:nvSpPr>
              <p:cNvPr id="26755" name="Rectangle 38"/>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6" name="Rectangle 39"/>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7" name="Rectangle 40"/>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8" name="Rectangle 41"/>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9" name="Rectangle 42"/>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1" name="Group 43"/>
            <p:cNvGrpSpPr>
              <a:grpSpLocks/>
            </p:cNvGrpSpPr>
            <p:nvPr/>
          </p:nvGrpSpPr>
          <p:grpSpPr bwMode="auto">
            <a:xfrm>
              <a:off x="1550" y="3696"/>
              <a:ext cx="1018" cy="202"/>
              <a:chOff x="576" y="3696"/>
              <a:chExt cx="1018" cy="202"/>
            </a:xfrm>
          </p:grpSpPr>
          <p:sp>
            <p:nvSpPr>
              <p:cNvPr id="26750" name="Rectangle 44"/>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1" name="Rectangle 45"/>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2" name="Rectangle 46"/>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3" name="Rectangle 47"/>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4" name="Rectangle 48"/>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2" name="Group 49"/>
            <p:cNvGrpSpPr>
              <a:grpSpLocks/>
            </p:cNvGrpSpPr>
            <p:nvPr/>
          </p:nvGrpSpPr>
          <p:grpSpPr bwMode="auto">
            <a:xfrm>
              <a:off x="2568" y="3696"/>
              <a:ext cx="1018" cy="202"/>
              <a:chOff x="576" y="3696"/>
              <a:chExt cx="1018" cy="202"/>
            </a:xfrm>
          </p:grpSpPr>
          <p:sp>
            <p:nvSpPr>
              <p:cNvPr id="26745" name="Rectangle 50"/>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6" name="Rectangle 51"/>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7" name="Rectangle 52"/>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8" name="Rectangle 53"/>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9" name="Rectangle 54"/>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744" name="Rectangle 55"/>
            <p:cNvSpPr>
              <a:spLocks noChangeArrowheads="1"/>
            </p:cNvSpPr>
            <p:nvPr/>
          </p:nvSpPr>
          <p:spPr bwMode="auto">
            <a:xfrm>
              <a:off x="492" y="3638"/>
              <a:ext cx="2883"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dirty="0" smtClean="0">
                  <a:solidFill>
                    <a:schemeClr val="accent2"/>
                  </a:solidFill>
                  <a:ea typeface="楷体_GB2312" pitchFamily="49" charset="-122"/>
                </a:rPr>
                <a:t>  D   A    </a:t>
              </a:r>
              <a:r>
                <a:rPr kumimoji="1" lang="en-US" altLang="zh-CN" sz="2500" b="1" dirty="0">
                  <a:solidFill>
                    <a:schemeClr val="accent2"/>
                  </a:solidFill>
                  <a:ea typeface="楷体_GB2312" pitchFamily="49" charset="-122"/>
                </a:rPr>
                <a:t>T   </a:t>
              </a:r>
              <a:r>
                <a:rPr kumimoji="1" lang="en-US" altLang="zh-CN" sz="2500" b="1" dirty="0" smtClean="0">
                  <a:solidFill>
                    <a:schemeClr val="accent2"/>
                  </a:solidFill>
                  <a:ea typeface="楷体_GB2312" pitchFamily="49" charset="-122"/>
                </a:rPr>
                <a:t> A         S    T   R   </a:t>
              </a:r>
              <a:r>
                <a:rPr kumimoji="1" lang="en-US" altLang="zh-CN" sz="2500" b="1" dirty="0">
                  <a:solidFill>
                    <a:schemeClr val="accent2"/>
                  </a:solidFill>
                  <a:ea typeface="楷体_GB2312" pitchFamily="49" charset="-122"/>
                </a:rPr>
                <a:t>U </a:t>
              </a:r>
              <a:r>
                <a:rPr kumimoji="1" lang="en-US" altLang="zh-CN" sz="2500" b="1" dirty="0" smtClean="0">
                  <a:solidFill>
                    <a:schemeClr val="accent2"/>
                  </a:solidFill>
                  <a:ea typeface="楷体_GB2312" pitchFamily="49" charset="-122"/>
                </a:rPr>
                <a:t>  </a:t>
              </a:r>
              <a:r>
                <a:rPr kumimoji="1" lang="en-US" altLang="zh-CN" sz="2500" b="1" dirty="0">
                  <a:solidFill>
                    <a:schemeClr val="accent2"/>
                  </a:solidFill>
                  <a:ea typeface="楷体_GB2312" pitchFamily="49" charset="-122"/>
                </a:rPr>
                <a:t>C </a:t>
              </a:r>
              <a:r>
                <a:rPr kumimoji="1" lang="en-US" altLang="zh-CN" sz="2500" b="1" dirty="0" smtClean="0">
                  <a:solidFill>
                    <a:schemeClr val="accent2"/>
                  </a:solidFill>
                  <a:ea typeface="楷体_GB2312" pitchFamily="49" charset="-122"/>
                </a:rPr>
                <a:t>   </a:t>
              </a:r>
              <a:r>
                <a:rPr kumimoji="1" lang="en-US" altLang="zh-CN" sz="2500" b="1" dirty="0">
                  <a:solidFill>
                    <a:schemeClr val="accent2"/>
                  </a:solidFill>
                  <a:ea typeface="楷体_GB2312" pitchFamily="49" charset="-122"/>
                </a:rPr>
                <a:t>T </a:t>
              </a:r>
              <a:r>
                <a:rPr kumimoji="1" lang="en-US" altLang="zh-CN" sz="2500" b="1" dirty="0" smtClean="0">
                  <a:solidFill>
                    <a:schemeClr val="accent2"/>
                  </a:solidFill>
                  <a:ea typeface="楷体_GB2312" pitchFamily="49" charset="-122"/>
                </a:rPr>
                <a:t>   U   </a:t>
              </a:r>
              <a:r>
                <a:rPr kumimoji="1" lang="en-US" altLang="zh-CN" sz="2500" b="1" dirty="0">
                  <a:solidFill>
                    <a:schemeClr val="accent2"/>
                  </a:solidFill>
                  <a:ea typeface="楷体_GB2312" pitchFamily="49" charset="-122"/>
                </a:rPr>
                <a:t>R </a:t>
              </a:r>
              <a:r>
                <a:rPr kumimoji="1" lang="en-US" altLang="zh-CN" sz="2500" b="1" dirty="0" smtClean="0">
                  <a:solidFill>
                    <a:schemeClr val="accent2"/>
                  </a:solidFill>
                  <a:ea typeface="楷体_GB2312" pitchFamily="49" charset="-122"/>
                </a:rPr>
                <a:t>  </a:t>
              </a:r>
              <a:r>
                <a:rPr kumimoji="1" lang="en-US" altLang="zh-CN" sz="2500" b="1" dirty="0">
                  <a:solidFill>
                    <a:schemeClr val="accent2"/>
                  </a:solidFill>
                  <a:ea typeface="楷体_GB2312" pitchFamily="49" charset="-122"/>
                </a:rPr>
                <a:t>E</a:t>
              </a:r>
            </a:p>
          </p:txBody>
        </p:sp>
      </p:grpSp>
      <p:sp>
        <p:nvSpPr>
          <p:cNvPr id="70712" name="Text Box 56"/>
          <p:cNvSpPr txBox="1">
            <a:spLocks noChangeArrowheads="1"/>
          </p:cNvSpPr>
          <p:nvPr/>
        </p:nvSpPr>
        <p:spPr bwMode="auto">
          <a:xfrm>
            <a:off x="9366781" y="5184777"/>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3" name="Text Box 57"/>
          <p:cNvSpPr txBox="1">
            <a:spLocks noChangeArrowheads="1"/>
          </p:cNvSpPr>
          <p:nvPr/>
        </p:nvSpPr>
        <p:spPr bwMode="auto">
          <a:xfrm>
            <a:off x="7229627" y="4449764"/>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4" name="Text Box 58"/>
          <p:cNvSpPr txBox="1">
            <a:spLocks noChangeArrowheads="1"/>
          </p:cNvSpPr>
          <p:nvPr/>
        </p:nvSpPr>
        <p:spPr bwMode="auto">
          <a:xfrm>
            <a:off x="7838392" y="5715002"/>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5" name="Rectangle 59"/>
          <p:cNvSpPr>
            <a:spLocks noChangeArrowheads="1"/>
          </p:cNvSpPr>
          <p:nvPr/>
        </p:nvSpPr>
        <p:spPr bwMode="auto">
          <a:xfrm>
            <a:off x="3982879" y="2012952"/>
            <a:ext cx="475354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latin typeface="幼圆" pitchFamily="49" charset="-122"/>
                <a:ea typeface="幼圆" pitchFamily="49" charset="-122"/>
              </a:rPr>
              <a:t>(</a:t>
            </a:r>
            <a:r>
              <a:rPr kumimoji="1" lang="zh-CN" altLang="en-US" sz="2600" b="1">
                <a:solidFill>
                  <a:srgbClr val="003399"/>
                </a:solidFill>
                <a:latin typeface="幼圆" pitchFamily="49" charset="-122"/>
                <a:ea typeface="幼圆" pitchFamily="49" charset="-122"/>
              </a:rPr>
              <a:t>设每个字有</a:t>
            </a:r>
            <a:r>
              <a:rPr kumimoji="1" lang="en-US" altLang="zh-CN" sz="2600" b="1">
                <a:solidFill>
                  <a:srgbClr val="003399"/>
                </a:solidFill>
                <a:ea typeface="幼圆" pitchFamily="49" charset="-122"/>
              </a:rPr>
              <a:t>4</a:t>
            </a:r>
            <a:r>
              <a:rPr kumimoji="1" lang="zh-CN" altLang="en-US" sz="2600" b="1">
                <a:solidFill>
                  <a:srgbClr val="003399"/>
                </a:solidFill>
                <a:latin typeface="幼圆" pitchFamily="49" charset="-122"/>
                <a:ea typeface="幼圆" pitchFamily="49" charset="-122"/>
              </a:rPr>
              <a:t>个字节</a:t>
            </a:r>
            <a:r>
              <a:rPr kumimoji="1" lang="en-US" altLang="zh-CN" sz="2600" b="1">
                <a:solidFill>
                  <a:srgbClr val="003399"/>
                </a:solidFill>
                <a:latin typeface="幼圆" pitchFamily="49" charset="-122"/>
                <a:ea typeface="幼圆" pitchFamily="49" charset="-122"/>
              </a:rPr>
              <a:t>)</a:t>
            </a:r>
          </a:p>
        </p:txBody>
      </p:sp>
      <p:grpSp>
        <p:nvGrpSpPr>
          <p:cNvPr id="13" name="Group 60"/>
          <p:cNvGrpSpPr>
            <a:grpSpLocks/>
          </p:cNvGrpSpPr>
          <p:nvPr/>
        </p:nvGrpSpPr>
        <p:grpSpPr bwMode="auto">
          <a:xfrm>
            <a:off x="3745417" y="3933825"/>
            <a:ext cx="1198101" cy="935038"/>
            <a:chOff x="1701" y="2568"/>
            <a:chExt cx="566" cy="589"/>
          </a:xfrm>
        </p:grpSpPr>
        <p:sp>
          <p:nvSpPr>
            <p:cNvPr id="26737" name="Freeform 61"/>
            <p:cNvSpPr>
              <a:spLocks/>
            </p:cNvSpPr>
            <p:nvPr/>
          </p:nvSpPr>
          <p:spPr bwMode="auto">
            <a:xfrm rot="-172820">
              <a:off x="1701" y="2568"/>
              <a:ext cx="566" cy="589"/>
            </a:xfrm>
            <a:custGeom>
              <a:avLst/>
              <a:gdLst>
                <a:gd name="T0" fmla="*/ 561239 w 265"/>
                <a:gd name="T1" fmla="*/ 159036 h 273"/>
                <a:gd name="T2" fmla="*/ 1066807 w 265"/>
                <a:gd name="T3" fmla="*/ 292878 h 273"/>
                <a:gd name="T4" fmla="*/ 0 w 265"/>
                <a:gd name="T5" fmla="*/ 953088 h 273"/>
                <a:gd name="T6" fmla="*/ 59436 w 265"/>
                <a:gd name="T7" fmla="*/ 358643 h 273"/>
                <a:gd name="T8" fmla="*/ 353442 w 265"/>
                <a:gd name="T9" fmla="*/ 159036 h 273"/>
                <a:gd name="T10" fmla="*/ 471632 w 265"/>
                <a:gd name="T11" fmla="*/ 192562 h 273"/>
                <a:gd name="T12" fmla="*/ 561239 w 265"/>
                <a:gd name="T13" fmla="*/ 159036 h 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273">
                  <a:moveTo>
                    <a:pt x="133" y="34"/>
                  </a:moveTo>
                  <a:cubicBezTo>
                    <a:pt x="181" y="27"/>
                    <a:pt x="238" y="0"/>
                    <a:pt x="253" y="62"/>
                  </a:cubicBezTo>
                  <a:cubicBezTo>
                    <a:pt x="241" y="273"/>
                    <a:pt x="265" y="210"/>
                    <a:pt x="0" y="202"/>
                  </a:cubicBezTo>
                  <a:cubicBezTo>
                    <a:pt x="8" y="161"/>
                    <a:pt x="3" y="117"/>
                    <a:pt x="14" y="76"/>
                  </a:cubicBezTo>
                  <a:cubicBezTo>
                    <a:pt x="15" y="71"/>
                    <a:pt x="75" y="40"/>
                    <a:pt x="84" y="34"/>
                  </a:cubicBezTo>
                  <a:cubicBezTo>
                    <a:pt x="93" y="36"/>
                    <a:pt x="102" y="41"/>
                    <a:pt x="112" y="41"/>
                  </a:cubicBezTo>
                  <a:cubicBezTo>
                    <a:pt x="119" y="41"/>
                    <a:pt x="133" y="34"/>
                    <a:pt x="133" y="34"/>
                  </a:cubicBezTo>
                  <a:close/>
                </a:path>
              </a:pathLst>
            </a:custGeom>
            <a:solidFill>
              <a:srgbClr val="99CCFF"/>
            </a:solidFill>
            <a:ln w="12700" cap="sq" cmpd="sng">
              <a:noFill/>
              <a:prstDash val="solid"/>
              <a:round/>
              <a:headEnd type="none" w="sm" len="sm"/>
              <a:tailEnd type="none" w="sm" len="sm"/>
            </a:ln>
            <a:effectLst>
              <a:outerShdw dist="53882" dir="2700000" algn="ctr" rotWithShape="0">
                <a:srgbClr val="B2B2B2"/>
              </a:outerShdw>
            </a:effectLst>
          </p:spPr>
          <p:txBody>
            <a:bodyPr/>
            <a:lstStyle/>
            <a:p>
              <a:endParaRPr lang="zh-CN" altLang="en-US"/>
            </a:p>
          </p:txBody>
        </p:sp>
        <p:sp>
          <p:nvSpPr>
            <p:cNvPr id="26738" name="Rectangle 62"/>
            <p:cNvSpPr>
              <a:spLocks noChangeArrowheads="1"/>
            </p:cNvSpPr>
            <p:nvPr/>
          </p:nvSpPr>
          <p:spPr bwMode="auto">
            <a:xfrm>
              <a:off x="1777" y="2665"/>
              <a:ext cx="11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39" name="Rectangle 63"/>
            <p:cNvSpPr>
              <a:spLocks noChangeArrowheads="1"/>
            </p:cNvSpPr>
            <p:nvPr/>
          </p:nvSpPr>
          <p:spPr bwMode="auto">
            <a:xfrm>
              <a:off x="2053" y="2665"/>
              <a:ext cx="11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40" name="Text Box 64"/>
            <p:cNvSpPr txBox="1">
              <a:spLocks noChangeArrowheads="1"/>
            </p:cNvSpPr>
            <p:nvPr/>
          </p:nvSpPr>
          <p:spPr bwMode="auto">
            <a:xfrm>
              <a:off x="1854" y="2668"/>
              <a:ext cx="208" cy="339"/>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900" b="1">
                  <a:solidFill>
                    <a:srgbClr val="FF3300"/>
                  </a:solidFill>
                </a:rPr>
                <a:t>\0</a:t>
              </a:r>
            </a:p>
          </p:txBody>
        </p:sp>
      </p:grpSp>
      <p:sp>
        <p:nvSpPr>
          <p:cNvPr id="70721" name="Text Box 65"/>
          <p:cNvSpPr txBox="1">
            <a:spLocks noChangeArrowheads="1"/>
          </p:cNvSpPr>
          <p:nvPr/>
        </p:nvSpPr>
        <p:spPr bwMode="auto">
          <a:xfrm>
            <a:off x="8783919" y="2474915"/>
            <a:ext cx="3071888"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a:t>
            </a:r>
            <a:r>
              <a:rPr kumimoji="1" lang="en-US" altLang="zh-CN" sz="1900" b="1">
                <a:solidFill>
                  <a:srgbClr val="FF3300"/>
                </a:solidFill>
              </a:rPr>
              <a:t>(</a:t>
            </a:r>
            <a:r>
              <a:rPr kumimoji="1" lang="zh-CN" altLang="en-US" sz="1900" b="1">
                <a:solidFill>
                  <a:srgbClr val="FF3300"/>
                </a:solidFill>
                <a:ea typeface="幼圆" pitchFamily="49" charset="-122"/>
              </a:rPr>
              <a:t>若干个字节</a:t>
            </a:r>
            <a:r>
              <a:rPr kumimoji="1" lang="en-US" altLang="zh-CN" sz="1900" b="1">
                <a:solidFill>
                  <a:srgbClr val="FF3300"/>
                </a:solidFill>
              </a:rPr>
              <a:t>)</a:t>
            </a:r>
            <a:endParaRPr kumimoji="1" lang="en-US" altLang="zh-CN" sz="2100" b="1">
              <a:solidFill>
                <a:srgbClr val="FF3300"/>
              </a:solidFill>
              <a:ea typeface="幼圆" pitchFamily="49" charset="-122"/>
            </a:endParaRPr>
          </a:p>
        </p:txBody>
      </p:sp>
      <p:sp>
        <p:nvSpPr>
          <p:cNvPr id="70722" name="Text Box 66"/>
          <p:cNvSpPr txBox="1">
            <a:spLocks noChangeArrowheads="1"/>
          </p:cNvSpPr>
          <p:nvPr/>
        </p:nvSpPr>
        <p:spPr bwMode="auto">
          <a:xfrm>
            <a:off x="8783921" y="2836865"/>
            <a:ext cx="3406494"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a:t>
            </a:r>
            <a:r>
              <a:rPr kumimoji="1" lang="en-US" altLang="zh-CN" sz="1900" b="1">
                <a:solidFill>
                  <a:srgbClr val="FF3300"/>
                </a:solidFill>
                <a:ea typeface="幼圆" pitchFamily="49" charset="-122"/>
              </a:rPr>
              <a:t>(8</a:t>
            </a:r>
            <a:r>
              <a:rPr kumimoji="1" lang="zh-CN" altLang="en-US" sz="1900" b="1">
                <a:solidFill>
                  <a:srgbClr val="FF3300"/>
                </a:solidFill>
                <a:ea typeface="幼圆" pitchFamily="49" charset="-122"/>
              </a:rPr>
              <a:t>个二进制位</a:t>
            </a:r>
            <a:r>
              <a:rPr kumimoji="1" lang="en-US" altLang="zh-CN" sz="1900" b="1">
                <a:solidFill>
                  <a:srgbClr val="FF3300"/>
                </a:solidFill>
                <a:ea typeface="幼圆" pitchFamily="49" charset="-122"/>
              </a:rPr>
              <a:t>)</a:t>
            </a:r>
          </a:p>
        </p:txBody>
      </p:sp>
      <p:sp>
        <p:nvSpPr>
          <p:cNvPr id="70723" name="Text Box 67"/>
          <p:cNvSpPr txBox="1">
            <a:spLocks noChangeArrowheads="1"/>
          </p:cNvSpPr>
          <p:nvPr/>
        </p:nvSpPr>
        <p:spPr bwMode="auto">
          <a:xfrm>
            <a:off x="8790396" y="3190877"/>
            <a:ext cx="2398362"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字编址方式</a:t>
            </a:r>
          </a:p>
        </p:txBody>
      </p:sp>
      <p:sp>
        <p:nvSpPr>
          <p:cNvPr id="70724" name="Text Box 68"/>
          <p:cNvSpPr txBox="1">
            <a:spLocks noChangeArrowheads="1"/>
          </p:cNvSpPr>
          <p:nvPr/>
        </p:nvSpPr>
        <p:spPr bwMode="auto">
          <a:xfrm>
            <a:off x="8768808" y="3578227"/>
            <a:ext cx="3108587"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字节编址方式</a:t>
            </a:r>
          </a:p>
        </p:txBody>
      </p:sp>
      <p:sp>
        <p:nvSpPr>
          <p:cNvPr id="70725" name="Line 69"/>
          <p:cNvSpPr>
            <a:spLocks noChangeShapeType="1"/>
          </p:cNvSpPr>
          <p:nvPr/>
        </p:nvSpPr>
        <p:spPr bwMode="auto">
          <a:xfrm>
            <a:off x="8937189" y="3595688"/>
            <a:ext cx="1824137" cy="0"/>
          </a:xfrm>
          <a:prstGeom prst="line">
            <a:avLst/>
          </a:prstGeom>
          <a:noFill/>
          <a:ln w="50800" cap="sq">
            <a:solidFill>
              <a:srgbClr val="2CB5B2"/>
            </a:solidFill>
            <a:round/>
            <a:headEnd type="none" w="sm" len="sm"/>
            <a:tailEnd type="none" w="sm" len="sm"/>
          </a:ln>
        </p:spPr>
        <p:txBody>
          <a:bodyPr/>
          <a:lstStyle/>
          <a:p>
            <a:endParaRPr lang="zh-CN" altLang="en-US"/>
          </a:p>
        </p:txBody>
      </p:sp>
      <p:sp>
        <p:nvSpPr>
          <p:cNvPr id="70726" name="Line 70"/>
          <p:cNvSpPr>
            <a:spLocks noChangeShapeType="1"/>
          </p:cNvSpPr>
          <p:nvPr/>
        </p:nvSpPr>
        <p:spPr bwMode="auto">
          <a:xfrm>
            <a:off x="8945824" y="4005263"/>
            <a:ext cx="2141472" cy="0"/>
          </a:xfrm>
          <a:prstGeom prst="line">
            <a:avLst/>
          </a:prstGeom>
          <a:noFill/>
          <a:ln w="50800" cap="sq">
            <a:solidFill>
              <a:srgbClr val="2CB5B2"/>
            </a:solidFill>
            <a:round/>
            <a:headEnd type="none" w="sm" len="sm"/>
            <a:tailEnd type="none" w="sm" len="sm"/>
          </a:ln>
        </p:spPr>
        <p:txBody>
          <a:bodyPr/>
          <a:lstStyle/>
          <a:p>
            <a:endParaRPr lang="zh-CN" altLang="en-US"/>
          </a:p>
        </p:txBody>
      </p:sp>
      <p:grpSp>
        <p:nvGrpSpPr>
          <p:cNvPr id="14" name="Group 71"/>
          <p:cNvGrpSpPr>
            <a:grpSpLocks/>
          </p:cNvGrpSpPr>
          <p:nvPr/>
        </p:nvGrpSpPr>
        <p:grpSpPr bwMode="auto">
          <a:xfrm>
            <a:off x="8589632" y="914400"/>
            <a:ext cx="3361160" cy="4648200"/>
            <a:chOff x="4059" y="576"/>
            <a:chExt cx="1588" cy="2928"/>
          </a:xfrm>
        </p:grpSpPr>
        <p:sp>
          <p:nvSpPr>
            <p:cNvPr id="26646" name="Rectangle 72"/>
            <p:cNvSpPr>
              <a:spLocks noChangeArrowheads="1"/>
            </p:cNvSpPr>
            <p:nvPr/>
          </p:nvSpPr>
          <p:spPr bwMode="auto">
            <a:xfrm>
              <a:off x="4059" y="799"/>
              <a:ext cx="1588" cy="245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15" name="Group 73"/>
            <p:cNvGrpSpPr>
              <a:grpSpLocks/>
            </p:cNvGrpSpPr>
            <p:nvPr/>
          </p:nvGrpSpPr>
          <p:grpSpPr bwMode="auto">
            <a:xfrm>
              <a:off x="4444" y="576"/>
              <a:ext cx="795" cy="2928"/>
              <a:chOff x="4245" y="672"/>
              <a:chExt cx="795" cy="2928"/>
            </a:xfrm>
          </p:grpSpPr>
          <p:grpSp>
            <p:nvGrpSpPr>
              <p:cNvPr id="16" name="Group 74"/>
              <p:cNvGrpSpPr>
                <a:grpSpLocks/>
              </p:cNvGrpSpPr>
              <p:nvPr/>
            </p:nvGrpSpPr>
            <p:grpSpPr bwMode="auto">
              <a:xfrm>
                <a:off x="4272" y="1296"/>
                <a:ext cx="768" cy="192"/>
                <a:chOff x="4272" y="1296"/>
                <a:chExt cx="768" cy="192"/>
              </a:xfrm>
            </p:grpSpPr>
            <p:sp>
              <p:nvSpPr>
                <p:cNvPr id="26733" name="Rectangle 7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4" name="Rectangle 7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5" name="Rectangle 7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6" name="Rectangle 7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7" name="Group 79"/>
              <p:cNvGrpSpPr>
                <a:grpSpLocks/>
              </p:cNvGrpSpPr>
              <p:nvPr/>
            </p:nvGrpSpPr>
            <p:grpSpPr bwMode="auto">
              <a:xfrm>
                <a:off x="4272" y="1104"/>
                <a:ext cx="768" cy="192"/>
                <a:chOff x="4272" y="1296"/>
                <a:chExt cx="768" cy="192"/>
              </a:xfrm>
            </p:grpSpPr>
            <p:sp>
              <p:nvSpPr>
                <p:cNvPr id="26729" name="Rectangle 8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0" name="Rectangle 8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1" name="Rectangle 8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2" name="Rectangle 8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8" name="Group 84"/>
              <p:cNvGrpSpPr>
                <a:grpSpLocks/>
              </p:cNvGrpSpPr>
              <p:nvPr/>
            </p:nvGrpSpPr>
            <p:grpSpPr bwMode="auto">
              <a:xfrm>
                <a:off x="4272" y="912"/>
                <a:ext cx="768" cy="192"/>
                <a:chOff x="4272" y="1296"/>
                <a:chExt cx="768" cy="192"/>
              </a:xfrm>
            </p:grpSpPr>
            <p:sp>
              <p:nvSpPr>
                <p:cNvPr id="26725" name="Rectangle 8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6" name="Rectangle 8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7" name="Rectangle 8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8" name="Rectangle 8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9" name="Group 89"/>
              <p:cNvGrpSpPr>
                <a:grpSpLocks/>
              </p:cNvGrpSpPr>
              <p:nvPr/>
            </p:nvGrpSpPr>
            <p:grpSpPr bwMode="auto">
              <a:xfrm>
                <a:off x="4272" y="720"/>
                <a:ext cx="768" cy="192"/>
                <a:chOff x="4272" y="1296"/>
                <a:chExt cx="768" cy="192"/>
              </a:xfrm>
            </p:grpSpPr>
            <p:sp>
              <p:nvSpPr>
                <p:cNvPr id="26721" name="Rectangle 9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2" name="Rectangle 9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3" name="Rectangle 9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4" name="Rectangle 9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0" name="Group 94"/>
              <p:cNvGrpSpPr>
                <a:grpSpLocks/>
              </p:cNvGrpSpPr>
              <p:nvPr/>
            </p:nvGrpSpPr>
            <p:grpSpPr bwMode="auto">
              <a:xfrm>
                <a:off x="4272" y="1488"/>
                <a:ext cx="768" cy="192"/>
                <a:chOff x="4272" y="1296"/>
                <a:chExt cx="768" cy="192"/>
              </a:xfrm>
            </p:grpSpPr>
            <p:sp>
              <p:nvSpPr>
                <p:cNvPr id="26717" name="Rectangle 9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8" name="Rectangle 9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9" name="Rectangle 9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0" name="Rectangle 9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1" name="Group 99"/>
              <p:cNvGrpSpPr>
                <a:grpSpLocks/>
              </p:cNvGrpSpPr>
              <p:nvPr/>
            </p:nvGrpSpPr>
            <p:grpSpPr bwMode="auto">
              <a:xfrm>
                <a:off x="4272" y="1680"/>
                <a:ext cx="768" cy="192"/>
                <a:chOff x="4272" y="1296"/>
                <a:chExt cx="768" cy="192"/>
              </a:xfrm>
            </p:grpSpPr>
            <p:sp>
              <p:nvSpPr>
                <p:cNvPr id="26713" name="Rectangle 10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4" name="Rectangle 10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5" name="Rectangle 10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6" name="Rectangle 10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2" name="Group 104"/>
              <p:cNvGrpSpPr>
                <a:grpSpLocks/>
              </p:cNvGrpSpPr>
              <p:nvPr/>
            </p:nvGrpSpPr>
            <p:grpSpPr bwMode="auto">
              <a:xfrm>
                <a:off x="4272" y="1872"/>
                <a:ext cx="768" cy="192"/>
                <a:chOff x="4272" y="1296"/>
                <a:chExt cx="768" cy="192"/>
              </a:xfrm>
            </p:grpSpPr>
            <p:sp>
              <p:nvSpPr>
                <p:cNvPr id="26709" name="Rectangle 10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0" name="Rectangle 10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1" name="Rectangle 10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2" name="Rectangle 10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3" name="Group 109"/>
              <p:cNvGrpSpPr>
                <a:grpSpLocks/>
              </p:cNvGrpSpPr>
              <p:nvPr/>
            </p:nvGrpSpPr>
            <p:grpSpPr bwMode="auto">
              <a:xfrm>
                <a:off x="4272" y="2064"/>
                <a:ext cx="768" cy="192"/>
                <a:chOff x="4272" y="1296"/>
                <a:chExt cx="768" cy="192"/>
              </a:xfrm>
            </p:grpSpPr>
            <p:sp>
              <p:nvSpPr>
                <p:cNvPr id="26705" name="Rectangle 11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6" name="Rectangle 11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7" name="Rectangle 11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8" name="Rectangle 11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4" name="Group 114"/>
              <p:cNvGrpSpPr>
                <a:grpSpLocks/>
              </p:cNvGrpSpPr>
              <p:nvPr/>
            </p:nvGrpSpPr>
            <p:grpSpPr bwMode="auto">
              <a:xfrm>
                <a:off x="4272" y="2256"/>
                <a:ext cx="768" cy="192"/>
                <a:chOff x="4272" y="1296"/>
                <a:chExt cx="768" cy="192"/>
              </a:xfrm>
            </p:grpSpPr>
            <p:sp>
              <p:nvSpPr>
                <p:cNvPr id="26701" name="Rectangle 11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2" name="Rectangle 11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3" name="Rectangle 11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4" name="Rectangle 11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4272" y="2448"/>
                <a:ext cx="768" cy="192"/>
                <a:chOff x="4272" y="1296"/>
                <a:chExt cx="768" cy="192"/>
              </a:xfrm>
            </p:grpSpPr>
            <p:sp>
              <p:nvSpPr>
                <p:cNvPr id="26697" name="Rectangle 12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8" name="Rectangle 12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9" name="Rectangle 12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0" name="Rectangle 12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6" name="Group 124"/>
              <p:cNvGrpSpPr>
                <a:grpSpLocks/>
              </p:cNvGrpSpPr>
              <p:nvPr/>
            </p:nvGrpSpPr>
            <p:grpSpPr bwMode="auto">
              <a:xfrm>
                <a:off x="4272" y="2640"/>
                <a:ext cx="768" cy="192"/>
                <a:chOff x="4272" y="1296"/>
                <a:chExt cx="768" cy="192"/>
              </a:xfrm>
            </p:grpSpPr>
            <p:sp>
              <p:nvSpPr>
                <p:cNvPr id="26693" name="Rectangle 12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4" name="Rectangle 12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5" name="Rectangle 12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6" name="Rectangle 12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659" name="Rectangle 129"/>
              <p:cNvSpPr>
                <a:spLocks noChangeArrowheads="1"/>
              </p:cNvSpPr>
              <p:nvPr/>
            </p:nvSpPr>
            <p:spPr bwMode="auto">
              <a:xfrm>
                <a:off x="4245" y="672"/>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
                </a:r>
              </a:p>
            </p:txBody>
          </p:sp>
          <p:sp>
            <p:nvSpPr>
              <p:cNvPr id="26660" name="Rectangle 130"/>
              <p:cNvSpPr>
                <a:spLocks noChangeArrowheads="1"/>
              </p:cNvSpPr>
              <p:nvPr/>
            </p:nvSpPr>
            <p:spPr bwMode="auto">
              <a:xfrm>
                <a:off x="4248" y="864"/>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1" name="Rectangle 131"/>
              <p:cNvSpPr>
                <a:spLocks noChangeArrowheads="1"/>
              </p:cNvSpPr>
              <p:nvPr/>
            </p:nvSpPr>
            <p:spPr bwMode="auto">
              <a:xfrm>
                <a:off x="4248" y="1056"/>
                <a:ext cx="16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2" name="Rectangle 132"/>
              <p:cNvSpPr>
                <a:spLocks noChangeArrowheads="1"/>
              </p:cNvSpPr>
              <p:nvPr/>
            </p:nvSpPr>
            <p:spPr bwMode="auto">
              <a:xfrm>
                <a:off x="4248" y="1248"/>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3" name="Rectangle 133"/>
              <p:cNvSpPr>
                <a:spLocks noChangeArrowheads="1"/>
              </p:cNvSpPr>
              <p:nvPr/>
            </p:nvSpPr>
            <p:spPr bwMode="auto">
              <a:xfrm>
                <a:off x="4260" y="1632"/>
                <a:ext cx="16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S</a:t>
                </a:r>
              </a:p>
            </p:txBody>
          </p:sp>
          <p:sp>
            <p:nvSpPr>
              <p:cNvPr id="26664" name="Rectangle 134"/>
              <p:cNvSpPr>
                <a:spLocks noChangeArrowheads="1"/>
              </p:cNvSpPr>
              <p:nvPr/>
            </p:nvSpPr>
            <p:spPr bwMode="auto">
              <a:xfrm>
                <a:off x="4248" y="1824"/>
                <a:ext cx="16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5" name="Rectangle 135"/>
              <p:cNvSpPr>
                <a:spLocks noChangeArrowheads="1"/>
              </p:cNvSpPr>
              <p:nvPr/>
            </p:nvSpPr>
            <p:spPr bwMode="auto">
              <a:xfrm>
                <a:off x="4248" y="2016"/>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sp>
            <p:nvSpPr>
              <p:cNvPr id="26666" name="Rectangle 136"/>
              <p:cNvSpPr>
                <a:spLocks noChangeArrowheads="1"/>
              </p:cNvSpPr>
              <p:nvPr/>
            </p:nvSpPr>
            <p:spPr bwMode="auto">
              <a:xfrm>
                <a:off x="4248" y="2208"/>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67" name="Rectangle 137"/>
              <p:cNvSpPr>
                <a:spLocks noChangeArrowheads="1"/>
              </p:cNvSpPr>
              <p:nvPr/>
            </p:nvSpPr>
            <p:spPr bwMode="auto">
              <a:xfrm>
                <a:off x="4248" y="2400"/>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C</a:t>
                </a:r>
              </a:p>
            </p:txBody>
          </p:sp>
          <p:sp>
            <p:nvSpPr>
              <p:cNvPr id="26668" name="Rectangle 138"/>
              <p:cNvSpPr>
                <a:spLocks noChangeArrowheads="1"/>
              </p:cNvSpPr>
              <p:nvPr/>
            </p:nvSpPr>
            <p:spPr bwMode="auto">
              <a:xfrm>
                <a:off x="4248" y="2592"/>
                <a:ext cx="16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9" name="Rectangle 139"/>
              <p:cNvSpPr>
                <a:spLocks noChangeArrowheads="1"/>
              </p:cNvSpPr>
              <p:nvPr/>
            </p:nvSpPr>
            <p:spPr bwMode="auto">
              <a:xfrm>
                <a:off x="4245" y="2784"/>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70" name="Rectangle 140"/>
              <p:cNvSpPr>
                <a:spLocks noChangeArrowheads="1"/>
              </p:cNvSpPr>
              <p:nvPr/>
            </p:nvSpPr>
            <p:spPr bwMode="auto">
              <a:xfrm>
                <a:off x="4248" y="2976"/>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grpSp>
            <p:nvGrpSpPr>
              <p:cNvPr id="27" name="Group 141"/>
              <p:cNvGrpSpPr>
                <a:grpSpLocks/>
              </p:cNvGrpSpPr>
              <p:nvPr/>
            </p:nvGrpSpPr>
            <p:grpSpPr bwMode="auto">
              <a:xfrm>
                <a:off x="4272" y="2832"/>
                <a:ext cx="768" cy="768"/>
                <a:chOff x="4272" y="2832"/>
                <a:chExt cx="768" cy="768"/>
              </a:xfrm>
            </p:grpSpPr>
            <p:grpSp>
              <p:nvGrpSpPr>
                <p:cNvPr id="28" name="Group 142"/>
                <p:cNvGrpSpPr>
                  <a:grpSpLocks/>
                </p:cNvGrpSpPr>
                <p:nvPr/>
              </p:nvGrpSpPr>
              <p:grpSpPr bwMode="auto">
                <a:xfrm>
                  <a:off x="4272" y="2832"/>
                  <a:ext cx="768" cy="192"/>
                  <a:chOff x="4272" y="1296"/>
                  <a:chExt cx="768" cy="192"/>
                </a:xfrm>
              </p:grpSpPr>
              <p:sp>
                <p:nvSpPr>
                  <p:cNvPr id="26689" name="Rectangle 14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0" name="Rectangle 14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1" name="Rectangle 14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2" name="Rectangle 14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9" name="Group 147"/>
                <p:cNvGrpSpPr>
                  <a:grpSpLocks/>
                </p:cNvGrpSpPr>
                <p:nvPr/>
              </p:nvGrpSpPr>
              <p:grpSpPr bwMode="auto">
                <a:xfrm>
                  <a:off x="4272" y="3024"/>
                  <a:ext cx="768" cy="192"/>
                  <a:chOff x="4272" y="1296"/>
                  <a:chExt cx="768" cy="192"/>
                </a:xfrm>
              </p:grpSpPr>
              <p:sp>
                <p:nvSpPr>
                  <p:cNvPr id="26685" name="Rectangle 14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6" name="Rectangle 14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7" name="Rectangle 15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8" name="Rectangle 15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0" name="Group 152"/>
                <p:cNvGrpSpPr>
                  <a:grpSpLocks/>
                </p:cNvGrpSpPr>
                <p:nvPr/>
              </p:nvGrpSpPr>
              <p:grpSpPr bwMode="auto">
                <a:xfrm>
                  <a:off x="4272" y="3216"/>
                  <a:ext cx="768" cy="192"/>
                  <a:chOff x="4272" y="1296"/>
                  <a:chExt cx="768" cy="192"/>
                </a:xfrm>
              </p:grpSpPr>
              <p:sp>
                <p:nvSpPr>
                  <p:cNvPr id="26681" name="Rectangle 15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2" name="Rectangle 15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3" name="Rectangle 15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4" name="Rectangle 15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1" name="Group 157"/>
                <p:cNvGrpSpPr>
                  <a:grpSpLocks/>
                </p:cNvGrpSpPr>
                <p:nvPr/>
              </p:nvGrpSpPr>
              <p:grpSpPr bwMode="auto">
                <a:xfrm>
                  <a:off x="4272" y="3408"/>
                  <a:ext cx="768" cy="192"/>
                  <a:chOff x="4272" y="1296"/>
                  <a:chExt cx="768" cy="192"/>
                </a:xfrm>
              </p:grpSpPr>
              <p:sp>
                <p:nvSpPr>
                  <p:cNvPr id="26677" name="Rectangle 15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8" name="Rectangle 15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9" name="Rectangle 16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0" name="Rectangle 16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672" name="Rectangle 162"/>
              <p:cNvSpPr>
                <a:spLocks noChangeArrowheads="1"/>
              </p:cNvSpPr>
              <p:nvPr/>
            </p:nvSpPr>
            <p:spPr bwMode="auto">
              <a:xfrm>
                <a:off x="4248" y="3168"/>
                <a:ext cx="16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E</a:t>
                </a:r>
              </a:p>
            </p:txBody>
          </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721"/>
                                        </p:tgtEl>
                                        <p:attrNameLst>
                                          <p:attrName>style.visibility</p:attrName>
                                        </p:attrNameLst>
                                      </p:cBhvr>
                                      <p:to>
                                        <p:strVal val="visible"/>
                                      </p:to>
                                    </p:set>
                                    <p:anim calcmode="lin" valueType="num">
                                      <p:cBhvr additive="base">
                                        <p:cTn id="12" dur="500" fill="hold"/>
                                        <p:tgtEl>
                                          <p:spTgt spid="70721"/>
                                        </p:tgtEl>
                                        <p:attrNameLst>
                                          <p:attrName>ppt_x</p:attrName>
                                        </p:attrNameLst>
                                      </p:cBhvr>
                                      <p:tavLst>
                                        <p:tav tm="0">
                                          <p:val>
                                            <p:strVal val="1+#ppt_w/2"/>
                                          </p:val>
                                        </p:tav>
                                        <p:tav tm="100000">
                                          <p:val>
                                            <p:strVal val="#ppt_x"/>
                                          </p:val>
                                        </p:tav>
                                      </p:tavLst>
                                    </p:anim>
                                    <p:anim calcmode="lin" valueType="num">
                                      <p:cBhvr additive="base">
                                        <p:cTn id="13" dur="500" fill="hold"/>
                                        <p:tgtEl>
                                          <p:spTgt spid="7072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722"/>
                                        </p:tgtEl>
                                        <p:attrNameLst>
                                          <p:attrName>style.visibility</p:attrName>
                                        </p:attrNameLst>
                                      </p:cBhvr>
                                      <p:to>
                                        <p:strVal val="visible"/>
                                      </p:to>
                                    </p:set>
                                    <p:anim calcmode="lin" valueType="num">
                                      <p:cBhvr additive="base">
                                        <p:cTn id="18" dur="500" fill="hold"/>
                                        <p:tgtEl>
                                          <p:spTgt spid="70722"/>
                                        </p:tgtEl>
                                        <p:attrNameLst>
                                          <p:attrName>ppt_x</p:attrName>
                                        </p:attrNameLst>
                                      </p:cBhvr>
                                      <p:tavLst>
                                        <p:tav tm="0">
                                          <p:val>
                                            <p:strVal val="1+#ppt_w/2"/>
                                          </p:val>
                                        </p:tav>
                                        <p:tav tm="100000">
                                          <p:val>
                                            <p:strVal val="#ppt_x"/>
                                          </p:val>
                                        </p:tav>
                                      </p:tavLst>
                                    </p:anim>
                                    <p:anim calcmode="lin" valueType="num">
                                      <p:cBhvr additive="base">
                                        <p:cTn id="19" dur="500" fill="hold"/>
                                        <p:tgtEl>
                                          <p:spTgt spid="707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70723"/>
                                        </p:tgtEl>
                                        <p:attrNameLst>
                                          <p:attrName>style.visibility</p:attrName>
                                        </p:attrNameLst>
                                      </p:cBhvr>
                                      <p:to>
                                        <p:strVal val="visible"/>
                                      </p:to>
                                    </p:set>
                                    <p:animEffect transition="in" filter="wipe(right)">
                                      <p:cBhvr>
                                        <p:cTn id="24" dur="500"/>
                                        <p:tgtEl>
                                          <p:spTgt spid="707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0724"/>
                                        </p:tgtEl>
                                        <p:attrNameLst>
                                          <p:attrName>style.visibility</p:attrName>
                                        </p:attrNameLst>
                                      </p:cBhvr>
                                      <p:to>
                                        <p:strVal val="visible"/>
                                      </p:to>
                                    </p:set>
                                    <p:animEffect transition="in" filter="wipe(right)">
                                      <p:cBhvr>
                                        <p:cTn id="29" dur="500"/>
                                        <p:tgtEl>
                                          <p:spTgt spid="707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0725"/>
                                        </p:tgtEl>
                                        <p:attrNameLst>
                                          <p:attrName>style.visibility</p:attrName>
                                        </p:attrNameLst>
                                      </p:cBhvr>
                                      <p:to>
                                        <p:strVal val="visible"/>
                                      </p:to>
                                    </p:set>
                                    <p:animEffect transition="in" filter="wipe(left)">
                                      <p:cBhvr>
                                        <p:cTn id="34" dur="1000"/>
                                        <p:tgtEl>
                                          <p:spTgt spid="707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0662"/>
                                        </p:tgtEl>
                                        <p:attrNameLst>
                                          <p:attrName>style.visibility</p:attrName>
                                        </p:attrNameLst>
                                      </p:cBhvr>
                                      <p:to>
                                        <p:strVal val="visible"/>
                                      </p:to>
                                    </p:set>
                                    <p:animEffect transition="in" filter="dissolve">
                                      <p:cBhvr>
                                        <p:cTn id="39" dur="500"/>
                                        <p:tgtEl>
                                          <p:spTgt spid="7066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0664"/>
                                        </p:tgtEl>
                                        <p:attrNameLst>
                                          <p:attrName>style.visibility</p:attrName>
                                        </p:attrNameLst>
                                      </p:cBhvr>
                                      <p:to>
                                        <p:strVal val="visible"/>
                                      </p:to>
                                    </p:set>
                                    <p:animEffect transition="in" filter="dissolve">
                                      <p:cBhvr>
                                        <p:cTn id="44" dur="500"/>
                                        <p:tgtEl>
                                          <p:spTgt spid="70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0726"/>
                                        </p:tgtEl>
                                        <p:attrNameLst>
                                          <p:attrName>style.visibility</p:attrName>
                                        </p:attrNameLst>
                                      </p:cBhvr>
                                      <p:to>
                                        <p:strVal val="visible"/>
                                      </p:to>
                                    </p:set>
                                    <p:animEffect transition="in" filter="wipe(left)">
                                      <p:cBhvr>
                                        <p:cTn id="49" dur="1000"/>
                                        <p:tgtEl>
                                          <p:spTgt spid="707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0691"/>
                                        </p:tgtEl>
                                        <p:attrNameLst>
                                          <p:attrName>style.visibility</p:attrName>
                                        </p:attrNameLst>
                                      </p:cBhvr>
                                      <p:to>
                                        <p:strVal val="visible"/>
                                      </p:to>
                                    </p:set>
                                    <p:animEffect transition="in" filter="dissolve">
                                      <p:cBhvr>
                                        <p:cTn id="54" dur="500"/>
                                        <p:tgtEl>
                                          <p:spTgt spid="70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0715"/>
                                        </p:tgtEl>
                                        <p:attrNameLst>
                                          <p:attrName>style.visibility</p:attrName>
                                        </p:attrNameLst>
                                      </p:cBhvr>
                                      <p:to>
                                        <p:strVal val="visible"/>
                                      </p:to>
                                    </p:set>
                                    <p:animEffect transition="in" filter="dissolve">
                                      <p:cBhvr>
                                        <p:cTn id="59" dur="500"/>
                                        <p:tgtEl>
                                          <p:spTgt spid="707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63"/>
                                        </p:tgtEl>
                                        <p:attrNameLst>
                                          <p:attrName>style.visibility</p:attrName>
                                        </p:attrNameLst>
                                      </p:cBhvr>
                                      <p:to>
                                        <p:strVal val="visible"/>
                                      </p:to>
                                    </p:set>
                                    <p:animEffect transition="in" filter="wipe(left)">
                                      <p:cBhvr>
                                        <p:cTn id="64" dur="500"/>
                                        <p:tgtEl>
                                          <p:spTgt spid="7066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up)">
                                      <p:cBhvr>
                                        <p:cTn id="69" dur="500"/>
                                        <p:tgtEl>
                                          <p:spTgt spid="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lide(fromBottom)">
                                      <p:cBhvr>
                                        <p:cTn id="74" dur="5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ppt_w</p:attrName>
                                        </p:attrNameLst>
                                      </p:cBhvr>
                                      <p:tavLst>
                                        <p:tav tm="0">
                                          <p:val>
                                            <p:fltVal val="0"/>
                                          </p:val>
                                        </p:tav>
                                        <p:tav tm="100000">
                                          <p:val>
                                            <p:strVal val="#ppt_w"/>
                                          </p:val>
                                        </p:tav>
                                      </p:tavLst>
                                    </p:anim>
                                    <p:anim calcmode="lin" valueType="num">
                                      <p:cBhvr>
                                        <p:cTn id="86" dur="500" fill="hold"/>
                                        <p:tgtEl>
                                          <p:spTgt spid="13"/>
                                        </p:tgtEl>
                                        <p:attrNameLst>
                                          <p:attrName>ppt_h</p:attrName>
                                        </p:attrNameLst>
                                      </p:cBhvr>
                                      <p:tavLst>
                                        <p:tav tm="0">
                                          <p:val>
                                            <p:fltVal val="0"/>
                                          </p:val>
                                        </p:tav>
                                        <p:tav tm="100000">
                                          <p:val>
                                            <p:strVal val="#ppt_h"/>
                                          </p:val>
                                        </p:tav>
                                      </p:tavLst>
                                    </p:anim>
                                    <p:anim calcmode="lin" valueType="num">
                                      <p:cBhvr>
                                        <p:cTn id="87" dur="500" fill="hold"/>
                                        <p:tgtEl>
                                          <p:spTgt spid="13"/>
                                        </p:tgtEl>
                                        <p:attrNameLst>
                                          <p:attrName>ppt_x</p:attrName>
                                        </p:attrNameLst>
                                      </p:cBhvr>
                                      <p:tavLst>
                                        <p:tav tm="0">
                                          <p:val>
                                            <p:fltVal val="0.5"/>
                                          </p:val>
                                        </p:tav>
                                        <p:tav tm="100000">
                                          <p:val>
                                            <p:strVal val="#ppt_x"/>
                                          </p:val>
                                        </p:tav>
                                      </p:tavLst>
                                    </p:anim>
                                    <p:anim calcmode="lin" valueType="num">
                                      <p:cBhvr>
                                        <p:cTn id="88"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70712"/>
                                        </p:tgtEl>
                                        <p:attrNameLst>
                                          <p:attrName>style.visibility</p:attrName>
                                        </p:attrNameLst>
                                      </p:cBhvr>
                                      <p:to>
                                        <p:strVal val="visible"/>
                                      </p:to>
                                    </p:set>
                                    <p:anim calcmode="lin" valueType="num">
                                      <p:cBhvr>
                                        <p:cTn id="93" dur="1000" fill="hold"/>
                                        <p:tgtEl>
                                          <p:spTgt spid="70712"/>
                                        </p:tgtEl>
                                        <p:attrNameLst>
                                          <p:attrName>ppt_w</p:attrName>
                                        </p:attrNameLst>
                                      </p:cBhvr>
                                      <p:tavLst>
                                        <p:tav tm="0">
                                          <p:val>
                                            <p:fltVal val="0"/>
                                          </p:val>
                                        </p:tav>
                                        <p:tav tm="100000">
                                          <p:val>
                                            <p:strVal val="#ppt_w"/>
                                          </p:val>
                                        </p:tav>
                                      </p:tavLst>
                                    </p:anim>
                                    <p:anim calcmode="lin" valueType="num">
                                      <p:cBhvr>
                                        <p:cTn id="94" dur="1000" fill="hold"/>
                                        <p:tgtEl>
                                          <p:spTgt spid="70712"/>
                                        </p:tgtEl>
                                        <p:attrNameLst>
                                          <p:attrName>ppt_h</p:attrName>
                                        </p:attrNameLst>
                                      </p:cBhvr>
                                      <p:tavLst>
                                        <p:tav tm="0">
                                          <p:val>
                                            <p:fltVal val="0"/>
                                          </p:val>
                                        </p:tav>
                                        <p:tav tm="100000">
                                          <p:val>
                                            <p:strVal val="#ppt_h"/>
                                          </p:val>
                                        </p:tav>
                                      </p:tavLst>
                                    </p:anim>
                                    <p:anim calcmode="lin" valueType="num">
                                      <p:cBhvr>
                                        <p:cTn id="95" dur="1000" fill="hold"/>
                                        <p:tgtEl>
                                          <p:spTgt spid="7071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707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5" presetClass="entr" presetSubtype="0" fill="hold" grpId="0" nodeType="clickEffect">
                                  <p:stCondLst>
                                    <p:cond delay="0"/>
                                  </p:stCondLst>
                                  <p:childTnLst>
                                    <p:set>
                                      <p:cBhvr>
                                        <p:cTn id="100" dur="1" fill="hold">
                                          <p:stCondLst>
                                            <p:cond delay="0"/>
                                          </p:stCondLst>
                                        </p:cTn>
                                        <p:tgtEl>
                                          <p:spTgt spid="70713"/>
                                        </p:tgtEl>
                                        <p:attrNameLst>
                                          <p:attrName>style.visibility</p:attrName>
                                        </p:attrNameLst>
                                      </p:cBhvr>
                                      <p:to>
                                        <p:strVal val="visible"/>
                                      </p:to>
                                    </p:set>
                                    <p:anim calcmode="lin" valueType="num">
                                      <p:cBhvr>
                                        <p:cTn id="101" dur="1000" fill="hold"/>
                                        <p:tgtEl>
                                          <p:spTgt spid="70713"/>
                                        </p:tgtEl>
                                        <p:attrNameLst>
                                          <p:attrName>ppt_w</p:attrName>
                                        </p:attrNameLst>
                                      </p:cBhvr>
                                      <p:tavLst>
                                        <p:tav tm="0">
                                          <p:val>
                                            <p:fltVal val="0"/>
                                          </p:val>
                                        </p:tav>
                                        <p:tav tm="100000">
                                          <p:val>
                                            <p:strVal val="#ppt_w"/>
                                          </p:val>
                                        </p:tav>
                                      </p:tavLst>
                                    </p:anim>
                                    <p:anim calcmode="lin" valueType="num">
                                      <p:cBhvr>
                                        <p:cTn id="102" dur="1000" fill="hold"/>
                                        <p:tgtEl>
                                          <p:spTgt spid="70713"/>
                                        </p:tgtEl>
                                        <p:attrNameLst>
                                          <p:attrName>ppt_h</p:attrName>
                                        </p:attrNameLst>
                                      </p:cBhvr>
                                      <p:tavLst>
                                        <p:tav tm="0">
                                          <p:val>
                                            <p:fltVal val="0"/>
                                          </p:val>
                                        </p:tav>
                                        <p:tav tm="100000">
                                          <p:val>
                                            <p:strVal val="#ppt_h"/>
                                          </p:val>
                                        </p:tav>
                                      </p:tavLst>
                                    </p:anim>
                                    <p:anim calcmode="lin" valueType="num">
                                      <p:cBhvr>
                                        <p:cTn id="103" dur="1000" fill="hold"/>
                                        <p:tgtEl>
                                          <p:spTgt spid="70713"/>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707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5" presetClass="entr" presetSubtype="0" fill="hold" grpId="0" nodeType="clickEffect">
                                  <p:stCondLst>
                                    <p:cond delay="0"/>
                                  </p:stCondLst>
                                  <p:childTnLst>
                                    <p:set>
                                      <p:cBhvr>
                                        <p:cTn id="108" dur="1" fill="hold">
                                          <p:stCondLst>
                                            <p:cond delay="0"/>
                                          </p:stCondLst>
                                        </p:cTn>
                                        <p:tgtEl>
                                          <p:spTgt spid="70714"/>
                                        </p:tgtEl>
                                        <p:attrNameLst>
                                          <p:attrName>style.visibility</p:attrName>
                                        </p:attrNameLst>
                                      </p:cBhvr>
                                      <p:to>
                                        <p:strVal val="visible"/>
                                      </p:to>
                                    </p:set>
                                    <p:anim calcmode="lin" valueType="num">
                                      <p:cBhvr>
                                        <p:cTn id="109" dur="1000" fill="hold"/>
                                        <p:tgtEl>
                                          <p:spTgt spid="70714"/>
                                        </p:tgtEl>
                                        <p:attrNameLst>
                                          <p:attrName>ppt_w</p:attrName>
                                        </p:attrNameLst>
                                      </p:cBhvr>
                                      <p:tavLst>
                                        <p:tav tm="0">
                                          <p:val>
                                            <p:fltVal val="0"/>
                                          </p:val>
                                        </p:tav>
                                        <p:tav tm="100000">
                                          <p:val>
                                            <p:strVal val="#ppt_w"/>
                                          </p:val>
                                        </p:tav>
                                      </p:tavLst>
                                    </p:anim>
                                    <p:anim calcmode="lin" valueType="num">
                                      <p:cBhvr>
                                        <p:cTn id="110" dur="1000" fill="hold"/>
                                        <p:tgtEl>
                                          <p:spTgt spid="70714"/>
                                        </p:tgtEl>
                                        <p:attrNameLst>
                                          <p:attrName>ppt_h</p:attrName>
                                        </p:attrNameLst>
                                      </p:cBhvr>
                                      <p:tavLst>
                                        <p:tav tm="0">
                                          <p:val>
                                            <p:fltVal val="0"/>
                                          </p:val>
                                        </p:tav>
                                        <p:tav tm="100000">
                                          <p:val>
                                            <p:strVal val="#ppt_h"/>
                                          </p:val>
                                        </p:tav>
                                      </p:tavLst>
                                    </p:anim>
                                    <p:anim calcmode="lin" valueType="num">
                                      <p:cBhvr>
                                        <p:cTn id="111" dur="1000" fill="hold"/>
                                        <p:tgtEl>
                                          <p:spTgt spid="7071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7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3" grpId="0"/>
      <p:bldP spid="70664" grpId="0" autoUpdateAnimBg="0"/>
      <p:bldP spid="70691" grpId="0" autoUpdateAnimBg="0"/>
      <p:bldP spid="70712" grpId="0" autoUpdateAnimBg="0"/>
      <p:bldP spid="70713" grpId="0" autoUpdateAnimBg="0"/>
      <p:bldP spid="70714" grpId="0" autoUpdateAnimBg="0"/>
      <p:bldP spid="70715" grpId="0" autoUpdateAnimBg="0"/>
      <p:bldP spid="70721" grpId="0"/>
      <p:bldP spid="70722" grpId="0"/>
      <p:bldP spid="70723" grpId="0"/>
      <p:bldP spid="70724" grpId="0"/>
      <p:bldP spid="70725" grpId="0" animBg="1"/>
      <p:bldP spid="707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306" y="228600"/>
            <a:ext cx="5893363" cy="685800"/>
            <a:chOff x="240" y="144"/>
            <a:chExt cx="2784" cy="432"/>
          </a:xfrm>
        </p:grpSpPr>
        <p:sp>
          <p:nvSpPr>
            <p:cNvPr id="2771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2771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二</a:t>
              </a:r>
              <a:r>
                <a:rPr kumimoji="1" lang="en-US" altLang="zh-CN" sz="3000" b="1" dirty="0">
                  <a:solidFill>
                    <a:srgbClr val="FF3300"/>
                  </a:solidFill>
                  <a:latin typeface="黑体" pitchFamily="49" charset="-122"/>
                  <a:ea typeface="黑体" pitchFamily="49" charset="-122"/>
                </a:rPr>
                <a:t>.</a:t>
              </a:r>
              <a:r>
                <a:rPr kumimoji="1" lang="zh-CN" altLang="en-US" sz="3000" b="1" dirty="0">
                  <a:solidFill>
                    <a:srgbClr val="FF3300"/>
                  </a:solidFill>
                  <a:latin typeface="黑体" pitchFamily="49" charset="-122"/>
                  <a:ea typeface="黑体" pitchFamily="49" charset="-122"/>
                </a:rPr>
                <a:t>串的链式存储结构</a:t>
              </a:r>
              <a:endParaRPr kumimoji="1" lang="zh-CN" altLang="en-US" sz="3000" dirty="0">
                <a:solidFill>
                  <a:srgbClr val="00FFFF"/>
                </a:solidFill>
                <a:latin typeface="黑体" pitchFamily="49" charset="-122"/>
                <a:ea typeface="黑体" pitchFamily="49" charset="-122"/>
              </a:endParaRPr>
            </a:p>
          </p:txBody>
        </p:sp>
      </p:grpSp>
      <p:grpSp>
        <p:nvGrpSpPr>
          <p:cNvPr id="3" name="Group 5"/>
          <p:cNvGrpSpPr>
            <a:grpSpLocks/>
          </p:cNvGrpSpPr>
          <p:nvPr/>
        </p:nvGrpSpPr>
        <p:grpSpPr bwMode="auto">
          <a:xfrm>
            <a:off x="915308" y="2895602"/>
            <a:ext cx="9447458" cy="996951"/>
            <a:chOff x="432" y="2150"/>
            <a:chExt cx="4464" cy="628"/>
          </a:xfrm>
        </p:grpSpPr>
        <p:grpSp>
          <p:nvGrpSpPr>
            <p:cNvPr id="4" name="Group 6"/>
            <p:cNvGrpSpPr>
              <a:grpSpLocks/>
            </p:cNvGrpSpPr>
            <p:nvPr/>
          </p:nvGrpSpPr>
          <p:grpSpPr bwMode="auto">
            <a:xfrm>
              <a:off x="816" y="2448"/>
              <a:ext cx="816" cy="240"/>
              <a:chOff x="816" y="2448"/>
              <a:chExt cx="816" cy="240"/>
            </a:xfrm>
          </p:grpSpPr>
          <p:sp>
            <p:nvSpPr>
              <p:cNvPr id="27712" name="Rectangle 7"/>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713" name="Rectangle 8"/>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5" name="Group 9"/>
            <p:cNvGrpSpPr>
              <a:grpSpLocks/>
            </p:cNvGrpSpPr>
            <p:nvPr/>
          </p:nvGrpSpPr>
          <p:grpSpPr bwMode="auto">
            <a:xfrm>
              <a:off x="1836" y="2441"/>
              <a:ext cx="900" cy="247"/>
              <a:chOff x="732" y="2441"/>
              <a:chExt cx="900" cy="247"/>
            </a:xfrm>
          </p:grpSpPr>
          <p:sp>
            <p:nvSpPr>
              <p:cNvPr id="27710" name="Rectangle 10"/>
              <p:cNvSpPr>
                <a:spLocks noChangeArrowheads="1"/>
              </p:cNvSpPr>
              <p:nvPr/>
            </p:nvSpPr>
            <p:spPr bwMode="auto">
              <a:xfrm>
                <a:off x="732" y="2441"/>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711" name="Rectangle 11"/>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6" name="Group 12"/>
            <p:cNvGrpSpPr>
              <a:grpSpLocks/>
            </p:cNvGrpSpPr>
            <p:nvPr/>
          </p:nvGrpSpPr>
          <p:grpSpPr bwMode="auto">
            <a:xfrm>
              <a:off x="4080" y="2448"/>
              <a:ext cx="816" cy="240"/>
              <a:chOff x="816" y="2448"/>
              <a:chExt cx="816" cy="240"/>
            </a:xfrm>
          </p:grpSpPr>
          <p:sp>
            <p:nvSpPr>
              <p:cNvPr id="27708" name="Rectangle 13"/>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709" name="Rectangle 14"/>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sp>
          <p:nvSpPr>
            <p:cNvPr id="27698" name="Line 15"/>
            <p:cNvSpPr>
              <a:spLocks noChangeShapeType="1"/>
            </p:cNvSpPr>
            <p:nvPr/>
          </p:nvSpPr>
          <p:spPr bwMode="auto">
            <a:xfrm>
              <a:off x="1536" y="2580"/>
              <a:ext cx="336" cy="0"/>
            </a:xfrm>
            <a:prstGeom prst="line">
              <a:avLst/>
            </a:prstGeom>
            <a:noFill/>
            <a:ln w="19050" cap="sq">
              <a:solidFill>
                <a:srgbClr val="003300"/>
              </a:solidFill>
              <a:round/>
              <a:headEnd type="none" w="sm" len="sm"/>
              <a:tailEnd type="triangle" w="sm" len="sm"/>
            </a:ln>
          </p:spPr>
          <p:txBody>
            <a:bodyPr/>
            <a:lstStyle/>
            <a:p>
              <a:endParaRPr lang="zh-CN" altLang="en-US" sz="2000"/>
            </a:p>
          </p:txBody>
        </p:sp>
        <p:sp>
          <p:nvSpPr>
            <p:cNvPr id="27699" name="Line 16"/>
            <p:cNvSpPr>
              <a:spLocks noChangeShapeType="1"/>
            </p:cNvSpPr>
            <p:nvPr/>
          </p:nvSpPr>
          <p:spPr bwMode="auto">
            <a:xfrm>
              <a:off x="2688" y="2580"/>
              <a:ext cx="336" cy="0"/>
            </a:xfrm>
            <a:prstGeom prst="line">
              <a:avLst/>
            </a:prstGeom>
            <a:noFill/>
            <a:ln w="19050" cap="sq">
              <a:solidFill>
                <a:srgbClr val="003300"/>
              </a:solidFill>
              <a:round/>
              <a:headEnd type="none" w="sm" len="sm"/>
              <a:tailEnd type="triangle" w="sm" len="sm"/>
            </a:ln>
          </p:spPr>
          <p:txBody>
            <a:bodyPr/>
            <a:lstStyle/>
            <a:p>
              <a:endParaRPr lang="zh-CN" altLang="en-US" sz="2000"/>
            </a:p>
          </p:txBody>
        </p:sp>
        <p:sp>
          <p:nvSpPr>
            <p:cNvPr id="27700" name="Line 17"/>
            <p:cNvSpPr>
              <a:spLocks noChangeShapeType="1"/>
            </p:cNvSpPr>
            <p:nvPr/>
          </p:nvSpPr>
          <p:spPr bwMode="auto">
            <a:xfrm>
              <a:off x="3720" y="2592"/>
              <a:ext cx="336" cy="0"/>
            </a:xfrm>
            <a:prstGeom prst="line">
              <a:avLst/>
            </a:prstGeom>
            <a:noFill/>
            <a:ln w="19050" cap="sq">
              <a:solidFill>
                <a:srgbClr val="003300"/>
              </a:solidFill>
              <a:round/>
              <a:headEnd type="none" w="sm" len="sm"/>
              <a:tailEnd type="triangle" w="sm" len="sm"/>
            </a:ln>
          </p:spPr>
          <p:txBody>
            <a:bodyPr/>
            <a:lstStyle/>
            <a:p>
              <a:endParaRPr lang="zh-CN" altLang="en-US" sz="2000"/>
            </a:p>
          </p:txBody>
        </p:sp>
        <p:sp>
          <p:nvSpPr>
            <p:cNvPr id="27701" name="Rectangle 18"/>
            <p:cNvSpPr>
              <a:spLocks noChangeArrowheads="1"/>
            </p:cNvSpPr>
            <p:nvPr/>
          </p:nvSpPr>
          <p:spPr bwMode="auto">
            <a:xfrm>
              <a:off x="3244" y="2400"/>
              <a:ext cx="227" cy="33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chemeClr val="bg1"/>
                  </a:solidFill>
                </a:rPr>
                <a:t>…</a:t>
              </a:r>
            </a:p>
          </p:txBody>
        </p:sp>
        <p:sp>
          <p:nvSpPr>
            <p:cNvPr id="27702" name="Text Box 19"/>
            <p:cNvSpPr txBox="1">
              <a:spLocks noChangeArrowheads="1"/>
            </p:cNvSpPr>
            <p:nvPr/>
          </p:nvSpPr>
          <p:spPr bwMode="auto">
            <a:xfrm>
              <a:off x="4704" y="2448"/>
              <a:ext cx="152" cy="33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a:solidFill>
                    <a:schemeClr val="bg1"/>
                  </a:solidFill>
                </a:rPr>
                <a:t>^</a:t>
              </a:r>
            </a:p>
          </p:txBody>
        </p:sp>
        <p:sp>
          <p:nvSpPr>
            <p:cNvPr id="27703" name="Rectangle 20"/>
            <p:cNvSpPr>
              <a:spLocks noChangeArrowheads="1"/>
            </p:cNvSpPr>
            <p:nvPr/>
          </p:nvSpPr>
          <p:spPr bwMode="auto">
            <a:xfrm>
              <a:off x="432" y="2150"/>
              <a:ext cx="16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6600"/>
                  </a:solidFill>
                </a:rPr>
                <a:t>S</a:t>
              </a:r>
            </a:p>
          </p:txBody>
        </p:sp>
        <p:sp>
          <p:nvSpPr>
            <p:cNvPr id="27704" name="Line 21"/>
            <p:cNvSpPr>
              <a:spLocks noChangeShapeType="1"/>
            </p:cNvSpPr>
            <p:nvPr/>
          </p:nvSpPr>
          <p:spPr bwMode="auto">
            <a:xfrm>
              <a:off x="624" y="2304"/>
              <a:ext cx="144" cy="144"/>
            </a:xfrm>
            <a:prstGeom prst="line">
              <a:avLst/>
            </a:prstGeom>
            <a:noFill/>
            <a:ln w="19050" cap="sq">
              <a:solidFill>
                <a:schemeClr val="accent1"/>
              </a:solidFill>
              <a:round/>
              <a:headEnd type="none" w="sm" len="sm"/>
              <a:tailEnd type="triangle" w="sm" len="sm"/>
            </a:ln>
          </p:spPr>
          <p:txBody>
            <a:bodyPr/>
            <a:lstStyle/>
            <a:p>
              <a:endParaRPr lang="zh-CN" altLang="en-US" sz="2000"/>
            </a:p>
          </p:txBody>
        </p:sp>
        <p:sp>
          <p:nvSpPr>
            <p:cNvPr id="27705" name="Rectangle 22"/>
            <p:cNvSpPr>
              <a:spLocks noChangeArrowheads="1"/>
            </p:cNvSpPr>
            <p:nvPr/>
          </p:nvSpPr>
          <p:spPr bwMode="auto">
            <a:xfrm>
              <a:off x="864" y="2438"/>
              <a:ext cx="402"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DATA</a:t>
              </a:r>
            </a:p>
          </p:txBody>
        </p:sp>
        <p:sp>
          <p:nvSpPr>
            <p:cNvPr id="27706" name="Rectangle 23"/>
            <p:cNvSpPr>
              <a:spLocks noChangeArrowheads="1"/>
            </p:cNvSpPr>
            <p:nvPr/>
          </p:nvSpPr>
          <p:spPr bwMode="auto">
            <a:xfrm>
              <a:off x="1882" y="2395"/>
              <a:ext cx="590" cy="330"/>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800" dirty="0">
                  <a:solidFill>
                    <a:schemeClr val="accent2"/>
                  </a:solidFill>
                </a:rPr>
                <a:t> </a:t>
              </a:r>
              <a:r>
                <a:rPr kumimoji="1" lang="en-US" altLang="zh-CN" sz="2400" b="1" dirty="0">
                  <a:solidFill>
                    <a:schemeClr val="accent2"/>
                  </a:solidFill>
                </a:rPr>
                <a:t>STRU</a:t>
              </a:r>
            </a:p>
          </p:txBody>
        </p:sp>
        <p:sp>
          <p:nvSpPr>
            <p:cNvPr id="27707" name="Rectangle 24"/>
            <p:cNvSpPr>
              <a:spLocks noChangeArrowheads="1"/>
            </p:cNvSpPr>
            <p:nvPr/>
          </p:nvSpPr>
          <p:spPr bwMode="auto">
            <a:xfrm>
              <a:off x="4133" y="2438"/>
              <a:ext cx="44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RE</a:t>
              </a:r>
              <a:r>
                <a:rPr kumimoji="1" lang="en-US" altLang="zh-CN" sz="2000" b="1">
                  <a:solidFill>
                    <a:srgbClr val="0000FF"/>
                  </a:solidFill>
                </a:rPr>
                <a:t>@@</a:t>
              </a:r>
            </a:p>
          </p:txBody>
        </p:sp>
      </p:grpSp>
      <p:grpSp>
        <p:nvGrpSpPr>
          <p:cNvPr id="7" name="Group 25"/>
          <p:cNvGrpSpPr>
            <a:grpSpLocks/>
          </p:cNvGrpSpPr>
          <p:nvPr/>
        </p:nvGrpSpPr>
        <p:grpSpPr bwMode="auto">
          <a:xfrm>
            <a:off x="8736426" y="4038600"/>
            <a:ext cx="2927254" cy="528638"/>
            <a:chOff x="4128" y="2544"/>
            <a:chExt cx="1383" cy="333"/>
          </a:xfrm>
        </p:grpSpPr>
        <p:sp>
          <p:nvSpPr>
            <p:cNvPr id="27693" name="AutoShape 26"/>
            <p:cNvSpPr>
              <a:spLocks noChangeArrowheads="1"/>
            </p:cNvSpPr>
            <p:nvPr/>
          </p:nvSpPr>
          <p:spPr bwMode="auto">
            <a:xfrm>
              <a:off x="4128" y="2544"/>
              <a:ext cx="1248" cy="333"/>
            </a:xfrm>
            <a:prstGeom prst="wedgeEllipseCallout">
              <a:avLst>
                <a:gd name="adj1" fmla="val -63542"/>
                <a:gd name="adj2" fmla="val -88139"/>
              </a:avLst>
            </a:prstGeom>
            <a:noFill/>
            <a:ln w="53975" cap="sq">
              <a:solidFill>
                <a:srgbClr val="00A2C8"/>
              </a:solidFill>
              <a:miter lim="800000"/>
              <a:headEnd type="none" w="sm" len="sm"/>
              <a:tailEnd type="none" w="sm" len="sm"/>
            </a:ln>
          </p:spPr>
          <p:txBody>
            <a:bodyPr wrap="none" anchor="ctr"/>
            <a:lstStyle/>
            <a:p>
              <a:pPr eaLnBrk="1" hangingPunct="1"/>
              <a:endParaRPr kumimoji="1" lang="zh-CN" altLang="zh-CN" sz="2800"/>
            </a:p>
          </p:txBody>
        </p:sp>
        <p:sp>
          <p:nvSpPr>
            <p:cNvPr id="27694" name="Text Box 27"/>
            <p:cNvSpPr txBox="1">
              <a:spLocks noChangeArrowheads="1"/>
            </p:cNvSpPr>
            <p:nvPr/>
          </p:nvSpPr>
          <p:spPr bwMode="auto">
            <a:xfrm>
              <a:off x="4167" y="2561"/>
              <a:ext cx="1344" cy="29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i="1">
                  <a:solidFill>
                    <a:srgbClr val="FF3300"/>
                  </a:solidFill>
                  <a:latin typeface="黑体" pitchFamily="49" charset="-122"/>
                  <a:ea typeface="黑体" pitchFamily="49" charset="-122"/>
                </a:rPr>
                <a:t>结点大小为</a:t>
              </a:r>
              <a:r>
                <a:rPr kumimoji="1" lang="en-US" altLang="zh-CN" sz="2400" b="1" i="1">
                  <a:solidFill>
                    <a:srgbClr val="FF3300"/>
                  </a:solidFill>
                  <a:latin typeface="黑体" pitchFamily="49" charset="-122"/>
                  <a:ea typeface="黑体" pitchFamily="49" charset="-122"/>
                </a:rPr>
                <a:t>4</a:t>
              </a:r>
              <a:endParaRPr kumimoji="1" lang="en-US" altLang="zh-CN" sz="2400"/>
            </a:p>
          </p:txBody>
        </p:sp>
      </p:grpSp>
      <p:grpSp>
        <p:nvGrpSpPr>
          <p:cNvPr id="8" name="Group 28"/>
          <p:cNvGrpSpPr>
            <a:grpSpLocks/>
          </p:cNvGrpSpPr>
          <p:nvPr/>
        </p:nvGrpSpPr>
        <p:grpSpPr bwMode="auto">
          <a:xfrm>
            <a:off x="1159245" y="4267202"/>
            <a:ext cx="9173294" cy="1073151"/>
            <a:chOff x="418" y="2976"/>
            <a:chExt cx="4334" cy="676"/>
          </a:xfrm>
        </p:grpSpPr>
        <p:grpSp>
          <p:nvGrpSpPr>
            <p:cNvPr id="9" name="Group 29"/>
            <p:cNvGrpSpPr>
              <a:grpSpLocks/>
            </p:cNvGrpSpPr>
            <p:nvPr/>
          </p:nvGrpSpPr>
          <p:grpSpPr bwMode="auto">
            <a:xfrm>
              <a:off x="706" y="3322"/>
              <a:ext cx="528" cy="240"/>
              <a:chOff x="576" y="3600"/>
              <a:chExt cx="528" cy="240"/>
            </a:xfrm>
          </p:grpSpPr>
          <p:sp>
            <p:nvSpPr>
              <p:cNvPr id="27691" name="Rectangle 30"/>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692" name="Rectangle 31"/>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10" name="Group 32"/>
            <p:cNvGrpSpPr>
              <a:grpSpLocks/>
            </p:cNvGrpSpPr>
            <p:nvPr/>
          </p:nvGrpSpPr>
          <p:grpSpPr bwMode="auto">
            <a:xfrm>
              <a:off x="1426" y="3322"/>
              <a:ext cx="528" cy="240"/>
              <a:chOff x="576" y="3600"/>
              <a:chExt cx="528" cy="240"/>
            </a:xfrm>
          </p:grpSpPr>
          <p:sp>
            <p:nvSpPr>
              <p:cNvPr id="27689" name="Rectangle 33"/>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690" name="Rectangle 34"/>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11" name="Group 35"/>
            <p:cNvGrpSpPr>
              <a:grpSpLocks/>
            </p:cNvGrpSpPr>
            <p:nvPr/>
          </p:nvGrpSpPr>
          <p:grpSpPr bwMode="auto">
            <a:xfrm>
              <a:off x="2134" y="3322"/>
              <a:ext cx="528" cy="240"/>
              <a:chOff x="576" y="3600"/>
              <a:chExt cx="528" cy="240"/>
            </a:xfrm>
          </p:grpSpPr>
          <p:sp>
            <p:nvSpPr>
              <p:cNvPr id="27687" name="Rectangle 36"/>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688" name="Rectangle 37"/>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12" name="Group 38"/>
            <p:cNvGrpSpPr>
              <a:grpSpLocks/>
            </p:cNvGrpSpPr>
            <p:nvPr/>
          </p:nvGrpSpPr>
          <p:grpSpPr bwMode="auto">
            <a:xfrm>
              <a:off x="2842" y="3322"/>
              <a:ext cx="528" cy="240"/>
              <a:chOff x="576" y="3600"/>
              <a:chExt cx="528" cy="240"/>
            </a:xfrm>
          </p:grpSpPr>
          <p:sp>
            <p:nvSpPr>
              <p:cNvPr id="27685" name="Rectangle 39"/>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686" name="Rectangle 40"/>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grpSp>
          <p:nvGrpSpPr>
            <p:cNvPr id="13" name="Group 41"/>
            <p:cNvGrpSpPr>
              <a:grpSpLocks/>
            </p:cNvGrpSpPr>
            <p:nvPr/>
          </p:nvGrpSpPr>
          <p:grpSpPr bwMode="auto">
            <a:xfrm>
              <a:off x="4224" y="3322"/>
              <a:ext cx="528" cy="240"/>
              <a:chOff x="576" y="3600"/>
              <a:chExt cx="528" cy="240"/>
            </a:xfrm>
          </p:grpSpPr>
          <p:sp>
            <p:nvSpPr>
              <p:cNvPr id="27683" name="Rectangle 42"/>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sp>
            <p:nvSpPr>
              <p:cNvPr id="27684" name="Rectangle 43"/>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sz="2000"/>
              </a:p>
            </p:txBody>
          </p:sp>
        </p:grpSp>
        <p:sp>
          <p:nvSpPr>
            <p:cNvPr id="27669" name="Line 44"/>
            <p:cNvSpPr>
              <a:spLocks noChangeShapeType="1"/>
            </p:cNvSpPr>
            <p:nvPr/>
          </p:nvSpPr>
          <p:spPr bwMode="auto">
            <a:xfrm>
              <a:off x="1138" y="3418"/>
              <a:ext cx="288" cy="0"/>
            </a:xfrm>
            <a:prstGeom prst="line">
              <a:avLst/>
            </a:prstGeom>
            <a:noFill/>
            <a:ln w="19050" cap="sq">
              <a:solidFill>
                <a:srgbClr val="333300"/>
              </a:solidFill>
              <a:round/>
              <a:headEnd type="none" w="sm" len="sm"/>
              <a:tailEnd type="triangle" w="sm" len="sm"/>
            </a:ln>
          </p:spPr>
          <p:txBody>
            <a:bodyPr/>
            <a:lstStyle/>
            <a:p>
              <a:endParaRPr lang="zh-CN" altLang="en-US" sz="2000"/>
            </a:p>
          </p:txBody>
        </p:sp>
        <p:sp>
          <p:nvSpPr>
            <p:cNvPr id="27670" name="Line 45"/>
            <p:cNvSpPr>
              <a:spLocks noChangeShapeType="1"/>
            </p:cNvSpPr>
            <p:nvPr/>
          </p:nvSpPr>
          <p:spPr bwMode="auto">
            <a:xfrm>
              <a:off x="1846" y="3430"/>
              <a:ext cx="288" cy="0"/>
            </a:xfrm>
            <a:prstGeom prst="line">
              <a:avLst/>
            </a:prstGeom>
            <a:noFill/>
            <a:ln w="19050" cap="sq">
              <a:solidFill>
                <a:srgbClr val="333300"/>
              </a:solidFill>
              <a:round/>
              <a:headEnd type="none" w="sm" len="sm"/>
              <a:tailEnd type="triangle" w="sm" len="sm"/>
            </a:ln>
          </p:spPr>
          <p:txBody>
            <a:bodyPr/>
            <a:lstStyle/>
            <a:p>
              <a:endParaRPr lang="zh-CN" altLang="en-US" sz="2000"/>
            </a:p>
          </p:txBody>
        </p:sp>
        <p:sp>
          <p:nvSpPr>
            <p:cNvPr id="27671" name="Line 46"/>
            <p:cNvSpPr>
              <a:spLocks noChangeShapeType="1"/>
            </p:cNvSpPr>
            <p:nvPr/>
          </p:nvSpPr>
          <p:spPr bwMode="auto">
            <a:xfrm>
              <a:off x="2542" y="3418"/>
              <a:ext cx="288" cy="0"/>
            </a:xfrm>
            <a:prstGeom prst="line">
              <a:avLst/>
            </a:prstGeom>
            <a:noFill/>
            <a:ln w="19050" cap="sq">
              <a:solidFill>
                <a:srgbClr val="333300"/>
              </a:solidFill>
              <a:round/>
              <a:headEnd type="none" w="sm" len="sm"/>
              <a:tailEnd type="triangle" w="sm" len="sm"/>
            </a:ln>
          </p:spPr>
          <p:txBody>
            <a:bodyPr/>
            <a:lstStyle/>
            <a:p>
              <a:endParaRPr lang="zh-CN" altLang="en-US" sz="2000"/>
            </a:p>
          </p:txBody>
        </p:sp>
        <p:sp>
          <p:nvSpPr>
            <p:cNvPr id="27672" name="Line 47"/>
            <p:cNvSpPr>
              <a:spLocks noChangeShapeType="1"/>
            </p:cNvSpPr>
            <p:nvPr/>
          </p:nvSpPr>
          <p:spPr bwMode="auto">
            <a:xfrm>
              <a:off x="3298" y="3418"/>
              <a:ext cx="288" cy="0"/>
            </a:xfrm>
            <a:prstGeom prst="line">
              <a:avLst/>
            </a:prstGeom>
            <a:noFill/>
            <a:ln w="19050" cap="sq">
              <a:solidFill>
                <a:srgbClr val="333300"/>
              </a:solidFill>
              <a:round/>
              <a:headEnd type="none" w="sm" len="sm"/>
              <a:tailEnd type="triangle" w="sm" len="sm"/>
            </a:ln>
          </p:spPr>
          <p:txBody>
            <a:bodyPr/>
            <a:lstStyle/>
            <a:p>
              <a:endParaRPr lang="zh-CN" altLang="en-US" sz="2000"/>
            </a:p>
          </p:txBody>
        </p:sp>
        <p:sp>
          <p:nvSpPr>
            <p:cNvPr id="27673" name="Line 48"/>
            <p:cNvSpPr>
              <a:spLocks noChangeShapeType="1"/>
            </p:cNvSpPr>
            <p:nvPr/>
          </p:nvSpPr>
          <p:spPr bwMode="auto">
            <a:xfrm>
              <a:off x="3936" y="3430"/>
              <a:ext cx="288" cy="0"/>
            </a:xfrm>
            <a:prstGeom prst="line">
              <a:avLst/>
            </a:prstGeom>
            <a:noFill/>
            <a:ln w="19050" cap="sq">
              <a:solidFill>
                <a:srgbClr val="333300"/>
              </a:solidFill>
              <a:round/>
              <a:headEnd type="none" w="sm" len="sm"/>
              <a:tailEnd type="triangle" w="sm" len="sm"/>
            </a:ln>
          </p:spPr>
          <p:txBody>
            <a:bodyPr/>
            <a:lstStyle/>
            <a:p>
              <a:endParaRPr lang="zh-CN" altLang="en-US" sz="2000"/>
            </a:p>
          </p:txBody>
        </p:sp>
        <p:sp>
          <p:nvSpPr>
            <p:cNvPr id="27674" name="Rectangle 49"/>
            <p:cNvSpPr>
              <a:spLocks noChangeArrowheads="1"/>
            </p:cNvSpPr>
            <p:nvPr/>
          </p:nvSpPr>
          <p:spPr bwMode="auto">
            <a:xfrm>
              <a:off x="3648" y="3226"/>
              <a:ext cx="227" cy="33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chemeClr val="bg1"/>
                  </a:solidFill>
                </a:rPr>
                <a:t>…</a:t>
              </a:r>
            </a:p>
          </p:txBody>
        </p:sp>
        <p:sp>
          <p:nvSpPr>
            <p:cNvPr id="27675" name="Rectangle 50"/>
            <p:cNvSpPr>
              <a:spLocks noChangeArrowheads="1"/>
            </p:cNvSpPr>
            <p:nvPr/>
          </p:nvSpPr>
          <p:spPr bwMode="auto">
            <a:xfrm>
              <a:off x="418" y="2976"/>
              <a:ext cx="16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6600"/>
                  </a:solidFill>
                </a:rPr>
                <a:t>S</a:t>
              </a:r>
            </a:p>
          </p:txBody>
        </p:sp>
        <p:sp>
          <p:nvSpPr>
            <p:cNvPr id="27676" name="Line 51"/>
            <p:cNvSpPr>
              <a:spLocks noChangeShapeType="1"/>
            </p:cNvSpPr>
            <p:nvPr/>
          </p:nvSpPr>
          <p:spPr bwMode="auto">
            <a:xfrm>
              <a:off x="574" y="3154"/>
              <a:ext cx="144" cy="144"/>
            </a:xfrm>
            <a:prstGeom prst="line">
              <a:avLst/>
            </a:prstGeom>
            <a:noFill/>
            <a:ln w="19050" cap="sq">
              <a:solidFill>
                <a:srgbClr val="FF0000"/>
              </a:solidFill>
              <a:round/>
              <a:headEnd type="none" w="sm" len="sm"/>
              <a:tailEnd type="triangle" w="sm" len="sm"/>
            </a:ln>
          </p:spPr>
          <p:txBody>
            <a:bodyPr/>
            <a:lstStyle/>
            <a:p>
              <a:endParaRPr lang="zh-CN" altLang="en-US" sz="2000"/>
            </a:p>
          </p:txBody>
        </p:sp>
        <p:sp>
          <p:nvSpPr>
            <p:cNvPr id="27677" name="Rectangle 52"/>
            <p:cNvSpPr>
              <a:spLocks noChangeArrowheads="1"/>
            </p:cNvSpPr>
            <p:nvPr/>
          </p:nvSpPr>
          <p:spPr bwMode="auto">
            <a:xfrm>
              <a:off x="778" y="3312"/>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
              </a:r>
            </a:p>
          </p:txBody>
        </p:sp>
        <p:sp>
          <p:nvSpPr>
            <p:cNvPr id="27678" name="Rectangle 53"/>
            <p:cNvSpPr>
              <a:spLocks noChangeArrowheads="1"/>
            </p:cNvSpPr>
            <p:nvPr/>
          </p:nvSpPr>
          <p:spPr bwMode="auto">
            <a:xfrm>
              <a:off x="2906" y="3312"/>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7679" name="Rectangle 54"/>
            <p:cNvSpPr>
              <a:spLocks noChangeArrowheads="1"/>
            </p:cNvSpPr>
            <p:nvPr/>
          </p:nvSpPr>
          <p:spPr bwMode="auto">
            <a:xfrm>
              <a:off x="1510" y="3300"/>
              <a:ext cx="17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7680" name="Rectangle 55"/>
            <p:cNvSpPr>
              <a:spLocks noChangeArrowheads="1"/>
            </p:cNvSpPr>
            <p:nvPr/>
          </p:nvSpPr>
          <p:spPr bwMode="auto">
            <a:xfrm>
              <a:off x="2194" y="3312"/>
              <a:ext cx="16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7681" name="Rectangle 56"/>
            <p:cNvSpPr>
              <a:spLocks noChangeArrowheads="1"/>
            </p:cNvSpPr>
            <p:nvPr/>
          </p:nvSpPr>
          <p:spPr bwMode="auto">
            <a:xfrm>
              <a:off x="4272" y="3312"/>
              <a:ext cx="167"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E</a:t>
              </a:r>
            </a:p>
          </p:txBody>
        </p:sp>
        <p:sp>
          <p:nvSpPr>
            <p:cNvPr id="27682" name="Text Box 57"/>
            <p:cNvSpPr txBox="1">
              <a:spLocks noChangeArrowheads="1"/>
            </p:cNvSpPr>
            <p:nvPr/>
          </p:nvSpPr>
          <p:spPr bwMode="auto">
            <a:xfrm>
              <a:off x="4560" y="3322"/>
              <a:ext cx="152" cy="33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a:solidFill>
                    <a:schemeClr val="bg1"/>
                  </a:solidFill>
                </a:rPr>
                <a:t>^</a:t>
              </a:r>
            </a:p>
          </p:txBody>
        </p:sp>
      </p:grpSp>
      <p:sp>
        <p:nvSpPr>
          <p:cNvPr id="71738" name="Text Box 58"/>
          <p:cNvSpPr txBox="1">
            <a:spLocks noChangeArrowheads="1"/>
          </p:cNvSpPr>
          <p:nvPr/>
        </p:nvSpPr>
        <p:spPr bwMode="auto">
          <a:xfrm>
            <a:off x="4235450" y="5867402"/>
            <a:ext cx="5891206" cy="5847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200" b="1">
                <a:solidFill>
                  <a:srgbClr val="0000CC"/>
                </a:solidFill>
                <a:ea typeface="楷体_GB2312" pitchFamily="49" charset="-122"/>
              </a:rPr>
              <a:t>S</a:t>
            </a:r>
            <a:r>
              <a:rPr kumimoji="1" lang="en-US" altLang="zh-CN" sz="2800" b="1">
                <a:solidFill>
                  <a:srgbClr val="0000CC"/>
                </a:solidFill>
                <a:ea typeface="楷体_GB2312" pitchFamily="49" charset="-122"/>
              </a:rPr>
              <a:t> =</a:t>
            </a:r>
            <a:r>
              <a:rPr kumimoji="1" lang="en-US" altLang="zh-CN" sz="2800" b="1">
                <a:solidFill>
                  <a:srgbClr val="FFFFFF"/>
                </a:solidFill>
                <a:ea typeface="楷体_GB2312" pitchFamily="49" charset="-122"/>
              </a:rPr>
              <a:t> </a:t>
            </a:r>
            <a:r>
              <a:rPr kumimoji="1" lang="en-US" altLang="zh-CN" sz="2800" b="1">
                <a:solidFill>
                  <a:schemeClr val="accent2"/>
                </a:solidFill>
                <a:cs typeface="Times New Roman" pitchFamily="18" charset="0"/>
                <a:sym typeface="Symbol" pitchFamily="18" charset="2"/>
              </a:rPr>
              <a:t>'</a:t>
            </a:r>
            <a:r>
              <a:rPr kumimoji="1" lang="en-US" altLang="zh-CN" sz="2800" b="1">
                <a:solidFill>
                  <a:schemeClr val="accent2"/>
                </a:solidFill>
                <a:ea typeface="楷体_GB2312" pitchFamily="49" charset="-122"/>
              </a:rPr>
              <a:t>DATA  STRUCTURE</a:t>
            </a:r>
            <a:r>
              <a:rPr kumimoji="1" lang="en-US" altLang="zh-CN" sz="2800" b="1">
                <a:solidFill>
                  <a:schemeClr val="accent2"/>
                </a:solidFill>
                <a:cs typeface="Times New Roman" pitchFamily="18" charset="0"/>
                <a:sym typeface="Symbol" pitchFamily="18" charset="2"/>
              </a:rPr>
              <a:t>'</a:t>
            </a:r>
            <a:r>
              <a:rPr kumimoji="1" lang="en-US" altLang="zh-CN" sz="2800" b="1">
                <a:solidFill>
                  <a:schemeClr val="accent2"/>
                </a:solidFill>
                <a:ea typeface="楷体_GB2312" pitchFamily="49" charset="-122"/>
              </a:rPr>
              <a:t> </a:t>
            </a:r>
            <a:endParaRPr kumimoji="1" lang="en-US" altLang="zh-CN" sz="2800" b="1">
              <a:solidFill>
                <a:schemeClr val="accent2"/>
              </a:solidFill>
              <a:cs typeface="Times New Roman" pitchFamily="18" charset="0"/>
              <a:sym typeface="Symbol" pitchFamily="18" charset="2"/>
            </a:endParaRPr>
          </a:p>
        </p:txBody>
      </p:sp>
      <p:grpSp>
        <p:nvGrpSpPr>
          <p:cNvPr id="14" name="Group 59"/>
          <p:cNvGrpSpPr>
            <a:grpSpLocks/>
          </p:cNvGrpSpPr>
          <p:nvPr/>
        </p:nvGrpSpPr>
        <p:grpSpPr bwMode="auto">
          <a:xfrm>
            <a:off x="867814" y="5753102"/>
            <a:ext cx="3015762" cy="461963"/>
            <a:chOff x="410" y="3624"/>
            <a:chExt cx="1425" cy="291"/>
          </a:xfrm>
        </p:grpSpPr>
        <p:sp>
          <p:nvSpPr>
            <p:cNvPr id="27662" name="AutoShape 60"/>
            <p:cNvSpPr>
              <a:spLocks noChangeArrowheads="1"/>
            </p:cNvSpPr>
            <p:nvPr/>
          </p:nvSpPr>
          <p:spPr bwMode="auto">
            <a:xfrm>
              <a:off x="410" y="3635"/>
              <a:ext cx="1300" cy="280"/>
            </a:xfrm>
            <a:prstGeom prst="wedgeEllipseCallout">
              <a:avLst>
                <a:gd name="adj1" fmla="val 31306"/>
                <a:gd name="adj2" fmla="val -141069"/>
              </a:avLst>
            </a:prstGeom>
            <a:noFill/>
            <a:ln w="57150" cap="sq">
              <a:solidFill>
                <a:srgbClr val="009DC2"/>
              </a:solidFill>
              <a:miter lim="800000"/>
              <a:headEnd type="none" w="sm" len="sm"/>
              <a:tailEnd type="none" w="sm" len="sm"/>
            </a:ln>
          </p:spPr>
          <p:txBody>
            <a:bodyPr wrap="none" anchor="ctr"/>
            <a:lstStyle/>
            <a:p>
              <a:pPr eaLnBrk="1" hangingPunct="1"/>
              <a:endParaRPr kumimoji="1" lang="zh-CN" altLang="zh-CN" sz="2800"/>
            </a:p>
          </p:txBody>
        </p:sp>
        <p:sp>
          <p:nvSpPr>
            <p:cNvPr id="27663" name="Text Box 61"/>
            <p:cNvSpPr txBox="1">
              <a:spLocks noChangeArrowheads="1"/>
            </p:cNvSpPr>
            <p:nvPr/>
          </p:nvSpPr>
          <p:spPr bwMode="auto">
            <a:xfrm>
              <a:off x="491" y="3624"/>
              <a:ext cx="1344" cy="29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i="1" dirty="0">
                  <a:solidFill>
                    <a:srgbClr val="FF3300"/>
                  </a:solidFill>
                  <a:latin typeface="黑体" pitchFamily="49" charset="-122"/>
                  <a:ea typeface="黑体" pitchFamily="49" charset="-122"/>
                </a:rPr>
                <a:t>结点大小为</a:t>
              </a:r>
              <a:r>
                <a:rPr kumimoji="1" lang="en-US" altLang="zh-CN" sz="2400" b="1" i="1" dirty="0">
                  <a:solidFill>
                    <a:srgbClr val="FF3300"/>
                  </a:solidFill>
                  <a:latin typeface="黑体" pitchFamily="49" charset="-122"/>
                  <a:ea typeface="黑体" pitchFamily="49" charset="-122"/>
                </a:rPr>
                <a:t>1</a:t>
              </a:r>
              <a:endParaRPr kumimoji="1" lang="en-US" altLang="zh-CN" sz="2400" dirty="0">
                <a:solidFill>
                  <a:srgbClr val="FF3300"/>
                </a:solidFill>
              </a:endParaRPr>
            </a:p>
          </p:txBody>
        </p:sp>
      </p:grpSp>
      <p:grpSp>
        <p:nvGrpSpPr>
          <p:cNvPr id="15" name="Group 62"/>
          <p:cNvGrpSpPr>
            <a:grpSpLocks/>
          </p:cNvGrpSpPr>
          <p:nvPr/>
        </p:nvGrpSpPr>
        <p:grpSpPr bwMode="auto">
          <a:xfrm>
            <a:off x="1996837" y="1103315"/>
            <a:ext cx="8907782" cy="1462087"/>
            <a:chOff x="943" y="695"/>
            <a:chExt cx="4209" cy="921"/>
          </a:xfrm>
        </p:grpSpPr>
        <p:sp>
          <p:nvSpPr>
            <p:cNvPr id="27657" name="Rectangle 63"/>
            <p:cNvSpPr>
              <a:spLocks noChangeArrowheads="1"/>
            </p:cNvSpPr>
            <p:nvPr/>
          </p:nvSpPr>
          <p:spPr bwMode="auto">
            <a:xfrm>
              <a:off x="943" y="695"/>
              <a:ext cx="420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27658" name="Text Box 64"/>
            <p:cNvSpPr txBox="1">
              <a:spLocks noChangeArrowheads="1"/>
            </p:cNvSpPr>
            <p:nvPr/>
          </p:nvSpPr>
          <p:spPr bwMode="auto">
            <a:xfrm>
              <a:off x="1295" y="996"/>
              <a:ext cx="3660" cy="601"/>
            </a:xfrm>
            <a:prstGeom prst="rect">
              <a:avLst/>
            </a:prstGeom>
            <a:noFill/>
            <a:ln w="28575" cap="sq">
              <a:noFill/>
              <a:miter lim="800000"/>
              <a:headEnd type="none" w="sm" len="sm"/>
              <a:tailEnd type="none" w="sm" len="sm"/>
            </a:ln>
          </p:spPr>
          <p:txBody>
            <a:bodyPr wrap="square">
              <a:spAutoFit/>
            </a:bodyPr>
            <a:lstStyle/>
            <a:p>
              <a:pPr algn="l" eaLnBrk="1" hangingPunct="1"/>
              <a:r>
                <a:rPr kumimoji="1" lang="zh-CN" altLang="en-US" sz="2800" b="1" dirty="0">
                  <a:solidFill>
                    <a:srgbClr val="003399"/>
                  </a:solidFill>
                  <a:latin typeface="幼圆" pitchFamily="49" charset="-122"/>
                  <a:ea typeface="幼圆" pitchFamily="49" charset="-122"/>
                </a:rPr>
                <a:t>    </a:t>
              </a:r>
              <a:r>
                <a:rPr kumimoji="1" lang="zh-CN" altLang="en-US" sz="2800" b="1" dirty="0" smtClean="0">
                  <a:solidFill>
                    <a:srgbClr val="003399"/>
                  </a:solidFill>
                  <a:latin typeface="幼圆" pitchFamily="49" charset="-122"/>
                  <a:ea typeface="幼圆" pitchFamily="49" charset="-122"/>
                </a:rPr>
                <a:t>所谓             </a:t>
              </a:r>
              <a:r>
                <a:rPr kumimoji="1" lang="zh-CN" altLang="en-US" sz="2800" b="1" dirty="0">
                  <a:solidFill>
                    <a:srgbClr val="003399"/>
                  </a:solidFill>
                  <a:latin typeface="幼圆" pitchFamily="49" charset="-122"/>
                  <a:ea typeface="幼圆" pitchFamily="49" charset="-122"/>
                </a:rPr>
                <a:t>是指每个链结点的</a:t>
              </a:r>
              <a:r>
                <a:rPr kumimoji="1" lang="zh-CN" altLang="en-US" sz="2800" b="1" dirty="0" smtClean="0">
                  <a:solidFill>
                    <a:srgbClr val="003399"/>
                  </a:solidFill>
                  <a:latin typeface="幼圆" pitchFamily="49" charset="-122"/>
                  <a:ea typeface="幼圆" pitchFamily="49" charset="-122"/>
                </a:rPr>
                <a:t>数据</a:t>
              </a:r>
              <a:r>
                <a:rPr kumimoji="1" lang="zh-CN" altLang="en-US" sz="2800" b="1" dirty="0">
                  <a:solidFill>
                    <a:srgbClr val="003399"/>
                  </a:solidFill>
                  <a:latin typeface="幼圆" pitchFamily="49" charset="-122"/>
                  <a:ea typeface="幼圆" pitchFamily="49" charset="-122"/>
                </a:rPr>
                <a:t>域中存放字符的个数。</a:t>
              </a:r>
            </a:p>
          </p:txBody>
        </p:sp>
        <p:sp>
          <p:nvSpPr>
            <p:cNvPr id="27659" name="Rectangle 65"/>
            <p:cNvSpPr>
              <a:spLocks noChangeArrowheads="1"/>
            </p:cNvSpPr>
            <p:nvPr/>
          </p:nvSpPr>
          <p:spPr bwMode="auto">
            <a:xfrm>
              <a:off x="2071" y="981"/>
              <a:ext cx="1427" cy="33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800" b="1" dirty="0">
                  <a:solidFill>
                    <a:srgbClr val="FF3300"/>
                  </a:solidFill>
                  <a:ea typeface="黑体" pitchFamily="49" charset="-122"/>
                </a:rPr>
                <a:t>链结点大小</a:t>
              </a:r>
            </a:p>
          </p:txBody>
        </p:sp>
        <p:sp>
          <p:nvSpPr>
            <p:cNvPr id="27660" name="Oval 66"/>
            <p:cNvSpPr>
              <a:spLocks noChangeArrowheads="1"/>
            </p:cNvSpPr>
            <p:nvPr/>
          </p:nvSpPr>
          <p:spPr bwMode="auto">
            <a:xfrm>
              <a:off x="1066" y="736"/>
              <a:ext cx="630" cy="26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2766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38"/>
                                        </p:tgtEl>
                                        <p:attrNameLst>
                                          <p:attrName>style.visibility</p:attrName>
                                        </p:attrNameLst>
                                      </p:cBhvr>
                                      <p:to>
                                        <p:strVal val="visible"/>
                                      </p:to>
                                    </p:set>
                                    <p:anim calcmode="lin" valueType="num">
                                      <p:cBhvr additive="base">
                                        <p:cTn id="12" dur="500" fill="hold"/>
                                        <p:tgtEl>
                                          <p:spTgt spid="71738"/>
                                        </p:tgtEl>
                                        <p:attrNameLst>
                                          <p:attrName>ppt_x</p:attrName>
                                        </p:attrNameLst>
                                      </p:cBhvr>
                                      <p:tavLst>
                                        <p:tav tm="0">
                                          <p:val>
                                            <p:strVal val="#ppt_x"/>
                                          </p:val>
                                        </p:tav>
                                        <p:tav tm="100000">
                                          <p:val>
                                            <p:strVal val="#ppt_x"/>
                                          </p:val>
                                        </p:tav>
                                      </p:tavLst>
                                    </p:anim>
                                    <p:anim calcmode="lin" valueType="num">
                                      <p:cBhvr additive="base">
                                        <p:cTn id="13" dur="500" fill="hold"/>
                                        <p:tgtEl>
                                          <p:spTgt spid="717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66</a:t>
            </a:fld>
            <a:endParaRPr lang="zh-CN" altLang="en-US"/>
          </a:p>
        </p:txBody>
      </p:sp>
      <p:grpSp>
        <p:nvGrpSpPr>
          <p:cNvPr id="3" name="Group 2"/>
          <p:cNvGrpSpPr>
            <a:grpSpLocks/>
          </p:cNvGrpSpPr>
          <p:nvPr/>
        </p:nvGrpSpPr>
        <p:grpSpPr bwMode="auto">
          <a:xfrm>
            <a:off x="507305" y="228601"/>
            <a:ext cx="6931875" cy="685800"/>
            <a:chOff x="240" y="144"/>
            <a:chExt cx="2784" cy="432"/>
          </a:xfrm>
        </p:grpSpPr>
        <p:sp>
          <p:nvSpPr>
            <p:cNvPr id="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三</a:t>
              </a:r>
              <a:r>
                <a:rPr kumimoji="1" lang="en-US" altLang="zh-CN" sz="3000" b="1" dirty="0">
                  <a:solidFill>
                    <a:srgbClr val="FF3300"/>
                  </a:solidFill>
                  <a:latin typeface="黑体" pitchFamily="49" charset="-122"/>
                  <a:ea typeface="黑体" pitchFamily="49" charset="-122"/>
                </a:rPr>
                <a:t>.C</a:t>
              </a:r>
              <a:r>
                <a:rPr kumimoji="1" lang="zh-CN" altLang="en-US" sz="3000" b="1" dirty="0">
                  <a:solidFill>
                    <a:srgbClr val="FF3300"/>
                  </a:solidFill>
                  <a:latin typeface="黑体" pitchFamily="49" charset="-122"/>
                  <a:ea typeface="黑体" pitchFamily="49" charset="-122"/>
                </a:rPr>
                <a:t>语言中串的存储与表示</a:t>
              </a:r>
              <a:endParaRPr kumimoji="1" lang="zh-CN" altLang="en-US" sz="3000" dirty="0">
                <a:solidFill>
                  <a:srgbClr val="00FFFF"/>
                </a:solidFill>
                <a:latin typeface="黑体" pitchFamily="49" charset="-122"/>
                <a:ea typeface="黑体" pitchFamily="49" charset="-122"/>
              </a:endParaRPr>
            </a:p>
          </p:txBody>
        </p:sp>
      </p:grpSp>
      <p:grpSp>
        <p:nvGrpSpPr>
          <p:cNvPr id="6" name="Group 62"/>
          <p:cNvGrpSpPr>
            <a:grpSpLocks/>
          </p:cNvGrpSpPr>
          <p:nvPr/>
        </p:nvGrpSpPr>
        <p:grpSpPr bwMode="auto">
          <a:xfrm>
            <a:off x="911379" y="1051654"/>
            <a:ext cx="10175075" cy="5545699"/>
            <a:chOff x="902" y="679"/>
            <a:chExt cx="4349" cy="921"/>
          </a:xfrm>
        </p:grpSpPr>
        <p:sp>
          <p:nvSpPr>
            <p:cNvPr id="7" name="Rectangle 63"/>
            <p:cNvSpPr>
              <a:spLocks noChangeArrowheads="1"/>
            </p:cNvSpPr>
            <p:nvPr/>
          </p:nvSpPr>
          <p:spPr bwMode="auto">
            <a:xfrm>
              <a:off x="902" y="679"/>
              <a:ext cx="434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8" name="Text Box 64"/>
            <p:cNvSpPr txBox="1">
              <a:spLocks noChangeArrowheads="1"/>
            </p:cNvSpPr>
            <p:nvPr/>
          </p:nvSpPr>
          <p:spPr bwMode="auto">
            <a:xfrm>
              <a:off x="1025" y="775"/>
              <a:ext cx="4080" cy="261"/>
            </a:xfrm>
            <a:prstGeom prst="rect">
              <a:avLst/>
            </a:prstGeom>
            <a:noFill/>
            <a:ln w="28575" cap="sq">
              <a:noFill/>
              <a:miter lim="800000"/>
              <a:headEnd type="none" w="sm" len="sm"/>
              <a:tailEnd type="none" w="sm" len="sm"/>
            </a:ln>
          </p:spPr>
          <p:txBody>
            <a:bodyPr>
              <a:spAutoFit/>
            </a:bodyPr>
            <a:lstStyle/>
            <a:p>
              <a:pPr algn="l" eaLnBrk="1" hangingPunct="1"/>
              <a:r>
                <a:rPr kumimoji="1" lang="en-US" altLang="zh-CN" sz="2400" b="1" dirty="0">
                  <a:solidFill>
                    <a:srgbClr val="003399"/>
                  </a:solidFill>
                  <a:latin typeface="幼圆" pitchFamily="49" charset="-122"/>
                  <a:ea typeface="幼圆" pitchFamily="49" charset="-122"/>
                </a:rPr>
                <a:t>1.</a:t>
              </a:r>
              <a:r>
                <a:rPr kumimoji="1" lang="zh-CN" altLang="en-US" sz="2400" b="1" dirty="0">
                  <a:solidFill>
                    <a:srgbClr val="003399"/>
                  </a:solidFill>
                  <a:latin typeface="幼圆" pitchFamily="49" charset="-122"/>
                  <a:ea typeface="幼圆" pitchFamily="49" charset="-122"/>
                </a:rPr>
                <a:t>在</a:t>
              </a:r>
              <a:r>
                <a:rPr kumimoji="1" lang="en-US" altLang="zh-CN" sz="2400" b="1" dirty="0">
                  <a:solidFill>
                    <a:srgbClr val="003399"/>
                  </a:solidFill>
                  <a:latin typeface="幼圆" pitchFamily="49" charset="-122"/>
                  <a:ea typeface="幼圆" pitchFamily="49" charset="-122"/>
                </a:rPr>
                <a:t>C</a:t>
              </a:r>
              <a:r>
                <a:rPr kumimoji="1" lang="zh-CN" altLang="en-US" sz="2400" b="1" dirty="0">
                  <a:solidFill>
                    <a:srgbClr val="003399"/>
                  </a:solidFill>
                  <a:latin typeface="幼圆" pitchFamily="49" charset="-122"/>
                  <a:ea typeface="幼圆" pitchFamily="49" charset="-122"/>
                </a:rPr>
                <a:t>中，串是按单字节方式存储，串中每个字符的类型为</a:t>
              </a:r>
              <a:r>
                <a:rPr kumimoji="1" lang="en-US" altLang="zh-CN" sz="2400" b="1" dirty="0">
                  <a:solidFill>
                    <a:srgbClr val="003399"/>
                  </a:solidFill>
                  <a:latin typeface="幼圆" pitchFamily="49" charset="-122"/>
                  <a:ea typeface="幼圆" pitchFamily="49" charset="-122"/>
                </a:rPr>
                <a:t>char</a:t>
              </a:r>
              <a:r>
                <a:rPr kumimoji="1" lang="zh-CN" altLang="en-US" sz="2400" b="1" dirty="0">
                  <a:solidFill>
                    <a:srgbClr val="003399"/>
                  </a:solidFill>
                  <a:latin typeface="幼圆" pitchFamily="49" charset="-122"/>
                  <a:ea typeface="幼圆" pitchFamily="49" charset="-122"/>
                </a:rPr>
                <a:t>，串的结束标志为</a:t>
              </a:r>
              <a:r>
                <a:rPr kumimoji="1" lang="en-US" altLang="zh-CN" sz="2400" b="1" dirty="0">
                  <a:solidFill>
                    <a:srgbClr val="003399"/>
                  </a:solidFill>
                  <a:ea typeface="幼圆" pitchFamily="49" charset="-122"/>
                </a:rPr>
                <a:t>’</a:t>
              </a:r>
              <a:r>
                <a:rPr kumimoji="1" lang="en-US" altLang="zh-CN" sz="2400" b="1" dirty="0">
                  <a:solidFill>
                    <a:srgbClr val="003399"/>
                  </a:solidFill>
                  <a:latin typeface="幼圆" pitchFamily="49" charset="-122"/>
                  <a:ea typeface="幼圆" pitchFamily="49" charset="-122"/>
                </a:rPr>
                <a:t>\0</a:t>
              </a:r>
              <a:r>
                <a:rPr kumimoji="1" lang="en-US" altLang="zh-CN" sz="2400" b="1" dirty="0">
                  <a:solidFill>
                    <a:srgbClr val="003399"/>
                  </a:solidFill>
                  <a:ea typeface="幼圆" pitchFamily="49" charset="-122"/>
                </a:rPr>
                <a:t>’</a:t>
              </a:r>
              <a:r>
                <a:rPr kumimoji="1" lang="en-US" altLang="zh-CN" sz="2400" b="1" dirty="0">
                  <a:solidFill>
                    <a:srgbClr val="003399"/>
                  </a:solidFill>
                  <a:latin typeface="幼圆" pitchFamily="49" charset="-122"/>
                  <a:ea typeface="幼圆" pitchFamily="49" charset="-122"/>
                </a:rPr>
                <a:t> </a:t>
              </a:r>
              <a:r>
                <a:rPr kumimoji="1" lang="zh-CN" altLang="en-US" sz="2400" b="1" dirty="0">
                  <a:solidFill>
                    <a:srgbClr val="003399"/>
                  </a:solidFill>
                  <a:latin typeface="幼圆" pitchFamily="49" charset="-122"/>
                  <a:ea typeface="幼圆" pitchFamily="49" charset="-122"/>
                </a:rPr>
                <a:t>。</a:t>
              </a:r>
              <a:endParaRPr kumimoji="1" lang="en-US" altLang="zh-CN" sz="2400" b="1" dirty="0">
                <a:solidFill>
                  <a:srgbClr val="003399"/>
                </a:solidFill>
                <a:latin typeface="幼圆" pitchFamily="49" charset="-122"/>
                <a:ea typeface="幼圆" pitchFamily="49" charset="-122"/>
              </a:endParaRPr>
            </a:p>
            <a:p>
              <a:pPr algn="l" eaLnBrk="1" hangingPunct="1"/>
              <a:r>
                <a:rPr kumimoji="1" lang="en-US" altLang="zh-CN" sz="2400" b="1" dirty="0">
                  <a:solidFill>
                    <a:srgbClr val="003399"/>
                  </a:solidFill>
                  <a:latin typeface="幼圆" pitchFamily="49" charset="-122"/>
                  <a:ea typeface="幼圆" pitchFamily="49" charset="-122"/>
                </a:rPr>
                <a:t>2.</a:t>
              </a:r>
              <a:r>
                <a:rPr kumimoji="1" lang="zh-CN" altLang="en-US" sz="2400" b="1" dirty="0">
                  <a:solidFill>
                    <a:srgbClr val="003399"/>
                  </a:solidFill>
                  <a:latin typeface="幼圆" pitchFamily="49" charset="-122"/>
                  <a:ea typeface="幼圆" pitchFamily="49" charset="-122"/>
                </a:rPr>
                <a:t>在</a:t>
              </a:r>
              <a:r>
                <a:rPr kumimoji="1" lang="en-US" altLang="zh-CN" sz="2400" b="1" dirty="0">
                  <a:solidFill>
                    <a:srgbClr val="003399"/>
                  </a:solidFill>
                  <a:latin typeface="幼圆" pitchFamily="49" charset="-122"/>
                  <a:ea typeface="幼圆" pitchFamily="49" charset="-122"/>
                </a:rPr>
                <a:t>C</a:t>
              </a:r>
              <a:r>
                <a:rPr kumimoji="1" lang="zh-CN" altLang="en-US" sz="2400" b="1" dirty="0">
                  <a:solidFill>
                    <a:srgbClr val="003399"/>
                  </a:solidFill>
                  <a:latin typeface="幼圆" pitchFamily="49" charset="-122"/>
                  <a:ea typeface="幼圆" pitchFamily="49" charset="-122"/>
                </a:rPr>
                <a:t>中，字符串常量是以双引号括起来的，如</a:t>
              </a:r>
              <a:r>
                <a:rPr kumimoji="1" lang="en-US" altLang="zh-CN" sz="2400" b="1" dirty="0">
                  <a:solidFill>
                    <a:srgbClr val="003399"/>
                  </a:solidFill>
                  <a:ea typeface="幼圆" pitchFamily="49" charset="-122"/>
                  <a:cs typeface="Times New Roman" pitchFamily="18" charset="0"/>
                </a:rPr>
                <a:t>”C Language”</a:t>
              </a:r>
              <a:r>
                <a:rPr kumimoji="1" lang="zh-CN" altLang="en-US" sz="2400" b="1" dirty="0">
                  <a:solidFill>
                    <a:srgbClr val="003399"/>
                  </a:solidFill>
                  <a:ea typeface="幼圆" pitchFamily="49" charset="-122"/>
                  <a:cs typeface="Times New Roman" pitchFamily="18" charset="0"/>
                </a:rPr>
                <a:t>，其内存中存放形式如下：</a:t>
              </a:r>
              <a:endParaRPr kumimoji="1" lang="en-US" altLang="zh-CN" sz="2400" b="1" dirty="0">
                <a:solidFill>
                  <a:srgbClr val="003399"/>
                </a:solidFill>
                <a:ea typeface="幼圆" pitchFamily="49" charset="-122"/>
                <a:cs typeface="Times New Roman" pitchFamily="18" charset="0"/>
              </a:endParaRPr>
            </a:p>
          </p:txBody>
        </p:sp>
        <p:sp>
          <p:nvSpPr>
            <p:cNvPr id="10" name="Oval 66"/>
            <p:cNvSpPr>
              <a:spLocks noChangeArrowheads="1"/>
            </p:cNvSpPr>
            <p:nvPr/>
          </p:nvSpPr>
          <p:spPr bwMode="auto">
            <a:xfrm>
              <a:off x="1066" y="727"/>
              <a:ext cx="575" cy="5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11" name="Rectangle 67"/>
            <p:cNvSpPr>
              <a:spLocks noChangeArrowheads="1"/>
            </p:cNvSpPr>
            <p:nvPr/>
          </p:nvSpPr>
          <p:spPr bwMode="auto">
            <a:xfrm>
              <a:off x="1010" y="709"/>
              <a:ext cx="1012" cy="7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3960351901"/>
              </p:ext>
            </p:extLst>
          </p:nvPr>
        </p:nvGraphicFramePr>
        <p:xfrm>
          <a:off x="2063283" y="3351272"/>
          <a:ext cx="5567895" cy="457200"/>
        </p:xfrm>
        <a:graphic>
          <a:graphicData uri="http://schemas.openxmlformats.org/drawingml/2006/table">
            <a:tbl>
              <a:tblPr firstRow="1" bandRow="1">
                <a:tableStyleId>{5C22544A-7EE6-4342-B048-85BDC9FD1C3A}</a:tableStyleId>
              </a:tblPr>
              <a:tblGrid>
                <a:gridCol w="575989">
                  <a:extLst>
                    <a:ext uri="{9D8B030D-6E8A-4147-A177-3AD203B41FA5}">
                      <a16:colId xmlns:a16="http://schemas.microsoft.com/office/drawing/2014/main" xmlns="" val="20000"/>
                    </a:ext>
                  </a:extLst>
                </a:gridCol>
                <a:gridCol w="479991">
                  <a:extLst>
                    <a:ext uri="{9D8B030D-6E8A-4147-A177-3AD203B41FA5}">
                      <a16:colId xmlns:a16="http://schemas.microsoft.com/office/drawing/2014/main" xmlns="" val="20001"/>
                    </a:ext>
                  </a:extLst>
                </a:gridCol>
                <a:gridCol w="479991">
                  <a:extLst>
                    <a:ext uri="{9D8B030D-6E8A-4147-A177-3AD203B41FA5}">
                      <a16:colId xmlns:a16="http://schemas.microsoft.com/office/drawing/2014/main" xmlns="" val="20002"/>
                    </a:ext>
                  </a:extLst>
                </a:gridCol>
                <a:gridCol w="479991">
                  <a:extLst>
                    <a:ext uri="{9D8B030D-6E8A-4147-A177-3AD203B41FA5}">
                      <a16:colId xmlns:a16="http://schemas.microsoft.com/office/drawing/2014/main" xmlns="" val="20003"/>
                    </a:ext>
                  </a:extLst>
                </a:gridCol>
                <a:gridCol w="479991">
                  <a:extLst>
                    <a:ext uri="{9D8B030D-6E8A-4147-A177-3AD203B41FA5}">
                      <a16:colId xmlns:a16="http://schemas.microsoft.com/office/drawing/2014/main" xmlns="" val="20004"/>
                    </a:ext>
                  </a:extLst>
                </a:gridCol>
                <a:gridCol w="479991">
                  <a:extLst>
                    <a:ext uri="{9D8B030D-6E8A-4147-A177-3AD203B41FA5}">
                      <a16:colId xmlns:a16="http://schemas.microsoft.com/office/drawing/2014/main" xmlns="" val="20005"/>
                    </a:ext>
                  </a:extLst>
                </a:gridCol>
                <a:gridCol w="479991">
                  <a:extLst>
                    <a:ext uri="{9D8B030D-6E8A-4147-A177-3AD203B41FA5}">
                      <a16:colId xmlns:a16="http://schemas.microsoft.com/office/drawing/2014/main" xmlns="" val="20006"/>
                    </a:ext>
                  </a:extLst>
                </a:gridCol>
                <a:gridCol w="479991">
                  <a:extLst>
                    <a:ext uri="{9D8B030D-6E8A-4147-A177-3AD203B41FA5}">
                      <a16:colId xmlns:a16="http://schemas.microsoft.com/office/drawing/2014/main" xmlns="" val="20007"/>
                    </a:ext>
                  </a:extLst>
                </a:gridCol>
                <a:gridCol w="479991">
                  <a:extLst>
                    <a:ext uri="{9D8B030D-6E8A-4147-A177-3AD203B41FA5}">
                      <a16:colId xmlns:a16="http://schemas.microsoft.com/office/drawing/2014/main" xmlns="" val="20008"/>
                    </a:ext>
                  </a:extLst>
                </a:gridCol>
                <a:gridCol w="479991">
                  <a:extLst>
                    <a:ext uri="{9D8B030D-6E8A-4147-A177-3AD203B41FA5}">
                      <a16:colId xmlns:a16="http://schemas.microsoft.com/office/drawing/2014/main" xmlns="" val="20009"/>
                    </a:ext>
                  </a:extLst>
                </a:gridCol>
                <a:gridCol w="671987">
                  <a:extLst>
                    <a:ext uri="{9D8B030D-6E8A-4147-A177-3AD203B41FA5}">
                      <a16:colId xmlns:a16="http://schemas.microsoft.com/office/drawing/2014/main" xmlns="" val="20010"/>
                    </a:ext>
                  </a:extLst>
                </a:gridCol>
              </a:tblGrid>
              <a:tr h="139040">
                <a:tc>
                  <a:txBody>
                    <a:bodyPr/>
                    <a:lstStyle/>
                    <a:p>
                      <a:r>
                        <a:rPr lang="en-US" altLang="zh-CN" sz="2400" dirty="0">
                          <a:solidFill>
                            <a:schemeClr val="tx1"/>
                          </a:solidFill>
                        </a:rPr>
                        <a:t>‘C’</a:t>
                      </a:r>
                      <a:endParaRPr lang="zh-CN" altLang="en-US" sz="2400" dirty="0">
                        <a:solidFill>
                          <a:schemeClr val="tx1"/>
                        </a:solidFill>
                      </a:endParaRPr>
                    </a:p>
                  </a:txBody>
                  <a:tcPr marL="121904" marR="121904"/>
                </a:tc>
                <a:tc>
                  <a:txBody>
                    <a:bodyPr/>
                    <a:lstStyle/>
                    <a:p>
                      <a:r>
                        <a:rPr lang="en-US" altLang="zh-CN" sz="2400" dirty="0">
                          <a:solidFill>
                            <a:schemeClr val="tx1"/>
                          </a:solidFill>
                        </a:rPr>
                        <a:t>‘ ‘</a:t>
                      </a:r>
                      <a:endParaRPr lang="zh-CN" altLang="en-US" sz="2400" dirty="0">
                        <a:solidFill>
                          <a:schemeClr val="tx1"/>
                        </a:solidFill>
                      </a:endParaRPr>
                    </a:p>
                  </a:txBody>
                  <a:tcPr marL="121904" marR="121904"/>
                </a:tc>
                <a:tc>
                  <a:txBody>
                    <a:bodyPr/>
                    <a:lstStyle/>
                    <a:p>
                      <a:r>
                        <a:rPr lang="en-US" altLang="zh-CN" sz="2400" dirty="0">
                          <a:solidFill>
                            <a:schemeClr val="tx1"/>
                          </a:solidFill>
                        </a:rPr>
                        <a:t>‘L’</a:t>
                      </a:r>
                      <a:endParaRPr lang="zh-CN" altLang="en-US" sz="2400" dirty="0">
                        <a:solidFill>
                          <a:schemeClr val="tx1"/>
                        </a:solidFill>
                      </a:endParaRPr>
                    </a:p>
                  </a:txBody>
                  <a:tcPr marL="121904" marR="121904"/>
                </a:tc>
                <a:tc>
                  <a:txBody>
                    <a:bodyPr/>
                    <a:lstStyle/>
                    <a:p>
                      <a:r>
                        <a:rPr lang="en-US" altLang="zh-CN" sz="2400" dirty="0">
                          <a:solidFill>
                            <a:schemeClr val="tx1"/>
                          </a:solidFill>
                        </a:rPr>
                        <a:t>‘a’</a:t>
                      </a:r>
                      <a:endParaRPr lang="zh-CN" altLang="en-US" sz="2400" dirty="0">
                        <a:solidFill>
                          <a:schemeClr val="tx1"/>
                        </a:solidFill>
                      </a:endParaRPr>
                    </a:p>
                  </a:txBody>
                  <a:tcPr marL="121904" marR="121904"/>
                </a:tc>
                <a:tc>
                  <a:txBody>
                    <a:bodyPr/>
                    <a:lstStyle/>
                    <a:p>
                      <a:r>
                        <a:rPr lang="en-US" altLang="zh-CN" sz="2400" dirty="0">
                          <a:solidFill>
                            <a:schemeClr val="tx1"/>
                          </a:solidFill>
                        </a:rPr>
                        <a:t>‘n’</a:t>
                      </a:r>
                      <a:endParaRPr lang="zh-CN" altLang="en-US" sz="2400" dirty="0">
                        <a:solidFill>
                          <a:schemeClr val="tx1"/>
                        </a:solidFill>
                      </a:endParaRPr>
                    </a:p>
                  </a:txBody>
                  <a:tcPr marL="121904" marR="121904"/>
                </a:tc>
                <a:tc>
                  <a:txBody>
                    <a:bodyPr/>
                    <a:lstStyle/>
                    <a:p>
                      <a:r>
                        <a:rPr lang="en-US" altLang="zh-CN" sz="2400" dirty="0">
                          <a:solidFill>
                            <a:schemeClr val="tx1"/>
                          </a:solidFill>
                        </a:rPr>
                        <a:t>‘g’</a:t>
                      </a:r>
                      <a:endParaRPr lang="zh-CN" altLang="en-US" sz="2400" dirty="0">
                        <a:solidFill>
                          <a:schemeClr val="tx1"/>
                        </a:solidFill>
                      </a:endParaRPr>
                    </a:p>
                  </a:txBody>
                  <a:tcPr marL="121904" marR="121904"/>
                </a:tc>
                <a:tc>
                  <a:txBody>
                    <a:bodyPr/>
                    <a:lstStyle/>
                    <a:p>
                      <a:r>
                        <a:rPr lang="en-US" altLang="zh-CN" sz="2400" dirty="0">
                          <a:solidFill>
                            <a:schemeClr val="tx1"/>
                          </a:solidFill>
                        </a:rPr>
                        <a:t>‘u’</a:t>
                      </a:r>
                      <a:endParaRPr lang="zh-CN" altLang="en-US" sz="2400" dirty="0">
                        <a:solidFill>
                          <a:schemeClr val="tx1"/>
                        </a:solidFill>
                      </a:endParaRPr>
                    </a:p>
                  </a:txBody>
                  <a:tcPr marL="121904" marR="121904"/>
                </a:tc>
                <a:tc>
                  <a:txBody>
                    <a:bodyPr/>
                    <a:lstStyle/>
                    <a:p>
                      <a:r>
                        <a:rPr lang="en-US" altLang="zh-CN" sz="2400" dirty="0">
                          <a:solidFill>
                            <a:schemeClr val="tx1"/>
                          </a:solidFill>
                        </a:rPr>
                        <a:t>‘a’</a:t>
                      </a:r>
                      <a:endParaRPr lang="zh-CN" altLang="en-US" sz="2400" dirty="0">
                        <a:solidFill>
                          <a:schemeClr val="tx1"/>
                        </a:solidFill>
                      </a:endParaRPr>
                    </a:p>
                  </a:txBody>
                  <a:tcPr marL="121904" marR="121904"/>
                </a:tc>
                <a:tc>
                  <a:txBody>
                    <a:bodyPr/>
                    <a:lstStyle/>
                    <a:p>
                      <a:r>
                        <a:rPr lang="en-US" altLang="zh-CN" sz="2400" dirty="0">
                          <a:solidFill>
                            <a:schemeClr val="tx1"/>
                          </a:solidFill>
                        </a:rPr>
                        <a:t>‘g’</a:t>
                      </a:r>
                      <a:endParaRPr lang="zh-CN" altLang="en-US" sz="2400" dirty="0">
                        <a:solidFill>
                          <a:schemeClr val="tx1"/>
                        </a:solidFill>
                      </a:endParaRPr>
                    </a:p>
                  </a:txBody>
                  <a:tcPr marL="121904" marR="121904"/>
                </a:tc>
                <a:tc>
                  <a:txBody>
                    <a:bodyPr/>
                    <a:lstStyle/>
                    <a:p>
                      <a:r>
                        <a:rPr lang="en-US" altLang="zh-CN" sz="2400" dirty="0">
                          <a:solidFill>
                            <a:schemeClr val="tx1"/>
                          </a:solidFill>
                        </a:rPr>
                        <a:t>‘e’</a:t>
                      </a:r>
                      <a:endParaRPr lang="zh-CN" altLang="en-US" sz="2400" dirty="0">
                        <a:solidFill>
                          <a:schemeClr val="tx1"/>
                        </a:solidFill>
                      </a:endParaRPr>
                    </a:p>
                  </a:txBody>
                  <a:tcPr marL="121904" marR="121904"/>
                </a:tc>
                <a:tc>
                  <a:txBody>
                    <a:bodyPr/>
                    <a:lstStyle/>
                    <a:p>
                      <a:r>
                        <a:rPr lang="en-US" altLang="zh-CN" sz="2400" dirty="0">
                          <a:solidFill>
                            <a:schemeClr val="tx1"/>
                          </a:solidFill>
                        </a:rPr>
                        <a:t>‘\0’</a:t>
                      </a:r>
                      <a:endParaRPr lang="zh-CN" altLang="en-US" sz="2400" dirty="0">
                        <a:solidFill>
                          <a:schemeClr val="tx1"/>
                        </a:solidFill>
                      </a:endParaRPr>
                    </a:p>
                  </a:txBody>
                  <a:tcPr marL="121904" marR="121904"/>
                </a:tc>
                <a:extLst>
                  <a:ext uri="{0D108BD9-81ED-4DB2-BD59-A6C34878D82A}">
                    <a16:rowId xmlns:a16="http://schemas.microsoft.com/office/drawing/2014/main" xmlns="" val="10000"/>
                  </a:ext>
                </a:extLst>
              </a:tr>
            </a:tbl>
          </a:graphicData>
        </a:graphic>
      </p:graphicFrame>
      <p:sp>
        <p:nvSpPr>
          <p:cNvPr id="13" name="Text Box 64"/>
          <p:cNvSpPr txBox="1">
            <a:spLocks noChangeArrowheads="1"/>
          </p:cNvSpPr>
          <p:nvPr/>
        </p:nvSpPr>
        <p:spPr bwMode="auto">
          <a:xfrm>
            <a:off x="1199300" y="3847688"/>
            <a:ext cx="9791813" cy="2677656"/>
          </a:xfrm>
          <a:prstGeom prst="rect">
            <a:avLst/>
          </a:prstGeom>
          <a:noFill/>
          <a:ln w="28575" cap="sq">
            <a:noFill/>
            <a:miter lim="800000"/>
            <a:headEnd type="none" w="sm" len="sm"/>
            <a:tailEnd type="none" w="sm" len="sm"/>
          </a:ln>
        </p:spPr>
        <p:txBody>
          <a:bodyPr wrap="square">
            <a:spAutoFit/>
          </a:bodyPr>
          <a:lstStyle/>
          <a:p>
            <a:pPr algn="l" eaLnBrk="1" hangingPunct="1"/>
            <a:r>
              <a:rPr kumimoji="1" lang="en-US" altLang="zh-CN" sz="2400" b="1" dirty="0">
                <a:solidFill>
                  <a:srgbClr val="003399"/>
                </a:solidFill>
                <a:latin typeface="幼圆" pitchFamily="49" charset="-122"/>
                <a:ea typeface="幼圆" pitchFamily="49" charset="-122"/>
              </a:rPr>
              <a:t>3.</a:t>
            </a:r>
            <a:r>
              <a:rPr kumimoji="1" lang="zh-CN" altLang="en-US" sz="2400" b="1" dirty="0">
                <a:solidFill>
                  <a:srgbClr val="003399"/>
                </a:solidFill>
                <a:latin typeface="幼圆" pitchFamily="49" charset="-122"/>
                <a:ea typeface="幼圆" pitchFamily="49" charset="-122"/>
              </a:rPr>
              <a:t>在</a:t>
            </a:r>
            <a:r>
              <a:rPr kumimoji="1" lang="en-US" altLang="zh-CN" sz="2400" b="1" dirty="0">
                <a:solidFill>
                  <a:srgbClr val="003399"/>
                </a:solidFill>
                <a:latin typeface="幼圆" pitchFamily="49" charset="-122"/>
                <a:ea typeface="幼圆" pitchFamily="49" charset="-122"/>
              </a:rPr>
              <a:t>C</a:t>
            </a:r>
            <a:r>
              <a:rPr kumimoji="1" lang="zh-CN" altLang="en-US" sz="2400" b="1" dirty="0">
                <a:solidFill>
                  <a:srgbClr val="003399"/>
                </a:solidFill>
                <a:latin typeface="幼圆" pitchFamily="49" charset="-122"/>
                <a:ea typeface="幼圆" pitchFamily="49" charset="-122"/>
              </a:rPr>
              <a:t>中，串可通过数组和指针来存储和访问；如：</a:t>
            </a:r>
            <a:endParaRPr kumimoji="1" lang="en-US" altLang="zh-CN" sz="2400" b="1" dirty="0">
              <a:solidFill>
                <a:srgbClr val="003399"/>
              </a:solidFill>
              <a:latin typeface="幼圆" pitchFamily="49" charset="-122"/>
              <a:ea typeface="幼圆" pitchFamily="49" charset="-122"/>
            </a:endParaRPr>
          </a:p>
          <a:p>
            <a:pPr lvl="1"/>
            <a:r>
              <a:rPr kumimoji="1" lang="en-US" altLang="zh-CN" sz="2400" dirty="0">
                <a:solidFill>
                  <a:srgbClr val="003399"/>
                </a:solidFill>
                <a:latin typeface="+mn-ea"/>
              </a:rPr>
              <a:t>char array[32], *</a:t>
            </a:r>
            <a:r>
              <a:rPr kumimoji="1" lang="en-US" altLang="zh-CN" sz="2400" dirty="0" err="1">
                <a:solidFill>
                  <a:srgbClr val="003399"/>
                </a:solidFill>
                <a:latin typeface="+mn-ea"/>
              </a:rPr>
              <a:t>strptr</a:t>
            </a:r>
            <a:r>
              <a:rPr kumimoji="1" lang="en-US" altLang="zh-CN" sz="2400" dirty="0">
                <a:solidFill>
                  <a:srgbClr val="003399"/>
                </a:solidFill>
                <a:latin typeface="+mn-ea"/>
              </a:rPr>
              <a:t>;</a:t>
            </a:r>
            <a:r>
              <a:rPr kumimoji="1" lang="en-US" altLang="zh-CN" sz="2400" dirty="0">
                <a:solidFill>
                  <a:srgbClr val="FF0000"/>
                </a:solidFill>
                <a:latin typeface="+mn-ea"/>
              </a:rPr>
              <a:t>//</a:t>
            </a:r>
            <a:r>
              <a:rPr kumimoji="1" lang="zh-CN" altLang="en-US" sz="2400" dirty="0">
                <a:solidFill>
                  <a:srgbClr val="FF0000"/>
                </a:solidFill>
                <a:latin typeface="+mn-ea"/>
              </a:rPr>
              <a:t>注意，上传的</a:t>
            </a:r>
            <a:r>
              <a:rPr kumimoji="1" lang="en-US" altLang="zh-CN" sz="2400" dirty="0" err="1">
                <a:solidFill>
                  <a:srgbClr val="FF0000"/>
                </a:solidFill>
                <a:latin typeface="+mn-ea"/>
              </a:rPr>
              <a:t>ppt</a:t>
            </a:r>
            <a:r>
              <a:rPr kumimoji="1" lang="zh-CN" altLang="en-US" sz="2400" dirty="0">
                <a:solidFill>
                  <a:srgbClr val="FF0000"/>
                </a:solidFill>
                <a:latin typeface="+mn-ea"/>
              </a:rPr>
              <a:t>中，这里定义指针变量是</a:t>
            </a:r>
            <a:r>
              <a:rPr kumimoji="1" lang="en-US" altLang="zh-CN" sz="2400" dirty="0" err="1">
                <a:solidFill>
                  <a:srgbClr val="FF0000"/>
                </a:solidFill>
                <a:latin typeface="+mn-ea"/>
              </a:rPr>
              <a:t>str</a:t>
            </a:r>
            <a:r>
              <a:rPr kumimoji="1" lang="zh-CN" altLang="en-US" sz="2400" dirty="0">
                <a:solidFill>
                  <a:srgbClr val="FF0000"/>
                </a:solidFill>
                <a:latin typeface="+mn-ea"/>
              </a:rPr>
              <a:t>和后面使用</a:t>
            </a:r>
            <a:r>
              <a:rPr kumimoji="1" lang="en-US" altLang="zh-CN" sz="2400" dirty="0" err="1">
                <a:solidFill>
                  <a:srgbClr val="FF0000"/>
                </a:solidFill>
                <a:latin typeface="+mn-ea"/>
              </a:rPr>
              <a:t>strptr</a:t>
            </a:r>
            <a:r>
              <a:rPr kumimoji="1" lang="zh-CN" altLang="en-US" sz="2400" dirty="0">
                <a:solidFill>
                  <a:srgbClr val="FF0000"/>
                </a:solidFill>
                <a:latin typeface="+mn-ea"/>
              </a:rPr>
              <a:t>不一致</a:t>
            </a:r>
            <a:endParaRPr kumimoji="1" lang="en-US" altLang="zh-CN" sz="2400" dirty="0">
              <a:solidFill>
                <a:srgbClr val="003399"/>
              </a:solidFill>
              <a:latin typeface="+mn-ea"/>
            </a:endParaRPr>
          </a:p>
          <a:p>
            <a:pPr lvl="1"/>
            <a:r>
              <a:rPr kumimoji="1" lang="en-US" altLang="zh-CN" sz="2400" dirty="0" err="1">
                <a:solidFill>
                  <a:srgbClr val="003399"/>
                </a:solidFill>
                <a:latin typeface="+mn-ea"/>
              </a:rPr>
              <a:t>strcpy</a:t>
            </a:r>
            <a:r>
              <a:rPr kumimoji="1" lang="en-US" altLang="zh-CN" sz="2400" dirty="0">
                <a:solidFill>
                  <a:srgbClr val="003399"/>
                </a:solidFill>
                <a:latin typeface="+mn-ea"/>
              </a:rPr>
              <a:t>(array, “Data Structure”);</a:t>
            </a:r>
          </a:p>
          <a:p>
            <a:pPr lvl="1"/>
            <a:r>
              <a:rPr kumimoji="1" lang="en-US" altLang="zh-CN" sz="2400" dirty="0" err="1">
                <a:solidFill>
                  <a:srgbClr val="003399"/>
                </a:solidFill>
                <a:latin typeface="+mn-ea"/>
              </a:rPr>
              <a:t>strptr</a:t>
            </a:r>
            <a:r>
              <a:rPr kumimoji="1" lang="en-US" altLang="zh-CN" sz="2400" dirty="0">
                <a:solidFill>
                  <a:srgbClr val="003399"/>
                </a:solidFill>
                <a:latin typeface="+mn-ea"/>
              </a:rPr>
              <a:t> = (char *)</a:t>
            </a:r>
            <a:r>
              <a:rPr kumimoji="1" lang="en-US" altLang="zh-CN" sz="2400" dirty="0" err="1">
                <a:solidFill>
                  <a:srgbClr val="003399"/>
                </a:solidFill>
                <a:latin typeface="+mn-ea"/>
              </a:rPr>
              <a:t>malloc</a:t>
            </a:r>
            <a:r>
              <a:rPr kumimoji="1" lang="en-US" altLang="zh-CN" sz="2400" dirty="0">
                <a:solidFill>
                  <a:srgbClr val="003399"/>
                </a:solidFill>
                <a:latin typeface="+mn-ea"/>
              </a:rPr>
              <a:t>(</a:t>
            </a:r>
            <a:r>
              <a:rPr kumimoji="1" lang="en-US" altLang="zh-CN" sz="2400" dirty="0" err="1">
                <a:solidFill>
                  <a:srgbClr val="003399"/>
                </a:solidFill>
                <a:latin typeface="+mn-ea"/>
              </a:rPr>
              <a:t>strlen</a:t>
            </a:r>
            <a:r>
              <a:rPr kumimoji="1" lang="en-US" altLang="zh-CN" sz="2400" dirty="0">
                <a:solidFill>
                  <a:srgbClr val="003399"/>
                </a:solidFill>
                <a:latin typeface="+mn-ea"/>
              </a:rPr>
              <a:t>(array)+1);</a:t>
            </a:r>
          </a:p>
          <a:p>
            <a:pPr lvl="1"/>
            <a:r>
              <a:rPr kumimoji="1" lang="en-US" altLang="zh-CN" sz="2400" dirty="0" err="1">
                <a:solidFill>
                  <a:srgbClr val="003399"/>
                </a:solidFill>
                <a:latin typeface="+mn-ea"/>
              </a:rPr>
              <a:t>strcpy</a:t>
            </a:r>
            <a:r>
              <a:rPr kumimoji="1" lang="en-US" altLang="zh-CN" sz="2400" dirty="0">
                <a:solidFill>
                  <a:srgbClr val="003399"/>
                </a:solidFill>
                <a:latin typeface="+mn-ea"/>
              </a:rPr>
              <a:t>(</a:t>
            </a:r>
            <a:r>
              <a:rPr kumimoji="1" lang="en-US" altLang="zh-CN" sz="2400" dirty="0" err="1">
                <a:solidFill>
                  <a:srgbClr val="003399"/>
                </a:solidFill>
                <a:latin typeface="+mn-ea"/>
              </a:rPr>
              <a:t>strprt</a:t>
            </a:r>
            <a:r>
              <a:rPr kumimoji="1" lang="en-US" altLang="zh-CN" sz="2400" dirty="0">
                <a:solidFill>
                  <a:srgbClr val="003399"/>
                </a:solidFill>
                <a:latin typeface="+mn-ea"/>
              </a:rPr>
              <a:t>, array);  </a:t>
            </a:r>
          </a:p>
          <a:p>
            <a:pPr algn="l" eaLnBrk="1" hangingPunct="1"/>
            <a:r>
              <a:rPr kumimoji="1" lang="en-US" altLang="zh-CN" sz="2400" b="1" dirty="0">
                <a:solidFill>
                  <a:srgbClr val="003399"/>
                </a:solidFill>
                <a:latin typeface="幼圆" pitchFamily="49" charset="-122"/>
                <a:ea typeface="幼圆" pitchFamily="49" charset="-122"/>
                <a:cs typeface="Times New Roman" pitchFamily="18" charset="0"/>
              </a:rPr>
              <a:t>4.</a:t>
            </a:r>
            <a:r>
              <a:rPr kumimoji="1" lang="zh-CN" altLang="en-US" sz="2400" b="1" dirty="0">
                <a:solidFill>
                  <a:srgbClr val="003399"/>
                </a:solidFill>
                <a:latin typeface="幼圆" pitchFamily="49" charset="-122"/>
                <a:ea typeface="幼圆" pitchFamily="49" charset="-122"/>
                <a:cs typeface="Times New Roman" pitchFamily="18" charset="0"/>
              </a:rPr>
              <a:t>在</a:t>
            </a:r>
            <a:r>
              <a:rPr kumimoji="1" lang="en-US" altLang="zh-CN" sz="2400" b="1" dirty="0">
                <a:solidFill>
                  <a:srgbClr val="003399"/>
                </a:solidFill>
                <a:latin typeface="幼圆" pitchFamily="49" charset="-122"/>
                <a:ea typeface="幼圆" pitchFamily="49" charset="-122"/>
                <a:cs typeface="Times New Roman" pitchFamily="18" charset="0"/>
              </a:rPr>
              <a:t>C</a:t>
            </a:r>
            <a:r>
              <a:rPr kumimoji="1" lang="zh-CN" altLang="en-US" sz="2400" b="1" dirty="0">
                <a:solidFill>
                  <a:srgbClr val="003399"/>
                </a:solidFill>
                <a:latin typeface="幼圆" pitchFamily="49" charset="-122"/>
                <a:ea typeface="幼圆" pitchFamily="49" charset="-122"/>
                <a:cs typeface="Times New Roman" pitchFamily="18" charset="0"/>
              </a:rPr>
              <a:t>中，存储串的空间必须比串中字符个数多</a:t>
            </a:r>
            <a:r>
              <a:rPr kumimoji="1" lang="en-US" altLang="zh-CN" sz="2400" b="1" dirty="0">
                <a:solidFill>
                  <a:srgbClr val="003399"/>
                </a:solidFill>
                <a:latin typeface="幼圆" pitchFamily="49" charset="-122"/>
                <a:ea typeface="幼圆" pitchFamily="49" charset="-122"/>
                <a:cs typeface="Times New Roman" pitchFamily="18" charset="0"/>
              </a:rPr>
              <a:t>1</a:t>
            </a:r>
            <a:r>
              <a:rPr kumimoji="1" lang="zh-CN" altLang="en-US" sz="2400" b="1" dirty="0">
                <a:solidFill>
                  <a:srgbClr val="003399"/>
                </a:solidFill>
                <a:latin typeface="幼圆" pitchFamily="49" charset="-122"/>
                <a:ea typeface="幼圆" pitchFamily="49" charset="-122"/>
                <a:cs typeface="Times New Roman" pitchFamily="18" charset="0"/>
              </a:rPr>
              <a:t>（用以存放串结束标志）</a:t>
            </a:r>
            <a:endParaRPr kumimoji="1" lang="en-US" altLang="zh-CN" sz="2400" b="1" dirty="0">
              <a:solidFill>
                <a:srgbClr val="003399"/>
              </a:solidFill>
              <a:ea typeface="幼圆"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07307" y="288925"/>
            <a:ext cx="5383900" cy="630238"/>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a:solidFill>
                  <a:srgbClr val="000099"/>
                </a:solidFill>
                <a:latin typeface="楷体_GB2312" pitchFamily="49" charset="-122"/>
                <a:ea typeface="楷体_GB2312" pitchFamily="49" charset="-122"/>
              </a:rPr>
              <a:t>串的几个算法</a:t>
            </a:r>
            <a:endParaRPr kumimoji="1" lang="zh-CN" altLang="en-US" sz="2400" dirty="0">
              <a:solidFill>
                <a:srgbClr val="FF6600"/>
              </a:solidFill>
            </a:endParaRPr>
          </a:p>
        </p:txBody>
      </p:sp>
      <p:grpSp>
        <p:nvGrpSpPr>
          <p:cNvPr id="2" name="Group 3"/>
          <p:cNvGrpSpPr>
            <a:grpSpLocks/>
          </p:cNvGrpSpPr>
          <p:nvPr/>
        </p:nvGrpSpPr>
        <p:grpSpPr bwMode="auto">
          <a:xfrm>
            <a:off x="507306" y="1066800"/>
            <a:ext cx="7212354" cy="762000"/>
            <a:chOff x="240" y="672"/>
            <a:chExt cx="3408" cy="480"/>
          </a:xfrm>
        </p:grpSpPr>
        <p:sp>
          <p:nvSpPr>
            <p:cNvPr id="28703" name="AutoShape 4"/>
            <p:cNvSpPr>
              <a:spLocks noChangeArrowheads="1"/>
            </p:cNvSpPr>
            <p:nvPr/>
          </p:nvSpPr>
          <p:spPr bwMode="auto">
            <a:xfrm>
              <a:off x="240" y="672"/>
              <a:ext cx="3408" cy="480"/>
            </a:xfrm>
            <a:prstGeom prst="cloudCallout">
              <a:avLst>
                <a:gd name="adj1" fmla="val -32014"/>
                <a:gd name="adj2" fmla="val 22917"/>
              </a:avLst>
            </a:prstGeom>
            <a:solidFill>
              <a:srgbClr val="FFFFD9"/>
            </a:solidFill>
            <a:ln w="12700" cap="sq">
              <a:noFill/>
              <a:round/>
              <a:headEnd type="none" w="sm" len="sm"/>
              <a:tailEnd type="none" w="sm" len="sm"/>
            </a:ln>
            <a:effectLst>
              <a:outerShdw dist="119812" dir="1920323" algn="ctr" rotWithShape="0">
                <a:srgbClr val="B2B2B2"/>
              </a:outerShdw>
            </a:effectLst>
          </p:spPr>
          <p:txBody>
            <a:bodyPr wrap="none" anchor="ctr"/>
            <a:lstStyle/>
            <a:p>
              <a:pPr eaLnBrk="1" hangingPunct="1"/>
              <a:endParaRPr kumimoji="1" lang="zh-CN" altLang="zh-CN" sz="2400"/>
            </a:p>
          </p:txBody>
        </p:sp>
        <p:sp>
          <p:nvSpPr>
            <p:cNvPr id="28704" name="Text Box 5"/>
            <p:cNvSpPr txBox="1">
              <a:spLocks noChangeArrowheads="1"/>
            </p:cNvSpPr>
            <p:nvPr/>
          </p:nvSpPr>
          <p:spPr bwMode="auto">
            <a:xfrm>
              <a:off x="288" y="732"/>
              <a:ext cx="3264"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判断两个字符串是否相等</a:t>
              </a:r>
              <a:endParaRPr kumimoji="1" lang="zh-CN" altLang="en-US" sz="2900">
                <a:solidFill>
                  <a:srgbClr val="FF3300"/>
                </a:solidFill>
                <a:latin typeface="黑体" pitchFamily="49" charset="-122"/>
                <a:ea typeface="黑体" pitchFamily="49" charset="-122"/>
              </a:endParaRPr>
            </a:p>
          </p:txBody>
        </p:sp>
      </p:grpSp>
      <p:sp>
        <p:nvSpPr>
          <p:cNvPr id="72710" name="AutoShape 6"/>
          <p:cNvSpPr>
            <a:spLocks noChangeArrowheads="1"/>
          </p:cNvSpPr>
          <p:nvPr/>
        </p:nvSpPr>
        <p:spPr bwMode="auto">
          <a:xfrm>
            <a:off x="4323052" y="4819650"/>
            <a:ext cx="304382" cy="509588"/>
          </a:xfrm>
          <a:prstGeom prst="upDownArrow">
            <a:avLst>
              <a:gd name="adj1" fmla="val 50000"/>
              <a:gd name="adj2" fmla="val 44636"/>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nvGrpSpPr>
          <p:cNvPr id="3" name="Group 7"/>
          <p:cNvGrpSpPr>
            <a:grpSpLocks/>
          </p:cNvGrpSpPr>
          <p:nvPr/>
        </p:nvGrpSpPr>
        <p:grpSpPr bwMode="auto">
          <a:xfrm>
            <a:off x="4271241" y="4819650"/>
            <a:ext cx="941211" cy="552450"/>
            <a:chOff x="2028" y="3036"/>
            <a:chExt cx="444" cy="348"/>
          </a:xfrm>
        </p:grpSpPr>
        <p:sp>
          <p:nvSpPr>
            <p:cNvPr id="28701" name="Rectangle 8"/>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2" name="AutoShape 9"/>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4882164" y="4819650"/>
            <a:ext cx="939054" cy="552450"/>
            <a:chOff x="2028" y="3036"/>
            <a:chExt cx="444" cy="348"/>
          </a:xfrm>
        </p:grpSpPr>
        <p:sp>
          <p:nvSpPr>
            <p:cNvPr id="28699" name="Rectangle 11"/>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0" name="AutoShape 12"/>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5" name="Group 13"/>
          <p:cNvGrpSpPr>
            <a:grpSpLocks/>
          </p:cNvGrpSpPr>
          <p:nvPr/>
        </p:nvGrpSpPr>
        <p:grpSpPr bwMode="auto">
          <a:xfrm>
            <a:off x="5423219" y="4838700"/>
            <a:ext cx="939054" cy="552450"/>
            <a:chOff x="2028" y="3036"/>
            <a:chExt cx="444" cy="348"/>
          </a:xfrm>
        </p:grpSpPr>
        <p:sp>
          <p:nvSpPr>
            <p:cNvPr id="28697" name="Rectangle 14"/>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8" name="AutoShape 15"/>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6057889" y="4838700"/>
            <a:ext cx="2184646" cy="552450"/>
            <a:chOff x="2904" y="3048"/>
            <a:chExt cx="1032" cy="348"/>
          </a:xfrm>
        </p:grpSpPr>
        <p:sp>
          <p:nvSpPr>
            <p:cNvPr id="28695" name="Rectangle 17"/>
            <p:cNvSpPr>
              <a:spLocks noChangeArrowheads="1"/>
            </p:cNvSpPr>
            <p:nvPr/>
          </p:nvSpPr>
          <p:spPr bwMode="auto">
            <a:xfrm>
              <a:off x="2904" y="3048"/>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6" name="AutoShape 18"/>
            <p:cNvSpPr>
              <a:spLocks noChangeArrowheads="1"/>
            </p:cNvSpPr>
            <p:nvPr/>
          </p:nvSpPr>
          <p:spPr bwMode="auto">
            <a:xfrm>
              <a:off x="3792" y="3048"/>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sp>
        <p:nvSpPr>
          <p:cNvPr id="28693" name="Text Box 20"/>
          <p:cNvSpPr txBox="1">
            <a:spLocks noChangeArrowheads="1"/>
          </p:cNvSpPr>
          <p:nvPr/>
        </p:nvSpPr>
        <p:spPr bwMode="auto">
          <a:xfrm>
            <a:off x="3097794" y="4267202"/>
            <a:ext cx="6145936"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S1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a</a:t>
            </a:r>
            <a:r>
              <a:rPr kumimoji="1" lang="en-US" altLang="zh-CN" sz="2800" b="1" baseline="-25000" dirty="0">
                <a:solidFill>
                  <a:srgbClr val="000099"/>
                </a:solidFill>
              </a:rPr>
              <a:t>1  </a:t>
            </a:r>
            <a:r>
              <a:rPr kumimoji="1" lang="en-US" altLang="zh-CN" sz="2800" b="1" dirty="0">
                <a:solidFill>
                  <a:srgbClr val="000099"/>
                </a:solidFill>
              </a:rPr>
              <a:t>a</a:t>
            </a:r>
            <a:r>
              <a:rPr kumimoji="1" lang="en-US" altLang="zh-CN" sz="2800" b="1" baseline="-25000" dirty="0">
                <a:solidFill>
                  <a:srgbClr val="000099"/>
                </a:solidFill>
              </a:rPr>
              <a:t>2  </a:t>
            </a:r>
            <a:r>
              <a:rPr kumimoji="1" lang="en-US" altLang="zh-CN" sz="2800" b="1" dirty="0">
                <a:solidFill>
                  <a:srgbClr val="000099"/>
                </a:solidFill>
              </a:rPr>
              <a:t>a</a:t>
            </a:r>
            <a:r>
              <a:rPr kumimoji="1" lang="en-US" altLang="zh-CN" sz="2800" b="1" baseline="-25000" dirty="0">
                <a:solidFill>
                  <a:srgbClr val="000099"/>
                </a:solidFill>
              </a:rPr>
              <a:t>3  </a:t>
            </a:r>
            <a:r>
              <a:rPr kumimoji="1" lang="en-US" altLang="zh-CN" sz="2800" b="1" dirty="0">
                <a:solidFill>
                  <a:srgbClr val="000099"/>
                </a:solidFill>
              </a:rPr>
              <a:t>a</a:t>
            </a:r>
            <a:r>
              <a:rPr kumimoji="1" lang="en-US" altLang="zh-CN" sz="2800" b="1" baseline="-25000" dirty="0">
                <a:solidFill>
                  <a:srgbClr val="000099"/>
                </a:solidFill>
              </a:rPr>
              <a:t>4  </a:t>
            </a:r>
            <a:r>
              <a:rPr kumimoji="1" lang="en-US" altLang="zh-CN" sz="2800" b="1" dirty="0">
                <a:solidFill>
                  <a:srgbClr val="000099"/>
                </a:solidFill>
              </a:rPr>
              <a:t>a</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a:t>
            </a:r>
            <a:r>
              <a:rPr kumimoji="1" lang="en-US" altLang="zh-CN" sz="2800" b="1" baseline="-25000" dirty="0">
                <a:solidFill>
                  <a:srgbClr val="000099"/>
                </a:solidFill>
              </a:rPr>
              <a:t>n</a:t>
            </a:r>
            <a:r>
              <a:rPr kumimoji="1" lang="en-US" altLang="zh-CN" sz="2800" b="1" dirty="0">
                <a:solidFill>
                  <a:srgbClr val="000099"/>
                </a:solidFill>
                <a:cs typeface="Times New Roman" pitchFamily="18" charset="0"/>
                <a:sym typeface="Symbol" pitchFamily="18" charset="2"/>
              </a:rPr>
              <a:t>”</a:t>
            </a:r>
          </a:p>
        </p:txBody>
      </p:sp>
      <p:sp>
        <p:nvSpPr>
          <p:cNvPr id="28691" name="Text Box 23"/>
          <p:cNvSpPr txBox="1">
            <a:spLocks noChangeArrowheads="1"/>
          </p:cNvSpPr>
          <p:nvPr/>
        </p:nvSpPr>
        <p:spPr bwMode="auto">
          <a:xfrm>
            <a:off x="3093478" y="5272090"/>
            <a:ext cx="6150254"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S2 = </a:t>
            </a:r>
            <a:r>
              <a:rPr kumimoji="1" lang="en-US" altLang="zh-CN" sz="2800" b="1" dirty="0">
                <a:solidFill>
                  <a:srgbClr val="000099"/>
                </a:solidFill>
                <a:cs typeface="Times New Roman" pitchFamily="18" charset="0"/>
                <a:sym typeface="Symbol" pitchFamily="18" charset="2"/>
              </a:rPr>
              <a:t>“</a:t>
            </a:r>
            <a:r>
              <a:rPr kumimoji="1" lang="en-US" altLang="zh-CN" sz="2800" b="1" dirty="0">
                <a:solidFill>
                  <a:srgbClr val="000099"/>
                </a:solidFill>
              </a:rPr>
              <a:t>b</a:t>
            </a:r>
            <a:r>
              <a:rPr kumimoji="1" lang="en-US" altLang="zh-CN" sz="2800" b="1" baseline="-25000" dirty="0">
                <a:solidFill>
                  <a:srgbClr val="000099"/>
                </a:solidFill>
              </a:rPr>
              <a:t>1  </a:t>
            </a:r>
            <a:r>
              <a:rPr kumimoji="1" lang="en-US" altLang="zh-CN" sz="2800" b="1" dirty="0">
                <a:solidFill>
                  <a:srgbClr val="000099"/>
                </a:solidFill>
              </a:rPr>
              <a:t>b</a:t>
            </a:r>
            <a:r>
              <a:rPr kumimoji="1" lang="en-US" altLang="zh-CN" sz="2800" b="1" baseline="-25000" dirty="0">
                <a:solidFill>
                  <a:srgbClr val="000099"/>
                </a:solidFill>
              </a:rPr>
              <a:t>2  </a:t>
            </a:r>
            <a:r>
              <a:rPr kumimoji="1" lang="en-US" altLang="zh-CN" sz="2800" b="1" dirty="0">
                <a:solidFill>
                  <a:srgbClr val="000099"/>
                </a:solidFill>
              </a:rPr>
              <a:t>b</a:t>
            </a:r>
            <a:r>
              <a:rPr kumimoji="1" lang="en-US" altLang="zh-CN" sz="2800" b="1" baseline="-25000" dirty="0">
                <a:solidFill>
                  <a:srgbClr val="000099"/>
                </a:solidFill>
              </a:rPr>
              <a:t>3  </a:t>
            </a:r>
            <a:r>
              <a:rPr kumimoji="1" lang="en-US" altLang="zh-CN" sz="2800" b="1" dirty="0">
                <a:solidFill>
                  <a:srgbClr val="000099"/>
                </a:solidFill>
              </a:rPr>
              <a:t>b</a:t>
            </a:r>
            <a:r>
              <a:rPr kumimoji="1" lang="en-US" altLang="zh-CN" sz="2800" b="1" baseline="-25000" dirty="0">
                <a:solidFill>
                  <a:srgbClr val="000099"/>
                </a:solidFill>
              </a:rPr>
              <a:t>4  </a:t>
            </a:r>
            <a:r>
              <a:rPr kumimoji="1" lang="en-US" altLang="zh-CN" sz="2800" b="1" dirty="0">
                <a:solidFill>
                  <a:srgbClr val="000099"/>
                </a:solidFill>
              </a:rPr>
              <a:t>b</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t>
            </a:r>
            <a:r>
              <a:rPr kumimoji="1" lang="en-US" altLang="zh-CN" sz="2800" b="1" dirty="0" err="1">
                <a:solidFill>
                  <a:srgbClr val="000099"/>
                </a:solidFill>
              </a:rPr>
              <a:t>b</a:t>
            </a:r>
            <a:r>
              <a:rPr kumimoji="1" lang="en-US" altLang="zh-CN" sz="2800" b="1" baseline="-25000" dirty="0" err="1">
                <a:solidFill>
                  <a:srgbClr val="000099"/>
                </a:solidFill>
              </a:rPr>
              <a:t>m</a:t>
            </a:r>
            <a:r>
              <a:rPr kumimoji="1" lang="en-US" altLang="zh-CN" sz="2800" b="1" dirty="0">
                <a:solidFill>
                  <a:srgbClr val="000099"/>
                </a:solidFill>
                <a:cs typeface="Times New Roman" pitchFamily="18" charset="0"/>
                <a:sym typeface="Symbol" pitchFamily="18" charset="2"/>
              </a:rPr>
              <a:t>”</a:t>
            </a:r>
          </a:p>
        </p:txBody>
      </p:sp>
      <p:grpSp>
        <p:nvGrpSpPr>
          <p:cNvPr id="9" name="Group 25"/>
          <p:cNvGrpSpPr>
            <a:grpSpLocks/>
          </p:cNvGrpSpPr>
          <p:nvPr/>
        </p:nvGrpSpPr>
        <p:grpSpPr bwMode="auto">
          <a:xfrm>
            <a:off x="7860440" y="4800600"/>
            <a:ext cx="990862" cy="552450"/>
            <a:chOff x="3756" y="3024"/>
            <a:chExt cx="468" cy="348"/>
          </a:xfrm>
        </p:grpSpPr>
        <p:sp>
          <p:nvSpPr>
            <p:cNvPr id="28689" name="Rectangle 26"/>
            <p:cNvSpPr>
              <a:spLocks noChangeArrowheads="1"/>
            </p:cNvSpPr>
            <p:nvPr/>
          </p:nvSpPr>
          <p:spPr bwMode="auto">
            <a:xfrm>
              <a:off x="3756" y="3024"/>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0" name="AutoShape 27"/>
            <p:cNvSpPr>
              <a:spLocks noChangeArrowheads="1"/>
            </p:cNvSpPr>
            <p:nvPr/>
          </p:nvSpPr>
          <p:spPr bwMode="auto">
            <a:xfrm>
              <a:off x="4080"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10" name="Group 28"/>
          <p:cNvGrpSpPr>
            <a:grpSpLocks/>
          </p:cNvGrpSpPr>
          <p:nvPr/>
        </p:nvGrpSpPr>
        <p:grpSpPr bwMode="auto">
          <a:xfrm>
            <a:off x="1582358" y="1795465"/>
            <a:ext cx="10076616" cy="2160587"/>
            <a:chOff x="657" y="1071"/>
            <a:chExt cx="4761" cy="1361"/>
          </a:xfrm>
        </p:grpSpPr>
        <p:sp>
          <p:nvSpPr>
            <p:cNvPr id="28685" name="Freeform 29"/>
            <p:cNvSpPr>
              <a:spLocks/>
            </p:cNvSpPr>
            <p:nvPr/>
          </p:nvSpPr>
          <p:spPr bwMode="auto">
            <a:xfrm>
              <a:off x="657" y="1071"/>
              <a:ext cx="4761" cy="1361"/>
            </a:xfrm>
            <a:custGeom>
              <a:avLst/>
              <a:gdLst>
                <a:gd name="T0" fmla="*/ 98 w 5029"/>
                <a:gd name="T1" fmla="*/ 361 h 1209"/>
                <a:gd name="T2" fmla="*/ 211 w 5029"/>
                <a:gd name="T3" fmla="*/ 605 h 1209"/>
                <a:gd name="T4" fmla="*/ 419 w 5029"/>
                <a:gd name="T5" fmla="*/ 400 h 1209"/>
                <a:gd name="T6" fmla="*/ 1648 w 5029"/>
                <a:gd name="T7" fmla="*/ 321 h 1209"/>
                <a:gd name="T8" fmla="*/ 2001 w 5029"/>
                <a:gd name="T9" fmla="*/ 280 h 1209"/>
                <a:gd name="T10" fmla="*/ 2161 w 5029"/>
                <a:gd name="T11" fmla="*/ 159 h 1209"/>
                <a:gd name="T12" fmla="*/ 2562 w 5029"/>
                <a:gd name="T13" fmla="*/ 321 h 1209"/>
                <a:gd name="T14" fmla="*/ 2555 w 5029"/>
                <a:gd name="T15" fmla="*/ 528 h 1209"/>
                <a:gd name="T16" fmla="*/ 2599 w 5029"/>
                <a:gd name="T17" fmla="*/ 692 h 1209"/>
                <a:gd name="T18" fmla="*/ 2573 w 5029"/>
                <a:gd name="T19" fmla="*/ 934 h 1209"/>
                <a:gd name="T20" fmla="*/ 2567 w 5029"/>
                <a:gd name="T21" fmla="*/ 1058 h 1209"/>
                <a:gd name="T22" fmla="*/ 2555 w 5029"/>
                <a:gd name="T23" fmla="*/ 1136 h 1209"/>
                <a:gd name="T24" fmla="*/ 2599 w 5029"/>
                <a:gd name="T25" fmla="*/ 2406 h 1209"/>
                <a:gd name="T26" fmla="*/ 2591 w 5029"/>
                <a:gd name="T27" fmla="*/ 3752 h 1209"/>
                <a:gd name="T28" fmla="*/ 2585 w 5029"/>
                <a:gd name="T29" fmla="*/ 4040 h 1209"/>
                <a:gd name="T30" fmla="*/ 2555 w 5029"/>
                <a:gd name="T31" fmla="*/ 4081 h 1209"/>
                <a:gd name="T32" fmla="*/ 2313 w 5029"/>
                <a:gd name="T33" fmla="*/ 4124 h 1209"/>
                <a:gd name="T34" fmla="*/ 2204 w 5029"/>
                <a:gd name="T35" fmla="*/ 4325 h 1209"/>
                <a:gd name="T36" fmla="*/ 2155 w 5029"/>
                <a:gd name="T37" fmla="*/ 4411 h 1209"/>
                <a:gd name="T38" fmla="*/ 2129 w 5029"/>
                <a:gd name="T39" fmla="*/ 4448 h 1209"/>
                <a:gd name="T40" fmla="*/ 341 w 5029"/>
                <a:gd name="T41" fmla="*/ 4207 h 1209"/>
                <a:gd name="T42" fmla="*/ 30 w 5029"/>
                <a:gd name="T43" fmla="*/ 4368 h 1209"/>
                <a:gd name="T44" fmla="*/ 0 w 5029"/>
                <a:gd name="T45" fmla="*/ 4325 h 1209"/>
                <a:gd name="T46" fmla="*/ 61 w 5029"/>
                <a:gd name="T47" fmla="*/ 4040 h 1209"/>
                <a:gd name="T48" fmla="*/ 49 w 5029"/>
                <a:gd name="T49" fmla="*/ 3794 h 1209"/>
                <a:gd name="T50" fmla="*/ 25 w 5029"/>
                <a:gd name="T51" fmla="*/ 3752 h 1209"/>
                <a:gd name="T52" fmla="*/ 55 w 5029"/>
                <a:gd name="T53" fmla="*/ 3469 h 1209"/>
                <a:gd name="T54" fmla="*/ 25 w 5029"/>
                <a:gd name="T55" fmla="*/ 3385 h 1209"/>
                <a:gd name="T56" fmla="*/ 25 w 5029"/>
                <a:gd name="T57" fmla="*/ 2935 h 1209"/>
                <a:gd name="T58" fmla="*/ 20 w 5029"/>
                <a:gd name="T59" fmla="*/ 971 h 1209"/>
                <a:gd name="T60" fmla="*/ 25 w 5029"/>
                <a:gd name="T61" fmla="*/ 692 h 1209"/>
                <a:gd name="T62" fmla="*/ 115 w 5029"/>
                <a:gd name="T63" fmla="*/ 487 h 1209"/>
                <a:gd name="T64" fmla="*/ 98 w 5029"/>
                <a:gd name="T65" fmla="*/ 361 h 1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29" h="1209">
                  <a:moveTo>
                    <a:pt x="178" y="98"/>
                  </a:moveTo>
                  <a:cubicBezTo>
                    <a:pt x="251" y="122"/>
                    <a:pt x="312" y="152"/>
                    <a:pt x="389" y="165"/>
                  </a:cubicBezTo>
                  <a:cubicBezTo>
                    <a:pt x="513" y="155"/>
                    <a:pt x="644" y="112"/>
                    <a:pt x="767" y="109"/>
                  </a:cubicBezTo>
                  <a:cubicBezTo>
                    <a:pt x="1149" y="100"/>
                    <a:pt x="2847" y="88"/>
                    <a:pt x="3012" y="87"/>
                  </a:cubicBezTo>
                  <a:cubicBezTo>
                    <a:pt x="3227" y="83"/>
                    <a:pt x="3441" y="83"/>
                    <a:pt x="3656" y="76"/>
                  </a:cubicBezTo>
                  <a:cubicBezTo>
                    <a:pt x="3748" y="73"/>
                    <a:pt x="3854" y="49"/>
                    <a:pt x="3945" y="43"/>
                  </a:cubicBezTo>
                  <a:cubicBezTo>
                    <a:pt x="5025" y="57"/>
                    <a:pt x="5029" y="0"/>
                    <a:pt x="4679" y="87"/>
                  </a:cubicBezTo>
                  <a:cubicBezTo>
                    <a:pt x="4675" y="106"/>
                    <a:pt x="4660" y="125"/>
                    <a:pt x="4667" y="143"/>
                  </a:cubicBezTo>
                  <a:cubicBezTo>
                    <a:pt x="4676" y="168"/>
                    <a:pt x="4722" y="179"/>
                    <a:pt x="4745" y="187"/>
                  </a:cubicBezTo>
                  <a:cubicBezTo>
                    <a:pt x="4720" y="290"/>
                    <a:pt x="4756" y="185"/>
                    <a:pt x="4701" y="254"/>
                  </a:cubicBezTo>
                  <a:cubicBezTo>
                    <a:pt x="4694" y="263"/>
                    <a:pt x="4696" y="277"/>
                    <a:pt x="4690" y="287"/>
                  </a:cubicBezTo>
                  <a:cubicBezTo>
                    <a:pt x="4684" y="296"/>
                    <a:pt x="4675" y="302"/>
                    <a:pt x="4667" y="309"/>
                  </a:cubicBezTo>
                  <a:cubicBezTo>
                    <a:pt x="4628" y="427"/>
                    <a:pt x="4606" y="608"/>
                    <a:pt x="4745" y="654"/>
                  </a:cubicBezTo>
                  <a:cubicBezTo>
                    <a:pt x="4741" y="776"/>
                    <a:pt x="4740" y="898"/>
                    <a:pt x="4734" y="1020"/>
                  </a:cubicBezTo>
                  <a:cubicBezTo>
                    <a:pt x="4733" y="1046"/>
                    <a:pt x="4739" y="1077"/>
                    <a:pt x="4723" y="1098"/>
                  </a:cubicBezTo>
                  <a:cubicBezTo>
                    <a:pt x="4712" y="1113"/>
                    <a:pt x="4686" y="1108"/>
                    <a:pt x="4667" y="1109"/>
                  </a:cubicBezTo>
                  <a:cubicBezTo>
                    <a:pt x="4519" y="1116"/>
                    <a:pt x="4371" y="1116"/>
                    <a:pt x="4223" y="1120"/>
                  </a:cubicBezTo>
                  <a:cubicBezTo>
                    <a:pt x="4158" y="1144"/>
                    <a:pt x="4091" y="1159"/>
                    <a:pt x="4023" y="1176"/>
                  </a:cubicBezTo>
                  <a:cubicBezTo>
                    <a:pt x="3905" y="1205"/>
                    <a:pt x="4050" y="1169"/>
                    <a:pt x="3934" y="1198"/>
                  </a:cubicBezTo>
                  <a:cubicBezTo>
                    <a:pt x="3919" y="1202"/>
                    <a:pt x="3890" y="1209"/>
                    <a:pt x="3890" y="1209"/>
                  </a:cubicBezTo>
                  <a:cubicBezTo>
                    <a:pt x="2800" y="1188"/>
                    <a:pt x="1714" y="1152"/>
                    <a:pt x="622" y="1143"/>
                  </a:cubicBezTo>
                  <a:cubicBezTo>
                    <a:pt x="395" y="1149"/>
                    <a:pt x="247" y="1123"/>
                    <a:pt x="56" y="1187"/>
                  </a:cubicBezTo>
                  <a:cubicBezTo>
                    <a:pt x="37" y="1183"/>
                    <a:pt x="0" y="1195"/>
                    <a:pt x="0" y="1176"/>
                  </a:cubicBezTo>
                  <a:cubicBezTo>
                    <a:pt x="0" y="1134"/>
                    <a:pt x="84" y="1109"/>
                    <a:pt x="111" y="1098"/>
                  </a:cubicBezTo>
                  <a:cubicBezTo>
                    <a:pt x="104" y="1076"/>
                    <a:pt x="104" y="1050"/>
                    <a:pt x="89" y="1032"/>
                  </a:cubicBezTo>
                  <a:cubicBezTo>
                    <a:pt x="79" y="1020"/>
                    <a:pt x="53" y="1033"/>
                    <a:pt x="45" y="1020"/>
                  </a:cubicBezTo>
                  <a:cubicBezTo>
                    <a:pt x="24" y="985"/>
                    <a:pt x="88" y="952"/>
                    <a:pt x="100" y="943"/>
                  </a:cubicBezTo>
                  <a:cubicBezTo>
                    <a:pt x="82" y="935"/>
                    <a:pt x="61" y="932"/>
                    <a:pt x="45" y="920"/>
                  </a:cubicBezTo>
                  <a:cubicBezTo>
                    <a:pt x="4" y="891"/>
                    <a:pt x="38" y="836"/>
                    <a:pt x="45" y="798"/>
                  </a:cubicBezTo>
                  <a:cubicBezTo>
                    <a:pt x="29" y="615"/>
                    <a:pt x="21" y="451"/>
                    <a:pt x="34" y="265"/>
                  </a:cubicBezTo>
                  <a:cubicBezTo>
                    <a:pt x="36" y="239"/>
                    <a:pt x="31" y="209"/>
                    <a:pt x="45" y="187"/>
                  </a:cubicBezTo>
                  <a:cubicBezTo>
                    <a:pt x="57" y="169"/>
                    <a:pt x="184" y="139"/>
                    <a:pt x="211" y="132"/>
                  </a:cubicBezTo>
                  <a:cubicBezTo>
                    <a:pt x="175" y="107"/>
                    <a:pt x="178" y="122"/>
                    <a:pt x="178" y="98"/>
                  </a:cubicBezTo>
                  <a:close/>
                </a:path>
              </a:pathLst>
            </a:custGeom>
            <a:solidFill>
              <a:srgbClr val="97EBFF"/>
            </a:solidFill>
            <a:ln w="12700" cap="sq" cmpd="sng">
              <a:noFill/>
              <a:prstDash val="solid"/>
              <a:round/>
              <a:headEnd type="none" w="sm" len="sm"/>
              <a:tailEnd type="none" w="sm" len="sm"/>
            </a:ln>
            <a:effectLst>
              <a:outerShdw dist="161645" dir="2700000" algn="ctr" rotWithShape="0">
                <a:srgbClr val="B2B2B2"/>
              </a:outerShdw>
            </a:effectLst>
          </p:spPr>
          <p:txBody>
            <a:bodyPr wrap="none" anchor="ctr"/>
            <a:lstStyle/>
            <a:p>
              <a:endParaRPr lang="zh-CN" altLang="en-US" sz="2400"/>
            </a:p>
          </p:txBody>
        </p:sp>
        <p:sp>
          <p:nvSpPr>
            <p:cNvPr id="28686" name="Text Box 30"/>
            <p:cNvSpPr txBox="1">
              <a:spLocks noChangeArrowheads="1"/>
            </p:cNvSpPr>
            <p:nvPr/>
          </p:nvSpPr>
          <p:spPr bwMode="auto">
            <a:xfrm>
              <a:off x="1292" y="1465"/>
              <a:ext cx="3722" cy="896"/>
            </a:xfrm>
            <a:prstGeom prst="rect">
              <a:avLst/>
            </a:prstGeom>
            <a:noFill/>
            <a:ln w="12700" cap="sq">
              <a:noFill/>
              <a:miter lim="800000"/>
              <a:headEnd type="none" w="sm" len="sm"/>
              <a:tailEnd type="none" w="sm" len="sm"/>
            </a:ln>
          </p:spPr>
          <p:txBody>
            <a:bodyPr wrap="square">
              <a:spAutoFit/>
            </a:bodyPr>
            <a:lstStyle/>
            <a:p>
              <a:pPr algn="l" eaLnBrk="1" hangingPunct="1">
                <a:lnSpc>
                  <a:spcPct val="90000"/>
                </a:lnSpc>
              </a:pPr>
              <a:r>
                <a:rPr kumimoji="1" lang="zh-CN" altLang="en-US" sz="3200" b="1" dirty="0">
                  <a:solidFill>
                    <a:srgbClr val="003399"/>
                  </a:solidFill>
                  <a:latin typeface="幼圆" pitchFamily="49" charset="-122"/>
                  <a:ea typeface="幼圆" pitchFamily="49" charset="-122"/>
                </a:rPr>
                <a:t>两个字符串分别存放于数组</a:t>
              </a:r>
              <a:r>
                <a:rPr kumimoji="1" lang="en-US" altLang="zh-CN" sz="3200" b="1" dirty="0">
                  <a:solidFill>
                    <a:srgbClr val="003399"/>
                  </a:solidFill>
                  <a:ea typeface="幼圆" pitchFamily="49" charset="-122"/>
                </a:rPr>
                <a:t>S1</a:t>
              </a:r>
              <a:r>
                <a:rPr kumimoji="1" lang="zh-CN" altLang="en-US" sz="3200" b="1" dirty="0">
                  <a:solidFill>
                    <a:srgbClr val="003399"/>
                  </a:solidFill>
                  <a:latin typeface="幼圆" pitchFamily="49" charset="-122"/>
                  <a:ea typeface="幼圆" pitchFamily="49" charset="-122"/>
                </a:rPr>
                <a:t>与</a:t>
              </a:r>
              <a:r>
                <a:rPr kumimoji="1" lang="en-US" altLang="zh-CN" sz="3200" b="1" dirty="0">
                  <a:solidFill>
                    <a:srgbClr val="003399"/>
                  </a:solidFill>
                  <a:ea typeface="幼圆" pitchFamily="49" charset="-122"/>
                </a:rPr>
                <a:t>S2</a:t>
              </a:r>
              <a:r>
                <a:rPr kumimoji="1" lang="zh-CN" altLang="en-US" sz="3200" b="1" dirty="0">
                  <a:solidFill>
                    <a:srgbClr val="003399"/>
                  </a:solidFill>
                  <a:latin typeface="幼圆" pitchFamily="49" charset="-122"/>
                  <a:ea typeface="幼圆" pitchFamily="49" charset="-122"/>
                </a:rPr>
                <a:t>中</a:t>
              </a:r>
              <a:r>
                <a:rPr kumimoji="1" lang="en-US" altLang="zh-CN" sz="3200" b="1" dirty="0">
                  <a:solidFill>
                    <a:srgbClr val="003399"/>
                  </a:solidFill>
                  <a:latin typeface="幼圆" pitchFamily="49" charset="-122"/>
                  <a:ea typeface="幼圆" pitchFamily="49" charset="-122"/>
                </a:rPr>
                <a:t>,</a:t>
              </a:r>
              <a:r>
                <a:rPr kumimoji="1" lang="zh-CN" altLang="en-US" sz="3200" b="1" dirty="0">
                  <a:solidFill>
                    <a:srgbClr val="003399"/>
                  </a:solidFill>
                  <a:latin typeface="幼圆" pitchFamily="49" charset="-122"/>
                  <a:ea typeface="幼圆" pitchFamily="49" charset="-122"/>
                </a:rPr>
                <a:t>判断两个串是否相等</a:t>
              </a:r>
              <a:r>
                <a:rPr kumimoji="1" lang="en-US" altLang="zh-CN" sz="3200" b="1" dirty="0">
                  <a:solidFill>
                    <a:srgbClr val="003399"/>
                  </a:solidFill>
                  <a:latin typeface="幼圆" pitchFamily="49" charset="-122"/>
                  <a:ea typeface="幼圆" pitchFamily="49" charset="-122"/>
                </a:rPr>
                <a:t>,</a:t>
              </a:r>
              <a:r>
                <a:rPr kumimoji="1" lang="zh-CN" altLang="en-US" sz="3200" b="1" dirty="0">
                  <a:solidFill>
                    <a:srgbClr val="003399"/>
                  </a:solidFill>
                  <a:latin typeface="幼圆" pitchFamily="49" charset="-122"/>
                  <a:ea typeface="幼圆" pitchFamily="49" charset="-122"/>
                </a:rPr>
                <a:t>若相等返回信息</a:t>
              </a:r>
              <a:r>
                <a:rPr kumimoji="1" lang="en-US" altLang="zh-CN" sz="3200" b="1" dirty="0">
                  <a:solidFill>
                    <a:srgbClr val="003399"/>
                  </a:solidFill>
                  <a:ea typeface="幼圆" pitchFamily="49" charset="-122"/>
                </a:rPr>
                <a:t>1</a:t>
              </a:r>
              <a:r>
                <a:rPr kumimoji="1" lang="zh-CN" altLang="en-US" sz="3200" b="1" dirty="0">
                  <a:solidFill>
                    <a:srgbClr val="003399"/>
                  </a:solidFill>
                  <a:latin typeface="幼圆" pitchFamily="49" charset="-122"/>
                  <a:ea typeface="幼圆" pitchFamily="49" charset="-122"/>
                </a:rPr>
                <a:t>，否则，返回信息</a:t>
              </a:r>
              <a:r>
                <a:rPr kumimoji="1" lang="en-US" altLang="zh-CN" sz="3200" b="1" dirty="0">
                  <a:solidFill>
                    <a:srgbClr val="003399"/>
                  </a:solidFill>
                  <a:ea typeface="幼圆" pitchFamily="49" charset="-122"/>
                </a:rPr>
                <a:t>0</a:t>
              </a:r>
              <a:r>
                <a:rPr kumimoji="1" lang="zh-CN" altLang="en-US" sz="3200" b="1" dirty="0">
                  <a:solidFill>
                    <a:srgbClr val="003399"/>
                  </a:solidFill>
                  <a:latin typeface="幼圆" pitchFamily="49" charset="-122"/>
                  <a:ea typeface="幼圆" pitchFamily="49" charset="-122"/>
                </a:rPr>
                <a:t>。</a:t>
              </a:r>
            </a:p>
          </p:txBody>
        </p:sp>
        <p:sp>
          <p:nvSpPr>
            <p:cNvPr id="28687" name="Oval 31"/>
            <p:cNvSpPr>
              <a:spLocks noChangeArrowheads="1"/>
            </p:cNvSpPr>
            <p:nvPr/>
          </p:nvSpPr>
          <p:spPr bwMode="auto">
            <a:xfrm>
              <a:off x="878" y="1525"/>
              <a:ext cx="324" cy="532"/>
            </a:xfrm>
            <a:prstGeom prst="ellipse">
              <a:avLst/>
            </a:prstGeom>
            <a:solidFill>
              <a:srgbClr val="FFFF00"/>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sz="2400"/>
            </a:p>
          </p:txBody>
        </p:sp>
        <p:sp>
          <p:nvSpPr>
            <p:cNvPr id="28688" name="Rectangle 32"/>
            <p:cNvSpPr>
              <a:spLocks noChangeArrowheads="1"/>
            </p:cNvSpPr>
            <p:nvPr/>
          </p:nvSpPr>
          <p:spPr bwMode="auto">
            <a:xfrm>
              <a:off x="871" y="1567"/>
              <a:ext cx="380" cy="55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none">
              <a:spAutoFit/>
            </a:bodyPr>
            <a:lstStyle/>
            <a:p>
              <a:pPr algn="l" eaLnBrk="1" hangingPunct="1">
                <a:lnSpc>
                  <a:spcPct val="80000"/>
                </a:lnSpc>
              </a:pPr>
              <a:r>
                <a:rPr kumimoji="1" lang="zh-CN" altLang="en-US" sz="3200" b="1">
                  <a:solidFill>
                    <a:srgbClr val="FF3300"/>
                  </a:solidFill>
                  <a:latin typeface="黑体" pitchFamily="49" charset="-122"/>
                  <a:ea typeface="黑体" pitchFamily="49" charset="-122"/>
                </a:rPr>
                <a:t>功 </a:t>
              </a:r>
            </a:p>
            <a:p>
              <a:pPr algn="l" eaLnBrk="1" hangingPunct="1">
                <a:lnSpc>
                  <a:spcPct val="80000"/>
                </a:lnSpc>
              </a:pPr>
              <a:r>
                <a:rPr kumimoji="1" lang="zh-CN" altLang="en-US" sz="3200" b="1">
                  <a:solidFill>
                    <a:srgbClr val="FF3300"/>
                  </a:solidFill>
                  <a:latin typeface="黑体" pitchFamily="49" charset="-122"/>
                  <a:ea typeface="黑体" pitchFamily="49" charset="-122"/>
                </a:rPr>
                <a:t>能</a:t>
              </a:r>
              <a:endParaRPr kumimoji="1" lang="zh-CN" altLang="en-US" sz="3200" b="1">
                <a:solidFill>
                  <a:srgbClr val="FF3300"/>
                </a:solidFill>
                <a:latin typeface="幼圆" pitchFamily="49" charset="-122"/>
                <a:ea typeface="幼圆" pitchFamily="49" charset="-122"/>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barn(outHorizontal)">
                                      <p:cBhvr>
                                        <p:cTn id="17" dur="500"/>
                                        <p:tgtEl>
                                          <p:spTgt spid="72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307" y="557215"/>
            <a:ext cx="2262361"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1200261" y="958850"/>
            <a:ext cx="10582590" cy="5256213"/>
            <a:chOff x="567" y="604"/>
            <a:chExt cx="5000"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503" y="1026"/>
              <a:ext cx="4064" cy="2586"/>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3200" b="1" dirty="0" err="1">
                  <a:solidFill>
                    <a:srgbClr val="002C84"/>
                  </a:solidFill>
                </a:rPr>
                <a:t>int</a:t>
              </a:r>
              <a:r>
                <a:rPr kumimoji="1" lang="en-US" altLang="zh-CN" sz="3200" b="1" dirty="0">
                  <a:solidFill>
                    <a:srgbClr val="002C84"/>
                  </a:solidFill>
                </a:rPr>
                <a:t>  equal(char s1[ ],char s2[ ]) </a:t>
              </a:r>
            </a:p>
            <a:p>
              <a:pPr algn="l" eaLnBrk="1" hangingPunct="1">
                <a:lnSpc>
                  <a:spcPct val="85000"/>
                </a:lnSpc>
                <a:spcAft>
                  <a:spcPct val="25000"/>
                </a:spcAft>
              </a:pPr>
              <a:r>
                <a:rPr kumimoji="1" lang="en-US" altLang="zh-CN" sz="3200" b="1" dirty="0">
                  <a:solidFill>
                    <a:srgbClr val="002C84"/>
                  </a:solidFill>
                </a:rPr>
                <a:t>{    </a:t>
              </a:r>
              <a:r>
                <a:rPr kumimoji="1" lang="en-US" altLang="zh-CN" sz="3200" b="1" dirty="0" err="1">
                  <a:solidFill>
                    <a:srgbClr val="002C84"/>
                  </a:solidFill>
                </a:rPr>
                <a:t>int</a:t>
              </a:r>
              <a:r>
                <a:rPr kumimoji="1" lang="en-US" altLang="zh-CN" sz="3200" b="1" dirty="0">
                  <a:solidFill>
                    <a:srgbClr val="002C84"/>
                  </a:solidFill>
                </a:rPr>
                <a:t> </a:t>
              </a:r>
              <a:r>
                <a:rPr kumimoji="1" lang="en-US" altLang="zh-CN" sz="3200" b="1" dirty="0" err="1">
                  <a:solidFill>
                    <a:srgbClr val="002C84"/>
                  </a:solidFill>
                </a:rPr>
                <a:t>i</a:t>
              </a:r>
              <a:r>
                <a:rPr kumimoji="1" lang="en-US" altLang="zh-CN" sz="3200" b="1" dirty="0">
                  <a:solidFill>
                    <a:srgbClr val="002C84"/>
                  </a:solidFill>
                </a:rPr>
                <a:t>=0;</a:t>
              </a:r>
            </a:p>
            <a:p>
              <a:pPr algn="l" eaLnBrk="1" hangingPunct="1">
                <a:lnSpc>
                  <a:spcPct val="85000"/>
                </a:lnSpc>
              </a:pPr>
              <a:r>
                <a:rPr kumimoji="1" lang="en-US" altLang="zh-CN" sz="3200" b="1" dirty="0">
                  <a:solidFill>
                    <a:srgbClr val="002C84"/>
                  </a:solidFill>
                </a:rPr>
                <a:t>      for(</a:t>
              </a:r>
              <a:r>
                <a:rPr kumimoji="1" lang="en-US" altLang="zh-CN" sz="3200" b="1" dirty="0" err="1">
                  <a:solidFill>
                    <a:srgbClr val="002C84"/>
                  </a:solidFill>
                </a:rPr>
                <a:t>i</a:t>
              </a:r>
              <a:r>
                <a:rPr kumimoji="1" lang="en-US" altLang="zh-CN" sz="3200" b="1" dirty="0">
                  <a:solidFill>
                    <a:srgbClr val="002C84"/>
                  </a:solidFill>
                </a:rPr>
                <a:t>=0; s1[</a:t>
              </a:r>
              <a:r>
                <a:rPr kumimoji="1" lang="en-US" altLang="zh-CN" sz="3200" b="1" dirty="0" err="1">
                  <a:solidFill>
                    <a:srgbClr val="002C84"/>
                  </a:solidFill>
                </a:rPr>
                <a:t>i</a:t>
              </a:r>
              <a:r>
                <a:rPr kumimoji="1" lang="en-US" altLang="zh-CN" sz="3200" b="1" dirty="0">
                  <a:solidFill>
                    <a:srgbClr val="002C84"/>
                  </a:solidFill>
                </a:rPr>
                <a:t>]!=</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\0</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rPr>
                <a:t> &amp;&amp;  s2[</a:t>
              </a:r>
              <a:r>
                <a:rPr kumimoji="1" lang="en-US" altLang="zh-CN" sz="3200" b="1" dirty="0" err="1">
                  <a:solidFill>
                    <a:srgbClr val="002C84"/>
                  </a:solidFill>
                </a:rPr>
                <a:t>i</a:t>
              </a:r>
              <a:r>
                <a:rPr kumimoji="1" lang="en-US" altLang="zh-CN" sz="3200" b="1" dirty="0">
                  <a:solidFill>
                    <a:srgbClr val="002C84"/>
                  </a:solidFill>
                </a:rPr>
                <a:t>]!=</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\0</a:t>
              </a:r>
              <a:r>
                <a:rPr kumimoji="1" lang="en-US" altLang="zh-CN" sz="3200" b="1" dirty="0">
                  <a:solidFill>
                    <a:srgbClr val="002C84"/>
                  </a:solidFill>
                  <a:cs typeface="Times New Roman" pitchFamily="18" charset="0"/>
                  <a:sym typeface="Symbol" pitchFamily="18" charset="2"/>
                </a:rPr>
                <a:t>´; </a:t>
              </a:r>
              <a:r>
                <a:rPr kumimoji="1" lang="en-US" altLang="zh-CN" sz="3200" b="1" dirty="0" err="1">
                  <a:solidFill>
                    <a:srgbClr val="002C84"/>
                  </a:solidFill>
                  <a:cs typeface="Times New Roman" pitchFamily="18" charset="0"/>
                  <a:sym typeface="Symbol" pitchFamily="18" charset="2"/>
                </a:rPr>
                <a:t>i</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rPr>
                <a:t>)</a:t>
              </a:r>
            </a:p>
            <a:p>
              <a:pPr algn="l" eaLnBrk="1" hangingPunct="1">
                <a:lnSpc>
                  <a:spcPct val="85000"/>
                </a:lnSpc>
              </a:pPr>
              <a:r>
                <a:rPr kumimoji="1" lang="en-US" altLang="zh-CN" sz="3200" b="1" dirty="0">
                  <a:solidFill>
                    <a:srgbClr val="002C84"/>
                  </a:solidFill>
                </a:rPr>
                <a:t>             if(s1[</a:t>
              </a:r>
              <a:r>
                <a:rPr kumimoji="1" lang="en-US" altLang="zh-CN" sz="3200" b="1" dirty="0" err="1">
                  <a:solidFill>
                    <a:srgbClr val="002C84"/>
                  </a:solidFill>
                </a:rPr>
                <a:t>i</a:t>
              </a:r>
              <a:r>
                <a:rPr kumimoji="1" lang="en-US" altLang="zh-CN" sz="3200" b="1" dirty="0">
                  <a:solidFill>
                    <a:srgbClr val="002C84"/>
                  </a:solidFill>
                </a:rPr>
                <a:t>]!=s2[</a:t>
              </a:r>
              <a:r>
                <a:rPr kumimoji="1" lang="en-US" altLang="zh-CN" sz="3200" b="1" dirty="0" err="1">
                  <a:solidFill>
                    <a:srgbClr val="002C84"/>
                  </a:solidFill>
                </a:rPr>
                <a:t>i</a:t>
              </a:r>
              <a:r>
                <a:rPr kumimoji="1" lang="en-US" altLang="zh-CN" sz="3200" b="1" dirty="0">
                  <a:solidFill>
                    <a:srgbClr val="002C84"/>
                  </a:solidFill>
                </a:rPr>
                <a:t>])  </a:t>
              </a:r>
            </a:p>
            <a:p>
              <a:pPr algn="l" eaLnBrk="1" hangingPunct="1">
                <a:lnSpc>
                  <a:spcPct val="85000"/>
                </a:lnSpc>
              </a:pPr>
              <a:r>
                <a:rPr kumimoji="1" lang="en-US" altLang="zh-CN" sz="3200" b="1" dirty="0">
                  <a:solidFill>
                    <a:srgbClr val="002C84"/>
                  </a:solidFill>
                </a:rPr>
                <a:t>                   return  0;        </a:t>
              </a:r>
              <a:r>
                <a:rPr kumimoji="1" lang="en-US" altLang="zh-CN" sz="2800" b="1" dirty="0">
                  <a:solidFill>
                    <a:srgbClr val="002C84"/>
                  </a:solidFill>
                  <a:latin typeface="幼圆" pitchFamily="49" charset="-122"/>
                  <a:ea typeface="幼圆" pitchFamily="49" charset="-122"/>
                </a:rPr>
                <a:t>/* </a:t>
              </a:r>
              <a:r>
                <a:rPr kumimoji="1" lang="zh-CN" altLang="en-US" sz="2800" b="1" dirty="0">
                  <a:solidFill>
                    <a:srgbClr val="002C84"/>
                  </a:solidFill>
                  <a:latin typeface="幼圆" pitchFamily="49" charset="-122"/>
                  <a:ea typeface="幼圆" pitchFamily="49" charset="-122"/>
                </a:rPr>
                <a:t>两个串不相等</a:t>
              </a:r>
              <a:r>
                <a:rPr kumimoji="1" lang="zh-CN" altLang="en-US" sz="2800" b="1" dirty="0">
                  <a:solidFill>
                    <a:srgbClr val="002C84"/>
                  </a:solidFill>
                </a:rPr>
                <a:t> *</a:t>
              </a:r>
              <a:r>
                <a:rPr kumimoji="1" lang="en-US" altLang="zh-CN" sz="2800" b="1" dirty="0">
                  <a:solidFill>
                    <a:srgbClr val="002C84"/>
                  </a:solidFill>
                </a:rPr>
                <a:t>/</a:t>
              </a:r>
            </a:p>
            <a:p>
              <a:pPr algn="l" eaLnBrk="1" hangingPunct="1">
                <a:lnSpc>
                  <a:spcPct val="85000"/>
                </a:lnSpc>
              </a:pPr>
              <a:r>
                <a:rPr kumimoji="1" lang="en-US" altLang="zh-CN" sz="3200" b="1" dirty="0">
                  <a:solidFill>
                    <a:srgbClr val="002C84"/>
                  </a:solidFill>
                  <a:sym typeface="Symbol" pitchFamily="18" charset="2"/>
                </a:rPr>
                <a:t>      if(s1[</a:t>
              </a:r>
              <a:r>
                <a:rPr kumimoji="1" lang="en-US" altLang="zh-CN" sz="3200" b="1" dirty="0" err="1">
                  <a:solidFill>
                    <a:srgbClr val="002C84"/>
                  </a:solidFill>
                  <a:sym typeface="Symbol" pitchFamily="18" charset="2"/>
                </a:rPr>
                <a:t>i</a:t>
              </a:r>
              <a:r>
                <a:rPr kumimoji="1" lang="en-US" altLang="zh-CN" sz="3200" b="1" dirty="0">
                  <a:solidFill>
                    <a:srgbClr val="002C84"/>
                  </a:solidFill>
                  <a:sym typeface="Symbol" pitchFamily="18" charset="2"/>
                </a:rPr>
                <a:t>]==</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\0</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 &amp;&amp; s2[</a:t>
              </a:r>
              <a:r>
                <a:rPr kumimoji="1" lang="en-US" altLang="zh-CN" sz="3200" b="1" dirty="0" err="1">
                  <a:solidFill>
                    <a:srgbClr val="002C84"/>
                  </a:solidFill>
                  <a:sym typeface="Symbol" pitchFamily="18" charset="2"/>
                </a:rPr>
                <a:t>i</a:t>
              </a:r>
              <a:r>
                <a:rPr kumimoji="1" lang="en-US" altLang="zh-CN" sz="3200" b="1" dirty="0">
                  <a:solidFill>
                    <a:srgbClr val="002C84"/>
                  </a:solidFill>
                  <a:sym typeface="Symbol" pitchFamily="18" charset="2"/>
                </a:rPr>
                <a:t>]==</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\0</a:t>
              </a:r>
              <a:r>
                <a:rPr kumimoji="1" lang="en-US" altLang="zh-CN" sz="3200" b="1" dirty="0">
                  <a:solidFill>
                    <a:srgbClr val="002C84"/>
                  </a:solidFill>
                  <a:cs typeface="Times New Roman" pitchFamily="18" charset="0"/>
                  <a:sym typeface="Symbol" pitchFamily="18" charset="2"/>
                </a:rPr>
                <a:t>´</a:t>
              </a:r>
              <a:r>
                <a:rPr kumimoji="1" lang="en-US" altLang="zh-CN" sz="3200" b="1" dirty="0">
                  <a:solidFill>
                    <a:srgbClr val="002C84"/>
                  </a:solidFill>
                  <a:sym typeface="Symbol" pitchFamily="18" charset="2"/>
                </a:rPr>
                <a:t>)  </a:t>
              </a:r>
            </a:p>
            <a:p>
              <a:pPr algn="l" eaLnBrk="1" hangingPunct="1">
                <a:lnSpc>
                  <a:spcPct val="85000"/>
                </a:lnSpc>
              </a:pPr>
              <a:r>
                <a:rPr kumimoji="1" lang="en-US" altLang="zh-CN" sz="3200" b="1" dirty="0">
                  <a:solidFill>
                    <a:srgbClr val="002C84"/>
                  </a:solidFill>
                  <a:sym typeface="Symbol" pitchFamily="18" charset="2"/>
                </a:rPr>
                <a:t>             return 1;               </a:t>
              </a:r>
              <a:r>
                <a:rPr kumimoji="1" lang="en-US" altLang="zh-CN" sz="2800" b="1" dirty="0">
                  <a:solidFill>
                    <a:srgbClr val="002C84"/>
                  </a:solidFill>
                </a:rPr>
                <a:t>/* </a:t>
              </a:r>
              <a:r>
                <a:rPr kumimoji="1" lang="zh-CN" altLang="en-US" sz="2800" b="1" dirty="0">
                  <a:solidFill>
                    <a:srgbClr val="002C84"/>
                  </a:solidFill>
                  <a:ea typeface="幼圆" pitchFamily="49" charset="-122"/>
                </a:rPr>
                <a:t>两个串相等</a:t>
              </a:r>
              <a:r>
                <a:rPr kumimoji="1" lang="zh-CN" altLang="en-US" sz="2800" b="1" dirty="0">
                  <a:solidFill>
                    <a:srgbClr val="002C84"/>
                  </a:solidFill>
                </a:rPr>
                <a:t> *</a:t>
              </a:r>
              <a:r>
                <a:rPr kumimoji="1" lang="en-US" altLang="zh-CN" sz="2800" b="1" dirty="0">
                  <a:solidFill>
                    <a:srgbClr val="002C84"/>
                  </a:solidFill>
                </a:rPr>
                <a:t>/</a:t>
              </a:r>
              <a:endParaRPr kumimoji="1" lang="en-US" altLang="zh-CN" sz="2800" b="1" dirty="0">
                <a:solidFill>
                  <a:srgbClr val="002C84"/>
                </a:solidFill>
                <a:sym typeface="Symbol" pitchFamily="18" charset="2"/>
              </a:endParaRPr>
            </a:p>
            <a:p>
              <a:pPr algn="l" eaLnBrk="1" hangingPunct="1">
                <a:lnSpc>
                  <a:spcPct val="85000"/>
                </a:lnSpc>
              </a:pPr>
              <a:r>
                <a:rPr kumimoji="1" lang="en-US" altLang="zh-CN" sz="3200" b="1" dirty="0">
                  <a:solidFill>
                    <a:srgbClr val="002C84"/>
                  </a:solidFill>
                  <a:sym typeface="Symbol" pitchFamily="18" charset="2"/>
                </a:rPr>
                <a:t>      return 0;</a:t>
              </a:r>
            </a:p>
            <a:p>
              <a:pPr algn="l" eaLnBrk="1" hangingPunct="1">
                <a:lnSpc>
                  <a:spcPct val="85000"/>
                </a:lnSpc>
              </a:pPr>
              <a:r>
                <a:rPr kumimoji="1" lang="en-US" altLang="zh-CN" sz="3200" b="1" dirty="0">
                  <a:solidFill>
                    <a:srgbClr val="002C84"/>
                  </a:solidFill>
                  <a:sym typeface="Symbol" pitchFamily="18" charset="2"/>
                </a:rPr>
                <a:t>}</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7306" y="312738"/>
            <a:ext cx="4064909" cy="677862"/>
            <a:chOff x="288" y="432"/>
            <a:chExt cx="1920" cy="427"/>
          </a:xfrm>
        </p:grpSpPr>
        <p:sp>
          <p:nvSpPr>
            <p:cNvPr id="30803"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0804"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二</a:t>
              </a:r>
              <a:r>
                <a:rPr kumimoji="1" lang="en-US" altLang="zh-CN" sz="3100" b="1">
                  <a:solidFill>
                    <a:srgbClr val="FF3300"/>
                  </a:solidFill>
                  <a:latin typeface="黑体" pitchFamily="49" charset="-122"/>
                  <a:ea typeface="黑体" pitchFamily="49" charset="-122"/>
                </a:rPr>
                <a:t>.</a:t>
              </a:r>
              <a:r>
                <a:rPr kumimoji="1" lang="zh-CN" altLang="en-US" sz="3100" b="1">
                  <a:solidFill>
                    <a:srgbClr val="FF3300"/>
                  </a:solidFill>
                  <a:latin typeface="黑体" pitchFamily="49" charset="-122"/>
                  <a:ea typeface="黑体" pitchFamily="49" charset="-122"/>
                </a:rPr>
                <a:t>串的插入</a:t>
              </a:r>
              <a:endParaRPr kumimoji="1" lang="zh-CN" altLang="en-US" sz="310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955318" y="5060950"/>
            <a:ext cx="4367133" cy="623888"/>
            <a:chOff x="1056" y="3195"/>
            <a:chExt cx="2064" cy="393"/>
          </a:xfrm>
        </p:grpSpPr>
        <p:sp>
          <p:nvSpPr>
            <p:cNvPr id="30790" name="Oval 6"/>
            <p:cNvSpPr>
              <a:spLocks noChangeArrowheads="1"/>
            </p:cNvSpPr>
            <p:nvPr/>
          </p:nvSpPr>
          <p:spPr bwMode="auto">
            <a:xfrm>
              <a:off x="129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1" name="Oval 7"/>
            <p:cNvSpPr>
              <a:spLocks noChangeArrowheads="1"/>
            </p:cNvSpPr>
            <p:nvPr/>
          </p:nvSpPr>
          <p:spPr bwMode="auto">
            <a:xfrm>
              <a:off x="1464"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2" name="Oval 8"/>
            <p:cNvSpPr>
              <a:spLocks noChangeArrowheads="1"/>
            </p:cNvSpPr>
            <p:nvPr/>
          </p:nvSpPr>
          <p:spPr bwMode="auto">
            <a:xfrm>
              <a:off x="163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3" name="Oval 9"/>
            <p:cNvSpPr>
              <a:spLocks noChangeArrowheads="1"/>
            </p:cNvSpPr>
            <p:nvPr/>
          </p:nvSpPr>
          <p:spPr bwMode="auto">
            <a:xfrm>
              <a:off x="180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4" name="Oval 10"/>
            <p:cNvSpPr>
              <a:spLocks noChangeArrowheads="1"/>
            </p:cNvSpPr>
            <p:nvPr/>
          </p:nvSpPr>
          <p:spPr bwMode="auto">
            <a:xfrm>
              <a:off x="196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5" name="Oval 11"/>
            <p:cNvSpPr>
              <a:spLocks noChangeArrowheads="1"/>
            </p:cNvSpPr>
            <p:nvPr/>
          </p:nvSpPr>
          <p:spPr bwMode="auto">
            <a:xfrm>
              <a:off x="213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6" name="Oval 12"/>
            <p:cNvSpPr>
              <a:spLocks noChangeArrowheads="1"/>
            </p:cNvSpPr>
            <p:nvPr/>
          </p:nvSpPr>
          <p:spPr bwMode="auto">
            <a:xfrm>
              <a:off x="2304" y="3444"/>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97" name="Oval 13"/>
            <p:cNvSpPr>
              <a:spLocks noChangeArrowheads="1"/>
            </p:cNvSpPr>
            <p:nvPr/>
          </p:nvSpPr>
          <p:spPr bwMode="auto">
            <a:xfrm>
              <a:off x="247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8" name="Oval 14"/>
            <p:cNvSpPr>
              <a:spLocks noChangeArrowheads="1"/>
            </p:cNvSpPr>
            <p:nvPr/>
          </p:nvSpPr>
          <p:spPr bwMode="auto">
            <a:xfrm>
              <a:off x="264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9" name="Oval 15"/>
            <p:cNvSpPr>
              <a:spLocks noChangeArrowheads="1"/>
            </p:cNvSpPr>
            <p:nvPr/>
          </p:nvSpPr>
          <p:spPr bwMode="auto">
            <a:xfrm>
              <a:off x="280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0" name="Oval 16"/>
            <p:cNvSpPr>
              <a:spLocks noChangeArrowheads="1"/>
            </p:cNvSpPr>
            <p:nvPr/>
          </p:nvSpPr>
          <p:spPr bwMode="auto">
            <a:xfrm>
              <a:off x="297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1" name="Text Box 17"/>
            <p:cNvSpPr txBox="1">
              <a:spLocks noChangeArrowheads="1"/>
            </p:cNvSpPr>
            <p:nvPr/>
          </p:nvSpPr>
          <p:spPr bwMode="auto">
            <a:xfrm>
              <a:off x="1056" y="3195"/>
              <a:ext cx="146"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802" name="Line 18"/>
            <p:cNvSpPr>
              <a:spLocks noChangeShapeType="1"/>
            </p:cNvSpPr>
            <p:nvPr/>
          </p:nvSpPr>
          <p:spPr bwMode="auto">
            <a:xfrm>
              <a:off x="1200" y="3384"/>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4" name="Group 19"/>
          <p:cNvGrpSpPr>
            <a:grpSpLocks/>
          </p:cNvGrpSpPr>
          <p:nvPr/>
        </p:nvGrpSpPr>
        <p:grpSpPr bwMode="auto">
          <a:xfrm>
            <a:off x="2875444" y="5678488"/>
            <a:ext cx="2659570" cy="558800"/>
            <a:chOff x="1048" y="3584"/>
            <a:chExt cx="1256" cy="352"/>
          </a:xfrm>
        </p:grpSpPr>
        <p:sp>
          <p:nvSpPr>
            <p:cNvPr id="30782" name="Oval 20"/>
            <p:cNvSpPr>
              <a:spLocks noChangeArrowheads="1"/>
            </p:cNvSpPr>
            <p:nvPr/>
          </p:nvSpPr>
          <p:spPr bwMode="auto">
            <a:xfrm>
              <a:off x="132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3" name="Oval 21"/>
            <p:cNvSpPr>
              <a:spLocks noChangeArrowheads="1"/>
            </p:cNvSpPr>
            <p:nvPr/>
          </p:nvSpPr>
          <p:spPr bwMode="auto">
            <a:xfrm>
              <a:off x="1488"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4" name="Oval 22"/>
            <p:cNvSpPr>
              <a:spLocks noChangeArrowheads="1"/>
            </p:cNvSpPr>
            <p:nvPr/>
          </p:nvSpPr>
          <p:spPr bwMode="auto">
            <a:xfrm>
              <a:off x="1656"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5" name="Oval 23"/>
            <p:cNvSpPr>
              <a:spLocks noChangeArrowheads="1"/>
            </p:cNvSpPr>
            <p:nvPr/>
          </p:nvSpPr>
          <p:spPr bwMode="auto">
            <a:xfrm>
              <a:off x="1824"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6" name="Oval 24"/>
            <p:cNvSpPr>
              <a:spLocks noChangeArrowheads="1"/>
            </p:cNvSpPr>
            <p:nvPr/>
          </p:nvSpPr>
          <p:spPr bwMode="auto">
            <a:xfrm>
              <a:off x="1992"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7" name="Oval 25"/>
            <p:cNvSpPr>
              <a:spLocks noChangeArrowheads="1"/>
            </p:cNvSpPr>
            <p:nvPr/>
          </p:nvSpPr>
          <p:spPr bwMode="auto">
            <a:xfrm>
              <a:off x="216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8" name="Rectangle 26"/>
            <p:cNvSpPr>
              <a:spLocks noChangeArrowheads="1"/>
            </p:cNvSpPr>
            <p:nvPr/>
          </p:nvSpPr>
          <p:spPr bwMode="auto">
            <a:xfrm>
              <a:off x="1048" y="3584"/>
              <a:ext cx="139" cy="22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700" b="1">
                  <a:solidFill>
                    <a:srgbClr val="FF3300"/>
                  </a:solidFill>
                </a:rPr>
                <a:t>T</a:t>
              </a:r>
            </a:p>
          </p:txBody>
        </p:sp>
        <p:sp>
          <p:nvSpPr>
            <p:cNvPr id="30789" name="Line 27"/>
            <p:cNvSpPr>
              <a:spLocks noChangeShapeType="1"/>
            </p:cNvSpPr>
            <p:nvPr/>
          </p:nvSpPr>
          <p:spPr bwMode="auto">
            <a:xfrm>
              <a:off x="1224" y="3732"/>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5" name="Group 28"/>
          <p:cNvGrpSpPr>
            <a:grpSpLocks/>
          </p:cNvGrpSpPr>
          <p:nvPr/>
        </p:nvGrpSpPr>
        <p:grpSpPr bwMode="auto">
          <a:xfrm>
            <a:off x="2445855" y="5056188"/>
            <a:ext cx="7009433" cy="1219200"/>
            <a:chOff x="960" y="3288"/>
            <a:chExt cx="3312" cy="768"/>
          </a:xfrm>
        </p:grpSpPr>
        <p:grpSp>
          <p:nvGrpSpPr>
            <p:cNvPr id="6" name="Group 29"/>
            <p:cNvGrpSpPr>
              <a:grpSpLocks/>
            </p:cNvGrpSpPr>
            <p:nvPr/>
          </p:nvGrpSpPr>
          <p:grpSpPr bwMode="auto">
            <a:xfrm>
              <a:off x="1200" y="3288"/>
              <a:ext cx="3072" cy="393"/>
              <a:chOff x="1200" y="3288"/>
              <a:chExt cx="3072" cy="393"/>
            </a:xfrm>
          </p:grpSpPr>
          <p:sp>
            <p:nvSpPr>
              <p:cNvPr id="30763" name="Oval 30"/>
              <p:cNvSpPr>
                <a:spLocks noChangeArrowheads="1"/>
              </p:cNvSpPr>
              <p:nvPr/>
            </p:nvSpPr>
            <p:spPr bwMode="auto">
              <a:xfrm>
                <a:off x="144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4" name="Oval 31"/>
              <p:cNvSpPr>
                <a:spLocks noChangeArrowheads="1"/>
              </p:cNvSpPr>
              <p:nvPr/>
            </p:nvSpPr>
            <p:spPr bwMode="auto">
              <a:xfrm>
                <a:off x="160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5" name="Oval 32"/>
              <p:cNvSpPr>
                <a:spLocks noChangeArrowheads="1"/>
              </p:cNvSpPr>
              <p:nvPr/>
            </p:nvSpPr>
            <p:spPr bwMode="auto">
              <a:xfrm>
                <a:off x="177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6" name="Oval 33"/>
              <p:cNvSpPr>
                <a:spLocks noChangeArrowheads="1"/>
              </p:cNvSpPr>
              <p:nvPr/>
            </p:nvSpPr>
            <p:spPr bwMode="auto">
              <a:xfrm>
                <a:off x="194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7" name="Oval 34"/>
              <p:cNvSpPr>
                <a:spLocks noChangeArrowheads="1"/>
              </p:cNvSpPr>
              <p:nvPr/>
            </p:nvSpPr>
            <p:spPr bwMode="auto">
              <a:xfrm>
                <a:off x="211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8" name="Oval 35"/>
              <p:cNvSpPr>
                <a:spLocks noChangeArrowheads="1"/>
              </p:cNvSpPr>
              <p:nvPr/>
            </p:nvSpPr>
            <p:spPr bwMode="auto">
              <a:xfrm>
                <a:off x="228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9" name="Oval 36"/>
              <p:cNvSpPr>
                <a:spLocks noChangeArrowheads="1"/>
              </p:cNvSpPr>
              <p:nvPr/>
            </p:nvSpPr>
            <p:spPr bwMode="auto">
              <a:xfrm>
                <a:off x="2448" y="3537"/>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70" name="Oval 37"/>
              <p:cNvSpPr>
                <a:spLocks noChangeArrowheads="1"/>
              </p:cNvSpPr>
              <p:nvPr/>
            </p:nvSpPr>
            <p:spPr bwMode="auto">
              <a:xfrm>
                <a:off x="261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1" name="Oval 38"/>
              <p:cNvSpPr>
                <a:spLocks noChangeArrowheads="1"/>
              </p:cNvSpPr>
              <p:nvPr/>
            </p:nvSpPr>
            <p:spPr bwMode="auto">
              <a:xfrm>
                <a:off x="278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2" name="Oval 39"/>
              <p:cNvSpPr>
                <a:spLocks noChangeArrowheads="1"/>
              </p:cNvSpPr>
              <p:nvPr/>
            </p:nvSpPr>
            <p:spPr bwMode="auto">
              <a:xfrm>
                <a:off x="295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3" name="Oval 40"/>
              <p:cNvSpPr>
                <a:spLocks noChangeArrowheads="1"/>
              </p:cNvSpPr>
              <p:nvPr/>
            </p:nvSpPr>
            <p:spPr bwMode="auto">
              <a:xfrm>
                <a:off x="312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4" name="Text Box 41"/>
              <p:cNvSpPr txBox="1">
                <a:spLocks noChangeArrowheads="1"/>
              </p:cNvSpPr>
              <p:nvPr/>
            </p:nvSpPr>
            <p:spPr bwMode="auto">
              <a:xfrm>
                <a:off x="1200" y="3288"/>
                <a:ext cx="146"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775" name="Line 42"/>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76" name="Oval 43"/>
              <p:cNvSpPr>
                <a:spLocks noChangeArrowheads="1"/>
              </p:cNvSpPr>
              <p:nvPr/>
            </p:nvSpPr>
            <p:spPr bwMode="auto">
              <a:xfrm>
                <a:off x="3288"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7" name="Oval 44"/>
              <p:cNvSpPr>
                <a:spLocks noChangeArrowheads="1"/>
              </p:cNvSpPr>
              <p:nvPr/>
            </p:nvSpPr>
            <p:spPr bwMode="auto">
              <a:xfrm>
                <a:off x="3456"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8" name="Oval 45"/>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79" name="Oval 46"/>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0" name="Oval 47"/>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1" name="Oval 48"/>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62" name="Rectangle 49"/>
            <p:cNvSpPr>
              <a:spLocks noChangeArrowheads="1"/>
            </p:cNvSpPr>
            <p:nvPr/>
          </p:nvSpPr>
          <p:spPr bwMode="auto">
            <a:xfrm>
              <a:off x="960" y="3720"/>
              <a:ext cx="1632" cy="33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7" name="Group 50"/>
          <p:cNvGrpSpPr>
            <a:grpSpLocks/>
          </p:cNvGrpSpPr>
          <p:nvPr/>
        </p:nvGrpSpPr>
        <p:grpSpPr bwMode="auto">
          <a:xfrm>
            <a:off x="1329785" y="4941888"/>
            <a:ext cx="8988999" cy="1477962"/>
            <a:chOff x="432" y="3216"/>
            <a:chExt cx="4248" cy="931"/>
          </a:xfrm>
        </p:grpSpPr>
        <p:sp>
          <p:nvSpPr>
            <p:cNvPr id="30737" name="Rectangle 51"/>
            <p:cNvSpPr>
              <a:spLocks noChangeArrowheads="1"/>
            </p:cNvSpPr>
            <p:nvPr/>
          </p:nvSpPr>
          <p:spPr bwMode="auto">
            <a:xfrm>
              <a:off x="432" y="3216"/>
              <a:ext cx="4248" cy="91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8" name="Group 52"/>
            <p:cNvGrpSpPr>
              <a:grpSpLocks/>
            </p:cNvGrpSpPr>
            <p:nvPr/>
          </p:nvGrpSpPr>
          <p:grpSpPr bwMode="auto">
            <a:xfrm>
              <a:off x="1200" y="3266"/>
              <a:ext cx="3072" cy="415"/>
              <a:chOff x="1200" y="3266"/>
              <a:chExt cx="3072" cy="415"/>
            </a:xfrm>
          </p:grpSpPr>
          <p:sp>
            <p:nvSpPr>
              <p:cNvPr id="30742" name="Oval 53"/>
              <p:cNvSpPr>
                <a:spLocks noChangeArrowheads="1"/>
              </p:cNvSpPr>
              <p:nvPr/>
            </p:nvSpPr>
            <p:spPr bwMode="auto">
              <a:xfrm>
                <a:off x="144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3" name="Oval 54"/>
              <p:cNvSpPr>
                <a:spLocks noChangeArrowheads="1"/>
              </p:cNvSpPr>
              <p:nvPr/>
            </p:nvSpPr>
            <p:spPr bwMode="auto">
              <a:xfrm>
                <a:off x="1608"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4" name="Oval 55"/>
              <p:cNvSpPr>
                <a:spLocks noChangeArrowheads="1"/>
              </p:cNvSpPr>
              <p:nvPr/>
            </p:nvSpPr>
            <p:spPr bwMode="auto">
              <a:xfrm>
                <a:off x="177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5" name="Oval 56"/>
              <p:cNvSpPr>
                <a:spLocks noChangeArrowheads="1"/>
              </p:cNvSpPr>
              <p:nvPr/>
            </p:nvSpPr>
            <p:spPr bwMode="auto">
              <a:xfrm>
                <a:off x="194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6" name="Oval 57"/>
              <p:cNvSpPr>
                <a:spLocks noChangeArrowheads="1"/>
              </p:cNvSpPr>
              <p:nvPr/>
            </p:nvSpPr>
            <p:spPr bwMode="auto">
              <a:xfrm>
                <a:off x="211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7" name="Oval 58"/>
              <p:cNvSpPr>
                <a:spLocks noChangeArrowheads="1"/>
              </p:cNvSpPr>
              <p:nvPr/>
            </p:nvSpPr>
            <p:spPr bwMode="auto">
              <a:xfrm>
                <a:off x="228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8" name="Oval 59"/>
              <p:cNvSpPr>
                <a:spLocks noChangeArrowheads="1"/>
              </p:cNvSpPr>
              <p:nvPr/>
            </p:nvSpPr>
            <p:spPr bwMode="auto">
              <a:xfrm>
                <a:off x="244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49" name="Oval 60"/>
              <p:cNvSpPr>
                <a:spLocks noChangeArrowheads="1"/>
              </p:cNvSpPr>
              <p:nvPr/>
            </p:nvSpPr>
            <p:spPr bwMode="auto">
              <a:xfrm>
                <a:off x="261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0" name="Oval 61"/>
              <p:cNvSpPr>
                <a:spLocks noChangeArrowheads="1"/>
              </p:cNvSpPr>
              <p:nvPr/>
            </p:nvSpPr>
            <p:spPr bwMode="auto">
              <a:xfrm>
                <a:off x="278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1" name="Oval 62"/>
              <p:cNvSpPr>
                <a:spLocks noChangeArrowheads="1"/>
              </p:cNvSpPr>
              <p:nvPr/>
            </p:nvSpPr>
            <p:spPr bwMode="auto">
              <a:xfrm>
                <a:off x="295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2" name="Oval 63"/>
              <p:cNvSpPr>
                <a:spLocks noChangeArrowheads="1"/>
              </p:cNvSpPr>
              <p:nvPr/>
            </p:nvSpPr>
            <p:spPr bwMode="auto">
              <a:xfrm>
                <a:off x="312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3" name="Text Box 64"/>
              <p:cNvSpPr txBox="1">
                <a:spLocks noChangeArrowheads="1"/>
              </p:cNvSpPr>
              <p:nvPr/>
            </p:nvSpPr>
            <p:spPr bwMode="auto">
              <a:xfrm>
                <a:off x="1200" y="3266"/>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dirty="0">
                    <a:solidFill>
                      <a:srgbClr val="FF3300"/>
                    </a:solidFill>
                  </a:rPr>
                  <a:t>s</a:t>
                </a:r>
              </a:p>
            </p:txBody>
          </p:sp>
          <p:sp>
            <p:nvSpPr>
              <p:cNvPr id="30754" name="Line 65"/>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55" name="Oval 66"/>
              <p:cNvSpPr>
                <a:spLocks noChangeArrowheads="1"/>
              </p:cNvSpPr>
              <p:nvPr/>
            </p:nvSpPr>
            <p:spPr bwMode="auto">
              <a:xfrm>
                <a:off x="328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6" name="Oval 67"/>
              <p:cNvSpPr>
                <a:spLocks noChangeArrowheads="1"/>
              </p:cNvSpPr>
              <p:nvPr/>
            </p:nvSpPr>
            <p:spPr bwMode="auto">
              <a:xfrm>
                <a:off x="3456"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7" name="Oval 68"/>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8" name="Oval 69"/>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9" name="Oval 70"/>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0" name="Oval 71"/>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39" name="Text Box 72"/>
            <p:cNvSpPr txBox="1">
              <a:spLocks noChangeArrowheads="1"/>
            </p:cNvSpPr>
            <p:nvPr/>
          </p:nvSpPr>
          <p:spPr bwMode="auto">
            <a:xfrm>
              <a:off x="614" y="3456"/>
              <a:ext cx="778"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chemeClr val="accent2"/>
                  </a:solidFill>
                </a:rPr>
                <a:t>n=0</a:t>
              </a:r>
            </a:p>
          </p:txBody>
        </p:sp>
        <p:sp>
          <p:nvSpPr>
            <p:cNvPr id="30740" name="Text Box 73"/>
            <p:cNvSpPr txBox="1">
              <a:spLocks noChangeArrowheads="1"/>
            </p:cNvSpPr>
            <p:nvPr/>
          </p:nvSpPr>
          <p:spPr bwMode="auto">
            <a:xfrm>
              <a:off x="1716" y="3876"/>
              <a:ext cx="480"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FF3300"/>
                  </a:solidFill>
                </a:rPr>
                <a:t>T</a:t>
              </a:r>
              <a:r>
                <a:rPr kumimoji="1" lang="zh-CN" altLang="en-US" sz="2200" b="1">
                  <a:solidFill>
                    <a:srgbClr val="FF3300"/>
                  </a:solidFill>
                  <a:ea typeface="幼圆" pitchFamily="49" charset="-122"/>
                </a:rPr>
                <a:t>串</a:t>
              </a:r>
            </a:p>
          </p:txBody>
        </p:sp>
        <p:sp>
          <p:nvSpPr>
            <p:cNvPr id="30741" name="AutoShape 74"/>
            <p:cNvSpPr>
              <a:spLocks/>
            </p:cNvSpPr>
            <p:nvPr/>
          </p:nvSpPr>
          <p:spPr bwMode="auto">
            <a:xfrm rot="16200000" flipH="1">
              <a:off x="1860" y="3360"/>
              <a:ext cx="144" cy="912"/>
            </a:xfrm>
            <a:prstGeom prst="rightBrace">
              <a:avLst>
                <a:gd name="adj1" fmla="val 52778"/>
                <a:gd name="adj2" fmla="val 50000"/>
              </a:avLst>
            </a:prstGeom>
            <a:noFill/>
            <a:ln w="25400" cap="sq">
              <a:solidFill>
                <a:srgbClr val="FF3300"/>
              </a:solidFill>
              <a:round/>
              <a:headEnd type="none" w="sm" len="sm"/>
              <a:tailEnd type="none" w="sm" len="sm"/>
            </a:ln>
          </p:spPr>
          <p:txBody>
            <a:bodyPr wrap="none" anchor="ctr"/>
            <a:lstStyle/>
            <a:p>
              <a:endParaRPr lang="zh-CN" altLang="en-US"/>
            </a:p>
          </p:txBody>
        </p:sp>
      </p:grpSp>
      <p:grpSp>
        <p:nvGrpSpPr>
          <p:cNvPr id="9" name="Group 75"/>
          <p:cNvGrpSpPr>
            <a:grpSpLocks/>
          </p:cNvGrpSpPr>
          <p:nvPr/>
        </p:nvGrpSpPr>
        <p:grpSpPr bwMode="auto">
          <a:xfrm>
            <a:off x="928260" y="1112838"/>
            <a:ext cx="10638278" cy="3446462"/>
            <a:chOff x="303" y="638"/>
            <a:chExt cx="5026" cy="2171"/>
          </a:xfrm>
        </p:grpSpPr>
        <p:sp>
          <p:nvSpPr>
            <p:cNvPr id="30734" name="Freeform 76"/>
            <p:cNvSpPr>
              <a:spLocks/>
            </p:cNvSpPr>
            <p:nvPr/>
          </p:nvSpPr>
          <p:spPr bwMode="auto">
            <a:xfrm>
              <a:off x="303" y="638"/>
              <a:ext cx="4981" cy="2171"/>
            </a:xfrm>
            <a:custGeom>
              <a:avLst/>
              <a:gdLst>
                <a:gd name="T0" fmla="*/ 186 w 5116"/>
                <a:gd name="T1" fmla="*/ 22 h 2432"/>
                <a:gd name="T2" fmla="*/ 615 w 5116"/>
                <a:gd name="T3" fmla="*/ 19 h 2432"/>
                <a:gd name="T4" fmla="*/ 2157 w 5116"/>
                <a:gd name="T5" fmla="*/ 10 h 2432"/>
                <a:gd name="T6" fmla="*/ 3232 w 5116"/>
                <a:gd name="T7" fmla="*/ 7 h 2432"/>
                <a:gd name="T8" fmla="*/ 3813 w 5116"/>
                <a:gd name="T9" fmla="*/ 22 h 2432"/>
                <a:gd name="T10" fmla="*/ 3770 w 5116"/>
                <a:gd name="T11" fmla="*/ 123 h 2432"/>
                <a:gd name="T12" fmla="*/ 3762 w 5116"/>
                <a:gd name="T13" fmla="*/ 513 h 2432"/>
                <a:gd name="T14" fmla="*/ 3756 w 5116"/>
                <a:gd name="T15" fmla="*/ 660 h 2432"/>
                <a:gd name="T16" fmla="*/ 3696 w 5116"/>
                <a:gd name="T17" fmla="*/ 663 h 2432"/>
                <a:gd name="T18" fmla="*/ 3656 w 5116"/>
                <a:gd name="T19" fmla="*/ 666 h 2432"/>
                <a:gd name="T20" fmla="*/ 3332 w 5116"/>
                <a:gd name="T21" fmla="*/ 676 h 2432"/>
                <a:gd name="T22" fmla="*/ 3075 w 5116"/>
                <a:gd name="T23" fmla="*/ 686 h 2432"/>
                <a:gd name="T24" fmla="*/ 1014 w 5116"/>
                <a:gd name="T25" fmla="*/ 676 h 2432"/>
                <a:gd name="T26" fmla="*/ 186 w 5116"/>
                <a:gd name="T27" fmla="*/ 679 h 2432"/>
                <a:gd name="T28" fmla="*/ 86 w 5116"/>
                <a:gd name="T29" fmla="*/ 612 h 2432"/>
                <a:gd name="T30" fmla="*/ 111 w 5116"/>
                <a:gd name="T31" fmla="*/ 504 h 2432"/>
                <a:gd name="T32" fmla="*/ 72 w 5116"/>
                <a:gd name="T33" fmla="*/ 420 h 2432"/>
                <a:gd name="T34" fmla="*/ 79 w 5116"/>
                <a:gd name="T35" fmla="*/ 322 h 2432"/>
                <a:gd name="T36" fmla="*/ 94 w 5116"/>
                <a:gd name="T37" fmla="*/ 29 h 2432"/>
                <a:gd name="T38" fmla="*/ 127 w 5116"/>
                <a:gd name="T39" fmla="*/ 22 h 2432"/>
                <a:gd name="T40" fmla="*/ 186 w 5116"/>
                <a:gd name="T41" fmla="*/ 0 h 2432"/>
                <a:gd name="T42" fmla="*/ 302 w 5116"/>
                <a:gd name="T43" fmla="*/ 22 h 2432"/>
                <a:gd name="T44" fmla="*/ 240 w 5116"/>
                <a:gd name="T45" fmla="*/ 17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0735" name="Rectangle 77"/>
            <p:cNvSpPr>
              <a:spLocks noChangeArrowheads="1"/>
            </p:cNvSpPr>
            <p:nvPr/>
          </p:nvSpPr>
          <p:spPr bwMode="auto">
            <a:xfrm>
              <a:off x="1202" y="912"/>
              <a:ext cx="4127"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dirty="0">
                  <a:solidFill>
                    <a:srgbClr val="003296"/>
                  </a:solidFill>
                  <a:latin typeface="幼圆" pitchFamily="49" charset="-122"/>
                  <a:ea typeface="幼圆" pitchFamily="49" charset="-122"/>
                </a:rPr>
                <a:t>在字符串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的第</a:t>
              </a:r>
              <a:r>
                <a:rPr kumimoji="1" lang="en-US" altLang="zh-CN" sz="2500" b="1" dirty="0">
                  <a:solidFill>
                    <a:srgbClr val="003296"/>
                  </a:solidFill>
                  <a:ea typeface="幼圆" pitchFamily="49" charset="-122"/>
                </a:rPr>
                <a:t>n</a:t>
              </a:r>
              <a:r>
                <a:rPr kumimoji="1" lang="zh-CN" altLang="en-US" sz="2500" b="1" dirty="0">
                  <a:solidFill>
                    <a:srgbClr val="003296"/>
                  </a:solidFill>
                  <a:latin typeface="幼圆" pitchFamily="49" charset="-122"/>
                  <a:ea typeface="幼圆" pitchFamily="49" charset="-122"/>
                </a:rPr>
                <a:t>个字符后面插入字符串</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a:t>
              </a:r>
            </a:p>
          </p:txBody>
        </p:sp>
        <p:sp>
          <p:nvSpPr>
            <p:cNvPr id="30736" name="Rectangle 78"/>
            <p:cNvSpPr>
              <a:spLocks noChangeArrowheads="1"/>
            </p:cNvSpPr>
            <p:nvPr/>
          </p:nvSpPr>
          <p:spPr bwMode="auto">
            <a:xfrm>
              <a:off x="604" y="873"/>
              <a:ext cx="59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dirty="0">
                  <a:solidFill>
                    <a:srgbClr val="FF3300"/>
                  </a:solidFill>
                  <a:latin typeface="黑体" pitchFamily="49" charset="-122"/>
                  <a:ea typeface="黑体" pitchFamily="49" charset="-122"/>
                </a:rPr>
                <a:t>功能：</a:t>
              </a:r>
            </a:p>
          </p:txBody>
        </p:sp>
      </p:grpSp>
      <p:grpSp>
        <p:nvGrpSpPr>
          <p:cNvPr id="10" name="Group 79"/>
          <p:cNvGrpSpPr>
            <a:grpSpLocks/>
          </p:cNvGrpSpPr>
          <p:nvPr/>
        </p:nvGrpSpPr>
        <p:grpSpPr bwMode="auto">
          <a:xfrm>
            <a:off x="1498168" y="2038351"/>
            <a:ext cx="10031671" cy="523875"/>
            <a:chOff x="561" y="1235"/>
            <a:chExt cx="4740" cy="330"/>
          </a:xfrm>
        </p:grpSpPr>
        <p:sp>
          <p:nvSpPr>
            <p:cNvPr id="30732" name="Text Box 80"/>
            <p:cNvSpPr txBox="1">
              <a:spLocks noChangeArrowheads="1"/>
            </p:cNvSpPr>
            <p:nvPr/>
          </p:nvSpPr>
          <p:spPr bwMode="auto">
            <a:xfrm>
              <a:off x="561" y="1253"/>
              <a:ext cx="4740" cy="288"/>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smtClean="0">
                  <a:solidFill>
                    <a:srgbClr val="003296"/>
                  </a:solidFill>
                  <a:latin typeface="幼圆" pitchFamily="49" charset="-122"/>
                  <a:ea typeface="幼圆" pitchFamily="49" charset="-122"/>
                </a:rPr>
                <a:t>        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与</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分别采用数组形式存储。</a:t>
              </a:r>
            </a:p>
          </p:txBody>
        </p:sp>
        <p:sp>
          <p:nvSpPr>
            <p:cNvPr id="30733" name="Rectangle 81"/>
            <p:cNvSpPr>
              <a:spLocks noChangeArrowheads="1"/>
            </p:cNvSpPr>
            <p:nvPr/>
          </p:nvSpPr>
          <p:spPr bwMode="auto">
            <a:xfrm>
              <a:off x="574" y="1235"/>
              <a:ext cx="71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800" b="1">
                  <a:solidFill>
                    <a:srgbClr val="FF3300"/>
                  </a:solidFill>
                  <a:latin typeface="黑体" pitchFamily="49" charset="-122"/>
                  <a:ea typeface="黑体" pitchFamily="49" charset="-122"/>
                </a:rPr>
                <a:t>前提</a:t>
              </a:r>
              <a:r>
                <a:rPr kumimoji="1" lang="en-US" altLang="zh-CN" sz="2800" b="1">
                  <a:solidFill>
                    <a:srgbClr val="FF3300"/>
                  </a:solidFill>
                  <a:latin typeface="黑体" pitchFamily="49" charset="-122"/>
                  <a:ea typeface="黑体" pitchFamily="49" charset="-122"/>
                </a:rPr>
                <a:t>:</a:t>
              </a:r>
            </a:p>
          </p:txBody>
        </p:sp>
      </p:grpSp>
      <p:grpSp>
        <p:nvGrpSpPr>
          <p:cNvPr id="11" name="Group 82"/>
          <p:cNvGrpSpPr>
            <a:grpSpLocks/>
          </p:cNvGrpSpPr>
          <p:nvPr/>
        </p:nvGrpSpPr>
        <p:grpSpPr bwMode="auto">
          <a:xfrm>
            <a:off x="1552137" y="3255965"/>
            <a:ext cx="9019222" cy="847725"/>
            <a:chOff x="596" y="1988"/>
            <a:chExt cx="4262" cy="534"/>
          </a:xfrm>
        </p:grpSpPr>
        <p:sp>
          <p:nvSpPr>
            <p:cNvPr id="30730" name="Text Box 83"/>
            <p:cNvSpPr txBox="1">
              <a:spLocks noChangeArrowheads="1"/>
            </p:cNvSpPr>
            <p:nvPr/>
          </p:nvSpPr>
          <p:spPr bwMode="auto">
            <a:xfrm>
              <a:off x="1114" y="2003"/>
              <a:ext cx="3744" cy="519"/>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1.  </a:t>
              </a:r>
              <a:r>
                <a:rPr kumimoji="1" lang="zh-CN" altLang="en-US" sz="2500" b="1" dirty="0">
                  <a:solidFill>
                    <a:srgbClr val="003296"/>
                  </a:solidFill>
                  <a:ea typeface="幼圆" pitchFamily="49" charset="-122"/>
                </a:rPr>
                <a:t>当</a:t>
              </a:r>
              <a:r>
                <a:rPr kumimoji="1" lang="en-US" altLang="zh-CN" sz="2500" b="1" dirty="0">
                  <a:solidFill>
                    <a:srgbClr val="003296"/>
                  </a:solidFill>
                  <a:ea typeface="幼圆" pitchFamily="49" charset="-122"/>
                </a:rPr>
                <a:t>n=0</a:t>
              </a:r>
              <a:r>
                <a:rPr kumimoji="1" lang="zh-CN" altLang="en-US" sz="2500" b="1" dirty="0">
                  <a:solidFill>
                    <a:srgbClr val="003296"/>
                  </a:solidFill>
                  <a:ea typeface="幼圆" pitchFamily="49" charset="-122"/>
                </a:rPr>
                <a:t>时，将</a:t>
              </a:r>
              <a:r>
                <a:rPr kumimoji="1" lang="en-US" altLang="zh-CN" sz="2500" b="1" dirty="0">
                  <a:solidFill>
                    <a:srgbClr val="003296"/>
                  </a:solidFill>
                  <a:ea typeface="幼圆" pitchFamily="49" charset="-122"/>
                </a:rPr>
                <a:t>T </a:t>
              </a:r>
              <a:r>
                <a:rPr kumimoji="1" lang="zh-CN" altLang="en-US" sz="2500" b="1" dirty="0">
                  <a:solidFill>
                    <a:srgbClr val="003296"/>
                  </a:solidFill>
                  <a:ea typeface="幼圆" pitchFamily="49" charset="-122"/>
                </a:rPr>
                <a:t>插在</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的最前面。</a:t>
              </a:r>
            </a:p>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2.  </a:t>
              </a:r>
              <a:r>
                <a:rPr kumimoji="1" lang="zh-CN" altLang="en-US" sz="2500" b="1" dirty="0">
                  <a:solidFill>
                    <a:srgbClr val="003296"/>
                  </a:solidFill>
                  <a:ea typeface="幼圆" pitchFamily="49" charset="-122"/>
                </a:rPr>
                <a:t>结果串由</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指出。</a:t>
              </a:r>
            </a:p>
          </p:txBody>
        </p:sp>
        <p:sp>
          <p:nvSpPr>
            <p:cNvPr id="30731" name="Rectangle 84"/>
            <p:cNvSpPr>
              <a:spLocks noChangeArrowheads="1"/>
            </p:cNvSpPr>
            <p:nvPr/>
          </p:nvSpPr>
          <p:spPr bwMode="auto">
            <a:xfrm>
              <a:off x="596" y="1988"/>
              <a:ext cx="599"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约定：</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2447629" y="1447800"/>
            <a:ext cx="6611929" cy="533400"/>
            <a:chOff x="1014" y="1536"/>
            <a:chExt cx="3124" cy="336"/>
          </a:xfrm>
        </p:grpSpPr>
        <p:sp>
          <p:nvSpPr>
            <p:cNvPr id="115735" name="Rectangle 23"/>
            <p:cNvSpPr>
              <a:spLocks noChangeArrowheads="1"/>
            </p:cNvSpPr>
            <p:nvPr/>
          </p:nvSpPr>
          <p:spPr bwMode="auto">
            <a:xfrm>
              <a:off x="10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7" name="Rectangle 31"/>
            <p:cNvSpPr>
              <a:spLocks noChangeArrowheads="1"/>
            </p:cNvSpPr>
            <p:nvPr/>
          </p:nvSpPr>
          <p:spPr bwMode="auto">
            <a:xfrm>
              <a:off x="1014" y="1536"/>
              <a:ext cx="2330" cy="330"/>
            </a:xfrm>
            <a:prstGeom prst="rect">
              <a:avLst/>
            </a:prstGeom>
            <a:noFill/>
            <a:ln w="12700" cap="sq">
              <a:noFill/>
              <a:miter lim="800000"/>
              <a:headEnd type="none" w="sm" len="sm"/>
              <a:tailEnd type="none" w="sm" len="sm"/>
            </a:ln>
          </p:spPr>
          <p:txBody>
            <a:bodyPr wrap="none">
              <a:spAutoFit/>
            </a:bodyPr>
            <a:lstStyle/>
            <a:p>
              <a:pPr algn="l"/>
              <a:r>
                <a:rPr kumimoji="1" lang="en-US" altLang="zh-CN" sz="2800" b="1" dirty="0" smtClean="0">
                  <a:solidFill>
                    <a:srgbClr val="0033CC"/>
                  </a:solidFill>
                </a:rPr>
                <a:t>  a</a:t>
              </a:r>
              <a:r>
                <a:rPr kumimoji="1" lang="en-US" altLang="zh-CN" sz="2800" b="1" baseline="-25000" dirty="0" smtClean="0">
                  <a:solidFill>
                    <a:srgbClr val="0033CC"/>
                  </a:solidFill>
                </a:rPr>
                <a:t>1    </a:t>
              </a:r>
              <a:r>
                <a:rPr kumimoji="1" lang="en-US" altLang="zh-CN" sz="2800" b="1" dirty="0" smtClean="0">
                  <a:solidFill>
                    <a:srgbClr val="0033CC"/>
                  </a:solidFill>
                </a:rPr>
                <a:t>a</a:t>
              </a:r>
              <a:r>
                <a:rPr kumimoji="1" lang="en-US" altLang="zh-CN" sz="2800" b="1" baseline="-25000" dirty="0" smtClean="0">
                  <a:solidFill>
                    <a:srgbClr val="0033CC"/>
                  </a:solidFill>
                </a:rPr>
                <a:t>2     </a:t>
              </a:r>
              <a:r>
                <a:rPr kumimoji="1" lang="en-US" altLang="zh-CN" sz="2800" b="1" dirty="0" smtClean="0">
                  <a:solidFill>
                    <a:srgbClr val="0033CC"/>
                  </a:solidFill>
                </a:rPr>
                <a:t>a</a:t>
              </a:r>
              <a:r>
                <a:rPr kumimoji="1" lang="en-US" altLang="zh-CN" sz="2800" b="1" baseline="-25000" dirty="0" smtClean="0">
                  <a:solidFill>
                    <a:srgbClr val="0033CC"/>
                  </a:solidFill>
                </a:rPr>
                <a:t>3     </a:t>
              </a:r>
              <a:r>
                <a:rPr kumimoji="1" lang="en-US" altLang="zh-CN" sz="2800" b="1" dirty="0" smtClean="0">
                  <a:solidFill>
                    <a:srgbClr val="0033CC"/>
                  </a:solidFill>
                </a:rPr>
                <a:t>a</a:t>
              </a:r>
              <a:r>
                <a:rPr kumimoji="1" lang="en-US" altLang="zh-CN" sz="2800" b="1" baseline="-25000" dirty="0" smtClean="0">
                  <a:solidFill>
                    <a:srgbClr val="0033CC"/>
                  </a:solidFill>
                </a:rPr>
                <a:t>4    </a:t>
              </a:r>
              <a:r>
                <a:rPr kumimoji="1" lang="en-US" altLang="zh-CN" sz="2800" b="1" dirty="0">
                  <a:solidFill>
                    <a:srgbClr val="0033CC"/>
                  </a:solidFill>
                </a:rPr>
                <a:t>a</a:t>
              </a:r>
              <a:r>
                <a:rPr kumimoji="1" lang="en-US" altLang="zh-CN" sz="2800" b="1" baseline="-25000" dirty="0">
                  <a:solidFill>
                    <a:srgbClr val="0033CC"/>
                  </a:solidFill>
                </a:rPr>
                <a:t>5   </a:t>
              </a:r>
              <a:r>
                <a:rPr kumimoji="1" lang="en-US" altLang="zh-CN" sz="2800" b="1" dirty="0" smtClean="0">
                  <a:solidFill>
                    <a:srgbClr val="0033CC"/>
                  </a:solidFill>
                </a:rPr>
                <a:t>   </a:t>
              </a:r>
              <a:r>
                <a:rPr kumimoji="1" lang="en-US" altLang="zh-CN" sz="2800" b="1" baseline="-25000" dirty="0" smtClean="0">
                  <a:solidFill>
                    <a:srgbClr val="0033CC"/>
                  </a:solidFill>
                </a:rPr>
                <a:t>     </a:t>
              </a:r>
              <a:r>
                <a:rPr kumimoji="1" lang="zh-CN" altLang="en-US" sz="2400" b="1" dirty="0">
                  <a:solidFill>
                    <a:srgbClr val="0033CC"/>
                  </a:solidFill>
                </a:rPr>
                <a:t>…</a:t>
              </a:r>
              <a:r>
                <a:rPr kumimoji="1" lang="en-US" altLang="zh-CN" sz="2800" b="1" baseline="-25000" dirty="0">
                  <a:solidFill>
                    <a:srgbClr val="0033CC"/>
                  </a:solidFill>
                </a:rPr>
                <a:t> </a:t>
              </a:r>
              <a:r>
                <a:rPr kumimoji="1" lang="en-US" altLang="zh-CN" sz="2800" b="1" baseline="-25000" dirty="0" smtClean="0">
                  <a:solidFill>
                    <a:srgbClr val="0033CC"/>
                  </a:solidFill>
                </a:rPr>
                <a:t>      </a:t>
              </a:r>
              <a:r>
                <a:rPr kumimoji="1" lang="en-US" altLang="zh-CN" sz="1000" b="1" baseline="-25000" dirty="0" smtClean="0">
                  <a:solidFill>
                    <a:srgbClr val="0033CC"/>
                  </a:solidFill>
                </a:rPr>
                <a:t> </a:t>
              </a:r>
              <a:r>
                <a:rPr kumimoji="1" lang="en-US" altLang="zh-CN" sz="2800" b="1" baseline="-25000" dirty="0" smtClean="0">
                  <a:solidFill>
                    <a:srgbClr val="0033CC"/>
                  </a:solidFill>
                </a:rPr>
                <a:t> </a:t>
              </a:r>
              <a:r>
                <a:rPr kumimoji="1" lang="en-US" altLang="zh-CN" sz="2800" b="1" dirty="0">
                  <a:solidFill>
                    <a:srgbClr val="0033CC"/>
                  </a:solidFill>
                </a:rPr>
                <a:t>a</a:t>
              </a:r>
              <a:r>
                <a:rPr kumimoji="1" lang="en-US" altLang="zh-CN" sz="2800" b="1" baseline="-25000" dirty="0">
                  <a:solidFill>
                    <a:srgbClr val="0033CC"/>
                  </a:solidFill>
                </a:rPr>
                <a:t>n-1  </a:t>
              </a:r>
              <a:r>
                <a:rPr kumimoji="1" lang="en-US" altLang="zh-CN" sz="2800" b="1" dirty="0">
                  <a:solidFill>
                    <a:srgbClr val="0033CC"/>
                  </a:solidFill>
                </a:rPr>
                <a:t>a</a:t>
              </a:r>
              <a:r>
                <a:rPr kumimoji="1" lang="en-US" altLang="zh-CN" sz="2800" b="1" baseline="-25000" dirty="0">
                  <a:solidFill>
                    <a:srgbClr val="0033CC"/>
                  </a:solidFill>
                </a:rPr>
                <a:t>n</a:t>
              </a:r>
            </a:p>
          </p:txBody>
        </p:sp>
        <p:sp>
          <p:nvSpPr>
            <p:cNvPr id="115744" name="Rectangle 32"/>
            <p:cNvSpPr>
              <a:spLocks noChangeArrowheads="1"/>
            </p:cNvSpPr>
            <p:nvPr/>
          </p:nvSpPr>
          <p:spPr bwMode="auto">
            <a:xfrm>
              <a:off x="13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5" name="Rectangle 33"/>
            <p:cNvSpPr>
              <a:spLocks noChangeArrowheads="1"/>
            </p:cNvSpPr>
            <p:nvPr/>
          </p:nvSpPr>
          <p:spPr bwMode="auto">
            <a:xfrm>
              <a:off x="1728"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6" name="Rectangle 34"/>
            <p:cNvSpPr>
              <a:spLocks noChangeArrowheads="1"/>
            </p:cNvSpPr>
            <p:nvPr/>
          </p:nvSpPr>
          <p:spPr bwMode="auto">
            <a:xfrm>
              <a:off x="2064"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7" name="Rectangle 35"/>
            <p:cNvSpPr>
              <a:spLocks noChangeArrowheads="1"/>
            </p:cNvSpPr>
            <p:nvPr/>
          </p:nvSpPr>
          <p:spPr bwMode="auto">
            <a:xfrm>
              <a:off x="2400"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8" name="Rectangle 36"/>
            <p:cNvSpPr>
              <a:spLocks noChangeArrowheads="1"/>
            </p:cNvSpPr>
            <p:nvPr/>
          </p:nvSpPr>
          <p:spPr bwMode="auto">
            <a:xfrm>
              <a:off x="2736" y="1584"/>
              <a:ext cx="72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9" name="Rectangle 37"/>
            <p:cNvSpPr>
              <a:spLocks noChangeArrowheads="1"/>
            </p:cNvSpPr>
            <p:nvPr/>
          </p:nvSpPr>
          <p:spPr bwMode="auto">
            <a:xfrm>
              <a:off x="34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50" name="Rectangle 38"/>
            <p:cNvSpPr>
              <a:spLocks noChangeArrowheads="1"/>
            </p:cNvSpPr>
            <p:nvPr/>
          </p:nvSpPr>
          <p:spPr bwMode="auto">
            <a:xfrm>
              <a:off x="37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811687" y="3581400"/>
            <a:ext cx="10361959" cy="2667000"/>
            <a:chOff x="384" y="2256"/>
            <a:chExt cx="4896" cy="1680"/>
          </a:xfrm>
        </p:grpSpPr>
        <p:sp>
          <p:nvSpPr>
            <p:cNvPr id="115753" name="Freeform 41"/>
            <p:cNvSpPr>
              <a:spLocks/>
            </p:cNvSpPr>
            <p:nvPr/>
          </p:nvSpPr>
          <p:spPr bwMode="auto">
            <a:xfrm>
              <a:off x="384" y="2256"/>
              <a:ext cx="4896"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97566" dir="2700000"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5" name="Text Box 42"/>
            <p:cNvSpPr txBox="1">
              <a:spLocks noChangeArrowheads="1"/>
            </p:cNvSpPr>
            <p:nvPr/>
          </p:nvSpPr>
          <p:spPr bwMode="auto">
            <a:xfrm>
              <a:off x="603" y="2592"/>
              <a:ext cx="4437" cy="601"/>
            </a:xfrm>
            <a:prstGeom prst="rect">
              <a:avLst/>
            </a:prstGeom>
            <a:noFill/>
            <a:ln w="12700" cap="sq">
              <a:noFill/>
              <a:miter lim="800000"/>
              <a:headEnd type="none" w="sm" len="sm"/>
              <a:tailEnd type="none" w="sm" len="sm"/>
            </a:ln>
          </p:spPr>
          <p:txBody>
            <a:bodyPr>
              <a:spAutoFit/>
            </a:bodyPr>
            <a:lstStyle/>
            <a:p>
              <a:pPr algn="l"/>
              <a:r>
                <a:rPr lang="zh-CN" altLang="en-US" sz="2800" b="1" dirty="0">
                  <a:solidFill>
                    <a:srgbClr val="003192"/>
                  </a:solidFill>
                  <a:latin typeface="幼圆" pitchFamily="49" charset="-122"/>
                  <a:ea typeface="幼圆" pitchFamily="49" charset="-122"/>
                </a:rPr>
                <a:t>    若已知每个元素占</a:t>
              </a:r>
              <a:r>
                <a:rPr lang="en-US" altLang="zh-CN" sz="2800" b="1" dirty="0">
                  <a:solidFill>
                    <a:srgbClr val="003192"/>
                  </a:solidFill>
                  <a:ea typeface="幼圆" pitchFamily="49" charset="-122"/>
                </a:rPr>
                <a:t>k</a:t>
              </a:r>
              <a:r>
                <a:rPr lang="zh-CN" altLang="en-US" sz="2800" b="1" dirty="0">
                  <a:solidFill>
                    <a:srgbClr val="003192"/>
                  </a:solidFill>
                  <a:latin typeface="幼圆" pitchFamily="49" charset="-122"/>
                  <a:ea typeface="幼圆" pitchFamily="49" charset="-122"/>
                </a:rPr>
                <a:t>个存储单元，并且</a:t>
              </a:r>
            </a:p>
            <a:p>
              <a:pPr algn="l"/>
              <a:r>
                <a:rPr lang="zh-CN" altLang="en-US" sz="2800" b="1" dirty="0">
                  <a:solidFill>
                    <a:srgbClr val="003192"/>
                  </a:solidFill>
                  <a:latin typeface="幼圆" pitchFamily="49" charset="-122"/>
                  <a:ea typeface="幼圆" pitchFamily="49" charset="-122"/>
                </a:rPr>
                <a:t>第一个元素的存储地址</a:t>
              </a:r>
              <a:r>
                <a:rPr lang="en-US" altLang="zh-CN" sz="2800" b="1" dirty="0">
                  <a:solidFill>
                    <a:srgbClr val="003192"/>
                  </a:solidFill>
                  <a:ea typeface="幼圆" pitchFamily="49" charset="-122"/>
                </a:rPr>
                <a:t>LOC(a</a:t>
              </a:r>
              <a:r>
                <a:rPr lang="en-US" altLang="zh-CN" sz="2800" b="1" baseline="-20000" dirty="0">
                  <a:solidFill>
                    <a:srgbClr val="003192"/>
                  </a:solidFill>
                  <a:ea typeface="幼圆" pitchFamily="49" charset="-122"/>
                </a:rPr>
                <a:t>1</a:t>
              </a:r>
              <a:r>
                <a:rPr lang="en-US" altLang="zh-CN" sz="2800" b="1" dirty="0">
                  <a:solidFill>
                    <a:srgbClr val="003192"/>
                  </a:solidFill>
                  <a:ea typeface="幼圆" pitchFamily="49" charset="-122"/>
                </a:rPr>
                <a:t>)</a:t>
              </a:r>
              <a:r>
                <a:rPr lang="en-US" altLang="zh-CN" sz="2800" b="1" dirty="0">
                  <a:solidFill>
                    <a:srgbClr val="003192"/>
                  </a:solidFill>
                  <a:latin typeface="幼圆" pitchFamily="49" charset="-122"/>
                  <a:ea typeface="幼圆" pitchFamily="49" charset="-122"/>
                </a:rPr>
                <a:t>, </a:t>
              </a:r>
              <a:r>
                <a:rPr lang="zh-CN" altLang="en-US" sz="2800" b="1" dirty="0">
                  <a:solidFill>
                    <a:srgbClr val="003192"/>
                  </a:solidFill>
                  <a:latin typeface="幼圆" pitchFamily="49" charset="-122"/>
                  <a:ea typeface="幼圆" pitchFamily="49" charset="-122"/>
                </a:rPr>
                <a:t>则</a:t>
              </a:r>
            </a:p>
          </p:txBody>
        </p:sp>
      </p:grpSp>
      <p:grpSp>
        <p:nvGrpSpPr>
          <p:cNvPr id="4" name="Group 71"/>
          <p:cNvGrpSpPr>
            <a:grpSpLocks/>
          </p:cNvGrpSpPr>
          <p:nvPr/>
        </p:nvGrpSpPr>
        <p:grpSpPr bwMode="auto">
          <a:xfrm>
            <a:off x="1826296" y="2514600"/>
            <a:ext cx="1726993" cy="457200"/>
            <a:chOff x="576" y="1536"/>
            <a:chExt cx="816" cy="288"/>
          </a:xfrm>
        </p:grpSpPr>
        <p:sp>
          <p:nvSpPr>
            <p:cNvPr id="115757" name="AutoShape 45"/>
            <p:cNvSpPr>
              <a:spLocks noChangeArrowheads="1"/>
            </p:cNvSpPr>
            <p:nvPr/>
          </p:nvSpPr>
          <p:spPr bwMode="auto">
            <a:xfrm>
              <a:off x="576" y="1536"/>
              <a:ext cx="816" cy="288"/>
            </a:xfrm>
            <a:prstGeom prst="wedgeEllipseCallout">
              <a:avLst>
                <a:gd name="adj1" fmla="val -4287"/>
                <a:gd name="adj2" fmla="val -139236"/>
              </a:avLst>
            </a:prstGeom>
            <a:noFill/>
            <a:ln w="44450" cap="sq">
              <a:solidFill>
                <a:schemeClr val="accent2"/>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3" name="Rectangle 46"/>
            <p:cNvSpPr>
              <a:spLocks noChangeArrowheads="1"/>
            </p:cNvSpPr>
            <p:nvPr/>
          </p:nvSpPr>
          <p:spPr bwMode="auto">
            <a:xfrm>
              <a:off x="600" y="1536"/>
              <a:ext cx="492" cy="271"/>
            </a:xfrm>
            <a:prstGeom prst="rect">
              <a:avLst/>
            </a:prstGeom>
            <a:noFill/>
            <a:ln w="12700" cap="sq">
              <a:noFill/>
              <a:miter lim="800000"/>
              <a:headEnd type="none" w="sm" len="sm"/>
              <a:tailEnd type="none" w="sm" len="sm"/>
            </a:ln>
          </p:spPr>
          <p:txBody>
            <a:bodyPr wrap="none">
              <a:spAutoFit/>
            </a:bodyPr>
            <a:lstStyle/>
            <a:p>
              <a:pPr algn="l"/>
              <a:r>
                <a:rPr kumimoji="1" lang="en-US" altLang="zh-CN" sz="2200" b="1">
                  <a:solidFill>
                    <a:srgbClr val="003192"/>
                  </a:solidFill>
                </a:rPr>
                <a:t>LOC(a</a:t>
              </a:r>
              <a:r>
                <a:rPr kumimoji="1" lang="en-US" altLang="zh-CN" sz="2200" b="1" baseline="-25000">
                  <a:solidFill>
                    <a:srgbClr val="003192"/>
                  </a:solidFill>
                </a:rPr>
                <a:t>1</a:t>
              </a:r>
              <a:r>
                <a:rPr kumimoji="1" lang="en-US" altLang="zh-CN" sz="2200" b="1">
                  <a:solidFill>
                    <a:srgbClr val="003192"/>
                  </a:solidFill>
                </a:rPr>
                <a:t>)</a:t>
              </a:r>
            </a:p>
          </p:txBody>
        </p:sp>
      </p:grpSp>
      <p:sp>
        <p:nvSpPr>
          <p:cNvPr id="115760" name="Text Box 48"/>
          <p:cNvSpPr txBox="1">
            <a:spLocks noChangeArrowheads="1"/>
          </p:cNvSpPr>
          <p:nvPr/>
        </p:nvSpPr>
        <p:spPr bwMode="auto">
          <a:xfrm>
            <a:off x="2234298" y="5029200"/>
            <a:ext cx="7009433" cy="55403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FF3300"/>
                </a:solidFill>
              </a:rPr>
              <a:t>LOC(a</a:t>
            </a:r>
            <a:r>
              <a:rPr kumimoji="1" lang="en-US" altLang="zh-CN" sz="3000" b="1" baseline="-25000">
                <a:solidFill>
                  <a:srgbClr val="FF3300"/>
                </a:solidFill>
              </a:rPr>
              <a:t>i</a:t>
            </a:r>
            <a:r>
              <a:rPr kumimoji="1" lang="en-US" altLang="zh-CN" sz="3000" b="1">
                <a:solidFill>
                  <a:srgbClr val="FF3300"/>
                </a:solidFill>
              </a:rPr>
              <a:t>)</a:t>
            </a:r>
            <a:r>
              <a:rPr kumimoji="1" lang="en-US" altLang="zh-CN" sz="3000" b="1">
                <a:solidFill>
                  <a:srgbClr val="003192"/>
                </a:solidFill>
              </a:rPr>
              <a:t> = LOC(a</a:t>
            </a:r>
            <a:r>
              <a:rPr kumimoji="1" lang="en-US" altLang="zh-CN" sz="3000" b="1" baseline="-25000">
                <a:solidFill>
                  <a:srgbClr val="003192"/>
                </a:solidFill>
              </a:rPr>
              <a:t>1</a:t>
            </a:r>
            <a:r>
              <a:rPr kumimoji="1" lang="en-US" altLang="zh-CN" sz="3000" b="1">
                <a:solidFill>
                  <a:srgbClr val="003192"/>
                </a:solidFill>
              </a:rPr>
              <a:t>) + (i</a:t>
            </a:r>
            <a:r>
              <a:rPr kumimoji="1" lang="en-US" altLang="zh-CN" sz="3000" b="1">
                <a:solidFill>
                  <a:srgbClr val="003192"/>
                </a:solidFill>
                <a:latin typeface="宋体" charset="-122"/>
              </a:rPr>
              <a:t>-</a:t>
            </a:r>
            <a:r>
              <a:rPr kumimoji="1" lang="en-US" altLang="zh-CN" sz="3000" b="1">
                <a:solidFill>
                  <a:srgbClr val="003192"/>
                </a:solidFill>
              </a:rPr>
              <a:t>1) </a:t>
            </a:r>
            <a:r>
              <a:rPr kumimoji="1" lang="en-US" altLang="zh-CN" sz="3000" b="1">
                <a:solidFill>
                  <a:srgbClr val="003192"/>
                </a:solidFill>
                <a:sym typeface="Symbol" pitchFamily="18" charset="2"/>
              </a:rPr>
              <a:t> </a:t>
            </a:r>
            <a:r>
              <a:rPr kumimoji="1" lang="en-US" altLang="zh-CN" sz="3000" b="1">
                <a:solidFill>
                  <a:srgbClr val="003192"/>
                </a:solidFill>
              </a:rPr>
              <a:t>k</a:t>
            </a:r>
            <a:endParaRPr kumimoji="1" lang="en-US" altLang="zh-CN" sz="3000">
              <a:solidFill>
                <a:srgbClr val="003192"/>
              </a:solidFill>
            </a:endParaRPr>
          </a:p>
        </p:txBody>
      </p:sp>
      <p:grpSp>
        <p:nvGrpSpPr>
          <p:cNvPr id="5" name="Group 70"/>
          <p:cNvGrpSpPr>
            <a:grpSpLocks/>
          </p:cNvGrpSpPr>
          <p:nvPr/>
        </p:nvGrpSpPr>
        <p:grpSpPr bwMode="auto">
          <a:xfrm>
            <a:off x="6551780" y="2857500"/>
            <a:ext cx="4850691" cy="1104900"/>
            <a:chOff x="3096" y="1800"/>
            <a:chExt cx="2292" cy="696"/>
          </a:xfrm>
        </p:grpSpPr>
        <p:sp>
          <p:nvSpPr>
            <p:cNvPr id="115777" name="AutoShape 65"/>
            <p:cNvSpPr>
              <a:spLocks noChangeArrowheads="1"/>
            </p:cNvSpPr>
            <p:nvPr/>
          </p:nvSpPr>
          <p:spPr bwMode="auto">
            <a:xfrm>
              <a:off x="3096" y="1800"/>
              <a:ext cx="2280" cy="696"/>
            </a:xfrm>
            <a:prstGeom prst="wedgeEllipseCallout">
              <a:avLst>
                <a:gd name="adj1" fmla="val -20394"/>
                <a:gd name="adj2" fmla="val 150574"/>
              </a:avLst>
            </a:prstGeom>
            <a:noFill/>
            <a:ln w="53975" cap="sq">
              <a:solidFill>
                <a:srgbClr val="2CB3B0"/>
              </a:solidFill>
              <a:miter lim="800000"/>
              <a:headEnd type="none" w="sm" len="sm"/>
              <a:tailEnd type="none" w="sm" len="sm"/>
            </a:ln>
            <a:effectLst/>
          </p:spPr>
          <p:txBody>
            <a:bodyPr/>
            <a:lstStyle/>
            <a:p>
              <a:pPr>
                <a:defRPr/>
              </a:pPr>
              <a:endParaRPr lang="zh-CN" altLang="en-US" sz="35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1" name="Text Box 66"/>
            <p:cNvSpPr txBox="1">
              <a:spLocks noChangeArrowheads="1"/>
            </p:cNvSpPr>
            <p:nvPr/>
          </p:nvSpPr>
          <p:spPr bwMode="auto">
            <a:xfrm>
              <a:off x="3336" y="1886"/>
              <a:ext cx="2052" cy="582"/>
            </a:xfrm>
            <a:prstGeom prst="rect">
              <a:avLst/>
            </a:prstGeom>
            <a:noFill/>
            <a:ln w="12700" cap="sq">
              <a:noFill/>
              <a:miter lim="800000"/>
              <a:headEnd type="none" w="sm" len="sm"/>
              <a:tailEnd type="none" w="sm" len="sm"/>
            </a:ln>
          </p:spPr>
          <p:txBody>
            <a:bodyPr>
              <a:spAutoFit/>
            </a:bodyPr>
            <a:lstStyle/>
            <a:p>
              <a:pPr algn="l">
                <a:lnSpc>
                  <a:spcPct val="75000"/>
                </a:lnSpc>
              </a:pPr>
              <a:r>
                <a:rPr lang="zh-CN" altLang="en-US" sz="2400" b="1">
                  <a:solidFill>
                    <a:srgbClr val="FF3300"/>
                  </a:solidFill>
                  <a:ea typeface="黑体" pitchFamily="49" charset="-122"/>
                </a:rPr>
                <a:t>     首地址</a:t>
              </a:r>
              <a:r>
                <a:rPr lang="zh-CN" altLang="en-US" sz="2400" b="1">
                  <a:solidFill>
                    <a:srgbClr val="003192"/>
                  </a:solidFill>
                  <a:ea typeface="黑体" pitchFamily="49" charset="-122"/>
                </a:rPr>
                <a:t>加上被求</a:t>
              </a:r>
            </a:p>
            <a:p>
              <a:pPr algn="l">
                <a:lnSpc>
                  <a:spcPct val="75000"/>
                </a:lnSpc>
              </a:pPr>
              <a:r>
                <a:rPr lang="zh-CN" altLang="en-US" sz="2400" b="1">
                  <a:solidFill>
                    <a:srgbClr val="003192"/>
                  </a:solidFill>
                  <a:ea typeface="黑体" pitchFamily="49" charset="-122"/>
                </a:rPr>
                <a:t>元素前面的所有元素</a:t>
              </a:r>
            </a:p>
            <a:p>
              <a:pPr algn="l">
                <a:lnSpc>
                  <a:spcPct val="75000"/>
                </a:lnSpc>
              </a:pPr>
              <a:r>
                <a:rPr lang="zh-CN" altLang="en-US" sz="2400" b="1">
                  <a:solidFill>
                    <a:srgbClr val="FF3300"/>
                  </a:solidFill>
                  <a:ea typeface="黑体" pitchFamily="49" charset="-122"/>
                </a:rPr>
                <a:t>      占用的单元数</a:t>
              </a:r>
            </a:p>
          </p:txBody>
        </p:sp>
      </p:grpSp>
      <p:grpSp>
        <p:nvGrpSpPr>
          <p:cNvPr id="6" name="Group 77"/>
          <p:cNvGrpSpPr>
            <a:grpSpLocks/>
          </p:cNvGrpSpPr>
          <p:nvPr/>
        </p:nvGrpSpPr>
        <p:grpSpPr bwMode="auto">
          <a:xfrm>
            <a:off x="405843" y="381000"/>
            <a:ext cx="5677490" cy="762000"/>
            <a:chOff x="1830" y="180"/>
            <a:chExt cx="2682" cy="480"/>
          </a:xfrm>
        </p:grpSpPr>
        <p:sp>
          <p:nvSpPr>
            <p:cNvPr id="115787" name="Freeform 75"/>
            <p:cNvSpPr>
              <a:spLocks/>
            </p:cNvSpPr>
            <p:nvPr/>
          </p:nvSpPr>
          <p:spPr bwMode="auto">
            <a:xfrm>
              <a:off x="1830" y="180"/>
              <a:ext cx="2478" cy="480"/>
            </a:xfrm>
            <a:custGeom>
              <a:avLst/>
              <a:gdLst/>
              <a:ahLst/>
              <a:cxnLst>
                <a:cxn ang="0">
                  <a:pos x="5" y="19"/>
                </a:cxn>
                <a:cxn ang="0">
                  <a:pos x="17" y="203"/>
                </a:cxn>
                <a:cxn ang="0">
                  <a:pos x="63" y="226"/>
                </a:cxn>
                <a:cxn ang="0">
                  <a:pos x="558" y="215"/>
                </a:cxn>
                <a:cxn ang="0">
                  <a:pos x="823" y="192"/>
                </a:cxn>
                <a:cxn ang="0">
                  <a:pos x="846" y="146"/>
                </a:cxn>
                <a:cxn ang="0">
                  <a:pos x="823" y="19"/>
                </a:cxn>
                <a:cxn ang="0">
                  <a:pos x="754" y="8"/>
                </a:cxn>
                <a:cxn ang="0">
                  <a:pos x="5" y="19"/>
                </a:cxn>
              </a:cxnLst>
              <a:rect l="0" t="0" r="r" b="b"/>
              <a:pathLst>
                <a:path w="847" h="230">
                  <a:moveTo>
                    <a:pt x="5" y="19"/>
                  </a:moveTo>
                  <a:cubicBezTo>
                    <a:pt x="9" y="80"/>
                    <a:pt x="0" y="144"/>
                    <a:pt x="17" y="203"/>
                  </a:cubicBezTo>
                  <a:cubicBezTo>
                    <a:pt x="22" y="220"/>
                    <a:pt x="46" y="226"/>
                    <a:pt x="63" y="226"/>
                  </a:cubicBezTo>
                  <a:cubicBezTo>
                    <a:pt x="228" y="230"/>
                    <a:pt x="393" y="219"/>
                    <a:pt x="558" y="215"/>
                  </a:cubicBezTo>
                  <a:cubicBezTo>
                    <a:pt x="646" y="206"/>
                    <a:pt x="739" y="220"/>
                    <a:pt x="823" y="192"/>
                  </a:cubicBezTo>
                  <a:cubicBezTo>
                    <a:pt x="839" y="187"/>
                    <a:pt x="838" y="161"/>
                    <a:pt x="846" y="146"/>
                  </a:cubicBezTo>
                  <a:cubicBezTo>
                    <a:pt x="838" y="104"/>
                    <a:pt x="847" y="55"/>
                    <a:pt x="823" y="19"/>
                  </a:cubicBezTo>
                  <a:cubicBezTo>
                    <a:pt x="810" y="0"/>
                    <a:pt x="777" y="8"/>
                    <a:pt x="754" y="8"/>
                  </a:cubicBezTo>
                  <a:cubicBezTo>
                    <a:pt x="504" y="8"/>
                    <a:pt x="255" y="19"/>
                    <a:pt x="5" y="19"/>
                  </a:cubicBezTo>
                  <a:close/>
                </a:path>
              </a:pathLst>
            </a:custGeom>
            <a:solidFill>
              <a:srgbClr val="CCFFCC"/>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29" name="Text Box 76"/>
            <p:cNvSpPr txBox="1">
              <a:spLocks noChangeArrowheads="1"/>
            </p:cNvSpPr>
            <p:nvPr/>
          </p:nvSpPr>
          <p:spPr bwMode="auto">
            <a:xfrm>
              <a:off x="1920" y="240"/>
              <a:ext cx="2592" cy="36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en-US" altLang="zh-CN" sz="3200" b="1" i="1">
                  <a:solidFill>
                    <a:srgbClr val="FF3300"/>
                  </a:solidFill>
                  <a:ea typeface="黑体" pitchFamily="49" charset="-122"/>
                </a:rPr>
                <a:t>(</a:t>
              </a:r>
              <a:r>
                <a:rPr lang="zh-CN" altLang="en-US" sz="3200" b="1" i="1">
                  <a:solidFill>
                    <a:srgbClr val="FF3300"/>
                  </a:solidFill>
                  <a:ea typeface="黑体" pitchFamily="49" charset="-122"/>
                </a:rPr>
                <a:t>2</a:t>
              </a:r>
              <a:r>
                <a:rPr lang="en-US" altLang="zh-CN" sz="3200" b="1" i="1">
                  <a:solidFill>
                    <a:srgbClr val="FF3300"/>
                  </a:solidFill>
                  <a:ea typeface="黑体" pitchFamily="49" charset="-122"/>
                </a:rPr>
                <a:t>)</a:t>
              </a:r>
              <a:r>
                <a:rPr lang="zh-CN" altLang="en-US" sz="3200" b="1" i="1">
                  <a:solidFill>
                    <a:srgbClr val="FF3300"/>
                  </a:solidFill>
                  <a:latin typeface="黑体" pitchFamily="49" charset="-122"/>
                  <a:ea typeface="黑体" pitchFamily="49" charset="-122"/>
                </a:rPr>
                <a:t> 一维数组的存储</a:t>
              </a:r>
              <a:endParaRPr lang="en-US" altLang="zh-CN" sz="3200" b="1" i="1">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5760"/>
                                        </p:tgtEl>
                                        <p:attrNameLst>
                                          <p:attrName>style.visibility</p:attrName>
                                        </p:attrNameLst>
                                      </p:cBhvr>
                                      <p:to>
                                        <p:strVal val="visible"/>
                                      </p:to>
                                    </p:set>
                                    <p:animEffect transition="in" filter="wipe(right)">
                                      <p:cBhvr>
                                        <p:cTn id="16" dur="500"/>
                                        <p:tgtEl>
                                          <p:spTgt spid="115760"/>
                                        </p:tgtEl>
                                      </p:cBhvr>
                                    </p:animEffect>
                                  </p:childTnLst>
                                </p:cTn>
                              </p:par>
                            </p:childTnLst>
                          </p:cTn>
                        </p:par>
                        <p:par>
                          <p:cTn id="17" fill="hold" nodeType="with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6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371955" y="1600201"/>
            <a:ext cx="6176160" cy="757130"/>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sz="2400" b="1" dirty="0">
                <a:solidFill>
                  <a:srgbClr val="000099"/>
                </a:solidFill>
                <a:latin typeface="幼圆" pitchFamily="49" charset="-122"/>
                <a:ea typeface="幼圆" pitchFamily="49" charset="-122"/>
              </a:rPr>
              <a:t>例如</a:t>
            </a:r>
            <a:r>
              <a:rPr kumimoji="1" lang="en-US" altLang="zh-CN" sz="2400" b="1" dirty="0">
                <a:solidFill>
                  <a:srgbClr val="000099"/>
                </a:solidFill>
                <a:latin typeface="楷体_GB2312" pitchFamily="49" charset="-122"/>
                <a:ea typeface="楷体_GB2312" pitchFamily="49" charset="-122"/>
              </a:rPr>
              <a:t>:   </a:t>
            </a:r>
            <a:r>
              <a:rPr kumimoji="1" lang="en-US" altLang="zh-CN" sz="2400" b="1" dirty="0">
                <a:solidFill>
                  <a:srgbClr val="000099"/>
                </a:solidFill>
                <a:ea typeface="楷体_GB2312" pitchFamily="49" charset="-122"/>
              </a:rPr>
              <a:t>S=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000099"/>
                </a:solidFill>
                <a:ea typeface="楷体_GB2312" pitchFamily="49" charset="-122"/>
              </a:rPr>
              <a:t>Bei</a:t>
            </a:r>
            <a:r>
              <a:rPr kumimoji="1" lang="en-US" altLang="zh-CN" sz="2400" b="1" dirty="0" err="1">
                <a:solidFill>
                  <a:srgbClr val="FF3300"/>
                </a:solidFill>
                <a:ea typeface="楷体_GB2312" pitchFamily="49" charset="-122"/>
              </a:rPr>
              <a:t>jing</a:t>
            </a:r>
            <a:r>
              <a:rPr kumimoji="1" lang="en-US" altLang="zh-CN" sz="2400" b="1" dirty="0" err="1">
                <a:solidFill>
                  <a:srgbClr val="000099"/>
                </a:solidFill>
                <a:ea typeface="楷体_GB2312" pitchFamily="49" charset="-122"/>
              </a:rPr>
              <a:t>&amp;Shanghai</a:t>
            </a:r>
            <a:r>
              <a:rPr kumimoji="1" lang="en-US" altLang="zh-CN" sz="2400" b="1" dirty="0">
                <a:solidFill>
                  <a:srgbClr val="000099"/>
                </a:solidFill>
                <a:cs typeface="Times New Roman" pitchFamily="18" charset="0"/>
                <a:sym typeface="Symbol" pitchFamily="18" charset="2"/>
              </a:rPr>
              <a:t>´</a:t>
            </a:r>
            <a:endParaRPr kumimoji="1" lang="en-US" altLang="zh-CN" sz="2400" b="1" dirty="0">
              <a:solidFill>
                <a:srgbClr val="000099"/>
              </a:solidFill>
              <a:latin typeface="楷体_GB2312" pitchFamily="49" charset="-122"/>
              <a:ea typeface="楷体_GB2312" pitchFamily="49" charset="-122"/>
            </a:endParaRPr>
          </a:p>
          <a:p>
            <a:pPr algn="l" eaLnBrk="1" hangingPunct="1">
              <a:lnSpc>
                <a:spcPct val="90000"/>
              </a:lnSpc>
            </a:pPr>
            <a:r>
              <a:rPr kumimoji="1" lang="en-US" altLang="zh-CN" sz="2400" b="1" dirty="0">
                <a:solidFill>
                  <a:srgbClr val="000099"/>
                </a:solidFill>
                <a:latin typeface="楷体_GB2312" pitchFamily="49" charset="-122"/>
                <a:ea typeface="楷体_GB2312" pitchFamily="49" charset="-122"/>
              </a:rPr>
              <a:t>        </a:t>
            </a:r>
            <a:r>
              <a:rPr kumimoji="1" lang="en-US" altLang="zh-CN" sz="2400" b="1" dirty="0">
                <a:solidFill>
                  <a:srgbClr val="000099"/>
                </a:solidFill>
                <a:ea typeface="楷体_GB2312" pitchFamily="49" charset="-122"/>
              </a:rPr>
              <a:t>T=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FF3300"/>
                </a:solidFill>
                <a:ea typeface="楷体_GB2312" pitchFamily="49" charset="-122"/>
              </a:rPr>
              <a:t>jing</a:t>
            </a:r>
            <a:r>
              <a:rPr kumimoji="1" lang="en-US" altLang="zh-CN" sz="2400" b="1" dirty="0">
                <a:solidFill>
                  <a:srgbClr val="000099"/>
                </a:solidFill>
                <a:cs typeface="Times New Roman" pitchFamily="18" charset="0"/>
                <a:sym typeface="Symbol" pitchFamily="18" charset="2"/>
              </a:rPr>
              <a:t>´</a:t>
            </a:r>
            <a:endParaRPr kumimoji="1" lang="en-US" altLang="zh-CN" sz="3200" b="1" dirty="0">
              <a:solidFill>
                <a:srgbClr val="FFFFFF"/>
              </a:solidFill>
              <a:cs typeface="Times New Roman" pitchFamily="18" charset="0"/>
              <a:sym typeface="Symbol" pitchFamily="18" charset="2"/>
            </a:endParaRPr>
          </a:p>
        </p:txBody>
      </p:sp>
      <p:sp>
        <p:nvSpPr>
          <p:cNvPr id="67587" name="Rectangle 3"/>
          <p:cNvSpPr>
            <a:spLocks noChangeArrowheads="1"/>
          </p:cNvSpPr>
          <p:nvPr/>
        </p:nvSpPr>
        <p:spPr bwMode="auto">
          <a:xfrm>
            <a:off x="2642301" y="3097215"/>
            <a:ext cx="4431021" cy="49244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600" b="1">
                <a:solidFill>
                  <a:srgbClr val="002F8C"/>
                </a:solidFill>
                <a:ea typeface="楷体_GB2312" pitchFamily="49" charset="-122"/>
              </a:rPr>
              <a:t>(1)  </a:t>
            </a:r>
            <a:r>
              <a:rPr kumimoji="1" lang="zh-CN" altLang="en-US" sz="2600" b="1">
                <a:solidFill>
                  <a:srgbClr val="002F8C"/>
                </a:solidFill>
                <a:ea typeface="幼圆" pitchFamily="49" charset="-122"/>
              </a:rPr>
              <a:t>单个字符在主串中的位置</a:t>
            </a:r>
            <a:r>
              <a:rPr kumimoji="1" lang="zh-CN" altLang="en-US" sz="2600" b="1">
                <a:solidFill>
                  <a:srgbClr val="002F8C"/>
                </a:solidFill>
                <a:ea typeface="楷体_GB2312" pitchFamily="49" charset="-122"/>
              </a:rPr>
              <a:t> </a:t>
            </a:r>
          </a:p>
        </p:txBody>
      </p:sp>
      <p:sp>
        <p:nvSpPr>
          <p:cNvPr id="67588" name="Rectangle 4"/>
          <p:cNvSpPr>
            <a:spLocks noChangeArrowheads="1"/>
          </p:cNvSpPr>
          <p:nvPr/>
        </p:nvSpPr>
        <p:spPr bwMode="auto">
          <a:xfrm>
            <a:off x="2538680" y="3889377"/>
            <a:ext cx="5487520"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latin typeface="楷体_GB2312" pitchFamily="49" charset="-122"/>
                <a:ea typeface="楷体_GB2312" pitchFamily="49" charset="-122"/>
              </a:rPr>
              <a:t>(</a:t>
            </a:r>
            <a:r>
              <a:rPr kumimoji="1" lang="en-US" altLang="zh-CN" sz="2600" b="1">
                <a:solidFill>
                  <a:srgbClr val="002F8C"/>
                </a:solidFill>
                <a:ea typeface="楷体_GB2312" pitchFamily="49" charset="-122"/>
              </a:rPr>
              <a:t>2</a:t>
            </a:r>
            <a:r>
              <a:rPr kumimoji="1" lang="en-US" altLang="zh-CN" sz="2600" b="1">
                <a:solidFill>
                  <a:srgbClr val="002F8C"/>
                </a:solidFill>
                <a:latin typeface="楷体_GB2312" pitchFamily="49" charset="-122"/>
                <a:ea typeface="楷体_GB2312" pitchFamily="49" charset="-122"/>
              </a:rPr>
              <a:t>) </a:t>
            </a:r>
            <a:r>
              <a:rPr kumimoji="1" lang="zh-CN" altLang="en-US" sz="2600" b="1">
                <a:solidFill>
                  <a:srgbClr val="002F8C"/>
                </a:solidFill>
                <a:latin typeface="幼圆" pitchFamily="49" charset="-122"/>
                <a:ea typeface="幼圆" pitchFamily="49" charset="-122"/>
              </a:rPr>
              <a:t>子串在主串中的位置</a:t>
            </a:r>
          </a:p>
        </p:txBody>
      </p:sp>
      <p:sp>
        <p:nvSpPr>
          <p:cNvPr id="67589" name="Text Box 5"/>
          <p:cNvSpPr txBox="1">
            <a:spLocks noChangeArrowheads="1"/>
          </p:cNvSpPr>
          <p:nvPr/>
        </p:nvSpPr>
        <p:spPr bwMode="auto">
          <a:xfrm>
            <a:off x="2925095" y="2674939"/>
            <a:ext cx="8926395" cy="8925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dirty="0">
                <a:solidFill>
                  <a:schemeClr val="accent2"/>
                </a:solidFill>
                <a:latin typeface="幼圆" pitchFamily="49" charset="-122"/>
                <a:ea typeface="幼圆" pitchFamily="49" charset="-122"/>
              </a:rPr>
              <a:t>                                             </a:t>
            </a:r>
          </a:p>
          <a:p>
            <a:pPr algn="l" eaLnBrk="1" hangingPunct="1"/>
            <a:r>
              <a:rPr kumimoji="1" lang="zh-CN" altLang="en-US" sz="2600" b="1" dirty="0">
                <a:solidFill>
                  <a:schemeClr val="accent2"/>
                </a:solidFill>
                <a:latin typeface="幼圆" pitchFamily="49" charset="-122"/>
                <a:ea typeface="幼圆" pitchFamily="49" charset="-122"/>
              </a:rPr>
              <a:t>                        </a:t>
            </a:r>
            <a:r>
              <a:rPr kumimoji="1" lang="zh-CN" altLang="en-US" sz="2600" b="1" dirty="0" smtClean="0">
                <a:solidFill>
                  <a:srgbClr val="FF3300"/>
                </a:solidFill>
                <a:latin typeface="幼圆" pitchFamily="49" charset="-122"/>
                <a:ea typeface="幼圆" pitchFamily="49" charset="-122"/>
              </a:rPr>
              <a:t>被</a:t>
            </a:r>
            <a:r>
              <a:rPr kumimoji="1" lang="zh-CN" altLang="en-US" sz="2600" b="1" dirty="0">
                <a:solidFill>
                  <a:srgbClr val="FF3300"/>
                </a:solidFill>
                <a:latin typeface="幼圆" pitchFamily="49" charset="-122"/>
                <a:ea typeface="幼圆" pitchFamily="49" charset="-122"/>
              </a:rPr>
              <a:t>定义为该</a:t>
            </a:r>
            <a:r>
              <a:rPr kumimoji="1" lang="zh-CN" altLang="en-US" sz="2600" b="1" dirty="0" smtClean="0">
                <a:solidFill>
                  <a:srgbClr val="FF3300"/>
                </a:solidFill>
                <a:latin typeface="幼圆" pitchFamily="49" charset="-122"/>
                <a:ea typeface="幼圆" pitchFamily="49" charset="-122"/>
              </a:rPr>
              <a:t>字符在</a:t>
            </a:r>
            <a:r>
              <a:rPr kumimoji="1" lang="zh-CN" altLang="en-US" sz="2600" b="1" dirty="0">
                <a:solidFill>
                  <a:srgbClr val="FF3300"/>
                </a:solidFill>
                <a:latin typeface="幼圆" pitchFamily="49" charset="-122"/>
                <a:ea typeface="幼圆" pitchFamily="49" charset="-122"/>
              </a:rPr>
              <a:t>串中的序号。</a:t>
            </a:r>
            <a:endParaRPr kumimoji="1" lang="zh-CN" altLang="en-US" sz="2600" dirty="0">
              <a:solidFill>
                <a:srgbClr val="FF3300"/>
              </a:solidFill>
              <a:latin typeface="幼圆" pitchFamily="49" charset="-122"/>
              <a:ea typeface="幼圆" pitchFamily="49" charset="-122"/>
            </a:endParaRPr>
          </a:p>
        </p:txBody>
      </p:sp>
      <p:sp>
        <p:nvSpPr>
          <p:cNvPr id="67590" name="Text Box 6"/>
          <p:cNvSpPr txBox="1">
            <a:spLocks noChangeArrowheads="1"/>
          </p:cNvSpPr>
          <p:nvPr/>
        </p:nvSpPr>
        <p:spPr bwMode="auto">
          <a:xfrm>
            <a:off x="2320647" y="3867151"/>
            <a:ext cx="9550271" cy="8925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dirty="0">
                <a:solidFill>
                  <a:schemeClr val="accent2"/>
                </a:solidFill>
                <a:latin typeface="幼圆" pitchFamily="49" charset="-122"/>
                <a:ea typeface="幼圆" pitchFamily="49" charset="-122"/>
              </a:rPr>
              <a:t>                       </a:t>
            </a:r>
            <a:r>
              <a:rPr kumimoji="1" lang="zh-CN" altLang="en-US" sz="2600" b="1" dirty="0" smtClean="0">
                <a:solidFill>
                  <a:srgbClr val="FF3300"/>
                </a:solidFill>
                <a:latin typeface="幼圆" pitchFamily="49" charset="-122"/>
                <a:ea typeface="幼圆" pitchFamily="49" charset="-122"/>
              </a:rPr>
              <a:t>被</a:t>
            </a:r>
            <a:r>
              <a:rPr kumimoji="1" lang="zh-CN" altLang="en-US" sz="2600" b="1" dirty="0">
                <a:solidFill>
                  <a:srgbClr val="FF3300"/>
                </a:solidFill>
                <a:latin typeface="幼圆" pitchFamily="49" charset="-122"/>
                <a:ea typeface="幼圆" pitchFamily="49" charset="-122"/>
              </a:rPr>
              <a:t>定义为主串中</a:t>
            </a:r>
            <a:r>
              <a:rPr kumimoji="1" lang="zh-CN" altLang="en-US" sz="2600" b="1" dirty="0" smtClean="0">
                <a:solidFill>
                  <a:srgbClr val="FF3300"/>
                </a:solidFill>
                <a:latin typeface="幼圆" pitchFamily="49" charset="-122"/>
                <a:ea typeface="幼圆" pitchFamily="49" charset="-122"/>
              </a:rPr>
              <a:t>首次出现</a:t>
            </a:r>
            <a:r>
              <a:rPr kumimoji="1" lang="zh-CN" altLang="en-US" sz="2600" b="1" dirty="0">
                <a:solidFill>
                  <a:srgbClr val="FF3300"/>
                </a:solidFill>
                <a:latin typeface="幼圆" pitchFamily="49" charset="-122"/>
                <a:ea typeface="幼圆" pitchFamily="49" charset="-122"/>
              </a:rPr>
              <a:t>的该子串的第一个字符在主串中的</a:t>
            </a:r>
            <a:r>
              <a:rPr kumimoji="1" lang="zh-CN" altLang="en-US" sz="2600" b="1" dirty="0" smtClean="0">
                <a:solidFill>
                  <a:srgbClr val="FF3300"/>
                </a:solidFill>
                <a:latin typeface="幼圆" pitchFamily="49" charset="-122"/>
                <a:ea typeface="幼圆" pitchFamily="49" charset="-122"/>
              </a:rPr>
              <a:t>位置</a:t>
            </a:r>
            <a:r>
              <a:rPr kumimoji="1" lang="zh-CN" altLang="en-US" sz="2600" b="1" dirty="0">
                <a:solidFill>
                  <a:srgbClr val="FF3300"/>
                </a:solidFill>
                <a:latin typeface="幼圆" pitchFamily="49" charset="-122"/>
                <a:ea typeface="幼圆" pitchFamily="49" charset="-122"/>
              </a:rPr>
              <a:t>。</a:t>
            </a:r>
            <a:endParaRPr kumimoji="1" lang="zh-CN" altLang="en-US" sz="2600" dirty="0">
              <a:solidFill>
                <a:srgbClr val="FF3300"/>
              </a:solidFill>
              <a:latin typeface="幼圆" pitchFamily="49" charset="-122"/>
              <a:ea typeface="幼圆" pitchFamily="49" charset="-122"/>
            </a:endParaRPr>
          </a:p>
        </p:txBody>
      </p:sp>
      <p:sp>
        <p:nvSpPr>
          <p:cNvPr id="67591" name="Text Box 7"/>
          <p:cNvSpPr txBox="1">
            <a:spLocks noChangeArrowheads="1"/>
          </p:cNvSpPr>
          <p:nvPr/>
        </p:nvSpPr>
        <p:spPr bwMode="auto">
          <a:xfrm>
            <a:off x="2335759" y="5105401"/>
            <a:ext cx="5288627" cy="830997"/>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400" b="1" dirty="0">
                <a:solidFill>
                  <a:srgbClr val="000099"/>
                </a:solidFill>
                <a:latin typeface="幼圆" pitchFamily="49" charset="-122"/>
                <a:ea typeface="幼圆" pitchFamily="49" charset="-122"/>
              </a:rPr>
              <a:t>例如</a:t>
            </a:r>
            <a:r>
              <a:rPr kumimoji="1" lang="en-US" altLang="zh-CN" sz="2400" b="1" dirty="0">
                <a:solidFill>
                  <a:srgbClr val="000099"/>
                </a:solidFill>
                <a:latin typeface="楷体_GB2312" pitchFamily="49" charset="-122"/>
                <a:ea typeface="楷体_GB2312" pitchFamily="49" charset="-122"/>
              </a:rPr>
              <a:t>:   </a:t>
            </a:r>
            <a:r>
              <a:rPr kumimoji="1" lang="en-US" altLang="zh-CN" sz="2400" b="1" dirty="0">
                <a:solidFill>
                  <a:srgbClr val="000099"/>
                </a:solidFill>
                <a:ea typeface="楷体_GB2312" pitchFamily="49" charset="-122"/>
              </a:rPr>
              <a:t>S=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000099"/>
                </a:solidFill>
                <a:ea typeface="楷体_GB2312" pitchFamily="49" charset="-122"/>
              </a:rPr>
              <a:t>Beijing&amp;Nanjing&amp;Shanghai</a:t>
            </a:r>
            <a:r>
              <a:rPr kumimoji="1" lang="en-US" altLang="zh-CN" sz="2400" b="1" dirty="0">
                <a:solidFill>
                  <a:srgbClr val="000099"/>
                </a:solidFill>
                <a:cs typeface="Times New Roman" pitchFamily="18" charset="0"/>
                <a:sym typeface="Symbol" pitchFamily="18" charset="2"/>
              </a:rPr>
              <a:t>´</a:t>
            </a:r>
            <a:endParaRPr kumimoji="1" lang="en-US" altLang="zh-CN" sz="2400" b="1" dirty="0">
              <a:solidFill>
                <a:srgbClr val="000099"/>
              </a:solidFill>
              <a:latin typeface="楷体_GB2312" pitchFamily="49" charset="-122"/>
              <a:ea typeface="楷体_GB2312" pitchFamily="49" charset="-122"/>
            </a:endParaRPr>
          </a:p>
          <a:p>
            <a:pPr algn="l" eaLnBrk="1" hangingPunct="1"/>
            <a:r>
              <a:rPr kumimoji="1" lang="en-US" altLang="zh-CN" sz="2400" b="1" dirty="0">
                <a:solidFill>
                  <a:srgbClr val="000099"/>
                </a:solidFill>
                <a:latin typeface="楷体_GB2312" pitchFamily="49" charset="-122"/>
                <a:ea typeface="楷体_GB2312" pitchFamily="49" charset="-122"/>
              </a:rPr>
              <a:t>        </a:t>
            </a:r>
            <a:r>
              <a:rPr kumimoji="1" lang="en-US" altLang="zh-CN" sz="2400" b="1" dirty="0">
                <a:solidFill>
                  <a:srgbClr val="000099"/>
                </a:solidFill>
                <a:ea typeface="楷体_GB2312" pitchFamily="49" charset="-122"/>
              </a:rPr>
              <a:t>T=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000099"/>
                </a:solidFill>
                <a:ea typeface="楷体_GB2312" pitchFamily="49" charset="-122"/>
              </a:rPr>
              <a:t>jing</a:t>
            </a:r>
            <a:r>
              <a:rPr kumimoji="1" lang="en-US" altLang="zh-CN" sz="2400" b="1" dirty="0">
                <a:solidFill>
                  <a:srgbClr val="000099"/>
                </a:solidFill>
                <a:cs typeface="Times New Roman" pitchFamily="18" charset="0"/>
                <a:sym typeface="Symbol" pitchFamily="18" charset="2"/>
              </a:rPr>
              <a:t>´</a:t>
            </a:r>
            <a:endParaRPr kumimoji="1" lang="en-US" altLang="zh-CN" sz="3200" b="1" dirty="0">
              <a:solidFill>
                <a:srgbClr val="FFFFFF"/>
              </a:solidFill>
              <a:cs typeface="Times New Roman" pitchFamily="18" charset="0"/>
              <a:sym typeface="Symbol" pitchFamily="18" charset="2"/>
            </a:endParaRPr>
          </a:p>
        </p:txBody>
      </p:sp>
      <p:grpSp>
        <p:nvGrpSpPr>
          <p:cNvPr id="2" name="Group 8"/>
          <p:cNvGrpSpPr>
            <a:grpSpLocks/>
          </p:cNvGrpSpPr>
          <p:nvPr/>
        </p:nvGrpSpPr>
        <p:grpSpPr bwMode="auto">
          <a:xfrm>
            <a:off x="915306" y="6015038"/>
            <a:ext cx="3203572" cy="538162"/>
            <a:chOff x="502" y="3768"/>
            <a:chExt cx="1514" cy="339"/>
          </a:xfrm>
        </p:grpSpPr>
        <p:sp>
          <p:nvSpPr>
            <p:cNvPr id="31769" name="AutoShape 9"/>
            <p:cNvSpPr>
              <a:spLocks noChangeArrowheads="1"/>
            </p:cNvSpPr>
            <p:nvPr/>
          </p:nvSpPr>
          <p:spPr bwMode="auto">
            <a:xfrm>
              <a:off x="502" y="3793"/>
              <a:ext cx="1514" cy="314"/>
            </a:xfrm>
            <a:prstGeom prst="cloudCallout">
              <a:avLst>
                <a:gd name="adj1" fmla="val 43856"/>
                <a:gd name="adj2" fmla="val -89810"/>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1770"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a:solidFill>
                    <a:srgbClr val="FF3300"/>
                  </a:solidFill>
                  <a:latin typeface="黑体" pitchFamily="49" charset="-122"/>
                  <a:ea typeface="黑体" pitchFamily="49" charset="-122"/>
                </a:rPr>
                <a:t>位置为</a:t>
              </a:r>
              <a:r>
                <a:rPr kumimoji="1" lang="en-US" altLang="zh-CN" sz="2700" b="1">
                  <a:solidFill>
                    <a:srgbClr val="FF3300"/>
                  </a:solidFill>
                  <a:latin typeface="黑体" pitchFamily="49" charset="-122"/>
                  <a:ea typeface="黑体" pitchFamily="49" charset="-122"/>
                </a:rPr>
                <a:t>4</a:t>
              </a:r>
            </a:p>
          </p:txBody>
        </p:sp>
      </p:grpSp>
      <p:grpSp>
        <p:nvGrpSpPr>
          <p:cNvPr id="3" name="Group 11"/>
          <p:cNvGrpSpPr>
            <a:grpSpLocks/>
          </p:cNvGrpSpPr>
          <p:nvPr/>
        </p:nvGrpSpPr>
        <p:grpSpPr bwMode="auto">
          <a:xfrm>
            <a:off x="4511030" y="5453666"/>
            <a:ext cx="1583265" cy="92868"/>
            <a:chOff x="2976" y="3561"/>
            <a:chExt cx="861" cy="30"/>
          </a:xfrm>
        </p:grpSpPr>
        <p:sp>
          <p:nvSpPr>
            <p:cNvPr id="31767" name="Oval 12"/>
            <p:cNvSpPr>
              <a:spLocks noChangeArrowheads="1"/>
            </p:cNvSpPr>
            <p:nvPr/>
          </p:nvSpPr>
          <p:spPr bwMode="auto">
            <a:xfrm>
              <a:off x="2976" y="3561"/>
              <a:ext cx="255" cy="22"/>
            </a:xfrm>
            <a:prstGeom prst="ellipse">
              <a:avLst/>
            </a:prstGeom>
            <a:noFill/>
            <a:ln w="31750" cap="sq">
              <a:solidFill>
                <a:srgbClr val="FF0000"/>
              </a:solidFill>
              <a:round/>
              <a:headEnd/>
              <a:tailEnd/>
            </a:ln>
          </p:spPr>
          <p:txBody>
            <a:bodyPr wrap="none" anchor="ctr"/>
            <a:lstStyle/>
            <a:p>
              <a:endParaRPr lang="zh-CN" altLang="en-US"/>
            </a:p>
          </p:txBody>
        </p:sp>
        <p:sp>
          <p:nvSpPr>
            <p:cNvPr id="31768" name="Oval 13"/>
            <p:cNvSpPr>
              <a:spLocks noChangeArrowheads="1"/>
            </p:cNvSpPr>
            <p:nvPr/>
          </p:nvSpPr>
          <p:spPr bwMode="auto">
            <a:xfrm>
              <a:off x="3563" y="3576"/>
              <a:ext cx="274" cy="15"/>
            </a:xfrm>
            <a:prstGeom prst="ellipse">
              <a:avLst/>
            </a:prstGeom>
            <a:noFill/>
            <a:ln w="31750" cap="sq">
              <a:solidFill>
                <a:srgbClr val="FF0000"/>
              </a:solidFill>
              <a:round/>
              <a:headEnd/>
              <a:tailEnd/>
            </a:ln>
          </p:spPr>
          <p:txBody>
            <a:bodyPr wrap="none" anchor="ctr"/>
            <a:lstStyle/>
            <a:p>
              <a:endParaRPr lang="zh-CN" altLang="en-US"/>
            </a:p>
          </p:txBody>
        </p:sp>
      </p:grpSp>
      <p:sp>
        <p:nvSpPr>
          <p:cNvPr id="67598" name="Text Box 14"/>
          <p:cNvSpPr txBox="1">
            <a:spLocks noChangeArrowheads="1"/>
          </p:cNvSpPr>
          <p:nvPr/>
        </p:nvSpPr>
        <p:spPr bwMode="auto">
          <a:xfrm>
            <a:off x="2437221" y="1066802"/>
            <a:ext cx="8229122" cy="4921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dirty="0">
                <a:solidFill>
                  <a:srgbClr val="002F8C"/>
                </a:solidFill>
                <a:latin typeface="幼圆" pitchFamily="49" charset="-122"/>
                <a:ea typeface="幼圆" pitchFamily="49" charset="-122"/>
              </a:rPr>
              <a:t>串中若干个连续的字符组成的子序列</a:t>
            </a:r>
            <a:r>
              <a:rPr kumimoji="1" lang="zh-CN" altLang="en-US" sz="2600" b="1" dirty="0">
                <a:solidFill>
                  <a:srgbClr val="002F8C"/>
                </a:solidFill>
              </a:rPr>
              <a:t>。</a:t>
            </a:r>
            <a:endParaRPr kumimoji="1" lang="zh-CN" altLang="en-US" sz="2600" dirty="0">
              <a:solidFill>
                <a:srgbClr val="002F8C"/>
              </a:solidFill>
            </a:endParaRPr>
          </a:p>
        </p:txBody>
      </p:sp>
      <p:sp>
        <p:nvSpPr>
          <p:cNvPr id="67599" name="Rectangle 15"/>
          <p:cNvSpPr>
            <a:spLocks noChangeArrowheads="1"/>
          </p:cNvSpPr>
          <p:nvPr/>
        </p:nvSpPr>
        <p:spPr bwMode="auto">
          <a:xfrm>
            <a:off x="710228" y="1066800"/>
            <a:ext cx="1561646"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1</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子串：</a:t>
            </a:r>
          </a:p>
        </p:txBody>
      </p:sp>
      <p:sp>
        <p:nvSpPr>
          <p:cNvPr id="67600" name="Text Box 16"/>
          <p:cNvSpPr txBox="1">
            <a:spLocks noChangeArrowheads="1"/>
          </p:cNvSpPr>
          <p:nvPr/>
        </p:nvSpPr>
        <p:spPr bwMode="auto">
          <a:xfrm>
            <a:off x="2525727" y="2441577"/>
            <a:ext cx="2529860" cy="492443"/>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600" b="1">
                <a:solidFill>
                  <a:srgbClr val="002F8C"/>
                </a:solidFill>
                <a:latin typeface="幼圆" pitchFamily="49" charset="-122"/>
                <a:ea typeface="幼圆" pitchFamily="49" charset="-122"/>
              </a:rPr>
              <a:t>包含子串的串</a:t>
            </a:r>
            <a:r>
              <a:rPr kumimoji="1" lang="zh-CN" altLang="en-US" sz="2600" b="1">
                <a:solidFill>
                  <a:srgbClr val="002F8C"/>
                </a:solidFill>
              </a:rPr>
              <a:t>。</a:t>
            </a:r>
          </a:p>
        </p:txBody>
      </p:sp>
      <p:sp>
        <p:nvSpPr>
          <p:cNvPr id="67601" name="Rectangle 17"/>
          <p:cNvSpPr>
            <a:spLocks noChangeArrowheads="1"/>
          </p:cNvSpPr>
          <p:nvPr/>
        </p:nvSpPr>
        <p:spPr bwMode="auto">
          <a:xfrm>
            <a:off x="766356" y="2452688"/>
            <a:ext cx="1561646" cy="507831"/>
          </a:xfrm>
          <a:prstGeom prst="rect">
            <a:avLst/>
          </a:prstGeom>
          <a:noFill/>
          <a:ln w="12700" cap="sq">
            <a:noFill/>
            <a:miter lim="800000"/>
            <a:headEnd type="none" w="sm" len="sm"/>
            <a:tailEnd type="none" w="sm" len="sm"/>
          </a:ln>
          <a:effectLst>
            <a:outerShdw dist="17961" dir="8100000" algn="ctr" rotWithShape="0">
              <a:schemeClr val="bg1"/>
            </a:outerShdw>
          </a:effectLst>
        </p:spPr>
        <p:txBody>
          <a:bodyPr wrap="none">
            <a:spAutoFit/>
          </a:bodyPr>
          <a:lstStyle/>
          <a:p>
            <a:pPr algn="l" eaLnBrk="1" hangingPunct="1"/>
            <a:r>
              <a:rPr kumimoji="1" lang="en-US" altLang="zh-CN" sz="2700" b="1" dirty="0">
                <a:solidFill>
                  <a:srgbClr val="FF3300"/>
                </a:solidFill>
                <a:ea typeface="黑体" pitchFamily="49" charset="-122"/>
              </a:rPr>
              <a:t>2</a:t>
            </a:r>
            <a:r>
              <a:rPr kumimoji="1" lang="en-US" altLang="zh-CN" sz="2700" b="1" dirty="0">
                <a:solidFill>
                  <a:srgbClr val="FF3300"/>
                </a:solidFill>
                <a:latin typeface="黑体" pitchFamily="49" charset="-122"/>
                <a:ea typeface="黑体" pitchFamily="49" charset="-122"/>
              </a:rPr>
              <a:t>.</a:t>
            </a:r>
            <a:r>
              <a:rPr kumimoji="1" lang="zh-CN" altLang="en-US" sz="2700" b="1" dirty="0">
                <a:solidFill>
                  <a:srgbClr val="FF3300"/>
                </a:solidFill>
                <a:latin typeface="黑体" pitchFamily="49" charset="-122"/>
                <a:ea typeface="黑体" pitchFamily="49" charset="-122"/>
              </a:rPr>
              <a:t>主串：</a:t>
            </a:r>
          </a:p>
        </p:txBody>
      </p:sp>
      <p:grpSp>
        <p:nvGrpSpPr>
          <p:cNvPr id="4" name="Group 18"/>
          <p:cNvGrpSpPr>
            <a:grpSpLocks/>
          </p:cNvGrpSpPr>
          <p:nvPr/>
        </p:nvGrpSpPr>
        <p:grpSpPr bwMode="auto">
          <a:xfrm>
            <a:off x="740451" y="3054352"/>
            <a:ext cx="1698971" cy="512763"/>
            <a:chOff x="517" y="2068"/>
            <a:chExt cx="803" cy="323"/>
          </a:xfrm>
        </p:grpSpPr>
        <p:sp>
          <p:nvSpPr>
            <p:cNvPr id="31765" name="Text Box 19"/>
            <p:cNvSpPr txBox="1">
              <a:spLocks noChangeArrowheads="1"/>
            </p:cNvSpPr>
            <p:nvPr/>
          </p:nvSpPr>
          <p:spPr bwMode="auto">
            <a:xfrm>
              <a:off x="517" y="2090"/>
              <a:ext cx="309" cy="301"/>
            </a:xfrm>
            <a:prstGeom prst="rect">
              <a:avLst/>
            </a:prstGeom>
            <a:noFill/>
            <a:ln w="12700" cap="sq">
              <a:noFill/>
              <a:miter lim="800000"/>
              <a:headEnd type="none" w="sm" len="sm"/>
              <a:tailEnd type="none" w="sm" len="sm"/>
            </a:ln>
            <a:effectLst>
              <a:outerShdw dist="25400" algn="ctr" rotWithShape="0">
                <a:schemeClr val="bg1"/>
              </a:outerShdw>
            </a:effectLst>
          </p:spPr>
          <p:txBody>
            <a:bodyPr wrap="none">
              <a:spAutoFit/>
            </a:bodyPr>
            <a:lstStyle/>
            <a:p>
              <a:pPr algn="l" eaLnBrk="1" hangingPunct="1"/>
              <a:r>
                <a:rPr kumimoji="1" lang="en-US" altLang="zh-CN" sz="2500" b="1">
                  <a:solidFill>
                    <a:srgbClr val="FF6600"/>
                  </a:solidFill>
                  <a:ea typeface="楷体_GB2312" pitchFamily="49" charset="-122"/>
                </a:rPr>
                <a:t>3</a:t>
              </a:r>
              <a:r>
                <a:rPr kumimoji="1" lang="en-US" altLang="zh-CN" sz="2500" b="1">
                  <a:solidFill>
                    <a:srgbClr val="FF6600"/>
                  </a:solidFill>
                  <a:latin typeface="楷体_GB2312" pitchFamily="49" charset="-122"/>
                  <a:ea typeface="楷体_GB2312" pitchFamily="49" charset="-122"/>
                </a:rPr>
                <a:t>. </a:t>
              </a:r>
              <a:endParaRPr kumimoji="1" lang="en-US" altLang="zh-CN" sz="2500">
                <a:solidFill>
                  <a:srgbClr val="FF6600"/>
                </a:solidFill>
              </a:endParaRPr>
            </a:p>
          </p:txBody>
        </p:sp>
        <p:sp>
          <p:nvSpPr>
            <p:cNvPr id="31766" name="Rectangle 20"/>
            <p:cNvSpPr>
              <a:spLocks noChangeArrowheads="1"/>
            </p:cNvSpPr>
            <p:nvPr/>
          </p:nvSpPr>
          <p:spPr bwMode="auto">
            <a:xfrm>
              <a:off x="758" y="2068"/>
              <a:ext cx="562" cy="310"/>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eaLnBrk="1" hangingPunct="1"/>
              <a:r>
                <a:rPr kumimoji="1" lang="zh-CN" altLang="en-US" sz="2600" b="1">
                  <a:solidFill>
                    <a:srgbClr val="FF3300"/>
                  </a:solidFill>
                  <a:latin typeface="黑体" pitchFamily="49" charset="-122"/>
                  <a:ea typeface="黑体" pitchFamily="49" charset="-122"/>
                </a:rPr>
                <a:t>位置</a:t>
              </a:r>
              <a:r>
                <a:rPr kumimoji="1" lang="zh-CN" altLang="en-US" sz="2600" b="1">
                  <a:solidFill>
                    <a:srgbClr val="FF3300"/>
                  </a:solidFill>
                  <a:latin typeface="楷体_GB2312" pitchFamily="49" charset="-122"/>
                  <a:ea typeface="楷体_GB2312" pitchFamily="49" charset="-122"/>
                </a:rPr>
                <a:t>：</a:t>
              </a:r>
            </a:p>
          </p:txBody>
        </p:sp>
      </p:grpSp>
      <p:grpSp>
        <p:nvGrpSpPr>
          <p:cNvPr id="5" name="Group 21"/>
          <p:cNvGrpSpPr>
            <a:grpSpLocks/>
          </p:cNvGrpSpPr>
          <p:nvPr/>
        </p:nvGrpSpPr>
        <p:grpSpPr bwMode="auto">
          <a:xfrm>
            <a:off x="7976550" y="2238375"/>
            <a:ext cx="3400017" cy="685800"/>
            <a:chOff x="3769" y="1410"/>
            <a:chExt cx="1606" cy="432"/>
          </a:xfrm>
        </p:grpSpPr>
        <p:sp>
          <p:nvSpPr>
            <p:cNvPr id="31763" name="AutoShape 22"/>
            <p:cNvSpPr>
              <a:spLocks noChangeArrowheads="1"/>
            </p:cNvSpPr>
            <p:nvPr/>
          </p:nvSpPr>
          <p:spPr bwMode="auto">
            <a:xfrm>
              <a:off x="3769" y="1410"/>
              <a:ext cx="1296" cy="432"/>
            </a:xfrm>
            <a:prstGeom prst="wedgeRoundRectCallout">
              <a:avLst>
                <a:gd name="adj1" fmla="val -82329"/>
                <a:gd name="adj2" fmla="val -53472"/>
                <a:gd name="adj3" fmla="val 16667"/>
              </a:avLst>
            </a:prstGeom>
            <a:noFill/>
            <a:ln w="63500" cap="sq">
              <a:solidFill>
                <a:srgbClr val="33CCCC"/>
              </a:solidFill>
              <a:miter lim="800000"/>
              <a:headEnd/>
              <a:tailEnd/>
            </a:ln>
          </p:spPr>
          <p:txBody>
            <a:bodyPr anchor="ctr"/>
            <a:lstStyle/>
            <a:p>
              <a:endParaRPr lang="zh-CN" altLang="en-US" b="1"/>
            </a:p>
          </p:txBody>
        </p:sp>
        <p:sp>
          <p:nvSpPr>
            <p:cNvPr id="31764" name="Rectangle 23"/>
            <p:cNvSpPr>
              <a:spLocks noChangeArrowheads="1"/>
            </p:cNvSpPr>
            <p:nvPr/>
          </p:nvSpPr>
          <p:spPr bwMode="auto">
            <a:xfrm>
              <a:off x="3839" y="1435"/>
              <a:ext cx="1536" cy="407"/>
            </a:xfrm>
            <a:prstGeom prst="rect">
              <a:avLst/>
            </a:prstGeom>
            <a:noFill/>
            <a:ln w="12700" cap="sq">
              <a:noFill/>
              <a:miter lim="800000"/>
              <a:headEnd/>
              <a:tailEnd/>
            </a:ln>
          </p:spPr>
          <p:txBody>
            <a:bodyPr>
              <a:spAutoFit/>
            </a:bodyPr>
            <a:lstStyle/>
            <a:p>
              <a:pPr algn="l">
                <a:lnSpc>
                  <a:spcPct val="75000"/>
                </a:lnSpc>
              </a:pP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的子串，</a:t>
              </a:r>
            </a:p>
            <a:p>
              <a:pPr algn="l">
                <a:lnSpc>
                  <a:spcPct val="75000"/>
                </a:lnSpc>
              </a:pP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的主串</a:t>
              </a:r>
            </a:p>
          </p:txBody>
        </p:sp>
      </p:grpSp>
      <p:grpSp>
        <p:nvGrpSpPr>
          <p:cNvPr id="6" name="Group 24"/>
          <p:cNvGrpSpPr>
            <a:grpSpLocks/>
          </p:cNvGrpSpPr>
          <p:nvPr/>
        </p:nvGrpSpPr>
        <p:grpSpPr bwMode="auto">
          <a:xfrm>
            <a:off x="552639" y="307977"/>
            <a:ext cx="4857168" cy="588963"/>
            <a:chOff x="261" y="173"/>
            <a:chExt cx="2295" cy="371"/>
          </a:xfrm>
        </p:grpSpPr>
        <p:sp>
          <p:nvSpPr>
            <p:cNvPr id="31761" name="Oval 25"/>
            <p:cNvSpPr>
              <a:spLocks noChangeArrowheads="1"/>
            </p:cNvSpPr>
            <p:nvPr/>
          </p:nvSpPr>
          <p:spPr bwMode="auto">
            <a:xfrm>
              <a:off x="261" y="173"/>
              <a:ext cx="2277" cy="371"/>
            </a:xfrm>
            <a:prstGeom prst="ellipse">
              <a:avLst/>
            </a:prstGeom>
            <a:solidFill>
              <a:srgbClr val="FFFFB9"/>
            </a:solidFill>
            <a:ln w="12700" cap="sq">
              <a:noFill/>
              <a:round/>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31762" name="Text Box 26"/>
            <p:cNvSpPr txBox="1">
              <a:spLocks noChangeArrowheads="1"/>
            </p:cNvSpPr>
            <p:nvPr/>
          </p:nvSpPr>
          <p:spPr bwMode="auto">
            <a:xfrm>
              <a:off x="450" y="180"/>
              <a:ext cx="2106"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  几个名词概念</a:t>
              </a:r>
              <a:endParaRPr kumimoji="1" lang="zh-CN" altLang="en-US" sz="2900">
                <a:solidFill>
                  <a:srgbClr val="FF33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99"/>
                                        </p:tgtEl>
                                        <p:attrNameLst>
                                          <p:attrName>style.visibility</p:attrName>
                                        </p:attrNameLst>
                                      </p:cBhvr>
                                      <p:to>
                                        <p:strVal val="visible"/>
                                      </p:to>
                                    </p:set>
                                    <p:anim calcmode="lin" valueType="num">
                                      <p:cBhvr additive="base">
                                        <p:cTn id="7" dur="500" fill="hold"/>
                                        <p:tgtEl>
                                          <p:spTgt spid="67599"/>
                                        </p:tgtEl>
                                        <p:attrNameLst>
                                          <p:attrName>ppt_x</p:attrName>
                                        </p:attrNameLst>
                                      </p:cBhvr>
                                      <p:tavLst>
                                        <p:tav tm="0">
                                          <p:val>
                                            <p:strVal val="0-#ppt_w/2"/>
                                          </p:val>
                                        </p:tav>
                                        <p:tav tm="100000">
                                          <p:val>
                                            <p:strVal val="#ppt_x"/>
                                          </p:val>
                                        </p:tav>
                                      </p:tavLst>
                                    </p:anim>
                                    <p:anim calcmode="lin" valueType="num">
                                      <p:cBhvr additive="base">
                                        <p:cTn id="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01"/>
                                        </p:tgtEl>
                                        <p:attrNameLst>
                                          <p:attrName>style.visibility</p:attrName>
                                        </p:attrNameLst>
                                      </p:cBhvr>
                                      <p:to>
                                        <p:strVal val="visible"/>
                                      </p:to>
                                    </p:set>
                                    <p:anim calcmode="lin" valueType="num">
                                      <p:cBhvr additive="base">
                                        <p:cTn id="13" dur="500" fill="hold"/>
                                        <p:tgtEl>
                                          <p:spTgt spid="67601"/>
                                        </p:tgtEl>
                                        <p:attrNameLst>
                                          <p:attrName>ppt_x</p:attrName>
                                        </p:attrNameLst>
                                      </p:cBhvr>
                                      <p:tavLst>
                                        <p:tav tm="0">
                                          <p:val>
                                            <p:strVal val="0-#ppt_w/2"/>
                                          </p:val>
                                        </p:tav>
                                        <p:tav tm="100000">
                                          <p:val>
                                            <p:strVal val="#ppt_x"/>
                                          </p:val>
                                        </p:tav>
                                      </p:tavLst>
                                    </p:anim>
                                    <p:anim calcmode="lin" valueType="num">
                                      <p:cBhvr additive="base">
                                        <p:cTn id="14"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598"/>
                                        </p:tgtEl>
                                        <p:attrNameLst>
                                          <p:attrName>style.visibility</p:attrName>
                                        </p:attrNameLst>
                                      </p:cBhvr>
                                      <p:to>
                                        <p:strVal val="visible"/>
                                      </p:to>
                                    </p:set>
                                    <p:animEffect transition="in" filter="wipe(left)">
                                      <p:cBhvr>
                                        <p:cTn id="19" dur="500"/>
                                        <p:tgtEl>
                                          <p:spTgt spid="675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586"/>
                                        </p:tgtEl>
                                        <p:attrNameLst>
                                          <p:attrName>style.visibility</p:attrName>
                                        </p:attrNameLst>
                                      </p:cBhvr>
                                      <p:to>
                                        <p:strVal val="visible"/>
                                      </p:to>
                                    </p:set>
                                    <p:animEffect transition="in" filter="dissolve">
                                      <p:cBhvr>
                                        <p:cTn id="24" dur="500"/>
                                        <p:tgtEl>
                                          <p:spTgt spid="675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600"/>
                                        </p:tgtEl>
                                        <p:attrNameLst>
                                          <p:attrName>style.visibility</p:attrName>
                                        </p:attrNameLst>
                                      </p:cBhvr>
                                      <p:to>
                                        <p:strVal val="visible"/>
                                      </p:to>
                                    </p:set>
                                    <p:animEffect transition="in" filter="wipe(left)">
                                      <p:cBhvr>
                                        <p:cTn id="29" dur="500"/>
                                        <p:tgtEl>
                                          <p:spTgt spid="676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7587"/>
                                        </p:tgtEl>
                                        <p:attrNameLst>
                                          <p:attrName>style.visibility</p:attrName>
                                        </p:attrNameLst>
                                      </p:cBhvr>
                                      <p:to>
                                        <p:strVal val="visible"/>
                                      </p:to>
                                    </p:set>
                                    <p:animEffect transition="in" filter="wipe(left)">
                                      <p:cBhvr>
                                        <p:cTn id="45" dur="500"/>
                                        <p:tgtEl>
                                          <p:spTgt spid="675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7588"/>
                                        </p:tgtEl>
                                        <p:attrNameLst>
                                          <p:attrName>style.visibility</p:attrName>
                                        </p:attrNameLst>
                                      </p:cBhvr>
                                      <p:to>
                                        <p:strVal val="visible"/>
                                      </p:to>
                                    </p:set>
                                    <p:animEffect transition="in" filter="wipe(left)">
                                      <p:cBhvr>
                                        <p:cTn id="50" dur="500"/>
                                        <p:tgtEl>
                                          <p:spTgt spid="675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7589"/>
                                        </p:tgtEl>
                                        <p:attrNameLst>
                                          <p:attrName>style.visibility</p:attrName>
                                        </p:attrNameLst>
                                      </p:cBhvr>
                                      <p:to>
                                        <p:strVal val="visible"/>
                                      </p:to>
                                    </p:set>
                                    <p:animEffect transition="in" filter="wipe(up)">
                                      <p:cBhvr>
                                        <p:cTn id="55" dur="500"/>
                                        <p:tgtEl>
                                          <p:spTgt spid="675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7590"/>
                                        </p:tgtEl>
                                        <p:attrNameLst>
                                          <p:attrName>style.visibility</p:attrName>
                                        </p:attrNameLst>
                                      </p:cBhvr>
                                      <p:to>
                                        <p:strVal val="visible"/>
                                      </p:to>
                                    </p:set>
                                    <p:animEffect transition="in" filter="wipe(up)">
                                      <p:cBhvr>
                                        <p:cTn id="60" dur="500"/>
                                        <p:tgtEl>
                                          <p:spTgt spid="6759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67591"/>
                                        </p:tgtEl>
                                        <p:attrNameLst>
                                          <p:attrName>style.visibility</p:attrName>
                                        </p:attrNameLst>
                                      </p:cBhvr>
                                      <p:to>
                                        <p:strVal val="visible"/>
                                      </p:to>
                                    </p:set>
                                    <p:anim calcmode="lin" valueType="num">
                                      <p:cBhvr>
                                        <p:cTn id="65" dur="500" fill="hold"/>
                                        <p:tgtEl>
                                          <p:spTgt spid="67591"/>
                                        </p:tgtEl>
                                        <p:attrNameLst>
                                          <p:attrName>ppt_x</p:attrName>
                                        </p:attrNameLst>
                                      </p:cBhvr>
                                      <p:tavLst>
                                        <p:tav tm="0">
                                          <p:val>
                                            <p:strVal val="#ppt_x-#ppt_w/2"/>
                                          </p:val>
                                        </p:tav>
                                        <p:tav tm="100000">
                                          <p:val>
                                            <p:strVal val="#ppt_x"/>
                                          </p:val>
                                        </p:tav>
                                      </p:tavLst>
                                    </p:anim>
                                    <p:anim calcmode="lin" valueType="num">
                                      <p:cBhvr>
                                        <p:cTn id="66" dur="500" fill="hold"/>
                                        <p:tgtEl>
                                          <p:spTgt spid="67591"/>
                                        </p:tgtEl>
                                        <p:attrNameLst>
                                          <p:attrName>ppt_y</p:attrName>
                                        </p:attrNameLst>
                                      </p:cBhvr>
                                      <p:tavLst>
                                        <p:tav tm="0">
                                          <p:val>
                                            <p:strVal val="#ppt_y"/>
                                          </p:val>
                                        </p:tav>
                                        <p:tav tm="100000">
                                          <p:val>
                                            <p:strVal val="#ppt_y"/>
                                          </p:val>
                                        </p:tav>
                                      </p:tavLst>
                                    </p:anim>
                                    <p:anim calcmode="lin" valueType="num">
                                      <p:cBhvr>
                                        <p:cTn id="67" dur="500" fill="hold"/>
                                        <p:tgtEl>
                                          <p:spTgt spid="67591"/>
                                        </p:tgtEl>
                                        <p:attrNameLst>
                                          <p:attrName>ppt_w</p:attrName>
                                        </p:attrNameLst>
                                      </p:cBhvr>
                                      <p:tavLst>
                                        <p:tav tm="0">
                                          <p:val>
                                            <p:fltVal val="0"/>
                                          </p:val>
                                        </p:tav>
                                        <p:tav tm="100000">
                                          <p:val>
                                            <p:strVal val="#ppt_w"/>
                                          </p:val>
                                        </p:tav>
                                      </p:tavLst>
                                    </p:anim>
                                    <p:anim calcmode="lin" valueType="num">
                                      <p:cBhvr>
                                        <p:cTn id="68"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down)">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P spid="67591" grpId="0" autoUpdateAnimBg="0"/>
      <p:bldP spid="67598" grpId="0" autoUpdateAnimBg="0"/>
      <p:bldP spid="67599" grpId="0" autoUpdateAnimBg="0"/>
      <p:bldP spid="67600" grpId="0" autoUpdateAnimBg="0"/>
      <p:bldP spid="6760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307" y="557215"/>
            <a:ext cx="2262361"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sp>
        <p:nvSpPr>
          <p:cNvPr id="29701" name="Text Box 7"/>
          <p:cNvSpPr txBox="1">
            <a:spLocks noChangeArrowheads="1"/>
          </p:cNvSpPr>
          <p:nvPr/>
        </p:nvSpPr>
        <p:spPr bwMode="auto">
          <a:xfrm>
            <a:off x="1040384" y="1135479"/>
            <a:ext cx="8670054" cy="5893921"/>
          </a:xfrm>
          <a:prstGeom prst="rect">
            <a:avLst/>
          </a:prstGeom>
          <a:noFill/>
          <a:ln w="38100" cap="sq">
            <a:solidFill>
              <a:schemeClr val="bg2"/>
            </a:solidFill>
            <a:miter lim="800000"/>
            <a:headEnd type="none" w="sm" len="sm"/>
            <a:tailEnd type="none" w="sm" len="sm"/>
          </a:ln>
        </p:spPr>
        <p:txBody>
          <a:bodyPr wrap="square">
            <a:spAutoFit/>
          </a:bodyPr>
          <a:lstStyle/>
          <a:p>
            <a:pPr algn="l" eaLnBrk="1" hangingPunct="1">
              <a:spcAft>
                <a:spcPct val="25000"/>
              </a:spcAft>
            </a:pPr>
            <a:r>
              <a:rPr kumimoji="1" lang="en-US" altLang="zh-CN" sz="2800" b="1" dirty="0" err="1">
                <a:solidFill>
                  <a:srgbClr val="002C84"/>
                </a:solidFill>
              </a:rPr>
              <a:t>int</a:t>
            </a:r>
            <a:r>
              <a:rPr kumimoji="1" lang="en-US" altLang="zh-CN" sz="2800" b="1" dirty="0">
                <a:solidFill>
                  <a:srgbClr val="002C84"/>
                </a:solidFill>
              </a:rPr>
              <a:t>  insert(char s[ ],char t[ ], </a:t>
            </a:r>
            <a:r>
              <a:rPr kumimoji="1" lang="en-US" altLang="zh-CN" sz="2800" b="1" dirty="0" err="1">
                <a:solidFill>
                  <a:srgbClr val="002C84"/>
                </a:solidFill>
              </a:rPr>
              <a:t>int</a:t>
            </a:r>
            <a:r>
              <a:rPr kumimoji="1" lang="en-US" altLang="zh-CN" sz="2800" b="1" dirty="0">
                <a:solidFill>
                  <a:srgbClr val="002C84"/>
                </a:solidFill>
              </a:rPr>
              <a:t> n) </a:t>
            </a:r>
          </a:p>
          <a:p>
            <a:pPr algn="l" eaLnBrk="1" hangingPunct="1">
              <a:spcAft>
                <a:spcPct val="25000"/>
              </a:spcAft>
            </a:pPr>
            <a:r>
              <a:rPr kumimoji="1" lang="en-US" altLang="zh-CN" sz="2800" b="1" dirty="0">
                <a:solidFill>
                  <a:srgbClr val="002C84"/>
                </a:solidFill>
              </a:rPr>
              <a:t>{</a:t>
            </a:r>
            <a:r>
              <a:rPr kumimoji="1" lang="en-US" altLang="zh-CN" sz="2800" b="1" dirty="0">
                <a:solidFill>
                  <a:srgbClr val="FF0000"/>
                </a:solidFill>
              </a:rPr>
              <a:t>//</a:t>
            </a:r>
            <a:r>
              <a:rPr kumimoji="1" lang="zh-CN" altLang="en-US" sz="2800" b="1" dirty="0">
                <a:solidFill>
                  <a:srgbClr val="FF0000"/>
                </a:solidFill>
              </a:rPr>
              <a:t>通过数组访问自行写程序实现</a:t>
            </a:r>
            <a:endParaRPr kumimoji="1" lang="en-US" altLang="zh-CN" sz="2800" b="1" dirty="0">
              <a:solidFill>
                <a:srgbClr val="FF0000"/>
              </a:solidFill>
            </a:endParaRPr>
          </a:p>
          <a:p>
            <a:pPr algn="l" eaLnBrk="1" hangingPunct="1"/>
            <a:r>
              <a:rPr kumimoji="1" lang="zh-CN" altLang="en-US" sz="2800" b="1" dirty="0">
                <a:solidFill>
                  <a:srgbClr val="002C84"/>
                </a:solidFill>
              </a:rPr>
              <a:t> </a:t>
            </a:r>
            <a:r>
              <a:rPr kumimoji="1" lang="en-US" altLang="zh-CN" sz="2800" b="1" dirty="0">
                <a:solidFill>
                  <a:srgbClr val="002C84"/>
                </a:solidFill>
              </a:rPr>
              <a:t>   </a:t>
            </a:r>
            <a:r>
              <a:rPr kumimoji="1" lang="en-US" altLang="zh-CN" sz="2800" b="1" dirty="0" smtClean="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i=0;</a:t>
            </a:r>
          </a:p>
          <a:p>
            <a:pPr algn="l" eaLnBrk="1" hangingPunct="1"/>
            <a:r>
              <a:rPr kumimoji="1" lang="en-US" altLang="zh-CN" sz="2400" b="1" dirty="0">
                <a:solidFill>
                  <a:srgbClr val="002C84"/>
                </a:solidFill>
                <a:sym typeface="Symbol" pitchFamily="18" charset="2"/>
              </a:rPr>
              <a:t>       char *p;</a:t>
            </a:r>
          </a:p>
          <a:p>
            <a:pPr algn="l" eaLnBrk="1" hangingPunct="1"/>
            <a:r>
              <a:rPr kumimoji="1" lang="en-US" altLang="zh-CN" sz="2400" b="1" dirty="0">
                <a:solidFill>
                  <a:srgbClr val="002C84"/>
                </a:solidFill>
                <a:sym typeface="Symbol" pitchFamily="18" charset="2"/>
              </a:rPr>
              <a:t>       p = (char *)</a:t>
            </a:r>
            <a:r>
              <a:rPr kumimoji="1" lang="en-US" altLang="zh-CN" sz="2400" b="1" dirty="0" err="1">
                <a:solidFill>
                  <a:srgbClr val="002C84"/>
                </a:solidFill>
                <a:sym typeface="Symbol" pitchFamily="18" charset="2"/>
              </a:rPr>
              <a:t>malloc</a:t>
            </a:r>
            <a:r>
              <a:rPr kumimoji="1" lang="en-US" altLang="zh-CN" sz="2400" b="1" dirty="0">
                <a:solidFill>
                  <a:srgbClr val="002C84"/>
                </a:solidFill>
                <a:sym typeface="Symbol" pitchFamily="18" charset="2"/>
              </a:rPr>
              <a:t>(</a:t>
            </a:r>
            <a:r>
              <a:rPr kumimoji="1" lang="en-US" altLang="zh-CN" sz="2400" b="1" dirty="0" err="1">
                <a:solidFill>
                  <a:srgbClr val="002C84"/>
                </a:solidFill>
                <a:sym typeface="Symbol" pitchFamily="18" charset="2"/>
              </a:rPr>
              <a:t>strlen</a:t>
            </a:r>
            <a:r>
              <a:rPr kumimoji="1" lang="en-US" altLang="zh-CN" sz="2400" b="1" dirty="0">
                <a:solidFill>
                  <a:srgbClr val="002C84"/>
                </a:solidFill>
                <a:sym typeface="Symbol" pitchFamily="18" charset="2"/>
              </a:rPr>
              <a:t>(s)+1</a:t>
            </a:r>
            <a:r>
              <a:rPr kumimoji="1" lang="en-US" altLang="zh-CN" sz="1600" b="1" dirty="0">
                <a:solidFill>
                  <a:srgbClr val="002C84"/>
                </a:solidFill>
                <a:sym typeface="Symbol" pitchFamily="18" charset="2"/>
              </a:rPr>
              <a:t>);</a:t>
            </a:r>
            <a:r>
              <a:rPr kumimoji="1" lang="en-US" altLang="zh-CN" b="1" dirty="0">
                <a:solidFill>
                  <a:srgbClr val="FF0000"/>
                </a:solidFill>
                <a:sym typeface="Symbol" pitchFamily="18" charset="2"/>
              </a:rPr>
              <a:t>//s</a:t>
            </a:r>
            <a:r>
              <a:rPr kumimoji="1" lang="zh-CN" altLang="en-US" b="1" dirty="0">
                <a:solidFill>
                  <a:srgbClr val="FF0000"/>
                </a:solidFill>
                <a:sym typeface="Symbol" pitchFamily="18" charset="2"/>
              </a:rPr>
              <a:t>须有足够存放插入后字符串的空间</a:t>
            </a:r>
            <a:endParaRPr kumimoji="1" lang="en-US" altLang="zh-CN" b="1" dirty="0">
              <a:solidFill>
                <a:srgbClr val="FF0000"/>
              </a:solidFill>
              <a:sym typeface="Symbol" pitchFamily="18" charset="2"/>
            </a:endParaRPr>
          </a:p>
          <a:p>
            <a:pPr algn="l" eaLnBrk="1" hangingPunct="1"/>
            <a:r>
              <a:rPr kumimoji="1" lang="en-US" altLang="zh-CN" sz="2400" b="1" dirty="0">
                <a:solidFill>
                  <a:srgbClr val="002C84"/>
                </a:solidFill>
                <a:sym typeface="Symbol" pitchFamily="18" charset="2"/>
              </a:rPr>
              <a:t>       for(</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=0; s[</a:t>
            </a:r>
            <a:r>
              <a:rPr kumimoji="1" lang="en-US" altLang="zh-CN" sz="2400" b="1" dirty="0" err="1">
                <a:solidFill>
                  <a:srgbClr val="002C84"/>
                </a:solidFill>
                <a:sym typeface="Symbol" pitchFamily="18" charset="2"/>
              </a:rPr>
              <a:t>i+n</a:t>
            </a:r>
            <a:r>
              <a:rPr kumimoji="1" lang="en-US" altLang="zh-CN" sz="2400" b="1" dirty="0">
                <a:solidFill>
                  <a:srgbClr val="002C84"/>
                </a:solidFill>
                <a:sym typeface="Symbol" pitchFamily="18" charset="2"/>
              </a:rPr>
              <a:t>] != ‘\0’; </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p>
          <a:p>
            <a:pPr algn="l" eaLnBrk="1" hangingPunct="1"/>
            <a:r>
              <a:rPr kumimoji="1" lang="en-US" altLang="zh-CN" sz="2400" b="1" dirty="0">
                <a:solidFill>
                  <a:srgbClr val="002C84"/>
                </a:solidFill>
                <a:sym typeface="Symbol" pitchFamily="18" charset="2"/>
              </a:rPr>
              <a:t>            p[</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 = s[</a:t>
            </a:r>
            <a:r>
              <a:rPr kumimoji="1" lang="en-US" altLang="zh-CN" sz="2400" b="1" dirty="0" err="1">
                <a:solidFill>
                  <a:srgbClr val="002C84"/>
                </a:solidFill>
                <a:sym typeface="Symbol" pitchFamily="18" charset="2"/>
              </a:rPr>
              <a:t>i+n</a:t>
            </a:r>
            <a:r>
              <a:rPr kumimoji="1" lang="en-US" altLang="zh-CN" sz="2400" b="1" dirty="0">
                <a:solidFill>
                  <a:srgbClr val="002C84"/>
                </a:solidFill>
                <a:sym typeface="Symbol" pitchFamily="18" charset="2"/>
              </a:rPr>
              <a:t>];</a:t>
            </a:r>
            <a:r>
              <a:rPr kumimoji="1" lang="en-US" altLang="zh-CN" sz="2400" b="1" dirty="0">
                <a:solidFill>
                  <a:srgbClr val="FF0000"/>
                </a:solidFill>
                <a:sym typeface="Symbol" pitchFamily="18" charset="2"/>
              </a:rPr>
              <a:t>//</a:t>
            </a:r>
            <a:r>
              <a:rPr kumimoji="1" lang="zh-CN" altLang="en-US" sz="2400" b="1" dirty="0">
                <a:solidFill>
                  <a:srgbClr val="FF0000"/>
                </a:solidFill>
                <a:sym typeface="Symbol" pitchFamily="18" charset="2"/>
              </a:rPr>
              <a:t>把</a:t>
            </a:r>
            <a:r>
              <a:rPr kumimoji="1" lang="en-US" altLang="zh-CN" sz="2400" b="1" dirty="0">
                <a:solidFill>
                  <a:srgbClr val="FF0000"/>
                </a:solidFill>
                <a:sym typeface="Symbol" pitchFamily="18" charset="2"/>
              </a:rPr>
              <a:t>s</a:t>
            </a:r>
            <a:r>
              <a:rPr kumimoji="1" lang="zh-CN" altLang="en-US" sz="2400" b="1" dirty="0">
                <a:solidFill>
                  <a:srgbClr val="FF0000"/>
                </a:solidFill>
                <a:sym typeface="Symbol" pitchFamily="18" charset="2"/>
              </a:rPr>
              <a:t>的第</a:t>
            </a:r>
            <a:r>
              <a:rPr kumimoji="1" lang="en-US" altLang="zh-CN" sz="2400" b="1" dirty="0">
                <a:solidFill>
                  <a:srgbClr val="FF0000"/>
                </a:solidFill>
                <a:sym typeface="Symbol" pitchFamily="18" charset="2"/>
              </a:rPr>
              <a:t>n</a:t>
            </a:r>
            <a:r>
              <a:rPr kumimoji="1" lang="zh-CN" altLang="en-US" sz="2400" b="1" dirty="0">
                <a:solidFill>
                  <a:srgbClr val="FF0000"/>
                </a:solidFill>
                <a:sym typeface="Symbol" pitchFamily="18" charset="2"/>
              </a:rPr>
              <a:t>个字符后面的字符存下来</a:t>
            </a:r>
            <a:endParaRPr kumimoji="1" lang="en-US" altLang="zh-CN" sz="2400" b="1" dirty="0">
              <a:solidFill>
                <a:srgbClr val="FF0000"/>
              </a:solidFill>
              <a:sym typeface="Symbol" pitchFamily="18" charset="2"/>
            </a:endParaRPr>
          </a:p>
          <a:p>
            <a:pPr algn="l" eaLnBrk="1" hangingPunct="1"/>
            <a:r>
              <a:rPr kumimoji="1" lang="en-US" altLang="zh-CN" sz="2400" b="1" dirty="0">
                <a:solidFill>
                  <a:srgbClr val="002C84"/>
                </a:solidFill>
                <a:sym typeface="Symbol" pitchFamily="18" charset="2"/>
              </a:rPr>
              <a:t>       for(</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a:t>
            </a:r>
            <a:r>
              <a:rPr kumimoji="1" lang="en-US" altLang="zh-CN" sz="2400" b="1" dirty="0" err="1">
                <a:solidFill>
                  <a:srgbClr val="002C84"/>
                </a:solidFill>
                <a:sym typeface="Symbol" pitchFamily="18" charset="2"/>
              </a:rPr>
              <a:t>n,j</a:t>
            </a:r>
            <a:r>
              <a:rPr kumimoji="1" lang="en-US" altLang="zh-CN" sz="2400" b="1" dirty="0">
                <a:solidFill>
                  <a:srgbClr val="002C84"/>
                </a:solidFill>
                <a:sym typeface="Symbol" pitchFamily="18" charset="2"/>
              </a:rPr>
              <a:t>=0; t[j] != ‘\0’; </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++,j++)</a:t>
            </a:r>
          </a:p>
          <a:p>
            <a:r>
              <a:rPr kumimoji="1" lang="en-US" altLang="zh-CN" sz="2400" b="1" dirty="0">
                <a:solidFill>
                  <a:srgbClr val="002C84"/>
                </a:solidFill>
                <a:sym typeface="Symbol" pitchFamily="18" charset="2"/>
              </a:rPr>
              <a:t>            s[</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 = t[j];</a:t>
            </a:r>
            <a:r>
              <a:rPr kumimoji="1" lang="en-US" altLang="zh-CN" sz="2400" b="1" dirty="0">
                <a:solidFill>
                  <a:srgbClr val="FF0000"/>
                </a:solidFill>
                <a:sym typeface="Symbol" pitchFamily="18" charset="2"/>
              </a:rPr>
              <a:t> //</a:t>
            </a:r>
            <a:r>
              <a:rPr kumimoji="1" lang="zh-CN" altLang="en-US" sz="2400" b="1" dirty="0">
                <a:solidFill>
                  <a:srgbClr val="FF0000"/>
                </a:solidFill>
                <a:sym typeface="Symbol" pitchFamily="18" charset="2"/>
              </a:rPr>
              <a:t>把</a:t>
            </a:r>
            <a:r>
              <a:rPr kumimoji="1" lang="en-US" altLang="zh-CN" sz="2400" b="1" dirty="0">
                <a:solidFill>
                  <a:srgbClr val="FF0000"/>
                </a:solidFill>
                <a:sym typeface="Symbol" pitchFamily="18" charset="2"/>
              </a:rPr>
              <a:t>t</a:t>
            </a:r>
            <a:r>
              <a:rPr kumimoji="1" lang="zh-CN" altLang="en-US" sz="2400" b="1" dirty="0">
                <a:solidFill>
                  <a:srgbClr val="FF0000"/>
                </a:solidFill>
                <a:sym typeface="Symbol" pitchFamily="18" charset="2"/>
              </a:rPr>
              <a:t>放到</a:t>
            </a:r>
            <a:r>
              <a:rPr kumimoji="1" lang="en-US" altLang="zh-CN" sz="2400" b="1" dirty="0">
                <a:solidFill>
                  <a:srgbClr val="FF0000"/>
                </a:solidFill>
                <a:sym typeface="Symbol" pitchFamily="18" charset="2"/>
              </a:rPr>
              <a:t>s</a:t>
            </a:r>
            <a:r>
              <a:rPr kumimoji="1" lang="zh-CN" altLang="en-US" sz="2400" b="1" dirty="0">
                <a:solidFill>
                  <a:srgbClr val="FF0000"/>
                </a:solidFill>
                <a:sym typeface="Symbol" pitchFamily="18" charset="2"/>
              </a:rPr>
              <a:t>的第</a:t>
            </a:r>
            <a:r>
              <a:rPr kumimoji="1" lang="en-US" altLang="zh-CN" sz="2400" b="1" dirty="0">
                <a:solidFill>
                  <a:srgbClr val="FF0000"/>
                </a:solidFill>
                <a:sym typeface="Symbol" pitchFamily="18" charset="2"/>
              </a:rPr>
              <a:t>n</a:t>
            </a:r>
            <a:r>
              <a:rPr kumimoji="1" lang="zh-CN" altLang="en-US" sz="2400" b="1" dirty="0">
                <a:solidFill>
                  <a:srgbClr val="FF0000"/>
                </a:solidFill>
                <a:sym typeface="Symbol" pitchFamily="18" charset="2"/>
              </a:rPr>
              <a:t>个位置开始的地方</a:t>
            </a:r>
            <a:endParaRPr kumimoji="1" lang="en-US" altLang="zh-CN" sz="2400" b="1" dirty="0">
              <a:solidFill>
                <a:srgbClr val="002C84"/>
              </a:solidFill>
              <a:sym typeface="Symbol" pitchFamily="18" charset="2"/>
            </a:endParaRPr>
          </a:p>
          <a:p>
            <a:pPr algn="l" eaLnBrk="1" hangingPunct="1"/>
            <a:r>
              <a:rPr kumimoji="1" lang="en-US" altLang="zh-CN" sz="2400" b="1" dirty="0">
                <a:solidFill>
                  <a:srgbClr val="002C84"/>
                </a:solidFill>
                <a:sym typeface="Symbol" pitchFamily="18" charset="2"/>
              </a:rPr>
              <a:t>       for(j=0; p[j] != ‘\0’; </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++,j++)</a:t>
            </a:r>
          </a:p>
          <a:p>
            <a:r>
              <a:rPr kumimoji="1" lang="en-US" altLang="zh-CN" sz="2400" b="1" dirty="0">
                <a:solidFill>
                  <a:srgbClr val="002C84"/>
                </a:solidFill>
                <a:sym typeface="Symbol" pitchFamily="18" charset="2"/>
              </a:rPr>
              <a:t>            s[</a:t>
            </a:r>
            <a:r>
              <a:rPr kumimoji="1" lang="en-US" altLang="zh-CN" sz="2400" b="1" dirty="0" err="1">
                <a:solidFill>
                  <a:srgbClr val="002C84"/>
                </a:solidFill>
                <a:sym typeface="Symbol" pitchFamily="18" charset="2"/>
              </a:rPr>
              <a:t>i</a:t>
            </a:r>
            <a:r>
              <a:rPr kumimoji="1" lang="en-US" altLang="zh-CN" sz="2400" b="1" dirty="0">
                <a:solidFill>
                  <a:srgbClr val="002C84"/>
                </a:solidFill>
                <a:sym typeface="Symbol" pitchFamily="18" charset="2"/>
              </a:rPr>
              <a:t>] = p[j];</a:t>
            </a:r>
            <a:r>
              <a:rPr kumimoji="1" lang="en-US" altLang="zh-CN" sz="2400" b="1" dirty="0">
                <a:solidFill>
                  <a:srgbClr val="FF0000"/>
                </a:solidFill>
                <a:sym typeface="Symbol" pitchFamily="18" charset="2"/>
              </a:rPr>
              <a:t> </a:t>
            </a:r>
            <a:r>
              <a:rPr kumimoji="1" lang="en-US" altLang="zh-CN" sz="2000" b="1" dirty="0">
                <a:solidFill>
                  <a:srgbClr val="FF0000"/>
                </a:solidFill>
                <a:sym typeface="Symbol" pitchFamily="18" charset="2"/>
              </a:rPr>
              <a:t>//</a:t>
            </a:r>
            <a:r>
              <a:rPr kumimoji="1" lang="zh-CN" altLang="en-US" sz="2000" b="1" dirty="0">
                <a:solidFill>
                  <a:srgbClr val="FF0000"/>
                </a:solidFill>
                <a:sym typeface="Symbol" pitchFamily="18" charset="2"/>
              </a:rPr>
              <a:t>把原来</a:t>
            </a:r>
            <a:r>
              <a:rPr kumimoji="1" lang="en-US" altLang="zh-CN" sz="2000" b="1" dirty="0">
                <a:solidFill>
                  <a:srgbClr val="FF0000"/>
                </a:solidFill>
                <a:sym typeface="Symbol" pitchFamily="18" charset="2"/>
              </a:rPr>
              <a:t>s</a:t>
            </a:r>
            <a:r>
              <a:rPr kumimoji="1" lang="zh-CN" altLang="en-US" sz="2000" b="1" dirty="0">
                <a:solidFill>
                  <a:srgbClr val="FF0000"/>
                </a:solidFill>
                <a:sym typeface="Symbol" pitchFamily="18" charset="2"/>
              </a:rPr>
              <a:t>的第</a:t>
            </a:r>
            <a:r>
              <a:rPr kumimoji="1" lang="en-US" altLang="zh-CN" sz="2000" b="1" dirty="0">
                <a:solidFill>
                  <a:srgbClr val="FF0000"/>
                </a:solidFill>
                <a:sym typeface="Symbol" pitchFamily="18" charset="2"/>
              </a:rPr>
              <a:t>n</a:t>
            </a:r>
            <a:r>
              <a:rPr kumimoji="1" lang="zh-CN" altLang="en-US" sz="2000" b="1" dirty="0">
                <a:solidFill>
                  <a:srgbClr val="FF0000"/>
                </a:solidFill>
                <a:sym typeface="Symbol" pitchFamily="18" charset="2"/>
              </a:rPr>
              <a:t>个字符后面的内容插入到新</a:t>
            </a:r>
            <a:r>
              <a:rPr kumimoji="1" lang="en-US" altLang="zh-CN" sz="2000" b="1" dirty="0">
                <a:solidFill>
                  <a:srgbClr val="FF0000"/>
                </a:solidFill>
                <a:sym typeface="Symbol" pitchFamily="18" charset="2"/>
              </a:rPr>
              <a:t>s</a:t>
            </a:r>
            <a:r>
              <a:rPr kumimoji="1" lang="zh-CN" altLang="en-US" sz="2000" b="1" dirty="0">
                <a:solidFill>
                  <a:srgbClr val="FF0000"/>
                </a:solidFill>
                <a:sym typeface="Symbol" pitchFamily="18" charset="2"/>
              </a:rPr>
              <a:t>后</a:t>
            </a:r>
            <a:endParaRPr kumimoji="1" lang="en-US" altLang="zh-CN" sz="2000" b="1" dirty="0">
              <a:solidFill>
                <a:srgbClr val="002C84"/>
              </a:solidFill>
              <a:sym typeface="Symbol" pitchFamily="18" charset="2"/>
            </a:endParaRPr>
          </a:p>
          <a:p>
            <a:r>
              <a:rPr kumimoji="1" lang="en-US" altLang="zh-CN" sz="2400" b="1" dirty="0">
                <a:solidFill>
                  <a:srgbClr val="002C84"/>
                </a:solidFill>
                <a:sym typeface="Symbol" pitchFamily="18" charset="2"/>
              </a:rPr>
              <a:t>       free(p);</a:t>
            </a:r>
            <a:r>
              <a:rPr kumimoji="1" lang="en-US" altLang="zh-CN" sz="2400" b="1" dirty="0">
                <a:solidFill>
                  <a:srgbClr val="FF0000"/>
                </a:solidFill>
                <a:sym typeface="Symbol" pitchFamily="18" charset="2"/>
              </a:rPr>
              <a:t> //</a:t>
            </a:r>
            <a:r>
              <a:rPr kumimoji="1" lang="zh-CN" altLang="en-US" sz="2400" b="1" dirty="0">
                <a:solidFill>
                  <a:srgbClr val="FF0000"/>
                </a:solidFill>
                <a:sym typeface="Symbol" pitchFamily="18" charset="2"/>
              </a:rPr>
              <a:t>释放</a:t>
            </a:r>
            <a:r>
              <a:rPr kumimoji="1" lang="en-US" altLang="zh-CN" sz="2400" b="1" dirty="0" err="1">
                <a:solidFill>
                  <a:srgbClr val="FF0000"/>
                </a:solidFill>
                <a:sym typeface="Symbol" pitchFamily="18" charset="2"/>
              </a:rPr>
              <a:t>malloc</a:t>
            </a:r>
            <a:r>
              <a:rPr kumimoji="1" lang="zh-CN" altLang="en-US" sz="2400" b="1" dirty="0">
                <a:solidFill>
                  <a:srgbClr val="FF0000"/>
                </a:solidFill>
                <a:sym typeface="Symbol" pitchFamily="18" charset="2"/>
              </a:rPr>
              <a:t>申请的空间</a:t>
            </a:r>
            <a:r>
              <a:rPr kumimoji="1" lang="en-US" altLang="zh-CN" sz="2400" b="1" dirty="0">
                <a:solidFill>
                  <a:srgbClr val="FF0000"/>
                </a:solidFill>
                <a:sym typeface="Symbol" pitchFamily="18" charset="2"/>
              </a:rPr>
              <a:t>p</a:t>
            </a:r>
            <a:endParaRPr kumimoji="1" lang="en-US" altLang="zh-CN" sz="2400" b="1" dirty="0">
              <a:solidFill>
                <a:srgbClr val="002C84"/>
              </a:solidFill>
              <a:sym typeface="Symbol" pitchFamily="18" charset="2"/>
            </a:endParaRPr>
          </a:p>
          <a:p>
            <a:pPr algn="l" eaLnBrk="1" hangingPunct="1"/>
            <a:r>
              <a:rPr kumimoji="1" lang="en-US" altLang="zh-CN" sz="2800" b="1" dirty="0">
                <a:solidFill>
                  <a:srgbClr val="002C84"/>
                </a:solidFill>
                <a:sym typeface="Symbol" pitchFamily="18" charset="2"/>
              </a:rPr>
              <a:t>      return n;</a:t>
            </a:r>
          </a:p>
          <a:p>
            <a:pPr algn="l" eaLnBrk="1" hangingPunct="1"/>
            <a:r>
              <a:rPr kumimoji="1" lang="en-US" altLang="zh-CN" sz="2800" b="1" dirty="0">
                <a:solidFill>
                  <a:srgbClr val="002C84"/>
                </a:solidFill>
                <a:sym typeface="Symbol" pitchFamily="18" charset="2"/>
              </a:rPr>
              <a:t>}</a:t>
            </a:r>
          </a:p>
        </p:txBody>
      </p:sp>
      <p:sp>
        <p:nvSpPr>
          <p:cNvPr id="8" name="TextBox 7"/>
          <p:cNvSpPr txBox="1"/>
          <p:nvPr/>
        </p:nvSpPr>
        <p:spPr>
          <a:xfrm>
            <a:off x="8255446" y="4149080"/>
            <a:ext cx="3934967" cy="267765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int</a:t>
            </a:r>
            <a:r>
              <a:rPr lang="en-US" altLang="zh-CN" sz="2400" dirty="0"/>
              <a:t>  insert(char s[ ] , char t[ ], </a:t>
            </a:r>
            <a:r>
              <a:rPr lang="en-US" altLang="zh-CN" sz="2400" dirty="0" err="1"/>
              <a:t>int</a:t>
            </a:r>
            <a:r>
              <a:rPr lang="en-US" altLang="zh-CN" sz="2400" dirty="0"/>
              <a:t> n)</a:t>
            </a:r>
          </a:p>
          <a:p>
            <a:r>
              <a:rPr lang="en-US" altLang="zh-CN" sz="2400" dirty="0"/>
              <a:t>{</a:t>
            </a:r>
            <a:r>
              <a:rPr lang="en-US" altLang="zh-CN" sz="2400" dirty="0">
                <a:solidFill>
                  <a:srgbClr val="FF0000"/>
                </a:solidFill>
              </a:rPr>
              <a:t>//</a:t>
            </a:r>
            <a:r>
              <a:rPr lang="zh-CN" altLang="en-US" sz="2400" dirty="0">
                <a:solidFill>
                  <a:srgbClr val="FF0000"/>
                </a:solidFill>
              </a:rPr>
              <a:t>用</a:t>
            </a:r>
            <a:r>
              <a:rPr lang="en-US" altLang="zh-CN" sz="2400" dirty="0">
                <a:solidFill>
                  <a:srgbClr val="FF0000"/>
                </a:solidFill>
              </a:rPr>
              <a:t>C</a:t>
            </a:r>
            <a:r>
              <a:rPr lang="zh-CN" altLang="en-US" sz="2400" dirty="0">
                <a:solidFill>
                  <a:srgbClr val="FF0000"/>
                </a:solidFill>
              </a:rPr>
              <a:t>的库函数实现</a:t>
            </a:r>
            <a:endParaRPr lang="en-US" altLang="zh-CN" sz="2400" dirty="0"/>
          </a:p>
          <a:p>
            <a:r>
              <a:rPr lang="en-US" altLang="zh-CN" sz="2400" dirty="0"/>
              <a:t>     </a:t>
            </a:r>
            <a:r>
              <a:rPr lang="en-US" altLang="zh-CN" sz="2400" dirty="0" err="1"/>
              <a:t>strcat</a:t>
            </a:r>
            <a:r>
              <a:rPr lang="en-US" altLang="zh-CN" sz="2400" dirty="0"/>
              <a:t>(t, </a:t>
            </a:r>
            <a:r>
              <a:rPr lang="en-US" altLang="zh-CN" sz="2400" dirty="0" err="1"/>
              <a:t>s+n</a:t>
            </a:r>
            <a:r>
              <a:rPr lang="en-US" altLang="zh-CN" sz="2400" dirty="0"/>
              <a:t>);</a:t>
            </a:r>
          </a:p>
          <a:p>
            <a:r>
              <a:rPr lang="en-US" altLang="zh-CN" sz="2400" dirty="0"/>
              <a:t>     s[n] = ‘\0’;</a:t>
            </a:r>
          </a:p>
          <a:p>
            <a:r>
              <a:rPr lang="en-US" altLang="zh-CN" sz="2400" dirty="0"/>
              <a:t>     </a:t>
            </a:r>
            <a:r>
              <a:rPr lang="en-US" altLang="zh-CN" sz="2400" dirty="0" err="1"/>
              <a:t>strcat</a:t>
            </a:r>
            <a:r>
              <a:rPr lang="en-US" altLang="zh-CN" sz="2400" dirty="0"/>
              <a:t>(s, t);</a:t>
            </a:r>
          </a:p>
          <a:p>
            <a:r>
              <a:rPr lang="en-US" altLang="zh-CN" sz="2400" dirty="0"/>
              <a:t>     return n;</a:t>
            </a:r>
          </a:p>
          <a:p>
            <a:r>
              <a:rPr lang="en-US" altLang="zh-CN" sz="2400" dirty="0"/>
              <a:t>}</a:t>
            </a:r>
            <a:endParaRPr lang="zh-CN" altLang="en-US" sz="2400"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25273" y="260352"/>
            <a:ext cx="11251359" cy="677863"/>
            <a:chOff x="288" y="432"/>
            <a:chExt cx="1920" cy="427"/>
          </a:xfrm>
        </p:grpSpPr>
        <p:sp>
          <p:nvSpPr>
            <p:cNvPr id="3687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687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dirty="0">
                  <a:solidFill>
                    <a:srgbClr val="FF3300"/>
                  </a:solidFill>
                  <a:latin typeface="黑体" pitchFamily="49" charset="-122"/>
                  <a:ea typeface="黑体" pitchFamily="49" charset="-122"/>
                </a:rPr>
                <a:t>三</a:t>
              </a:r>
              <a:r>
                <a:rPr kumimoji="1" lang="en-US" altLang="zh-CN" sz="3100" b="1" dirty="0">
                  <a:solidFill>
                    <a:srgbClr val="FF3300"/>
                  </a:solidFill>
                  <a:latin typeface="黑体" pitchFamily="49" charset="-122"/>
                  <a:ea typeface="黑体" pitchFamily="49" charset="-122"/>
                </a:rPr>
                <a:t>.</a:t>
              </a:r>
              <a:r>
                <a:rPr kumimoji="1" lang="zh-CN" altLang="en-US" sz="3100" b="1" dirty="0">
                  <a:solidFill>
                    <a:srgbClr val="FF3300"/>
                  </a:solidFill>
                  <a:latin typeface="黑体" pitchFamily="49" charset="-122"/>
                  <a:ea typeface="黑体" pitchFamily="49" charset="-122"/>
                </a:rPr>
                <a:t>串的模式匹配</a:t>
              </a:r>
              <a:r>
                <a:rPr kumimoji="1" lang="en-US" altLang="zh-CN" sz="3100" b="1" dirty="0">
                  <a:solidFill>
                    <a:srgbClr val="FF3300"/>
                  </a:solidFill>
                  <a:latin typeface="黑体" pitchFamily="49" charset="-122"/>
                  <a:ea typeface="黑体" pitchFamily="49" charset="-122"/>
                </a:rPr>
                <a:t>(Pattern Matching)</a:t>
              </a:r>
              <a:endParaRPr kumimoji="1" lang="zh-CN" altLang="en-US" sz="3100" dirty="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179175" y="981075"/>
            <a:ext cx="12313462" cy="1800360"/>
            <a:chOff x="303" y="638"/>
            <a:chExt cx="4981" cy="919"/>
          </a:xfrm>
        </p:grpSpPr>
        <p:sp>
          <p:nvSpPr>
            <p:cNvPr id="36873" name="Freeform 76"/>
            <p:cNvSpPr>
              <a:spLocks/>
            </p:cNvSpPr>
            <p:nvPr/>
          </p:nvSpPr>
          <p:spPr bwMode="auto">
            <a:xfrm>
              <a:off x="303" y="638"/>
              <a:ext cx="4981" cy="919"/>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6874" name="Rectangle 77"/>
            <p:cNvSpPr>
              <a:spLocks noChangeArrowheads="1"/>
            </p:cNvSpPr>
            <p:nvPr/>
          </p:nvSpPr>
          <p:spPr bwMode="auto">
            <a:xfrm>
              <a:off x="935" y="727"/>
              <a:ext cx="4275" cy="784"/>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字符串的定位。给定一个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中，从起始位置开始查找，若在主串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6875" name="Rectangle 78"/>
            <p:cNvSpPr>
              <a:spLocks noChangeArrowheads="1"/>
            </p:cNvSpPr>
            <p:nvPr/>
          </p:nvSpPr>
          <p:spPr bwMode="auto">
            <a:xfrm>
              <a:off x="442" y="722"/>
              <a:ext cx="512" cy="26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sp>
        <p:nvSpPr>
          <p:cNvPr id="9" name="Rectangle 3"/>
          <p:cNvSpPr txBox="1">
            <a:spLocks noChangeArrowheads="1"/>
          </p:cNvSpPr>
          <p:nvPr/>
        </p:nvSpPr>
        <p:spPr>
          <a:xfrm>
            <a:off x="0" y="4005064"/>
            <a:ext cx="12190413" cy="2808312"/>
          </a:xfrm>
          <a:prstGeom prst="rect">
            <a:avLst/>
          </a:prstGeom>
          <a:solidFill>
            <a:srgbClr val="000066"/>
          </a:solidFill>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marL="0" indent="0" eaLnBrk="1" hangingPunct="1">
              <a:spcBef>
                <a:spcPct val="50000"/>
              </a:spcBef>
              <a:buFontTx/>
              <a:buNone/>
              <a:defRPr/>
            </a:pPr>
            <a:r>
              <a:rPr lang="zh-CN" altLang="en-US" sz="2800" b="1" dirty="0" smtClean="0">
                <a:ln>
                  <a:solidFill>
                    <a:schemeClr val="bg1">
                      <a:lumMod val="75000"/>
                      <a:lumOff val="25000"/>
                    </a:schemeClr>
                  </a:solidFill>
                </a:ln>
                <a:solidFill>
                  <a:srgbClr val="FFFF00"/>
                </a:solidFill>
                <a:latin typeface="黑体" pitchFamily="49" charset="-122"/>
                <a:ea typeface="黑体" pitchFamily="49" charset="-122"/>
              </a:rPr>
              <a:t> </a:t>
            </a:r>
            <a:r>
              <a:rPr lang="zh-CN" altLang="en-US" sz="2400" b="1" dirty="0" smtClean="0">
                <a:ln>
                  <a:solidFill>
                    <a:schemeClr val="bg1">
                      <a:lumMod val="75000"/>
                      <a:lumOff val="25000"/>
                    </a:schemeClr>
                  </a:solidFill>
                </a:ln>
                <a:solidFill>
                  <a:srgbClr val="FFFF00"/>
                </a:solidFill>
                <a:latin typeface="黑体" pitchFamily="49" charset="-122"/>
                <a:ea typeface="黑体" pitchFamily="49" charset="-122"/>
              </a:rPr>
              <a:t>串</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的简单模式匹配算法</a:t>
            </a:r>
            <a:r>
              <a:rPr lang="en-US" altLang="zh-CN" sz="2400" b="1" dirty="0">
                <a:ln>
                  <a:solidFill>
                    <a:schemeClr val="bg1">
                      <a:lumMod val="75000"/>
                      <a:lumOff val="25000"/>
                    </a:schemeClr>
                  </a:solidFill>
                </a:ln>
                <a:solidFill>
                  <a:srgbClr val="FFFF00"/>
                </a:solidFill>
                <a:latin typeface="黑体" pitchFamily="49" charset="-122"/>
                <a:ea typeface="黑体" pitchFamily="49" charset="-122"/>
              </a:rPr>
              <a:t>Brute-Force</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布鲁特</a:t>
            </a:r>
            <a:r>
              <a:rPr lang="en-US" altLang="zh-CN" sz="2400" b="1" dirty="0">
                <a:ln>
                  <a:solidFill>
                    <a:schemeClr val="bg1">
                      <a:lumMod val="75000"/>
                      <a:lumOff val="25000"/>
                    </a:schemeClr>
                  </a:solidFill>
                </a:ln>
                <a:solidFill>
                  <a:srgbClr val="FFC000"/>
                </a:solidFill>
                <a:latin typeface="黑体" pitchFamily="49" charset="-122"/>
                <a:ea typeface="黑体" pitchFamily="49" charset="-122"/>
              </a:rPr>
              <a:t>-</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福斯</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，又称</a:t>
            </a:r>
            <a:r>
              <a:rPr lang="zh-CN" altLang="en-US" sz="2400" b="1" dirty="0">
                <a:ln>
                  <a:solidFill>
                    <a:schemeClr val="bg1">
                      <a:lumMod val="75000"/>
                      <a:lumOff val="25000"/>
                    </a:schemeClr>
                  </a:solidFill>
                </a:ln>
                <a:solidFill>
                  <a:srgbClr val="FFC000"/>
                </a:solidFill>
                <a:latin typeface="黑体" pitchFamily="49" charset="-122"/>
                <a:ea typeface="黑体" pitchFamily="49" charset="-122"/>
              </a:rPr>
              <a:t>朴素的模式匹配算法</a:t>
            </a:r>
            <a:r>
              <a:rPr lang="zh-CN" altLang="en-US" sz="2400" b="1" dirty="0">
                <a:ln>
                  <a:solidFill>
                    <a:schemeClr val="bg1">
                      <a:lumMod val="75000"/>
                      <a:lumOff val="25000"/>
                    </a:schemeClr>
                  </a:solidFill>
                </a:ln>
                <a:solidFill>
                  <a:srgbClr val="FFFF00"/>
                </a:solidFill>
                <a:latin typeface="黑体" pitchFamily="49" charset="-122"/>
                <a:ea typeface="黑体" pitchFamily="49" charset="-122"/>
              </a:rPr>
              <a:t>）算法：</a:t>
            </a:r>
          </a:p>
          <a:p>
            <a:pPr eaLnBrk="1" hangingPunct="1">
              <a:spcBef>
                <a:spcPct val="0"/>
              </a:spcBef>
              <a:buFont typeface="Wingdings" pitchFamily="2" charset="2"/>
              <a:buChar char="Ø"/>
              <a:defRPr/>
            </a:pPr>
            <a:r>
              <a:rPr lang="zh-CN" altLang="en-US" sz="2400" b="1" dirty="0" smtClean="0">
                <a:solidFill>
                  <a:schemeClr val="bg1"/>
                </a:solidFill>
                <a:latin typeface="宋体" charset="-122"/>
              </a:rPr>
              <a:t> 将</a:t>
            </a:r>
            <a:r>
              <a:rPr lang="zh-CN" altLang="en-US" sz="2400" b="1" dirty="0">
                <a:solidFill>
                  <a:schemeClr val="bg1"/>
                </a:solidFill>
                <a:latin typeface="宋体" charset="-122"/>
              </a:rPr>
              <a:t>主串</a:t>
            </a:r>
            <a:r>
              <a:rPr lang="en-US" altLang="zh-CN" sz="2400" b="1" dirty="0">
                <a:solidFill>
                  <a:schemeClr val="bg1"/>
                </a:solidFill>
                <a:latin typeface="宋体" charset="-122"/>
              </a:rPr>
              <a:t>S</a:t>
            </a:r>
            <a:r>
              <a:rPr lang="zh-CN" altLang="en-US" sz="2400" b="1" dirty="0">
                <a:solidFill>
                  <a:schemeClr val="bg1"/>
                </a:solidFill>
                <a:latin typeface="宋体" charset="-122"/>
              </a:rPr>
              <a:t>的第一个字符和模式串</a:t>
            </a:r>
            <a:r>
              <a:rPr lang="en-US" altLang="zh-CN" sz="2400" b="1" dirty="0">
                <a:solidFill>
                  <a:schemeClr val="bg1"/>
                </a:solidFill>
                <a:latin typeface="宋体" charset="-122"/>
              </a:rPr>
              <a:t>T</a:t>
            </a:r>
            <a:r>
              <a:rPr lang="zh-CN" altLang="en-US" sz="2400" b="1" dirty="0">
                <a:solidFill>
                  <a:schemeClr val="bg1"/>
                </a:solidFill>
                <a:latin typeface="宋体" charset="-122"/>
              </a:rPr>
              <a:t>的第</a:t>
            </a:r>
            <a:r>
              <a:rPr lang="en-US" altLang="zh-CN" sz="2400" b="1" dirty="0">
                <a:solidFill>
                  <a:schemeClr val="bg1"/>
                </a:solidFill>
                <a:latin typeface="宋体" charset="-122"/>
              </a:rPr>
              <a:t>1</a:t>
            </a:r>
            <a:r>
              <a:rPr lang="zh-CN" altLang="en-US" sz="2400" b="1" dirty="0">
                <a:solidFill>
                  <a:schemeClr val="bg1"/>
                </a:solidFill>
                <a:latin typeface="宋体" charset="-122"/>
              </a:rPr>
              <a:t>个字符比较</a:t>
            </a:r>
          </a:p>
          <a:p>
            <a:pPr eaLnBrk="1" hangingPunct="1">
              <a:spcBef>
                <a:spcPct val="0"/>
              </a:spcBef>
              <a:buFontTx/>
              <a:buNone/>
              <a:defRPr/>
            </a:pPr>
            <a:r>
              <a:rPr lang="zh-CN" altLang="en-US" sz="2400" b="1" i="1" dirty="0">
                <a:solidFill>
                  <a:schemeClr val="bg1"/>
                </a:solidFill>
                <a:latin typeface="宋体" charset="-122"/>
              </a:rPr>
              <a:t>   </a:t>
            </a:r>
            <a:r>
              <a:rPr lang="zh-CN" altLang="en-US" sz="2400" b="1" i="1" dirty="0" smtClean="0">
                <a:solidFill>
                  <a:schemeClr val="bg1"/>
                </a:solidFill>
                <a:latin typeface="宋体" charset="-122"/>
              </a:rPr>
              <a:t>   </a:t>
            </a:r>
            <a:r>
              <a:rPr lang="zh-CN" altLang="en-US" sz="2400" b="1" i="1" dirty="0">
                <a:solidFill>
                  <a:schemeClr val="bg1"/>
                </a:solidFill>
                <a:latin typeface="宋体" charset="-122"/>
              </a:rPr>
              <a:t>若</a:t>
            </a:r>
            <a:r>
              <a:rPr lang="zh-CN" altLang="en-US" sz="2400" b="1" i="1" dirty="0">
                <a:solidFill>
                  <a:srgbClr val="FFC000"/>
                </a:solidFill>
                <a:latin typeface="宋体" charset="-122"/>
              </a:rPr>
              <a:t>相等</a:t>
            </a:r>
            <a:r>
              <a:rPr lang="zh-CN" altLang="en-US" sz="2400" b="1" i="1" dirty="0">
                <a:solidFill>
                  <a:schemeClr val="bg1"/>
                </a:solidFill>
                <a:latin typeface="宋体" charset="-122"/>
              </a:rPr>
              <a:t>，继续逐个比较后续字符；</a:t>
            </a:r>
          </a:p>
          <a:p>
            <a:pPr eaLnBrk="1" hangingPunct="1">
              <a:spcBef>
                <a:spcPct val="0"/>
              </a:spcBef>
              <a:buFontTx/>
              <a:buNone/>
              <a:defRPr/>
            </a:pPr>
            <a:r>
              <a:rPr lang="zh-CN" altLang="en-US" sz="2400" b="1" i="1" dirty="0">
                <a:solidFill>
                  <a:schemeClr val="bg1"/>
                </a:solidFill>
                <a:latin typeface="宋体" charset="-122"/>
              </a:rPr>
              <a:t>   </a:t>
            </a:r>
            <a:r>
              <a:rPr lang="zh-CN" altLang="en-US" sz="2400" b="1" i="1" dirty="0" smtClean="0">
                <a:solidFill>
                  <a:schemeClr val="bg1"/>
                </a:solidFill>
                <a:latin typeface="宋体" charset="-122"/>
              </a:rPr>
              <a:t>   </a:t>
            </a:r>
            <a:r>
              <a:rPr lang="zh-CN" altLang="en-US" sz="2400" b="1" i="1" dirty="0">
                <a:solidFill>
                  <a:schemeClr val="bg1"/>
                </a:solidFill>
                <a:latin typeface="宋体" charset="-122"/>
              </a:rPr>
              <a:t>若</a:t>
            </a:r>
            <a:r>
              <a:rPr lang="zh-CN" altLang="en-US" sz="2400" b="1" i="1" dirty="0">
                <a:solidFill>
                  <a:srgbClr val="FFC000"/>
                </a:solidFill>
                <a:latin typeface="宋体" charset="-122"/>
              </a:rPr>
              <a:t>不等</a:t>
            </a:r>
            <a:r>
              <a:rPr lang="zh-CN" altLang="en-US" sz="2400" b="1" i="1" dirty="0">
                <a:solidFill>
                  <a:schemeClr val="bg1"/>
                </a:solidFill>
                <a:latin typeface="宋体" charset="-122"/>
              </a:rPr>
              <a:t>，从主串</a:t>
            </a:r>
            <a:r>
              <a:rPr lang="en-US" altLang="zh-CN" sz="2400" b="1" i="1" dirty="0">
                <a:solidFill>
                  <a:schemeClr val="bg1"/>
                </a:solidFill>
                <a:latin typeface="宋体" charset="-122"/>
              </a:rPr>
              <a:t>S</a:t>
            </a:r>
            <a:r>
              <a:rPr lang="zh-CN" altLang="en-US" sz="2400" b="1" i="1" dirty="0">
                <a:solidFill>
                  <a:schemeClr val="bg1"/>
                </a:solidFill>
                <a:latin typeface="宋体" charset="-122"/>
              </a:rPr>
              <a:t>的下一字符起，重新与</a:t>
            </a:r>
            <a:r>
              <a:rPr lang="en-US" altLang="zh-CN" sz="2400" b="1" i="1" dirty="0">
                <a:solidFill>
                  <a:schemeClr val="bg1"/>
                </a:solidFill>
                <a:latin typeface="宋体" charset="-122"/>
              </a:rPr>
              <a:t>T</a:t>
            </a:r>
            <a:r>
              <a:rPr lang="zh-CN" altLang="en-US" sz="2400" b="1" i="1" dirty="0">
                <a:solidFill>
                  <a:schemeClr val="bg1"/>
                </a:solidFill>
                <a:latin typeface="宋体" charset="-122"/>
              </a:rPr>
              <a:t>第一个字符比较。 </a:t>
            </a:r>
          </a:p>
          <a:p>
            <a:pPr eaLnBrk="1" hangingPunct="1">
              <a:spcBef>
                <a:spcPct val="50000"/>
              </a:spcBef>
              <a:buFont typeface="Wingdings" pitchFamily="2" charset="2"/>
              <a:buChar char="Ø"/>
              <a:defRPr/>
            </a:pPr>
            <a:r>
              <a:rPr lang="zh-CN" altLang="en-US" sz="2400" b="1" dirty="0" smtClean="0">
                <a:solidFill>
                  <a:schemeClr val="bg1"/>
                </a:solidFill>
                <a:latin typeface="宋体" charset="-122"/>
              </a:rPr>
              <a:t> 直到</a:t>
            </a:r>
            <a:r>
              <a:rPr lang="zh-CN" altLang="en-US" sz="2400" b="1" dirty="0">
                <a:solidFill>
                  <a:schemeClr val="bg1"/>
                </a:solidFill>
                <a:latin typeface="宋体" charset="-122"/>
              </a:rPr>
              <a:t>主串</a:t>
            </a:r>
            <a:r>
              <a:rPr lang="en-US" altLang="zh-CN" sz="2400" b="1" dirty="0">
                <a:solidFill>
                  <a:schemeClr val="bg1"/>
                </a:solidFill>
                <a:latin typeface="宋体" charset="-122"/>
              </a:rPr>
              <a:t>S</a:t>
            </a:r>
            <a:r>
              <a:rPr lang="zh-CN" altLang="en-US" sz="2400" b="1" dirty="0">
                <a:solidFill>
                  <a:schemeClr val="bg1"/>
                </a:solidFill>
                <a:latin typeface="宋体" charset="-122"/>
              </a:rPr>
              <a:t>的一个连续子串字符序列与模式</a:t>
            </a:r>
            <a:r>
              <a:rPr lang="en-US" altLang="zh-CN" sz="2400" b="1" dirty="0">
                <a:solidFill>
                  <a:schemeClr val="bg1"/>
                </a:solidFill>
                <a:latin typeface="宋体" charset="-122"/>
              </a:rPr>
              <a:t>T</a:t>
            </a:r>
            <a:r>
              <a:rPr lang="zh-CN" altLang="en-US" sz="2400" b="1" dirty="0">
                <a:solidFill>
                  <a:schemeClr val="bg1"/>
                </a:solidFill>
                <a:latin typeface="宋体" charset="-122"/>
              </a:rPr>
              <a:t>相等。返回值为</a:t>
            </a:r>
            <a:r>
              <a:rPr lang="en-US" altLang="zh-CN" sz="2400" b="1" dirty="0">
                <a:solidFill>
                  <a:schemeClr val="bg1"/>
                </a:solidFill>
                <a:latin typeface="宋体" charset="-122"/>
              </a:rPr>
              <a:t>S</a:t>
            </a:r>
            <a:r>
              <a:rPr lang="zh-CN" altLang="en-US" sz="2400" b="1" dirty="0">
                <a:solidFill>
                  <a:schemeClr val="bg1"/>
                </a:solidFill>
                <a:latin typeface="宋体" charset="-122"/>
              </a:rPr>
              <a:t>中与</a:t>
            </a:r>
            <a:r>
              <a:rPr lang="en-US" altLang="zh-CN" sz="2400" b="1" dirty="0">
                <a:solidFill>
                  <a:schemeClr val="bg1"/>
                </a:solidFill>
                <a:latin typeface="宋体" charset="-122"/>
              </a:rPr>
              <a:t>T</a:t>
            </a:r>
            <a:r>
              <a:rPr lang="zh-CN" altLang="en-US" sz="2400" b="1" dirty="0">
                <a:solidFill>
                  <a:schemeClr val="bg1"/>
                </a:solidFill>
                <a:latin typeface="宋体" charset="-122"/>
              </a:rPr>
              <a:t>匹配的子序列第一个字符的序号，</a:t>
            </a:r>
            <a:r>
              <a:rPr lang="zh-CN" altLang="en-US" sz="2400" b="1" dirty="0" smtClean="0">
                <a:solidFill>
                  <a:schemeClr val="bg1"/>
                </a:solidFill>
                <a:latin typeface="宋体" charset="-122"/>
              </a:rPr>
              <a:t>即  匹配</a:t>
            </a:r>
            <a:r>
              <a:rPr lang="zh-CN" altLang="en-US" sz="2400" b="1" dirty="0">
                <a:solidFill>
                  <a:schemeClr val="bg1"/>
                </a:solidFill>
                <a:latin typeface="宋体" charset="-122"/>
              </a:rPr>
              <a:t>成功。否则，匹配失败，返回值 </a:t>
            </a:r>
            <a:r>
              <a:rPr lang="en-US" altLang="zh-CN" sz="2400" b="1" dirty="0">
                <a:solidFill>
                  <a:schemeClr val="bg1"/>
                </a:solidFill>
              </a:rPr>
              <a:t>–</a:t>
            </a:r>
            <a:r>
              <a:rPr lang="en-US" altLang="zh-CN" sz="2400" b="1" dirty="0">
                <a:solidFill>
                  <a:schemeClr val="bg1"/>
                </a:solidFill>
                <a:latin typeface="宋体" charset="-122"/>
              </a:rPr>
              <a:t>1</a:t>
            </a:r>
            <a:r>
              <a:rPr lang="zh-CN" altLang="en-US" sz="2400" b="1" dirty="0">
                <a:solidFill>
                  <a:schemeClr val="bg1"/>
                </a:solidFill>
                <a:latin typeface="宋体" charset="-122"/>
              </a:rPr>
              <a:t>。</a:t>
            </a:r>
          </a:p>
        </p:txBody>
      </p:sp>
      <p:sp>
        <p:nvSpPr>
          <p:cNvPr id="10" name="Text Box 7"/>
          <p:cNvSpPr txBox="1">
            <a:spLocks noChangeArrowheads="1"/>
          </p:cNvSpPr>
          <p:nvPr/>
        </p:nvSpPr>
        <p:spPr bwMode="auto">
          <a:xfrm>
            <a:off x="2471760" y="3068960"/>
            <a:ext cx="5894562" cy="830997"/>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400" b="1" dirty="0">
                <a:solidFill>
                  <a:srgbClr val="000099"/>
                </a:solidFill>
                <a:latin typeface="幼圆" pitchFamily="49" charset="-122"/>
                <a:ea typeface="幼圆" pitchFamily="49" charset="-122"/>
              </a:rPr>
              <a:t>例如</a:t>
            </a:r>
            <a:r>
              <a:rPr kumimoji="1" lang="en-US" altLang="zh-CN" sz="2400" b="1" dirty="0">
                <a:solidFill>
                  <a:srgbClr val="000099"/>
                </a:solidFill>
                <a:latin typeface="楷体_GB2312" pitchFamily="49" charset="-122"/>
                <a:ea typeface="楷体_GB2312" pitchFamily="49" charset="-122"/>
              </a:rPr>
              <a:t>:   </a:t>
            </a:r>
            <a:r>
              <a:rPr kumimoji="1" lang="en-US" altLang="zh-CN" sz="2400" b="1" dirty="0" smtClean="0">
                <a:solidFill>
                  <a:srgbClr val="000099"/>
                </a:solidFill>
                <a:latin typeface="楷体_GB2312" pitchFamily="49" charset="-122"/>
                <a:ea typeface="楷体_GB2312" pitchFamily="49" charset="-122"/>
              </a:rPr>
              <a:t>	</a:t>
            </a:r>
            <a:r>
              <a:rPr kumimoji="1" lang="en-US" altLang="zh-CN" sz="2400" b="1" dirty="0" smtClean="0">
                <a:solidFill>
                  <a:srgbClr val="000099"/>
                </a:solidFill>
                <a:ea typeface="楷体_GB2312" pitchFamily="49" charset="-122"/>
              </a:rPr>
              <a:t>S</a:t>
            </a:r>
            <a:r>
              <a:rPr kumimoji="1" lang="en-US" altLang="zh-CN" sz="2400" b="1" dirty="0">
                <a:solidFill>
                  <a:srgbClr val="000099"/>
                </a:solidFill>
                <a:ea typeface="楷体_GB2312" pitchFamily="49" charset="-122"/>
              </a:rPr>
              <a:t>=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000099"/>
                </a:solidFill>
                <a:ea typeface="楷体_GB2312" pitchFamily="49" charset="-122"/>
              </a:rPr>
              <a:t>Beijing&amp;Nanjing&amp;Shanghai</a:t>
            </a:r>
            <a:r>
              <a:rPr kumimoji="1" lang="en-US" altLang="zh-CN" sz="2400" b="1" dirty="0">
                <a:solidFill>
                  <a:srgbClr val="000099"/>
                </a:solidFill>
                <a:cs typeface="Times New Roman" pitchFamily="18" charset="0"/>
                <a:sym typeface="Symbol" pitchFamily="18" charset="2"/>
              </a:rPr>
              <a:t>´</a:t>
            </a:r>
            <a:endParaRPr kumimoji="1" lang="en-US" altLang="zh-CN" sz="2400" b="1" dirty="0">
              <a:solidFill>
                <a:srgbClr val="000099"/>
              </a:solidFill>
              <a:latin typeface="楷体_GB2312" pitchFamily="49" charset="-122"/>
              <a:ea typeface="楷体_GB2312" pitchFamily="49" charset="-122"/>
            </a:endParaRPr>
          </a:p>
          <a:p>
            <a:pPr algn="l" eaLnBrk="1" hangingPunct="1"/>
            <a:r>
              <a:rPr kumimoji="1" lang="en-US" altLang="zh-CN" sz="2400" b="1" dirty="0">
                <a:solidFill>
                  <a:srgbClr val="000099"/>
                </a:solidFill>
                <a:latin typeface="楷体_GB2312" pitchFamily="49" charset="-122"/>
                <a:ea typeface="楷体_GB2312" pitchFamily="49" charset="-122"/>
              </a:rPr>
              <a:t>        </a:t>
            </a:r>
            <a:r>
              <a:rPr kumimoji="1" lang="en-US" altLang="zh-CN" sz="2400" b="1" dirty="0">
                <a:solidFill>
                  <a:srgbClr val="000099"/>
                </a:solidFill>
                <a:ea typeface="楷体_GB2312" pitchFamily="49" charset="-122"/>
              </a:rPr>
              <a:t>T= </a:t>
            </a:r>
            <a:r>
              <a:rPr kumimoji="1" lang="en-US" altLang="zh-CN" sz="2400" b="1" dirty="0">
                <a:solidFill>
                  <a:srgbClr val="000099"/>
                </a:solidFill>
                <a:cs typeface="Times New Roman" pitchFamily="18" charset="0"/>
                <a:sym typeface="Symbol" pitchFamily="18" charset="2"/>
              </a:rPr>
              <a:t>´</a:t>
            </a:r>
            <a:r>
              <a:rPr kumimoji="1" lang="en-US" altLang="zh-CN" sz="2400" b="1" dirty="0" err="1">
                <a:solidFill>
                  <a:srgbClr val="000099"/>
                </a:solidFill>
                <a:ea typeface="楷体_GB2312" pitchFamily="49" charset="-122"/>
              </a:rPr>
              <a:t>jing</a:t>
            </a:r>
            <a:r>
              <a:rPr kumimoji="1" lang="en-US" altLang="zh-CN" sz="2400" b="1" dirty="0">
                <a:solidFill>
                  <a:srgbClr val="000099"/>
                </a:solidFill>
                <a:cs typeface="Times New Roman" pitchFamily="18" charset="0"/>
                <a:sym typeface="Symbol" pitchFamily="18" charset="2"/>
              </a:rPr>
              <a:t>´</a:t>
            </a:r>
            <a:endParaRPr kumimoji="1" lang="en-US" altLang="zh-CN" sz="3200" b="1" dirty="0">
              <a:solidFill>
                <a:srgbClr val="FFFFFF"/>
              </a:solidFill>
              <a:cs typeface="Times New Roman" pitchFamily="18" charset="0"/>
              <a:sym typeface="Symbol" pitchFamily="18" charset="2"/>
            </a:endParaRPr>
          </a:p>
        </p:txBody>
      </p:sp>
      <p:grpSp>
        <p:nvGrpSpPr>
          <p:cNvPr id="4" name="Group 8"/>
          <p:cNvGrpSpPr>
            <a:grpSpLocks/>
          </p:cNvGrpSpPr>
          <p:nvPr/>
        </p:nvGrpSpPr>
        <p:grpSpPr bwMode="auto">
          <a:xfrm>
            <a:off x="8986841" y="3069405"/>
            <a:ext cx="3203572" cy="538162"/>
            <a:chOff x="502" y="3768"/>
            <a:chExt cx="1514" cy="339"/>
          </a:xfrm>
        </p:grpSpPr>
        <p:sp>
          <p:nvSpPr>
            <p:cNvPr id="36871" name="AutoShape 9"/>
            <p:cNvSpPr>
              <a:spLocks noChangeArrowheads="1"/>
            </p:cNvSpPr>
            <p:nvPr/>
          </p:nvSpPr>
          <p:spPr bwMode="auto">
            <a:xfrm>
              <a:off x="502" y="3793"/>
              <a:ext cx="1514" cy="314"/>
            </a:xfrm>
            <a:prstGeom prst="cloudCallout">
              <a:avLst>
                <a:gd name="adj1" fmla="val -153912"/>
                <a:gd name="adj2" fmla="val -37398"/>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6872"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dirty="0">
                  <a:solidFill>
                    <a:srgbClr val="FF3300"/>
                  </a:solidFill>
                  <a:latin typeface="黑体" pitchFamily="49" charset="-122"/>
                  <a:ea typeface="黑体" pitchFamily="49" charset="-122"/>
                </a:rPr>
                <a:t>返回</a:t>
              </a:r>
              <a:r>
                <a:rPr kumimoji="1" lang="en-US" altLang="zh-CN" sz="2700" b="1" dirty="0">
                  <a:solidFill>
                    <a:srgbClr val="FF3300"/>
                  </a:solidFill>
                  <a:latin typeface="黑体" pitchFamily="49" charset="-122"/>
                  <a:ea typeface="黑体" pitchFamily="49" charset="-122"/>
                </a:rPr>
                <a:t>4</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719309" y="188640"/>
            <a:ext cx="10971372" cy="1143000"/>
          </a:xfrm>
        </p:spPr>
        <p:txBody>
          <a:bodyPr/>
          <a:lstStyle/>
          <a:p>
            <a:r>
              <a:rPr lang="zh-CN" altLang="en-US" dirty="0">
                <a:ea typeface="宋体" pitchFamily="2" charset="-122"/>
              </a:rPr>
              <a:t>算法设计</a:t>
            </a:r>
          </a:p>
        </p:txBody>
      </p:sp>
      <p:sp>
        <p:nvSpPr>
          <p:cNvPr id="159747" name="Rectangle 3"/>
          <p:cNvSpPr>
            <a:spLocks noGrp="1" noChangeArrowheads="1"/>
          </p:cNvSpPr>
          <p:nvPr>
            <p:ph type="body" idx="1"/>
          </p:nvPr>
        </p:nvSpPr>
        <p:spPr>
          <a:xfrm>
            <a:off x="609522" y="1340768"/>
            <a:ext cx="10971372" cy="4525963"/>
          </a:xfrm>
        </p:spPr>
        <p:txBody>
          <a:bodyPr/>
          <a:lstStyle/>
          <a:p>
            <a:r>
              <a:rPr lang="zh-CN" altLang="en-US" b="0" dirty="0">
                <a:ea typeface="宋体" pitchFamily="2" charset="-122"/>
              </a:rPr>
              <a:t>设</a:t>
            </a:r>
            <a:r>
              <a:rPr lang="en-US" altLang="zh-CN" b="0" dirty="0" err="1">
                <a:ea typeface="宋体" pitchFamily="2" charset="-122"/>
              </a:rPr>
              <a:t>int</a:t>
            </a:r>
            <a:r>
              <a:rPr lang="en-US" altLang="zh-CN" b="0" dirty="0">
                <a:ea typeface="宋体" pitchFamily="2" charset="-122"/>
              </a:rPr>
              <a:t> index(char s[ ], char t[ ])</a:t>
            </a:r>
            <a:r>
              <a:rPr lang="zh-CN" altLang="en-US" b="0" dirty="0">
                <a:ea typeface="宋体" pitchFamily="2" charset="-122"/>
              </a:rPr>
              <a:t>函数用来在字符串</a:t>
            </a:r>
            <a:r>
              <a:rPr lang="en-US" altLang="zh-CN" b="0" dirty="0">
                <a:ea typeface="宋体" pitchFamily="2" charset="-122"/>
              </a:rPr>
              <a:t>s</a:t>
            </a:r>
            <a:r>
              <a:rPr lang="zh-CN" altLang="en-US" b="0" dirty="0">
                <a:ea typeface="宋体" pitchFamily="2" charset="-122"/>
              </a:rPr>
              <a:t>中查找字符串</a:t>
            </a:r>
            <a:r>
              <a:rPr lang="en-US" altLang="zh-CN" b="0" dirty="0">
                <a:ea typeface="宋体" pitchFamily="2" charset="-122"/>
              </a:rPr>
              <a:t>t</a:t>
            </a:r>
            <a:r>
              <a:rPr lang="zh-CN" altLang="en-US" b="0" dirty="0">
                <a:ea typeface="宋体" pitchFamily="2" charset="-122"/>
              </a:rPr>
              <a:t>。若找到则返回</a:t>
            </a:r>
            <a:r>
              <a:rPr lang="en-US" altLang="zh-CN" b="0" dirty="0">
                <a:ea typeface="宋体" pitchFamily="2" charset="-122"/>
              </a:rPr>
              <a:t>t</a:t>
            </a:r>
            <a:r>
              <a:rPr lang="zh-CN" altLang="en-US" b="0" dirty="0">
                <a:ea typeface="宋体" pitchFamily="2" charset="-122"/>
              </a:rPr>
              <a:t>在</a:t>
            </a:r>
            <a:r>
              <a:rPr lang="en-US" altLang="zh-CN" b="0" dirty="0">
                <a:ea typeface="宋体" pitchFamily="2" charset="-122"/>
              </a:rPr>
              <a:t>s</a:t>
            </a:r>
            <a:r>
              <a:rPr lang="zh-CN" altLang="en-US" b="0" dirty="0">
                <a:ea typeface="宋体" pitchFamily="2" charset="-122"/>
              </a:rPr>
              <a:t>中出现的位置，否则返回</a:t>
            </a:r>
            <a:r>
              <a:rPr lang="en-US" altLang="zh-CN" b="0" dirty="0">
                <a:ea typeface="宋体" pitchFamily="2" charset="-122"/>
              </a:rPr>
              <a:t>-1</a:t>
            </a:r>
            <a:r>
              <a:rPr lang="zh-CN" altLang="en-US" b="0" dirty="0">
                <a:ea typeface="宋体" pitchFamily="2" charset="-122"/>
              </a:rPr>
              <a:t>。其主要查找算法如下：</a:t>
            </a:r>
          </a:p>
        </p:txBody>
      </p:sp>
      <p:grpSp>
        <p:nvGrpSpPr>
          <p:cNvPr id="2" name="Group 4"/>
          <p:cNvGrpSpPr>
            <a:grpSpLocks/>
          </p:cNvGrpSpPr>
          <p:nvPr/>
        </p:nvGrpSpPr>
        <p:grpSpPr bwMode="auto">
          <a:xfrm>
            <a:off x="2543902" y="2276475"/>
            <a:ext cx="6842293" cy="893763"/>
            <a:chOff x="1202" y="1434"/>
            <a:chExt cx="3233" cy="563"/>
          </a:xfrm>
        </p:grpSpPr>
        <p:grpSp>
          <p:nvGrpSpPr>
            <p:cNvPr id="3" name="Group 5"/>
            <p:cNvGrpSpPr>
              <a:grpSpLocks/>
            </p:cNvGrpSpPr>
            <p:nvPr/>
          </p:nvGrpSpPr>
          <p:grpSpPr bwMode="auto">
            <a:xfrm>
              <a:off x="1202" y="1434"/>
              <a:ext cx="886" cy="563"/>
              <a:chOff x="1202" y="1434"/>
              <a:chExt cx="886" cy="563"/>
            </a:xfrm>
          </p:grpSpPr>
          <p:sp>
            <p:nvSpPr>
              <p:cNvPr id="8222" name="Rectangle 6"/>
              <p:cNvSpPr>
                <a:spLocks noChangeArrowheads="1"/>
              </p:cNvSpPr>
              <p:nvPr/>
            </p:nvSpPr>
            <p:spPr bwMode="auto">
              <a:xfrm>
                <a:off x="1247" y="1675"/>
                <a:ext cx="87" cy="291"/>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sz="2400"/>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6" name="Text Box 10"/>
              <p:cNvSpPr txBox="1">
                <a:spLocks noChangeArrowheads="1"/>
              </p:cNvSpPr>
              <p:nvPr/>
            </p:nvSpPr>
            <p:spPr bwMode="auto">
              <a:xfrm>
                <a:off x="1882" y="1706"/>
                <a:ext cx="206" cy="291"/>
              </a:xfrm>
              <a:prstGeom prst="rect">
                <a:avLst/>
              </a:prstGeom>
              <a:noFill/>
              <a:ln w="9525">
                <a:noFill/>
                <a:miter lim="800000"/>
                <a:headEnd/>
                <a:tailEnd/>
              </a:ln>
            </p:spPr>
            <p:txBody>
              <a:bodyPr wrap="none">
                <a:spAutoFit/>
              </a:bodyPr>
              <a:lstStyle/>
              <a:p>
                <a:r>
                  <a:rPr lang="en-US" altLang="zh-CN" sz="2400"/>
                  <a:t>…</a:t>
                </a:r>
              </a:p>
            </p:txBody>
          </p:sp>
          <p:sp>
            <p:nvSpPr>
              <p:cNvPr id="8227" name="Text Box 11"/>
              <p:cNvSpPr txBox="1">
                <a:spLocks noChangeArrowheads="1"/>
              </p:cNvSpPr>
              <p:nvPr/>
            </p:nvSpPr>
            <p:spPr bwMode="auto">
              <a:xfrm>
                <a:off x="1202" y="1434"/>
                <a:ext cx="154" cy="291"/>
              </a:xfrm>
              <a:prstGeom prst="rect">
                <a:avLst/>
              </a:prstGeom>
              <a:noFill/>
              <a:ln w="9525">
                <a:noFill/>
                <a:miter lim="800000"/>
                <a:headEnd/>
                <a:tailEnd/>
              </a:ln>
            </p:spPr>
            <p:txBody>
              <a:bodyPr wrap="none">
                <a:spAutoFit/>
              </a:bodyPr>
              <a:lstStyle/>
              <a:p>
                <a:r>
                  <a:rPr lang="en-US" altLang="zh-CN" sz="2400"/>
                  <a:t>0</a:t>
                </a:r>
              </a:p>
            </p:txBody>
          </p:sp>
          <p:sp>
            <p:nvSpPr>
              <p:cNvPr id="8228" name="Text Box 12"/>
              <p:cNvSpPr txBox="1">
                <a:spLocks noChangeArrowheads="1"/>
              </p:cNvSpPr>
              <p:nvPr/>
            </p:nvSpPr>
            <p:spPr bwMode="auto">
              <a:xfrm>
                <a:off x="1338" y="1434"/>
                <a:ext cx="154" cy="291"/>
              </a:xfrm>
              <a:prstGeom prst="rect">
                <a:avLst/>
              </a:prstGeom>
              <a:noFill/>
              <a:ln w="9525">
                <a:noFill/>
                <a:miter lim="800000"/>
                <a:headEnd/>
                <a:tailEnd/>
              </a:ln>
            </p:spPr>
            <p:txBody>
              <a:bodyPr wrap="none">
                <a:spAutoFit/>
              </a:bodyPr>
              <a:lstStyle/>
              <a:p>
                <a:r>
                  <a:rPr lang="en-US" altLang="zh-CN" sz="2400"/>
                  <a:t>1</a:t>
                </a:r>
              </a:p>
            </p:txBody>
          </p:sp>
          <p:sp>
            <p:nvSpPr>
              <p:cNvPr id="8229" name="Text Box 13"/>
              <p:cNvSpPr txBox="1">
                <a:spLocks noChangeArrowheads="1"/>
              </p:cNvSpPr>
              <p:nvPr/>
            </p:nvSpPr>
            <p:spPr bwMode="auto">
              <a:xfrm>
                <a:off x="1474" y="1434"/>
                <a:ext cx="154" cy="291"/>
              </a:xfrm>
              <a:prstGeom prst="rect">
                <a:avLst/>
              </a:prstGeom>
              <a:noFill/>
              <a:ln w="9525">
                <a:noFill/>
                <a:miter lim="800000"/>
                <a:headEnd/>
                <a:tailEnd/>
              </a:ln>
            </p:spPr>
            <p:txBody>
              <a:bodyPr wrap="none">
                <a:spAutoFit/>
              </a:bodyPr>
              <a:lstStyle/>
              <a:p>
                <a:r>
                  <a:rPr lang="en-US" altLang="zh-CN" sz="2400"/>
                  <a:t>2</a:t>
                </a:r>
              </a:p>
            </p:txBody>
          </p:sp>
        </p:grpSp>
        <p:sp>
          <p:nvSpPr>
            <p:cNvPr id="8220" name="Text Box 14"/>
            <p:cNvSpPr txBox="1">
              <a:spLocks noChangeArrowheads="1"/>
            </p:cNvSpPr>
            <p:nvPr/>
          </p:nvSpPr>
          <p:spPr bwMode="auto">
            <a:xfrm>
              <a:off x="1202" y="1434"/>
              <a:ext cx="154" cy="291"/>
            </a:xfrm>
            <a:prstGeom prst="rect">
              <a:avLst/>
            </a:prstGeom>
            <a:noFill/>
            <a:ln w="9525">
              <a:noFill/>
              <a:miter lim="800000"/>
              <a:headEnd/>
              <a:tailEnd/>
            </a:ln>
          </p:spPr>
          <p:txBody>
            <a:bodyPr wrap="none">
              <a:spAutoFit/>
            </a:bodyPr>
            <a:lstStyle/>
            <a:p>
              <a:r>
                <a:rPr lang="en-US" altLang="zh-CN" sz="2400"/>
                <a:t>0</a:t>
              </a:r>
            </a:p>
          </p:txBody>
        </p:sp>
        <p:sp>
          <p:nvSpPr>
            <p:cNvPr id="8221" name="Text Box 15"/>
            <p:cNvSpPr txBox="1">
              <a:spLocks noChangeArrowheads="1"/>
            </p:cNvSpPr>
            <p:nvPr/>
          </p:nvSpPr>
          <p:spPr bwMode="auto">
            <a:xfrm>
              <a:off x="3911" y="1648"/>
              <a:ext cx="524" cy="291"/>
            </a:xfrm>
            <a:prstGeom prst="rect">
              <a:avLst/>
            </a:prstGeom>
            <a:noFill/>
            <a:ln w="9525">
              <a:noFill/>
              <a:miter lim="800000"/>
              <a:headEnd/>
              <a:tailEnd/>
            </a:ln>
          </p:spPr>
          <p:txBody>
            <a:bodyPr wrap="none">
              <a:spAutoFit/>
            </a:bodyPr>
            <a:lstStyle/>
            <a:p>
              <a:r>
                <a:rPr lang="zh-CN" altLang="en-US" sz="2400" b="0"/>
                <a:t>输入串</a:t>
              </a:r>
            </a:p>
          </p:txBody>
        </p:sp>
      </p:grpSp>
      <p:grpSp>
        <p:nvGrpSpPr>
          <p:cNvPr id="4" name="Group 16"/>
          <p:cNvGrpSpPr>
            <a:grpSpLocks/>
          </p:cNvGrpSpPr>
          <p:nvPr/>
        </p:nvGrpSpPr>
        <p:grpSpPr bwMode="auto">
          <a:xfrm>
            <a:off x="2543903" y="2636844"/>
            <a:ext cx="1739674" cy="966789"/>
            <a:chOff x="1202" y="2205"/>
            <a:chExt cx="822" cy="609"/>
          </a:xfrm>
        </p:grpSpPr>
        <p:grpSp>
          <p:nvGrpSpPr>
            <p:cNvPr id="5" name="Group 17"/>
            <p:cNvGrpSpPr>
              <a:grpSpLocks/>
            </p:cNvGrpSpPr>
            <p:nvPr/>
          </p:nvGrpSpPr>
          <p:grpSpPr bwMode="auto">
            <a:xfrm>
              <a:off x="1202" y="2205"/>
              <a:ext cx="341" cy="609"/>
              <a:chOff x="1144" y="2432"/>
              <a:chExt cx="341" cy="609"/>
            </a:xfrm>
          </p:grpSpPr>
          <p:sp>
            <p:nvSpPr>
              <p:cNvPr id="8214" name="Rectangle 18"/>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sz="2400"/>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7" name="Text Box 21"/>
              <p:cNvSpPr txBox="1">
                <a:spLocks noChangeArrowheads="1"/>
              </p:cNvSpPr>
              <p:nvPr/>
            </p:nvSpPr>
            <p:spPr bwMode="auto">
              <a:xfrm>
                <a:off x="1144" y="2746"/>
                <a:ext cx="154" cy="291"/>
              </a:xfrm>
              <a:prstGeom prst="rect">
                <a:avLst/>
              </a:prstGeom>
              <a:noFill/>
              <a:ln w="9525">
                <a:noFill/>
                <a:miter lim="800000"/>
                <a:headEnd/>
                <a:tailEnd/>
              </a:ln>
            </p:spPr>
            <p:txBody>
              <a:bodyPr wrap="none">
                <a:spAutoFit/>
              </a:bodyPr>
              <a:lstStyle/>
              <a:p>
                <a:r>
                  <a:rPr lang="en-US" altLang="zh-CN" sz="2400"/>
                  <a:t>0</a:t>
                </a:r>
              </a:p>
            </p:txBody>
          </p:sp>
          <p:sp>
            <p:nvSpPr>
              <p:cNvPr id="8218" name="Text Box 22"/>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sz="2400"/>
                  <a:t>1</a:t>
                </a:r>
              </a:p>
            </p:txBody>
          </p:sp>
        </p:grpSp>
        <p:sp>
          <p:nvSpPr>
            <p:cNvPr id="8213" name="Text Box 23"/>
            <p:cNvSpPr txBox="1">
              <a:spLocks noChangeArrowheads="1"/>
            </p:cNvSpPr>
            <p:nvPr/>
          </p:nvSpPr>
          <p:spPr bwMode="auto">
            <a:xfrm>
              <a:off x="1610" y="2251"/>
              <a:ext cx="414" cy="233"/>
            </a:xfrm>
            <a:prstGeom prst="rect">
              <a:avLst/>
            </a:prstGeom>
            <a:noFill/>
            <a:ln w="9525">
              <a:noFill/>
              <a:miter lim="800000"/>
              <a:headEnd/>
              <a:tailEnd/>
            </a:ln>
          </p:spPr>
          <p:txBody>
            <a:bodyPr wrap="none">
              <a:spAutoFit/>
            </a:bodyPr>
            <a:lstStyle/>
            <a:p>
              <a:r>
                <a:rPr lang="zh-CN" altLang="en-US" b="0"/>
                <a:t>给定串</a:t>
              </a:r>
            </a:p>
          </p:txBody>
        </p:sp>
      </p:grpSp>
      <p:sp>
        <p:nvSpPr>
          <p:cNvPr id="159768" name="Text Box 24"/>
          <p:cNvSpPr txBox="1">
            <a:spLocks noChangeArrowheads="1"/>
          </p:cNvSpPr>
          <p:nvPr/>
        </p:nvSpPr>
        <p:spPr bwMode="auto">
          <a:xfrm>
            <a:off x="1390471" y="5516564"/>
            <a:ext cx="2592578" cy="461665"/>
          </a:xfrm>
          <a:prstGeom prst="rect">
            <a:avLst/>
          </a:prstGeom>
          <a:noFill/>
          <a:ln w="9525">
            <a:noFill/>
            <a:miter lim="800000"/>
            <a:headEnd/>
            <a:tailEnd/>
          </a:ln>
        </p:spPr>
        <p:txBody>
          <a:bodyPr>
            <a:spAutoFit/>
          </a:bodyPr>
          <a:lstStyle/>
          <a:p>
            <a:r>
              <a:rPr lang="zh-CN" altLang="en-US" sz="2400" dirty="0"/>
              <a:t>主要算法分析</a:t>
            </a:r>
          </a:p>
        </p:txBody>
      </p:sp>
      <p:grpSp>
        <p:nvGrpSpPr>
          <p:cNvPr id="6" name="Group 25"/>
          <p:cNvGrpSpPr>
            <a:grpSpLocks/>
          </p:cNvGrpSpPr>
          <p:nvPr/>
        </p:nvGrpSpPr>
        <p:grpSpPr bwMode="auto">
          <a:xfrm>
            <a:off x="2831732" y="2636844"/>
            <a:ext cx="1739674" cy="966789"/>
            <a:chOff x="1202" y="2205"/>
            <a:chExt cx="822" cy="609"/>
          </a:xfrm>
        </p:grpSpPr>
        <p:grpSp>
          <p:nvGrpSpPr>
            <p:cNvPr id="7" name="Group 26"/>
            <p:cNvGrpSpPr>
              <a:grpSpLocks/>
            </p:cNvGrpSpPr>
            <p:nvPr/>
          </p:nvGrpSpPr>
          <p:grpSpPr bwMode="auto">
            <a:xfrm>
              <a:off x="1202" y="2205"/>
              <a:ext cx="341" cy="609"/>
              <a:chOff x="1144" y="2432"/>
              <a:chExt cx="341" cy="609"/>
            </a:xfrm>
          </p:grpSpPr>
          <p:sp>
            <p:nvSpPr>
              <p:cNvPr id="8207" name="Rectangle 27"/>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sz="2400"/>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0" name="Text Box 30"/>
              <p:cNvSpPr txBox="1">
                <a:spLocks noChangeArrowheads="1"/>
              </p:cNvSpPr>
              <p:nvPr/>
            </p:nvSpPr>
            <p:spPr bwMode="auto">
              <a:xfrm>
                <a:off x="1144" y="2746"/>
                <a:ext cx="154" cy="291"/>
              </a:xfrm>
              <a:prstGeom prst="rect">
                <a:avLst/>
              </a:prstGeom>
              <a:noFill/>
              <a:ln w="9525">
                <a:noFill/>
                <a:miter lim="800000"/>
                <a:headEnd/>
                <a:tailEnd/>
              </a:ln>
            </p:spPr>
            <p:txBody>
              <a:bodyPr wrap="none">
                <a:spAutoFit/>
              </a:bodyPr>
              <a:lstStyle/>
              <a:p>
                <a:r>
                  <a:rPr lang="en-US" altLang="zh-CN" sz="2400"/>
                  <a:t>0</a:t>
                </a:r>
              </a:p>
            </p:txBody>
          </p:sp>
          <p:sp>
            <p:nvSpPr>
              <p:cNvPr id="8211" name="Text Box 31"/>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sz="2400"/>
                  <a:t>1</a:t>
                </a:r>
              </a:p>
            </p:txBody>
          </p:sp>
        </p:grpSp>
        <p:sp>
          <p:nvSpPr>
            <p:cNvPr id="8206" name="Text Box 32"/>
            <p:cNvSpPr txBox="1">
              <a:spLocks noChangeArrowheads="1"/>
            </p:cNvSpPr>
            <p:nvPr/>
          </p:nvSpPr>
          <p:spPr bwMode="auto">
            <a:xfrm>
              <a:off x="1610" y="2251"/>
              <a:ext cx="414" cy="233"/>
            </a:xfrm>
            <a:prstGeom prst="rect">
              <a:avLst/>
            </a:prstGeom>
            <a:noFill/>
            <a:ln w="9525">
              <a:noFill/>
              <a:miter lim="800000"/>
              <a:headEnd/>
              <a:tailEnd/>
            </a:ln>
          </p:spPr>
          <p:txBody>
            <a:bodyPr wrap="none">
              <a:spAutoFit/>
            </a:bodyPr>
            <a:lstStyle/>
            <a:p>
              <a:r>
                <a:rPr lang="zh-CN" altLang="en-US" b="0"/>
                <a:t>给定串</a:t>
              </a:r>
            </a:p>
          </p:txBody>
        </p:sp>
      </p:grpSp>
      <p:sp>
        <p:nvSpPr>
          <p:cNvPr id="159777" name="Text Box 33"/>
          <p:cNvSpPr txBox="1">
            <a:spLocks noChangeArrowheads="1"/>
          </p:cNvSpPr>
          <p:nvPr/>
        </p:nvSpPr>
        <p:spPr bwMode="auto">
          <a:xfrm>
            <a:off x="4175641" y="4221164"/>
            <a:ext cx="6186309" cy="1569660"/>
          </a:xfrm>
          <a:prstGeom prst="rect">
            <a:avLst/>
          </a:prstGeom>
          <a:noFill/>
          <a:ln w="9525">
            <a:noFill/>
            <a:miter lim="800000"/>
            <a:headEnd/>
            <a:tailEnd/>
          </a:ln>
        </p:spPr>
        <p:txBody>
          <a:bodyPr wrap="none">
            <a:spAutoFit/>
          </a:bodyPr>
          <a:lstStyle/>
          <a:p>
            <a:r>
              <a:rPr lang="zh-CN" altLang="en-US" sz="2400" b="0" dirty="0">
                <a:latin typeface="楷体" pitchFamily="49" charset="-122"/>
                <a:ea typeface="楷体" pitchFamily="49" charset="-122"/>
              </a:rPr>
              <a:t>在字符串</a:t>
            </a:r>
            <a:r>
              <a:rPr lang="en-US" altLang="zh-CN" sz="2400" b="0" dirty="0">
                <a:latin typeface="楷体" pitchFamily="49" charset="-122"/>
                <a:ea typeface="楷体" pitchFamily="49" charset="-122"/>
              </a:rPr>
              <a:t>s</a:t>
            </a:r>
            <a:r>
              <a:rPr lang="zh-CN" altLang="en-US" sz="2400" b="0" dirty="0">
                <a:latin typeface="楷体" pitchFamily="49" charset="-122"/>
                <a:ea typeface="楷体" pitchFamily="49" charset="-122"/>
              </a:rPr>
              <a:t>中查找字符串</a:t>
            </a:r>
            <a:r>
              <a:rPr lang="en-US" altLang="zh-CN" sz="2400" b="0" dirty="0">
                <a:latin typeface="楷体" pitchFamily="49" charset="-122"/>
                <a:ea typeface="楷体" pitchFamily="49" charset="-122"/>
              </a:rPr>
              <a:t>t </a:t>
            </a:r>
            <a:r>
              <a:rPr lang="zh-CN" altLang="en-US" sz="2400" b="0" dirty="0">
                <a:latin typeface="楷体" pitchFamily="49" charset="-122"/>
                <a:ea typeface="楷体" pitchFamily="49" charset="-122"/>
              </a:rPr>
              <a:t>：</a:t>
            </a:r>
          </a:p>
          <a:p>
            <a:r>
              <a:rPr lang="en-US" altLang="zh-CN" sz="2400" b="0" dirty="0">
                <a:latin typeface="楷体" pitchFamily="49" charset="-122"/>
                <a:ea typeface="楷体" pitchFamily="49" charset="-122"/>
              </a:rPr>
              <a:t>for(i=0; s[i] != ‘\0’; i++)</a:t>
            </a:r>
          </a:p>
          <a:p>
            <a:r>
              <a:rPr lang="en-US" altLang="zh-CN" sz="2400" b="0" dirty="0">
                <a:latin typeface="楷体" pitchFamily="49" charset="-122"/>
                <a:ea typeface="楷体" pitchFamily="49" charset="-122"/>
              </a:rPr>
              <a:t>    for(j=</a:t>
            </a:r>
            <a:r>
              <a:rPr lang="en-US" altLang="zh-CN" sz="2400" b="0" dirty="0" err="1">
                <a:latin typeface="楷体" pitchFamily="49" charset="-122"/>
                <a:ea typeface="楷体" pitchFamily="49" charset="-122"/>
              </a:rPr>
              <a:t>i,k</a:t>
            </a:r>
            <a:r>
              <a:rPr lang="en-US" altLang="zh-CN" sz="2400" b="0" dirty="0">
                <a:latin typeface="楷体" pitchFamily="49" charset="-122"/>
                <a:ea typeface="楷体" pitchFamily="49" charset="-122"/>
              </a:rPr>
              <a:t>=0; t[k] != ‘\0; j++,k++)</a:t>
            </a:r>
          </a:p>
          <a:p>
            <a:r>
              <a:rPr lang="en-US" altLang="zh-CN" sz="2400" b="0" dirty="0">
                <a:latin typeface="楷体" pitchFamily="49" charset="-122"/>
                <a:ea typeface="楷体" pitchFamily="49" charset="-122"/>
              </a:rPr>
              <a:t>        s[j]</a:t>
            </a:r>
            <a:r>
              <a:rPr lang="zh-CN" altLang="en-US" sz="2400" b="0" dirty="0">
                <a:latin typeface="楷体" pitchFamily="49" charset="-122"/>
                <a:ea typeface="楷体" pitchFamily="49" charset="-122"/>
              </a:rPr>
              <a:t>和</a:t>
            </a:r>
            <a:r>
              <a:rPr lang="en-US" altLang="zh-CN" sz="2400" b="0" dirty="0">
                <a:latin typeface="楷体" pitchFamily="49" charset="-122"/>
                <a:ea typeface="楷体" pitchFamily="49" charset="-122"/>
              </a:rPr>
              <a:t>t[k]</a:t>
            </a:r>
            <a:r>
              <a:rPr lang="zh-CN" altLang="en-US" sz="2400" b="0" dirty="0">
                <a:latin typeface="楷体" pitchFamily="49" charset="-122"/>
                <a:ea typeface="楷体" pitchFamily="49" charset="-122"/>
              </a:rPr>
              <a:t>进行比较</a:t>
            </a:r>
          </a:p>
        </p:txBody>
      </p:sp>
      <p:sp>
        <p:nvSpPr>
          <p:cNvPr id="159778" name="AutoShape 34"/>
          <p:cNvSpPr>
            <a:spLocks noChangeArrowheads="1"/>
          </p:cNvSpPr>
          <p:nvPr/>
        </p:nvSpPr>
        <p:spPr bwMode="auto">
          <a:xfrm>
            <a:off x="9167148" y="3284984"/>
            <a:ext cx="2304751" cy="825500"/>
          </a:xfrm>
          <a:prstGeom prst="wedgeRoundRectCallout">
            <a:avLst>
              <a:gd name="adj1" fmla="val -75860"/>
              <a:gd name="adj2" fmla="val 122827"/>
              <a:gd name="adj3" fmla="val 16667"/>
            </a:avLst>
          </a:prstGeom>
          <a:solidFill>
            <a:schemeClr val="accent1"/>
          </a:solidFill>
          <a:ln w="9525">
            <a:solidFill>
              <a:schemeClr val="tx1"/>
            </a:solidFill>
            <a:miter lim="800000"/>
            <a:headEnd/>
            <a:tailEnd/>
          </a:ln>
        </p:spPr>
        <p:txBody>
          <a:bodyPr/>
          <a:lstStyle/>
          <a:p>
            <a:pPr algn="ctr"/>
            <a:r>
              <a:rPr lang="zh-CN" altLang="en-US" sz="1800" b="0" dirty="0"/>
              <a:t>遍历输入字符串中每个字符</a:t>
            </a:r>
          </a:p>
        </p:txBody>
      </p:sp>
      <p:sp>
        <p:nvSpPr>
          <p:cNvPr id="159779" name="AutoShape 35"/>
          <p:cNvSpPr>
            <a:spLocks noChangeArrowheads="1"/>
          </p:cNvSpPr>
          <p:nvPr/>
        </p:nvSpPr>
        <p:spPr bwMode="auto">
          <a:xfrm>
            <a:off x="9407282" y="5661421"/>
            <a:ext cx="2592580"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sz="1800" b="0" dirty="0"/>
              <a:t>依次与给定串中每个字符比较。</a:t>
            </a:r>
          </a:p>
          <a:p>
            <a:r>
              <a:rPr lang="en-US" altLang="zh-CN" sz="1800" b="0" dirty="0"/>
              <a:t>j</a:t>
            </a:r>
            <a:r>
              <a:rPr lang="zh-CN" altLang="en-US" sz="1800" b="0" dirty="0"/>
              <a:t>为</a:t>
            </a:r>
            <a:r>
              <a:rPr lang="en-US" altLang="zh-CN" sz="1800" b="0" dirty="0"/>
              <a:t>s</a:t>
            </a:r>
            <a:r>
              <a:rPr lang="zh-CN" altLang="en-US" sz="1800" b="0" dirty="0"/>
              <a:t>中每次开始比较的位置。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9777"/>
                                        </p:tgtEl>
                                        <p:attrNameLst>
                                          <p:attrName>style.visibility</p:attrName>
                                        </p:attrNameLst>
                                      </p:cBhvr>
                                      <p:to>
                                        <p:strVal val="visible"/>
                                      </p:to>
                                    </p:set>
                                    <p:anim calcmode="lin" valueType="num">
                                      <p:cBhvr additive="base">
                                        <p:cTn id="34" dur="500" fill="hold"/>
                                        <p:tgtEl>
                                          <p:spTgt spid="159777"/>
                                        </p:tgtEl>
                                        <p:attrNameLst>
                                          <p:attrName>ppt_x</p:attrName>
                                        </p:attrNameLst>
                                      </p:cBhvr>
                                      <p:tavLst>
                                        <p:tav tm="0">
                                          <p:val>
                                            <p:strVal val="#ppt_x"/>
                                          </p:val>
                                        </p:tav>
                                        <p:tav tm="100000">
                                          <p:val>
                                            <p:strVal val="#ppt_x"/>
                                          </p:val>
                                        </p:tav>
                                      </p:tavLst>
                                    </p:anim>
                                    <p:anim calcmode="lin" valueType="num">
                                      <p:cBhvr additive="base">
                                        <p:cTn id="35" dur="5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8"/>
                                        </p:tgtEl>
                                        <p:attrNameLst>
                                          <p:attrName>style.visibility</p:attrName>
                                        </p:attrNameLst>
                                      </p:cBhvr>
                                      <p:to>
                                        <p:strVal val="visible"/>
                                      </p:to>
                                    </p:set>
                                    <p:animEffect transition="in" filter="blinds(horizontal)">
                                      <p:cBhvr>
                                        <p:cTn id="40" dur="5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9779"/>
                                        </p:tgtEl>
                                        <p:attrNameLst>
                                          <p:attrName>style.visibility</p:attrName>
                                        </p:attrNameLst>
                                      </p:cBhvr>
                                      <p:to>
                                        <p:strVal val="visible"/>
                                      </p:to>
                                    </p:set>
                                    <p:animEffect transition="in" filter="blinds(horizontal)">
                                      <p:cBhvr>
                                        <p:cTn id="45" dur="5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307" y="557215"/>
            <a:ext cx="2262361"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sp>
        <p:nvSpPr>
          <p:cNvPr id="29701" name="Text Box 7"/>
          <p:cNvSpPr txBox="1">
            <a:spLocks noChangeArrowheads="1"/>
          </p:cNvSpPr>
          <p:nvPr/>
        </p:nvSpPr>
        <p:spPr bwMode="auto">
          <a:xfrm>
            <a:off x="1476211" y="2159024"/>
            <a:ext cx="10137592" cy="3830279"/>
          </a:xfrm>
          <a:prstGeom prst="rect">
            <a:avLst/>
          </a:prstGeom>
          <a:noFill/>
          <a:ln w="57150" cap="sq">
            <a:solidFill>
              <a:schemeClr val="bg2"/>
            </a:solidFill>
            <a:miter lim="800000"/>
            <a:headEnd type="none" w="sm" len="sm"/>
            <a:tailEnd type="none" w="sm" len="sm"/>
          </a:ln>
        </p:spPr>
        <p:txBody>
          <a:bodyPr wrap="square">
            <a:spAutoFit/>
          </a:bodyPr>
          <a:lstStyle/>
          <a:p>
            <a:pPr algn="just">
              <a:lnSpc>
                <a:spcPts val="1500"/>
              </a:lnSpc>
              <a:spcBef>
                <a:spcPts val="600"/>
              </a:spcBef>
            </a:pPr>
            <a:endParaRPr lang="en-US" altLang="zh-CN" sz="2800" b="1" dirty="0" smtClean="0">
              <a:solidFill>
                <a:srgbClr val="7030A0"/>
              </a:solidFill>
              <a:latin typeface="Times New Roman" pitchFamily="18" charset="0"/>
            </a:endParaRPr>
          </a:p>
          <a:p>
            <a:pPr algn="just">
              <a:lnSpc>
                <a:spcPct val="80000"/>
              </a:lnSpc>
            </a:pPr>
            <a:r>
              <a:rPr lang="en-US" altLang="zh-CN" sz="2800" b="1" dirty="0" err="1" smtClean="0">
                <a:solidFill>
                  <a:srgbClr val="7030A0"/>
                </a:solidFill>
                <a:latin typeface="Times New Roman" pitchFamily="18" charset="0"/>
              </a:rPr>
              <a:t>int</a:t>
            </a:r>
            <a:r>
              <a:rPr lang="en-US" altLang="zh-CN" sz="2800" b="1" dirty="0" smtClean="0">
                <a:solidFill>
                  <a:srgbClr val="7030A0"/>
                </a:solidFill>
                <a:latin typeface="Times New Roman" pitchFamily="18" charset="0"/>
              </a:rPr>
              <a:t> </a:t>
            </a:r>
            <a:r>
              <a:rPr lang="en-US" altLang="zh-CN" sz="2600" b="1" dirty="0">
                <a:solidFill>
                  <a:srgbClr val="7030A0"/>
                </a:solidFill>
                <a:latin typeface="Times New Roman" pitchFamily="18" charset="0"/>
              </a:rPr>
              <a:t>index(char s[ ], char t[ ])</a:t>
            </a:r>
          </a:p>
          <a:p>
            <a:pPr algn="just">
              <a:lnSpc>
                <a:spcPct val="80000"/>
              </a:lnSpc>
            </a:pPr>
            <a:r>
              <a:rPr lang="en-US" altLang="zh-CN" sz="2600" b="1" dirty="0">
                <a:solidFill>
                  <a:srgbClr val="7030A0"/>
                </a:solidFill>
                <a:latin typeface="Times New Roman" pitchFamily="18" charset="0"/>
              </a:rPr>
              <a:t>{</a:t>
            </a:r>
          </a:p>
          <a:p>
            <a:pPr lvl="1" algn="just">
              <a:lnSpc>
                <a:spcPct val="80000"/>
              </a:lnSpc>
            </a:pPr>
            <a:r>
              <a:rPr lang="en-US" altLang="zh-CN" sz="2600" b="1" dirty="0" err="1">
                <a:solidFill>
                  <a:srgbClr val="7030A0"/>
                </a:solidFill>
                <a:latin typeface="Times New Roman" pitchFamily="18" charset="0"/>
              </a:rPr>
              <a:t>int</a:t>
            </a:r>
            <a:r>
              <a:rPr lang="en-US" altLang="zh-CN" sz="2600" b="1" dirty="0">
                <a:solidFill>
                  <a:srgbClr val="7030A0"/>
                </a:solidFill>
                <a:latin typeface="Times New Roman" pitchFamily="18" charset="0"/>
              </a:rPr>
              <a:t> </a:t>
            </a:r>
            <a:r>
              <a:rPr lang="en-US" altLang="zh-CN" sz="2600" b="1" dirty="0" err="1">
                <a:solidFill>
                  <a:srgbClr val="7030A0"/>
                </a:solidFill>
                <a:latin typeface="Times New Roman" pitchFamily="18" charset="0"/>
              </a:rPr>
              <a:t>i</a:t>
            </a:r>
            <a:r>
              <a:rPr lang="en-US" altLang="zh-CN" sz="2600" b="1" dirty="0">
                <a:solidFill>
                  <a:srgbClr val="7030A0"/>
                </a:solidFill>
                <a:latin typeface="Times New Roman" pitchFamily="18" charset="0"/>
              </a:rPr>
              <a:t>, j, k;</a:t>
            </a:r>
          </a:p>
          <a:p>
            <a:pPr lvl="1" algn="just">
              <a:lnSpc>
                <a:spcPct val="80000"/>
              </a:lnSpc>
            </a:pPr>
            <a:r>
              <a:rPr lang="en-US" altLang="zh-CN" sz="2600" b="1" dirty="0">
                <a:solidFill>
                  <a:srgbClr val="7030A0"/>
                </a:solidFill>
                <a:latin typeface="Times New Roman" pitchFamily="18" charset="0"/>
              </a:rPr>
              <a:t>for(</a:t>
            </a:r>
            <a:r>
              <a:rPr lang="en-US" altLang="zh-CN" sz="2600" b="1" dirty="0" err="1">
                <a:solidFill>
                  <a:srgbClr val="7030A0"/>
                </a:solidFill>
                <a:latin typeface="Times New Roman" pitchFamily="18" charset="0"/>
              </a:rPr>
              <a:t>i</a:t>
            </a:r>
            <a:r>
              <a:rPr lang="en-US" altLang="zh-CN" sz="2600" b="1" dirty="0">
                <a:solidFill>
                  <a:srgbClr val="7030A0"/>
                </a:solidFill>
                <a:latin typeface="Times New Roman" pitchFamily="18" charset="0"/>
              </a:rPr>
              <a:t> =0; s[</a:t>
            </a:r>
            <a:r>
              <a:rPr lang="en-US" altLang="zh-CN" sz="2600" b="1" dirty="0" err="1">
                <a:solidFill>
                  <a:srgbClr val="7030A0"/>
                </a:solidFill>
                <a:latin typeface="Times New Roman" pitchFamily="18" charset="0"/>
              </a:rPr>
              <a:t>i</a:t>
            </a:r>
            <a:r>
              <a:rPr lang="en-US" altLang="zh-CN" sz="2600" b="1" dirty="0">
                <a:solidFill>
                  <a:srgbClr val="7030A0"/>
                </a:solidFill>
                <a:latin typeface="Times New Roman" pitchFamily="18" charset="0"/>
              </a:rPr>
              <a:t>] != ‘\0’; </a:t>
            </a:r>
            <a:r>
              <a:rPr lang="en-US" altLang="zh-CN" sz="2600" b="1" dirty="0" err="1">
                <a:solidFill>
                  <a:srgbClr val="7030A0"/>
                </a:solidFill>
                <a:latin typeface="Times New Roman" pitchFamily="18" charset="0"/>
              </a:rPr>
              <a:t>i</a:t>
            </a:r>
            <a:r>
              <a:rPr lang="en-US" altLang="zh-CN" sz="2600" b="1" dirty="0">
                <a:solidFill>
                  <a:srgbClr val="7030A0"/>
                </a:solidFill>
                <a:latin typeface="Times New Roman" pitchFamily="18" charset="0"/>
              </a:rPr>
              <a:t>++){</a:t>
            </a:r>
            <a:r>
              <a:rPr lang="en-US" altLang="zh-CN" sz="2600" b="1" dirty="0">
                <a:solidFill>
                  <a:srgbClr val="FF0000"/>
                </a:solidFill>
                <a:latin typeface="Times New Roman" pitchFamily="18" charset="0"/>
              </a:rPr>
              <a:t>//</a:t>
            </a:r>
            <a:r>
              <a:rPr lang="zh-CN" altLang="en-US" sz="2600" b="1" dirty="0">
                <a:solidFill>
                  <a:srgbClr val="FF0000"/>
                </a:solidFill>
                <a:latin typeface="Times New Roman" pitchFamily="18" charset="0"/>
              </a:rPr>
              <a:t>从主串每个字符开始</a:t>
            </a:r>
            <a:endParaRPr lang="en-US" altLang="zh-CN" sz="2600" b="1" dirty="0">
              <a:solidFill>
                <a:srgbClr val="FF0000"/>
              </a:solidFill>
              <a:latin typeface="Times New Roman" pitchFamily="18" charset="0"/>
            </a:endParaRPr>
          </a:p>
          <a:p>
            <a:pPr lvl="2" algn="just">
              <a:lnSpc>
                <a:spcPct val="80000"/>
              </a:lnSpc>
            </a:pPr>
            <a:r>
              <a:rPr lang="en-US" altLang="zh-CN" sz="2600" b="1" dirty="0">
                <a:solidFill>
                  <a:srgbClr val="7030A0"/>
                </a:solidFill>
                <a:latin typeface="Times New Roman" pitchFamily="18" charset="0"/>
              </a:rPr>
              <a:t>for(j=</a:t>
            </a:r>
            <a:r>
              <a:rPr lang="en-US" altLang="zh-CN" sz="2600" b="1" dirty="0" err="1">
                <a:solidFill>
                  <a:srgbClr val="7030A0"/>
                </a:solidFill>
                <a:latin typeface="Times New Roman" pitchFamily="18" charset="0"/>
              </a:rPr>
              <a:t>i,k</a:t>
            </a:r>
            <a:r>
              <a:rPr lang="en-US" altLang="zh-CN" sz="2600" b="1" dirty="0">
                <a:solidFill>
                  <a:srgbClr val="7030A0"/>
                </a:solidFill>
                <a:latin typeface="Times New Roman" pitchFamily="18" charset="0"/>
              </a:rPr>
              <a:t>=0;t[k]!=‘\0’&amp;&amp;s[j]==t[k]; j++,k++)</a:t>
            </a:r>
            <a:r>
              <a:rPr lang="en-US" altLang="zh-CN" sz="2600" b="1" dirty="0">
                <a:solidFill>
                  <a:srgbClr val="FF0000"/>
                </a:solidFill>
                <a:latin typeface="Times New Roman" pitchFamily="18" charset="0"/>
              </a:rPr>
              <a:t> //</a:t>
            </a:r>
            <a:r>
              <a:rPr lang="zh-CN" altLang="en-US" sz="2600" b="1" dirty="0">
                <a:solidFill>
                  <a:srgbClr val="FF0000"/>
                </a:solidFill>
                <a:latin typeface="Times New Roman" pitchFamily="18" charset="0"/>
              </a:rPr>
              <a:t>与子串比较</a:t>
            </a:r>
            <a:endParaRPr lang="en-US" altLang="zh-CN" sz="2600" b="1" dirty="0">
              <a:solidFill>
                <a:srgbClr val="7030A0"/>
              </a:solidFill>
              <a:latin typeface="Times New Roman" pitchFamily="18" charset="0"/>
            </a:endParaRPr>
          </a:p>
          <a:p>
            <a:pPr lvl="3" algn="just">
              <a:lnSpc>
                <a:spcPct val="80000"/>
              </a:lnSpc>
            </a:pPr>
            <a:r>
              <a:rPr lang="en-US" altLang="zh-CN" sz="2600" b="1" dirty="0">
                <a:solidFill>
                  <a:srgbClr val="7030A0"/>
                </a:solidFill>
                <a:latin typeface="Times New Roman" pitchFamily="18" charset="0"/>
              </a:rPr>
              <a:t>;</a:t>
            </a:r>
          </a:p>
          <a:p>
            <a:pPr lvl="2" algn="just">
              <a:lnSpc>
                <a:spcPct val="80000"/>
              </a:lnSpc>
            </a:pPr>
            <a:r>
              <a:rPr lang="en-US" altLang="zh-CN" sz="2600" b="1" dirty="0">
                <a:solidFill>
                  <a:srgbClr val="7030A0"/>
                </a:solidFill>
                <a:latin typeface="Times New Roman" pitchFamily="18" charset="0"/>
              </a:rPr>
              <a:t>if(t[k] == ‘\0’)</a:t>
            </a:r>
          </a:p>
          <a:p>
            <a:pPr lvl="3" algn="just">
              <a:lnSpc>
                <a:spcPct val="80000"/>
              </a:lnSpc>
            </a:pPr>
            <a:r>
              <a:rPr lang="en-US" altLang="zh-CN" sz="2600" b="1" dirty="0">
                <a:solidFill>
                  <a:srgbClr val="7030A0"/>
                </a:solidFill>
                <a:latin typeface="Times New Roman" pitchFamily="18" charset="0"/>
              </a:rPr>
              <a:t>return ( </a:t>
            </a:r>
            <a:r>
              <a:rPr lang="en-US" altLang="zh-CN" sz="2600" b="1" dirty="0" err="1">
                <a:solidFill>
                  <a:srgbClr val="7030A0"/>
                </a:solidFill>
                <a:latin typeface="Times New Roman" pitchFamily="18" charset="0"/>
              </a:rPr>
              <a:t>i</a:t>
            </a:r>
            <a:r>
              <a:rPr lang="en-US" altLang="zh-CN" sz="2600" b="1" dirty="0">
                <a:solidFill>
                  <a:srgbClr val="7030A0"/>
                </a:solidFill>
                <a:latin typeface="Times New Roman" pitchFamily="18" charset="0"/>
              </a:rPr>
              <a:t>);</a:t>
            </a:r>
          </a:p>
          <a:p>
            <a:pPr lvl="1" algn="just">
              <a:lnSpc>
                <a:spcPct val="80000"/>
              </a:lnSpc>
            </a:pPr>
            <a:r>
              <a:rPr lang="en-US" altLang="zh-CN" sz="2600" b="1" dirty="0">
                <a:solidFill>
                  <a:srgbClr val="7030A0"/>
                </a:solidFill>
                <a:latin typeface="Times New Roman" pitchFamily="18" charset="0"/>
              </a:rPr>
              <a:t>}</a:t>
            </a:r>
          </a:p>
          <a:p>
            <a:pPr lvl="1" algn="just">
              <a:lnSpc>
                <a:spcPct val="80000"/>
              </a:lnSpc>
            </a:pPr>
            <a:r>
              <a:rPr lang="en-US" altLang="zh-CN" sz="2600" b="1" dirty="0">
                <a:solidFill>
                  <a:srgbClr val="7030A0"/>
                </a:solidFill>
                <a:latin typeface="Times New Roman" pitchFamily="18" charset="0"/>
              </a:rPr>
              <a:t>return ( -1);</a:t>
            </a:r>
          </a:p>
          <a:p>
            <a:pPr algn="just">
              <a:lnSpc>
                <a:spcPct val="80000"/>
              </a:lnSpc>
            </a:pPr>
            <a:r>
              <a:rPr lang="en-US" altLang="zh-CN" sz="2600" b="1" dirty="0">
                <a:solidFill>
                  <a:srgbClr val="7030A0"/>
                </a:solidFill>
                <a:latin typeface="Times New Roman" pitchFamily="18" charset="0"/>
              </a:rPr>
              <a:t>}</a:t>
            </a:r>
          </a:p>
        </p:txBody>
      </p:sp>
      <p:sp>
        <p:nvSpPr>
          <p:cNvPr id="9" name="Text Box 2"/>
          <p:cNvSpPr txBox="1">
            <a:spLocks noChangeArrowheads="1"/>
          </p:cNvSpPr>
          <p:nvPr/>
        </p:nvSpPr>
        <p:spPr bwMode="auto">
          <a:xfrm>
            <a:off x="2573221" y="1437532"/>
            <a:ext cx="9617193" cy="695325"/>
          </a:xfrm>
          <a:prstGeom prst="rect">
            <a:avLst/>
          </a:prstGeom>
          <a:noFill/>
          <a:ln w="9525">
            <a:noFill/>
            <a:miter lim="800000"/>
            <a:headEnd/>
            <a:tailEnd/>
          </a:ln>
        </p:spPr>
        <p:txBody>
          <a:bodyPr wrap="square">
            <a:spAutoFit/>
          </a:bodyPr>
          <a:lstStyle/>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err="1">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a:t>
            </a:r>
            <a:r>
              <a:rPr kumimoji="1" lang="en-US" altLang="zh-CN" sz="2800" b="1" dirty="0" err="1">
                <a:solidFill>
                  <a:srgbClr val="000066"/>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   a b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a:t>
            </a:r>
          </a:p>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b a 	   …             a b a</a:t>
            </a:r>
          </a:p>
        </p:txBody>
      </p:sp>
      <p:grpSp>
        <p:nvGrpSpPr>
          <p:cNvPr id="10" name="Group 2"/>
          <p:cNvGrpSpPr>
            <a:grpSpLocks/>
          </p:cNvGrpSpPr>
          <p:nvPr/>
        </p:nvGrpSpPr>
        <p:grpSpPr bwMode="auto">
          <a:xfrm>
            <a:off x="8111168" y="4509121"/>
            <a:ext cx="3792908" cy="1122363"/>
            <a:chOff x="192" y="240"/>
            <a:chExt cx="1248" cy="480"/>
          </a:xfrm>
        </p:grpSpPr>
        <p:sp>
          <p:nvSpPr>
            <p:cNvPr id="11" name="AutoShape 3"/>
            <p:cNvSpPr>
              <a:spLocks noChangeArrowheads="1"/>
            </p:cNvSpPr>
            <p:nvPr/>
          </p:nvSpPr>
          <p:spPr bwMode="auto">
            <a:xfrm>
              <a:off x="192" y="240"/>
              <a:ext cx="1248" cy="480"/>
            </a:xfrm>
            <a:prstGeom prst="star16">
              <a:avLst>
                <a:gd name="adj" fmla="val 37500"/>
              </a:avLst>
            </a:prstGeom>
            <a:gradFill rotWithShape="0">
              <a:gsLst>
                <a:gs pos="0">
                  <a:srgbClr val="760000"/>
                </a:gs>
                <a:gs pos="100000">
                  <a:srgbClr val="FF0000"/>
                </a:gs>
              </a:gsLst>
              <a:path path="shape">
                <a:fillToRect l="50000" t="50000" r="50000" b="50000"/>
              </a:path>
            </a:gradFill>
            <a:ln w="66675" cap="sq">
              <a:solidFill>
                <a:srgbClr val="FFFF00"/>
              </a:solidFill>
              <a:miter lim="800000"/>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12" name="Text Box 4"/>
            <p:cNvSpPr txBox="1">
              <a:spLocks noChangeArrowheads="1"/>
            </p:cNvSpPr>
            <p:nvPr/>
          </p:nvSpPr>
          <p:spPr bwMode="auto">
            <a:xfrm>
              <a:off x="399" y="276"/>
              <a:ext cx="1009" cy="355"/>
            </a:xfrm>
            <a:prstGeom prst="rect">
              <a:avLst/>
            </a:prstGeom>
            <a:noFill/>
            <a:ln>
              <a:noFill/>
            </a:ln>
            <a:effectLst>
              <a:outerShdw dist="45791" dir="2021404"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300">
                  <a:solidFill>
                    <a:schemeClr val="tx1"/>
                  </a:solidFill>
                  <a:latin typeface="Times New Roman" pitchFamily="18" charset="0"/>
                  <a:ea typeface="宋体" charset="-122"/>
                </a:defRPr>
              </a:lvl1pPr>
              <a:lvl2pPr marL="742950" indent="-285750">
                <a:defRPr sz="2300">
                  <a:solidFill>
                    <a:schemeClr val="tx1"/>
                  </a:solidFill>
                  <a:latin typeface="Times New Roman" pitchFamily="18" charset="0"/>
                  <a:ea typeface="宋体" charset="-122"/>
                </a:defRPr>
              </a:lvl2pPr>
              <a:lvl3pPr marL="1143000" indent="-228600">
                <a:defRPr sz="2300">
                  <a:solidFill>
                    <a:schemeClr val="tx1"/>
                  </a:solidFill>
                  <a:latin typeface="Times New Roman" pitchFamily="18" charset="0"/>
                  <a:ea typeface="宋体" charset="-122"/>
                </a:defRPr>
              </a:lvl3pPr>
              <a:lvl4pPr marL="1600200" indent="-228600">
                <a:defRPr sz="2300">
                  <a:solidFill>
                    <a:schemeClr val="tx1"/>
                  </a:solidFill>
                  <a:latin typeface="Times New Roman" pitchFamily="18" charset="0"/>
                  <a:ea typeface="宋体" charset="-122"/>
                </a:defRPr>
              </a:lvl4pPr>
              <a:lvl5pPr marL="2057400" indent="-228600">
                <a:defRPr sz="23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23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23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23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2300">
                  <a:solidFill>
                    <a:schemeClr val="tx1"/>
                  </a:solidFill>
                  <a:latin typeface="Times New Roman" pitchFamily="18" charset="0"/>
                  <a:ea typeface="宋体" charset="-122"/>
                </a:defRPr>
              </a:lvl9pPr>
            </a:lstStyle>
            <a:p>
              <a:pPr algn="l" eaLnBrk="1" hangingPunct="1">
                <a:defRPr/>
              </a:pPr>
              <a:r>
                <a:rPr kumimoji="1" lang="en-US" altLang="zh-CN" sz="4800" b="1" dirty="0">
                  <a:solidFill>
                    <a:srgbClr val="FFFFFF"/>
                  </a:solidFill>
                  <a:latin typeface="+mn-lt"/>
                  <a:ea typeface="黑体" pitchFamily="49" charset="-122"/>
                </a:rPr>
                <a:t>O(n*m)</a:t>
              </a:r>
              <a:endParaRPr kumimoji="1" lang="zh-CN" altLang="en-US" sz="4800" dirty="0">
                <a:solidFill>
                  <a:srgbClr val="FFFFFF"/>
                </a:solidFill>
                <a:latin typeface="+mn-lt"/>
              </a:endParaRPr>
            </a:p>
          </p:txBody>
        </p:sp>
      </p:grpSp>
      <p:sp>
        <p:nvSpPr>
          <p:cNvPr id="13" name="矩形 12"/>
          <p:cNvSpPr>
            <a:spLocks noChangeArrowheads="1"/>
          </p:cNvSpPr>
          <p:nvPr/>
        </p:nvSpPr>
        <p:spPr bwMode="auto">
          <a:xfrm>
            <a:off x="262558" y="5589240"/>
            <a:ext cx="11641518" cy="1200329"/>
          </a:xfrm>
          <a:prstGeom prst="rect">
            <a:avLst/>
          </a:prstGeom>
          <a:solidFill>
            <a:srgbClr val="66FFCC"/>
          </a:solidFill>
          <a:ln w="9525">
            <a:noFill/>
            <a:miter lim="800000"/>
            <a:headEnd/>
            <a:tailEnd/>
          </a:ln>
        </p:spPr>
        <p:txBody>
          <a:bodyPr wrap="square">
            <a:spAutoFit/>
          </a:bodyPr>
          <a:lstStyle/>
          <a:p>
            <a:pPr algn="l" eaLnBrk="1" hangingPunct="1">
              <a:lnSpc>
                <a:spcPct val="150000"/>
              </a:lnSpc>
            </a:pPr>
            <a:r>
              <a:rPr lang="zh-CN" altLang="en-US" sz="2400" b="1" dirty="0">
                <a:solidFill>
                  <a:srgbClr val="000066"/>
                </a:solidFill>
                <a:latin typeface="黑体" pitchFamily="49" charset="-122"/>
                <a:ea typeface="黑体" pitchFamily="49" charset="-122"/>
              </a:rPr>
              <a:t>最坏情况下，主串前面</a:t>
            </a:r>
            <a:r>
              <a:rPr lang="en-US" altLang="zh-CN" sz="2400" b="1" dirty="0">
                <a:solidFill>
                  <a:srgbClr val="000066"/>
                </a:solidFill>
                <a:latin typeface="黑体" pitchFamily="49" charset="-122"/>
                <a:ea typeface="黑体" pitchFamily="49" charset="-122"/>
              </a:rPr>
              <a:t>n-m</a:t>
            </a:r>
            <a:r>
              <a:rPr lang="zh-CN" altLang="en-US" sz="2400" b="1" dirty="0">
                <a:solidFill>
                  <a:srgbClr val="000066"/>
                </a:solidFill>
                <a:latin typeface="黑体" pitchFamily="49" charset="-122"/>
                <a:ea typeface="黑体" pitchFamily="49" charset="-122"/>
              </a:rPr>
              <a:t>个位置都部分匹配到子串的最后一位，即这</a:t>
            </a:r>
            <a:r>
              <a:rPr lang="en-US" altLang="zh-CN" sz="2400" b="1" dirty="0">
                <a:solidFill>
                  <a:srgbClr val="000066"/>
                </a:solidFill>
                <a:latin typeface="黑体" pitchFamily="49" charset="-122"/>
                <a:ea typeface="黑体" pitchFamily="49" charset="-122"/>
              </a:rPr>
              <a:t>n-m</a:t>
            </a:r>
            <a:r>
              <a:rPr lang="zh-CN" altLang="en-US" sz="2400" b="1" dirty="0">
                <a:solidFill>
                  <a:srgbClr val="000066"/>
                </a:solidFill>
                <a:latin typeface="黑体" pitchFamily="49" charset="-122"/>
                <a:ea typeface="黑体" pitchFamily="49" charset="-122"/>
              </a:rPr>
              <a:t>位比较了</a:t>
            </a:r>
            <a:r>
              <a:rPr lang="en-US" altLang="zh-CN" sz="2400" b="1" dirty="0">
                <a:solidFill>
                  <a:srgbClr val="000066"/>
                </a:solidFill>
                <a:latin typeface="黑体" pitchFamily="49" charset="-122"/>
                <a:ea typeface="黑体" pitchFamily="49" charset="-122"/>
              </a:rPr>
              <a:t>m</a:t>
            </a:r>
            <a:r>
              <a:rPr lang="zh-CN" altLang="en-US" sz="2400" b="1" dirty="0">
                <a:solidFill>
                  <a:srgbClr val="000066"/>
                </a:solidFill>
                <a:latin typeface="黑体" pitchFamily="49" charset="-122"/>
                <a:ea typeface="黑体" pitchFamily="49" charset="-122"/>
              </a:rPr>
              <a:t>次，最后</a:t>
            </a:r>
            <a:r>
              <a:rPr lang="en-US" altLang="zh-CN" sz="2400" b="1" dirty="0">
                <a:solidFill>
                  <a:srgbClr val="000066"/>
                </a:solidFill>
                <a:latin typeface="黑体" pitchFamily="49" charset="-122"/>
                <a:ea typeface="黑体" pitchFamily="49" charset="-122"/>
              </a:rPr>
              <a:t>m</a:t>
            </a:r>
            <a:r>
              <a:rPr lang="zh-CN" altLang="en-US" sz="2400" b="1" dirty="0">
                <a:solidFill>
                  <a:srgbClr val="000066"/>
                </a:solidFill>
                <a:latin typeface="黑体" pitchFamily="49" charset="-122"/>
                <a:ea typeface="黑体" pitchFamily="49" charset="-122"/>
              </a:rPr>
              <a:t>位也各比较了一次，加上</a:t>
            </a:r>
            <a:r>
              <a:rPr lang="en-US" altLang="zh-CN" sz="2400" b="1" dirty="0">
                <a:solidFill>
                  <a:srgbClr val="000066"/>
                </a:solidFill>
                <a:latin typeface="黑体" pitchFamily="49" charset="-122"/>
                <a:ea typeface="黑体" pitchFamily="49" charset="-122"/>
              </a:rPr>
              <a:t>m</a:t>
            </a:r>
            <a:r>
              <a:rPr lang="zh-CN" altLang="en-US" sz="2400" b="1" dirty="0">
                <a:solidFill>
                  <a:srgbClr val="000066"/>
                </a:solidFill>
                <a:latin typeface="黑体" pitchFamily="49" charset="-122"/>
                <a:ea typeface="黑体" pitchFamily="49" charset="-122"/>
              </a:rPr>
              <a:t>，所以总次数为：</a:t>
            </a:r>
            <a:r>
              <a:rPr lang="en-US" altLang="zh-CN" sz="2400" b="1" dirty="0">
                <a:solidFill>
                  <a:srgbClr val="000066"/>
                </a:solidFill>
                <a:latin typeface="黑体" pitchFamily="49" charset="-122"/>
                <a:ea typeface="黑体" pitchFamily="49" charset="-122"/>
              </a:rPr>
              <a:t>(n-m)*</a:t>
            </a:r>
            <a:r>
              <a:rPr lang="en-US" altLang="zh-CN" sz="2400" b="1" dirty="0" err="1">
                <a:solidFill>
                  <a:srgbClr val="000066"/>
                </a:solidFill>
                <a:latin typeface="黑体" pitchFamily="49" charset="-122"/>
                <a:ea typeface="黑体" pitchFamily="49" charset="-122"/>
              </a:rPr>
              <a:t>m+m</a:t>
            </a:r>
            <a:r>
              <a:rPr lang="en-US" altLang="zh-CN" sz="2400" b="1" dirty="0">
                <a:solidFill>
                  <a:srgbClr val="000066"/>
                </a:solidFill>
                <a:latin typeface="黑体" pitchFamily="49" charset="-122"/>
                <a:ea typeface="黑体" pitchFamily="49" charset="-122"/>
              </a:rPr>
              <a:t> </a:t>
            </a:r>
            <a:r>
              <a:rPr lang="zh-CN" altLang="en-US" sz="2400" b="1" dirty="0">
                <a:solidFill>
                  <a:srgbClr val="000066"/>
                </a:solidFill>
                <a:latin typeface="黑体" pitchFamily="49" charset="-122"/>
                <a:ea typeface="黑体" pitchFamily="49" charset="-122"/>
              </a:rPr>
              <a:t>＝</a:t>
            </a:r>
            <a:r>
              <a:rPr lang="en-US" altLang="zh-CN" sz="2400" b="1" dirty="0">
                <a:solidFill>
                  <a:srgbClr val="000066"/>
                </a:solidFill>
                <a:latin typeface="黑体" pitchFamily="49" charset="-122"/>
                <a:ea typeface="黑体" pitchFamily="49" charset="-122"/>
              </a:rPr>
              <a:t>(n-m+1)*m</a:t>
            </a:r>
          </a:p>
        </p:txBody>
      </p:sp>
      <p:sp>
        <p:nvSpPr>
          <p:cNvPr id="15" name="标题 1">
            <a:extLst>
              <a:ext uri="{FF2B5EF4-FFF2-40B4-BE49-F238E27FC236}">
                <a16:creationId xmlns:a16="http://schemas.microsoft.com/office/drawing/2014/main" xmlns="" id="{07C9EE76-6C77-4A28-A124-79FFB45CA50F}"/>
              </a:ext>
            </a:extLst>
          </p:cNvPr>
          <p:cNvSpPr txBox="1">
            <a:spLocks/>
          </p:cNvSpPr>
          <p:nvPr/>
        </p:nvSpPr>
        <p:spPr>
          <a:xfrm>
            <a:off x="888358" y="349999"/>
            <a:ext cx="10918463" cy="841375"/>
          </a:xfrm>
          <a:prstGeom prst="rect">
            <a:avLst/>
          </a:prstGeom>
        </p:spPr>
        <p:txBody>
          <a:bodyPr/>
          <a:lst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a:lstStyle>
          <a:p>
            <a:r>
              <a:rPr lang="zh-CN" altLang="en-US" kern="0" dirty="0"/>
              <a:t>一个经典的朴素字符串查找算法（</a:t>
            </a:r>
            <a:r>
              <a:rPr lang="en-US" altLang="zh-CN" kern="0" dirty="0"/>
              <a:t>Brute-Force</a:t>
            </a:r>
            <a:r>
              <a:rPr lang="zh-CN" altLang="en-US" kern="0" dirty="0"/>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75</a:t>
            </a:fld>
            <a:endParaRPr lang="zh-CN" altLang="en-US" dirty="0"/>
          </a:p>
        </p:txBody>
      </p:sp>
      <p:grpSp>
        <p:nvGrpSpPr>
          <p:cNvPr id="3" name="Group 2"/>
          <p:cNvGrpSpPr>
            <a:grpSpLocks/>
          </p:cNvGrpSpPr>
          <p:nvPr/>
        </p:nvGrpSpPr>
        <p:grpSpPr bwMode="auto">
          <a:xfrm>
            <a:off x="752547" y="5949281"/>
            <a:ext cx="2370894" cy="674687"/>
            <a:chOff x="368" y="367"/>
            <a:chExt cx="1001" cy="425"/>
          </a:xfrm>
        </p:grpSpPr>
        <p:sp>
          <p:nvSpPr>
            <p:cNvPr id="4"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5" name="Text Box 4"/>
            <p:cNvSpPr txBox="1">
              <a:spLocks noChangeArrowheads="1"/>
            </p:cNvSpPr>
            <p:nvPr/>
          </p:nvSpPr>
          <p:spPr bwMode="auto">
            <a:xfrm>
              <a:off x="409" y="391"/>
              <a:ext cx="960" cy="33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square">
              <a:spAutoFit/>
            </a:bodyPr>
            <a:lstStyle/>
            <a:p>
              <a:r>
                <a:rPr kumimoji="1" lang="zh-CN" altLang="en-US" sz="2800" b="1" i="1" dirty="0">
                  <a:solidFill>
                    <a:srgbClr val="FF3300"/>
                  </a:solidFill>
                  <a:latin typeface="黑体" pitchFamily="49" charset="-122"/>
                  <a:ea typeface="黑体" pitchFamily="49" charset="-122"/>
                </a:rPr>
                <a:t>算法</a:t>
              </a:r>
              <a:r>
                <a:rPr kumimoji="1" lang="zh-CN" altLang="en-US" sz="2800" b="1" i="1" dirty="0">
                  <a:solidFill>
                    <a:srgbClr val="002060"/>
                  </a:solidFill>
                  <a:latin typeface="黑体" pitchFamily="49" charset="-122"/>
                  <a:ea typeface="黑体" pitchFamily="49" charset="-122"/>
                </a:rPr>
                <a:t>改进</a:t>
              </a:r>
              <a:endParaRPr kumimoji="1" lang="zh-CN" altLang="en-US" sz="2800" i="1" dirty="0">
                <a:solidFill>
                  <a:srgbClr val="002060"/>
                </a:solidFill>
                <a:latin typeface="黑体" pitchFamily="49" charset="-122"/>
                <a:ea typeface="黑体" pitchFamily="49" charset="-122"/>
              </a:endParaRPr>
            </a:p>
          </p:txBody>
        </p:sp>
      </p:grpSp>
      <p:sp>
        <p:nvSpPr>
          <p:cNvPr id="6" name="Text Box 7"/>
          <p:cNvSpPr txBox="1">
            <a:spLocks noChangeArrowheads="1"/>
          </p:cNvSpPr>
          <p:nvPr/>
        </p:nvSpPr>
        <p:spPr bwMode="auto">
          <a:xfrm>
            <a:off x="28580" y="79896"/>
            <a:ext cx="8754576" cy="4870564"/>
          </a:xfrm>
          <a:prstGeom prst="rect">
            <a:avLst/>
          </a:prstGeom>
          <a:solidFill>
            <a:schemeClr val="bg1">
              <a:lumMod val="95000"/>
            </a:schemeClr>
          </a:solidFill>
          <a:ln w="12700" cap="sq">
            <a:noFill/>
            <a:miter lim="800000"/>
            <a:headEnd type="none" w="sm" len="sm"/>
            <a:tailEnd type="none" w="sm" len="sm"/>
          </a:ln>
        </p:spPr>
        <p:txBody>
          <a:bodyPr>
            <a:spAutoFit/>
          </a:bodyPr>
          <a:lstStyle/>
          <a:p>
            <a:pPr algn="just">
              <a:lnSpc>
                <a:spcPts val="1500"/>
              </a:lnSpc>
              <a:spcBef>
                <a:spcPct val="50000"/>
              </a:spcBef>
            </a:pPr>
            <a:r>
              <a:rPr lang="en-US" altLang="zh-CN" sz="2400" b="1" dirty="0" err="1">
                <a:solidFill>
                  <a:srgbClr val="7030A0"/>
                </a:solidFill>
                <a:latin typeface="Times New Roman" pitchFamily="18" charset="0"/>
              </a:rPr>
              <a:t>int</a:t>
            </a:r>
            <a:r>
              <a:rPr lang="en-US" altLang="zh-CN" sz="2400" b="1" dirty="0">
                <a:solidFill>
                  <a:srgbClr val="7030A0"/>
                </a:solidFill>
                <a:latin typeface="Times New Roman" pitchFamily="18" charset="0"/>
              </a:rPr>
              <a:t> index(char s[ ], char t[ ])</a:t>
            </a:r>
          </a:p>
          <a:p>
            <a:pPr algn="just">
              <a:lnSpc>
                <a:spcPts val="1500"/>
              </a:lnSpc>
              <a:spcBef>
                <a:spcPct val="50000"/>
              </a:spcBef>
            </a:pPr>
            <a:r>
              <a:rPr lang="en-US" altLang="zh-CN" sz="2400" b="1" dirty="0">
                <a:solidFill>
                  <a:srgbClr val="7030A0"/>
                </a:solidFill>
                <a:latin typeface="Times New Roman" pitchFamily="18" charset="0"/>
              </a:rPr>
              <a:t>{</a:t>
            </a:r>
          </a:p>
          <a:p>
            <a:pPr lvl="1" algn="just">
              <a:lnSpc>
                <a:spcPts val="1500"/>
              </a:lnSpc>
              <a:spcBef>
                <a:spcPct val="50000"/>
              </a:spcBef>
            </a:pPr>
            <a:r>
              <a:rPr lang="en-US" altLang="zh-CN" sz="2400" b="1" dirty="0" err="1">
                <a:solidFill>
                  <a:srgbClr val="7030A0"/>
                </a:solidFill>
                <a:latin typeface="Times New Roman" pitchFamily="18" charset="0"/>
              </a:rPr>
              <a:t>int</a:t>
            </a:r>
            <a:r>
              <a:rPr lang="en-US" altLang="zh-CN" sz="2400" b="1" dirty="0">
                <a:solidFill>
                  <a:srgbClr val="7030A0"/>
                </a:solidFill>
                <a:latin typeface="Times New Roman" pitchFamily="18" charset="0"/>
              </a:rPr>
              <a:t> </a:t>
            </a:r>
            <a:r>
              <a:rPr lang="en-US" altLang="zh-CN" sz="2400" b="1" dirty="0" err="1">
                <a:solidFill>
                  <a:srgbClr val="7030A0"/>
                </a:solidFill>
                <a:latin typeface="Times New Roman" pitchFamily="18" charset="0"/>
              </a:rPr>
              <a:t>i</a:t>
            </a:r>
            <a:r>
              <a:rPr lang="en-US" altLang="zh-CN" sz="2400" b="1" dirty="0">
                <a:solidFill>
                  <a:srgbClr val="7030A0"/>
                </a:solidFill>
                <a:latin typeface="Times New Roman" pitchFamily="18" charset="0"/>
              </a:rPr>
              <a:t>, j, </a:t>
            </a:r>
            <a:r>
              <a:rPr lang="en-US" altLang="zh-CN" sz="2400" b="1" dirty="0" err="1">
                <a:solidFill>
                  <a:srgbClr val="7030A0"/>
                </a:solidFill>
                <a:latin typeface="Times New Roman" pitchFamily="18" charset="0"/>
              </a:rPr>
              <a:t>k,n,m</a:t>
            </a:r>
            <a:r>
              <a:rPr lang="en-US" altLang="zh-CN" sz="2400" b="1" dirty="0">
                <a:solidFill>
                  <a:srgbClr val="7030A0"/>
                </a:solidFill>
                <a:latin typeface="Times New Roman" pitchFamily="18" charset="0"/>
              </a:rPr>
              <a:t>;</a:t>
            </a:r>
          </a:p>
          <a:p>
            <a:pPr lvl="1" algn="just">
              <a:lnSpc>
                <a:spcPts val="1500"/>
              </a:lnSpc>
              <a:spcBef>
                <a:spcPct val="50000"/>
              </a:spcBef>
            </a:pPr>
            <a:r>
              <a:rPr lang="en-US" altLang="zh-CN" sz="2400" b="1" dirty="0">
                <a:solidFill>
                  <a:srgbClr val="7030A0"/>
                </a:solidFill>
                <a:latin typeface="Times New Roman" pitchFamily="18" charset="0"/>
              </a:rPr>
              <a:t> n = </a:t>
            </a:r>
            <a:r>
              <a:rPr lang="en-US" altLang="zh-CN" sz="2400" b="1" dirty="0" err="1">
                <a:solidFill>
                  <a:srgbClr val="7030A0"/>
                </a:solidFill>
                <a:latin typeface="Times New Roman" pitchFamily="18" charset="0"/>
              </a:rPr>
              <a:t>strlen</a:t>
            </a:r>
            <a:r>
              <a:rPr lang="en-US" altLang="zh-CN" sz="2400" b="1" dirty="0">
                <a:solidFill>
                  <a:srgbClr val="7030A0"/>
                </a:solidFill>
                <a:latin typeface="Times New Roman" pitchFamily="18" charset="0"/>
              </a:rPr>
              <a:t>(s); </a:t>
            </a:r>
          </a:p>
          <a:p>
            <a:pPr lvl="1" algn="just">
              <a:lnSpc>
                <a:spcPts val="1500"/>
              </a:lnSpc>
              <a:spcBef>
                <a:spcPct val="50000"/>
              </a:spcBef>
            </a:pPr>
            <a:r>
              <a:rPr lang="en-US" altLang="zh-CN" sz="2400" b="1" dirty="0">
                <a:solidFill>
                  <a:srgbClr val="7030A0"/>
                </a:solidFill>
                <a:latin typeface="Times New Roman" pitchFamily="18" charset="0"/>
              </a:rPr>
              <a:t>m = </a:t>
            </a:r>
            <a:r>
              <a:rPr lang="en-US" altLang="zh-CN" sz="2400" b="1" dirty="0" err="1">
                <a:solidFill>
                  <a:srgbClr val="7030A0"/>
                </a:solidFill>
                <a:latin typeface="Times New Roman" pitchFamily="18" charset="0"/>
              </a:rPr>
              <a:t>strlen</a:t>
            </a:r>
            <a:r>
              <a:rPr lang="en-US" altLang="zh-CN" sz="2400" b="1" dirty="0">
                <a:solidFill>
                  <a:srgbClr val="7030A0"/>
                </a:solidFill>
                <a:latin typeface="Times New Roman" pitchFamily="18" charset="0"/>
              </a:rPr>
              <a:t>(t);</a:t>
            </a:r>
          </a:p>
          <a:p>
            <a:pPr lvl="1" algn="just">
              <a:lnSpc>
                <a:spcPts val="1500"/>
              </a:lnSpc>
              <a:spcBef>
                <a:spcPct val="50000"/>
              </a:spcBef>
            </a:pPr>
            <a:r>
              <a:rPr lang="en-US" altLang="zh-CN" sz="2400" b="1" dirty="0">
                <a:solidFill>
                  <a:srgbClr val="7030A0"/>
                </a:solidFill>
                <a:latin typeface="Times New Roman" pitchFamily="18" charset="0"/>
              </a:rPr>
              <a:t>for(</a:t>
            </a:r>
            <a:r>
              <a:rPr lang="en-US" altLang="zh-CN" sz="2400" b="1" dirty="0" err="1">
                <a:solidFill>
                  <a:srgbClr val="7030A0"/>
                </a:solidFill>
                <a:latin typeface="Times New Roman" pitchFamily="18" charset="0"/>
              </a:rPr>
              <a:t>i</a:t>
            </a:r>
            <a:r>
              <a:rPr lang="en-US" altLang="zh-CN" sz="2400" b="1" dirty="0">
                <a:solidFill>
                  <a:srgbClr val="7030A0"/>
                </a:solidFill>
                <a:latin typeface="Times New Roman" pitchFamily="18" charset="0"/>
              </a:rPr>
              <a:t> =0; </a:t>
            </a:r>
            <a:r>
              <a:rPr lang="en-US" altLang="zh-CN" sz="3200" b="1" dirty="0">
                <a:solidFill>
                  <a:srgbClr val="C00000"/>
                </a:solidFill>
                <a:latin typeface="Times New Roman" pitchFamily="18" charset="0"/>
              </a:rPr>
              <a:t>n-</a:t>
            </a:r>
            <a:r>
              <a:rPr lang="en-US" altLang="zh-CN" sz="3200" b="1" dirty="0" err="1">
                <a:solidFill>
                  <a:srgbClr val="C00000"/>
                </a:solidFill>
                <a:latin typeface="Times New Roman" pitchFamily="18" charset="0"/>
              </a:rPr>
              <a:t>i</a:t>
            </a:r>
            <a:r>
              <a:rPr lang="en-US" altLang="zh-CN" sz="3200" b="1" dirty="0">
                <a:solidFill>
                  <a:srgbClr val="C00000"/>
                </a:solidFill>
                <a:latin typeface="Times New Roman" pitchFamily="18" charset="0"/>
              </a:rPr>
              <a:t> &gt;= m</a:t>
            </a:r>
            <a:r>
              <a:rPr lang="en-US" altLang="zh-CN" sz="2400" b="1" dirty="0">
                <a:solidFill>
                  <a:srgbClr val="7030A0"/>
                </a:solidFill>
                <a:latin typeface="Times New Roman" pitchFamily="18" charset="0"/>
              </a:rPr>
              <a:t>; </a:t>
            </a:r>
            <a:r>
              <a:rPr lang="en-US" altLang="zh-CN" sz="2400" b="1" dirty="0" err="1">
                <a:solidFill>
                  <a:srgbClr val="7030A0"/>
                </a:solidFill>
                <a:latin typeface="Times New Roman" pitchFamily="18" charset="0"/>
              </a:rPr>
              <a:t>i</a:t>
            </a:r>
            <a:r>
              <a:rPr lang="en-US" altLang="zh-CN" sz="2400" b="1" dirty="0">
                <a:solidFill>
                  <a:srgbClr val="7030A0"/>
                </a:solidFill>
                <a:latin typeface="Times New Roman" pitchFamily="18" charset="0"/>
              </a:rPr>
              <a:t>++){</a:t>
            </a:r>
          </a:p>
          <a:p>
            <a:pPr lvl="2" algn="just">
              <a:lnSpc>
                <a:spcPts val="1500"/>
              </a:lnSpc>
              <a:spcBef>
                <a:spcPct val="50000"/>
              </a:spcBef>
            </a:pPr>
            <a:r>
              <a:rPr lang="en-US" altLang="zh-CN" sz="2400" b="1" dirty="0">
                <a:solidFill>
                  <a:srgbClr val="7030A0"/>
                </a:solidFill>
                <a:latin typeface="Times New Roman" pitchFamily="18" charset="0"/>
              </a:rPr>
              <a:t>for(j=</a:t>
            </a:r>
            <a:r>
              <a:rPr lang="en-US" altLang="zh-CN" sz="2400" b="1" dirty="0" err="1">
                <a:solidFill>
                  <a:srgbClr val="7030A0"/>
                </a:solidFill>
                <a:latin typeface="Times New Roman" pitchFamily="18" charset="0"/>
              </a:rPr>
              <a:t>i,k</a:t>
            </a:r>
            <a:r>
              <a:rPr lang="en-US" altLang="zh-CN" sz="2400" b="1" dirty="0">
                <a:solidFill>
                  <a:srgbClr val="7030A0"/>
                </a:solidFill>
                <a:latin typeface="Times New Roman" pitchFamily="18" charset="0"/>
              </a:rPr>
              <a:t>=0;t[k]!=‘\0’&amp;&amp;s[j]==t[k]; j++,k++)</a:t>
            </a:r>
          </a:p>
          <a:p>
            <a:pPr lvl="3" algn="just">
              <a:lnSpc>
                <a:spcPts val="1500"/>
              </a:lnSpc>
              <a:spcBef>
                <a:spcPct val="50000"/>
              </a:spcBef>
            </a:pPr>
            <a:r>
              <a:rPr lang="en-US" altLang="zh-CN" sz="2400" b="1" dirty="0">
                <a:solidFill>
                  <a:srgbClr val="7030A0"/>
                </a:solidFill>
                <a:latin typeface="Times New Roman" pitchFamily="18" charset="0"/>
              </a:rPr>
              <a:t>;</a:t>
            </a:r>
          </a:p>
          <a:p>
            <a:pPr lvl="2" algn="just">
              <a:lnSpc>
                <a:spcPts val="1500"/>
              </a:lnSpc>
              <a:spcBef>
                <a:spcPct val="50000"/>
              </a:spcBef>
            </a:pPr>
            <a:r>
              <a:rPr lang="en-US" altLang="zh-CN" sz="2400" b="1" dirty="0">
                <a:solidFill>
                  <a:srgbClr val="7030A0"/>
                </a:solidFill>
                <a:latin typeface="Times New Roman" pitchFamily="18" charset="0"/>
              </a:rPr>
              <a:t>if(t[k] == ‘\0’)</a:t>
            </a:r>
          </a:p>
          <a:p>
            <a:pPr lvl="3" algn="just">
              <a:lnSpc>
                <a:spcPts val="1500"/>
              </a:lnSpc>
              <a:spcBef>
                <a:spcPct val="50000"/>
              </a:spcBef>
            </a:pPr>
            <a:r>
              <a:rPr lang="en-US" altLang="zh-CN" sz="2400" b="1" dirty="0">
                <a:solidFill>
                  <a:srgbClr val="7030A0"/>
                </a:solidFill>
                <a:latin typeface="Times New Roman" pitchFamily="18" charset="0"/>
              </a:rPr>
              <a:t>return ( </a:t>
            </a:r>
            <a:r>
              <a:rPr lang="en-US" altLang="zh-CN" sz="2400" b="1" dirty="0" err="1">
                <a:solidFill>
                  <a:srgbClr val="7030A0"/>
                </a:solidFill>
                <a:latin typeface="Times New Roman" pitchFamily="18" charset="0"/>
              </a:rPr>
              <a:t>i</a:t>
            </a:r>
            <a:r>
              <a:rPr lang="en-US" altLang="zh-CN" sz="2400" b="1" dirty="0">
                <a:solidFill>
                  <a:srgbClr val="7030A0"/>
                </a:solidFill>
                <a:latin typeface="Times New Roman" pitchFamily="18" charset="0"/>
              </a:rPr>
              <a:t>);</a:t>
            </a:r>
          </a:p>
          <a:p>
            <a:pPr lvl="1" algn="just">
              <a:lnSpc>
                <a:spcPts val="1500"/>
              </a:lnSpc>
              <a:spcBef>
                <a:spcPct val="50000"/>
              </a:spcBef>
            </a:pPr>
            <a:r>
              <a:rPr lang="en-US" altLang="zh-CN" sz="2400" b="1" dirty="0">
                <a:solidFill>
                  <a:srgbClr val="7030A0"/>
                </a:solidFill>
                <a:latin typeface="Times New Roman" pitchFamily="18" charset="0"/>
              </a:rPr>
              <a:t>}</a:t>
            </a:r>
          </a:p>
          <a:p>
            <a:pPr lvl="1" algn="just">
              <a:lnSpc>
                <a:spcPts val="1500"/>
              </a:lnSpc>
              <a:spcBef>
                <a:spcPct val="50000"/>
              </a:spcBef>
            </a:pPr>
            <a:r>
              <a:rPr lang="en-US" altLang="zh-CN" sz="2400" b="1" dirty="0">
                <a:solidFill>
                  <a:srgbClr val="7030A0"/>
                </a:solidFill>
                <a:latin typeface="Times New Roman" pitchFamily="18" charset="0"/>
              </a:rPr>
              <a:t>return ( -1);</a:t>
            </a:r>
          </a:p>
          <a:p>
            <a:pPr algn="just">
              <a:lnSpc>
                <a:spcPts val="1500"/>
              </a:lnSpc>
              <a:spcBef>
                <a:spcPct val="50000"/>
              </a:spcBef>
            </a:pPr>
            <a:r>
              <a:rPr lang="en-US" altLang="zh-CN" sz="2400" b="1" dirty="0">
                <a:solidFill>
                  <a:srgbClr val="7030A0"/>
                </a:solidFill>
                <a:latin typeface="Times New Roman" pitchFamily="18" charset="0"/>
              </a:rPr>
              <a:t>}</a:t>
            </a:r>
            <a:endParaRPr lang="en-US" altLang="zh-CN" sz="2000" b="1" dirty="0">
              <a:solidFill>
                <a:srgbClr val="7030A0"/>
              </a:solidFill>
              <a:latin typeface="Times New Roman" pitchFamily="18" charset="0"/>
            </a:endParaRPr>
          </a:p>
        </p:txBody>
      </p:sp>
      <p:sp>
        <p:nvSpPr>
          <p:cNvPr id="7" name="AutoShape 34"/>
          <p:cNvSpPr>
            <a:spLocks noChangeArrowheads="1"/>
          </p:cNvSpPr>
          <p:nvPr/>
        </p:nvSpPr>
        <p:spPr bwMode="auto">
          <a:xfrm>
            <a:off x="3772508" y="367928"/>
            <a:ext cx="4223919"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sz="2400" b="1" dirty="0">
                <a:solidFill>
                  <a:srgbClr val="FF0000"/>
                </a:solidFill>
              </a:rPr>
              <a:t>当</a:t>
            </a:r>
            <a:r>
              <a:rPr lang="en-US" altLang="zh-CN" sz="2400" b="1" dirty="0">
                <a:solidFill>
                  <a:srgbClr val="FF0000"/>
                </a:solidFill>
              </a:rPr>
              <a:t>s</a:t>
            </a:r>
            <a:r>
              <a:rPr lang="zh-CN" altLang="en-US" sz="2400" b="1" dirty="0">
                <a:solidFill>
                  <a:srgbClr val="FF0000"/>
                </a:solidFill>
              </a:rPr>
              <a:t>中剩余字符数小于</a:t>
            </a:r>
            <a:r>
              <a:rPr lang="en-US" altLang="zh-CN" sz="2400" b="1" dirty="0">
                <a:solidFill>
                  <a:srgbClr val="FF0000"/>
                </a:solidFill>
              </a:rPr>
              <a:t>t</a:t>
            </a:r>
            <a:r>
              <a:rPr lang="zh-CN" altLang="en-US" sz="2400" b="1" dirty="0">
                <a:solidFill>
                  <a:srgbClr val="FF0000"/>
                </a:solidFill>
              </a:rPr>
              <a:t>中字符数时，停止查找</a:t>
            </a:r>
          </a:p>
        </p:txBody>
      </p:sp>
      <p:sp>
        <p:nvSpPr>
          <p:cNvPr id="8" name="Rectangle 4">
            <a:extLst>
              <a:ext uri="{FF2B5EF4-FFF2-40B4-BE49-F238E27FC236}">
                <a16:creationId xmlns:a16="http://schemas.microsoft.com/office/drawing/2014/main" xmlns="" id="{1C883E02-57DE-4696-9DDC-CC13F2E8A37C}"/>
              </a:ext>
            </a:extLst>
          </p:cNvPr>
          <p:cNvSpPr>
            <a:spLocks noChangeArrowheads="1"/>
          </p:cNvSpPr>
          <p:nvPr/>
        </p:nvSpPr>
        <p:spPr bwMode="auto">
          <a:xfrm>
            <a:off x="7558309" y="1268760"/>
            <a:ext cx="4945609" cy="5706177"/>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a:solidFill>
                  <a:srgbClr val="FF9900"/>
                </a:solidFill>
              </a:rPr>
              <a:t>index</a:t>
            </a:r>
            <a:r>
              <a:rPr kumimoji="1" lang="en-US" altLang="zh-CN" sz="2400" b="1" dirty="0">
                <a:solidFill>
                  <a:srgbClr val="FFFFFF"/>
                </a:solidFill>
              </a:rPr>
              <a:t>(char S[ ], char T[ ]) </a:t>
            </a:r>
          </a:p>
          <a:p>
            <a:pPr algn="l" eaLnBrk="1" hangingPunct="1">
              <a:lnSpc>
                <a:spcPct val="80000"/>
              </a:lnSpc>
            </a:pP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 0,  j=0;</a:t>
            </a:r>
          </a:p>
          <a:p>
            <a:pPr algn="l" eaLnBrk="1" hangingPunct="1">
              <a:lnSpc>
                <a:spcPct val="80000"/>
              </a:lnSpc>
            </a:pPr>
            <a:endParaRPr kumimoji="1" lang="en-US" altLang="zh-CN" sz="2400" b="1" dirty="0">
              <a:solidFill>
                <a:srgbClr val="FFFFFF"/>
              </a:solidFill>
            </a:endParaRPr>
          </a:p>
          <a:p>
            <a:pPr algn="l" eaLnBrk="1" hangingPunct="1">
              <a:lnSpc>
                <a:spcPct val="80000"/>
              </a:lnSpc>
            </a:pPr>
            <a:r>
              <a:rPr kumimoji="1" lang="en-US" altLang="zh-CN" sz="2400" b="1" dirty="0">
                <a:solidFill>
                  <a:srgbClr val="FFFFFF"/>
                </a:solidFill>
              </a:rPr>
              <a:t>     while ( S[</a:t>
            </a:r>
            <a:r>
              <a:rPr kumimoji="1" lang="en-US" altLang="zh-CN" sz="2400" b="1" dirty="0" err="1">
                <a:solidFill>
                  <a:srgbClr val="FFFFFF"/>
                </a:solidFill>
              </a:rPr>
              <a:t>i</a:t>
            </a:r>
            <a:r>
              <a:rPr kumimoji="1" lang="en-US" altLang="zh-CN" sz="2400" b="1" dirty="0">
                <a:solidFill>
                  <a:srgbClr val="FFFFFF"/>
                </a:solidFill>
              </a:rPr>
              <a:t>]!=‘\0’  &amp;&amp;  T[j]!=‘\0’) {</a:t>
            </a:r>
          </a:p>
          <a:p>
            <a:pPr algn="l" eaLnBrk="1" hangingPunct="1">
              <a:lnSpc>
                <a:spcPct val="80000"/>
              </a:lnSpc>
            </a:pPr>
            <a:r>
              <a:rPr kumimoji="1" lang="en-US" altLang="zh-CN" sz="2400" b="1" dirty="0">
                <a:solidFill>
                  <a:srgbClr val="FFFFFF"/>
                </a:solidFill>
              </a:rPr>
              <a:t>         if (S [</a:t>
            </a:r>
            <a:r>
              <a:rPr kumimoji="1" lang="en-US" altLang="zh-CN" sz="2400" b="1" dirty="0" err="1">
                <a:solidFill>
                  <a:srgbClr val="FFFFFF"/>
                </a:solidFill>
              </a:rPr>
              <a:t>i</a:t>
            </a:r>
            <a:r>
              <a:rPr kumimoji="1" lang="en-US" altLang="zh-CN" sz="2400" b="1" dirty="0">
                <a:solidFill>
                  <a:srgbClr val="FFFFFF"/>
                </a:solidFill>
              </a:rPr>
              <a:t>] == T[j] )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j++</a:t>
            </a:r>
            <a:r>
              <a:rPr kumimoji="1" lang="en-US" altLang="zh-CN" sz="2400" b="1" dirty="0">
                <a:solidFill>
                  <a:srgbClr val="FFFFFF"/>
                </a:solidFill>
              </a:rPr>
              <a:t> </a:t>
            </a:r>
          </a:p>
          <a:p>
            <a:pPr algn="l" eaLnBrk="1" hangingPunct="1">
              <a:lnSpc>
                <a:spcPct val="80000"/>
              </a:lnSpc>
            </a:pPr>
            <a:r>
              <a:rPr kumimoji="1" lang="en-US" altLang="zh-CN" sz="2400" b="1" dirty="0">
                <a:solidFill>
                  <a:srgbClr val="FFFFFF"/>
                </a:solidFill>
              </a:rPr>
              <a:t>         } </a:t>
            </a:r>
          </a:p>
          <a:p>
            <a:pPr algn="l" eaLnBrk="1" hangingPunct="1">
              <a:lnSpc>
                <a:spcPct val="80000"/>
              </a:lnSpc>
            </a:pPr>
            <a:r>
              <a:rPr kumimoji="1" lang="en-US" altLang="zh-CN" sz="2400" b="1" dirty="0">
                <a:solidFill>
                  <a:srgbClr val="FF6600"/>
                </a:solidFill>
                <a:latin typeface="楷体_GB2312" pitchFamily="49" charset="-122"/>
                <a:ea typeface="楷体_GB2312" pitchFamily="49" charset="-122"/>
              </a:rPr>
              <a:t>   </a:t>
            </a:r>
            <a:r>
              <a:rPr kumimoji="1" lang="en-US" altLang="zh-CN" sz="2400" b="1" dirty="0">
                <a:solidFill>
                  <a:srgbClr val="FFFFFF"/>
                </a:solidFill>
              </a:rPr>
              <a:t>     else {</a:t>
            </a:r>
          </a:p>
          <a:p>
            <a:pPr>
              <a:lnSpc>
                <a:spcPct val="80000"/>
              </a:lnSpc>
            </a:pPr>
            <a:r>
              <a:rPr kumimoji="1" lang="en-US" altLang="zh-CN" sz="2400" b="1" dirty="0">
                <a:solidFill>
                  <a:srgbClr val="FFFFFF"/>
                </a:solidFill>
              </a:rPr>
              <a:t>            </a:t>
            </a:r>
            <a:r>
              <a:rPr kumimoji="1" lang="en-US" altLang="zh-CN" sz="2400" b="1" dirty="0" err="1">
                <a:solidFill>
                  <a:srgbClr val="FF9900"/>
                </a:solidFill>
              </a:rPr>
              <a:t>i</a:t>
            </a:r>
            <a:r>
              <a:rPr kumimoji="1" lang="en-US" altLang="zh-CN" sz="2400" b="1" dirty="0">
                <a:solidFill>
                  <a:srgbClr val="FF9900"/>
                </a:solidFill>
              </a:rPr>
              <a:t> = </a:t>
            </a:r>
            <a:r>
              <a:rPr kumimoji="1" lang="en-US" altLang="zh-CN" sz="2400" b="1" dirty="0" err="1">
                <a:solidFill>
                  <a:srgbClr val="FF9900"/>
                </a:solidFill>
              </a:rPr>
              <a:t>i</a:t>
            </a:r>
            <a:r>
              <a:rPr kumimoji="1" lang="en-US" altLang="zh-CN" sz="2400" b="1" dirty="0">
                <a:solidFill>
                  <a:srgbClr val="FF9900"/>
                </a:solidFill>
              </a:rPr>
              <a:t>-j +1;	</a:t>
            </a:r>
            <a:endParaRPr kumimoji="1" lang="en-US" altLang="zh-CN" sz="2400" b="1" dirty="0">
              <a:solidFill>
                <a:srgbClr val="FF6600"/>
              </a:solidFill>
              <a:latin typeface="楷体_GB2312" pitchFamily="49" charset="-122"/>
              <a:ea typeface="楷体_GB2312" pitchFamily="49" charset="-122"/>
            </a:endParaRPr>
          </a:p>
          <a:p>
            <a:pPr>
              <a:lnSpc>
                <a:spcPct val="80000"/>
              </a:lnSpc>
            </a:pPr>
            <a:r>
              <a:rPr kumimoji="1" lang="en-US" altLang="zh-CN" sz="2400" b="1" dirty="0">
                <a:solidFill>
                  <a:srgbClr val="FF9900"/>
                </a:solidFill>
              </a:rPr>
              <a:t>            j = 0;</a:t>
            </a:r>
            <a:r>
              <a:rPr kumimoji="1" lang="en-US" altLang="zh-CN" sz="2400" b="1" dirty="0">
                <a:solidFill>
                  <a:srgbClr val="FFFFFF"/>
                </a:solidFill>
              </a:rPr>
              <a:t> 		</a:t>
            </a:r>
            <a:endParaRPr kumimoji="1" lang="zh-CN" altLang="en-US" sz="2400" b="1" dirty="0">
              <a:solidFill>
                <a:srgbClr val="5294D6"/>
              </a:solidFill>
              <a:latin typeface="楷体_GB2312" pitchFamily="49" charset="-122"/>
              <a:ea typeface="楷体_GB2312" pitchFamily="49" charset="-122"/>
            </a:endParaRPr>
          </a:p>
          <a:p>
            <a:pPr algn="l" eaLnBrk="1" hangingPunct="1">
              <a:lnSpc>
                <a:spcPct val="80000"/>
              </a:lnSpc>
            </a:pPr>
            <a:r>
              <a:rPr kumimoji="1" lang="zh-CN" altLang="en-US" sz="2400" b="1" dirty="0">
                <a:solidFill>
                  <a:srgbClr val="FFFFFF"/>
                </a:solidFill>
              </a:rPr>
              <a:t>         </a:t>
            </a:r>
            <a:r>
              <a:rPr kumimoji="1" lang="en-US" altLang="zh-CN" sz="2400" b="1" dirty="0">
                <a:solidFill>
                  <a:srgbClr val="FFFFFF"/>
                </a:solidFill>
              </a:rPr>
              <a:t>}</a:t>
            </a:r>
          </a:p>
          <a:p>
            <a:pPr algn="l" eaLnBrk="1" hangingPunct="1">
              <a:lnSpc>
                <a:spcPct val="80000"/>
              </a:lnSpc>
            </a:pPr>
            <a:r>
              <a:rPr kumimoji="1" lang="en-US" altLang="zh-CN" sz="2400" b="1" dirty="0">
                <a:solidFill>
                  <a:srgbClr val="FFFFFF"/>
                </a:solidFill>
              </a:rPr>
              <a:t>     }</a:t>
            </a:r>
          </a:p>
          <a:p>
            <a:pPr>
              <a:lnSpc>
                <a:spcPct val="80000"/>
              </a:lnSpc>
            </a:pPr>
            <a:r>
              <a:rPr kumimoji="1" lang="en-US" altLang="zh-CN" sz="2400" b="1" dirty="0">
                <a:solidFill>
                  <a:srgbClr val="FFFFFF"/>
                </a:solidFill>
              </a:rPr>
              <a:t>     if ( T[j] == ‘\0’) 	</a:t>
            </a:r>
            <a:endParaRPr kumimoji="1" lang="en-US" altLang="zh-CN" sz="2400" b="1"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return  </a:t>
            </a:r>
            <a:r>
              <a:rPr kumimoji="1" lang="en-US" altLang="zh-CN" sz="2400" b="1" dirty="0" err="1">
                <a:solidFill>
                  <a:srgbClr val="FFFFFF"/>
                </a:solidFill>
              </a:rPr>
              <a:t>i</a:t>
            </a:r>
            <a:r>
              <a:rPr kumimoji="1" lang="en-US" altLang="zh-CN" sz="2400" b="1" dirty="0">
                <a:solidFill>
                  <a:srgbClr val="FFFFFF"/>
                </a:solidFill>
              </a:rPr>
              <a:t>-j;  </a:t>
            </a:r>
            <a:endParaRPr kumimoji="1" lang="en-US" altLang="zh-CN" sz="2400" b="1"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400" b="1" dirty="0">
                <a:solidFill>
                  <a:srgbClr val="FFFFFF"/>
                </a:solidFill>
              </a:rPr>
              <a:t>    else    </a:t>
            </a:r>
          </a:p>
          <a:p>
            <a:pPr algn="l" eaLnBrk="1" hangingPunct="1">
              <a:lnSpc>
                <a:spcPct val="80000"/>
              </a:lnSpc>
            </a:pPr>
            <a:r>
              <a:rPr kumimoji="1" lang="en-US" altLang="zh-CN" sz="2400" b="1" dirty="0">
                <a:solidFill>
                  <a:srgbClr val="FFFFFF"/>
                </a:solidFill>
              </a:rPr>
              <a:t>         return -1;                   </a:t>
            </a:r>
          </a:p>
          <a:p>
            <a:pPr algn="l" eaLnBrk="1" hangingPunct="1">
              <a:lnSpc>
                <a:spcPct val="80000"/>
              </a:lnSpc>
            </a:pPr>
            <a:r>
              <a:rPr kumimoji="1" lang="en-US" altLang="zh-CN" sz="2400" b="1" dirty="0">
                <a:solidFill>
                  <a:srgbClr val="FFFFFF"/>
                </a:solidFill>
              </a:rPr>
              <a:t>}</a:t>
            </a:r>
            <a:endParaRPr kumimoji="1" lang="en-US" altLang="zh-CN" sz="2400" b="1" dirty="0">
              <a:solidFill>
                <a:srgbClr val="5294D6"/>
              </a:solidFill>
              <a:latin typeface="楷体_GB2312" pitchFamily="49" charset="-122"/>
              <a:ea typeface="楷体_GB2312" pitchFamily="49" charset="-122"/>
            </a:endParaRPr>
          </a:p>
        </p:txBody>
      </p:sp>
      <p:sp>
        <p:nvSpPr>
          <p:cNvPr id="9" name="文本框 9">
            <a:extLst>
              <a:ext uri="{FF2B5EF4-FFF2-40B4-BE49-F238E27FC236}">
                <a16:creationId xmlns:a16="http://schemas.microsoft.com/office/drawing/2014/main" xmlns="" id="{7DE66746-70C0-4DEC-B378-D029CF00008E}"/>
              </a:ext>
            </a:extLst>
          </p:cNvPr>
          <p:cNvSpPr txBox="1"/>
          <p:nvPr/>
        </p:nvSpPr>
        <p:spPr>
          <a:xfrm>
            <a:off x="8285955" y="596012"/>
            <a:ext cx="1800493" cy="369332"/>
          </a:xfrm>
          <a:prstGeom prst="rect">
            <a:avLst/>
          </a:prstGeom>
          <a:noFill/>
        </p:spPr>
        <p:txBody>
          <a:bodyPr wrap="none" rtlCol="0">
            <a:spAutoFit/>
          </a:bodyPr>
          <a:lstStyle/>
          <a:p>
            <a:r>
              <a:rPr lang="zh-CN" altLang="en-US" dirty="0"/>
              <a:t>另一种实现方式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：实现一个简化的</a:t>
            </a:r>
            <a:r>
              <a:rPr lang="en-US" altLang="zh-CN" dirty="0"/>
              <a:t>Linux</a:t>
            </a:r>
            <a:r>
              <a:rPr lang="zh-CN" altLang="en-US" dirty="0"/>
              <a:t>命令</a:t>
            </a:r>
            <a:r>
              <a:rPr lang="en-US" altLang="zh-CN" dirty="0" err="1"/>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76</a:t>
            </a:fld>
            <a:endParaRPr lang="zh-CN" altLang="en-US" dirty="0"/>
          </a:p>
        </p:txBody>
      </p:sp>
      <p:grpSp>
        <p:nvGrpSpPr>
          <p:cNvPr id="4" name="Group 38"/>
          <p:cNvGrpSpPr>
            <a:grpSpLocks/>
          </p:cNvGrpSpPr>
          <p:nvPr/>
        </p:nvGrpSpPr>
        <p:grpSpPr bwMode="auto">
          <a:xfrm>
            <a:off x="0" y="836712"/>
            <a:ext cx="12190413" cy="6299857"/>
            <a:chOff x="289" y="1073"/>
            <a:chExt cx="5136" cy="3960"/>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715"/>
            </a:xfrm>
            <a:prstGeom prst="rect">
              <a:avLst/>
            </a:prstGeom>
            <a:noFill/>
            <a:ln w="9525">
              <a:noFill/>
              <a:miter lim="800000"/>
              <a:headEnd/>
              <a:tailEnd/>
            </a:ln>
          </p:spPr>
          <p:txBody>
            <a:bodyPr wrap="square">
              <a:spAutoFit/>
            </a:bodyPr>
            <a:lstStyle/>
            <a:p>
              <a:pPr algn="just" fontAlgn="base">
                <a:spcBef>
                  <a:spcPct val="0"/>
                </a:spcBef>
              </a:pPr>
              <a:r>
                <a:rPr lang="en-US" altLang="zh-CN" sz="2100" dirty="0">
                  <a:solidFill>
                    <a:srgbClr val="000080"/>
                  </a:solidFill>
                  <a:latin typeface="幼圆" pitchFamily="49" charset="-122"/>
                  <a:ea typeface="幼圆" pitchFamily="49" charset="-122"/>
                </a:rPr>
                <a:t>Linux</a:t>
              </a:r>
              <a:r>
                <a:rPr lang="zh-CN" altLang="en-US" sz="2100" dirty="0">
                  <a:solidFill>
                    <a:srgbClr val="000080"/>
                  </a:solidFill>
                  <a:latin typeface="幼圆" pitchFamily="49" charset="-122"/>
                  <a:ea typeface="幼圆" pitchFamily="49" charset="-122"/>
                </a:rPr>
                <a:t>系统中</a:t>
              </a:r>
              <a:r>
                <a:rPr lang="en-US" altLang="zh-CN" sz="2100" b="1" dirty="0" err="1">
                  <a:solidFill>
                    <a:srgbClr val="000080"/>
                  </a:solidFill>
                  <a:latin typeface="幼圆" pitchFamily="49" charset="-122"/>
                  <a:ea typeface="幼圆" pitchFamily="49" charset="-122"/>
                </a:rPr>
                <a:t>grep</a:t>
              </a:r>
              <a:r>
                <a:rPr lang="zh-CN" altLang="en-US" sz="2100" dirty="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sz="2100" dirty="0" err="1">
                  <a:solidFill>
                    <a:srgbClr val="000080"/>
                  </a:solidFill>
                  <a:latin typeface="幼圆" pitchFamily="49" charset="-122"/>
                  <a:ea typeface="幼圆" pitchFamily="49" charset="-122"/>
                </a:rPr>
                <a:t>grep</a:t>
              </a:r>
              <a:r>
                <a:rPr lang="zh-CN" altLang="en-US" sz="2100" dirty="0">
                  <a:solidFill>
                    <a:srgbClr val="000080"/>
                  </a:solidFill>
                  <a:latin typeface="幼圆" pitchFamily="49" charset="-122"/>
                  <a:ea typeface="幼圆" pitchFamily="49" charset="-122"/>
                </a:rPr>
                <a:t>全称是</a:t>
              </a:r>
              <a:r>
                <a:rPr lang="en-US" altLang="zh-CN" sz="2100" dirty="0">
                  <a:solidFill>
                    <a:srgbClr val="000080"/>
                  </a:solidFill>
                  <a:latin typeface="幼圆" pitchFamily="49" charset="-122"/>
                  <a:ea typeface="幼圆" pitchFamily="49" charset="-122"/>
                </a:rPr>
                <a:t>Global Regular Expression Print</a:t>
              </a:r>
              <a:r>
                <a:rPr lang="zh-CN" altLang="en-US" sz="2100" dirty="0">
                  <a:solidFill>
                    <a:srgbClr val="000080"/>
                  </a:solidFill>
                  <a:latin typeface="幼圆" pitchFamily="49" charset="-122"/>
                  <a:ea typeface="幼圆" pitchFamily="49" charset="-122"/>
                </a:rPr>
                <a:t>。其格式为：</a:t>
              </a:r>
              <a:endParaRPr lang="en-US" altLang="zh-CN" sz="2100" dirty="0">
                <a:solidFill>
                  <a:srgbClr val="000080"/>
                </a:solidFill>
                <a:latin typeface="幼圆" pitchFamily="49" charset="-122"/>
                <a:ea typeface="幼圆" pitchFamily="49" charset="-122"/>
              </a:endParaRPr>
            </a:p>
            <a:p>
              <a:pPr algn="just" fontAlgn="base">
                <a:spcBef>
                  <a:spcPct val="0"/>
                </a:spcBef>
              </a:pPr>
              <a:r>
                <a:rPr lang="en-US" altLang="zh-CN" sz="2100" dirty="0">
                  <a:solidFill>
                    <a:srgbClr val="000080"/>
                  </a:solidFill>
                  <a:latin typeface="幼圆" pitchFamily="49" charset="-122"/>
                  <a:ea typeface="幼圆" pitchFamily="49" charset="-122"/>
                </a:rPr>
                <a:t>    % </a:t>
              </a:r>
              <a:r>
                <a:rPr lang="en-US" altLang="zh-CN" sz="2100" dirty="0" err="1">
                  <a:solidFill>
                    <a:srgbClr val="000080"/>
                  </a:solidFill>
                  <a:latin typeface="幼圆" pitchFamily="49" charset="-122"/>
                  <a:ea typeface="幼圆" pitchFamily="49" charset="-122"/>
                </a:rPr>
                <a:t>grep</a:t>
              </a:r>
              <a:r>
                <a:rPr lang="en-US" altLang="zh-CN" sz="2100" dirty="0">
                  <a:solidFill>
                    <a:srgbClr val="000080"/>
                  </a:solidFill>
                  <a:latin typeface="幼圆" pitchFamily="49" charset="-122"/>
                  <a:ea typeface="幼圆" pitchFamily="49" charset="-122"/>
                </a:rPr>
                <a:t> [-</a:t>
              </a:r>
              <a:r>
                <a:rPr lang="en-US" altLang="zh-CN" sz="2100" dirty="0" err="1">
                  <a:solidFill>
                    <a:srgbClr val="000080"/>
                  </a:solidFill>
                  <a:latin typeface="幼圆" pitchFamily="49" charset="-122"/>
                  <a:ea typeface="幼圆" pitchFamily="49" charset="-122"/>
                </a:rPr>
                <a:t>acinv</a:t>
              </a:r>
              <a:r>
                <a:rPr lang="en-US" altLang="zh-CN" sz="2100" dirty="0">
                  <a:solidFill>
                    <a:srgbClr val="000080"/>
                  </a:solidFill>
                  <a:latin typeface="幼圆" pitchFamily="49" charset="-122"/>
                  <a:ea typeface="幼圆" pitchFamily="49" charset="-122"/>
                </a:rPr>
                <a:t>] [--color=auto] '</a:t>
              </a:r>
              <a:r>
                <a:rPr lang="zh-CN" altLang="en-US" sz="2100" dirty="0">
                  <a:solidFill>
                    <a:srgbClr val="000080"/>
                  </a:solidFill>
                  <a:latin typeface="幼圆" pitchFamily="49" charset="-122"/>
                  <a:ea typeface="幼圆" pitchFamily="49" charset="-122"/>
                </a:rPr>
                <a:t>搜寻字符串</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 </a:t>
              </a:r>
              <a:r>
                <a:rPr lang="en-US" altLang="zh-CN" sz="2100" dirty="0">
                  <a:solidFill>
                    <a:srgbClr val="000080"/>
                  </a:solidFill>
                  <a:latin typeface="幼圆" pitchFamily="49" charset="-122"/>
                  <a:ea typeface="幼圆" pitchFamily="49" charset="-122"/>
                </a:rPr>
                <a:t>filename</a:t>
              </a:r>
            </a:p>
            <a:p>
              <a:pPr algn="just" fontAlgn="base">
                <a:spcBef>
                  <a:spcPct val="0"/>
                </a:spcBef>
              </a:pPr>
              <a:r>
                <a:rPr lang="zh-CN" altLang="en-US" sz="2100" dirty="0">
                  <a:solidFill>
                    <a:srgbClr val="000080"/>
                  </a:solidFill>
                  <a:latin typeface="幼圆" pitchFamily="49" charset="-122"/>
                  <a:ea typeface="幼圆" pitchFamily="49" charset="-122"/>
                </a:rPr>
                <a:t>实现一个简化版的</a:t>
              </a:r>
              <a:r>
                <a:rPr lang="en-US" altLang="zh-CN" sz="2100" dirty="0" err="1">
                  <a:solidFill>
                    <a:srgbClr val="000080"/>
                  </a:solidFill>
                  <a:latin typeface="幼圆" pitchFamily="49" charset="-122"/>
                  <a:ea typeface="幼圆" pitchFamily="49" charset="-122"/>
                </a:rPr>
                <a:t>grep</a:t>
              </a:r>
              <a:r>
                <a:rPr lang="zh-CN" altLang="en-US" sz="2100" dirty="0">
                  <a:solidFill>
                    <a:srgbClr val="000080"/>
                  </a:solidFill>
                  <a:latin typeface="幼圆" pitchFamily="49" charset="-122"/>
                  <a:ea typeface="幼圆" pitchFamily="49" charset="-122"/>
                </a:rPr>
                <a:t>命令，其格式为：</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 </a:t>
              </a:r>
              <a:r>
                <a:rPr lang="en-US" altLang="zh-CN" sz="2100" b="1" dirty="0">
                  <a:solidFill>
                    <a:srgbClr val="000080"/>
                  </a:solidFill>
                  <a:latin typeface="幼圆" pitchFamily="49" charset="-122"/>
                  <a:ea typeface="幼圆" pitchFamily="49" charset="-122"/>
                </a:rPr>
                <a:t># </a:t>
              </a:r>
              <a:r>
                <a:rPr lang="en-US" altLang="zh-CN" sz="2100" b="1" dirty="0" err="1">
                  <a:solidFill>
                    <a:srgbClr val="000080"/>
                  </a:solidFill>
                  <a:latin typeface="幼圆" pitchFamily="49" charset="-122"/>
                  <a:ea typeface="幼圆" pitchFamily="49" charset="-122"/>
                </a:rPr>
                <a:t>grep</a:t>
              </a:r>
              <a:r>
                <a:rPr lang="en-US" altLang="zh-CN" sz="2100" b="1" dirty="0">
                  <a:solidFill>
                    <a:srgbClr val="000080"/>
                  </a:solidFill>
                  <a:latin typeface="幼圆" pitchFamily="49" charset="-122"/>
                  <a:ea typeface="幼圆" pitchFamily="49" charset="-122"/>
                </a:rPr>
                <a:t> [-</a:t>
              </a:r>
              <a:r>
                <a:rPr lang="en-US" altLang="zh-CN" sz="2100" b="1" dirty="0" err="1">
                  <a:solidFill>
                    <a:srgbClr val="000080"/>
                  </a:solidFill>
                  <a:latin typeface="幼圆" pitchFamily="49" charset="-122"/>
                  <a:ea typeface="幼圆" pitchFamily="49" charset="-122"/>
                </a:rPr>
                <a:t>cinv</a:t>
              </a:r>
              <a:r>
                <a:rPr lang="en-US" altLang="zh-CN" sz="2100" b="1" dirty="0">
                  <a:solidFill>
                    <a:srgbClr val="000080"/>
                  </a:solidFill>
                  <a:latin typeface="幼圆" pitchFamily="49" charset="-122"/>
                  <a:ea typeface="幼圆" pitchFamily="49" charset="-122"/>
                </a:rPr>
                <a:t>]  '</a:t>
              </a:r>
              <a:r>
                <a:rPr lang="zh-CN" altLang="en-US" sz="2100" b="1" dirty="0">
                  <a:solidFill>
                    <a:srgbClr val="000080"/>
                  </a:solidFill>
                  <a:latin typeface="幼圆" pitchFamily="49" charset="-122"/>
                  <a:ea typeface="幼圆" pitchFamily="49" charset="-122"/>
                </a:rPr>
                <a:t>搜寻字符串</a:t>
              </a:r>
              <a:r>
                <a:rPr lang="en-US" altLang="zh-CN" sz="2100" b="1" dirty="0">
                  <a:solidFill>
                    <a:srgbClr val="000080"/>
                  </a:solidFill>
                  <a:latin typeface="幼圆" pitchFamily="49" charset="-122"/>
                  <a:ea typeface="幼圆" pitchFamily="49" charset="-122"/>
                </a:rPr>
                <a:t>'</a:t>
              </a:r>
              <a:r>
                <a:rPr lang="zh-CN" altLang="en-US" sz="2100" b="1" dirty="0">
                  <a:solidFill>
                    <a:srgbClr val="000080"/>
                  </a:solidFill>
                  <a:latin typeface="幼圆" pitchFamily="49" charset="-122"/>
                  <a:ea typeface="幼圆" pitchFamily="49" charset="-122"/>
                </a:rPr>
                <a:t> </a:t>
              </a:r>
              <a:r>
                <a:rPr lang="en-US" altLang="zh-CN" sz="2100" b="1" dirty="0">
                  <a:solidFill>
                    <a:srgbClr val="000080"/>
                  </a:solidFill>
                  <a:latin typeface="幼圆" pitchFamily="49" charset="-122"/>
                  <a:ea typeface="幼圆" pitchFamily="49" charset="-122"/>
                </a:rPr>
                <a:t>filename</a:t>
              </a:r>
            </a:p>
            <a:p>
              <a:pPr lvl="1" algn="just" fontAlgn="base">
                <a:spcBef>
                  <a:spcPct val="0"/>
                </a:spcBef>
              </a:pPr>
              <a:r>
                <a:rPr lang="zh-CN" altLang="en-US" sz="2100" dirty="0">
                  <a:solidFill>
                    <a:srgbClr val="000080"/>
                  </a:solidFill>
                  <a:latin typeface="幼圆" pitchFamily="49" charset="-122"/>
                  <a:ea typeface="幼圆" pitchFamily="49" charset="-122"/>
                </a:rPr>
                <a:t>选项与参数： </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-c </a:t>
              </a:r>
              <a:r>
                <a:rPr lang="zh-CN" altLang="en-US" sz="2100" dirty="0">
                  <a:solidFill>
                    <a:srgbClr val="000080"/>
                  </a:solidFill>
                  <a:latin typeface="幼圆" pitchFamily="49" charset="-122"/>
                  <a:ea typeface="幼圆" pitchFamily="49" charset="-122"/>
                </a:rPr>
                <a:t>：计算找到 </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搜寻字符串</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 的次数 </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a:t>
              </a:r>
              <a:r>
                <a:rPr lang="en-US" altLang="zh-CN" sz="2100" dirty="0" err="1">
                  <a:solidFill>
                    <a:srgbClr val="000080"/>
                  </a:solidFill>
                  <a:latin typeface="幼圆" pitchFamily="49" charset="-122"/>
                  <a:ea typeface="幼圆" pitchFamily="49" charset="-122"/>
                </a:rPr>
                <a:t>i</a:t>
              </a:r>
              <a:r>
                <a:rPr lang="en-US" altLang="zh-CN" sz="2100" dirty="0">
                  <a:solidFill>
                    <a:srgbClr val="000080"/>
                  </a:solidFill>
                  <a:latin typeface="幼圆" pitchFamily="49" charset="-122"/>
                  <a:ea typeface="幼圆" pitchFamily="49" charset="-122"/>
                </a:rPr>
                <a:t> </a:t>
              </a:r>
              <a:r>
                <a:rPr lang="zh-CN" altLang="en-US" sz="2100" dirty="0">
                  <a:solidFill>
                    <a:srgbClr val="000080"/>
                  </a:solidFill>
                  <a:latin typeface="幼圆" pitchFamily="49" charset="-122"/>
                  <a:ea typeface="幼圆" pitchFamily="49" charset="-122"/>
                </a:rPr>
                <a:t>：忽略大小写的不同，所以大小写视为相同 </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-n </a:t>
              </a:r>
              <a:r>
                <a:rPr lang="zh-CN" altLang="en-US" sz="2100" dirty="0">
                  <a:solidFill>
                    <a:srgbClr val="000080"/>
                  </a:solidFill>
                  <a:latin typeface="幼圆" pitchFamily="49" charset="-122"/>
                  <a:ea typeface="幼圆" pitchFamily="49" charset="-122"/>
                </a:rPr>
                <a:t>：顺便输出行号 </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-v </a:t>
              </a:r>
              <a:r>
                <a:rPr lang="zh-CN" altLang="en-US" sz="2100" dirty="0">
                  <a:solidFill>
                    <a:srgbClr val="000080"/>
                  </a:solidFill>
                  <a:latin typeface="幼圆" pitchFamily="49" charset="-122"/>
                  <a:ea typeface="幼圆" pitchFamily="49" charset="-122"/>
                </a:rPr>
                <a:t>：反向选择，亦即显示出没有 </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搜寻字符串</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 内容的那一行！</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zh-CN" altLang="en-US" sz="2100" dirty="0">
                  <a:solidFill>
                    <a:srgbClr val="000080"/>
                  </a:solidFill>
                  <a:latin typeface="幼圆" pitchFamily="49" charset="-122"/>
                  <a:ea typeface="幼圆" pitchFamily="49" charset="-122"/>
                </a:rPr>
                <a:t>不支持正则表达式搜索</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zh-CN" altLang="en-US" sz="2100" dirty="0">
                  <a:solidFill>
                    <a:srgbClr val="000080"/>
                  </a:solidFill>
                  <a:latin typeface="幼圆" pitchFamily="49" charset="-122"/>
                  <a:ea typeface="幼圆" pitchFamily="49" charset="-122"/>
                </a:rPr>
                <a:t>例如：</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zh-CN" altLang="en-US" sz="2100" dirty="0">
                  <a:solidFill>
                    <a:srgbClr val="000080"/>
                  </a:solidFill>
                  <a:latin typeface="幼圆" pitchFamily="49" charset="-122"/>
                  <a:ea typeface="幼圆" pitchFamily="49" charset="-122"/>
                </a:rPr>
                <a:t>将文件</a:t>
              </a:r>
              <a:r>
                <a:rPr lang="en-US" altLang="zh-CN" sz="2100" dirty="0">
                  <a:solidFill>
                    <a:srgbClr val="000080"/>
                  </a:solidFill>
                  <a:latin typeface="幼圆" pitchFamily="49" charset="-122"/>
                  <a:ea typeface="幼圆" pitchFamily="49" charset="-122"/>
                </a:rPr>
                <a:t>/etc/</a:t>
              </a:r>
              <a:r>
                <a:rPr lang="en-US" altLang="zh-CN" sz="2100" dirty="0" err="1">
                  <a:solidFill>
                    <a:srgbClr val="000080"/>
                  </a:solidFill>
                  <a:latin typeface="幼圆" pitchFamily="49" charset="-122"/>
                  <a:ea typeface="幼圆" pitchFamily="49" charset="-122"/>
                </a:rPr>
                <a:t>passwd</a:t>
              </a:r>
              <a:r>
                <a:rPr lang="zh-CN" altLang="en-US" sz="2100" dirty="0">
                  <a:solidFill>
                    <a:srgbClr val="000080"/>
                  </a:solidFill>
                  <a:latin typeface="幼圆" pitchFamily="49" charset="-122"/>
                  <a:ea typeface="幼圆" pitchFamily="49" charset="-122"/>
                </a:rPr>
                <a:t>中有</a:t>
              </a:r>
              <a:r>
                <a:rPr lang="en-US" altLang="zh-CN" sz="2100" dirty="0">
                  <a:solidFill>
                    <a:srgbClr val="000080"/>
                  </a:solidFill>
                  <a:latin typeface="幼圆" pitchFamily="49" charset="-122"/>
                  <a:ea typeface="幼圆" pitchFamily="49" charset="-122"/>
                </a:rPr>
                <a:t>root</a:t>
              </a:r>
              <a:r>
                <a:rPr lang="zh-CN" altLang="en-US" sz="2100" dirty="0">
                  <a:solidFill>
                    <a:srgbClr val="000080"/>
                  </a:solidFill>
                  <a:latin typeface="幼圆" pitchFamily="49" charset="-122"/>
                  <a:ea typeface="幼圆" pitchFamily="49" charset="-122"/>
                </a:rPr>
                <a:t>出现的行取出来</a:t>
              </a:r>
              <a:r>
                <a:rPr lang="en-US" altLang="zh-CN" sz="2100" dirty="0">
                  <a:solidFill>
                    <a:srgbClr val="000080"/>
                  </a:solidFill>
                  <a:latin typeface="幼圆" pitchFamily="49" charset="-122"/>
                  <a:ea typeface="幼圆" pitchFamily="49" charset="-122"/>
                </a:rPr>
                <a:t>,</a:t>
              </a:r>
              <a:r>
                <a:rPr lang="zh-CN" altLang="en-US" sz="2100" dirty="0">
                  <a:solidFill>
                    <a:srgbClr val="000080"/>
                  </a:solidFill>
                  <a:latin typeface="幼圆" pitchFamily="49" charset="-122"/>
                  <a:ea typeface="幼圆" pitchFamily="49" charset="-122"/>
                </a:rPr>
                <a:t>同时显示这些行在</a:t>
              </a:r>
              <a:r>
                <a:rPr lang="en-US" altLang="zh-CN" sz="2100" dirty="0">
                  <a:solidFill>
                    <a:srgbClr val="000080"/>
                  </a:solidFill>
                  <a:latin typeface="幼圆" pitchFamily="49" charset="-122"/>
                  <a:ea typeface="幼圆" pitchFamily="49" charset="-122"/>
                </a:rPr>
                <a:t>/etc/</a:t>
              </a:r>
              <a:r>
                <a:rPr lang="en-US" altLang="zh-CN" sz="2100" dirty="0" err="1">
                  <a:solidFill>
                    <a:srgbClr val="000080"/>
                  </a:solidFill>
                  <a:latin typeface="幼圆" pitchFamily="49" charset="-122"/>
                  <a:ea typeface="幼圆" pitchFamily="49" charset="-122"/>
                </a:rPr>
                <a:t>passwd</a:t>
              </a:r>
              <a:r>
                <a:rPr lang="zh-CN" altLang="en-US" sz="2100" dirty="0">
                  <a:solidFill>
                    <a:srgbClr val="000080"/>
                  </a:solidFill>
                  <a:latin typeface="幼圆" pitchFamily="49" charset="-122"/>
                  <a:ea typeface="幼圆" pitchFamily="49" charset="-122"/>
                </a:rPr>
                <a:t>中的行号</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en-US" altLang="zh-CN" sz="2100" dirty="0">
                  <a:solidFill>
                    <a:srgbClr val="000080"/>
                  </a:solidFill>
                  <a:latin typeface="幼圆" pitchFamily="49" charset="-122"/>
                  <a:ea typeface="幼圆" pitchFamily="49" charset="-122"/>
                </a:rPr>
                <a:t># </a:t>
              </a:r>
              <a:r>
                <a:rPr lang="en-US" altLang="zh-CN" sz="2100" dirty="0" err="1">
                  <a:solidFill>
                    <a:srgbClr val="000080"/>
                  </a:solidFill>
                  <a:latin typeface="幼圆" pitchFamily="49" charset="-122"/>
                  <a:ea typeface="幼圆" pitchFamily="49" charset="-122"/>
                </a:rPr>
                <a:t>grep</a:t>
              </a:r>
              <a:r>
                <a:rPr lang="en-US" altLang="zh-CN" sz="2100" dirty="0">
                  <a:solidFill>
                    <a:srgbClr val="000080"/>
                  </a:solidFill>
                  <a:latin typeface="幼圆" pitchFamily="49" charset="-122"/>
                  <a:ea typeface="幼圆" pitchFamily="49" charset="-122"/>
                </a:rPr>
                <a:t> -n root /etc/</a:t>
              </a:r>
              <a:r>
                <a:rPr lang="en-US" altLang="zh-CN" sz="2100" dirty="0" err="1">
                  <a:solidFill>
                    <a:srgbClr val="000080"/>
                  </a:solidFill>
                  <a:latin typeface="幼圆" pitchFamily="49" charset="-122"/>
                  <a:ea typeface="幼圆" pitchFamily="49" charset="-122"/>
                </a:rPr>
                <a:t>passwd</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zh-CN" altLang="en-US" sz="2100" dirty="0">
                  <a:solidFill>
                    <a:srgbClr val="000080"/>
                  </a:solidFill>
                  <a:latin typeface="幼圆" pitchFamily="49" charset="-122"/>
                  <a:ea typeface="幼圆" pitchFamily="49" charset="-122"/>
                </a:rPr>
                <a:t>输出：</a:t>
              </a:r>
              <a:endParaRPr lang="en-US" altLang="zh-CN" sz="2100" dirty="0">
                <a:solidFill>
                  <a:srgbClr val="000080"/>
                </a:solidFill>
                <a:latin typeface="幼圆" pitchFamily="49" charset="-122"/>
                <a:ea typeface="幼圆" pitchFamily="49" charset="-122"/>
              </a:endParaRPr>
            </a:p>
            <a:p>
              <a:pPr lvl="1" algn="just" fontAlgn="base">
                <a:spcBef>
                  <a:spcPct val="0"/>
                </a:spcBef>
              </a:pPr>
              <a:r>
                <a:rPr lang="nl-NL" altLang="zh-CN" sz="2100" dirty="0">
                  <a:solidFill>
                    <a:srgbClr val="000080"/>
                  </a:solidFill>
                  <a:latin typeface="幼圆" pitchFamily="49" charset="-122"/>
                  <a:ea typeface="幼圆" pitchFamily="49" charset="-122"/>
                </a:rPr>
                <a:t>1:root:x:0:0:root:/root:/bin/bash </a:t>
              </a:r>
            </a:p>
            <a:p>
              <a:pPr lvl="1" algn="just" fontAlgn="base">
                <a:spcBef>
                  <a:spcPct val="0"/>
                </a:spcBef>
              </a:pPr>
              <a:r>
                <a:rPr lang="nl-NL" altLang="zh-CN" sz="2100" dirty="0">
                  <a:solidFill>
                    <a:srgbClr val="000080"/>
                  </a:solidFill>
                  <a:latin typeface="幼圆" pitchFamily="49" charset="-122"/>
                  <a:ea typeface="幼圆" pitchFamily="49" charset="-122"/>
                </a:rPr>
                <a:t>30:operator:x:11:0:operator:/root:/sbin/nologin </a:t>
              </a:r>
              <a:endParaRPr lang="en-US" altLang="zh-CN" sz="2100" dirty="0">
                <a:solidFill>
                  <a:srgbClr val="000080"/>
                </a:solidFill>
                <a:latin typeface="幼圆" pitchFamily="49" charset="-122"/>
                <a:ea typeface="幼圆" pitchFamily="49" charset="-122"/>
              </a:endParaRPr>
            </a:p>
            <a:p>
              <a:pPr lvl="1" algn="just" fontAlgn="base">
                <a:spcBef>
                  <a:spcPct val="0"/>
                </a:spcBef>
              </a:pPr>
              <a:endParaRPr lang="en-US" altLang="zh-CN" sz="210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：算法分析</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77</a:t>
            </a:fld>
            <a:endParaRPr lang="zh-CN" altLang="en-US" dirty="0"/>
          </a:p>
        </p:txBody>
      </p:sp>
      <p:grpSp>
        <p:nvGrpSpPr>
          <p:cNvPr id="4" name="Group 38"/>
          <p:cNvGrpSpPr>
            <a:grpSpLocks/>
          </p:cNvGrpSpPr>
          <p:nvPr/>
        </p:nvGrpSpPr>
        <p:grpSpPr bwMode="auto">
          <a:xfrm>
            <a:off x="431314" y="1844824"/>
            <a:ext cx="11231786" cy="3307628"/>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75" y="1583"/>
              <a:ext cx="4821" cy="1204"/>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a:solidFill>
                    <a:srgbClr val="000080"/>
                  </a:solidFill>
                  <a:latin typeface="幼圆" pitchFamily="49" charset="-122"/>
                  <a:ea typeface="幼圆" pitchFamily="49" charset="-122"/>
                </a:rPr>
                <a:t>该问题的算法关键是在一个字符串（行）中查找另一个字符串，但要查找</a:t>
              </a:r>
              <a:r>
                <a:rPr lang="zh-CN" altLang="en-US" sz="2600" dirty="0">
                  <a:solidFill>
                    <a:srgbClr val="000080"/>
                  </a:solidFill>
                  <a:latin typeface="幼圆" pitchFamily="49" charset="-122"/>
                  <a:ea typeface="幼圆" pitchFamily="49" charset="-122"/>
                </a:rPr>
                <a:t>多次出现（因要统计模式匹配次数）。设：</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aseline="0" dirty="0">
                  <a:solidFill>
                    <a:srgbClr val="000080"/>
                  </a:solidFill>
                  <a:latin typeface="幼圆" pitchFamily="49" charset="-122"/>
                  <a:ea typeface="幼圆" pitchFamily="49" charset="-122"/>
                </a:rPr>
                <a:t>	</a:t>
              </a:r>
              <a:r>
                <a:rPr lang="en-US" altLang="zh-CN" sz="2600" baseline="0" dirty="0" err="1">
                  <a:solidFill>
                    <a:srgbClr val="000080"/>
                  </a:solidFill>
                  <a:latin typeface="幼圆" pitchFamily="49" charset="-122"/>
                  <a:ea typeface="幼圆" pitchFamily="49" charset="-122"/>
                </a:rPr>
                <a:t>int</a:t>
              </a:r>
              <a:r>
                <a:rPr lang="en-US" altLang="zh-CN" sz="2600" baseline="0" dirty="0">
                  <a:solidFill>
                    <a:srgbClr val="000080"/>
                  </a:solidFill>
                  <a:latin typeface="幼圆" pitchFamily="49" charset="-122"/>
                  <a:ea typeface="幼圆" pitchFamily="49" charset="-122"/>
                </a:rPr>
                <a:t> index(char</a:t>
              </a:r>
              <a:r>
                <a:rPr lang="en-US" altLang="zh-CN" sz="2600" dirty="0">
                  <a:solidFill>
                    <a:srgbClr val="000080"/>
                  </a:solidFill>
                  <a:latin typeface="幼圆" pitchFamily="49" charset="-122"/>
                  <a:ea typeface="幼圆" pitchFamily="49" charset="-122"/>
                </a:rPr>
                <a:t> s[], t[])</a:t>
              </a:r>
            </a:p>
            <a:p>
              <a:pPr algn="just" fontAlgn="base">
                <a:spcBef>
                  <a:spcPct val="0"/>
                </a:spcBef>
              </a:pPr>
              <a:r>
                <a:rPr lang="zh-CN" altLang="en-US" sz="2600" dirty="0">
                  <a:solidFill>
                    <a:srgbClr val="000080"/>
                  </a:solidFill>
                  <a:latin typeface="幼圆" pitchFamily="49" charset="-122"/>
                  <a:ea typeface="幼圆" pitchFamily="49" charset="-122"/>
                </a:rPr>
                <a:t>返回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表示没有找到；返回非</a:t>
              </a:r>
              <a:r>
                <a:rPr lang="en-US" altLang="zh-CN" sz="2600" dirty="0">
                  <a:solidFill>
                    <a:srgbClr val="000080"/>
                  </a:solidFill>
                  <a:latin typeface="幼圆" pitchFamily="49" charset="-122"/>
                  <a:ea typeface="幼圆" pitchFamily="49" charset="-122"/>
                </a:rPr>
                <a:t>0</a:t>
              </a:r>
              <a:r>
                <a:rPr lang="zh-CN" altLang="en-US" sz="2600" dirty="0">
                  <a:solidFill>
                    <a:srgbClr val="000080"/>
                  </a:solidFill>
                  <a:latin typeface="幼圆" pitchFamily="49" charset="-122"/>
                  <a:ea typeface="幼圆" pitchFamily="49" charset="-122"/>
                </a:rPr>
                <a:t>正整数时，表示模式匹配成功次数。</a:t>
              </a:r>
              <a:endParaRPr lang="zh-CN" altLang="en-US" sz="26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：代码实现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78</a:t>
            </a:fld>
            <a:endParaRPr lang="zh-CN" altLang="en-US" dirty="0"/>
          </a:p>
        </p:txBody>
      </p:sp>
      <p:sp>
        <p:nvSpPr>
          <p:cNvPr id="4" name="Text Box 7"/>
          <p:cNvSpPr txBox="1">
            <a:spLocks noChangeArrowheads="1"/>
          </p:cNvSpPr>
          <p:nvPr/>
        </p:nvSpPr>
        <p:spPr bwMode="auto">
          <a:xfrm>
            <a:off x="431314" y="764024"/>
            <a:ext cx="11231786" cy="6001643"/>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ct val="80000"/>
              </a:lnSpc>
            </a:pPr>
            <a:r>
              <a:rPr lang="en-US" altLang="zh-CN" sz="2800" b="1" dirty="0" err="1">
                <a:solidFill>
                  <a:srgbClr val="7030A0"/>
                </a:solidFill>
                <a:latin typeface="Times New Roman" pitchFamily="18" charset="0"/>
              </a:rPr>
              <a:t>int</a:t>
            </a:r>
            <a:r>
              <a:rPr lang="en-US" altLang="zh-CN" sz="2800" b="1" dirty="0">
                <a:solidFill>
                  <a:srgbClr val="7030A0"/>
                </a:solidFill>
                <a:latin typeface="Times New Roman" pitchFamily="18" charset="0"/>
              </a:rPr>
              <a:t> index(char s[ ], char t[ ], </a:t>
            </a:r>
            <a:r>
              <a:rPr lang="en-US" altLang="zh-CN" sz="2800" b="1" dirty="0" err="1">
                <a:solidFill>
                  <a:srgbClr val="7030A0"/>
                </a:solidFill>
                <a:latin typeface="Times New Roman" pitchFamily="18" charset="0"/>
              </a:rPr>
              <a:t>int</a:t>
            </a:r>
            <a:r>
              <a:rPr lang="en-US" altLang="zh-CN" sz="2800" b="1" dirty="0">
                <a:solidFill>
                  <a:srgbClr val="7030A0"/>
                </a:solidFill>
                <a:latin typeface="Times New Roman" pitchFamily="18" charset="0"/>
              </a:rPr>
              <a:t> status ) </a:t>
            </a:r>
            <a:endParaRPr lang="en-US" altLang="zh-CN" sz="2800" b="1" dirty="0" smtClean="0">
              <a:solidFill>
                <a:srgbClr val="7030A0"/>
              </a:solidFill>
              <a:latin typeface="Times New Roman" pitchFamily="18" charset="0"/>
            </a:endParaRPr>
          </a:p>
          <a:p>
            <a:pPr algn="just">
              <a:lnSpc>
                <a:spcPct val="80000"/>
              </a:lnSpc>
            </a:pPr>
            <a:r>
              <a:rPr lang="en-US" altLang="zh-CN" sz="2800" b="1" dirty="0" smtClean="0">
                <a:solidFill>
                  <a:srgbClr val="7030A0"/>
                </a:solidFill>
                <a:latin typeface="Times New Roman" pitchFamily="18" charset="0"/>
              </a:rPr>
              <a:t>{//</a:t>
            </a:r>
            <a:r>
              <a:rPr lang="en-US" altLang="zh-CN" sz="2800" dirty="0">
                <a:solidFill>
                  <a:srgbClr val="7030A0"/>
                </a:solidFill>
                <a:latin typeface="Times New Roman" pitchFamily="18" charset="0"/>
              </a:rPr>
              <a:t>status</a:t>
            </a:r>
            <a:r>
              <a:rPr lang="zh-CN" altLang="en-US" sz="2800" dirty="0">
                <a:solidFill>
                  <a:srgbClr val="7030A0"/>
                </a:solidFill>
                <a:latin typeface="Times New Roman" pitchFamily="18" charset="0"/>
              </a:rPr>
              <a:t>为</a:t>
            </a:r>
            <a:r>
              <a:rPr lang="en-US" altLang="zh-CN" sz="2800" dirty="0">
                <a:solidFill>
                  <a:srgbClr val="7030A0"/>
                </a:solidFill>
                <a:latin typeface="Times New Roman" pitchFamily="18" charset="0"/>
              </a:rPr>
              <a:t>0</a:t>
            </a:r>
            <a:r>
              <a:rPr lang="zh-CN" altLang="en-US" sz="2800" dirty="0">
                <a:solidFill>
                  <a:srgbClr val="7030A0"/>
                </a:solidFill>
                <a:latin typeface="Times New Roman" pitchFamily="18" charset="0"/>
              </a:rPr>
              <a:t>：大小写敏感；</a:t>
            </a:r>
            <a:r>
              <a:rPr lang="en-US" altLang="zh-CN" sz="2800" dirty="0">
                <a:solidFill>
                  <a:srgbClr val="7030A0"/>
                </a:solidFill>
                <a:latin typeface="Times New Roman" pitchFamily="18" charset="0"/>
              </a:rPr>
              <a:t>status</a:t>
            </a:r>
            <a:r>
              <a:rPr lang="zh-CN" altLang="en-US" sz="2800" dirty="0">
                <a:solidFill>
                  <a:srgbClr val="7030A0"/>
                </a:solidFill>
                <a:latin typeface="Times New Roman" pitchFamily="18" charset="0"/>
              </a:rPr>
              <a:t>为</a:t>
            </a:r>
            <a:r>
              <a:rPr lang="en-US" altLang="zh-CN" sz="2800" dirty="0">
                <a:solidFill>
                  <a:srgbClr val="7030A0"/>
                </a:solidFill>
                <a:latin typeface="Times New Roman" pitchFamily="18" charset="0"/>
              </a:rPr>
              <a:t>1</a:t>
            </a:r>
            <a:r>
              <a:rPr lang="zh-CN" altLang="en-US" sz="2800" dirty="0">
                <a:solidFill>
                  <a:srgbClr val="7030A0"/>
                </a:solidFill>
                <a:latin typeface="Times New Roman" pitchFamily="18" charset="0"/>
              </a:rPr>
              <a:t>大小写</a:t>
            </a:r>
            <a:r>
              <a:rPr lang="zh-CN" altLang="en-US" sz="2800" dirty="0" smtClean="0">
                <a:solidFill>
                  <a:srgbClr val="7030A0"/>
                </a:solidFill>
                <a:latin typeface="Times New Roman" pitchFamily="18" charset="0"/>
              </a:rPr>
              <a:t>无关</a:t>
            </a:r>
            <a:endParaRPr lang="en-US" altLang="zh-CN" sz="2800" b="1" dirty="0">
              <a:solidFill>
                <a:srgbClr val="7030A0"/>
              </a:solidFill>
              <a:latin typeface="Times New Roman" pitchFamily="18" charset="0"/>
            </a:endParaRPr>
          </a:p>
          <a:p>
            <a:pPr lvl="1" algn="just">
              <a:lnSpc>
                <a:spcPct val="80000"/>
              </a:lnSpc>
            </a:pPr>
            <a:r>
              <a:rPr lang="en-US" altLang="zh-CN" sz="2800" b="1" dirty="0" err="1">
                <a:solidFill>
                  <a:srgbClr val="7030A0"/>
                </a:solidFill>
                <a:latin typeface="Times New Roman" pitchFamily="18" charset="0"/>
              </a:rPr>
              <a:t>int</a:t>
            </a:r>
            <a:r>
              <a:rPr lang="en-US" altLang="zh-CN" sz="2800" b="1" dirty="0">
                <a:solidFill>
                  <a:srgbClr val="7030A0"/>
                </a:solidFill>
                <a:latin typeface="Times New Roman" pitchFamily="18" charset="0"/>
              </a:rPr>
              <a:t> </a:t>
            </a:r>
            <a:r>
              <a:rPr lang="en-US" altLang="zh-CN" sz="2800" b="1" dirty="0" err="1">
                <a:solidFill>
                  <a:srgbClr val="7030A0"/>
                </a:solidFill>
                <a:latin typeface="Times New Roman" pitchFamily="18" charset="0"/>
              </a:rPr>
              <a:t>i</a:t>
            </a:r>
            <a:r>
              <a:rPr lang="en-US" altLang="zh-CN" sz="2800" b="1" dirty="0">
                <a:solidFill>
                  <a:srgbClr val="7030A0"/>
                </a:solidFill>
                <a:latin typeface="Times New Roman" pitchFamily="18" charset="0"/>
              </a:rPr>
              <a:t>, j, </a:t>
            </a:r>
            <a:r>
              <a:rPr lang="en-US" altLang="zh-CN" sz="2800" b="1" dirty="0" err="1">
                <a:solidFill>
                  <a:srgbClr val="7030A0"/>
                </a:solidFill>
                <a:latin typeface="Times New Roman" pitchFamily="18" charset="0"/>
              </a:rPr>
              <a:t>k,n,m,count</a:t>
            </a:r>
            <a:r>
              <a:rPr lang="en-US" altLang="zh-CN" sz="2800" b="1" dirty="0">
                <a:solidFill>
                  <a:srgbClr val="7030A0"/>
                </a:solidFill>
                <a:latin typeface="Times New Roman" pitchFamily="18" charset="0"/>
              </a:rPr>
              <a:t>=0;</a:t>
            </a:r>
          </a:p>
          <a:p>
            <a:pPr lvl="1" algn="just">
              <a:lnSpc>
                <a:spcPct val="80000"/>
              </a:lnSpc>
            </a:pPr>
            <a:r>
              <a:rPr lang="en-US" altLang="zh-CN" sz="2800" b="1" dirty="0">
                <a:solidFill>
                  <a:srgbClr val="7030A0"/>
                </a:solidFill>
                <a:latin typeface="Times New Roman" pitchFamily="18" charset="0"/>
              </a:rPr>
              <a:t> n = </a:t>
            </a:r>
            <a:r>
              <a:rPr lang="en-US" altLang="zh-CN" sz="2800" b="1" dirty="0" err="1">
                <a:solidFill>
                  <a:srgbClr val="7030A0"/>
                </a:solidFill>
                <a:latin typeface="Times New Roman" pitchFamily="18" charset="0"/>
              </a:rPr>
              <a:t>strlen</a:t>
            </a:r>
            <a:r>
              <a:rPr lang="en-US" altLang="zh-CN" sz="2800" b="1" dirty="0">
                <a:solidFill>
                  <a:srgbClr val="7030A0"/>
                </a:solidFill>
                <a:latin typeface="Times New Roman" pitchFamily="18" charset="0"/>
              </a:rPr>
              <a:t>(s); </a:t>
            </a:r>
          </a:p>
          <a:p>
            <a:pPr lvl="1" algn="just">
              <a:lnSpc>
                <a:spcPct val="80000"/>
              </a:lnSpc>
            </a:pPr>
            <a:r>
              <a:rPr lang="en-US" altLang="zh-CN" sz="2800" b="1" dirty="0">
                <a:solidFill>
                  <a:srgbClr val="7030A0"/>
                </a:solidFill>
                <a:latin typeface="Times New Roman" pitchFamily="18" charset="0"/>
              </a:rPr>
              <a:t>m = </a:t>
            </a:r>
            <a:r>
              <a:rPr lang="en-US" altLang="zh-CN" sz="2800" b="1" dirty="0" err="1">
                <a:solidFill>
                  <a:srgbClr val="7030A0"/>
                </a:solidFill>
                <a:latin typeface="Times New Roman" pitchFamily="18" charset="0"/>
              </a:rPr>
              <a:t>strlen</a:t>
            </a:r>
            <a:r>
              <a:rPr lang="en-US" altLang="zh-CN" sz="2800" b="1" dirty="0">
                <a:solidFill>
                  <a:srgbClr val="7030A0"/>
                </a:solidFill>
                <a:latin typeface="Times New Roman" pitchFamily="18" charset="0"/>
              </a:rPr>
              <a:t>(t);</a:t>
            </a:r>
          </a:p>
          <a:p>
            <a:pPr lvl="1" algn="just">
              <a:lnSpc>
                <a:spcPct val="80000"/>
              </a:lnSpc>
            </a:pPr>
            <a:r>
              <a:rPr lang="en-US" altLang="zh-CN" sz="2800" b="1" dirty="0">
                <a:solidFill>
                  <a:srgbClr val="7030A0"/>
                </a:solidFill>
                <a:latin typeface="Times New Roman" pitchFamily="18" charset="0"/>
              </a:rPr>
              <a:t>for(</a:t>
            </a:r>
            <a:r>
              <a:rPr lang="en-US" altLang="zh-CN" sz="2800" b="1" dirty="0" err="1">
                <a:solidFill>
                  <a:srgbClr val="7030A0"/>
                </a:solidFill>
                <a:latin typeface="Times New Roman" pitchFamily="18" charset="0"/>
              </a:rPr>
              <a:t>i</a:t>
            </a:r>
            <a:r>
              <a:rPr lang="en-US" altLang="zh-CN" sz="2800" b="1" dirty="0">
                <a:solidFill>
                  <a:srgbClr val="7030A0"/>
                </a:solidFill>
                <a:latin typeface="Times New Roman" pitchFamily="18" charset="0"/>
              </a:rPr>
              <a:t> =0; </a:t>
            </a:r>
            <a:r>
              <a:rPr lang="en-US" altLang="zh-CN" sz="3600" b="1" dirty="0">
                <a:solidFill>
                  <a:srgbClr val="C00000"/>
                </a:solidFill>
                <a:latin typeface="Times New Roman" pitchFamily="18" charset="0"/>
              </a:rPr>
              <a:t>n-</a:t>
            </a:r>
            <a:r>
              <a:rPr lang="en-US" altLang="zh-CN" sz="3600" b="1" dirty="0" err="1">
                <a:solidFill>
                  <a:srgbClr val="C00000"/>
                </a:solidFill>
                <a:latin typeface="Times New Roman" pitchFamily="18" charset="0"/>
              </a:rPr>
              <a:t>i</a:t>
            </a:r>
            <a:r>
              <a:rPr lang="en-US" altLang="zh-CN" sz="3600" b="1" dirty="0">
                <a:solidFill>
                  <a:srgbClr val="C00000"/>
                </a:solidFill>
                <a:latin typeface="Times New Roman" pitchFamily="18" charset="0"/>
              </a:rPr>
              <a:t> &gt;= m</a:t>
            </a:r>
            <a:r>
              <a:rPr lang="en-US" altLang="zh-CN" sz="2800" b="1" dirty="0">
                <a:solidFill>
                  <a:srgbClr val="7030A0"/>
                </a:solidFill>
                <a:latin typeface="Times New Roman" pitchFamily="18" charset="0"/>
              </a:rPr>
              <a:t>; </a:t>
            </a:r>
            <a:r>
              <a:rPr lang="en-US" altLang="zh-CN" sz="2800" b="1" dirty="0" err="1">
                <a:solidFill>
                  <a:srgbClr val="7030A0"/>
                </a:solidFill>
                <a:latin typeface="Times New Roman" pitchFamily="18" charset="0"/>
              </a:rPr>
              <a:t>i</a:t>
            </a:r>
            <a:r>
              <a:rPr lang="en-US" altLang="zh-CN" sz="2800" b="1" dirty="0">
                <a:solidFill>
                  <a:srgbClr val="7030A0"/>
                </a:solidFill>
                <a:latin typeface="Times New Roman" pitchFamily="18" charset="0"/>
              </a:rPr>
              <a:t>++){</a:t>
            </a:r>
          </a:p>
          <a:p>
            <a:pPr lvl="2" algn="just">
              <a:lnSpc>
                <a:spcPct val="80000"/>
              </a:lnSpc>
            </a:pPr>
            <a:r>
              <a:rPr lang="en-US" altLang="zh-CN" sz="2800" b="1" dirty="0">
                <a:solidFill>
                  <a:srgbClr val="7030A0"/>
                </a:solidFill>
                <a:latin typeface="Times New Roman" pitchFamily="18" charset="0"/>
              </a:rPr>
              <a:t>for(j=</a:t>
            </a:r>
            <a:r>
              <a:rPr lang="en-US" altLang="zh-CN" sz="2800" b="1" dirty="0" err="1">
                <a:solidFill>
                  <a:srgbClr val="7030A0"/>
                </a:solidFill>
                <a:latin typeface="Times New Roman" pitchFamily="18" charset="0"/>
              </a:rPr>
              <a:t>i,k</a:t>
            </a:r>
            <a:r>
              <a:rPr lang="en-US" altLang="zh-CN" sz="2800" b="1" dirty="0">
                <a:solidFill>
                  <a:srgbClr val="7030A0"/>
                </a:solidFill>
                <a:latin typeface="Times New Roman" pitchFamily="18" charset="0"/>
              </a:rPr>
              <a:t>=0;t[k]!=‘\0’&amp;&amp;</a:t>
            </a:r>
            <a:r>
              <a:rPr lang="en-US" altLang="zh-CN" sz="2800" b="1" dirty="0" err="1">
                <a:solidFill>
                  <a:srgbClr val="C00000"/>
                </a:solidFill>
                <a:latin typeface="Times New Roman" pitchFamily="18" charset="0"/>
              </a:rPr>
              <a:t>issame</a:t>
            </a:r>
            <a:r>
              <a:rPr lang="en-US" altLang="zh-CN" sz="2800" b="1" dirty="0">
                <a:solidFill>
                  <a:srgbClr val="C00000"/>
                </a:solidFill>
                <a:latin typeface="Times New Roman" pitchFamily="18" charset="0"/>
              </a:rPr>
              <a:t>(s[j], t[k], status</a:t>
            </a:r>
            <a:r>
              <a:rPr lang="en-US" altLang="zh-CN" sz="2800" b="1" dirty="0">
                <a:solidFill>
                  <a:srgbClr val="7030A0"/>
                </a:solidFill>
                <a:latin typeface="Times New Roman" pitchFamily="18" charset="0"/>
              </a:rPr>
              <a:t>); j++,k++)</a:t>
            </a:r>
          </a:p>
          <a:p>
            <a:pPr lvl="3" algn="just">
              <a:lnSpc>
                <a:spcPct val="80000"/>
              </a:lnSpc>
            </a:pPr>
            <a:r>
              <a:rPr lang="en-US" altLang="zh-CN" sz="2800" b="1" dirty="0">
                <a:solidFill>
                  <a:srgbClr val="7030A0"/>
                </a:solidFill>
                <a:latin typeface="Times New Roman" pitchFamily="18" charset="0"/>
              </a:rPr>
              <a:t>;</a:t>
            </a:r>
          </a:p>
          <a:p>
            <a:pPr lvl="2" algn="just">
              <a:lnSpc>
                <a:spcPct val="80000"/>
              </a:lnSpc>
            </a:pPr>
            <a:r>
              <a:rPr lang="en-US" altLang="zh-CN" sz="2800" b="1" dirty="0">
                <a:solidFill>
                  <a:srgbClr val="7030A0"/>
                </a:solidFill>
                <a:latin typeface="Times New Roman" pitchFamily="18" charset="0"/>
              </a:rPr>
              <a:t>if(t[k] == ‘\0’)</a:t>
            </a:r>
          </a:p>
          <a:p>
            <a:pPr lvl="3" algn="just">
              <a:lnSpc>
                <a:spcPct val="80000"/>
              </a:lnSpc>
            </a:pPr>
            <a:r>
              <a:rPr lang="en-US" altLang="zh-CN" sz="3600" b="1" dirty="0">
                <a:solidFill>
                  <a:srgbClr val="C00000"/>
                </a:solidFill>
                <a:latin typeface="Times New Roman" pitchFamily="18" charset="0"/>
              </a:rPr>
              <a:t>count++; </a:t>
            </a:r>
            <a:r>
              <a:rPr lang="en-US" altLang="zh-CN" sz="2800" b="1" dirty="0">
                <a:solidFill>
                  <a:srgbClr val="7030A0"/>
                </a:solidFill>
                <a:latin typeface="Times New Roman" pitchFamily="18" charset="0"/>
              </a:rPr>
              <a:t>//</a:t>
            </a:r>
            <a:r>
              <a:rPr lang="zh-CN" altLang="en-US" sz="2800" dirty="0">
                <a:solidFill>
                  <a:srgbClr val="7030A0"/>
                </a:solidFill>
                <a:latin typeface="Times New Roman" pitchFamily="18" charset="0"/>
              </a:rPr>
              <a:t>找到后，次数加</a:t>
            </a:r>
            <a:r>
              <a:rPr lang="en-US" altLang="zh-CN" sz="2800" dirty="0">
                <a:solidFill>
                  <a:srgbClr val="7030A0"/>
                </a:solidFill>
                <a:latin typeface="Times New Roman" pitchFamily="18" charset="0"/>
              </a:rPr>
              <a:t>1</a:t>
            </a:r>
            <a:r>
              <a:rPr lang="zh-CN" altLang="en-US" sz="2800" dirty="0">
                <a:solidFill>
                  <a:srgbClr val="7030A0"/>
                </a:solidFill>
                <a:latin typeface="Times New Roman" pitchFamily="18" charset="0"/>
              </a:rPr>
              <a:t>，继续查找</a:t>
            </a:r>
            <a:endParaRPr lang="en-US" altLang="zh-CN" sz="2800" dirty="0">
              <a:solidFill>
                <a:srgbClr val="7030A0"/>
              </a:solidFill>
              <a:latin typeface="Times New Roman" pitchFamily="18" charset="0"/>
            </a:endParaRPr>
          </a:p>
          <a:p>
            <a:pPr lvl="1" algn="just">
              <a:lnSpc>
                <a:spcPct val="80000"/>
              </a:lnSpc>
            </a:pPr>
            <a:r>
              <a:rPr lang="en-US" altLang="zh-CN" sz="2800" b="1" dirty="0">
                <a:solidFill>
                  <a:srgbClr val="7030A0"/>
                </a:solidFill>
                <a:latin typeface="Times New Roman" pitchFamily="18" charset="0"/>
              </a:rPr>
              <a:t>}</a:t>
            </a:r>
          </a:p>
          <a:p>
            <a:pPr lvl="1" algn="just">
              <a:lnSpc>
                <a:spcPct val="80000"/>
              </a:lnSpc>
            </a:pPr>
            <a:r>
              <a:rPr lang="en-US" altLang="zh-CN" sz="2800" b="1" dirty="0">
                <a:solidFill>
                  <a:srgbClr val="7030A0"/>
                </a:solidFill>
                <a:latin typeface="Times New Roman" pitchFamily="18" charset="0"/>
              </a:rPr>
              <a:t>return  count;</a:t>
            </a:r>
          </a:p>
          <a:p>
            <a:pPr algn="just">
              <a:lnSpc>
                <a:spcPct val="80000"/>
              </a:lnSpc>
            </a:pPr>
            <a:r>
              <a:rPr lang="en-US" altLang="zh-CN" sz="2800" b="1" dirty="0">
                <a:solidFill>
                  <a:srgbClr val="7030A0"/>
                </a:solidFill>
                <a:latin typeface="Times New Roman" pitchFamily="18" charset="0"/>
              </a:rPr>
              <a:t>}</a:t>
            </a:r>
          </a:p>
          <a:p>
            <a:pPr algn="just">
              <a:lnSpc>
                <a:spcPct val="80000"/>
              </a:lnSpc>
            </a:pPr>
            <a:r>
              <a:rPr lang="en-US" altLang="zh-CN" sz="2800" b="1" dirty="0" err="1">
                <a:solidFill>
                  <a:srgbClr val="7030A0"/>
                </a:solidFill>
                <a:latin typeface="Times New Roman" pitchFamily="18" charset="0"/>
              </a:rPr>
              <a:t>int</a:t>
            </a:r>
            <a:r>
              <a:rPr lang="en-US" altLang="zh-CN" sz="2800" b="1" dirty="0">
                <a:solidFill>
                  <a:srgbClr val="7030A0"/>
                </a:solidFill>
                <a:latin typeface="Times New Roman" pitchFamily="18" charset="0"/>
              </a:rPr>
              <a:t>  </a:t>
            </a:r>
            <a:r>
              <a:rPr lang="en-US" altLang="zh-CN" sz="2800" b="1" dirty="0" err="1">
                <a:solidFill>
                  <a:srgbClr val="7030A0"/>
                </a:solidFill>
                <a:latin typeface="Times New Roman" pitchFamily="18" charset="0"/>
              </a:rPr>
              <a:t>issame</a:t>
            </a:r>
            <a:r>
              <a:rPr lang="en-US" altLang="zh-CN" sz="2800" b="1" dirty="0">
                <a:solidFill>
                  <a:srgbClr val="7030A0"/>
                </a:solidFill>
                <a:latin typeface="Times New Roman" pitchFamily="18" charset="0"/>
              </a:rPr>
              <a:t>(char a, char b, </a:t>
            </a:r>
            <a:r>
              <a:rPr lang="en-US" altLang="zh-CN" sz="2800" b="1" dirty="0" err="1">
                <a:solidFill>
                  <a:srgbClr val="7030A0"/>
                </a:solidFill>
                <a:latin typeface="Times New Roman" pitchFamily="18" charset="0"/>
              </a:rPr>
              <a:t>int</a:t>
            </a:r>
            <a:r>
              <a:rPr lang="en-US" altLang="zh-CN" sz="2800" b="1" dirty="0">
                <a:solidFill>
                  <a:srgbClr val="7030A0"/>
                </a:solidFill>
                <a:latin typeface="Times New Roman" pitchFamily="18" charset="0"/>
              </a:rPr>
              <a:t> s)</a:t>
            </a:r>
          </a:p>
          <a:p>
            <a:pPr algn="just">
              <a:lnSpc>
                <a:spcPct val="80000"/>
              </a:lnSpc>
            </a:pPr>
            <a:r>
              <a:rPr lang="en-US" altLang="zh-CN" sz="2400" b="1" dirty="0">
                <a:solidFill>
                  <a:srgbClr val="7030A0"/>
                </a:solidFill>
                <a:latin typeface="Times New Roman" pitchFamily="18" charset="0"/>
              </a:rPr>
              <a:t>{</a:t>
            </a:r>
          </a:p>
          <a:p>
            <a:pPr algn="just">
              <a:lnSpc>
                <a:spcPct val="80000"/>
              </a:lnSpc>
            </a:pPr>
            <a:r>
              <a:rPr lang="en-US" altLang="zh-CN" sz="2400" b="1" dirty="0">
                <a:solidFill>
                  <a:srgbClr val="7030A0"/>
                </a:solidFill>
                <a:latin typeface="Times New Roman" pitchFamily="18" charset="0"/>
              </a:rPr>
              <a:t>        return s?(</a:t>
            </a:r>
            <a:r>
              <a:rPr lang="en-US" altLang="zh-CN" sz="2400" b="1" dirty="0" err="1">
                <a:solidFill>
                  <a:srgbClr val="C00000"/>
                </a:solidFill>
                <a:latin typeface="Times New Roman" pitchFamily="18" charset="0"/>
              </a:rPr>
              <a:t>tolower</a:t>
            </a:r>
            <a:r>
              <a:rPr lang="en-US" altLang="zh-CN" sz="2400" b="1" dirty="0">
                <a:solidFill>
                  <a:srgbClr val="C00000"/>
                </a:solidFill>
                <a:latin typeface="Times New Roman" pitchFamily="18" charset="0"/>
              </a:rPr>
              <a:t>(a) == </a:t>
            </a:r>
            <a:r>
              <a:rPr lang="en-US" altLang="zh-CN" sz="2400" b="1" dirty="0" err="1">
                <a:solidFill>
                  <a:srgbClr val="C00000"/>
                </a:solidFill>
                <a:latin typeface="Times New Roman" pitchFamily="18" charset="0"/>
              </a:rPr>
              <a:t>tolower</a:t>
            </a:r>
            <a:r>
              <a:rPr lang="en-US" altLang="zh-CN" sz="2400" b="1" dirty="0">
                <a:solidFill>
                  <a:srgbClr val="C00000"/>
                </a:solidFill>
                <a:latin typeface="Times New Roman" pitchFamily="18" charset="0"/>
              </a:rPr>
              <a:t>(b</a:t>
            </a:r>
            <a:r>
              <a:rPr lang="en-US" altLang="zh-CN" sz="2400" b="1" dirty="0">
                <a:solidFill>
                  <a:srgbClr val="7030A0"/>
                </a:solidFill>
                <a:latin typeface="Times New Roman" pitchFamily="18" charset="0"/>
              </a:rPr>
              <a:t>)) : (a == b);</a:t>
            </a:r>
          </a:p>
          <a:p>
            <a:pPr algn="just">
              <a:lnSpc>
                <a:spcPct val="80000"/>
              </a:lnSpc>
            </a:pPr>
            <a:r>
              <a:rPr lang="en-US" altLang="zh-CN" sz="2400" b="1" dirty="0">
                <a:solidFill>
                  <a:srgbClr val="7030A0"/>
                </a:solidFill>
                <a:latin typeface="Times New Roman" pitchFamily="18"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a:t>3</a:t>
            </a:r>
            <a:r>
              <a:rPr lang="en-US" altLang="zh-CN" dirty="0" smtClean="0"/>
              <a:t>.1</a:t>
            </a:r>
            <a:r>
              <a:rPr lang="zh-CN" altLang="en-US" dirty="0"/>
              <a:t>：代码实现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79</a:t>
            </a:fld>
            <a:endParaRPr lang="zh-CN" altLang="en-US" dirty="0"/>
          </a:p>
        </p:txBody>
      </p:sp>
      <p:sp>
        <p:nvSpPr>
          <p:cNvPr id="4" name="Text Box 7"/>
          <p:cNvSpPr txBox="1">
            <a:spLocks noChangeArrowheads="1"/>
          </p:cNvSpPr>
          <p:nvPr/>
        </p:nvSpPr>
        <p:spPr bwMode="auto">
          <a:xfrm>
            <a:off x="0" y="764704"/>
            <a:ext cx="11231786" cy="6083717"/>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324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stdio.n</a:t>
            </a:r>
            <a:r>
              <a:rPr lang="en-US" altLang="zh-CN" dirty="0">
                <a:solidFill>
                  <a:srgbClr val="7030A0"/>
                </a:solidFill>
                <a:latin typeface="Times New Roman" pitchFamily="18" charset="0"/>
              </a:rPr>
              <a:t>&gt;</a:t>
            </a:r>
          </a:p>
          <a:p>
            <a:pPr marL="324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string.h</a:t>
            </a:r>
            <a:r>
              <a:rPr lang="en-US" altLang="zh-CN" dirty="0">
                <a:solidFill>
                  <a:srgbClr val="7030A0"/>
                </a:solidFill>
                <a:latin typeface="Times New Roman" pitchFamily="18" charset="0"/>
              </a:rPr>
              <a:t>&gt;</a:t>
            </a:r>
          </a:p>
          <a:p>
            <a:pPr marL="324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ctype.h</a:t>
            </a:r>
            <a:r>
              <a:rPr lang="en-US" altLang="zh-CN" dirty="0">
                <a:solidFill>
                  <a:srgbClr val="7030A0"/>
                </a:solidFill>
                <a:latin typeface="Times New Roman" pitchFamily="18" charset="0"/>
              </a:rPr>
              <a:t>&gt;</a:t>
            </a:r>
          </a:p>
          <a:p>
            <a:pPr marL="324000" algn="just">
              <a:lnSpc>
                <a:spcPts val="800"/>
              </a:lnSpc>
              <a:spcBef>
                <a:spcPct val="50000"/>
              </a:spcBef>
            </a:pPr>
            <a:r>
              <a:rPr lang="en-US" altLang="zh-CN" dirty="0">
                <a:solidFill>
                  <a:srgbClr val="7030A0"/>
                </a:solidFill>
                <a:latin typeface="Times New Roman" pitchFamily="18" charset="0"/>
              </a:rPr>
              <a:t>#define MAXLEN  512</a:t>
            </a:r>
          </a:p>
          <a:p>
            <a:pPr marL="324000"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index(char s[], 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status);</a:t>
            </a:r>
          </a:p>
          <a:p>
            <a:pPr marL="324000" algn="just">
              <a:lnSpc>
                <a:spcPts val="800"/>
              </a:lnSpc>
              <a:spcBef>
                <a:spcPct val="50000"/>
              </a:spcBef>
            </a:pPr>
            <a:r>
              <a:rPr lang="en-US" altLang="zh-CN" dirty="0">
                <a:solidFill>
                  <a:srgbClr val="7030A0"/>
                </a:solidFill>
                <a:latin typeface="Times New Roman" pitchFamily="18" charset="0"/>
              </a:rPr>
              <a:t>void error(char *s);</a:t>
            </a:r>
          </a:p>
          <a:p>
            <a:pPr marL="324000" algn="just">
              <a:lnSpc>
                <a:spcPts val="800"/>
              </a:lnSpc>
              <a:spcBef>
                <a:spcPct val="50000"/>
              </a:spcBef>
            </a:pPr>
            <a:r>
              <a:rPr lang="en-US" altLang="zh-CN" dirty="0">
                <a:solidFill>
                  <a:srgbClr val="7030A0"/>
                </a:solidFill>
                <a:latin typeface="Times New Roman" pitchFamily="18" charset="0"/>
              </a:rPr>
              <a:t>void print(char *line,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lno</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c,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ac,int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an,int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a:t>
            </a:r>
          </a:p>
          <a:p>
            <a:pPr marL="324000"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main(</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char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t>
            </a:r>
          </a:p>
          <a:p>
            <a:pPr marL="324000" algn="just">
              <a:lnSpc>
                <a:spcPts val="800"/>
              </a:lnSpc>
              <a:spcBef>
                <a:spcPct val="50000"/>
              </a:spcBef>
            </a:pPr>
            <a:r>
              <a:rPr lang="en-US" altLang="zh-CN" dirty="0">
                <a:solidFill>
                  <a:srgbClr val="7030A0"/>
                </a:solidFill>
                <a:latin typeface="Times New Roman" pitchFamily="18" charset="0"/>
              </a:rPr>
              <a:t>{</a:t>
            </a:r>
          </a:p>
          <a:p>
            <a:pPr marL="324000" algn="just">
              <a:lnSpc>
                <a:spcPts val="800"/>
              </a:lnSpc>
              <a:spcBef>
                <a:spcPct val="50000"/>
              </a:spcBef>
            </a:pPr>
            <a:r>
              <a:rPr lang="en-US" altLang="zh-CN" dirty="0">
                <a:solidFill>
                  <a:srgbClr val="7030A0"/>
                </a:solidFill>
                <a:latin typeface="Times New Roman" pitchFamily="18" charset="0"/>
              </a:rPr>
              <a:t>    char  line[MAXLEN], *pattern, *filename;</a:t>
            </a:r>
          </a:p>
          <a:p>
            <a:pPr marL="324000"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=0, ac=0, an=0,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=0,lnum = 0, count=0; //</a:t>
            </a:r>
            <a:r>
              <a:rPr lang="zh-CN" altLang="en-US" dirty="0">
                <a:solidFill>
                  <a:srgbClr val="7030A0"/>
                </a:solidFill>
                <a:latin typeface="Times New Roman" pitchFamily="18" charset="0"/>
              </a:rPr>
              <a:t>对应参数</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,-c, -n,-v</a:t>
            </a:r>
          </a:p>
          <a:p>
            <a:pPr marL="324000" algn="just">
              <a:lnSpc>
                <a:spcPts val="800"/>
              </a:lnSpc>
              <a:spcBef>
                <a:spcPct val="50000"/>
              </a:spcBef>
            </a:pPr>
            <a:r>
              <a:rPr lang="en-US" altLang="zh-CN" dirty="0">
                <a:solidFill>
                  <a:srgbClr val="7030A0"/>
                </a:solidFill>
                <a:latin typeface="Times New Roman" pitchFamily="18" charset="0"/>
              </a:rPr>
              <a:t>    FILE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a:t>
            </a:r>
          </a:p>
          <a:p>
            <a:pPr marL="324000" algn="just">
              <a:lnSpc>
                <a:spcPts val="8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&lt; 3 ) error(“usage:  </a:t>
            </a:r>
            <a:r>
              <a:rPr lang="en-US" altLang="zh-CN" dirty="0" err="1">
                <a:solidFill>
                  <a:srgbClr val="7030A0"/>
                </a:solidFill>
                <a:latin typeface="Times New Roman" pitchFamily="18" charset="0"/>
              </a:rPr>
              <a:t>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324000" algn="just">
              <a:lnSpc>
                <a:spcPts val="800"/>
              </a:lnSpc>
              <a:spcBef>
                <a:spcPct val="50000"/>
              </a:spcBef>
            </a:pPr>
            <a:r>
              <a:rPr lang="en-US" altLang="zh-CN" dirty="0">
                <a:solidFill>
                  <a:srgbClr val="7030A0"/>
                </a:solidFill>
                <a:latin typeface="Times New Roman" pitchFamily="18" charset="0"/>
              </a:rPr>
              <a:t>    pattern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a:t>
            </a:r>
          </a:p>
          <a:p>
            <a:pPr marL="324000" algn="just">
              <a:lnSpc>
                <a:spcPts val="800"/>
              </a:lnSpc>
              <a:spcBef>
                <a:spcPct val="50000"/>
              </a:spcBef>
            </a:pPr>
            <a:r>
              <a:rPr lang="en-US" altLang="zh-CN" dirty="0">
                <a:solidFill>
                  <a:srgbClr val="7030A0"/>
                </a:solidFill>
                <a:latin typeface="Times New Roman" pitchFamily="18" charset="0"/>
              </a:rPr>
              <a:t>    filename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[argc-1];</a:t>
            </a:r>
          </a:p>
          <a:p>
            <a:pPr marL="324000" algn="just">
              <a:lnSpc>
                <a:spcPts val="8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&gt; 3)</a:t>
            </a:r>
            <a:r>
              <a:rPr lang="en-US" altLang="zh-CN" dirty="0">
                <a:solidFill>
                  <a:srgbClr val="FF0000"/>
                </a:solidFill>
                <a:latin typeface="Times New Roman" pitchFamily="18" charset="0"/>
              </a:rPr>
              <a:t> //</a:t>
            </a:r>
            <a:r>
              <a:rPr lang="zh-CN" altLang="en-US" b="1" dirty="0">
                <a:solidFill>
                  <a:srgbClr val="FF0000"/>
                </a:solidFill>
                <a:latin typeface="Times New Roman" pitchFamily="18" charset="0"/>
              </a:rPr>
              <a:t>从模式串前一个参数开始从右往左解析，直到解析完所有参数</a:t>
            </a:r>
            <a:endParaRPr lang="en-US" altLang="zh-CN" dirty="0">
              <a:solidFill>
                <a:srgbClr val="7030A0"/>
              </a:solidFill>
              <a:latin typeface="Times New Roman" pitchFamily="18" charset="0"/>
            </a:endParaRPr>
          </a:p>
          <a:p>
            <a:pPr marL="324000"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a:t>
            </a:r>
            <a:r>
              <a:rPr lang="en-US" altLang="zh-CN" b="1" dirty="0">
                <a:solidFill>
                  <a:srgbClr val="FF0000"/>
                </a:solidFill>
                <a:latin typeface="Times New Roman" pitchFamily="18" charset="0"/>
              </a:rPr>
              <a:t>-2</a:t>
            </a:r>
            <a:r>
              <a:rPr lang="en-US" altLang="zh-CN" dirty="0">
                <a:solidFill>
                  <a:srgbClr val="7030A0"/>
                </a:solidFill>
                <a:latin typeface="Times New Roman" pitchFamily="18" charset="0"/>
              </a:rPr>
              <a:t>][0] != ‘-’) error(“usage:  grep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324000" algn="just">
              <a:lnSpc>
                <a:spcPts val="800"/>
              </a:lnSpc>
              <a:spcBef>
                <a:spcPct val="50000"/>
              </a:spcBef>
            </a:pPr>
            <a:r>
              <a:rPr lang="en-US" altLang="zh-CN" dirty="0">
                <a:solidFill>
                  <a:srgbClr val="7030A0"/>
                </a:solidFill>
                <a:latin typeface="Times New Roman" pitchFamily="18" charset="0"/>
              </a:rPr>
              <a:t>        else </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上面</a:t>
            </a:r>
            <a:r>
              <a:rPr lang="en-US" altLang="zh-CN" b="1" dirty="0">
                <a:solidFill>
                  <a:srgbClr val="FF0000"/>
                </a:solidFill>
                <a:latin typeface="Times New Roman" pitchFamily="18" charset="0"/>
              </a:rPr>
              <a:t>if</a:t>
            </a:r>
            <a:r>
              <a:rPr lang="zh-CN" altLang="en-US" b="1" dirty="0">
                <a:solidFill>
                  <a:srgbClr val="FF0000"/>
                </a:solidFill>
                <a:latin typeface="Times New Roman" pitchFamily="18" charset="0"/>
              </a:rPr>
              <a:t>里的解析判断少了个</a:t>
            </a:r>
            <a:r>
              <a:rPr lang="en-US" altLang="zh-CN" b="1" dirty="0">
                <a:solidFill>
                  <a:srgbClr val="FF0000"/>
                </a:solidFill>
                <a:latin typeface="Times New Roman" pitchFamily="18" charset="0"/>
              </a:rPr>
              <a:t>-2</a:t>
            </a:r>
            <a:r>
              <a:rPr lang="zh-CN" altLang="en-US" b="1" dirty="0">
                <a:solidFill>
                  <a:srgbClr val="FF0000"/>
                </a:solidFill>
                <a:latin typeface="Times New Roman" pitchFamily="18" charset="0"/>
              </a:rPr>
              <a:t>，所以不对。</a:t>
            </a:r>
            <a:endParaRPr lang="en-US" altLang="zh-CN" b="1" dirty="0">
              <a:solidFill>
                <a:srgbClr val="FF0000"/>
              </a:solidFill>
              <a:latin typeface="Times New Roman" pitchFamily="18" charset="0"/>
            </a:endParaRPr>
          </a:p>
          <a:p>
            <a:pPr marL="324000" algn="just">
              <a:lnSpc>
                <a:spcPts val="800"/>
              </a:lnSpc>
              <a:spcBef>
                <a:spcPct val="50000"/>
              </a:spcBef>
            </a:pPr>
            <a:r>
              <a:rPr lang="en-US" altLang="zh-CN" dirty="0">
                <a:solidFill>
                  <a:srgbClr val="7030A0"/>
                </a:solidFill>
                <a:latin typeface="Times New Roman" pitchFamily="18" charset="0"/>
              </a:rPr>
              <a:t>            switch(</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[argc-2][1]) {</a:t>
            </a:r>
            <a:endParaRPr lang="en-US" altLang="zh-CN" dirty="0">
              <a:solidFill>
                <a:srgbClr val="FF0000"/>
              </a:solidFill>
              <a:latin typeface="Times New Roman" pitchFamily="18" charset="0"/>
            </a:endParaRPr>
          </a:p>
          <a:p>
            <a:pPr marL="324000" algn="just">
              <a:lnSpc>
                <a:spcPts val="800"/>
              </a:lnSpc>
              <a:spcBef>
                <a:spcPct val="50000"/>
              </a:spcBef>
            </a:pPr>
            <a:r>
              <a:rPr lang="en-US" altLang="zh-CN" dirty="0">
                <a:solidFill>
                  <a:srgbClr val="7030A0"/>
                </a:solidFill>
                <a:latin typeface="Times New Roman" pitchFamily="18" charset="0"/>
              </a:rPr>
              <a:t>                 case ‘c’: ac = 1; break;</a:t>
            </a:r>
          </a:p>
          <a:p>
            <a:pPr marL="324000" algn="just">
              <a:lnSpc>
                <a:spcPts val="800"/>
              </a:lnSpc>
              <a:spcBef>
                <a:spcPct val="50000"/>
              </a:spcBef>
            </a:pPr>
            <a:r>
              <a:rPr lang="en-US" altLang="zh-CN" dirty="0">
                <a:solidFill>
                  <a:srgbClr val="7030A0"/>
                </a:solidFill>
                <a:latin typeface="Times New Roman" pitchFamily="18" charset="0"/>
              </a:rPr>
              <a:t>                 case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 = 1; break;</a:t>
            </a:r>
          </a:p>
          <a:p>
            <a:pPr marL="324000" algn="just">
              <a:lnSpc>
                <a:spcPts val="800"/>
              </a:lnSpc>
              <a:spcBef>
                <a:spcPct val="50000"/>
              </a:spcBef>
            </a:pPr>
            <a:r>
              <a:rPr lang="en-US" altLang="zh-CN" dirty="0">
                <a:solidFill>
                  <a:srgbClr val="7030A0"/>
                </a:solidFill>
                <a:latin typeface="Times New Roman" pitchFamily="18" charset="0"/>
              </a:rPr>
              <a:t>                 case  ‘n’: an = 1; break;</a:t>
            </a:r>
          </a:p>
          <a:p>
            <a:pPr marL="324000"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cae</a:t>
            </a:r>
            <a:r>
              <a:rPr lang="en-US" altLang="zh-CN" dirty="0">
                <a:solidFill>
                  <a:srgbClr val="7030A0"/>
                </a:solidFill>
                <a:latin typeface="Times New Roman" pitchFamily="18" charset="0"/>
              </a:rPr>
              <a:t> e ‘v’: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 = 1; break;</a:t>
            </a:r>
          </a:p>
          <a:p>
            <a:pPr marL="324000" algn="just">
              <a:lnSpc>
                <a:spcPts val="800"/>
              </a:lnSpc>
              <a:spcBef>
                <a:spcPct val="50000"/>
              </a:spcBef>
            </a:pPr>
            <a:r>
              <a:rPr lang="en-US" altLang="zh-CN" dirty="0">
                <a:solidFill>
                  <a:srgbClr val="7030A0"/>
                </a:solidFill>
                <a:latin typeface="Times New Roman" pitchFamily="18" charset="0"/>
              </a:rPr>
              <a:t>                 default: error(“usage:  </a:t>
            </a:r>
            <a:r>
              <a:rPr lang="en-US" altLang="zh-CN" dirty="0" err="1">
                <a:solidFill>
                  <a:srgbClr val="7030A0"/>
                </a:solidFill>
                <a:latin typeface="Times New Roman" pitchFamily="18" charset="0"/>
              </a:rPr>
              <a:t>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324000" algn="just">
              <a:lnSpc>
                <a:spcPts val="800"/>
              </a:lnSpc>
              <a:spcBef>
                <a:spcPct val="50000"/>
              </a:spcBef>
            </a:pPr>
            <a:r>
              <a:rPr lang="en-US" altLang="zh-CN" dirty="0">
                <a:solidFill>
                  <a:srgbClr val="7030A0"/>
                </a:solidFill>
                <a:latin typeface="Times New Roman" pitchFamily="18" charset="0"/>
              </a:rPr>
              <a:t>           }</a:t>
            </a:r>
          </a:p>
        </p:txBody>
      </p:sp>
      <p:sp>
        <p:nvSpPr>
          <p:cNvPr id="6" name="矩形 5"/>
          <p:cNvSpPr/>
          <p:nvPr/>
        </p:nvSpPr>
        <p:spPr>
          <a:xfrm>
            <a:off x="5375897" y="1"/>
            <a:ext cx="6863192" cy="2772169"/>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9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 </a:t>
            </a:r>
            <a:r>
              <a:rPr lang="en-US" altLang="zh-CN" dirty="0" err="1">
                <a:solidFill>
                  <a:srgbClr val="7030A0"/>
                </a:solidFill>
                <a:latin typeface="Times New Roman" pitchFamily="18" charset="0"/>
              </a:rPr>
              <a:t>fopen</a:t>
            </a:r>
            <a:r>
              <a:rPr lang="en-US" altLang="zh-CN" dirty="0">
                <a:solidFill>
                  <a:srgbClr val="7030A0"/>
                </a:solidFill>
                <a:latin typeface="Times New Roman" pitchFamily="18" charset="0"/>
              </a:rPr>
              <a:t>(filename, “r”)) == NULL)</a:t>
            </a:r>
          </a:p>
          <a:p>
            <a:pPr algn="just">
              <a:lnSpc>
                <a:spcPts val="900"/>
              </a:lnSpc>
              <a:spcBef>
                <a:spcPct val="50000"/>
              </a:spcBef>
            </a:pPr>
            <a:r>
              <a:rPr lang="en-US" altLang="zh-CN" dirty="0">
                <a:solidFill>
                  <a:srgbClr val="7030A0"/>
                </a:solidFill>
                <a:latin typeface="Times New Roman" pitchFamily="18" charset="0"/>
              </a:rPr>
              <a:t>           error(“Can not open file\n”);</a:t>
            </a:r>
          </a:p>
          <a:p>
            <a:pPr algn="just">
              <a:lnSpc>
                <a:spcPts val="900"/>
              </a:lnSpc>
              <a:spcBef>
                <a:spcPct val="50000"/>
              </a:spcBef>
            </a:pPr>
            <a:r>
              <a:rPr lang="en-US" altLang="zh-CN" dirty="0">
                <a:solidFill>
                  <a:srgbClr val="7030A0"/>
                </a:solidFill>
                <a:latin typeface="Times New Roman" pitchFamily="18" charset="0"/>
              </a:rPr>
              <a:t>     else {</a:t>
            </a:r>
          </a:p>
          <a:p>
            <a:pPr algn="just">
              <a:lnSpc>
                <a:spcPts val="9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fgets</a:t>
            </a:r>
            <a:r>
              <a:rPr lang="en-US" altLang="zh-CN" dirty="0">
                <a:solidFill>
                  <a:srgbClr val="7030A0"/>
                </a:solidFill>
                <a:latin typeface="Times New Roman" pitchFamily="18" charset="0"/>
              </a:rPr>
              <a:t>(line, MAXLEN-1,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!=NULL){</a:t>
            </a:r>
          </a:p>
          <a:p>
            <a:pPr algn="just">
              <a:lnSpc>
                <a:spcPts val="9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lnum</a:t>
            </a:r>
            <a:r>
              <a:rPr lang="en-US" altLang="zh-CN" dirty="0">
                <a:solidFill>
                  <a:srgbClr val="7030A0"/>
                </a:solidFill>
                <a:latin typeface="Times New Roman" pitchFamily="18" charset="0"/>
              </a:rPr>
              <a:t>++;</a:t>
            </a:r>
          </a:p>
          <a:p>
            <a:pPr algn="just">
              <a:lnSpc>
                <a:spcPts val="900"/>
              </a:lnSpc>
              <a:spcBef>
                <a:spcPct val="50000"/>
              </a:spcBef>
            </a:pPr>
            <a:r>
              <a:rPr lang="en-US" altLang="zh-CN" dirty="0">
                <a:solidFill>
                  <a:srgbClr val="7030A0"/>
                </a:solidFill>
                <a:latin typeface="Times New Roman" pitchFamily="18" charset="0"/>
              </a:rPr>
              <a:t>               c =  index(line, pattern,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a:t>
            </a:r>
          </a:p>
          <a:p>
            <a:pPr algn="just">
              <a:lnSpc>
                <a:spcPts val="900"/>
              </a:lnSpc>
              <a:spcBef>
                <a:spcPct val="50000"/>
              </a:spcBef>
            </a:pPr>
            <a:r>
              <a:rPr lang="en-US" altLang="zh-CN" dirty="0">
                <a:solidFill>
                  <a:srgbClr val="7030A0"/>
                </a:solidFill>
                <a:latin typeface="Times New Roman" pitchFamily="18" charset="0"/>
              </a:rPr>
              <a:t>               print(</a:t>
            </a:r>
            <a:r>
              <a:rPr lang="en-US" altLang="zh-CN" dirty="0" err="1">
                <a:solidFill>
                  <a:srgbClr val="7030A0"/>
                </a:solidFill>
                <a:latin typeface="Times New Roman" pitchFamily="18" charset="0"/>
              </a:rPr>
              <a:t>line,lnum,c,ac,an,av</a:t>
            </a:r>
            <a:r>
              <a:rPr lang="en-US" altLang="zh-CN" dirty="0">
                <a:solidFill>
                  <a:srgbClr val="7030A0"/>
                </a:solidFill>
                <a:latin typeface="Times New Roman" pitchFamily="18" charset="0"/>
              </a:rPr>
              <a:t>);</a:t>
            </a:r>
          </a:p>
          <a:p>
            <a:pPr algn="just">
              <a:lnSpc>
                <a:spcPts val="900"/>
              </a:lnSpc>
              <a:spcBef>
                <a:spcPct val="50000"/>
              </a:spcBef>
            </a:pPr>
            <a:r>
              <a:rPr lang="en-US" altLang="zh-CN" dirty="0">
                <a:solidFill>
                  <a:srgbClr val="7030A0"/>
                </a:solidFill>
                <a:latin typeface="Times New Roman" pitchFamily="18" charset="0"/>
              </a:rPr>
              <a:t>           }</a:t>
            </a:r>
          </a:p>
          <a:p>
            <a:pPr algn="just">
              <a:lnSpc>
                <a:spcPts val="900"/>
              </a:lnSpc>
              <a:spcBef>
                <a:spcPct val="50000"/>
              </a:spcBef>
            </a:pPr>
            <a:r>
              <a:rPr lang="en-US" altLang="zh-CN" dirty="0">
                <a:solidFill>
                  <a:srgbClr val="7030A0"/>
                </a:solidFill>
                <a:latin typeface="Times New Roman" pitchFamily="18" charset="0"/>
              </a:rPr>
              <a:t>     }</a:t>
            </a:r>
          </a:p>
          <a:p>
            <a:pPr algn="just">
              <a:lnSpc>
                <a:spcPts val="900"/>
              </a:lnSpc>
              <a:spcBef>
                <a:spcPct val="50000"/>
              </a:spcBef>
            </a:pPr>
            <a:r>
              <a:rPr lang="en-US" altLang="zh-CN" dirty="0">
                <a:solidFill>
                  <a:srgbClr val="7030A0"/>
                </a:solidFill>
                <a:latin typeface="Times New Roman" pitchFamily="18" charset="0"/>
              </a:rPr>
              <a:t>     return 0;</a:t>
            </a:r>
          </a:p>
          <a:p>
            <a:pPr algn="just">
              <a:lnSpc>
                <a:spcPts val="900"/>
              </a:lnSpc>
              <a:spcBef>
                <a:spcPct val="50000"/>
              </a:spcBef>
            </a:pPr>
            <a:r>
              <a:rPr lang="en-US" altLang="zh-CN" dirty="0">
                <a:solidFill>
                  <a:srgbClr val="7030A0"/>
                </a:solidFill>
                <a:latin typeface="Times New Roman" pitchFamily="18"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304385" y="304800"/>
            <a:ext cx="6756860" cy="628650"/>
            <a:chOff x="1548" y="408"/>
            <a:chExt cx="3192" cy="396"/>
          </a:xfrm>
        </p:grpSpPr>
        <p:sp>
          <p:nvSpPr>
            <p:cNvPr id="116766" name="Oval 30"/>
            <p:cNvSpPr>
              <a:spLocks noChangeArrowheads="1"/>
            </p:cNvSpPr>
            <p:nvPr/>
          </p:nvSpPr>
          <p:spPr bwMode="auto">
            <a:xfrm>
              <a:off x="1548" y="408"/>
              <a:ext cx="3192" cy="396"/>
            </a:xfrm>
            <a:prstGeom prst="ellipse">
              <a:avLst/>
            </a:prstGeom>
            <a:solidFill>
              <a:srgbClr val="FFFFD9"/>
            </a:solidFill>
            <a:ln w="12700" cap="sq">
              <a:noFill/>
              <a:round/>
              <a:headEnd type="none" w="sm" len="sm"/>
              <a:tailEnd type="none" w="sm" len="sm"/>
            </a:ln>
            <a:effectLst>
              <a:outerShdw dist="104727" dir="84217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61" name="Text Box 32"/>
            <p:cNvSpPr txBox="1">
              <a:spLocks noChangeArrowheads="1"/>
            </p:cNvSpPr>
            <p:nvPr/>
          </p:nvSpPr>
          <p:spPr bwMode="auto">
            <a:xfrm>
              <a:off x="1776" y="432"/>
              <a:ext cx="2928" cy="339"/>
            </a:xfrm>
            <a:prstGeom prst="rect">
              <a:avLst/>
            </a:prstGeom>
            <a:noFill/>
            <a:ln w="12700" cap="sq">
              <a:noFill/>
              <a:miter lim="800000"/>
              <a:headEnd type="none" w="sm" len="sm"/>
              <a:tailEnd type="none" w="sm" len="sm"/>
            </a:ln>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二</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 二维数组</a:t>
              </a:r>
              <a:r>
                <a:rPr lang="en-US" altLang="en-US" sz="2900" b="1">
                  <a:solidFill>
                    <a:srgbClr val="003192"/>
                  </a:solidFill>
                  <a:ea typeface="黑体" pitchFamily="49" charset="-122"/>
                </a:rPr>
                <a:t>A[1..m,1..n]</a:t>
              </a:r>
              <a:endParaRPr kumimoji="1" lang="en-US" altLang="zh-CN" sz="2900">
                <a:solidFill>
                  <a:srgbClr val="003192"/>
                </a:solidFill>
                <a:ea typeface="黑体" pitchFamily="49" charset="-122"/>
              </a:endParaRPr>
            </a:p>
          </p:txBody>
        </p:sp>
      </p:grpSp>
      <p:grpSp>
        <p:nvGrpSpPr>
          <p:cNvPr id="3" name="Group 48"/>
          <p:cNvGrpSpPr>
            <a:grpSpLocks/>
          </p:cNvGrpSpPr>
          <p:nvPr/>
        </p:nvGrpSpPr>
        <p:grpSpPr bwMode="auto">
          <a:xfrm>
            <a:off x="2924767" y="1208090"/>
            <a:ext cx="5618512" cy="2092325"/>
            <a:chOff x="1382" y="704"/>
            <a:chExt cx="2655" cy="1318"/>
          </a:xfrm>
        </p:grpSpPr>
        <p:sp>
          <p:nvSpPr>
            <p:cNvPr id="57357" name="Text Box 35"/>
            <p:cNvSpPr txBox="1">
              <a:spLocks noChangeArrowheads="1"/>
            </p:cNvSpPr>
            <p:nvPr/>
          </p:nvSpPr>
          <p:spPr bwMode="auto">
            <a:xfrm>
              <a:off x="1382" y="704"/>
              <a:ext cx="2655" cy="1318"/>
            </a:xfrm>
            <a:prstGeom prst="rect">
              <a:avLst/>
            </a:prstGeom>
            <a:noFill/>
            <a:ln w="12700" cap="sq">
              <a:noFill/>
              <a:miter lim="800000"/>
              <a:headEnd type="none" w="sm" len="sm"/>
              <a:tailEnd type="none" w="sm" len="sm"/>
            </a:ln>
          </p:spPr>
          <p:txBody>
            <a:bodyPr wrap="none">
              <a:spAutoFit/>
            </a:bodyPr>
            <a:lstStyle/>
            <a:p>
              <a:pPr algn="l"/>
              <a:r>
                <a:rPr lang="zh-CN" altLang="zh-CN" sz="2600" dirty="0">
                  <a:solidFill>
                    <a:srgbClr val="002878"/>
                  </a:solidFill>
                </a:rPr>
                <a:t>                           </a:t>
              </a:r>
              <a:r>
                <a:rPr lang="zh-CN" altLang="en-US" sz="2600" dirty="0">
                  <a:solidFill>
                    <a:srgbClr val="002878"/>
                  </a:solidFill>
                </a:rPr>
                <a:t> </a:t>
              </a:r>
              <a:r>
                <a:rPr lang="zh-CN" altLang="zh-CN" sz="2600" dirty="0">
                  <a:solidFill>
                    <a:srgbClr val="002878"/>
                  </a:solidFill>
                </a:rPr>
                <a:t> </a:t>
              </a:r>
              <a:r>
                <a:rPr lang="en-US" altLang="zh-CN" sz="2600" b="1" dirty="0">
                  <a:solidFill>
                    <a:srgbClr val="002878"/>
                  </a:solidFill>
                </a:rPr>
                <a:t>a</a:t>
              </a:r>
              <a:r>
                <a:rPr lang="en-US" altLang="zh-CN" sz="2600" b="1" baseline="-18000" dirty="0">
                  <a:solidFill>
                    <a:srgbClr val="002878"/>
                  </a:solidFill>
                </a:rPr>
                <a:t>11  </a:t>
              </a:r>
              <a:r>
                <a:rPr lang="en-US" altLang="zh-CN" sz="2600" b="1" dirty="0">
                  <a:solidFill>
                    <a:srgbClr val="002878"/>
                  </a:solidFill>
                </a:rPr>
                <a:t> a</a:t>
              </a:r>
              <a:r>
                <a:rPr lang="en-US" altLang="zh-CN" sz="2600" b="1" baseline="-18000" dirty="0">
                  <a:solidFill>
                    <a:srgbClr val="002878"/>
                  </a:solidFill>
                </a:rPr>
                <a:t>12 </a:t>
              </a:r>
              <a:r>
                <a:rPr lang="en-US" altLang="zh-CN" sz="2600" b="1" dirty="0">
                  <a:solidFill>
                    <a:srgbClr val="002878"/>
                  </a:solidFill>
                </a:rPr>
                <a:t>  a</a:t>
              </a:r>
              <a:r>
                <a:rPr lang="en-US" altLang="zh-CN" sz="2600" b="1" baseline="-18000" dirty="0">
                  <a:solidFill>
                    <a:srgbClr val="002878"/>
                  </a:solidFill>
                </a:rPr>
                <a:t>13</a:t>
              </a:r>
              <a:r>
                <a:rPr lang="en-US" altLang="zh-CN" sz="2600" b="1" dirty="0">
                  <a:solidFill>
                    <a:srgbClr val="002878"/>
                  </a:solidFill>
                </a:rPr>
                <a:t>    </a:t>
              </a:r>
              <a:r>
                <a:rPr lang="en-US" altLang="zh-CN" sz="2600" b="1" dirty="0">
                  <a:solidFill>
                    <a:srgbClr val="002878"/>
                  </a:solidFill>
                  <a:cs typeface="Times New Roman" pitchFamily="18" charset="0"/>
                </a:rPr>
                <a:t>…</a:t>
              </a:r>
              <a:r>
                <a:rPr lang="en-US" altLang="zh-CN" sz="2600" b="1" dirty="0">
                  <a:solidFill>
                    <a:srgbClr val="002878"/>
                  </a:solidFill>
                </a:rPr>
                <a:t> …   a</a:t>
              </a:r>
              <a:r>
                <a:rPr lang="en-US" altLang="zh-CN" sz="2600" b="1" baseline="-18000" dirty="0">
                  <a:solidFill>
                    <a:srgbClr val="002878"/>
                  </a:solidFill>
                </a:rPr>
                <a:t>1n</a:t>
              </a:r>
              <a:r>
                <a:rPr lang="en-US" altLang="zh-CN" sz="2600" b="1" dirty="0">
                  <a:solidFill>
                    <a:srgbClr val="002878"/>
                  </a:solidFill>
                </a:rPr>
                <a:t>    </a:t>
              </a:r>
            </a:p>
            <a:p>
              <a:pPr algn="l"/>
              <a:r>
                <a:rPr lang="en-US" altLang="zh-CN" sz="2600" b="1" dirty="0">
                  <a:solidFill>
                    <a:srgbClr val="002878"/>
                  </a:solidFill>
                </a:rPr>
                <a:t>                             a</a:t>
              </a:r>
              <a:r>
                <a:rPr lang="en-US" altLang="zh-CN" sz="2600" b="1" baseline="-18000" dirty="0">
                  <a:solidFill>
                    <a:srgbClr val="002878"/>
                  </a:solidFill>
                </a:rPr>
                <a:t>21</a:t>
              </a:r>
              <a:r>
                <a:rPr lang="en-US" altLang="zh-CN" sz="2600" b="1" dirty="0">
                  <a:solidFill>
                    <a:srgbClr val="002878"/>
                  </a:solidFill>
                </a:rPr>
                <a:t>   a</a:t>
              </a:r>
              <a:r>
                <a:rPr lang="en-US" altLang="zh-CN" sz="2600" b="1" baseline="-18000" dirty="0">
                  <a:solidFill>
                    <a:srgbClr val="002878"/>
                  </a:solidFill>
                </a:rPr>
                <a:t>22</a:t>
              </a:r>
              <a:r>
                <a:rPr lang="en-US" altLang="zh-CN" sz="2600" b="1" dirty="0">
                  <a:solidFill>
                    <a:srgbClr val="002878"/>
                  </a:solidFill>
                </a:rPr>
                <a:t>   a</a:t>
              </a:r>
              <a:r>
                <a:rPr lang="en-US" altLang="zh-CN" sz="2600" b="1" baseline="-18000" dirty="0">
                  <a:solidFill>
                    <a:srgbClr val="002878"/>
                  </a:solidFill>
                </a:rPr>
                <a:t>23 </a:t>
              </a:r>
              <a:r>
                <a:rPr lang="en-US" altLang="zh-CN" sz="2600" b="1" dirty="0">
                  <a:solidFill>
                    <a:srgbClr val="002878"/>
                  </a:solidFill>
                </a:rPr>
                <a:t>  … …   a</a:t>
              </a:r>
              <a:r>
                <a:rPr lang="en-US" altLang="zh-CN" sz="2600" b="1" baseline="-18000" dirty="0">
                  <a:solidFill>
                    <a:srgbClr val="002878"/>
                  </a:solidFill>
                </a:rPr>
                <a:t>2n</a:t>
              </a:r>
            </a:p>
            <a:p>
              <a:pPr algn="l"/>
              <a:r>
                <a:rPr lang="en-US" altLang="zh-CN" sz="2600" b="1" dirty="0">
                  <a:solidFill>
                    <a:srgbClr val="002878"/>
                  </a:solidFill>
                </a:rPr>
                <a:t>A[1..m,1..n] =              … … </a:t>
              </a:r>
            </a:p>
            <a:p>
              <a:pPr algn="l"/>
              <a:r>
                <a:rPr lang="en-US" altLang="zh-CN" sz="2600" b="1" dirty="0">
                  <a:solidFill>
                    <a:srgbClr val="002878"/>
                  </a:solidFill>
                </a:rPr>
                <a:t>                                      … …</a:t>
              </a:r>
            </a:p>
            <a:p>
              <a:pPr algn="l"/>
              <a:r>
                <a:rPr lang="en-US" altLang="zh-CN" sz="2600" b="1" dirty="0">
                  <a:solidFill>
                    <a:srgbClr val="002878"/>
                  </a:solidFill>
                </a:rPr>
                <a:t>                             a</a:t>
              </a:r>
              <a:r>
                <a:rPr lang="en-US" altLang="zh-CN" sz="2600" b="1" baseline="-18000" dirty="0">
                  <a:solidFill>
                    <a:srgbClr val="002878"/>
                  </a:solidFill>
                </a:rPr>
                <a:t>m1</a:t>
              </a:r>
              <a:r>
                <a:rPr lang="en-US" altLang="zh-CN" sz="2600" b="1" dirty="0">
                  <a:solidFill>
                    <a:srgbClr val="002878"/>
                  </a:solidFill>
                </a:rPr>
                <a:t>  a</a:t>
              </a:r>
              <a:r>
                <a:rPr lang="en-US" altLang="zh-CN" sz="2600" b="1" baseline="-18000" dirty="0">
                  <a:solidFill>
                    <a:srgbClr val="002878"/>
                  </a:solidFill>
                </a:rPr>
                <a:t>m2</a:t>
              </a:r>
              <a:r>
                <a:rPr lang="en-US" altLang="zh-CN" sz="2600" b="1" dirty="0">
                  <a:solidFill>
                    <a:srgbClr val="002878"/>
                  </a:solidFill>
                </a:rPr>
                <a:t>   a</a:t>
              </a:r>
              <a:r>
                <a:rPr lang="en-US" altLang="zh-CN" sz="2600" b="1" baseline="-18000" dirty="0">
                  <a:solidFill>
                    <a:srgbClr val="002878"/>
                  </a:solidFill>
                </a:rPr>
                <a:t>m3 </a:t>
              </a:r>
              <a:r>
                <a:rPr lang="en-US" altLang="zh-CN" sz="2600" b="1" dirty="0">
                  <a:solidFill>
                    <a:srgbClr val="002878"/>
                  </a:solidFill>
                </a:rPr>
                <a:t>  … …  </a:t>
              </a:r>
              <a:r>
                <a:rPr lang="en-US" altLang="zh-CN" sz="2600" b="1" dirty="0" err="1">
                  <a:solidFill>
                    <a:srgbClr val="002878"/>
                  </a:solidFill>
                </a:rPr>
                <a:t>a</a:t>
              </a:r>
              <a:r>
                <a:rPr lang="en-US" altLang="zh-CN" sz="2600" b="1" baseline="-18000" dirty="0" err="1">
                  <a:solidFill>
                    <a:srgbClr val="002878"/>
                  </a:solidFill>
                </a:rPr>
                <a:t>mn</a:t>
              </a:r>
              <a:endParaRPr lang="en-US" altLang="zh-CN" sz="2600" b="1" baseline="-18000" dirty="0">
                <a:solidFill>
                  <a:srgbClr val="002878"/>
                </a:solidFill>
              </a:endParaRPr>
            </a:p>
          </p:txBody>
        </p:sp>
        <p:sp>
          <p:nvSpPr>
            <p:cNvPr id="57358" name="AutoShape 36"/>
            <p:cNvSpPr>
              <a:spLocks/>
            </p:cNvSpPr>
            <p:nvPr/>
          </p:nvSpPr>
          <p:spPr bwMode="auto">
            <a:xfrm>
              <a:off x="2273"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6773" name="AutoShape 37"/>
            <p:cNvSpPr>
              <a:spLocks/>
            </p:cNvSpPr>
            <p:nvPr/>
          </p:nvSpPr>
          <p:spPr bwMode="auto">
            <a:xfrm>
              <a:off x="3935"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41"/>
          <p:cNvGrpSpPr>
            <a:grpSpLocks/>
          </p:cNvGrpSpPr>
          <p:nvPr/>
        </p:nvGrpSpPr>
        <p:grpSpPr bwMode="auto">
          <a:xfrm>
            <a:off x="1208896" y="3717927"/>
            <a:ext cx="4876597" cy="771525"/>
            <a:chOff x="480" y="2112"/>
            <a:chExt cx="2304" cy="486"/>
          </a:xfrm>
        </p:grpSpPr>
        <p:sp>
          <p:nvSpPr>
            <p:cNvPr id="116775" name="Cloud"/>
            <p:cNvSpPr>
              <a:spLocks noChangeAspect="1" noEditPoints="1" noChangeArrowheads="1"/>
            </p:cNvSpPr>
            <p:nvPr/>
          </p:nvSpPr>
          <p:spPr bwMode="auto">
            <a:xfrm>
              <a:off x="480" y="2112"/>
              <a:ext cx="2304" cy="4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2225">
              <a:solidFill>
                <a:srgbClr val="C0C0C0"/>
              </a:solidFill>
              <a:miter lim="800000"/>
              <a:headEnd/>
              <a:tailEnd/>
            </a:ln>
            <a:effectLst>
              <a:outerShdw dist="109250" dir="2132261"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6" name="Text Box 40"/>
            <p:cNvSpPr txBox="1">
              <a:spLocks noChangeArrowheads="1"/>
            </p:cNvSpPr>
            <p:nvPr/>
          </p:nvSpPr>
          <p:spPr bwMode="auto">
            <a:xfrm>
              <a:off x="672" y="2160"/>
              <a:ext cx="2112" cy="349"/>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000" b="1" i="1">
                  <a:solidFill>
                    <a:srgbClr val="FF3300"/>
                  </a:solidFill>
                  <a:latin typeface="黑体" pitchFamily="49" charset="-122"/>
                  <a:ea typeface="黑体" pitchFamily="49" charset="-122"/>
                </a:rPr>
                <a:t>二维数组的存储</a:t>
              </a:r>
              <a:endParaRPr lang="en-US" altLang="zh-CN" sz="3000" b="1" i="1">
                <a:solidFill>
                  <a:srgbClr val="FF3300"/>
                </a:solidFill>
                <a:latin typeface="黑体" pitchFamily="49" charset="-122"/>
                <a:ea typeface="黑体" pitchFamily="49" charset="-122"/>
              </a:endParaRPr>
            </a:p>
          </p:txBody>
        </p:sp>
      </p:grpSp>
      <p:grpSp>
        <p:nvGrpSpPr>
          <p:cNvPr id="5" name="Group 44"/>
          <p:cNvGrpSpPr>
            <a:grpSpLocks/>
          </p:cNvGrpSpPr>
          <p:nvPr/>
        </p:nvGrpSpPr>
        <p:grpSpPr bwMode="auto">
          <a:xfrm>
            <a:off x="2350872" y="4737100"/>
            <a:ext cx="6273302" cy="628650"/>
            <a:chOff x="1020" y="2952"/>
            <a:chExt cx="2964" cy="396"/>
          </a:xfrm>
        </p:grpSpPr>
        <p:sp>
          <p:nvSpPr>
            <p:cNvPr id="116778" name="Rectangle 42"/>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4" name="Text Box 43"/>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行序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grpSp>
        <p:nvGrpSpPr>
          <p:cNvPr id="6" name="Group 45"/>
          <p:cNvGrpSpPr>
            <a:grpSpLocks/>
          </p:cNvGrpSpPr>
          <p:nvPr/>
        </p:nvGrpSpPr>
        <p:grpSpPr bwMode="auto">
          <a:xfrm>
            <a:off x="3566242" y="5537200"/>
            <a:ext cx="6273302" cy="628650"/>
            <a:chOff x="1020" y="2952"/>
            <a:chExt cx="2964" cy="396"/>
          </a:xfrm>
        </p:grpSpPr>
        <p:sp>
          <p:nvSpPr>
            <p:cNvPr id="116782" name="Rectangle 46"/>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2" name="Text Box 47"/>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列序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nodeType="with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：代码实现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80</a:t>
            </a:fld>
            <a:endParaRPr lang="zh-CN" altLang="en-US" dirty="0"/>
          </a:p>
        </p:txBody>
      </p:sp>
      <p:sp>
        <p:nvSpPr>
          <p:cNvPr id="4" name="Text Box 7"/>
          <p:cNvSpPr txBox="1">
            <a:spLocks noChangeArrowheads="1"/>
          </p:cNvSpPr>
          <p:nvPr/>
        </p:nvSpPr>
        <p:spPr bwMode="auto">
          <a:xfrm>
            <a:off x="0" y="764705"/>
            <a:ext cx="11231786" cy="5981125"/>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80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stdio.n</a:t>
            </a:r>
            <a:r>
              <a:rPr lang="en-US" altLang="zh-CN" dirty="0">
                <a:solidFill>
                  <a:srgbClr val="7030A0"/>
                </a:solidFill>
                <a:latin typeface="Times New Roman" pitchFamily="18" charset="0"/>
              </a:rPr>
              <a:t>&gt;</a:t>
            </a:r>
          </a:p>
          <a:p>
            <a:pPr marL="180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string.h</a:t>
            </a:r>
            <a:r>
              <a:rPr lang="en-US" altLang="zh-CN" dirty="0">
                <a:solidFill>
                  <a:srgbClr val="7030A0"/>
                </a:solidFill>
                <a:latin typeface="Times New Roman" pitchFamily="18" charset="0"/>
              </a:rPr>
              <a:t>&gt;</a:t>
            </a:r>
          </a:p>
          <a:p>
            <a:pPr marL="180000" algn="just">
              <a:lnSpc>
                <a:spcPts val="800"/>
              </a:lnSpc>
              <a:spcBef>
                <a:spcPct val="50000"/>
              </a:spcBef>
            </a:pPr>
            <a:r>
              <a:rPr lang="en-US" altLang="zh-CN" dirty="0">
                <a:solidFill>
                  <a:srgbClr val="7030A0"/>
                </a:solidFill>
                <a:latin typeface="Times New Roman" pitchFamily="18" charset="0"/>
              </a:rPr>
              <a:t>#include &lt;</a:t>
            </a:r>
            <a:r>
              <a:rPr lang="en-US" altLang="zh-CN" dirty="0" err="1">
                <a:solidFill>
                  <a:srgbClr val="7030A0"/>
                </a:solidFill>
                <a:latin typeface="Times New Roman" pitchFamily="18" charset="0"/>
              </a:rPr>
              <a:t>ctype.h</a:t>
            </a:r>
            <a:r>
              <a:rPr lang="en-US" altLang="zh-CN" dirty="0">
                <a:solidFill>
                  <a:srgbClr val="7030A0"/>
                </a:solidFill>
                <a:latin typeface="Times New Roman" pitchFamily="18" charset="0"/>
              </a:rPr>
              <a:t>&gt;</a:t>
            </a:r>
          </a:p>
          <a:p>
            <a:pPr marL="180000" algn="just">
              <a:lnSpc>
                <a:spcPts val="800"/>
              </a:lnSpc>
              <a:spcBef>
                <a:spcPct val="50000"/>
              </a:spcBef>
            </a:pPr>
            <a:r>
              <a:rPr lang="en-US" altLang="zh-CN" dirty="0">
                <a:solidFill>
                  <a:srgbClr val="7030A0"/>
                </a:solidFill>
                <a:latin typeface="Times New Roman" pitchFamily="18" charset="0"/>
              </a:rPr>
              <a:t>#define MAXLEN  512</a:t>
            </a:r>
          </a:p>
          <a:p>
            <a:pPr marL="180000"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index(char s[], 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status);</a:t>
            </a:r>
          </a:p>
          <a:p>
            <a:pPr marL="180000" algn="just">
              <a:lnSpc>
                <a:spcPts val="800"/>
              </a:lnSpc>
              <a:spcBef>
                <a:spcPct val="50000"/>
              </a:spcBef>
            </a:pPr>
            <a:r>
              <a:rPr lang="en-US" altLang="zh-CN" dirty="0">
                <a:solidFill>
                  <a:srgbClr val="7030A0"/>
                </a:solidFill>
                <a:latin typeface="Times New Roman" pitchFamily="18" charset="0"/>
              </a:rPr>
              <a:t>void error(char *s);</a:t>
            </a:r>
          </a:p>
          <a:p>
            <a:pPr marL="180000" algn="just">
              <a:lnSpc>
                <a:spcPts val="800"/>
              </a:lnSpc>
              <a:spcBef>
                <a:spcPct val="50000"/>
              </a:spcBef>
            </a:pPr>
            <a:r>
              <a:rPr lang="en-US" altLang="zh-CN" dirty="0">
                <a:solidFill>
                  <a:srgbClr val="7030A0"/>
                </a:solidFill>
                <a:latin typeface="Times New Roman" pitchFamily="18" charset="0"/>
              </a:rPr>
              <a:t>void print(char *line,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lno</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c,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ac,int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an,int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a:t>
            </a:r>
          </a:p>
          <a:p>
            <a:pPr marL="180000" algn="just">
              <a:lnSpc>
                <a:spcPts val="800"/>
              </a:lnSpc>
              <a:spcBef>
                <a:spcPct val="50000"/>
              </a:spcBef>
            </a:pP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main(</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char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t>
            </a:r>
          </a:p>
          <a:p>
            <a:pPr marL="180000" algn="just">
              <a:lnSpc>
                <a:spcPts val="800"/>
              </a:lnSpc>
              <a:spcBef>
                <a:spcPct val="50000"/>
              </a:spcBef>
            </a:pPr>
            <a:r>
              <a:rPr lang="en-US" altLang="zh-CN" dirty="0">
                <a:solidFill>
                  <a:srgbClr val="7030A0"/>
                </a:solidFill>
                <a:latin typeface="Times New Roman" pitchFamily="18" charset="0"/>
              </a:rPr>
              <a:t>{</a:t>
            </a:r>
          </a:p>
          <a:p>
            <a:pPr marL="180000" algn="just">
              <a:lnSpc>
                <a:spcPts val="800"/>
              </a:lnSpc>
              <a:spcBef>
                <a:spcPct val="50000"/>
              </a:spcBef>
            </a:pPr>
            <a:r>
              <a:rPr lang="en-US" altLang="zh-CN" dirty="0">
                <a:solidFill>
                  <a:srgbClr val="7030A0"/>
                </a:solidFill>
                <a:latin typeface="Times New Roman" pitchFamily="18" charset="0"/>
              </a:rPr>
              <a:t>    char  line[MAXLEN], *pattern, *filename;</a:t>
            </a:r>
          </a:p>
          <a:p>
            <a:pPr marL="180000"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=0, ac=0, an=0,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=0,lnum = 0, count=0; //</a:t>
            </a:r>
            <a:r>
              <a:rPr lang="zh-CN" altLang="en-US" dirty="0">
                <a:solidFill>
                  <a:srgbClr val="7030A0"/>
                </a:solidFill>
                <a:latin typeface="Times New Roman" pitchFamily="18" charset="0"/>
              </a:rPr>
              <a:t>对应参数</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,-c, -n,-v</a:t>
            </a:r>
          </a:p>
          <a:p>
            <a:pPr marL="180000" algn="just">
              <a:lnSpc>
                <a:spcPts val="800"/>
              </a:lnSpc>
              <a:spcBef>
                <a:spcPct val="50000"/>
              </a:spcBef>
            </a:pPr>
            <a:r>
              <a:rPr lang="en-US" altLang="zh-CN" dirty="0">
                <a:solidFill>
                  <a:srgbClr val="7030A0"/>
                </a:solidFill>
                <a:latin typeface="Times New Roman" pitchFamily="18" charset="0"/>
              </a:rPr>
              <a:t>    FILE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a:t>
            </a:r>
          </a:p>
          <a:p>
            <a:pPr marL="180000" algn="just">
              <a:lnSpc>
                <a:spcPts val="8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&lt; 3 ) error(“usage:  </a:t>
            </a:r>
            <a:r>
              <a:rPr lang="en-US" altLang="zh-CN" dirty="0" err="1">
                <a:solidFill>
                  <a:srgbClr val="7030A0"/>
                </a:solidFill>
                <a:latin typeface="Times New Roman" pitchFamily="18" charset="0"/>
              </a:rPr>
              <a:t>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180000" algn="just">
              <a:lnSpc>
                <a:spcPts val="800"/>
              </a:lnSpc>
              <a:spcBef>
                <a:spcPct val="50000"/>
              </a:spcBef>
            </a:pPr>
            <a:r>
              <a:rPr lang="en-US" altLang="zh-CN" dirty="0">
                <a:solidFill>
                  <a:srgbClr val="7030A0"/>
                </a:solidFill>
                <a:latin typeface="Times New Roman" pitchFamily="18" charset="0"/>
              </a:rPr>
              <a:t>    pattern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a:t>
            </a:r>
          </a:p>
          <a:p>
            <a:pPr marL="180000" algn="just">
              <a:lnSpc>
                <a:spcPts val="800"/>
              </a:lnSpc>
              <a:spcBef>
                <a:spcPct val="50000"/>
              </a:spcBef>
            </a:pPr>
            <a:r>
              <a:rPr lang="en-US" altLang="zh-CN" dirty="0">
                <a:solidFill>
                  <a:srgbClr val="7030A0"/>
                </a:solidFill>
                <a:latin typeface="Times New Roman" pitchFamily="18" charset="0"/>
              </a:rPr>
              <a:t>    filename = </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[argc-1];</a:t>
            </a:r>
          </a:p>
          <a:p>
            <a:pPr marL="180000" algn="just">
              <a:lnSpc>
                <a:spcPts val="8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 &gt; 3)</a:t>
            </a:r>
          </a:p>
          <a:p>
            <a:pPr marL="180000" algn="just">
              <a:lnSpc>
                <a:spcPts val="8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argc</a:t>
            </a:r>
            <a:r>
              <a:rPr lang="en-US" altLang="zh-CN" dirty="0">
                <a:solidFill>
                  <a:srgbClr val="7030A0"/>
                </a:solidFill>
                <a:latin typeface="Times New Roman" pitchFamily="18" charset="0"/>
              </a:rPr>
              <a:t>][0] != ‘-’) error(“usage:  </a:t>
            </a:r>
            <a:r>
              <a:rPr lang="en-US" altLang="zh-CN" dirty="0" err="1">
                <a:solidFill>
                  <a:srgbClr val="7030A0"/>
                </a:solidFill>
                <a:latin typeface="Times New Roman" pitchFamily="18" charset="0"/>
              </a:rPr>
              <a:t>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180000" algn="just">
              <a:lnSpc>
                <a:spcPts val="800"/>
              </a:lnSpc>
              <a:spcBef>
                <a:spcPct val="50000"/>
              </a:spcBef>
            </a:pPr>
            <a:r>
              <a:rPr lang="en-US" altLang="zh-CN" dirty="0">
                <a:solidFill>
                  <a:srgbClr val="7030A0"/>
                </a:solidFill>
                <a:latin typeface="Times New Roman" pitchFamily="18" charset="0"/>
              </a:rPr>
              <a:t>        else </a:t>
            </a:r>
          </a:p>
          <a:p>
            <a:pPr marL="180000" algn="just">
              <a:lnSpc>
                <a:spcPts val="800"/>
              </a:lnSpc>
              <a:spcBef>
                <a:spcPct val="50000"/>
              </a:spcBef>
            </a:pPr>
            <a:r>
              <a:rPr lang="en-US" altLang="zh-CN" dirty="0">
                <a:solidFill>
                  <a:srgbClr val="7030A0"/>
                </a:solidFill>
                <a:latin typeface="Times New Roman" pitchFamily="18" charset="0"/>
              </a:rPr>
              <a:t>            switch(</a:t>
            </a:r>
            <a:r>
              <a:rPr lang="en-US" altLang="zh-CN" dirty="0" err="1">
                <a:solidFill>
                  <a:srgbClr val="7030A0"/>
                </a:solidFill>
                <a:latin typeface="Times New Roman" pitchFamily="18" charset="0"/>
              </a:rPr>
              <a:t>argv</a:t>
            </a:r>
            <a:r>
              <a:rPr lang="en-US" altLang="zh-CN" dirty="0">
                <a:solidFill>
                  <a:srgbClr val="7030A0"/>
                </a:solidFill>
                <a:latin typeface="Times New Roman" pitchFamily="18" charset="0"/>
              </a:rPr>
              <a:t>[argc-2][1]) {</a:t>
            </a:r>
          </a:p>
          <a:p>
            <a:pPr marL="180000" algn="just">
              <a:lnSpc>
                <a:spcPts val="800"/>
              </a:lnSpc>
              <a:spcBef>
                <a:spcPct val="50000"/>
              </a:spcBef>
            </a:pPr>
            <a:r>
              <a:rPr lang="en-US" altLang="zh-CN" dirty="0">
                <a:solidFill>
                  <a:srgbClr val="7030A0"/>
                </a:solidFill>
                <a:latin typeface="Times New Roman" pitchFamily="18" charset="0"/>
              </a:rPr>
              <a:t>                 case ‘c’: ac = 1; break;</a:t>
            </a:r>
          </a:p>
          <a:p>
            <a:pPr marL="180000" algn="just">
              <a:lnSpc>
                <a:spcPts val="800"/>
              </a:lnSpc>
              <a:spcBef>
                <a:spcPct val="50000"/>
              </a:spcBef>
            </a:pPr>
            <a:r>
              <a:rPr lang="en-US" altLang="zh-CN" dirty="0">
                <a:solidFill>
                  <a:srgbClr val="7030A0"/>
                </a:solidFill>
                <a:latin typeface="Times New Roman" pitchFamily="18" charset="0"/>
              </a:rPr>
              <a:t>                 case  ‘</a:t>
            </a:r>
            <a:r>
              <a:rPr lang="en-US" altLang="zh-CN" dirty="0" err="1">
                <a:solidFill>
                  <a:srgbClr val="7030A0"/>
                </a:solidFill>
                <a:latin typeface="Times New Roman" pitchFamily="18" charset="0"/>
              </a:rPr>
              <a:t>i</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 = 1; break;</a:t>
            </a:r>
          </a:p>
          <a:p>
            <a:pPr marL="180000" algn="just">
              <a:lnSpc>
                <a:spcPts val="800"/>
              </a:lnSpc>
              <a:spcBef>
                <a:spcPct val="50000"/>
              </a:spcBef>
            </a:pPr>
            <a:r>
              <a:rPr lang="en-US" altLang="zh-CN" dirty="0">
                <a:solidFill>
                  <a:srgbClr val="7030A0"/>
                </a:solidFill>
                <a:latin typeface="Times New Roman" pitchFamily="18" charset="0"/>
              </a:rPr>
              <a:t>                 case  ‘n’: an = 1; break;</a:t>
            </a:r>
          </a:p>
          <a:p>
            <a:pPr marL="180000" algn="just">
              <a:lnSpc>
                <a:spcPts val="8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cae</a:t>
            </a:r>
            <a:r>
              <a:rPr lang="en-US" altLang="zh-CN" dirty="0">
                <a:solidFill>
                  <a:srgbClr val="7030A0"/>
                </a:solidFill>
                <a:latin typeface="Times New Roman" pitchFamily="18" charset="0"/>
              </a:rPr>
              <a:t> e ‘v’: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 = 1; break;</a:t>
            </a:r>
          </a:p>
          <a:p>
            <a:pPr marL="180000" algn="just">
              <a:lnSpc>
                <a:spcPts val="800"/>
              </a:lnSpc>
              <a:spcBef>
                <a:spcPct val="50000"/>
              </a:spcBef>
            </a:pPr>
            <a:r>
              <a:rPr lang="en-US" altLang="zh-CN" dirty="0">
                <a:solidFill>
                  <a:srgbClr val="7030A0"/>
                </a:solidFill>
                <a:latin typeface="Times New Roman" pitchFamily="18" charset="0"/>
              </a:rPr>
              <a:t>                 default: error(“usage:  </a:t>
            </a:r>
            <a:r>
              <a:rPr lang="en-US" altLang="zh-CN" dirty="0" err="1">
                <a:solidFill>
                  <a:srgbClr val="7030A0"/>
                </a:solidFill>
                <a:latin typeface="Times New Roman" pitchFamily="18" charset="0"/>
              </a:rPr>
              <a:t>grep</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cinv</a:t>
            </a:r>
            <a:r>
              <a:rPr lang="en-US" altLang="zh-CN" dirty="0">
                <a:solidFill>
                  <a:srgbClr val="7030A0"/>
                </a:solidFill>
                <a:latin typeface="Times New Roman" pitchFamily="18" charset="0"/>
              </a:rPr>
              <a:t>] pattern filename\n”);</a:t>
            </a:r>
          </a:p>
          <a:p>
            <a:pPr marL="180000" algn="just">
              <a:lnSpc>
                <a:spcPts val="800"/>
              </a:lnSpc>
              <a:spcBef>
                <a:spcPct val="50000"/>
              </a:spcBef>
            </a:pPr>
            <a:r>
              <a:rPr lang="en-US" altLang="zh-CN" dirty="0">
                <a:solidFill>
                  <a:srgbClr val="7030A0"/>
                </a:solidFill>
                <a:latin typeface="Times New Roman" pitchFamily="18" charset="0"/>
              </a:rPr>
              <a:t>           }</a:t>
            </a:r>
          </a:p>
        </p:txBody>
      </p:sp>
      <p:sp>
        <p:nvSpPr>
          <p:cNvPr id="5" name="矩形 4"/>
          <p:cNvSpPr/>
          <p:nvPr/>
        </p:nvSpPr>
        <p:spPr>
          <a:xfrm>
            <a:off x="5327221" y="2816830"/>
            <a:ext cx="6863192" cy="404117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80000" algn="just">
              <a:lnSpc>
                <a:spcPts val="900"/>
              </a:lnSpc>
              <a:spcBef>
                <a:spcPct val="50000"/>
              </a:spcBef>
            </a:pPr>
            <a:r>
              <a:rPr lang="en-US" altLang="zh-CN" dirty="0">
                <a:solidFill>
                  <a:srgbClr val="7030A0"/>
                </a:solidFill>
                <a:latin typeface="Times New Roman" pitchFamily="18" charset="0"/>
              </a:rPr>
              <a:t>void error(char *s) </a:t>
            </a:r>
          </a:p>
          <a:p>
            <a:pPr marL="180000" algn="just">
              <a:lnSpc>
                <a:spcPts val="900"/>
              </a:lnSpc>
              <a:spcBef>
                <a:spcPct val="50000"/>
              </a:spcBef>
            </a:pP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fprintf</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stderr</a:t>
            </a:r>
            <a:r>
              <a:rPr lang="en-US" altLang="zh-CN" dirty="0">
                <a:solidFill>
                  <a:srgbClr val="7030A0"/>
                </a:solidFill>
                <a:latin typeface="Times New Roman" pitchFamily="18" charset="0"/>
              </a:rPr>
              <a:t>, s); exit(-1);</a:t>
            </a:r>
          </a:p>
          <a:p>
            <a:pPr marL="180000" algn="just">
              <a:lnSpc>
                <a:spcPts val="900"/>
              </a:lnSpc>
              <a:spcBef>
                <a:spcPct val="50000"/>
              </a:spcBef>
            </a:pP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void print(char *line,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lno</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c, </a:t>
            </a:r>
            <a:r>
              <a:rPr lang="en-US" altLang="zh-CN" dirty="0" err="1">
                <a:solidFill>
                  <a:srgbClr val="7030A0"/>
                </a:solidFill>
                <a:latin typeface="Times New Roman" pitchFamily="18" charset="0"/>
              </a:rPr>
              <a:t>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ac,int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an,int</a:t>
            </a: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if(</a:t>
            </a:r>
            <a:r>
              <a:rPr lang="en-US" altLang="zh-CN" dirty="0" err="1">
                <a:solidFill>
                  <a:srgbClr val="7030A0"/>
                </a:solidFill>
                <a:latin typeface="Times New Roman" pitchFamily="18" charset="0"/>
              </a:rPr>
              <a:t>av</a:t>
            </a:r>
            <a:r>
              <a:rPr lang="en-US" altLang="zh-CN" dirty="0">
                <a:solidFill>
                  <a:srgbClr val="7030A0"/>
                </a:solidFill>
                <a:latin typeface="Times New Roman" pitchFamily="18" charset="0"/>
              </a:rPr>
              <a:t> &amp;&amp; !c)</a:t>
            </a:r>
          </a:p>
          <a:p>
            <a:pPr marL="180000" algn="just">
              <a:lnSpc>
                <a:spcPts val="900"/>
              </a:lnSpc>
              <a:spcBef>
                <a:spcPct val="50000"/>
              </a:spcBef>
            </a:pPr>
            <a:r>
              <a:rPr lang="en-US" altLang="zh-CN" dirty="0">
                <a:solidFill>
                  <a:srgbClr val="7030A0"/>
                </a:solidFill>
                <a:latin typeface="Times New Roman" pitchFamily="18" charset="0"/>
              </a:rPr>
              <a:t>        if(an)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(“%d:%</a:t>
            </a:r>
            <a:r>
              <a:rPr lang="en-US" altLang="zh-CN" dirty="0" err="1">
                <a:solidFill>
                  <a:srgbClr val="7030A0"/>
                </a:solidFill>
                <a:latin typeface="Times New Roman" pitchFamily="18" charset="0"/>
              </a:rPr>
              <a:t>s”,lno,line</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else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a:t>
            </a:r>
            <a:r>
              <a:rPr lang="en-US" altLang="zh-CN" dirty="0" err="1">
                <a:solidFill>
                  <a:srgbClr val="7030A0"/>
                </a:solidFill>
                <a:latin typeface="Times New Roman" pitchFamily="18" charset="0"/>
              </a:rPr>
              <a:t>s”,line</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else  if(ac)</a:t>
            </a:r>
          </a:p>
          <a:p>
            <a:pPr marL="180000" algn="just">
              <a:lnSpc>
                <a:spcPts val="900"/>
              </a:lnSpc>
              <a:spcBef>
                <a:spcPct val="50000"/>
              </a:spcBef>
            </a:pPr>
            <a:r>
              <a:rPr lang="en-US" altLang="zh-CN" dirty="0">
                <a:solidFill>
                  <a:srgbClr val="7030A0"/>
                </a:solidFill>
                <a:latin typeface="Times New Roman" pitchFamily="18" charset="0"/>
              </a:rPr>
              <a:t>        if(an)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(“%d:%d:%</a:t>
            </a:r>
            <a:r>
              <a:rPr lang="en-US" altLang="zh-CN" dirty="0" err="1">
                <a:solidFill>
                  <a:srgbClr val="7030A0"/>
                </a:solidFill>
                <a:latin typeface="Times New Roman" pitchFamily="18" charset="0"/>
              </a:rPr>
              <a:t>s”,lno,c,line</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else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(“%d:%</a:t>
            </a:r>
            <a:r>
              <a:rPr lang="en-US" altLang="zh-CN" dirty="0" err="1">
                <a:solidFill>
                  <a:srgbClr val="7030A0"/>
                </a:solidFill>
                <a:latin typeface="Times New Roman" pitchFamily="18" charset="0"/>
              </a:rPr>
              <a:t>d”,c,line</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else </a:t>
            </a:r>
          </a:p>
          <a:p>
            <a:pPr marL="180000" algn="just">
              <a:lnSpc>
                <a:spcPts val="900"/>
              </a:lnSpc>
              <a:spcBef>
                <a:spcPct val="50000"/>
              </a:spcBef>
            </a:pPr>
            <a:r>
              <a:rPr lang="en-US" altLang="zh-CN" dirty="0">
                <a:solidFill>
                  <a:srgbClr val="7030A0"/>
                </a:solidFill>
                <a:latin typeface="Times New Roman" pitchFamily="18" charset="0"/>
              </a:rPr>
              <a:t>        if(an)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(%d:%</a:t>
            </a:r>
            <a:r>
              <a:rPr lang="en-US" altLang="zh-CN" dirty="0" err="1">
                <a:solidFill>
                  <a:srgbClr val="7030A0"/>
                </a:solidFill>
                <a:latin typeface="Times New Roman" pitchFamily="18" charset="0"/>
              </a:rPr>
              <a:t>d”,lno,line</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else </a:t>
            </a:r>
            <a:r>
              <a:rPr lang="en-US" altLang="zh-CN" dirty="0" err="1">
                <a:solidFill>
                  <a:srgbClr val="7030A0"/>
                </a:solidFill>
                <a:latin typeface="Times New Roman" pitchFamily="18" charset="0"/>
              </a:rPr>
              <a:t>printf</a:t>
            </a:r>
            <a:r>
              <a:rPr lang="en-US" altLang="zh-CN" dirty="0">
                <a:solidFill>
                  <a:srgbClr val="7030A0"/>
                </a:solidFill>
                <a:latin typeface="Times New Roman" pitchFamily="18" charset="0"/>
              </a:rPr>
              <a:t>(“%d”, line);</a:t>
            </a:r>
          </a:p>
          <a:p>
            <a:pPr marL="180000" algn="just">
              <a:lnSpc>
                <a:spcPts val="900"/>
              </a:lnSpc>
              <a:spcBef>
                <a:spcPct val="50000"/>
              </a:spcBef>
            </a:pPr>
            <a:r>
              <a:rPr lang="en-US" altLang="zh-CN" dirty="0">
                <a:solidFill>
                  <a:srgbClr val="7030A0"/>
                </a:solidFill>
                <a:latin typeface="Times New Roman" pitchFamily="18" charset="0"/>
              </a:rPr>
              <a:t>}</a:t>
            </a:r>
            <a:endParaRPr lang="zh-CN" altLang="en-US" dirty="0"/>
          </a:p>
        </p:txBody>
      </p:sp>
      <p:sp>
        <p:nvSpPr>
          <p:cNvPr id="6" name="矩形 5"/>
          <p:cNvSpPr/>
          <p:nvPr/>
        </p:nvSpPr>
        <p:spPr>
          <a:xfrm>
            <a:off x="5327221" y="1"/>
            <a:ext cx="6863192" cy="2772169"/>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80000" algn="just">
              <a:lnSpc>
                <a:spcPts val="900"/>
              </a:lnSpc>
              <a:spcBef>
                <a:spcPct val="50000"/>
              </a:spcBef>
            </a:pPr>
            <a:r>
              <a:rPr lang="en-US" altLang="zh-CN" dirty="0">
                <a:solidFill>
                  <a:srgbClr val="7030A0"/>
                </a:solidFill>
                <a:latin typeface="Times New Roman" pitchFamily="18" charset="0"/>
              </a:rPr>
              <a:t> if(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 </a:t>
            </a:r>
            <a:r>
              <a:rPr lang="en-US" altLang="zh-CN" dirty="0" err="1">
                <a:solidFill>
                  <a:srgbClr val="7030A0"/>
                </a:solidFill>
                <a:latin typeface="Times New Roman" pitchFamily="18" charset="0"/>
              </a:rPr>
              <a:t>fopen</a:t>
            </a:r>
            <a:r>
              <a:rPr lang="en-US" altLang="zh-CN" dirty="0">
                <a:solidFill>
                  <a:srgbClr val="7030A0"/>
                </a:solidFill>
                <a:latin typeface="Times New Roman" pitchFamily="18" charset="0"/>
              </a:rPr>
              <a:t>(filename, “r”)) == NULL)</a:t>
            </a:r>
          </a:p>
          <a:p>
            <a:pPr marL="180000" algn="just">
              <a:lnSpc>
                <a:spcPts val="900"/>
              </a:lnSpc>
              <a:spcBef>
                <a:spcPct val="50000"/>
              </a:spcBef>
            </a:pPr>
            <a:r>
              <a:rPr lang="en-US" altLang="zh-CN" dirty="0">
                <a:solidFill>
                  <a:srgbClr val="7030A0"/>
                </a:solidFill>
                <a:latin typeface="Times New Roman" pitchFamily="18" charset="0"/>
              </a:rPr>
              <a:t>           error(“Can open file\n”);</a:t>
            </a:r>
          </a:p>
          <a:p>
            <a:pPr marL="180000" algn="just">
              <a:lnSpc>
                <a:spcPts val="900"/>
              </a:lnSpc>
              <a:spcBef>
                <a:spcPct val="50000"/>
              </a:spcBef>
            </a:pPr>
            <a:r>
              <a:rPr lang="en-US" altLang="zh-CN" dirty="0">
                <a:solidFill>
                  <a:srgbClr val="7030A0"/>
                </a:solidFill>
                <a:latin typeface="Times New Roman" pitchFamily="18" charset="0"/>
              </a:rPr>
              <a:t>     else {</a:t>
            </a:r>
          </a:p>
          <a:p>
            <a:pPr marL="180000" algn="just">
              <a:lnSpc>
                <a:spcPts val="900"/>
              </a:lnSpc>
              <a:spcBef>
                <a:spcPct val="50000"/>
              </a:spcBef>
            </a:pPr>
            <a:r>
              <a:rPr lang="en-US" altLang="zh-CN" dirty="0">
                <a:solidFill>
                  <a:srgbClr val="7030A0"/>
                </a:solidFill>
                <a:latin typeface="Times New Roman" pitchFamily="18" charset="0"/>
              </a:rPr>
              <a:t>           while(</a:t>
            </a:r>
            <a:r>
              <a:rPr lang="en-US" altLang="zh-CN" dirty="0" err="1">
                <a:solidFill>
                  <a:srgbClr val="7030A0"/>
                </a:solidFill>
                <a:latin typeface="Times New Roman" pitchFamily="18" charset="0"/>
              </a:rPr>
              <a:t>fgets</a:t>
            </a:r>
            <a:r>
              <a:rPr lang="en-US" altLang="zh-CN" dirty="0">
                <a:solidFill>
                  <a:srgbClr val="7030A0"/>
                </a:solidFill>
                <a:latin typeface="Times New Roman" pitchFamily="18" charset="0"/>
              </a:rPr>
              <a:t>(line, MAXLEN-1, </a:t>
            </a:r>
            <a:r>
              <a:rPr lang="en-US" altLang="zh-CN" dirty="0" err="1">
                <a:solidFill>
                  <a:srgbClr val="7030A0"/>
                </a:solidFill>
                <a:latin typeface="Times New Roman" pitchFamily="18" charset="0"/>
              </a:rPr>
              <a:t>fp</a:t>
            </a:r>
            <a:r>
              <a:rPr lang="en-US" altLang="zh-CN" dirty="0">
                <a:solidFill>
                  <a:srgbClr val="7030A0"/>
                </a:solidFill>
                <a:latin typeface="Times New Roman" pitchFamily="18" charset="0"/>
              </a:rPr>
              <a:t>) !=NULL){</a:t>
            </a:r>
          </a:p>
          <a:p>
            <a:pPr marL="180000" algn="just">
              <a:lnSpc>
                <a:spcPts val="900"/>
              </a:lnSpc>
              <a:spcBef>
                <a:spcPct val="50000"/>
              </a:spcBef>
            </a:pPr>
            <a:r>
              <a:rPr lang="en-US" altLang="zh-CN" dirty="0">
                <a:solidFill>
                  <a:srgbClr val="7030A0"/>
                </a:solidFill>
                <a:latin typeface="Times New Roman" pitchFamily="18" charset="0"/>
              </a:rPr>
              <a:t>               </a:t>
            </a:r>
            <a:r>
              <a:rPr lang="en-US" altLang="zh-CN" dirty="0" err="1">
                <a:solidFill>
                  <a:srgbClr val="7030A0"/>
                </a:solidFill>
                <a:latin typeface="Times New Roman" pitchFamily="18" charset="0"/>
              </a:rPr>
              <a:t>lnum</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c =  index(line, pattern, </a:t>
            </a:r>
            <a:r>
              <a:rPr lang="en-US" altLang="zh-CN" dirty="0" err="1">
                <a:solidFill>
                  <a:srgbClr val="7030A0"/>
                </a:solidFill>
                <a:latin typeface="Times New Roman" pitchFamily="18" charset="0"/>
              </a:rPr>
              <a:t>ai</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print(</a:t>
            </a:r>
            <a:r>
              <a:rPr lang="en-US" altLang="zh-CN" dirty="0" err="1">
                <a:solidFill>
                  <a:srgbClr val="7030A0"/>
                </a:solidFill>
                <a:latin typeface="Times New Roman" pitchFamily="18" charset="0"/>
              </a:rPr>
              <a:t>line,lnum,c,ac,an,av</a:t>
            </a:r>
            <a:r>
              <a:rPr lang="en-US" altLang="zh-CN" dirty="0">
                <a:solidFill>
                  <a:srgbClr val="7030A0"/>
                </a:solidFill>
                <a:latin typeface="Times New Roman" pitchFamily="18" charset="0"/>
              </a:rPr>
              <a:t>);</a:t>
            </a:r>
          </a:p>
          <a:p>
            <a:pPr marL="180000" algn="just">
              <a:lnSpc>
                <a:spcPts val="900"/>
              </a:lnSpc>
              <a:spcBef>
                <a:spcPct val="50000"/>
              </a:spcBef>
            </a:pPr>
            <a:r>
              <a:rPr lang="en-US" altLang="zh-CN" dirty="0">
                <a:solidFill>
                  <a:srgbClr val="7030A0"/>
                </a:solidFill>
                <a:latin typeface="Times New Roman" pitchFamily="18" charset="0"/>
              </a:rPr>
              <a:t>           }</a:t>
            </a:r>
          </a:p>
          <a:p>
            <a:pPr marL="180000" algn="just">
              <a:lnSpc>
                <a:spcPts val="900"/>
              </a:lnSpc>
              <a:spcBef>
                <a:spcPct val="50000"/>
              </a:spcBef>
            </a:pPr>
            <a:r>
              <a:rPr lang="en-US" altLang="zh-CN" dirty="0">
                <a:solidFill>
                  <a:srgbClr val="7030A0"/>
                </a:solidFill>
                <a:latin typeface="Times New Roman" pitchFamily="18" charset="0"/>
              </a:rPr>
              <a:t>     }</a:t>
            </a:r>
          </a:p>
          <a:p>
            <a:pPr marL="180000" algn="just">
              <a:lnSpc>
                <a:spcPts val="900"/>
              </a:lnSpc>
              <a:spcBef>
                <a:spcPct val="50000"/>
              </a:spcBef>
            </a:pPr>
            <a:r>
              <a:rPr lang="en-US" altLang="zh-CN" dirty="0">
                <a:solidFill>
                  <a:srgbClr val="7030A0"/>
                </a:solidFill>
                <a:latin typeface="Times New Roman" pitchFamily="18" charset="0"/>
              </a:rPr>
              <a:t>     return 0;</a:t>
            </a:r>
          </a:p>
          <a:p>
            <a:pPr marL="180000" algn="just">
              <a:lnSpc>
                <a:spcPts val="900"/>
              </a:lnSpc>
              <a:spcBef>
                <a:spcPct val="50000"/>
              </a:spcBef>
            </a:pPr>
            <a:r>
              <a:rPr lang="en-US" altLang="zh-CN" dirty="0">
                <a:solidFill>
                  <a:srgbClr val="7030A0"/>
                </a:solidFill>
                <a:latin typeface="Times New Roman" pitchFamily="18" charset="0"/>
              </a:rPr>
              <a:t>}</a:t>
            </a:r>
          </a:p>
        </p:txBody>
      </p:sp>
    </p:spTree>
    <p:extLst>
      <p:ext uri="{BB962C8B-B14F-4D97-AF65-F5344CB8AC3E}">
        <p14:creationId xmlns:p14="http://schemas.microsoft.com/office/powerpoint/2010/main" val="22756009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3.1</a:t>
            </a:r>
            <a:r>
              <a:rPr lang="zh-CN" altLang="en-US" dirty="0"/>
              <a:t>：思考</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81</a:t>
            </a:fld>
            <a:endParaRPr lang="zh-CN" altLang="en-US" dirty="0"/>
          </a:p>
        </p:txBody>
      </p:sp>
      <p:grpSp>
        <p:nvGrpSpPr>
          <p:cNvPr id="4" name="Group 49"/>
          <p:cNvGrpSpPr>
            <a:grpSpLocks/>
          </p:cNvGrpSpPr>
          <p:nvPr/>
        </p:nvGrpSpPr>
        <p:grpSpPr bwMode="auto">
          <a:xfrm>
            <a:off x="8111168" y="260649"/>
            <a:ext cx="3801038" cy="1033463"/>
            <a:chOff x="404" y="73"/>
            <a:chExt cx="1161" cy="651"/>
          </a:xfrm>
        </p:grpSpPr>
        <p:sp>
          <p:nvSpPr>
            <p:cNvPr id="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grpSp>
        <p:nvGrpSpPr>
          <p:cNvPr id="7" name="Group 38"/>
          <p:cNvGrpSpPr>
            <a:grpSpLocks/>
          </p:cNvGrpSpPr>
          <p:nvPr/>
        </p:nvGrpSpPr>
        <p:grpSpPr bwMode="auto">
          <a:xfrm>
            <a:off x="527313" y="1124744"/>
            <a:ext cx="11231786" cy="3307628"/>
            <a:chOff x="289" y="1200"/>
            <a:chExt cx="5136" cy="2352"/>
          </a:xfrm>
        </p:grpSpPr>
        <p:sp>
          <p:nvSpPr>
            <p:cNvPr id="8"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8" y="1475"/>
              <a:ext cx="4821" cy="1773"/>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a:solidFill>
                    <a:srgbClr val="000080"/>
                  </a:solidFill>
                  <a:latin typeface="幼圆" pitchFamily="49" charset="-122"/>
                  <a:ea typeface="幼圆" pitchFamily="49" charset="-122"/>
                </a:rPr>
                <a:t>参考</a:t>
              </a:r>
              <a:r>
                <a:rPr lang="zh-CN" altLang="en-US" sz="2600" baseline="0" dirty="0" smtClean="0">
                  <a:solidFill>
                    <a:srgbClr val="000080"/>
                  </a:solidFill>
                  <a:latin typeface="幼圆" pitchFamily="49" charset="-122"/>
                  <a:ea typeface="幼圆" pitchFamily="49" charset="-122"/>
                </a:rPr>
                <a:t>问题</a:t>
              </a:r>
              <a:r>
                <a:rPr lang="en-US" altLang="zh-CN" sz="2600" baseline="0" dirty="0" smtClean="0">
                  <a:solidFill>
                    <a:srgbClr val="000080"/>
                  </a:solidFill>
                  <a:latin typeface="幼圆" pitchFamily="49" charset="-122"/>
                  <a:ea typeface="幼圆" pitchFamily="49" charset="-122"/>
                </a:rPr>
                <a:t>3.1</a:t>
              </a:r>
              <a:r>
                <a:rPr lang="zh-CN" altLang="en-US" sz="2600" baseline="0" dirty="0">
                  <a:solidFill>
                    <a:srgbClr val="000080"/>
                  </a:solidFill>
                  <a:latin typeface="幼圆" pitchFamily="49" charset="-122"/>
                  <a:ea typeface="幼圆" pitchFamily="49" charset="-122"/>
                </a:rPr>
                <a:t>设计并实现一个程序用来在一个文件中查找某个字符串并替换成另一个串。命令格式为：</a:t>
              </a:r>
              <a:endParaRPr lang="en-US" altLang="zh-CN" sz="2600" baseline="0" dirty="0">
                <a:solidFill>
                  <a:srgbClr val="000080"/>
                </a:solidFill>
                <a:latin typeface="幼圆" pitchFamily="49" charset="-122"/>
                <a:ea typeface="幼圆" pitchFamily="49" charset="-122"/>
              </a:endParaRPr>
            </a:p>
            <a:p>
              <a:pPr algn="just" fontAlgn="base">
                <a:spcBef>
                  <a:spcPct val="0"/>
                </a:spcBef>
              </a:pPr>
              <a:r>
                <a:rPr lang="en-US" altLang="zh-CN" sz="2600" dirty="0">
                  <a:solidFill>
                    <a:srgbClr val="000080"/>
                  </a:solidFill>
                  <a:latin typeface="幼圆" pitchFamily="49" charset="-122"/>
                  <a:ea typeface="幼圆" pitchFamily="49" charset="-122"/>
                </a:rPr>
                <a:t>replace [-</a:t>
              </a:r>
              <a:r>
                <a:rPr lang="en-US" altLang="zh-CN" sz="2600" dirty="0" err="1">
                  <a:solidFill>
                    <a:srgbClr val="000080"/>
                  </a:solidFill>
                  <a:latin typeface="幼圆" pitchFamily="49" charset="-122"/>
                  <a:ea typeface="幼圆" pitchFamily="49" charset="-122"/>
                </a:rPr>
                <a:t>i</a:t>
              </a:r>
              <a:r>
                <a:rPr lang="en-US" altLang="zh-CN" sz="2600" dirty="0">
                  <a:solidFill>
                    <a:srgbClr val="000080"/>
                  </a:solidFill>
                  <a:latin typeface="幼圆" pitchFamily="49" charset="-122"/>
                  <a:ea typeface="幼圆" pitchFamily="49" charset="-122"/>
                </a:rPr>
                <a:t>] str1 str2 filename</a:t>
              </a:r>
              <a:endParaRPr lang="en-US" altLang="zh-CN" sz="2600" baseline="0" dirty="0">
                <a:solidFill>
                  <a:srgbClr val="000080"/>
                </a:solidFill>
                <a:latin typeface="幼圆" pitchFamily="49" charset="-122"/>
                <a:ea typeface="幼圆" pitchFamily="49" charset="-122"/>
              </a:endParaRPr>
            </a:p>
            <a:p>
              <a:pPr fontAlgn="base">
                <a:spcBef>
                  <a:spcPct val="0"/>
                </a:spcBef>
              </a:pPr>
              <a:r>
                <a:rPr lang="zh-CN" altLang="en-US" sz="2600" dirty="0">
                  <a:solidFill>
                    <a:srgbClr val="000080"/>
                  </a:solidFill>
                  <a:latin typeface="幼圆" pitchFamily="49" charset="-122"/>
                  <a:ea typeface="幼圆" pitchFamily="49" charset="-122"/>
                </a:rPr>
                <a:t>要求：</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支持大小写无关</a:t>
              </a:r>
              <a:endParaRPr lang="en-US" altLang="zh-CN" sz="2600" dirty="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支持简单的模式查找，如？</a:t>
              </a:r>
            </a:p>
          </p:txBody>
        </p:sp>
      </p:grpSp>
      <p:pic>
        <p:nvPicPr>
          <p:cNvPr id="119810" name="Picture 2"/>
          <p:cNvPicPr>
            <a:picLocks noChangeAspect="1" noChangeArrowheads="1"/>
          </p:cNvPicPr>
          <p:nvPr/>
        </p:nvPicPr>
        <p:blipFill>
          <a:blip r:embed="rId2" cstate="print"/>
          <a:srcRect/>
          <a:stretch>
            <a:fillRect/>
          </a:stretch>
        </p:blipFill>
        <p:spPr bwMode="auto">
          <a:xfrm>
            <a:off x="6815286" y="4653136"/>
            <a:ext cx="4711087" cy="1695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23746" y="1844675"/>
            <a:ext cx="12069522" cy="2446338"/>
            <a:chOff x="303" y="638"/>
            <a:chExt cx="4981" cy="1128"/>
          </a:xfrm>
        </p:grpSpPr>
        <p:sp>
          <p:nvSpPr>
            <p:cNvPr id="38921"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8922" name="Rectangle 77"/>
            <p:cNvSpPr>
              <a:spLocks noChangeArrowheads="1"/>
            </p:cNvSpPr>
            <p:nvPr/>
          </p:nvSpPr>
          <p:spPr bwMode="auto">
            <a:xfrm>
              <a:off x="935" y="727"/>
              <a:ext cx="4275" cy="1002"/>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800" b="1" dirty="0">
                  <a:solidFill>
                    <a:srgbClr val="003296"/>
                  </a:solidFill>
                  <a:latin typeface="幼圆" pitchFamily="49" charset="-122"/>
                  <a:ea typeface="幼圆" pitchFamily="49" charset="-122"/>
                </a:rPr>
                <a:t>字符串的定位。给定一个</a:t>
              </a:r>
              <a:r>
                <a:rPr kumimoji="1" lang="zh-CN" altLang="en-US" sz="2800" b="1" dirty="0">
                  <a:solidFill>
                    <a:srgbClr val="FF0000"/>
                  </a:solidFill>
                  <a:latin typeface="幼圆" pitchFamily="49" charset="-122"/>
                  <a:ea typeface="幼圆" pitchFamily="49" charset="-122"/>
                </a:rPr>
                <a:t>主字符串</a:t>
              </a:r>
              <a:r>
                <a:rPr kumimoji="1" lang="en-US" altLang="zh-CN" sz="2800" b="1" dirty="0">
                  <a:solidFill>
                    <a:srgbClr val="FF0000"/>
                  </a:solidFill>
                  <a:latin typeface="幼圆" pitchFamily="49" charset="-122"/>
                  <a:ea typeface="幼圆" pitchFamily="49" charset="-122"/>
                </a:rPr>
                <a:t>S</a:t>
              </a:r>
              <a:r>
                <a:rPr kumimoji="1" lang="zh-CN" altLang="en-US" sz="2800" b="1" dirty="0">
                  <a:solidFill>
                    <a:srgbClr val="003296"/>
                  </a:solidFill>
                  <a:latin typeface="幼圆" pitchFamily="49" charset="-122"/>
                  <a:ea typeface="幼圆" pitchFamily="49" charset="-122"/>
                </a:rPr>
                <a:t>和一个</a:t>
              </a:r>
              <a:r>
                <a:rPr kumimoji="1" lang="zh-CN" altLang="en-US" sz="2800" b="1" dirty="0">
                  <a:solidFill>
                    <a:srgbClr val="FF0000"/>
                  </a:solidFill>
                  <a:latin typeface="幼圆" pitchFamily="49" charset="-122"/>
                  <a:ea typeface="幼圆" pitchFamily="49" charset="-122"/>
                </a:rPr>
                <a:t>子串</a:t>
              </a:r>
              <a:r>
                <a:rPr kumimoji="1" lang="en-US" altLang="zh-CN" sz="2800" b="1" dirty="0">
                  <a:solidFill>
                    <a:srgbClr val="FF0000"/>
                  </a:solidFill>
                  <a:latin typeface="幼圆" pitchFamily="49" charset="-122"/>
                  <a:ea typeface="幼圆" pitchFamily="49" charset="-122"/>
                </a:rPr>
                <a:t>T(</a:t>
              </a:r>
              <a:r>
                <a:rPr kumimoji="1" lang="zh-CN" altLang="en-US" sz="2800" b="1" dirty="0">
                  <a:solidFill>
                    <a:srgbClr val="FF0000"/>
                  </a:solidFill>
                  <a:latin typeface="幼圆" pitchFamily="49" charset="-122"/>
                  <a:ea typeface="幼圆" pitchFamily="49" charset="-122"/>
                </a:rPr>
                <a:t>又称模式串</a:t>
              </a:r>
              <a:r>
                <a:rPr kumimoji="1" lang="en-US" altLang="zh-CN" sz="2800" b="1" dirty="0">
                  <a:solidFill>
                    <a:srgbClr val="FF0000"/>
                  </a:solidFill>
                  <a:latin typeface="幼圆" pitchFamily="49" charset="-122"/>
                  <a:ea typeface="幼圆" pitchFamily="49" charset="-122"/>
                </a:rPr>
                <a:t>)</a:t>
              </a:r>
              <a:r>
                <a:rPr kumimoji="1" lang="zh-CN" altLang="en-US" sz="2800" b="1" dirty="0">
                  <a:solidFill>
                    <a:srgbClr val="003296"/>
                  </a:solidFill>
                  <a:latin typeface="幼圆" pitchFamily="49" charset="-122"/>
                  <a:ea typeface="幼圆" pitchFamily="49" charset="-122"/>
                </a:rPr>
                <a:t>，长度分别为</a:t>
              </a:r>
              <a:r>
                <a:rPr kumimoji="1" lang="en-US" altLang="zh-CN" sz="2800" b="1" dirty="0">
                  <a:solidFill>
                    <a:srgbClr val="003296"/>
                  </a:solidFill>
                  <a:latin typeface="幼圆" pitchFamily="49" charset="-122"/>
                  <a:ea typeface="幼圆" pitchFamily="49" charset="-122"/>
                </a:rPr>
                <a:t>n</a:t>
              </a:r>
              <a:r>
                <a:rPr kumimoji="1" lang="zh-CN" altLang="en-US" sz="2800" b="1" dirty="0">
                  <a:solidFill>
                    <a:srgbClr val="003296"/>
                  </a:solidFill>
                  <a:latin typeface="幼圆" pitchFamily="49" charset="-122"/>
                  <a:ea typeface="幼圆" pitchFamily="49" charset="-122"/>
                </a:rPr>
                <a:t>和</a:t>
              </a:r>
              <a:r>
                <a:rPr kumimoji="1" lang="en-US" altLang="zh-CN" sz="2800" b="1" dirty="0">
                  <a:solidFill>
                    <a:srgbClr val="003296"/>
                  </a:solidFill>
                  <a:latin typeface="幼圆" pitchFamily="49" charset="-122"/>
                  <a:ea typeface="幼圆" pitchFamily="49" charset="-122"/>
                </a:rPr>
                <a:t>m</a:t>
              </a:r>
              <a:r>
                <a:rPr kumimoji="1" lang="zh-CN" altLang="en-US" sz="2800" b="1" dirty="0">
                  <a:solidFill>
                    <a:srgbClr val="003296"/>
                  </a:solidFill>
                  <a:latin typeface="幼圆" pitchFamily="49" charset="-122"/>
                  <a:ea typeface="幼圆" pitchFamily="49" charset="-122"/>
                </a:rPr>
                <a:t>。在主串</a:t>
              </a:r>
              <a:r>
                <a:rPr kumimoji="1" lang="en-US" altLang="zh-CN" sz="2800" b="1" dirty="0">
                  <a:solidFill>
                    <a:srgbClr val="003296"/>
                  </a:solidFill>
                  <a:latin typeface="幼圆" pitchFamily="49" charset="-122"/>
                  <a:ea typeface="幼圆" pitchFamily="49" charset="-122"/>
                </a:rPr>
                <a:t>S</a:t>
              </a:r>
              <a:r>
                <a:rPr kumimoji="1" lang="zh-CN" altLang="en-US" sz="2800" b="1" dirty="0">
                  <a:solidFill>
                    <a:srgbClr val="003296"/>
                  </a:solidFill>
                  <a:latin typeface="幼圆" pitchFamily="49" charset="-122"/>
                  <a:ea typeface="幼圆" pitchFamily="49" charset="-122"/>
                </a:rPr>
                <a:t>中，从位置</a:t>
              </a:r>
              <a:r>
                <a:rPr kumimoji="1" lang="en-US" altLang="zh-CN" sz="2800" b="1" dirty="0" err="1">
                  <a:solidFill>
                    <a:srgbClr val="003296"/>
                  </a:solidFill>
                  <a:latin typeface="幼圆" pitchFamily="49" charset="-122"/>
                  <a:ea typeface="幼圆" pitchFamily="49" charset="-122"/>
                </a:rPr>
                <a:t>pos</a:t>
              </a:r>
              <a:r>
                <a:rPr kumimoji="1" lang="zh-CN" altLang="en-US" sz="2800" b="1" dirty="0">
                  <a:solidFill>
                    <a:srgbClr val="003296"/>
                  </a:solidFill>
                  <a:latin typeface="幼圆" pitchFamily="49" charset="-122"/>
                  <a:ea typeface="幼圆" pitchFamily="49" charset="-122"/>
                </a:rPr>
                <a:t>开始查找，若在主串</a:t>
              </a:r>
              <a:r>
                <a:rPr kumimoji="1" lang="en-US" altLang="zh-CN" sz="2800" b="1" dirty="0">
                  <a:solidFill>
                    <a:srgbClr val="003296"/>
                  </a:solidFill>
                  <a:latin typeface="幼圆" pitchFamily="49" charset="-122"/>
                  <a:ea typeface="幼圆" pitchFamily="49" charset="-122"/>
                </a:rPr>
                <a:t>S</a:t>
              </a:r>
              <a:r>
                <a:rPr kumimoji="1" lang="zh-CN" altLang="en-US" sz="2800" b="1" dirty="0">
                  <a:solidFill>
                    <a:srgbClr val="003296"/>
                  </a:solidFill>
                  <a:latin typeface="幼圆" pitchFamily="49" charset="-122"/>
                  <a:ea typeface="幼圆" pitchFamily="49" charset="-122"/>
                </a:rPr>
                <a:t>中找到一个与子串</a:t>
              </a:r>
              <a:r>
                <a:rPr kumimoji="1" lang="en-US" altLang="zh-CN" sz="2800" b="1" dirty="0">
                  <a:solidFill>
                    <a:srgbClr val="003296"/>
                  </a:solidFill>
                  <a:latin typeface="幼圆" pitchFamily="49" charset="-122"/>
                  <a:ea typeface="幼圆" pitchFamily="49" charset="-122"/>
                </a:rPr>
                <a:t>T</a:t>
              </a:r>
              <a:r>
                <a:rPr kumimoji="1" lang="zh-CN" altLang="en-US" sz="2800" b="1" dirty="0">
                  <a:solidFill>
                    <a:srgbClr val="003296"/>
                  </a:solidFill>
                  <a:latin typeface="幼圆" pitchFamily="49" charset="-122"/>
                  <a:ea typeface="幼圆" pitchFamily="49" charset="-122"/>
                </a:rPr>
                <a:t>相等的子串，则返回</a:t>
              </a:r>
              <a:r>
                <a:rPr kumimoji="1" lang="en-US" altLang="zh-CN" sz="2800" b="1" dirty="0">
                  <a:solidFill>
                    <a:srgbClr val="003296"/>
                  </a:solidFill>
                  <a:latin typeface="幼圆" pitchFamily="49" charset="-122"/>
                  <a:ea typeface="幼圆" pitchFamily="49" charset="-122"/>
                </a:rPr>
                <a:t>T</a:t>
              </a:r>
              <a:r>
                <a:rPr kumimoji="1" lang="zh-CN" altLang="en-US" sz="2800" b="1" dirty="0">
                  <a:solidFill>
                    <a:srgbClr val="003296"/>
                  </a:solidFill>
                  <a:latin typeface="幼圆" pitchFamily="49" charset="-122"/>
                  <a:ea typeface="幼圆" pitchFamily="49" charset="-122"/>
                </a:rPr>
                <a:t>的第一个字符在主串中的位置序号。</a:t>
              </a:r>
            </a:p>
          </p:txBody>
        </p:sp>
        <p:sp>
          <p:nvSpPr>
            <p:cNvPr id="38923" name="Rectangle 78"/>
            <p:cNvSpPr>
              <a:spLocks noChangeArrowheads="1"/>
            </p:cNvSpPr>
            <p:nvPr/>
          </p:nvSpPr>
          <p:spPr bwMode="auto">
            <a:xfrm>
              <a:off x="442" y="722"/>
              <a:ext cx="586" cy="2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3200" b="1" dirty="0">
                  <a:solidFill>
                    <a:srgbClr val="FF3300"/>
                  </a:solidFill>
                  <a:latin typeface="黑体" pitchFamily="49" charset="-122"/>
                  <a:ea typeface="黑体" pitchFamily="49" charset="-122"/>
                </a:rPr>
                <a:t>功能：</a:t>
              </a:r>
            </a:p>
          </p:txBody>
        </p:sp>
      </p:grpSp>
      <p:grpSp>
        <p:nvGrpSpPr>
          <p:cNvPr id="3" name="Group 2"/>
          <p:cNvGrpSpPr>
            <a:grpSpLocks/>
          </p:cNvGrpSpPr>
          <p:nvPr/>
        </p:nvGrpSpPr>
        <p:grpSpPr bwMode="auto">
          <a:xfrm>
            <a:off x="425273" y="260352"/>
            <a:ext cx="11765140" cy="677863"/>
            <a:chOff x="288" y="432"/>
            <a:chExt cx="1920" cy="427"/>
          </a:xfrm>
        </p:grpSpPr>
        <p:sp>
          <p:nvSpPr>
            <p:cNvPr id="38919"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8920" name="Text Box 4"/>
            <p:cNvSpPr txBox="1">
              <a:spLocks noChangeArrowheads="1"/>
            </p:cNvSpPr>
            <p:nvPr/>
          </p:nvSpPr>
          <p:spPr bwMode="auto">
            <a:xfrm>
              <a:off x="289" y="435"/>
              <a:ext cx="1917" cy="330"/>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wrap="square">
              <a:spAutoFit/>
            </a:bodyPr>
            <a:lstStyle/>
            <a:p>
              <a:pPr algn="l" eaLnBrk="1" hangingPunct="1"/>
              <a:r>
                <a:rPr kumimoji="1" lang="zh-CN" altLang="en-US" sz="2800" b="1" dirty="0" smtClean="0">
                  <a:solidFill>
                    <a:srgbClr val="FF3300"/>
                  </a:solidFill>
                  <a:latin typeface="黑体" pitchFamily="49" charset="-122"/>
                  <a:ea typeface="黑体" pitchFamily="49" charset="-122"/>
                </a:rPr>
                <a:t>模式匹配</a:t>
              </a:r>
              <a:r>
                <a:rPr kumimoji="1" lang="zh-CN" altLang="en-US" sz="2800" b="1" dirty="0">
                  <a:solidFill>
                    <a:srgbClr val="FF3300"/>
                  </a:solidFill>
                  <a:latin typeface="黑体" pitchFamily="49" charset="-122"/>
                  <a:ea typeface="黑体" pitchFamily="49" charset="-122"/>
                </a:rPr>
                <a:t>的</a:t>
              </a:r>
              <a:r>
                <a:rPr kumimoji="1" lang="en-US" altLang="zh-CN" sz="2800" b="1" dirty="0">
                  <a:solidFill>
                    <a:srgbClr val="FF3300"/>
                  </a:solidFill>
                  <a:latin typeface="黑体" pitchFamily="49" charset="-122"/>
                  <a:ea typeface="黑体" pitchFamily="49" charset="-122"/>
                </a:rPr>
                <a:t>KMP(Knuth-Morris-Pratt)</a:t>
              </a:r>
              <a:r>
                <a:rPr kumimoji="1" lang="zh-CN" altLang="en-US" sz="2800" b="1" dirty="0">
                  <a:solidFill>
                    <a:srgbClr val="FF3300"/>
                  </a:solidFill>
                  <a:latin typeface="黑体" pitchFamily="49" charset="-122"/>
                  <a:ea typeface="黑体" pitchFamily="49" charset="-122"/>
                </a:rPr>
                <a:t>算法</a:t>
              </a:r>
              <a:r>
                <a:rPr kumimoji="1" lang="en-US" altLang="zh-CN" sz="2800" b="1" dirty="0">
                  <a:solidFill>
                    <a:srgbClr val="FF3300"/>
                  </a:solidFill>
                  <a:latin typeface="黑体" pitchFamily="49" charset="-122"/>
                  <a:ea typeface="黑体" pitchFamily="49" charset="-122"/>
                </a:rPr>
                <a:t>*</a:t>
              </a:r>
              <a:endParaRPr kumimoji="1" lang="zh-CN" altLang="en-US" sz="2800" b="1" dirty="0">
                <a:solidFill>
                  <a:srgbClr val="FF3300"/>
                </a:solidFill>
                <a:latin typeface="黑体" pitchFamily="49" charset="-122"/>
                <a:ea typeface="黑体" pitchFamily="49" charset="-122"/>
              </a:endParaRPr>
            </a:p>
          </p:txBody>
        </p:sp>
      </p:grpSp>
      <p:grpSp>
        <p:nvGrpSpPr>
          <p:cNvPr id="5" name="组合 4"/>
          <p:cNvGrpSpPr>
            <a:grpSpLocks/>
          </p:cNvGrpSpPr>
          <p:nvPr/>
        </p:nvGrpSpPr>
        <p:grpSpPr bwMode="auto">
          <a:xfrm>
            <a:off x="1677367" y="4754565"/>
            <a:ext cx="6938119" cy="923330"/>
            <a:chOff x="1459345" y="1162462"/>
            <a:chExt cx="3809498" cy="300986"/>
          </a:xfrm>
        </p:grpSpPr>
        <p:sp>
          <p:nvSpPr>
            <p:cNvPr id="38917" name="TextBox 2"/>
            <p:cNvSpPr txBox="1">
              <a:spLocks noChangeArrowheads="1"/>
            </p:cNvSpPr>
            <p:nvPr/>
          </p:nvSpPr>
          <p:spPr bwMode="auto">
            <a:xfrm>
              <a:off x="1459345" y="1162462"/>
              <a:ext cx="3809498" cy="300986"/>
            </a:xfrm>
            <a:prstGeom prst="rect">
              <a:avLst/>
            </a:prstGeom>
            <a:noFill/>
            <a:ln w="9525">
              <a:noFill/>
              <a:miter lim="800000"/>
              <a:headEnd/>
              <a:tailEnd/>
            </a:ln>
          </p:spPr>
          <p:txBody>
            <a:bodyPr wrap="none">
              <a:spAutoFit/>
            </a:bodyPr>
            <a:lstStyle/>
            <a:p>
              <a:r>
                <a:rPr lang="en-US" altLang="zh-CN" sz="5400" b="1" dirty="0">
                  <a:solidFill>
                    <a:srgbClr val="000066"/>
                  </a:solidFill>
                </a:rPr>
                <a:t>O(n*m)                  O(</a:t>
              </a:r>
              <a:r>
                <a:rPr lang="en-US" altLang="zh-CN" sz="5400" b="1" dirty="0" err="1">
                  <a:solidFill>
                    <a:srgbClr val="000066"/>
                  </a:solidFill>
                </a:rPr>
                <a:t>n+m</a:t>
              </a:r>
              <a:r>
                <a:rPr lang="en-US" altLang="zh-CN" sz="5400" b="1" dirty="0">
                  <a:solidFill>
                    <a:srgbClr val="000066"/>
                  </a:solidFill>
                </a:rPr>
                <a:t>)</a:t>
              </a:r>
              <a:endParaRPr lang="zh-CN" altLang="en-US" sz="5400" b="1" dirty="0">
                <a:solidFill>
                  <a:srgbClr val="000066"/>
                </a:solidFill>
              </a:endParaRPr>
            </a:p>
          </p:txBody>
        </p:sp>
        <p:sp>
          <p:nvSpPr>
            <p:cNvPr id="4" name="右箭头 3"/>
            <p:cNvSpPr/>
            <p:nvPr/>
          </p:nvSpPr>
          <p:spPr bwMode="auto">
            <a:xfrm>
              <a:off x="2936142" y="1226113"/>
              <a:ext cx="689842" cy="222521"/>
            </a:xfrm>
            <a:prstGeom prst="rightArrow">
              <a:avLst/>
            </a:prstGeom>
            <a:solidFill>
              <a:srgbClr val="FF0000"/>
            </a:solidFill>
            <a:ln w="12700" cap="sq" cmpd="sng" algn="ctr">
              <a:solidFill>
                <a:schemeClr val="bg1">
                  <a:lumMod val="85000"/>
                  <a:lumOff val="15000"/>
                </a:schemeClr>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4"/>
          <p:cNvSpPr>
            <a:spLocks noGrp="1"/>
          </p:cNvSpPr>
          <p:nvPr>
            <p:ph type="sldNum" sz="quarter" idx="4294967295"/>
          </p:nvPr>
        </p:nvSpPr>
        <p:spPr>
          <a:xfrm>
            <a:off x="7823173" y="6245225"/>
            <a:ext cx="2844430" cy="476250"/>
          </a:xfrm>
          <a:prstGeom prst="rect">
            <a:avLst/>
          </a:prstGeom>
          <a:noFill/>
        </p:spPr>
        <p:txBody>
          <a:bodyPr/>
          <a:lstStyle/>
          <a:p>
            <a:fld id="{CB1A73AB-5815-46E6-8542-0295D93639A8}" type="slidenum">
              <a:rPr lang="en-US" altLang="zh-CN" smtClean="0"/>
              <a:pPr/>
              <a:t>83</a:t>
            </a:fld>
            <a:endParaRPr lang="en-US" altLang="zh-CN"/>
          </a:p>
        </p:txBody>
      </p:sp>
      <p:sp>
        <p:nvSpPr>
          <p:cNvPr id="8196" name="Rectangle 2"/>
          <p:cNvSpPr>
            <a:spLocks noGrp="1" noChangeArrowheads="1"/>
          </p:cNvSpPr>
          <p:nvPr>
            <p:ph type="title"/>
          </p:nvPr>
        </p:nvSpPr>
        <p:spPr>
          <a:xfrm>
            <a:off x="609522" y="44624"/>
            <a:ext cx="10971372" cy="1143000"/>
          </a:xfrm>
        </p:spPr>
        <p:txBody>
          <a:bodyPr/>
          <a:lstStyle/>
          <a:p>
            <a:r>
              <a:rPr lang="zh-CN" altLang="en-US" dirty="0" smtClean="0">
                <a:ea typeface="宋体" pitchFamily="2" charset="-122"/>
              </a:rPr>
              <a:t>朴素字符串查找算法</a:t>
            </a:r>
            <a:endParaRPr lang="zh-CN" altLang="en-US" dirty="0">
              <a:ea typeface="宋体" pitchFamily="2" charset="-122"/>
            </a:endParaRPr>
          </a:p>
        </p:txBody>
      </p:sp>
      <p:sp>
        <p:nvSpPr>
          <p:cNvPr id="159747" name="Rectangle 3"/>
          <p:cNvSpPr>
            <a:spLocks noGrp="1" noChangeArrowheads="1"/>
          </p:cNvSpPr>
          <p:nvPr>
            <p:ph type="body" idx="1"/>
          </p:nvPr>
        </p:nvSpPr>
        <p:spPr>
          <a:xfrm>
            <a:off x="609522" y="1340768"/>
            <a:ext cx="10971372" cy="4525963"/>
          </a:xfrm>
        </p:spPr>
        <p:txBody>
          <a:bodyPr/>
          <a:lstStyle/>
          <a:p>
            <a:r>
              <a:rPr lang="zh-CN" altLang="en-US" sz="2800" b="0" dirty="0" smtClean="0">
                <a:ea typeface="宋体" pitchFamily="2" charset="-122"/>
              </a:rPr>
              <a:t>在主串</a:t>
            </a:r>
            <a:r>
              <a:rPr lang="en-US" altLang="zh-CN" sz="2800" b="0" dirty="0" smtClean="0">
                <a:ea typeface="宋体" pitchFamily="2" charset="-122"/>
              </a:rPr>
              <a:t>S</a:t>
            </a:r>
            <a:r>
              <a:rPr lang="zh-CN" altLang="en-US" sz="2800" b="0" dirty="0" smtClean="0">
                <a:ea typeface="宋体" pitchFamily="2" charset="-122"/>
              </a:rPr>
              <a:t>中查找子串</a:t>
            </a:r>
            <a:r>
              <a:rPr lang="en-US" altLang="zh-CN" sz="2800" b="0" dirty="0" smtClean="0">
                <a:ea typeface="宋体" pitchFamily="2" charset="-122"/>
              </a:rPr>
              <a:t>T</a:t>
            </a:r>
            <a:r>
              <a:rPr lang="zh-CN" altLang="en-US" sz="2800" b="0" dirty="0">
                <a:ea typeface="宋体" pitchFamily="2" charset="-122"/>
              </a:rPr>
              <a:t>，</a:t>
            </a:r>
            <a:r>
              <a:rPr lang="zh-CN" altLang="en-US" sz="2800" b="0" dirty="0" smtClean="0">
                <a:ea typeface="宋体" pitchFamily="2" charset="-122"/>
              </a:rPr>
              <a:t>其</a:t>
            </a:r>
            <a:r>
              <a:rPr lang="zh-CN" altLang="en-US" sz="2800" b="0" dirty="0">
                <a:ea typeface="宋体" pitchFamily="2" charset="-122"/>
              </a:rPr>
              <a:t>主要查找算法如下：</a:t>
            </a:r>
          </a:p>
        </p:txBody>
      </p:sp>
      <p:grpSp>
        <p:nvGrpSpPr>
          <p:cNvPr id="2" name="Group 4"/>
          <p:cNvGrpSpPr>
            <a:grpSpLocks/>
          </p:cNvGrpSpPr>
          <p:nvPr/>
        </p:nvGrpSpPr>
        <p:grpSpPr bwMode="auto">
          <a:xfrm>
            <a:off x="2543903" y="1988840"/>
            <a:ext cx="6702611" cy="893763"/>
            <a:chOff x="1202" y="1434"/>
            <a:chExt cx="3167" cy="563"/>
          </a:xfrm>
        </p:grpSpPr>
        <p:grpSp>
          <p:nvGrpSpPr>
            <p:cNvPr id="8219" name="Group 5"/>
            <p:cNvGrpSpPr>
              <a:grpSpLocks/>
            </p:cNvGrpSpPr>
            <p:nvPr/>
          </p:nvGrpSpPr>
          <p:grpSpPr bwMode="auto">
            <a:xfrm>
              <a:off x="1202" y="1434"/>
              <a:ext cx="886" cy="563"/>
              <a:chOff x="1202" y="1434"/>
              <a:chExt cx="886" cy="563"/>
            </a:xfrm>
          </p:grpSpPr>
          <p:sp>
            <p:nvSpPr>
              <p:cNvPr id="8222" name="Rectangle 6"/>
              <p:cNvSpPr>
                <a:spLocks noChangeArrowheads="1"/>
              </p:cNvSpPr>
              <p:nvPr/>
            </p:nvSpPr>
            <p:spPr bwMode="auto">
              <a:xfrm>
                <a:off x="1247" y="1675"/>
                <a:ext cx="87" cy="291"/>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sz="2400"/>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26" name="Text Box 10"/>
              <p:cNvSpPr txBox="1">
                <a:spLocks noChangeArrowheads="1"/>
              </p:cNvSpPr>
              <p:nvPr/>
            </p:nvSpPr>
            <p:spPr bwMode="auto">
              <a:xfrm>
                <a:off x="1882" y="1706"/>
                <a:ext cx="206" cy="291"/>
              </a:xfrm>
              <a:prstGeom prst="rect">
                <a:avLst/>
              </a:prstGeom>
              <a:noFill/>
              <a:ln w="9525">
                <a:noFill/>
                <a:miter lim="800000"/>
                <a:headEnd/>
                <a:tailEnd/>
              </a:ln>
            </p:spPr>
            <p:txBody>
              <a:bodyPr wrap="none">
                <a:spAutoFit/>
              </a:bodyPr>
              <a:lstStyle/>
              <a:p>
                <a:r>
                  <a:rPr lang="en-US" altLang="zh-CN" sz="2400"/>
                  <a:t>…</a:t>
                </a:r>
              </a:p>
            </p:txBody>
          </p:sp>
          <p:sp>
            <p:nvSpPr>
              <p:cNvPr id="8227" name="Text Box 11"/>
              <p:cNvSpPr txBox="1">
                <a:spLocks noChangeArrowheads="1"/>
              </p:cNvSpPr>
              <p:nvPr/>
            </p:nvSpPr>
            <p:spPr bwMode="auto">
              <a:xfrm>
                <a:off x="1202" y="1434"/>
                <a:ext cx="154" cy="291"/>
              </a:xfrm>
              <a:prstGeom prst="rect">
                <a:avLst/>
              </a:prstGeom>
              <a:noFill/>
              <a:ln w="9525">
                <a:noFill/>
                <a:miter lim="800000"/>
                <a:headEnd/>
                <a:tailEnd/>
              </a:ln>
            </p:spPr>
            <p:txBody>
              <a:bodyPr wrap="none">
                <a:spAutoFit/>
              </a:bodyPr>
              <a:lstStyle/>
              <a:p>
                <a:r>
                  <a:rPr lang="en-US" altLang="zh-CN" sz="2400"/>
                  <a:t>0</a:t>
                </a:r>
              </a:p>
            </p:txBody>
          </p:sp>
          <p:sp>
            <p:nvSpPr>
              <p:cNvPr id="8228" name="Text Box 12"/>
              <p:cNvSpPr txBox="1">
                <a:spLocks noChangeArrowheads="1"/>
              </p:cNvSpPr>
              <p:nvPr/>
            </p:nvSpPr>
            <p:spPr bwMode="auto">
              <a:xfrm>
                <a:off x="1338" y="1434"/>
                <a:ext cx="154" cy="291"/>
              </a:xfrm>
              <a:prstGeom prst="rect">
                <a:avLst/>
              </a:prstGeom>
              <a:noFill/>
              <a:ln w="9525">
                <a:noFill/>
                <a:miter lim="800000"/>
                <a:headEnd/>
                <a:tailEnd/>
              </a:ln>
            </p:spPr>
            <p:txBody>
              <a:bodyPr wrap="none">
                <a:spAutoFit/>
              </a:bodyPr>
              <a:lstStyle/>
              <a:p>
                <a:r>
                  <a:rPr lang="en-US" altLang="zh-CN" sz="2400"/>
                  <a:t>1</a:t>
                </a:r>
              </a:p>
            </p:txBody>
          </p:sp>
          <p:sp>
            <p:nvSpPr>
              <p:cNvPr id="8229" name="Text Box 13"/>
              <p:cNvSpPr txBox="1">
                <a:spLocks noChangeArrowheads="1"/>
              </p:cNvSpPr>
              <p:nvPr/>
            </p:nvSpPr>
            <p:spPr bwMode="auto">
              <a:xfrm>
                <a:off x="1474" y="1434"/>
                <a:ext cx="154" cy="291"/>
              </a:xfrm>
              <a:prstGeom prst="rect">
                <a:avLst/>
              </a:prstGeom>
              <a:noFill/>
              <a:ln w="9525">
                <a:noFill/>
                <a:miter lim="800000"/>
                <a:headEnd/>
                <a:tailEnd/>
              </a:ln>
            </p:spPr>
            <p:txBody>
              <a:bodyPr wrap="none">
                <a:spAutoFit/>
              </a:bodyPr>
              <a:lstStyle/>
              <a:p>
                <a:r>
                  <a:rPr lang="en-US" altLang="zh-CN" sz="2400"/>
                  <a:t>2</a:t>
                </a:r>
              </a:p>
            </p:txBody>
          </p:sp>
        </p:grpSp>
        <p:sp>
          <p:nvSpPr>
            <p:cNvPr id="8220" name="Text Box 14"/>
            <p:cNvSpPr txBox="1">
              <a:spLocks noChangeArrowheads="1"/>
            </p:cNvSpPr>
            <p:nvPr/>
          </p:nvSpPr>
          <p:spPr bwMode="auto">
            <a:xfrm>
              <a:off x="1202" y="1434"/>
              <a:ext cx="154" cy="291"/>
            </a:xfrm>
            <a:prstGeom prst="rect">
              <a:avLst/>
            </a:prstGeom>
            <a:noFill/>
            <a:ln w="9525">
              <a:noFill/>
              <a:miter lim="800000"/>
              <a:headEnd/>
              <a:tailEnd/>
            </a:ln>
          </p:spPr>
          <p:txBody>
            <a:bodyPr wrap="none">
              <a:spAutoFit/>
            </a:bodyPr>
            <a:lstStyle/>
            <a:p>
              <a:r>
                <a:rPr lang="en-US" altLang="zh-CN" sz="2400"/>
                <a:t>0</a:t>
              </a:r>
            </a:p>
          </p:txBody>
        </p:sp>
        <p:sp>
          <p:nvSpPr>
            <p:cNvPr id="8221" name="Text Box 15"/>
            <p:cNvSpPr txBox="1">
              <a:spLocks noChangeArrowheads="1"/>
            </p:cNvSpPr>
            <p:nvPr/>
          </p:nvSpPr>
          <p:spPr bwMode="auto">
            <a:xfrm>
              <a:off x="3911" y="1648"/>
              <a:ext cx="458" cy="291"/>
            </a:xfrm>
            <a:prstGeom prst="rect">
              <a:avLst/>
            </a:prstGeom>
            <a:noFill/>
            <a:ln w="9525">
              <a:noFill/>
              <a:miter lim="800000"/>
              <a:headEnd/>
              <a:tailEnd/>
            </a:ln>
          </p:spPr>
          <p:txBody>
            <a:bodyPr wrap="none">
              <a:spAutoFit/>
            </a:bodyPr>
            <a:lstStyle/>
            <a:p>
              <a:r>
                <a:rPr lang="zh-CN" altLang="en-US" sz="2400" b="0" dirty="0" smtClean="0"/>
                <a:t>主串</a:t>
              </a:r>
              <a:r>
                <a:rPr lang="en-US" altLang="zh-CN" sz="2400" b="0" dirty="0" smtClean="0"/>
                <a:t>S</a:t>
              </a:r>
              <a:endParaRPr lang="zh-CN" altLang="en-US" sz="2400" b="0" dirty="0"/>
            </a:p>
          </p:txBody>
        </p:sp>
      </p:grpSp>
      <p:grpSp>
        <p:nvGrpSpPr>
          <p:cNvPr id="4" name="Group 16"/>
          <p:cNvGrpSpPr>
            <a:grpSpLocks/>
          </p:cNvGrpSpPr>
          <p:nvPr/>
        </p:nvGrpSpPr>
        <p:grpSpPr bwMode="auto">
          <a:xfrm>
            <a:off x="2515551" y="2349209"/>
            <a:ext cx="1625389" cy="966789"/>
            <a:chOff x="1202" y="2205"/>
            <a:chExt cx="768" cy="609"/>
          </a:xfrm>
        </p:grpSpPr>
        <p:grpSp>
          <p:nvGrpSpPr>
            <p:cNvPr id="8212" name="Group 17"/>
            <p:cNvGrpSpPr>
              <a:grpSpLocks/>
            </p:cNvGrpSpPr>
            <p:nvPr/>
          </p:nvGrpSpPr>
          <p:grpSpPr bwMode="auto">
            <a:xfrm>
              <a:off x="1202" y="2205"/>
              <a:ext cx="341" cy="609"/>
              <a:chOff x="1144" y="2432"/>
              <a:chExt cx="341" cy="609"/>
            </a:xfrm>
          </p:grpSpPr>
          <p:sp>
            <p:nvSpPr>
              <p:cNvPr id="8214" name="Rectangle 18"/>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sz="2400"/>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7" name="Text Box 21"/>
              <p:cNvSpPr txBox="1">
                <a:spLocks noChangeArrowheads="1"/>
              </p:cNvSpPr>
              <p:nvPr/>
            </p:nvSpPr>
            <p:spPr bwMode="auto">
              <a:xfrm>
                <a:off x="1144" y="2746"/>
                <a:ext cx="154" cy="291"/>
              </a:xfrm>
              <a:prstGeom prst="rect">
                <a:avLst/>
              </a:prstGeom>
              <a:noFill/>
              <a:ln w="9525">
                <a:noFill/>
                <a:miter lim="800000"/>
                <a:headEnd/>
                <a:tailEnd/>
              </a:ln>
            </p:spPr>
            <p:txBody>
              <a:bodyPr wrap="none">
                <a:spAutoFit/>
              </a:bodyPr>
              <a:lstStyle/>
              <a:p>
                <a:r>
                  <a:rPr lang="en-US" altLang="zh-CN" sz="2400"/>
                  <a:t>0</a:t>
                </a:r>
              </a:p>
            </p:txBody>
          </p:sp>
          <p:sp>
            <p:nvSpPr>
              <p:cNvPr id="8218" name="Text Box 22"/>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sz="2400"/>
                  <a:t>1</a:t>
                </a:r>
              </a:p>
            </p:txBody>
          </p:sp>
        </p:grpSp>
        <p:sp>
          <p:nvSpPr>
            <p:cNvPr id="8213" name="Text Box 23"/>
            <p:cNvSpPr txBox="1">
              <a:spLocks noChangeArrowheads="1"/>
            </p:cNvSpPr>
            <p:nvPr/>
          </p:nvSpPr>
          <p:spPr bwMode="auto">
            <a:xfrm>
              <a:off x="1610" y="2251"/>
              <a:ext cx="360" cy="233"/>
            </a:xfrm>
            <a:prstGeom prst="rect">
              <a:avLst/>
            </a:prstGeom>
            <a:noFill/>
            <a:ln w="9525">
              <a:noFill/>
              <a:miter lim="800000"/>
              <a:headEnd/>
              <a:tailEnd/>
            </a:ln>
          </p:spPr>
          <p:txBody>
            <a:bodyPr wrap="none">
              <a:spAutoFit/>
            </a:bodyPr>
            <a:lstStyle/>
            <a:p>
              <a:r>
                <a:rPr lang="zh-CN" altLang="en-US" b="0" dirty="0" smtClean="0"/>
                <a:t>子串</a:t>
              </a:r>
              <a:r>
                <a:rPr lang="en-US" altLang="zh-CN" b="0" dirty="0" smtClean="0"/>
                <a:t>T</a:t>
              </a:r>
              <a:endParaRPr lang="zh-CN" altLang="en-US" b="0" dirty="0"/>
            </a:p>
          </p:txBody>
        </p:sp>
      </p:grpSp>
      <p:grpSp>
        <p:nvGrpSpPr>
          <p:cNvPr id="6" name="Group 25"/>
          <p:cNvGrpSpPr>
            <a:grpSpLocks/>
          </p:cNvGrpSpPr>
          <p:nvPr/>
        </p:nvGrpSpPr>
        <p:grpSpPr bwMode="auto">
          <a:xfrm>
            <a:off x="2803380" y="2349283"/>
            <a:ext cx="1625389" cy="966789"/>
            <a:chOff x="1202" y="2205"/>
            <a:chExt cx="768" cy="609"/>
          </a:xfrm>
        </p:grpSpPr>
        <p:grpSp>
          <p:nvGrpSpPr>
            <p:cNvPr id="8205" name="Group 26"/>
            <p:cNvGrpSpPr>
              <a:grpSpLocks/>
            </p:cNvGrpSpPr>
            <p:nvPr/>
          </p:nvGrpSpPr>
          <p:grpSpPr bwMode="auto">
            <a:xfrm>
              <a:off x="1202" y="2205"/>
              <a:ext cx="341" cy="609"/>
              <a:chOff x="1144" y="2432"/>
              <a:chExt cx="341" cy="609"/>
            </a:xfrm>
          </p:grpSpPr>
          <p:sp>
            <p:nvSpPr>
              <p:cNvPr id="8207" name="Rectangle 27"/>
              <p:cNvSpPr>
                <a:spLocks noChangeArrowheads="1"/>
              </p:cNvSpPr>
              <p:nvPr/>
            </p:nvSpPr>
            <p:spPr bwMode="auto">
              <a:xfrm>
                <a:off x="1202" y="2446"/>
                <a:ext cx="87" cy="291"/>
              </a:xfrm>
              <a:prstGeom prst="rect">
                <a:avLst/>
              </a:prstGeom>
              <a:solidFill>
                <a:srgbClr val="FFCC99"/>
              </a:solidFill>
              <a:ln w="9525">
                <a:solidFill>
                  <a:schemeClr val="tx1"/>
                </a:solidFill>
                <a:miter lim="800000"/>
                <a:headEnd/>
                <a:tailEnd/>
              </a:ln>
            </p:spPr>
            <p:txBody>
              <a:bodyPr wrap="none" anchor="ctr">
                <a:spAutoFit/>
              </a:bodyPr>
              <a:lstStyle/>
              <a:p>
                <a:endParaRPr lang="zh-CN" altLang="en-US" sz="2400"/>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sz="2400"/>
              </a:p>
            </p:txBody>
          </p:sp>
          <p:sp>
            <p:nvSpPr>
              <p:cNvPr id="8210" name="Text Box 30"/>
              <p:cNvSpPr txBox="1">
                <a:spLocks noChangeArrowheads="1"/>
              </p:cNvSpPr>
              <p:nvPr/>
            </p:nvSpPr>
            <p:spPr bwMode="auto">
              <a:xfrm>
                <a:off x="1144" y="2746"/>
                <a:ext cx="154" cy="291"/>
              </a:xfrm>
              <a:prstGeom prst="rect">
                <a:avLst/>
              </a:prstGeom>
              <a:noFill/>
              <a:ln w="9525">
                <a:noFill/>
                <a:miter lim="800000"/>
                <a:headEnd/>
                <a:tailEnd/>
              </a:ln>
            </p:spPr>
            <p:txBody>
              <a:bodyPr wrap="none">
                <a:spAutoFit/>
              </a:bodyPr>
              <a:lstStyle/>
              <a:p>
                <a:r>
                  <a:rPr lang="en-US" altLang="zh-CN" sz="2400"/>
                  <a:t>0</a:t>
                </a:r>
              </a:p>
            </p:txBody>
          </p:sp>
          <p:sp>
            <p:nvSpPr>
              <p:cNvPr id="8211" name="Text Box 31"/>
              <p:cNvSpPr txBox="1">
                <a:spLocks noChangeArrowheads="1"/>
              </p:cNvSpPr>
              <p:nvPr/>
            </p:nvSpPr>
            <p:spPr bwMode="auto">
              <a:xfrm>
                <a:off x="1280" y="2750"/>
                <a:ext cx="205" cy="291"/>
              </a:xfrm>
              <a:prstGeom prst="rect">
                <a:avLst/>
              </a:prstGeom>
              <a:noFill/>
              <a:ln w="9525">
                <a:noFill/>
                <a:miter lim="800000"/>
                <a:headEnd/>
                <a:tailEnd/>
              </a:ln>
            </p:spPr>
            <p:txBody>
              <a:bodyPr>
                <a:spAutoFit/>
              </a:bodyPr>
              <a:lstStyle/>
              <a:p>
                <a:r>
                  <a:rPr lang="en-US" altLang="zh-CN" sz="2400"/>
                  <a:t>1</a:t>
                </a:r>
              </a:p>
            </p:txBody>
          </p:sp>
        </p:grpSp>
        <p:sp>
          <p:nvSpPr>
            <p:cNvPr id="8206" name="Text Box 32"/>
            <p:cNvSpPr txBox="1">
              <a:spLocks noChangeArrowheads="1"/>
            </p:cNvSpPr>
            <p:nvPr/>
          </p:nvSpPr>
          <p:spPr bwMode="auto">
            <a:xfrm>
              <a:off x="1610" y="2251"/>
              <a:ext cx="360" cy="233"/>
            </a:xfrm>
            <a:prstGeom prst="rect">
              <a:avLst/>
            </a:prstGeom>
            <a:noFill/>
            <a:ln w="9525">
              <a:noFill/>
              <a:miter lim="800000"/>
              <a:headEnd/>
              <a:tailEnd/>
            </a:ln>
          </p:spPr>
          <p:txBody>
            <a:bodyPr wrap="none">
              <a:spAutoFit/>
            </a:bodyPr>
            <a:lstStyle/>
            <a:p>
              <a:r>
                <a:rPr lang="zh-CN" altLang="en-US" b="0" dirty="0" smtClean="0"/>
                <a:t>子串</a:t>
              </a:r>
              <a:r>
                <a:rPr lang="en-US" altLang="zh-CN" b="0" dirty="0" smtClean="0"/>
                <a:t>T</a:t>
              </a:r>
              <a:endParaRPr lang="zh-CN" altLang="en-US" b="0" dirty="0"/>
            </a:p>
          </p:txBody>
        </p:sp>
      </p:grpSp>
      <p:sp>
        <p:nvSpPr>
          <p:cNvPr id="159777" name="Text Box 33"/>
          <p:cNvSpPr txBox="1">
            <a:spLocks noChangeArrowheads="1"/>
          </p:cNvSpPr>
          <p:nvPr/>
        </p:nvSpPr>
        <p:spPr bwMode="auto">
          <a:xfrm>
            <a:off x="2927267" y="3933529"/>
            <a:ext cx="8494633" cy="1569660"/>
          </a:xfrm>
          <a:prstGeom prst="rect">
            <a:avLst/>
          </a:prstGeom>
          <a:noFill/>
          <a:ln w="9525">
            <a:noFill/>
            <a:miter lim="800000"/>
            <a:headEnd/>
            <a:tailEnd/>
          </a:ln>
        </p:spPr>
        <p:txBody>
          <a:bodyPr wrap="none">
            <a:spAutoFit/>
          </a:bodyPr>
          <a:lstStyle/>
          <a:p>
            <a:r>
              <a:rPr lang="zh-CN" altLang="en-US" sz="2400" b="0" dirty="0">
                <a:latin typeface="楷体" pitchFamily="49" charset="-122"/>
                <a:ea typeface="楷体" pitchFamily="49" charset="-122"/>
              </a:rPr>
              <a:t>在字符串</a:t>
            </a:r>
            <a:r>
              <a:rPr lang="en-US" altLang="zh-CN" sz="2400" b="0" dirty="0">
                <a:latin typeface="楷体" pitchFamily="49" charset="-122"/>
                <a:ea typeface="楷体" pitchFamily="49" charset="-122"/>
              </a:rPr>
              <a:t>s</a:t>
            </a:r>
            <a:r>
              <a:rPr lang="zh-CN" altLang="en-US" sz="2400" b="0" dirty="0">
                <a:latin typeface="楷体" pitchFamily="49" charset="-122"/>
                <a:ea typeface="楷体" pitchFamily="49" charset="-122"/>
              </a:rPr>
              <a:t>中查找字符串</a:t>
            </a:r>
            <a:r>
              <a:rPr lang="en-US" altLang="zh-CN" sz="2400" b="0" dirty="0">
                <a:latin typeface="楷体" pitchFamily="49" charset="-122"/>
                <a:ea typeface="楷体" pitchFamily="49" charset="-122"/>
              </a:rPr>
              <a:t>t </a:t>
            </a:r>
            <a:r>
              <a:rPr lang="zh-CN" altLang="en-US" sz="2400" b="0" dirty="0">
                <a:latin typeface="楷体" pitchFamily="49" charset="-122"/>
                <a:ea typeface="楷体" pitchFamily="49" charset="-122"/>
              </a:rPr>
              <a:t>：</a:t>
            </a:r>
          </a:p>
          <a:p>
            <a:r>
              <a:rPr lang="en-US" altLang="zh-CN" sz="2400" b="0" dirty="0">
                <a:latin typeface="楷体" pitchFamily="49" charset="-122"/>
                <a:ea typeface="楷体" pitchFamily="49" charset="-122"/>
              </a:rPr>
              <a:t>for(i=0; s[i] != ‘\0’; i</a:t>
            </a:r>
            <a:r>
              <a:rPr lang="en-US" altLang="zh-CN" sz="2400" b="0" dirty="0" smtClean="0">
                <a:latin typeface="楷体" pitchFamily="49" charset="-122"/>
                <a:ea typeface="楷体" pitchFamily="49" charset="-122"/>
              </a:rPr>
              <a:t>++)</a:t>
            </a:r>
            <a:r>
              <a:rPr lang="en-US" altLang="zh-CN" sz="2400" b="0" dirty="0" smtClean="0">
                <a:solidFill>
                  <a:srgbClr val="FF0000"/>
                </a:solidFill>
                <a:latin typeface="楷体" pitchFamily="49" charset="-122"/>
                <a:ea typeface="楷体" pitchFamily="49" charset="-122"/>
              </a:rPr>
              <a:t>//</a:t>
            </a:r>
            <a:r>
              <a:rPr lang="zh-CN" altLang="en-US" sz="2400" b="0" dirty="0" smtClean="0">
                <a:solidFill>
                  <a:srgbClr val="FF0000"/>
                </a:solidFill>
                <a:latin typeface="楷体" pitchFamily="49" charset="-122"/>
                <a:ea typeface="楷体" pitchFamily="49" charset="-122"/>
              </a:rPr>
              <a:t>从</a:t>
            </a:r>
            <a:r>
              <a:rPr lang="en-US" altLang="zh-CN" sz="2400" b="0" dirty="0" smtClean="0">
                <a:solidFill>
                  <a:srgbClr val="FF0000"/>
                </a:solidFill>
                <a:latin typeface="楷体" pitchFamily="49" charset="-122"/>
                <a:ea typeface="楷体" pitchFamily="49" charset="-122"/>
              </a:rPr>
              <a:t>s</a:t>
            </a:r>
            <a:r>
              <a:rPr lang="zh-CN" altLang="en-US" sz="2400" b="0" dirty="0" smtClean="0">
                <a:solidFill>
                  <a:srgbClr val="FF0000"/>
                </a:solidFill>
                <a:latin typeface="楷体" pitchFamily="49" charset="-122"/>
                <a:ea typeface="楷体" pitchFamily="49" charset="-122"/>
              </a:rPr>
              <a:t>的每一个位置开始 </a:t>
            </a:r>
            <a:endParaRPr lang="en-US" altLang="zh-CN" sz="2400" b="0" dirty="0">
              <a:solidFill>
                <a:srgbClr val="FF0000"/>
              </a:solidFill>
              <a:latin typeface="楷体" pitchFamily="49" charset="-122"/>
              <a:ea typeface="楷体" pitchFamily="49" charset="-122"/>
            </a:endParaRPr>
          </a:p>
          <a:p>
            <a:r>
              <a:rPr lang="en-US" altLang="zh-CN" sz="2400" b="0" dirty="0">
                <a:latin typeface="楷体" pitchFamily="49" charset="-122"/>
                <a:ea typeface="楷体" pitchFamily="49" charset="-122"/>
              </a:rPr>
              <a:t>    for(j=</a:t>
            </a:r>
            <a:r>
              <a:rPr lang="en-US" altLang="zh-CN" sz="2400" b="0" dirty="0" err="1">
                <a:latin typeface="楷体" pitchFamily="49" charset="-122"/>
                <a:ea typeface="楷体" pitchFamily="49" charset="-122"/>
              </a:rPr>
              <a:t>i,k</a:t>
            </a:r>
            <a:r>
              <a:rPr lang="en-US" altLang="zh-CN" sz="2400" b="0" dirty="0">
                <a:latin typeface="楷体" pitchFamily="49" charset="-122"/>
                <a:ea typeface="楷体" pitchFamily="49" charset="-122"/>
              </a:rPr>
              <a:t>=0; t[k] != ‘\0’; j++,k++)</a:t>
            </a:r>
          </a:p>
          <a:p>
            <a:r>
              <a:rPr lang="en-US" altLang="zh-CN" sz="2400" b="0" dirty="0">
                <a:latin typeface="楷体" pitchFamily="49" charset="-122"/>
                <a:ea typeface="楷体" pitchFamily="49" charset="-122"/>
              </a:rPr>
              <a:t>        s[j]</a:t>
            </a:r>
            <a:r>
              <a:rPr lang="zh-CN" altLang="en-US" sz="2400" b="0" dirty="0">
                <a:latin typeface="楷体" pitchFamily="49" charset="-122"/>
                <a:ea typeface="楷体" pitchFamily="49" charset="-122"/>
              </a:rPr>
              <a:t>和</a:t>
            </a:r>
            <a:r>
              <a:rPr lang="en-US" altLang="zh-CN" sz="2400" b="0" dirty="0">
                <a:latin typeface="楷体" pitchFamily="49" charset="-122"/>
                <a:ea typeface="楷体" pitchFamily="49" charset="-122"/>
              </a:rPr>
              <a:t>t[k]</a:t>
            </a:r>
            <a:r>
              <a:rPr lang="zh-CN" altLang="en-US" sz="2400" b="0" dirty="0">
                <a:latin typeface="楷体" pitchFamily="49" charset="-122"/>
                <a:ea typeface="楷体" pitchFamily="49" charset="-122"/>
              </a:rPr>
              <a:t>进行</a:t>
            </a:r>
            <a:r>
              <a:rPr lang="zh-CN" altLang="en-US" sz="2400" b="0" dirty="0" smtClean="0">
                <a:latin typeface="楷体" pitchFamily="49" charset="-122"/>
                <a:ea typeface="楷体" pitchFamily="49" charset="-122"/>
              </a:rPr>
              <a:t>比较</a:t>
            </a:r>
            <a:r>
              <a:rPr lang="en-US" altLang="zh-CN" sz="2400" b="0" dirty="0" smtClean="0">
                <a:solidFill>
                  <a:srgbClr val="FF0000"/>
                </a:solidFill>
                <a:latin typeface="楷体" pitchFamily="49" charset="-122"/>
                <a:ea typeface="楷体" pitchFamily="49" charset="-122"/>
              </a:rPr>
              <a:t>//</a:t>
            </a:r>
            <a:r>
              <a:rPr lang="zh-CN" altLang="en-US" sz="2400" b="0" dirty="0" smtClean="0">
                <a:solidFill>
                  <a:srgbClr val="FF0000"/>
                </a:solidFill>
                <a:latin typeface="楷体" pitchFamily="49" charset="-122"/>
                <a:ea typeface="楷体" pitchFamily="49" charset="-122"/>
              </a:rPr>
              <a:t>检查能否和</a:t>
            </a:r>
            <a:r>
              <a:rPr lang="en-US" altLang="zh-CN" sz="2400" b="0" dirty="0" smtClean="0">
                <a:solidFill>
                  <a:srgbClr val="FF0000"/>
                </a:solidFill>
                <a:latin typeface="楷体" pitchFamily="49" charset="-122"/>
                <a:ea typeface="楷体" pitchFamily="49" charset="-122"/>
              </a:rPr>
              <a:t>t </a:t>
            </a:r>
            <a:r>
              <a:rPr lang="zh-CN" altLang="en-US" sz="2400" b="0" dirty="0" smtClean="0">
                <a:solidFill>
                  <a:srgbClr val="FF0000"/>
                </a:solidFill>
                <a:latin typeface="楷体" pitchFamily="49" charset="-122"/>
                <a:ea typeface="楷体" pitchFamily="49" charset="-122"/>
              </a:rPr>
              <a:t>的每个字符匹配</a:t>
            </a:r>
            <a:endParaRPr lang="zh-CN" altLang="en-US" sz="2400" b="0" dirty="0">
              <a:solidFill>
                <a:srgbClr val="FF0000"/>
              </a:solidFill>
              <a:latin typeface="楷体" pitchFamily="49" charset="-122"/>
              <a:ea typeface="楷体" pitchFamily="49" charset="-122"/>
            </a:endParaRPr>
          </a:p>
        </p:txBody>
      </p:sp>
      <p:sp>
        <p:nvSpPr>
          <p:cNvPr id="159778" name="AutoShape 34"/>
          <p:cNvSpPr>
            <a:spLocks noChangeArrowheads="1"/>
          </p:cNvSpPr>
          <p:nvPr/>
        </p:nvSpPr>
        <p:spPr bwMode="auto">
          <a:xfrm>
            <a:off x="8277207" y="3068960"/>
            <a:ext cx="3326044"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sz="2000" b="0" dirty="0"/>
              <a:t>确定输入字符串</a:t>
            </a:r>
            <a:r>
              <a:rPr lang="en-US" altLang="zh-CN" sz="2000" b="0" dirty="0"/>
              <a:t>s</a:t>
            </a:r>
            <a:r>
              <a:rPr lang="zh-CN" altLang="en-US" sz="2000" b="0" dirty="0"/>
              <a:t>中查找起始位置</a:t>
            </a:r>
          </a:p>
        </p:txBody>
      </p:sp>
      <p:sp>
        <p:nvSpPr>
          <p:cNvPr id="159779" name="AutoShape 35"/>
          <p:cNvSpPr>
            <a:spLocks noChangeArrowheads="1"/>
          </p:cNvSpPr>
          <p:nvPr/>
        </p:nvSpPr>
        <p:spPr bwMode="auto">
          <a:xfrm>
            <a:off x="8864369" y="5634037"/>
            <a:ext cx="3326044"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sz="2000" b="0" dirty="0"/>
              <a:t>依次与给定串中每个字符比较。</a:t>
            </a:r>
          </a:p>
          <a:p>
            <a:r>
              <a:rPr lang="en-US" altLang="zh-CN" sz="2000" b="0" dirty="0"/>
              <a:t>j</a:t>
            </a:r>
            <a:r>
              <a:rPr lang="zh-CN" altLang="en-US" sz="2000" b="0" dirty="0"/>
              <a:t>为</a:t>
            </a:r>
            <a:r>
              <a:rPr lang="en-US" altLang="zh-CN" sz="2000" b="0" dirty="0"/>
              <a:t>s</a:t>
            </a:r>
            <a:r>
              <a:rPr lang="zh-CN" altLang="en-US" sz="2000" b="0" dirty="0"/>
              <a:t>中每次开始比较的位置。</a:t>
            </a:r>
          </a:p>
        </p:txBody>
      </p:sp>
    </p:spTree>
    <p:extLst>
      <p:ext uri="{BB962C8B-B14F-4D97-AF65-F5344CB8AC3E}">
        <p14:creationId xmlns:p14="http://schemas.microsoft.com/office/powerpoint/2010/main" val="1076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9777"/>
                                        </p:tgtEl>
                                        <p:attrNameLst>
                                          <p:attrName>style.visibility</p:attrName>
                                        </p:attrNameLst>
                                      </p:cBhvr>
                                      <p:to>
                                        <p:strVal val="visible"/>
                                      </p:to>
                                    </p:set>
                                    <p:anim calcmode="lin" valueType="num">
                                      <p:cBhvr additive="base">
                                        <p:cTn id="29" dur="500" fill="hold"/>
                                        <p:tgtEl>
                                          <p:spTgt spid="159777"/>
                                        </p:tgtEl>
                                        <p:attrNameLst>
                                          <p:attrName>ppt_x</p:attrName>
                                        </p:attrNameLst>
                                      </p:cBhvr>
                                      <p:tavLst>
                                        <p:tav tm="0">
                                          <p:val>
                                            <p:strVal val="#ppt_x"/>
                                          </p:val>
                                        </p:tav>
                                        <p:tav tm="100000">
                                          <p:val>
                                            <p:strVal val="#ppt_x"/>
                                          </p:val>
                                        </p:tav>
                                      </p:tavLst>
                                    </p:anim>
                                    <p:anim calcmode="lin" valueType="num">
                                      <p:cBhvr additive="base">
                                        <p:cTn id="30" dur="5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9778"/>
                                        </p:tgtEl>
                                        <p:attrNameLst>
                                          <p:attrName>style.visibility</p:attrName>
                                        </p:attrNameLst>
                                      </p:cBhvr>
                                      <p:to>
                                        <p:strVal val="visible"/>
                                      </p:to>
                                    </p:set>
                                    <p:animEffect transition="in" filter="blinds(horizontal)">
                                      <p:cBhvr>
                                        <p:cTn id="35" dur="5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9"/>
                                        </p:tgtEl>
                                        <p:attrNameLst>
                                          <p:attrName>style.visibility</p:attrName>
                                        </p:attrNameLst>
                                      </p:cBhvr>
                                      <p:to>
                                        <p:strVal val="visible"/>
                                      </p:to>
                                    </p:set>
                                    <p:animEffect transition="in" filter="blinds(horizontal)">
                                      <p:cBhvr>
                                        <p:cTn id="40" dur="5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7" grpId="0"/>
      <p:bldP spid="159778" grpId="0" animBg="1"/>
      <p:bldP spid="15977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5C9672-7DB1-462D-AD2B-3BD093839E11}"/>
              </a:ext>
            </a:extLst>
          </p:cNvPr>
          <p:cNvSpPr>
            <a:spLocks noGrp="1"/>
          </p:cNvSpPr>
          <p:nvPr>
            <p:ph type="title"/>
          </p:nvPr>
        </p:nvSpPr>
        <p:spPr/>
        <p:txBody>
          <a:bodyPr/>
          <a:lstStyle/>
          <a:p>
            <a:r>
              <a:rPr lang="zh-CN" altLang="en-US" dirty="0"/>
              <a:t>朴素</a:t>
            </a:r>
            <a:r>
              <a:rPr lang="en-US" altLang="zh-CN" dirty="0"/>
              <a:t>(</a:t>
            </a:r>
            <a:r>
              <a:rPr kumimoji="1" lang="en-US" altLang="zh-CN" dirty="0">
                <a:solidFill>
                  <a:srgbClr val="002060"/>
                </a:solidFill>
                <a:latin typeface="楷体_GB2312" pitchFamily="49" charset="-122"/>
                <a:ea typeface="楷体_GB2312" pitchFamily="49" charset="-122"/>
              </a:rPr>
              <a:t>Brute-Force</a:t>
            </a:r>
            <a:r>
              <a:rPr lang="en-US" altLang="zh-CN" dirty="0"/>
              <a:t>)</a:t>
            </a:r>
            <a:r>
              <a:rPr lang="zh-CN" altLang="en-US" dirty="0"/>
              <a:t>字符串匹配算法</a:t>
            </a:r>
            <a:r>
              <a:rPr lang="en-US" altLang="zh-CN" dirty="0"/>
              <a:t>C</a:t>
            </a:r>
            <a:r>
              <a:rPr lang="zh-CN" altLang="en-US" dirty="0"/>
              <a:t>实现</a:t>
            </a:r>
          </a:p>
        </p:txBody>
      </p:sp>
      <p:sp>
        <p:nvSpPr>
          <p:cNvPr id="3" name="灯片编号占位符 2">
            <a:extLst>
              <a:ext uri="{FF2B5EF4-FFF2-40B4-BE49-F238E27FC236}">
                <a16:creationId xmlns:a16="http://schemas.microsoft.com/office/drawing/2014/main" xmlns="" id="{8D67D7A8-5C92-421F-87F7-7B6BC0873B04}"/>
              </a:ext>
            </a:extLst>
          </p:cNvPr>
          <p:cNvSpPr>
            <a:spLocks noGrp="1"/>
          </p:cNvSpPr>
          <p:nvPr>
            <p:ph type="sldNum" sz="quarter" idx="11"/>
          </p:nvPr>
        </p:nvSpPr>
        <p:spPr/>
        <p:txBody>
          <a:bodyPr/>
          <a:lstStyle/>
          <a:p>
            <a:fld id="{0C913308-F349-4B6D-A68A-DD1791B4A57B}" type="slidenum">
              <a:rPr lang="zh-CN" altLang="en-US" smtClean="0"/>
              <a:pPr/>
              <a:t>84</a:t>
            </a:fld>
            <a:endParaRPr lang="zh-CN" altLang="en-US" dirty="0"/>
          </a:p>
        </p:txBody>
      </p:sp>
      <p:sp>
        <p:nvSpPr>
          <p:cNvPr id="4" name="Rectangle 4">
            <a:extLst>
              <a:ext uri="{FF2B5EF4-FFF2-40B4-BE49-F238E27FC236}">
                <a16:creationId xmlns:a16="http://schemas.microsoft.com/office/drawing/2014/main" xmlns="" id="{F4A37DDC-241E-4F04-9B9C-24C52D07D6DC}"/>
              </a:ext>
            </a:extLst>
          </p:cNvPr>
          <p:cNvSpPr>
            <a:spLocks noChangeArrowheads="1"/>
          </p:cNvSpPr>
          <p:nvPr/>
        </p:nvSpPr>
        <p:spPr bwMode="auto">
          <a:xfrm>
            <a:off x="0" y="950915"/>
            <a:ext cx="12190413" cy="5706177"/>
          </a:xfrm>
          <a:prstGeom prst="rect">
            <a:avLst/>
          </a:prstGeom>
          <a:solidFill>
            <a:srgbClr val="002060"/>
          </a:solidFill>
          <a:ln w="9525">
            <a:noFill/>
            <a:miter lim="800000"/>
            <a:headEnd/>
            <a:tailEnd/>
          </a:ln>
          <a:effectLst/>
        </p:spPr>
        <p:txBody>
          <a:bodyPr wrap="square">
            <a:spAutoFit/>
          </a:bodyPr>
          <a:lstStyle/>
          <a:p>
            <a:pPr marL="324000" algn="l" eaLnBrk="1" hangingPunct="1">
              <a:lnSpc>
                <a:spcPct val="80000"/>
              </a:lnSpc>
            </a:pP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a:solidFill>
                  <a:srgbClr val="FF9900"/>
                </a:solidFill>
              </a:rPr>
              <a:t>index</a:t>
            </a:r>
            <a:r>
              <a:rPr kumimoji="1" lang="en-US" altLang="zh-CN" sz="2400" b="1" dirty="0">
                <a:solidFill>
                  <a:srgbClr val="FFFFFF"/>
                </a:solidFill>
              </a:rPr>
              <a:t>(char S[ ], char T[ ]) </a:t>
            </a:r>
          </a:p>
          <a:p>
            <a:pPr marL="324000" algn="l" eaLnBrk="1" hangingPunct="1">
              <a:lnSpc>
                <a:spcPct val="80000"/>
              </a:lnSpc>
            </a:pPr>
            <a:r>
              <a:rPr kumimoji="1" lang="en-US" altLang="zh-CN" sz="2400" b="1" dirty="0">
                <a:solidFill>
                  <a:srgbClr val="FFFFFF"/>
                </a:solidFill>
              </a:rPr>
              <a:t>{</a:t>
            </a:r>
          </a:p>
          <a:p>
            <a:pPr marL="324000"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int</a:t>
            </a: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 0,  j=0;</a:t>
            </a:r>
          </a:p>
          <a:p>
            <a:pPr marL="324000" algn="l" eaLnBrk="1" hangingPunct="1">
              <a:lnSpc>
                <a:spcPct val="80000"/>
              </a:lnSpc>
            </a:pPr>
            <a:endParaRPr kumimoji="1" lang="en-US" altLang="zh-CN" sz="2400" b="1" dirty="0">
              <a:solidFill>
                <a:srgbClr val="FFFFFF"/>
              </a:solidFill>
            </a:endParaRPr>
          </a:p>
          <a:p>
            <a:pPr marL="324000" algn="l" eaLnBrk="1" hangingPunct="1">
              <a:lnSpc>
                <a:spcPct val="80000"/>
              </a:lnSpc>
            </a:pPr>
            <a:r>
              <a:rPr kumimoji="1" lang="en-US" altLang="zh-CN" sz="2400" b="1" dirty="0">
                <a:solidFill>
                  <a:srgbClr val="FFFFFF"/>
                </a:solidFill>
              </a:rPr>
              <a:t>     while ( S[</a:t>
            </a:r>
            <a:r>
              <a:rPr kumimoji="1" lang="en-US" altLang="zh-CN" sz="2400" b="1" dirty="0" err="1">
                <a:solidFill>
                  <a:srgbClr val="FFFFFF"/>
                </a:solidFill>
              </a:rPr>
              <a:t>i</a:t>
            </a:r>
            <a:r>
              <a:rPr kumimoji="1" lang="en-US" altLang="zh-CN" sz="2400" b="1" dirty="0">
                <a:solidFill>
                  <a:srgbClr val="FFFFFF"/>
                </a:solidFill>
              </a:rPr>
              <a:t>]!=‘\0’  &amp;&amp;  T[j]!=‘\0’) {</a:t>
            </a:r>
          </a:p>
          <a:p>
            <a:pPr marL="324000" algn="l" eaLnBrk="1" hangingPunct="1">
              <a:lnSpc>
                <a:spcPct val="80000"/>
              </a:lnSpc>
            </a:pPr>
            <a:r>
              <a:rPr kumimoji="1" lang="en-US" altLang="zh-CN" sz="2400" b="1" dirty="0">
                <a:solidFill>
                  <a:srgbClr val="FFFFFF"/>
                </a:solidFill>
              </a:rPr>
              <a:t>         if (S [</a:t>
            </a:r>
            <a:r>
              <a:rPr kumimoji="1" lang="en-US" altLang="zh-CN" sz="2400" b="1" dirty="0" err="1">
                <a:solidFill>
                  <a:srgbClr val="FFFFFF"/>
                </a:solidFill>
              </a:rPr>
              <a:t>i</a:t>
            </a:r>
            <a:r>
              <a:rPr kumimoji="1" lang="en-US" altLang="zh-CN" sz="2400" b="1" dirty="0">
                <a:solidFill>
                  <a:srgbClr val="FFFFFF"/>
                </a:solidFill>
              </a:rPr>
              <a:t>] == T[j] ) {</a:t>
            </a:r>
          </a:p>
          <a:p>
            <a:pPr marL="324000"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i</a:t>
            </a:r>
            <a:r>
              <a:rPr kumimoji="1" lang="en-US" altLang="zh-CN" sz="2400" b="1" dirty="0">
                <a:solidFill>
                  <a:srgbClr val="FFFFFF"/>
                </a:solidFill>
              </a:rPr>
              <a:t>++;   </a:t>
            </a:r>
          </a:p>
          <a:p>
            <a:pPr marL="324000" algn="l" eaLnBrk="1" hangingPunct="1">
              <a:lnSpc>
                <a:spcPct val="80000"/>
              </a:lnSpc>
            </a:pPr>
            <a:r>
              <a:rPr kumimoji="1" lang="en-US" altLang="zh-CN" sz="2400" b="1" dirty="0">
                <a:solidFill>
                  <a:srgbClr val="FFFFFF"/>
                </a:solidFill>
              </a:rPr>
              <a:t>             </a:t>
            </a:r>
            <a:r>
              <a:rPr kumimoji="1" lang="en-US" altLang="zh-CN" sz="2400" b="1" dirty="0" err="1">
                <a:solidFill>
                  <a:srgbClr val="FFFFFF"/>
                </a:solidFill>
              </a:rPr>
              <a:t>j++</a:t>
            </a:r>
            <a:r>
              <a:rPr kumimoji="1" lang="en-US" altLang="zh-CN" sz="2400" b="1" dirty="0">
                <a:solidFill>
                  <a:srgbClr val="FFFFFF"/>
                </a:solidFill>
              </a:rPr>
              <a:t> </a:t>
            </a:r>
          </a:p>
          <a:p>
            <a:pPr marL="324000" algn="l" eaLnBrk="1" hangingPunct="1">
              <a:lnSpc>
                <a:spcPct val="80000"/>
              </a:lnSpc>
            </a:pPr>
            <a:r>
              <a:rPr kumimoji="1" lang="en-US" altLang="zh-CN" sz="2400" b="1" dirty="0">
                <a:solidFill>
                  <a:srgbClr val="FFFFFF"/>
                </a:solidFill>
              </a:rPr>
              <a:t>         } </a:t>
            </a:r>
          </a:p>
          <a:p>
            <a:pPr marL="324000" algn="l" eaLnBrk="1" hangingPunct="1">
              <a:lnSpc>
                <a:spcPct val="80000"/>
              </a:lnSpc>
            </a:pPr>
            <a:r>
              <a:rPr kumimoji="1" lang="en-US" altLang="zh-CN" sz="1800" b="1" dirty="0">
                <a:solidFill>
                  <a:srgbClr val="FF6600"/>
                </a:solidFill>
                <a:latin typeface="楷体_GB2312" pitchFamily="49" charset="-122"/>
                <a:ea typeface="楷体_GB2312" pitchFamily="49" charset="-122"/>
              </a:rPr>
              <a:t>   </a:t>
            </a:r>
            <a:r>
              <a:rPr kumimoji="1" lang="en-US" altLang="zh-CN" sz="2400" b="1" dirty="0">
                <a:solidFill>
                  <a:srgbClr val="FFFFFF"/>
                </a:solidFill>
              </a:rPr>
              <a:t>     else {</a:t>
            </a:r>
          </a:p>
          <a:p>
            <a:pPr marL="324000">
              <a:lnSpc>
                <a:spcPct val="80000"/>
              </a:lnSpc>
            </a:pPr>
            <a:r>
              <a:rPr kumimoji="1" lang="en-US" altLang="zh-CN" sz="2400" b="1" dirty="0">
                <a:solidFill>
                  <a:srgbClr val="FFFFFF"/>
                </a:solidFill>
              </a:rPr>
              <a:t>            </a:t>
            </a:r>
            <a:r>
              <a:rPr kumimoji="1" lang="en-US" altLang="zh-CN" sz="2400" b="1" dirty="0" err="1">
                <a:solidFill>
                  <a:srgbClr val="FF9900"/>
                </a:solidFill>
              </a:rPr>
              <a:t>i</a:t>
            </a:r>
            <a:r>
              <a:rPr kumimoji="1" lang="en-US" altLang="zh-CN" sz="2400" b="1" dirty="0">
                <a:solidFill>
                  <a:srgbClr val="FF9900"/>
                </a:solidFill>
              </a:rPr>
              <a:t> = </a:t>
            </a:r>
            <a:r>
              <a:rPr kumimoji="1" lang="en-US" altLang="zh-CN" sz="2400" b="1" dirty="0" err="1">
                <a:solidFill>
                  <a:srgbClr val="FF9900"/>
                </a:solidFill>
              </a:rPr>
              <a:t>i</a:t>
            </a:r>
            <a:r>
              <a:rPr kumimoji="1" lang="en-US" altLang="zh-CN" sz="2400" b="1" dirty="0">
                <a:solidFill>
                  <a:srgbClr val="FF9900"/>
                </a:solidFill>
              </a:rPr>
              <a:t>-j +1;	</a:t>
            </a:r>
            <a:r>
              <a:rPr kumimoji="1" lang="en-US" altLang="zh-CN" sz="2000" b="1" dirty="0">
                <a:solidFill>
                  <a:srgbClr val="FF6600"/>
                </a:solidFill>
                <a:latin typeface="楷体_GB2312" pitchFamily="49" charset="-122"/>
                <a:ea typeface="楷体_GB2312" pitchFamily="49" charset="-122"/>
              </a:rPr>
              <a:t>//</a:t>
            </a:r>
            <a:r>
              <a:rPr kumimoji="1" lang="en-US" altLang="zh-CN" sz="2000" b="1" dirty="0" err="1">
                <a:solidFill>
                  <a:srgbClr val="FF6600"/>
                </a:solidFill>
                <a:latin typeface="楷体_GB2312" pitchFamily="49" charset="-122"/>
                <a:ea typeface="楷体_GB2312" pitchFamily="49" charset="-122"/>
              </a:rPr>
              <a:t>i</a:t>
            </a:r>
            <a:r>
              <a:rPr kumimoji="1" lang="zh-CN" altLang="en-US" sz="2000" b="1" dirty="0">
                <a:solidFill>
                  <a:srgbClr val="FF6600"/>
                </a:solidFill>
                <a:latin typeface="楷体_GB2312" pitchFamily="49" charset="-122"/>
                <a:ea typeface="楷体_GB2312" pitchFamily="49" charset="-122"/>
              </a:rPr>
              <a:t>回退到上次匹配起始位置的下一个位置</a:t>
            </a:r>
            <a:endParaRPr kumimoji="1" lang="en-US" altLang="zh-CN" sz="2000" b="1" dirty="0">
              <a:solidFill>
                <a:srgbClr val="FF6600"/>
              </a:solidFill>
              <a:latin typeface="楷体_GB2312" pitchFamily="49" charset="-122"/>
              <a:ea typeface="楷体_GB2312" pitchFamily="49" charset="-122"/>
            </a:endParaRPr>
          </a:p>
          <a:p>
            <a:pPr marL="324000">
              <a:lnSpc>
                <a:spcPct val="80000"/>
              </a:lnSpc>
            </a:pPr>
            <a:r>
              <a:rPr kumimoji="1" lang="en-US" altLang="zh-CN" sz="2400" b="1" dirty="0">
                <a:solidFill>
                  <a:srgbClr val="FF9900"/>
                </a:solidFill>
              </a:rPr>
              <a:t>            j = 0;</a:t>
            </a:r>
            <a:r>
              <a:rPr kumimoji="1" lang="en-US" altLang="zh-CN" sz="2400" b="1" dirty="0">
                <a:solidFill>
                  <a:srgbClr val="FFFFFF"/>
                </a:solidFill>
              </a:rPr>
              <a:t> 		</a:t>
            </a:r>
            <a:r>
              <a:rPr kumimoji="1" lang="en-US" altLang="zh-CN" sz="2000" b="1" dirty="0">
                <a:solidFill>
                  <a:srgbClr val="FF6600"/>
                </a:solidFill>
                <a:latin typeface="楷体_GB2312" pitchFamily="49" charset="-122"/>
                <a:ea typeface="楷体_GB2312" pitchFamily="49" charset="-122"/>
              </a:rPr>
              <a:t>//j</a:t>
            </a:r>
            <a:r>
              <a:rPr kumimoji="1" lang="zh-CN" altLang="en-US" sz="2000" b="1" dirty="0">
                <a:solidFill>
                  <a:srgbClr val="FF6600"/>
                </a:solidFill>
                <a:latin typeface="楷体_GB2312" pitchFamily="49" charset="-122"/>
                <a:ea typeface="楷体_GB2312" pitchFamily="49" charset="-122"/>
              </a:rPr>
              <a:t>回退到起始位置重新开始查找</a:t>
            </a:r>
            <a:endParaRPr kumimoji="1" lang="zh-CN" altLang="en-US" sz="2000" b="1" dirty="0">
              <a:solidFill>
                <a:srgbClr val="5294D6"/>
              </a:solidFill>
              <a:latin typeface="楷体_GB2312" pitchFamily="49" charset="-122"/>
              <a:ea typeface="楷体_GB2312" pitchFamily="49" charset="-122"/>
            </a:endParaRPr>
          </a:p>
          <a:p>
            <a:pPr marL="324000" algn="l" eaLnBrk="1" hangingPunct="1">
              <a:lnSpc>
                <a:spcPct val="80000"/>
              </a:lnSpc>
            </a:pPr>
            <a:r>
              <a:rPr kumimoji="1" lang="zh-CN" altLang="en-US" sz="2400" b="1" dirty="0">
                <a:solidFill>
                  <a:srgbClr val="FFFFFF"/>
                </a:solidFill>
              </a:rPr>
              <a:t>         </a:t>
            </a:r>
            <a:r>
              <a:rPr kumimoji="1" lang="en-US" altLang="zh-CN" sz="2400" b="1" dirty="0">
                <a:solidFill>
                  <a:srgbClr val="FFFFFF"/>
                </a:solidFill>
              </a:rPr>
              <a:t>}</a:t>
            </a:r>
          </a:p>
          <a:p>
            <a:pPr marL="324000" algn="l" eaLnBrk="1" hangingPunct="1">
              <a:lnSpc>
                <a:spcPct val="80000"/>
              </a:lnSpc>
            </a:pPr>
            <a:r>
              <a:rPr kumimoji="1" lang="en-US" altLang="zh-CN" sz="2400" b="1" dirty="0">
                <a:solidFill>
                  <a:srgbClr val="FFFFFF"/>
                </a:solidFill>
              </a:rPr>
              <a:t>     }</a:t>
            </a:r>
          </a:p>
          <a:p>
            <a:pPr marL="324000">
              <a:lnSpc>
                <a:spcPct val="80000"/>
              </a:lnSpc>
            </a:pPr>
            <a:r>
              <a:rPr kumimoji="1" lang="en-US" altLang="zh-CN" sz="2400" b="1" dirty="0">
                <a:solidFill>
                  <a:srgbClr val="FFFFFF"/>
                </a:solidFill>
              </a:rPr>
              <a:t>     if ( T[j] == ‘\0’) 	</a:t>
            </a:r>
            <a:r>
              <a:rPr kumimoji="1" lang="en-US" altLang="zh-CN" sz="2000" b="1" dirty="0">
                <a:solidFill>
                  <a:srgbClr val="FF6600"/>
                </a:solidFill>
                <a:latin typeface="楷体_GB2312" pitchFamily="49" charset="-122"/>
                <a:ea typeface="楷体_GB2312" pitchFamily="49" charset="-122"/>
              </a:rPr>
              <a:t>//</a:t>
            </a:r>
            <a:r>
              <a:rPr kumimoji="1" lang="zh-CN" altLang="en-US" sz="2000" b="1" dirty="0">
                <a:solidFill>
                  <a:srgbClr val="FF6600"/>
                </a:solidFill>
                <a:latin typeface="楷体_GB2312" pitchFamily="49" charset="-122"/>
                <a:ea typeface="楷体_GB2312" pitchFamily="49" charset="-122"/>
              </a:rPr>
              <a:t>匹配成功，返回匹配位置</a:t>
            </a:r>
            <a:endParaRPr kumimoji="1" lang="en-US" altLang="zh-CN" sz="2000" b="1" dirty="0">
              <a:solidFill>
                <a:srgbClr val="FF6600"/>
              </a:solidFill>
              <a:latin typeface="楷体_GB2312" pitchFamily="49" charset="-122"/>
              <a:ea typeface="楷体_GB2312" pitchFamily="49" charset="-122"/>
            </a:endParaRPr>
          </a:p>
          <a:p>
            <a:pPr marL="324000" algn="l" eaLnBrk="1" hangingPunct="1">
              <a:lnSpc>
                <a:spcPct val="80000"/>
              </a:lnSpc>
            </a:pPr>
            <a:r>
              <a:rPr kumimoji="1" lang="en-US" altLang="zh-CN" sz="2400" b="1" dirty="0">
                <a:solidFill>
                  <a:srgbClr val="FFFFFF"/>
                </a:solidFill>
              </a:rPr>
              <a:t>         return  </a:t>
            </a:r>
            <a:r>
              <a:rPr kumimoji="1" lang="en-US" altLang="zh-CN" sz="2400" b="1" dirty="0" err="1">
                <a:solidFill>
                  <a:srgbClr val="FFFFFF"/>
                </a:solidFill>
              </a:rPr>
              <a:t>i</a:t>
            </a:r>
            <a:r>
              <a:rPr kumimoji="1" lang="en-US" altLang="zh-CN" sz="2400" b="1" dirty="0">
                <a:solidFill>
                  <a:srgbClr val="FFFFFF"/>
                </a:solidFill>
              </a:rPr>
              <a:t>-j;  </a:t>
            </a:r>
            <a:endParaRPr kumimoji="1" lang="en-US" altLang="zh-CN" sz="2000" b="1" dirty="0">
              <a:solidFill>
                <a:srgbClr val="5294D6"/>
              </a:solidFill>
              <a:latin typeface="楷体_GB2312" pitchFamily="49" charset="-122"/>
              <a:ea typeface="楷体_GB2312" pitchFamily="49" charset="-122"/>
            </a:endParaRPr>
          </a:p>
          <a:p>
            <a:pPr marL="324000" algn="l" eaLnBrk="1" hangingPunct="1">
              <a:lnSpc>
                <a:spcPct val="80000"/>
              </a:lnSpc>
            </a:pPr>
            <a:r>
              <a:rPr kumimoji="1" lang="en-US" altLang="zh-CN" sz="2400" b="1" dirty="0">
                <a:solidFill>
                  <a:srgbClr val="FFFFFF"/>
                </a:solidFill>
              </a:rPr>
              <a:t>    else    </a:t>
            </a:r>
          </a:p>
          <a:p>
            <a:pPr marL="324000" algn="l" eaLnBrk="1" hangingPunct="1">
              <a:lnSpc>
                <a:spcPct val="80000"/>
              </a:lnSpc>
            </a:pPr>
            <a:r>
              <a:rPr kumimoji="1" lang="en-US" altLang="zh-CN" sz="2400" b="1" dirty="0">
                <a:solidFill>
                  <a:srgbClr val="FFFFFF"/>
                </a:solidFill>
              </a:rPr>
              <a:t>         return -1;                   </a:t>
            </a:r>
          </a:p>
          <a:p>
            <a:pPr marL="324000" algn="l" eaLnBrk="1" hangingPunct="1">
              <a:lnSpc>
                <a:spcPct val="80000"/>
              </a:lnSpc>
            </a:pPr>
            <a:r>
              <a:rPr kumimoji="1" lang="en-US" altLang="zh-CN" sz="2400" b="1" dirty="0">
                <a:solidFill>
                  <a:srgbClr val="FFFFFF"/>
                </a:solidFill>
              </a:rPr>
              <a:t>}</a:t>
            </a:r>
            <a:endParaRPr kumimoji="1" lang="en-US" altLang="zh-CN" sz="2000" b="1" dirty="0">
              <a:solidFill>
                <a:srgbClr val="5294D6"/>
              </a:solidFill>
              <a:latin typeface="楷体_GB2312" pitchFamily="49" charset="-122"/>
              <a:ea typeface="楷体_GB2312" pitchFamily="49" charset="-122"/>
            </a:endParaRPr>
          </a:p>
        </p:txBody>
      </p:sp>
    </p:spTree>
    <p:extLst>
      <p:ext uri="{BB962C8B-B14F-4D97-AF65-F5344CB8AC3E}">
        <p14:creationId xmlns:p14="http://schemas.microsoft.com/office/powerpoint/2010/main" val="42167066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CCCB9F-0CAA-40C1-AC38-04A6B4C75C4F}"/>
              </a:ext>
            </a:extLst>
          </p:cNvPr>
          <p:cNvSpPr>
            <a:spLocks noGrp="1"/>
          </p:cNvSpPr>
          <p:nvPr>
            <p:ph type="title"/>
          </p:nvPr>
        </p:nvSpPr>
        <p:spPr/>
        <p:txBody>
          <a:bodyPr/>
          <a:lstStyle/>
          <a:p>
            <a:r>
              <a:rPr lang="zh-CN" altLang="en-US" dirty="0"/>
              <a:t>朴素字符串匹配算法存在的问题</a:t>
            </a:r>
          </a:p>
        </p:txBody>
      </p:sp>
      <p:sp>
        <p:nvSpPr>
          <p:cNvPr id="3" name="灯片编号占位符 2">
            <a:extLst>
              <a:ext uri="{FF2B5EF4-FFF2-40B4-BE49-F238E27FC236}">
                <a16:creationId xmlns:a16="http://schemas.microsoft.com/office/drawing/2014/main" xmlns="" id="{88484CE4-3A2E-489D-AB37-D9674D46DB40}"/>
              </a:ext>
            </a:extLst>
          </p:cNvPr>
          <p:cNvSpPr>
            <a:spLocks noGrp="1"/>
          </p:cNvSpPr>
          <p:nvPr>
            <p:ph type="sldNum" sz="quarter" idx="11"/>
          </p:nvPr>
        </p:nvSpPr>
        <p:spPr/>
        <p:txBody>
          <a:bodyPr/>
          <a:lstStyle/>
          <a:p>
            <a:fld id="{0C913308-F349-4B6D-A68A-DD1791B4A57B}" type="slidenum">
              <a:rPr lang="zh-CN" altLang="en-US" smtClean="0"/>
              <a:pPr/>
              <a:t>85</a:t>
            </a:fld>
            <a:endParaRPr lang="zh-CN" altLang="en-US" dirty="0"/>
          </a:p>
        </p:txBody>
      </p:sp>
      <p:pic>
        <p:nvPicPr>
          <p:cNvPr id="4" name="图片 3">
            <a:extLst>
              <a:ext uri="{FF2B5EF4-FFF2-40B4-BE49-F238E27FC236}">
                <a16:creationId xmlns:a16="http://schemas.microsoft.com/office/drawing/2014/main" xmlns="" id="{E202CCC1-A701-4EAB-BBB1-E24F3FFD1B5D}"/>
              </a:ext>
            </a:extLst>
          </p:cNvPr>
          <p:cNvPicPr>
            <a:picLocks noChangeAspect="1"/>
          </p:cNvPicPr>
          <p:nvPr/>
        </p:nvPicPr>
        <p:blipFill>
          <a:blip r:embed="rId2" cstate="print"/>
          <a:stretch>
            <a:fillRect/>
          </a:stretch>
        </p:blipFill>
        <p:spPr>
          <a:xfrm>
            <a:off x="0" y="764705"/>
            <a:ext cx="12190413" cy="4041847"/>
          </a:xfrm>
          <a:prstGeom prst="rect">
            <a:avLst/>
          </a:prstGeom>
        </p:spPr>
      </p:pic>
      <p:sp>
        <p:nvSpPr>
          <p:cNvPr id="5" name="Rectangle 14">
            <a:extLst>
              <a:ext uri="{FF2B5EF4-FFF2-40B4-BE49-F238E27FC236}">
                <a16:creationId xmlns:a16="http://schemas.microsoft.com/office/drawing/2014/main" xmlns="" id="{25574287-8042-41E6-AFF7-64BC1A52256E}"/>
              </a:ext>
            </a:extLst>
          </p:cNvPr>
          <p:cNvSpPr>
            <a:spLocks noChangeArrowheads="1"/>
          </p:cNvSpPr>
          <p:nvPr/>
        </p:nvSpPr>
        <p:spPr bwMode="auto">
          <a:xfrm>
            <a:off x="-73396" y="4806551"/>
            <a:ext cx="12263809" cy="1754326"/>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l" eaLnBrk="1" hangingPunct="1">
              <a:lnSpc>
                <a:spcPct val="150000"/>
              </a:lnSpc>
              <a:spcBef>
                <a:spcPct val="50000"/>
              </a:spcBef>
              <a:defRPr/>
            </a:pPr>
            <a:r>
              <a:rPr kumimoji="1" lang="zh-CN" altLang="en-US" sz="2400" b="1" dirty="0">
                <a:solidFill>
                  <a:srgbClr val="FFFFFF"/>
                </a:solidFill>
                <a:latin typeface="黑体" pitchFamily="49" charset="-122"/>
                <a:ea typeface="黑体" pitchFamily="49" charset="-122"/>
              </a:rPr>
              <a:t>朴素字符串匹配算法存在的问题：</a:t>
            </a:r>
          </a:p>
          <a:p>
            <a:pPr>
              <a:lnSpc>
                <a:spcPct val="150000"/>
              </a:lnSpc>
              <a:defRPr/>
            </a:pPr>
            <a:r>
              <a:rPr kumimoji="1" lang="zh-CN" altLang="en-US" sz="2400" b="1" dirty="0">
                <a:solidFill>
                  <a:srgbClr val="FFFFFF"/>
                </a:solidFill>
                <a:latin typeface="黑体" pitchFamily="49" charset="-122"/>
                <a:ea typeface="黑体" pitchFamily="49" charset="-122"/>
              </a:rPr>
              <a:t>① 当前匹配在找到不匹配的字符后，要将源串中下一次匹配开始位置移动一个位置（即要回溯），而不管当前匹配情况，如上图。</a:t>
            </a:r>
          </a:p>
        </p:txBody>
      </p:sp>
    </p:spTree>
    <p:extLst>
      <p:ext uri="{BB962C8B-B14F-4D97-AF65-F5344CB8AC3E}">
        <p14:creationId xmlns:p14="http://schemas.microsoft.com/office/powerpoint/2010/main" val="28808878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694606" y="-315913"/>
            <a:ext cx="9906398" cy="1143001"/>
          </a:xfrm>
        </p:spPr>
        <p:txBody>
          <a:bodyPr/>
          <a:lstStyle/>
          <a:p>
            <a:r>
              <a:rPr lang="zh-CN" altLang="en-US" sz="3200" b="1" dirty="0" smtClean="0">
                <a:solidFill>
                  <a:schemeClr val="tx1"/>
                </a:solidFill>
              </a:rPr>
              <a:t>朴素字符串匹配算法存在的问题</a:t>
            </a:r>
          </a:p>
        </p:txBody>
      </p:sp>
      <p:sp>
        <p:nvSpPr>
          <p:cNvPr id="3" name="灯片编号占位符 2">
            <a:extLst>
              <a:ext uri="{FF2B5EF4-FFF2-40B4-BE49-F238E27FC236}"/>
            </a:extLst>
          </p:cNvPr>
          <p:cNvSpPr>
            <a:spLocks noGrp="1"/>
          </p:cNvSpPr>
          <p:nvPr>
            <p:ph type="sldNum" sz="quarter" idx="4294967295"/>
          </p:nvPr>
        </p:nvSpPr>
        <p:spPr>
          <a:xfrm>
            <a:off x="4165058" y="6248400"/>
            <a:ext cx="3860297" cy="457200"/>
          </a:xfrm>
          <a:prstGeom prst="rect">
            <a:avLst/>
          </a:prstGeom>
        </p:spPr>
        <p:txBody>
          <a:bodyPr/>
          <a:lstStyle/>
          <a:p>
            <a:pPr algn="ctr">
              <a:defRPr/>
            </a:pPr>
            <a:fld id="{84B3BDC7-504D-4C2E-8492-3A522DE8B34A}" type="slidenum">
              <a:rPr lang="zh-CN" altLang="en-US" smtClean="0"/>
              <a:pPr algn="ctr">
                <a:defRPr/>
              </a:pPr>
              <a:t>86</a:t>
            </a:fld>
            <a:endParaRPr lang="zh-CN" altLang="en-US" dirty="0"/>
          </a:p>
        </p:txBody>
      </p:sp>
      <p:pic>
        <p:nvPicPr>
          <p:cNvPr id="942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5176"/>
            <a:ext cx="12190413"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18" name="Picture 2"/>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35316" y="4653136"/>
            <a:ext cx="11375106" cy="2160240"/>
          </a:xfrm>
          <a:prstGeom prst="rect">
            <a:avLst/>
          </a:prstGeom>
          <a:noFill/>
          <a:ln w="12700" cap="sq" cmpd="sng" algn="ctr">
            <a:noFill/>
            <a:prstDash val="solid"/>
            <a:miter lim="800000"/>
            <a:headEnd/>
            <a:tailEnd/>
          </a:ln>
        </p:spPr>
      </p:pic>
      <p:sp>
        <p:nvSpPr>
          <p:cNvPr id="5" name="Rectangle 14">
            <a:extLst>
              <a:ext uri="{FF2B5EF4-FFF2-40B4-BE49-F238E27FC236}"/>
            </a:extLst>
          </p:cNvPr>
          <p:cNvSpPr>
            <a:spLocks noChangeArrowheads="1"/>
          </p:cNvSpPr>
          <p:nvPr/>
        </p:nvSpPr>
        <p:spPr bwMode="auto">
          <a:xfrm>
            <a:off x="192593" y="4652964"/>
            <a:ext cx="11853906" cy="1477328"/>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eaLnBrk="1" hangingPunct="1">
              <a:lnSpc>
                <a:spcPct val="150000"/>
              </a:lnSpc>
              <a:spcBef>
                <a:spcPct val="50000"/>
              </a:spcBef>
              <a:defRPr/>
            </a:pPr>
            <a:r>
              <a:rPr kumimoji="1" lang="zh-CN" altLang="en-US" sz="2000" dirty="0">
                <a:solidFill>
                  <a:srgbClr val="FFFFFF"/>
                </a:solidFill>
                <a:latin typeface="黑体" pitchFamily="49" charset="-122"/>
                <a:ea typeface="黑体" pitchFamily="49" charset="-122"/>
              </a:rPr>
              <a:t>对于要匹配的子串</a:t>
            </a:r>
            <a:r>
              <a:rPr kumimoji="1" lang="en-US" altLang="zh-CN" sz="2000" dirty="0">
                <a:solidFill>
                  <a:srgbClr val="FFFFFF"/>
                </a:solidFill>
                <a:latin typeface="黑体" pitchFamily="49" charset="-122"/>
                <a:ea typeface="黑体" pitchFamily="49" charset="-122"/>
              </a:rPr>
              <a:t>T</a:t>
            </a:r>
            <a:r>
              <a:rPr kumimoji="1" lang="zh-CN" altLang="en-US" sz="2000" dirty="0">
                <a:solidFill>
                  <a:srgbClr val="FFFFFF"/>
                </a:solidFill>
                <a:latin typeface="黑体" pitchFamily="49" charset="-122"/>
                <a:ea typeface="黑体" pitchFamily="49" charset="-122"/>
              </a:rPr>
              <a:t>，“</a:t>
            </a:r>
            <a:r>
              <a:rPr kumimoji="1" lang="en-US" altLang="zh-CN" sz="2000" dirty="0" err="1">
                <a:solidFill>
                  <a:srgbClr val="FFFFFF"/>
                </a:solidFill>
                <a:latin typeface="黑体" pitchFamily="49" charset="-122"/>
                <a:ea typeface="黑体" pitchFamily="49" charset="-122"/>
              </a:rPr>
              <a:t>abcdex</a:t>
            </a:r>
            <a:r>
              <a:rPr kumimoji="1" lang="zh-CN" altLang="en-US" sz="2000" dirty="0">
                <a:solidFill>
                  <a:srgbClr val="FFFFFF"/>
                </a:solidFill>
                <a:latin typeface="黑体" pitchFamily="49" charset="-122"/>
                <a:ea typeface="黑体" pitchFamily="49" charset="-122"/>
              </a:rPr>
              <a:t>”首字母“</a:t>
            </a:r>
            <a:r>
              <a:rPr kumimoji="1" lang="en-US" altLang="zh-CN" sz="2000" dirty="0">
                <a:solidFill>
                  <a:srgbClr val="FFFFFF"/>
                </a:solidFill>
                <a:latin typeface="黑体" pitchFamily="49" charset="-122"/>
                <a:ea typeface="黑体" pitchFamily="49" charset="-122"/>
              </a:rPr>
              <a:t>a</a:t>
            </a:r>
            <a:r>
              <a:rPr kumimoji="1" lang="zh-CN" altLang="en-US" sz="2000" dirty="0">
                <a:solidFill>
                  <a:srgbClr val="FFFFFF"/>
                </a:solidFill>
                <a:latin typeface="黑体" pitchFamily="49" charset="-122"/>
                <a:ea typeface="黑体" pitchFamily="49" charset="-122"/>
              </a:rPr>
              <a:t>”与后面的串“</a:t>
            </a:r>
            <a:r>
              <a:rPr kumimoji="1" lang="en-US" altLang="zh-CN" sz="2000" dirty="0" err="1">
                <a:solidFill>
                  <a:srgbClr val="FFFFFF"/>
                </a:solidFill>
                <a:latin typeface="黑体" pitchFamily="49" charset="-122"/>
                <a:ea typeface="黑体" pitchFamily="49" charset="-122"/>
              </a:rPr>
              <a:t>bcdex</a:t>
            </a:r>
            <a:r>
              <a:rPr kumimoji="1" lang="zh-CN" altLang="en-US" sz="2000" dirty="0">
                <a:solidFill>
                  <a:srgbClr val="FFFFFF"/>
                </a:solidFill>
                <a:latin typeface="黑体" pitchFamily="49" charset="-122"/>
                <a:ea typeface="黑体" pitchFamily="49" charset="-122"/>
              </a:rPr>
              <a:t>”中任意一个字符都不相等，那么对于</a:t>
            </a:r>
            <a:r>
              <a:rPr kumimoji="1" lang="zh-CN" altLang="en-US" sz="2000" dirty="0">
                <a:solidFill>
                  <a:srgbClr val="FFFFFF"/>
                </a:solidFill>
                <a:latin typeface="宋体"/>
              </a:rPr>
              <a:t>①来说，前五位字符分别相等，意味着</a:t>
            </a:r>
            <a:r>
              <a:rPr kumimoji="1" lang="en-US" altLang="zh-CN" sz="2000" dirty="0">
                <a:solidFill>
                  <a:srgbClr val="FFFFFF"/>
                </a:solidFill>
                <a:latin typeface="宋体"/>
              </a:rPr>
              <a:t>T</a:t>
            </a:r>
            <a:r>
              <a:rPr kumimoji="1" lang="zh-CN" altLang="en-US" sz="2000" dirty="0" smtClean="0">
                <a:solidFill>
                  <a:srgbClr val="FFFFFF"/>
                </a:solidFill>
                <a:latin typeface="宋体"/>
              </a:rPr>
              <a:t>的</a:t>
            </a:r>
            <a:r>
              <a:rPr kumimoji="1" lang="zh-CN" altLang="en-US" sz="2000" dirty="0" smtClean="0">
                <a:solidFill>
                  <a:srgbClr val="FFFFFF"/>
                </a:solidFill>
                <a:latin typeface="黑体" pitchFamily="49" charset="-122"/>
                <a:ea typeface="黑体" pitchFamily="49" charset="-122"/>
              </a:rPr>
              <a:t>首</a:t>
            </a:r>
            <a:r>
              <a:rPr kumimoji="1" lang="zh-CN" altLang="en-US" sz="2000" dirty="0">
                <a:solidFill>
                  <a:srgbClr val="FFFFFF"/>
                </a:solidFill>
                <a:latin typeface="黑体" pitchFamily="49" charset="-122"/>
                <a:ea typeface="黑体" pitchFamily="49" charset="-122"/>
              </a:rPr>
              <a:t>字母“</a:t>
            </a:r>
            <a:r>
              <a:rPr kumimoji="1" lang="en-US" altLang="zh-CN" sz="2000" dirty="0">
                <a:solidFill>
                  <a:srgbClr val="FFFFFF"/>
                </a:solidFill>
                <a:latin typeface="黑体" pitchFamily="49" charset="-122"/>
                <a:ea typeface="黑体" pitchFamily="49" charset="-122"/>
              </a:rPr>
              <a:t>a</a:t>
            </a:r>
            <a:r>
              <a:rPr kumimoji="1" lang="zh-CN" altLang="en-US" sz="2000" dirty="0">
                <a:solidFill>
                  <a:srgbClr val="FFFFFF"/>
                </a:solidFill>
                <a:latin typeface="黑体" pitchFamily="49" charset="-122"/>
                <a:ea typeface="黑体" pitchFamily="49" charset="-122"/>
              </a:rPr>
              <a:t>”不可能与</a:t>
            </a:r>
            <a:r>
              <a:rPr kumimoji="1" lang="en-US" altLang="zh-CN" sz="2000" dirty="0">
                <a:solidFill>
                  <a:srgbClr val="FFFFFF"/>
                </a:solidFill>
                <a:latin typeface="黑体" pitchFamily="49" charset="-122"/>
                <a:ea typeface="黑体" pitchFamily="49" charset="-122"/>
              </a:rPr>
              <a:t>S</a:t>
            </a:r>
            <a:r>
              <a:rPr kumimoji="1" lang="zh-CN" altLang="en-US" sz="2000" dirty="0">
                <a:solidFill>
                  <a:srgbClr val="FFFFFF"/>
                </a:solidFill>
                <a:latin typeface="黑体" pitchFamily="49" charset="-122"/>
                <a:ea typeface="黑体" pitchFamily="49" charset="-122"/>
              </a:rPr>
              <a:t>串的第</a:t>
            </a:r>
            <a:r>
              <a:rPr kumimoji="1" lang="en-US" altLang="zh-CN" sz="2000" dirty="0">
                <a:solidFill>
                  <a:srgbClr val="FFFFFF"/>
                </a:solidFill>
                <a:latin typeface="黑体" pitchFamily="49" charset="-122"/>
                <a:ea typeface="黑体" pitchFamily="49" charset="-122"/>
              </a:rPr>
              <a:t>2</a:t>
            </a:r>
            <a:r>
              <a:rPr kumimoji="1" lang="zh-CN" altLang="en-US" sz="2000" dirty="0">
                <a:solidFill>
                  <a:srgbClr val="FFFFFF"/>
                </a:solidFill>
                <a:latin typeface="黑体" pitchFamily="49" charset="-122"/>
                <a:ea typeface="黑体" pitchFamily="49" charset="-122"/>
              </a:rPr>
              <a:t>位</a:t>
            </a:r>
            <a:r>
              <a:rPr kumimoji="1" lang="zh-CN" altLang="en-US" sz="2000" dirty="0" smtClean="0">
                <a:solidFill>
                  <a:srgbClr val="FFFFFF"/>
                </a:solidFill>
                <a:latin typeface="黑体" pitchFamily="49" charset="-122"/>
                <a:ea typeface="黑体" pitchFamily="49" charset="-122"/>
              </a:rPr>
              <a:t>到</a:t>
            </a:r>
            <a:r>
              <a:rPr kumimoji="1" lang="zh-CN" altLang="en-US" sz="2000" dirty="0">
                <a:solidFill>
                  <a:srgbClr val="FFFFFF"/>
                </a:solidFill>
                <a:latin typeface="黑体" pitchFamily="49" charset="-122"/>
                <a:ea typeface="黑体" pitchFamily="49" charset="-122"/>
              </a:rPr>
              <a:t>第</a:t>
            </a:r>
            <a:r>
              <a:rPr kumimoji="1" lang="en-US" altLang="zh-CN" sz="2000" dirty="0" smtClean="0">
                <a:solidFill>
                  <a:srgbClr val="FFFFFF"/>
                </a:solidFill>
                <a:latin typeface="黑体" pitchFamily="49" charset="-122"/>
                <a:ea typeface="黑体" pitchFamily="49" charset="-122"/>
              </a:rPr>
              <a:t>5</a:t>
            </a:r>
            <a:r>
              <a:rPr kumimoji="1" lang="zh-CN" altLang="en-US" sz="2000" dirty="0">
                <a:solidFill>
                  <a:srgbClr val="FFFFFF"/>
                </a:solidFill>
                <a:latin typeface="黑体" pitchFamily="49" charset="-122"/>
                <a:ea typeface="黑体" pitchFamily="49" charset="-122"/>
              </a:rPr>
              <a:t>位的字符相等，因此，此时的</a:t>
            </a:r>
            <a:r>
              <a:rPr kumimoji="1" lang="zh-CN" altLang="en-US" sz="2000" dirty="0">
                <a:solidFill>
                  <a:srgbClr val="FFFFFF"/>
                </a:solidFill>
                <a:latin typeface="宋体"/>
              </a:rPr>
              <a:t>②③④⑤</a:t>
            </a:r>
            <a:r>
              <a:rPr kumimoji="1" lang="zh-CN" altLang="en-US" sz="2000" dirty="0">
                <a:solidFill>
                  <a:srgbClr val="FFFFFF"/>
                </a:solidFill>
                <a:latin typeface="黑体" pitchFamily="49" charset="-122"/>
                <a:ea typeface="黑体" pitchFamily="49" charset="-122"/>
              </a:rPr>
              <a:t>判断都是多余的。</a:t>
            </a:r>
          </a:p>
        </p:txBody>
      </p:sp>
      <p:pic>
        <p:nvPicPr>
          <p:cNvPr id="188419" name="Picture 3"/>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240662" y="3080950"/>
            <a:ext cx="12094425" cy="1572186"/>
          </a:xfrm>
          <a:prstGeom prst="rect">
            <a:avLst/>
          </a:prstGeom>
          <a:solidFill>
            <a:schemeClr val="tx1">
              <a:lumMod val="90000"/>
            </a:schemeClr>
          </a:solidFill>
          <a:ln w="12700" cap="sq" cmpd="sng" algn="ctr">
            <a:noFill/>
            <a:prstDash val="solid"/>
            <a:miter lim="800000"/>
            <a:headEnd/>
            <a:tailEnd/>
          </a:ln>
        </p:spPr>
      </p:pic>
    </p:spTree>
    <p:extLst>
      <p:ext uri="{BB962C8B-B14F-4D97-AF65-F5344CB8AC3E}">
        <p14:creationId xmlns:p14="http://schemas.microsoft.com/office/powerpoint/2010/main" val="318137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88419"/>
                                        </p:tgtEl>
                                        <p:attrNameLst>
                                          <p:attrName>style.visibility</p:attrName>
                                        </p:attrNameLst>
                                      </p:cBhvr>
                                      <p:to>
                                        <p:strVal val="visible"/>
                                      </p:to>
                                    </p:set>
                                    <p:animEffect transition="in" filter="blinds(horizontal)">
                                      <p:cBhvr>
                                        <p:cTn id="13" dur="500"/>
                                        <p:tgtEl>
                                          <p:spTgt spid="188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838622" y="53751"/>
            <a:ext cx="9762382" cy="782961"/>
          </a:xfrm>
        </p:spPr>
        <p:txBody>
          <a:bodyPr/>
          <a:lstStyle/>
          <a:p>
            <a:r>
              <a:rPr lang="zh-CN" altLang="en-US" sz="3200" b="1" dirty="0" smtClean="0">
                <a:solidFill>
                  <a:schemeClr val="tx1"/>
                </a:solidFill>
              </a:rPr>
              <a:t>朴素字符串匹配算法存在的问题</a:t>
            </a:r>
          </a:p>
        </p:txBody>
      </p:sp>
      <p:sp>
        <p:nvSpPr>
          <p:cNvPr id="3" name="灯片编号占位符 2">
            <a:extLst>
              <a:ext uri="{FF2B5EF4-FFF2-40B4-BE49-F238E27FC236}"/>
            </a:extLst>
          </p:cNvPr>
          <p:cNvSpPr>
            <a:spLocks noGrp="1"/>
          </p:cNvSpPr>
          <p:nvPr>
            <p:ph type="sldNum" sz="quarter" idx="4294967295"/>
          </p:nvPr>
        </p:nvSpPr>
        <p:spPr>
          <a:xfrm>
            <a:off x="4165058" y="6248400"/>
            <a:ext cx="3860297" cy="457200"/>
          </a:xfrm>
          <a:prstGeom prst="rect">
            <a:avLst/>
          </a:prstGeom>
        </p:spPr>
        <p:txBody>
          <a:bodyPr/>
          <a:lstStyle/>
          <a:p>
            <a:pPr algn="ctr">
              <a:defRPr/>
            </a:pPr>
            <a:fld id="{3D7458AC-BFC2-4B50-BA7C-B4079EF8D58F}" type="slidenum">
              <a:rPr lang="zh-CN" altLang="en-US" smtClean="0"/>
              <a:pPr algn="ctr">
                <a:defRPr/>
              </a:pPr>
              <a:t>87</a:t>
            </a:fld>
            <a:endParaRPr lang="zh-CN" altLang="en-US" dirty="0"/>
          </a:p>
        </p:txBody>
      </p:sp>
      <p:sp>
        <p:nvSpPr>
          <p:cNvPr id="5" name="Rectangle 14">
            <a:extLst>
              <a:ext uri="{FF2B5EF4-FFF2-40B4-BE49-F238E27FC236}"/>
            </a:extLst>
          </p:cNvPr>
          <p:cNvSpPr>
            <a:spLocks noChangeArrowheads="1"/>
          </p:cNvSpPr>
          <p:nvPr/>
        </p:nvSpPr>
        <p:spPr bwMode="auto">
          <a:xfrm>
            <a:off x="192593" y="4868864"/>
            <a:ext cx="11853906" cy="1477328"/>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eaLnBrk="1" hangingPunct="1">
              <a:lnSpc>
                <a:spcPct val="150000"/>
              </a:lnSpc>
              <a:spcBef>
                <a:spcPct val="50000"/>
              </a:spcBef>
              <a:defRPr/>
            </a:pPr>
            <a:r>
              <a:rPr kumimoji="1" lang="zh-CN" altLang="en-US" sz="2000" dirty="0">
                <a:solidFill>
                  <a:srgbClr val="FFFFFF"/>
                </a:solidFill>
                <a:latin typeface="黑体" pitchFamily="49" charset="-122"/>
                <a:ea typeface="黑体" pitchFamily="49" charset="-122"/>
              </a:rPr>
              <a:t>对于要匹配的子串</a:t>
            </a:r>
            <a:r>
              <a:rPr kumimoji="1" lang="en-US" altLang="zh-CN" sz="2000" dirty="0">
                <a:solidFill>
                  <a:srgbClr val="FFFFFF"/>
                </a:solidFill>
                <a:latin typeface="黑体" pitchFamily="49" charset="-122"/>
                <a:ea typeface="黑体" pitchFamily="49" charset="-122"/>
              </a:rPr>
              <a:t>T</a:t>
            </a:r>
            <a:r>
              <a:rPr kumimoji="1" lang="zh-CN" altLang="en-US" sz="2000" dirty="0">
                <a:solidFill>
                  <a:srgbClr val="FFFFFF"/>
                </a:solidFill>
                <a:latin typeface="黑体" pitchFamily="49" charset="-122"/>
                <a:ea typeface="黑体" pitchFamily="49" charset="-122"/>
              </a:rPr>
              <a:t>，如果“</a:t>
            </a:r>
            <a:r>
              <a:rPr kumimoji="1" lang="en-US" altLang="zh-CN" sz="2000" dirty="0" err="1">
                <a:solidFill>
                  <a:srgbClr val="FFFFFF"/>
                </a:solidFill>
                <a:latin typeface="黑体" pitchFamily="49" charset="-122"/>
                <a:ea typeface="黑体" pitchFamily="49" charset="-122"/>
              </a:rPr>
              <a:t>abcabx</a:t>
            </a:r>
            <a:r>
              <a:rPr kumimoji="1" lang="zh-CN" altLang="en-US" sz="2000" dirty="0">
                <a:solidFill>
                  <a:srgbClr val="FFFFFF"/>
                </a:solidFill>
                <a:latin typeface="黑体" pitchFamily="49" charset="-122"/>
                <a:ea typeface="黑体" pitchFamily="49" charset="-122"/>
              </a:rPr>
              <a:t>”首字母“</a:t>
            </a:r>
            <a:r>
              <a:rPr kumimoji="1" lang="en-US" altLang="zh-CN" sz="2000" dirty="0">
                <a:solidFill>
                  <a:srgbClr val="FFFFFF"/>
                </a:solidFill>
                <a:latin typeface="黑体" pitchFamily="49" charset="-122"/>
                <a:ea typeface="黑体" pitchFamily="49" charset="-122"/>
              </a:rPr>
              <a:t>a</a:t>
            </a:r>
            <a:r>
              <a:rPr kumimoji="1" lang="zh-CN" altLang="en-US" sz="2000" dirty="0">
                <a:solidFill>
                  <a:srgbClr val="FFFFFF"/>
                </a:solidFill>
                <a:latin typeface="黑体" pitchFamily="49" charset="-122"/>
                <a:ea typeface="黑体" pitchFamily="49" charset="-122"/>
              </a:rPr>
              <a:t>”与后面的串字符有相同的，即</a:t>
            </a:r>
            <a:r>
              <a:rPr kumimoji="1" lang="en-US" altLang="zh-CN" sz="2000" dirty="0">
                <a:solidFill>
                  <a:srgbClr val="FFFFFF"/>
                </a:solidFill>
                <a:latin typeface="黑体" pitchFamily="49" charset="-122"/>
                <a:ea typeface="黑体" pitchFamily="49" charset="-122"/>
              </a:rPr>
              <a:t>T</a:t>
            </a:r>
            <a:r>
              <a:rPr kumimoji="1" lang="zh-CN" altLang="en-US" sz="2000" dirty="0">
                <a:solidFill>
                  <a:srgbClr val="FFFFFF"/>
                </a:solidFill>
                <a:latin typeface="黑体" pitchFamily="49" charset="-122"/>
                <a:ea typeface="黑体" pitchFamily="49" charset="-122"/>
              </a:rPr>
              <a:t>的首位“</a:t>
            </a:r>
            <a:r>
              <a:rPr kumimoji="1" lang="en-US" altLang="zh-CN" sz="2000" dirty="0">
                <a:solidFill>
                  <a:srgbClr val="FFFFFF"/>
                </a:solidFill>
                <a:latin typeface="黑体" pitchFamily="49" charset="-122"/>
                <a:ea typeface="黑体" pitchFamily="49" charset="-122"/>
              </a:rPr>
              <a:t>a</a:t>
            </a:r>
            <a:r>
              <a:rPr kumimoji="1" lang="zh-CN" altLang="en-US" sz="2000" dirty="0">
                <a:solidFill>
                  <a:srgbClr val="FFFFFF"/>
                </a:solidFill>
                <a:latin typeface="黑体" pitchFamily="49" charset="-122"/>
                <a:ea typeface="黑体" pitchFamily="49" charset="-122"/>
              </a:rPr>
              <a:t>” 与</a:t>
            </a:r>
            <a:r>
              <a:rPr kumimoji="1" lang="en-US" altLang="zh-CN" sz="2000" dirty="0">
                <a:solidFill>
                  <a:srgbClr val="FFFFFF"/>
                </a:solidFill>
                <a:latin typeface="黑体" pitchFamily="49" charset="-122"/>
                <a:ea typeface="黑体" pitchFamily="49" charset="-122"/>
              </a:rPr>
              <a:t>T</a:t>
            </a:r>
            <a:r>
              <a:rPr kumimoji="1" lang="zh-CN" altLang="en-US" sz="2000" dirty="0">
                <a:solidFill>
                  <a:srgbClr val="FFFFFF"/>
                </a:solidFill>
                <a:latin typeface="黑体" pitchFamily="49" charset="-122"/>
                <a:ea typeface="黑体" pitchFamily="49" charset="-122"/>
              </a:rPr>
              <a:t>第四位的“</a:t>
            </a:r>
            <a:r>
              <a:rPr kumimoji="1" lang="en-US" altLang="zh-CN" sz="2000" dirty="0">
                <a:solidFill>
                  <a:srgbClr val="FFFFFF"/>
                </a:solidFill>
                <a:latin typeface="黑体" pitchFamily="49" charset="-122"/>
                <a:ea typeface="黑体" pitchFamily="49" charset="-122"/>
              </a:rPr>
              <a:t>a</a:t>
            </a:r>
            <a:r>
              <a:rPr kumimoji="1" lang="zh-CN" altLang="en-US" sz="2000" dirty="0">
                <a:solidFill>
                  <a:srgbClr val="FFFFFF"/>
                </a:solidFill>
                <a:latin typeface="黑体" pitchFamily="49" charset="-122"/>
                <a:ea typeface="黑体" pitchFamily="49" charset="-122"/>
              </a:rPr>
              <a:t>” 相等，第二位的“</a:t>
            </a:r>
            <a:r>
              <a:rPr kumimoji="1" lang="en-US" altLang="zh-CN" sz="2000" dirty="0">
                <a:solidFill>
                  <a:srgbClr val="FFFFFF"/>
                </a:solidFill>
                <a:latin typeface="黑体" pitchFamily="49" charset="-122"/>
                <a:ea typeface="黑体" pitchFamily="49" charset="-122"/>
              </a:rPr>
              <a:t>b</a:t>
            </a:r>
            <a:r>
              <a:rPr kumimoji="1" lang="zh-CN" altLang="en-US" sz="2000" dirty="0">
                <a:solidFill>
                  <a:srgbClr val="FFFFFF"/>
                </a:solidFill>
                <a:latin typeface="黑体" pitchFamily="49" charset="-122"/>
                <a:ea typeface="黑体" pitchFamily="49" charset="-122"/>
              </a:rPr>
              <a:t>”与第五位的“</a:t>
            </a:r>
            <a:r>
              <a:rPr kumimoji="1" lang="en-US" altLang="zh-CN" sz="2000" dirty="0">
                <a:solidFill>
                  <a:srgbClr val="FFFFFF"/>
                </a:solidFill>
                <a:latin typeface="黑体" pitchFamily="49" charset="-122"/>
                <a:ea typeface="黑体" pitchFamily="49" charset="-122"/>
              </a:rPr>
              <a:t>b</a:t>
            </a:r>
            <a:r>
              <a:rPr kumimoji="1" lang="zh-CN" altLang="en-US" sz="2000" dirty="0">
                <a:solidFill>
                  <a:srgbClr val="FFFFFF"/>
                </a:solidFill>
                <a:latin typeface="黑体" pitchFamily="49" charset="-122"/>
                <a:ea typeface="黑体" pitchFamily="49" charset="-122"/>
              </a:rPr>
              <a:t>”相等，那么从</a:t>
            </a:r>
            <a:r>
              <a:rPr kumimoji="1" lang="zh-CN" altLang="en-US" sz="2000" dirty="0">
                <a:solidFill>
                  <a:srgbClr val="FFFFFF"/>
                </a:solidFill>
                <a:latin typeface="宋体"/>
              </a:rPr>
              <a:t>⑥可以看出</a:t>
            </a:r>
            <a:r>
              <a:rPr kumimoji="1" lang="en-US" altLang="zh-CN" sz="2000" dirty="0">
                <a:solidFill>
                  <a:srgbClr val="FFFFFF"/>
                </a:solidFill>
                <a:latin typeface="宋体"/>
              </a:rPr>
              <a:t>,S</a:t>
            </a:r>
            <a:r>
              <a:rPr kumimoji="1" lang="zh-CN" altLang="en-US" sz="2000" dirty="0">
                <a:solidFill>
                  <a:srgbClr val="FFFFFF"/>
                </a:solidFill>
                <a:latin typeface="宋体"/>
              </a:rPr>
              <a:t>的第</a:t>
            </a:r>
            <a:r>
              <a:rPr kumimoji="1" lang="en-US" altLang="zh-CN" sz="2000" dirty="0">
                <a:solidFill>
                  <a:srgbClr val="FFFFFF"/>
                </a:solidFill>
                <a:latin typeface="宋体"/>
              </a:rPr>
              <a:t>4</a:t>
            </a:r>
            <a:r>
              <a:rPr kumimoji="1" lang="zh-CN" altLang="en-US" sz="2000" dirty="0">
                <a:solidFill>
                  <a:srgbClr val="FFFFFF"/>
                </a:solidFill>
                <a:latin typeface="宋体"/>
              </a:rPr>
              <a:t>、</a:t>
            </a:r>
            <a:r>
              <a:rPr kumimoji="1" lang="en-US" altLang="zh-CN" sz="2000" dirty="0">
                <a:solidFill>
                  <a:srgbClr val="FFFFFF"/>
                </a:solidFill>
                <a:latin typeface="宋体"/>
              </a:rPr>
              <a:t>5</a:t>
            </a:r>
            <a:r>
              <a:rPr kumimoji="1" lang="zh-CN" altLang="en-US" sz="2000" dirty="0">
                <a:solidFill>
                  <a:srgbClr val="FFFFFF"/>
                </a:solidFill>
                <a:latin typeface="宋体"/>
              </a:rPr>
              <a:t>位与</a:t>
            </a:r>
            <a:r>
              <a:rPr kumimoji="1" lang="en-US" altLang="zh-CN" sz="2000" dirty="0">
                <a:solidFill>
                  <a:srgbClr val="FFFFFF"/>
                </a:solidFill>
                <a:latin typeface="宋体"/>
              </a:rPr>
              <a:t>T</a:t>
            </a:r>
            <a:r>
              <a:rPr kumimoji="1" lang="zh-CN" altLang="en-US" sz="2000" dirty="0">
                <a:solidFill>
                  <a:srgbClr val="FFFFFF"/>
                </a:solidFill>
                <a:latin typeface="宋体"/>
              </a:rPr>
              <a:t>的第</a:t>
            </a:r>
            <a:r>
              <a:rPr kumimoji="1" lang="en-US" altLang="zh-CN" sz="2000" dirty="0">
                <a:solidFill>
                  <a:srgbClr val="FFFFFF"/>
                </a:solidFill>
                <a:latin typeface="宋体"/>
              </a:rPr>
              <a:t>1</a:t>
            </a:r>
            <a:r>
              <a:rPr kumimoji="1" lang="zh-CN" altLang="en-US" sz="2000" dirty="0">
                <a:solidFill>
                  <a:srgbClr val="FFFFFF"/>
                </a:solidFill>
                <a:latin typeface="宋体"/>
              </a:rPr>
              <a:t> 、 </a:t>
            </a:r>
            <a:r>
              <a:rPr kumimoji="1" lang="en-US" altLang="zh-CN" sz="2000" dirty="0">
                <a:solidFill>
                  <a:srgbClr val="FFFFFF"/>
                </a:solidFill>
                <a:latin typeface="宋体"/>
              </a:rPr>
              <a:t>2</a:t>
            </a:r>
            <a:r>
              <a:rPr kumimoji="1" lang="zh-CN" altLang="en-US" sz="2000" dirty="0">
                <a:solidFill>
                  <a:srgbClr val="FFFFFF"/>
                </a:solidFill>
                <a:latin typeface="宋体"/>
              </a:rPr>
              <a:t>位是相同的，已经比较过了，不需要再重复比较，</a:t>
            </a:r>
            <a:r>
              <a:rPr kumimoji="1" lang="zh-CN" altLang="en-US" sz="2000" dirty="0">
                <a:solidFill>
                  <a:srgbClr val="FFFFFF"/>
                </a:solidFill>
                <a:latin typeface="黑体" pitchFamily="49" charset="-122"/>
                <a:ea typeface="黑体" pitchFamily="49" charset="-122"/>
              </a:rPr>
              <a:t>因此，此时的</a:t>
            </a:r>
            <a:r>
              <a:rPr kumimoji="1" lang="zh-CN" altLang="en-US" sz="2000" dirty="0">
                <a:solidFill>
                  <a:srgbClr val="FFFFFF"/>
                </a:solidFill>
                <a:latin typeface="宋体"/>
              </a:rPr>
              <a:t>④⑤</a:t>
            </a:r>
            <a:r>
              <a:rPr kumimoji="1" lang="zh-CN" altLang="en-US" sz="2000" dirty="0">
                <a:solidFill>
                  <a:srgbClr val="FFFFFF"/>
                </a:solidFill>
                <a:latin typeface="黑体" pitchFamily="49" charset="-122"/>
                <a:ea typeface="黑体" pitchFamily="49" charset="-122"/>
              </a:rPr>
              <a:t>判断都是多余的。</a:t>
            </a:r>
          </a:p>
        </p:txBody>
      </p:sp>
      <p:pic>
        <p:nvPicPr>
          <p:cNvPr id="952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469" y="836614"/>
            <a:ext cx="9648627"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pic>
        <p:nvPicPr>
          <p:cNvPr id="97287" name="Picture 7"/>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784930" y="3140969"/>
            <a:ext cx="11166165" cy="1598867"/>
          </a:xfrm>
          <a:prstGeom prst="rect">
            <a:avLst/>
          </a:prstGeom>
          <a:noFill/>
          <a:ln w="12700" cap="sq" cmpd="sng" algn="ctr">
            <a:noFill/>
            <a:prstDash val="solid"/>
            <a:miter lim="800000"/>
            <a:headEnd/>
            <a:tailEnd/>
          </a:ln>
        </p:spPr>
      </p:pic>
    </p:spTree>
    <p:extLst>
      <p:ext uri="{BB962C8B-B14F-4D97-AF65-F5344CB8AC3E}">
        <p14:creationId xmlns:p14="http://schemas.microsoft.com/office/powerpoint/2010/main" val="3042560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7287"/>
                                        </p:tgtEl>
                                        <p:attrNameLst>
                                          <p:attrName>style.visibility</p:attrName>
                                        </p:attrNameLst>
                                      </p:cBhvr>
                                      <p:to>
                                        <p:strVal val="visible"/>
                                      </p:to>
                                    </p:set>
                                    <p:animEffect transition="in" filter="blinds(horizontal)">
                                      <p:cBhvr>
                                        <p:cTn id="13"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09498C-D84F-4CFC-A20C-39FD52893858}"/>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xmlns="" id="{14AAA183-366F-44C1-BB41-CBCC082F6BB6}"/>
              </a:ext>
            </a:extLst>
          </p:cNvPr>
          <p:cNvSpPr>
            <a:spLocks noGrp="1"/>
          </p:cNvSpPr>
          <p:nvPr>
            <p:ph type="sldNum" sz="quarter" idx="11"/>
          </p:nvPr>
        </p:nvSpPr>
        <p:spPr/>
        <p:txBody>
          <a:bodyPr/>
          <a:lstStyle/>
          <a:p>
            <a:fld id="{0C913308-F349-4B6D-A68A-DD1791B4A57B}" type="slidenum">
              <a:rPr lang="zh-CN" altLang="en-US" smtClean="0"/>
              <a:pPr/>
              <a:t>88</a:t>
            </a:fld>
            <a:endParaRPr lang="zh-CN" altLang="en-US" dirty="0"/>
          </a:p>
        </p:txBody>
      </p:sp>
      <p:grpSp>
        <p:nvGrpSpPr>
          <p:cNvPr id="4" name="Group 38">
            <a:extLst>
              <a:ext uri="{FF2B5EF4-FFF2-40B4-BE49-F238E27FC236}">
                <a16:creationId xmlns:a16="http://schemas.microsoft.com/office/drawing/2014/main" xmlns="" id="{6CACB961-0AA2-4BAD-A825-D15DA31A8603}"/>
              </a:ext>
            </a:extLst>
          </p:cNvPr>
          <p:cNvGrpSpPr>
            <a:grpSpLocks/>
          </p:cNvGrpSpPr>
          <p:nvPr/>
        </p:nvGrpSpPr>
        <p:grpSpPr bwMode="auto">
          <a:xfrm>
            <a:off x="829423" y="1196752"/>
            <a:ext cx="10449685" cy="3815800"/>
            <a:chOff x="289" y="1200"/>
            <a:chExt cx="5136" cy="2352"/>
          </a:xfrm>
        </p:grpSpPr>
        <p:sp>
          <p:nvSpPr>
            <p:cNvPr id="5" name="Freeform 9">
              <a:extLst>
                <a:ext uri="{FF2B5EF4-FFF2-40B4-BE49-F238E27FC236}">
                  <a16:creationId xmlns:a16="http://schemas.microsoft.com/office/drawing/2014/main" xmlns="" id="{43D5944E-03C3-4614-AFA0-2137BFCED6A8}"/>
                </a:ext>
              </a:extLst>
            </p:cNvPr>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dirty="0"/>
            </a:p>
          </p:txBody>
        </p:sp>
        <p:sp>
          <p:nvSpPr>
            <p:cNvPr id="6" name="Text Box 10">
              <a:extLst>
                <a:ext uri="{FF2B5EF4-FFF2-40B4-BE49-F238E27FC236}">
                  <a16:creationId xmlns:a16="http://schemas.microsoft.com/office/drawing/2014/main" xmlns="" id="{1371AD0C-23AC-4213-9070-250EABCFEAF6}"/>
                </a:ext>
              </a:extLst>
            </p:cNvPr>
            <p:cNvSpPr txBox="1">
              <a:spLocks noChangeArrowheads="1"/>
            </p:cNvSpPr>
            <p:nvPr/>
          </p:nvSpPr>
          <p:spPr bwMode="auto">
            <a:xfrm>
              <a:off x="455" y="1522"/>
              <a:ext cx="4741" cy="1916"/>
            </a:xfrm>
            <a:prstGeom prst="rect">
              <a:avLst/>
            </a:prstGeom>
            <a:noFill/>
            <a:ln w="9525">
              <a:noFill/>
              <a:miter lim="800000"/>
              <a:headEnd/>
              <a:tailEnd/>
            </a:ln>
          </p:spPr>
          <p:txBody>
            <a:bodyPr wrap="square">
              <a:spAutoFit/>
            </a:bodyPr>
            <a:lstStyle/>
            <a:p>
              <a:pPr algn="just" fontAlgn="base">
                <a:spcBef>
                  <a:spcPct val="0"/>
                </a:spcBef>
              </a:pPr>
              <a:r>
                <a:rPr lang="zh-CN" altLang="en-US" sz="2800" baseline="0" dirty="0">
                  <a:solidFill>
                    <a:srgbClr val="000080"/>
                  </a:solidFill>
                  <a:latin typeface="幼圆" pitchFamily="49" charset="-122"/>
                  <a:ea typeface="幼圆" pitchFamily="49" charset="-122"/>
                </a:rPr>
                <a:t>源串称为主串，定义为</a:t>
              </a:r>
              <a:r>
                <a:rPr lang="en-US" altLang="zh-CN" sz="2800" baseline="0" dirty="0">
                  <a:solidFill>
                    <a:srgbClr val="000080"/>
                  </a:solidFill>
                  <a:latin typeface="幼圆" pitchFamily="49" charset="-122"/>
                  <a:ea typeface="幼圆" pitchFamily="49" charset="-122"/>
                </a:rPr>
                <a:t>S</a:t>
              </a:r>
              <a:r>
                <a:rPr lang="zh-CN" altLang="en-US" sz="2800" baseline="0" dirty="0">
                  <a:solidFill>
                    <a:srgbClr val="000080"/>
                  </a:solidFill>
                  <a:latin typeface="幼圆" pitchFamily="49" charset="-122"/>
                  <a:ea typeface="幼圆" pitchFamily="49" charset="-122"/>
                </a:rPr>
                <a:t>，当前匹配位置为</a:t>
              </a:r>
              <a:r>
                <a:rPr lang="en-US" altLang="zh-CN" sz="2800" dirty="0">
                  <a:solidFill>
                    <a:srgbClr val="000080"/>
                  </a:solidFill>
                  <a:latin typeface="幼圆" pitchFamily="49" charset="-122"/>
                  <a:ea typeface="幼圆" pitchFamily="49" charset="-122"/>
                </a:rPr>
                <a:t>i</a:t>
              </a:r>
              <a:r>
                <a:rPr lang="en-US" altLang="zh-CN" sz="2800" baseline="0" dirty="0">
                  <a:solidFill>
                    <a:srgbClr val="000080"/>
                  </a:solidFill>
                  <a:latin typeface="幼圆" pitchFamily="49" charset="-122"/>
                  <a:ea typeface="幼圆" pitchFamily="49" charset="-122"/>
                </a:rPr>
                <a:t>; </a:t>
              </a:r>
              <a:r>
                <a:rPr lang="zh-CN" altLang="en-US" sz="2800" baseline="0" dirty="0">
                  <a:solidFill>
                    <a:srgbClr val="000080"/>
                  </a:solidFill>
                  <a:latin typeface="幼圆" pitchFamily="49" charset="-122"/>
                  <a:ea typeface="幼圆" pitchFamily="49" charset="-122"/>
                </a:rPr>
                <a:t>目标串称为子串，定义为</a:t>
              </a:r>
              <a:r>
                <a:rPr lang="en-US" altLang="zh-CN" sz="2800" dirty="0">
                  <a:solidFill>
                    <a:srgbClr val="000080"/>
                  </a:solidFill>
                  <a:latin typeface="幼圆" pitchFamily="49" charset="-122"/>
                  <a:ea typeface="幼圆" pitchFamily="49" charset="-122"/>
                </a:rPr>
                <a:t>T</a:t>
              </a:r>
              <a:r>
                <a:rPr lang="zh-CN" altLang="en-US" sz="2800" dirty="0">
                  <a:solidFill>
                    <a:srgbClr val="000080"/>
                  </a:solidFill>
                  <a:latin typeface="幼圆" pitchFamily="49" charset="-122"/>
                  <a:ea typeface="幼圆" pitchFamily="49" charset="-122"/>
                </a:rPr>
                <a:t>，当前匹配位置为</a:t>
              </a:r>
              <a:r>
                <a:rPr lang="en-US" altLang="zh-CN" sz="2800" dirty="0">
                  <a:solidFill>
                    <a:srgbClr val="000080"/>
                  </a:solidFill>
                  <a:latin typeface="幼圆" pitchFamily="49" charset="-122"/>
                  <a:ea typeface="幼圆" pitchFamily="49" charset="-122"/>
                </a:rPr>
                <a:t>j</a:t>
              </a:r>
              <a:r>
                <a:rPr lang="zh-CN" altLang="en-US" sz="2800" dirty="0">
                  <a:solidFill>
                    <a:srgbClr val="000080"/>
                  </a:solidFill>
                  <a:latin typeface="幼圆" pitchFamily="49" charset="-122"/>
                  <a:ea typeface="幼圆" pitchFamily="49" charset="-122"/>
                </a:rPr>
                <a:t>。当前匹配在找到不匹配的字符后，重新开始匹配时：</a:t>
              </a:r>
              <a:endParaRPr lang="en-US" altLang="zh-CN" sz="28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800" baseline="0" dirty="0">
                  <a:solidFill>
                    <a:srgbClr val="000080"/>
                  </a:solidFill>
                  <a:latin typeface="幼圆" pitchFamily="49" charset="-122"/>
                  <a:ea typeface="幼圆" pitchFamily="49" charset="-122"/>
                </a:rPr>
                <a:t>主串当前位置</a:t>
              </a:r>
              <a:r>
                <a:rPr lang="en-US" altLang="zh-CN" sz="2800" baseline="0" dirty="0" err="1">
                  <a:solidFill>
                    <a:srgbClr val="000080"/>
                  </a:solidFill>
                  <a:latin typeface="幼圆" pitchFamily="49" charset="-122"/>
                  <a:ea typeface="幼圆" pitchFamily="49" charset="-122"/>
                </a:rPr>
                <a:t>i</a:t>
              </a:r>
              <a:r>
                <a:rPr lang="zh-CN" altLang="en-US" sz="2800" baseline="0" dirty="0">
                  <a:solidFill>
                    <a:srgbClr val="000080"/>
                  </a:solidFill>
                  <a:latin typeface="幼圆" pitchFamily="49" charset="-122"/>
                  <a:ea typeface="幼圆" pitchFamily="49" charset="-122"/>
                </a:rPr>
                <a:t>不回溯</a:t>
              </a:r>
              <a:r>
                <a:rPr lang="zh-CN" altLang="en-US" sz="2800" dirty="0">
                  <a:solidFill>
                    <a:srgbClr val="000080"/>
                  </a:solidFill>
                  <a:latin typeface="幼圆" pitchFamily="49" charset="-122"/>
                  <a:ea typeface="幼圆" pitchFamily="49" charset="-122"/>
                </a:rPr>
                <a:t>，即不重置为上次匹配开始位置的下一位置；</a:t>
              </a:r>
              <a:endParaRPr lang="en-US" altLang="zh-CN" sz="280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800" baseline="0" dirty="0">
                  <a:solidFill>
                    <a:srgbClr val="000080"/>
                  </a:solidFill>
                  <a:latin typeface="幼圆" pitchFamily="49" charset="-122"/>
                  <a:ea typeface="幼圆" pitchFamily="49" charset="-122"/>
                </a:rPr>
                <a:t>子串当前位置</a:t>
              </a:r>
              <a:r>
                <a:rPr lang="en-US" altLang="zh-CN" sz="2800" baseline="0" dirty="0">
                  <a:solidFill>
                    <a:srgbClr val="000080"/>
                  </a:solidFill>
                  <a:latin typeface="幼圆" pitchFamily="49" charset="-122"/>
                  <a:ea typeface="幼圆" pitchFamily="49" charset="-122"/>
                </a:rPr>
                <a:t>j</a:t>
              </a:r>
              <a:r>
                <a:rPr lang="zh-CN" altLang="en-US" sz="2800" baseline="0" dirty="0">
                  <a:solidFill>
                    <a:srgbClr val="000080"/>
                  </a:solidFill>
                  <a:latin typeface="幼圆" pitchFamily="49" charset="-122"/>
                  <a:ea typeface="幼圆" pitchFamily="49" charset="-122"/>
                </a:rPr>
                <a:t>视情况回溯至起始串位置</a:t>
              </a:r>
              <a:r>
                <a:rPr lang="zh-CN" altLang="en-US" sz="2800" dirty="0">
                  <a:solidFill>
                    <a:srgbClr val="000080"/>
                  </a:solidFill>
                  <a:latin typeface="幼圆" pitchFamily="49" charset="-122"/>
                  <a:ea typeface="幼圆" pitchFamily="49" charset="-122"/>
                </a:rPr>
                <a:t>（</a:t>
              </a:r>
              <a:r>
                <a:rPr lang="en-US" altLang="zh-CN" sz="2800" dirty="0">
                  <a:solidFill>
                    <a:srgbClr val="000080"/>
                  </a:solidFill>
                  <a:latin typeface="幼圆" pitchFamily="49" charset="-122"/>
                  <a:ea typeface="幼圆" pitchFamily="49" charset="-122"/>
                </a:rPr>
                <a:t>0</a:t>
              </a:r>
              <a:r>
                <a:rPr lang="zh-CN" altLang="en-US" sz="2800" dirty="0">
                  <a:solidFill>
                    <a:srgbClr val="000080"/>
                  </a:solidFill>
                  <a:latin typeface="幼圆" pitchFamily="49" charset="-122"/>
                  <a:ea typeface="幼圆" pitchFamily="49" charset="-122"/>
                </a:rPr>
                <a:t>），或子串中某一位置。</a:t>
              </a:r>
              <a:endParaRPr lang="zh-CN" altLang="en-US" sz="2800" baseline="0" dirty="0">
                <a:solidFill>
                  <a:srgbClr val="000080"/>
                </a:solidFill>
                <a:latin typeface="幼圆" pitchFamily="49" charset="-122"/>
                <a:ea typeface="幼圆" pitchFamily="49" charset="-122"/>
              </a:endParaRPr>
            </a:p>
          </p:txBody>
        </p:sp>
      </p:grpSp>
      <p:grpSp>
        <p:nvGrpSpPr>
          <p:cNvPr id="7" name="组合 19">
            <a:extLst>
              <a:ext uri="{FF2B5EF4-FFF2-40B4-BE49-F238E27FC236}">
                <a16:creationId xmlns:a16="http://schemas.microsoft.com/office/drawing/2014/main" xmlns="" id="{8053D108-CB09-4B27-BE78-2EA0253A5255}"/>
              </a:ext>
            </a:extLst>
          </p:cNvPr>
          <p:cNvGrpSpPr/>
          <p:nvPr/>
        </p:nvGrpSpPr>
        <p:grpSpPr>
          <a:xfrm>
            <a:off x="5316571" y="188641"/>
            <a:ext cx="6187009" cy="898525"/>
            <a:chOff x="1" y="188640"/>
            <a:chExt cx="2528408" cy="898525"/>
          </a:xfrm>
        </p:grpSpPr>
        <p:grpSp>
          <p:nvGrpSpPr>
            <p:cNvPr id="8" name="Group 7">
              <a:extLst>
                <a:ext uri="{FF2B5EF4-FFF2-40B4-BE49-F238E27FC236}">
                  <a16:creationId xmlns:a16="http://schemas.microsoft.com/office/drawing/2014/main" xmlns="" id="{2894B177-7C81-4644-9A5B-27DA735B0866}"/>
                </a:ext>
              </a:extLst>
            </p:cNvPr>
            <p:cNvGrpSpPr>
              <a:grpSpLocks/>
            </p:cNvGrpSpPr>
            <p:nvPr/>
          </p:nvGrpSpPr>
          <p:grpSpPr bwMode="auto">
            <a:xfrm>
              <a:off x="1" y="188640"/>
              <a:ext cx="2528408" cy="898525"/>
              <a:chOff x="476" y="506"/>
              <a:chExt cx="566" cy="565"/>
            </a:xfrm>
          </p:grpSpPr>
          <p:sp>
            <p:nvSpPr>
              <p:cNvPr id="11" name="Freeform 8">
                <a:extLst>
                  <a:ext uri="{FF2B5EF4-FFF2-40B4-BE49-F238E27FC236}">
                    <a16:creationId xmlns:a16="http://schemas.microsoft.com/office/drawing/2014/main" xmlns="" id="{1F75B540-526D-48D3-AD8D-96B6C48A22B8}"/>
                  </a:ext>
                </a:extLst>
              </p:cNvPr>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12" name="Rectangle 9">
                <a:extLst>
                  <a:ext uri="{FF2B5EF4-FFF2-40B4-BE49-F238E27FC236}">
                    <a16:creationId xmlns:a16="http://schemas.microsoft.com/office/drawing/2014/main" xmlns="" id="{0092AD67-9778-4EB6-B2F4-40102F220DA1}"/>
                  </a:ext>
                </a:extLst>
              </p:cNvPr>
              <p:cNvSpPr>
                <a:spLocks noChangeArrowheads="1"/>
              </p:cNvSpPr>
              <p:nvPr/>
            </p:nvSpPr>
            <p:spPr bwMode="auto">
              <a:xfrm>
                <a:off x="509" y="506"/>
                <a:ext cx="533" cy="484"/>
              </a:xfrm>
              <a:prstGeom prst="rect">
                <a:avLst/>
              </a:prstGeom>
              <a:noFill/>
              <a:ln w="9525">
                <a:noFill/>
                <a:miter lim="800000"/>
                <a:headEnd/>
                <a:tailEnd/>
              </a:ln>
              <a:effectLst>
                <a:outerShdw dist="28398" dir="3806097" algn="ctr" rotWithShape="0">
                  <a:schemeClr val="bg1"/>
                </a:outerShdw>
              </a:effectLst>
            </p:spPr>
            <p:txBody>
              <a:bodyPr wrap="square" anchor="ctr">
                <a:spAutoFit/>
              </a:bodyPr>
              <a:lstStyle/>
              <a:p>
                <a:r>
                  <a:rPr lang="zh-CN" altLang="en-US" sz="3200" baseline="0" dirty="0">
                    <a:solidFill>
                      <a:srgbClr val="FF0000"/>
                    </a:solidFill>
                    <a:ea typeface="华文新魏" pitchFamily="2" charset="-122"/>
                  </a:rPr>
                  <a:t>如何计算子串回溯的位置</a:t>
                </a:r>
                <a:r>
                  <a:rPr lang="zh-CN" altLang="en-US" sz="4400" baseline="0" dirty="0">
                    <a:solidFill>
                      <a:srgbClr val="FF0000"/>
                    </a:solidFill>
                    <a:ea typeface="华文新魏" pitchFamily="2" charset="-122"/>
                  </a:rPr>
                  <a:t> </a:t>
                </a:r>
              </a:p>
            </p:txBody>
          </p:sp>
        </p:grpSp>
        <p:sp>
          <p:nvSpPr>
            <p:cNvPr id="9" name="Freeform 31">
              <a:extLst>
                <a:ext uri="{FF2B5EF4-FFF2-40B4-BE49-F238E27FC236}">
                  <a16:creationId xmlns:a16="http://schemas.microsoft.com/office/drawing/2014/main" xmlns="" id="{1B105B04-D7FB-4463-BC4B-7C1C5905DE63}"/>
                </a:ext>
              </a:extLst>
            </p:cNvPr>
            <p:cNvSpPr>
              <a:spLocks/>
            </p:cNvSpPr>
            <p:nvPr/>
          </p:nvSpPr>
          <p:spPr bwMode="auto">
            <a:xfrm rot="530513">
              <a:off x="2097715" y="441242"/>
              <a:ext cx="413605" cy="393319"/>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0000"/>
            </a:solidFill>
            <a:ln w="9525">
              <a:solidFill>
                <a:srgbClr val="00FFFF"/>
              </a:solidFill>
              <a:round/>
              <a:headEnd/>
              <a:tailEnd/>
            </a:ln>
            <a:effectLst>
              <a:outerShdw dist="40161" dir="1106097" algn="ctr" rotWithShape="0">
                <a:srgbClr val="808080"/>
              </a:outerShdw>
            </a:effectLst>
          </p:spPr>
          <p:txBody>
            <a:bodyPr/>
            <a:lstStyle/>
            <a:p>
              <a:endParaRPr lang="zh-CN" altLang="en-US" dirty="0">
                <a:solidFill>
                  <a:srgbClr val="FF0000"/>
                </a:solidFill>
              </a:endParaRPr>
            </a:p>
          </p:txBody>
        </p:sp>
        <p:sp>
          <p:nvSpPr>
            <p:cNvPr id="10" name="Freeform 33">
              <a:extLst>
                <a:ext uri="{FF2B5EF4-FFF2-40B4-BE49-F238E27FC236}">
                  <a16:creationId xmlns:a16="http://schemas.microsoft.com/office/drawing/2014/main" xmlns="" id="{F9D28A6E-2770-44AE-984B-F71B2F7F8422}"/>
                </a:ext>
              </a:extLst>
            </p:cNvPr>
            <p:cNvSpPr>
              <a:spLocks/>
            </p:cNvSpPr>
            <p:nvPr/>
          </p:nvSpPr>
          <p:spPr bwMode="auto">
            <a:xfrm rot="530513">
              <a:off x="2180048" y="994134"/>
              <a:ext cx="152631" cy="62012"/>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pic>
        <p:nvPicPr>
          <p:cNvPr id="1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4687" r="51664" b="66746"/>
          <a:stretch/>
        </p:blipFill>
        <p:spPr bwMode="auto">
          <a:xfrm>
            <a:off x="623311" y="5012552"/>
            <a:ext cx="6017634" cy="15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Tree>
    <p:extLst>
      <p:ext uri="{BB962C8B-B14F-4D97-AF65-F5344CB8AC3E}">
        <p14:creationId xmlns:p14="http://schemas.microsoft.com/office/powerpoint/2010/main" val="184085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txBox="1">
            <a:spLocks/>
          </p:cNvSpPr>
          <p:nvPr/>
        </p:nvSpPr>
        <p:spPr bwMode="auto">
          <a:xfrm>
            <a:off x="8736427" y="6248400"/>
            <a:ext cx="2538680" cy="457200"/>
          </a:xfrm>
          <a:prstGeom prst="rect">
            <a:avLst/>
          </a:prstGeom>
          <a:noFill/>
          <a:ln w="9525">
            <a:noFill/>
            <a:miter lim="800000"/>
            <a:headEnd/>
            <a:tailEnd/>
          </a:ln>
        </p:spPr>
        <p:txBody>
          <a:bodyPr/>
          <a:lstStyle/>
          <a:p>
            <a:fld id="{360CBD79-46DD-4A47-AD24-CB375F8F78D3}" type="slidenum">
              <a:rPr lang="en-US" altLang="zh-CN" sz="1400">
                <a:solidFill>
                  <a:srgbClr val="FFFFFF"/>
                </a:solidFill>
              </a:rPr>
              <a:pPr/>
              <a:t>89</a:t>
            </a:fld>
            <a:endParaRPr lang="en-US" altLang="zh-CN" sz="1400">
              <a:solidFill>
                <a:srgbClr val="FFFFFF"/>
              </a:solidFill>
            </a:endParaRPr>
          </a:p>
        </p:txBody>
      </p:sp>
      <p:sp>
        <p:nvSpPr>
          <p:cNvPr id="50" name="AutoShape 2"/>
          <p:cNvSpPr>
            <a:spLocks noChangeArrowheads="1"/>
          </p:cNvSpPr>
          <p:nvPr/>
        </p:nvSpPr>
        <p:spPr bwMode="auto">
          <a:xfrm>
            <a:off x="0" y="6096000"/>
            <a:ext cx="12235746" cy="685800"/>
          </a:xfrm>
          <a:prstGeom prst="cloudCallout">
            <a:avLst>
              <a:gd name="adj1" fmla="val -6227"/>
              <a:gd name="adj2" fmla="val -196759"/>
            </a:avLst>
          </a:prstGeom>
          <a:solidFill>
            <a:srgbClr val="CCFFFF"/>
          </a:solidFill>
          <a:ln w="9525">
            <a:solidFill>
              <a:schemeClr val="bg1"/>
            </a:solidFill>
            <a:round/>
            <a:headEnd/>
            <a:tailEnd/>
          </a:ln>
          <a:effectLst>
            <a:outerShdw dist="35921" dir="2700000" algn="ctr" rotWithShape="0">
              <a:schemeClr val="bg2"/>
            </a:outerShdw>
          </a:effectLst>
          <a:extLst/>
        </p:spPr>
        <p:txBody>
          <a:bodyPr/>
          <a:lstStyle/>
          <a:p>
            <a:pPr eaLnBrk="1" hangingPunct="1">
              <a:spcBef>
                <a:spcPct val="20000"/>
              </a:spcBef>
              <a:defRPr/>
            </a:pPr>
            <a:r>
              <a:rPr kumimoji="1" lang="zh-CN" altLang="en-US" sz="2400" b="1" dirty="0">
                <a:solidFill>
                  <a:srgbClr val="0000FF"/>
                </a:solidFill>
                <a:effectLst>
                  <a:outerShdw blurRad="38100" dist="38100" dir="2700000" algn="tl">
                    <a:srgbClr val="000000"/>
                  </a:outerShdw>
                </a:effectLst>
                <a:ea typeface="楷体_GB2312" pitchFamily="49" charset="-122"/>
              </a:rPr>
              <a:t>奇妙的结果： </a:t>
            </a:r>
            <a:r>
              <a:rPr kumimoji="1" lang="en-US" altLang="zh-CN" sz="2400" b="1" dirty="0">
                <a:solidFill>
                  <a:srgbClr val="0000FF"/>
                </a:solidFill>
                <a:effectLst>
                  <a:outerShdw blurRad="38100" dist="38100" dir="2700000" algn="tl">
                    <a:srgbClr val="000000"/>
                  </a:outerShdw>
                </a:effectLst>
                <a:ea typeface="楷体_GB2312" pitchFamily="49" charset="-122"/>
              </a:rPr>
              <a:t>k </a:t>
            </a:r>
            <a:r>
              <a:rPr kumimoji="1" lang="zh-CN" altLang="en-US" sz="2400" b="1" dirty="0">
                <a:solidFill>
                  <a:srgbClr val="0000FF"/>
                </a:solidFill>
                <a:effectLst>
                  <a:outerShdw blurRad="38100" dist="38100" dir="2700000" algn="tl">
                    <a:srgbClr val="000000"/>
                  </a:outerShdw>
                </a:effectLst>
                <a:ea typeface="楷体_GB2312" pitchFamily="49" charset="-122"/>
              </a:rPr>
              <a:t>仅与子串</a:t>
            </a:r>
            <a:r>
              <a:rPr kumimoji="1" lang="en-US" altLang="zh-CN" sz="2400" b="1" dirty="0">
                <a:solidFill>
                  <a:srgbClr val="0000FF"/>
                </a:solidFill>
                <a:effectLst>
                  <a:outerShdw blurRad="38100" dist="38100" dir="2700000" algn="tl">
                    <a:srgbClr val="000000"/>
                  </a:outerShdw>
                </a:effectLst>
                <a:ea typeface="楷体_GB2312" pitchFamily="49" charset="-122"/>
              </a:rPr>
              <a:t>T</a:t>
            </a:r>
            <a:r>
              <a:rPr kumimoji="1" lang="zh-CN" altLang="en-US" sz="2400" b="1" dirty="0">
                <a:solidFill>
                  <a:srgbClr val="0000FF"/>
                </a:solidFill>
                <a:effectLst>
                  <a:outerShdw blurRad="38100" dist="38100" dir="2700000" algn="tl">
                    <a:srgbClr val="000000"/>
                  </a:outerShdw>
                </a:effectLst>
                <a:ea typeface="楷体_GB2312" pitchFamily="49" charset="-122"/>
              </a:rPr>
              <a:t>有关，与</a:t>
            </a:r>
            <a:r>
              <a:rPr kumimoji="1" lang="en-US" altLang="zh-CN" sz="2400" b="1" dirty="0">
                <a:solidFill>
                  <a:srgbClr val="0000FF"/>
                </a:solidFill>
                <a:effectLst>
                  <a:outerShdw blurRad="38100" dist="38100" dir="2700000" algn="tl">
                    <a:srgbClr val="000000"/>
                  </a:outerShdw>
                </a:effectLst>
                <a:ea typeface="楷体_GB2312" pitchFamily="49" charset="-122"/>
              </a:rPr>
              <a:t>S</a:t>
            </a:r>
            <a:r>
              <a:rPr kumimoji="1" lang="zh-CN" altLang="en-US" sz="2400" b="1" dirty="0">
                <a:solidFill>
                  <a:srgbClr val="0000FF"/>
                </a:solidFill>
                <a:effectLst>
                  <a:outerShdw blurRad="38100" dist="38100" dir="2700000" algn="tl">
                    <a:srgbClr val="000000"/>
                  </a:outerShdw>
                </a:effectLst>
                <a:ea typeface="楷体_GB2312" pitchFamily="49" charset="-122"/>
              </a:rPr>
              <a:t>无关！</a:t>
            </a:r>
          </a:p>
        </p:txBody>
      </p:sp>
      <p:sp>
        <p:nvSpPr>
          <p:cNvPr id="51" name="Rectangle 4"/>
          <p:cNvSpPr>
            <a:spLocks noChangeArrowheads="1"/>
          </p:cNvSpPr>
          <p:nvPr/>
        </p:nvSpPr>
        <p:spPr bwMode="auto">
          <a:xfrm>
            <a:off x="200765" y="476673"/>
            <a:ext cx="10159036" cy="522287"/>
          </a:xfrm>
          <a:prstGeom prst="rect">
            <a:avLst/>
          </a:prstGeom>
          <a:noFill/>
          <a:ln w="9525">
            <a:noFill/>
            <a:miter lim="800000"/>
            <a:headEnd/>
            <a:tailEnd/>
          </a:ln>
          <a:effectLst/>
        </p:spPr>
        <p:txBody>
          <a:bodyPr>
            <a:spAutoFit/>
          </a:bodyPr>
          <a:lstStyle/>
          <a:p>
            <a:pPr algn="l" eaLnBrk="1" hangingPunct="1"/>
            <a:r>
              <a:rPr kumimoji="1" lang="zh-CN" altLang="en-US" sz="2800" b="1" dirty="0">
                <a:ea typeface="楷体_GB2312" pitchFamily="49" charset="-122"/>
              </a:rPr>
              <a:t>请抓住部分匹配时的两个特征：</a:t>
            </a:r>
            <a:endParaRPr kumimoji="1" lang="zh-CN" altLang="en-US" sz="2400" b="1" dirty="0">
              <a:ea typeface="楷体_GB2312" pitchFamily="49" charset="-122"/>
            </a:endParaRPr>
          </a:p>
        </p:txBody>
      </p:sp>
      <p:sp>
        <p:nvSpPr>
          <p:cNvPr id="52" name="Rectangle 5"/>
          <p:cNvSpPr>
            <a:spLocks noChangeArrowheads="1"/>
          </p:cNvSpPr>
          <p:nvPr/>
        </p:nvSpPr>
        <p:spPr bwMode="auto">
          <a:xfrm>
            <a:off x="405843" y="4724402"/>
            <a:ext cx="11277265" cy="48013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5000"/>
              </a:lnSpc>
              <a:defRPr/>
            </a:pPr>
            <a:r>
              <a:rPr kumimoji="1" lang="zh-CN" altLang="en-US" sz="2400" b="1" dirty="0">
                <a:solidFill>
                  <a:srgbClr val="000066"/>
                </a:solidFill>
                <a:ea typeface="楷体_GB2312" pitchFamily="49" charset="-122"/>
              </a:rPr>
              <a:t>两式联立可得：</a:t>
            </a:r>
            <a:r>
              <a:rPr kumimoji="1" lang="zh-CN" altLang="en-US" sz="2400" b="1" dirty="0">
                <a:solidFill>
                  <a:srgbClr val="002060"/>
                </a:solidFill>
                <a:effectLst>
                  <a:outerShdw blurRad="38100" dist="38100" dir="2700000" algn="tl">
                    <a:srgbClr val="000000">
                      <a:alpha val="43137"/>
                    </a:srgbClr>
                  </a:outerShdw>
                </a:effectLst>
                <a:latin typeface="+mn-lt"/>
                <a:ea typeface="楷体_GB2312" pitchFamily="49" charset="-122"/>
              </a:rPr>
              <a:t>“</a:t>
            </a:r>
            <a:r>
              <a:rPr kumimoji="1" lang="en-US" altLang="zh-CN" sz="2400" b="1" dirty="0" smtClean="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smtClean="0">
                <a:solidFill>
                  <a:srgbClr val="002060"/>
                </a:solidFill>
                <a:effectLst>
                  <a:outerShdw blurRad="38100" dist="38100" dir="2700000" algn="tl">
                    <a:srgbClr val="000000">
                      <a:alpha val="43137"/>
                    </a:srgbClr>
                  </a:outerShdw>
                </a:effectLst>
                <a:latin typeface="+mn-lt"/>
                <a:ea typeface="楷体_GB2312" pitchFamily="49" charset="-122"/>
              </a:rPr>
              <a:t>0</a:t>
            </a:r>
            <a:r>
              <a:rPr kumimoji="1" lang="en-US" altLang="zh-CN" sz="2400" b="1" dirty="0" smtClean="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smtClean="0">
                <a:solidFill>
                  <a:srgbClr val="002060"/>
                </a:solidFill>
                <a:effectLst>
                  <a:outerShdw blurRad="38100" dist="38100" dir="2700000" algn="tl">
                    <a:srgbClr val="000000">
                      <a:alpha val="43137"/>
                    </a:srgbClr>
                  </a:outerShdw>
                </a:effectLst>
                <a:latin typeface="+mn-lt"/>
                <a:ea typeface="楷体_GB2312" pitchFamily="49" charset="-122"/>
              </a:rPr>
              <a:t>k-1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a:t>
            </a:r>
            <a:r>
              <a:rPr kumimoji="1" lang="en-US" altLang="zh-CN" sz="2400" b="1" dirty="0" err="1" smtClean="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err="1" smtClean="0">
                <a:solidFill>
                  <a:srgbClr val="002060"/>
                </a:solidFill>
                <a:effectLst>
                  <a:outerShdw blurRad="38100" dist="38100" dir="2700000" algn="tl">
                    <a:srgbClr val="000000">
                      <a:alpha val="43137"/>
                    </a:srgbClr>
                  </a:outerShdw>
                </a:effectLst>
                <a:latin typeface="+mn-lt"/>
                <a:ea typeface="宋体" pitchFamily="2" charset="-122"/>
              </a:rPr>
              <a:t>j</a:t>
            </a:r>
            <a:r>
              <a:rPr kumimoji="1" lang="en-US" altLang="zh-CN" sz="2400" b="1" baseline="-25000" dirty="0" smtClean="0">
                <a:solidFill>
                  <a:srgbClr val="002060"/>
                </a:solidFill>
                <a:effectLst>
                  <a:outerShdw blurRad="38100" dist="38100" dir="2700000" algn="tl">
                    <a:srgbClr val="000000">
                      <a:alpha val="43137"/>
                    </a:srgbClr>
                  </a:outerShdw>
                </a:effectLst>
                <a:latin typeface="+mn-lt"/>
                <a:ea typeface="宋体" pitchFamily="2" charset="-122"/>
              </a:rPr>
              <a:t>-k</a:t>
            </a:r>
            <a:r>
              <a:rPr kumimoji="1" lang="en-US" altLang="zh-CN" sz="2400" b="1" dirty="0" smtClean="0">
                <a:solidFill>
                  <a:srgbClr val="002060"/>
                </a:solidFill>
                <a:effectLst>
                  <a:outerShdw blurRad="38100" dist="38100" dir="2700000" algn="tl">
                    <a:srgbClr val="000000">
                      <a:alpha val="43137"/>
                    </a:srgbClr>
                  </a:outerShdw>
                </a:effectLst>
                <a:latin typeface="+mn-lt"/>
                <a:ea typeface="楷体_GB2312" pitchFamily="49" charset="-122"/>
              </a:rPr>
              <a:t> </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j-1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a:t>
            </a:r>
          </a:p>
        </p:txBody>
      </p:sp>
      <p:grpSp>
        <p:nvGrpSpPr>
          <p:cNvPr id="2" name="Group 6"/>
          <p:cNvGrpSpPr>
            <a:grpSpLocks/>
          </p:cNvGrpSpPr>
          <p:nvPr/>
        </p:nvGrpSpPr>
        <p:grpSpPr bwMode="auto">
          <a:xfrm>
            <a:off x="310858" y="990601"/>
            <a:ext cx="6089810" cy="1828801"/>
            <a:chOff x="147" y="864"/>
            <a:chExt cx="2640" cy="1152"/>
          </a:xfrm>
        </p:grpSpPr>
        <p:sp>
          <p:nvSpPr>
            <p:cNvPr id="43042" name="Rectangle 7"/>
            <p:cNvSpPr>
              <a:spLocks noChangeArrowheads="1"/>
            </p:cNvSpPr>
            <p:nvPr/>
          </p:nvSpPr>
          <p:spPr bwMode="auto">
            <a:xfrm>
              <a:off x="147" y="1164"/>
              <a:ext cx="2640" cy="330"/>
            </a:xfrm>
            <a:prstGeom prst="rect">
              <a:avLst/>
            </a:prstGeom>
            <a:noFill/>
            <a:ln w="9525">
              <a:noFill/>
              <a:miter lim="800000"/>
              <a:headEnd/>
              <a:tailEnd/>
            </a:ln>
            <a:effectLst/>
          </p:spPr>
          <p:txBody>
            <a:bodyPr>
              <a:spAutoFit/>
            </a:bodyPr>
            <a:lstStyle/>
            <a:p>
              <a:pPr algn="l" eaLnBrk="1" hangingPunct="1"/>
              <a:r>
                <a:rPr kumimoji="1" lang="en-US" altLang="zh-CN" sz="2800" b="1" dirty="0">
                  <a:ea typeface="黑体" pitchFamily="49" charset="-122"/>
                </a:rPr>
                <a:t>S=</a:t>
              </a:r>
              <a:r>
                <a:rPr kumimoji="1" lang="en-US" altLang="zh-CN" sz="2800" b="1" dirty="0" smtClean="0">
                  <a:ea typeface="黑体" pitchFamily="49" charset="-122"/>
                </a:rPr>
                <a:t>‘a  b  c  a  b  a  </a:t>
              </a:r>
              <a:r>
                <a:rPr kumimoji="1" lang="en-US" altLang="zh-CN" sz="2800" b="1" dirty="0" err="1" smtClean="0">
                  <a:ea typeface="黑体" pitchFamily="49" charset="-122"/>
                </a:rPr>
                <a:t>a</a:t>
              </a:r>
              <a:r>
                <a:rPr kumimoji="1" lang="en-US" altLang="zh-CN" sz="2800" b="1" dirty="0" smtClean="0">
                  <a:ea typeface="黑体" pitchFamily="49" charset="-122"/>
                </a:rPr>
                <a:t>  b  c  ……’</a:t>
              </a:r>
              <a:endParaRPr kumimoji="1" lang="en-US" altLang="zh-CN" sz="2800" b="1" dirty="0">
                <a:ea typeface="黑体" pitchFamily="49" charset="-122"/>
              </a:endParaRPr>
            </a:p>
          </p:txBody>
        </p:sp>
        <p:sp>
          <p:nvSpPr>
            <p:cNvPr id="43043" name="Rectangle 8"/>
            <p:cNvSpPr>
              <a:spLocks noChangeArrowheads="1"/>
            </p:cNvSpPr>
            <p:nvPr/>
          </p:nvSpPr>
          <p:spPr bwMode="auto">
            <a:xfrm>
              <a:off x="728" y="1401"/>
              <a:ext cx="1102" cy="330"/>
            </a:xfrm>
            <a:prstGeom prst="rect">
              <a:avLst/>
            </a:prstGeom>
            <a:noFill/>
            <a:ln w="9525">
              <a:noFill/>
              <a:miter lim="800000"/>
              <a:headEnd/>
              <a:tailEnd/>
            </a:ln>
            <a:effectLst/>
          </p:spPr>
          <p:txBody>
            <a:bodyPr wrap="none">
              <a:spAutoFit/>
            </a:bodyPr>
            <a:lstStyle/>
            <a:p>
              <a:pPr algn="l" eaLnBrk="1" hangingPunct="1"/>
              <a:r>
                <a:rPr kumimoji="1" lang="en-US" altLang="zh-CN" sz="2800" b="1" dirty="0">
                  <a:latin typeface="宋体" charset="-122"/>
                </a:rPr>
                <a:t>T=</a:t>
              </a:r>
              <a:r>
                <a:rPr kumimoji="1" lang="en-US" altLang="zh-CN" sz="2800" b="1" dirty="0"/>
                <a:t>‘</a:t>
              </a:r>
              <a:r>
                <a:rPr kumimoji="1" lang="en-US" altLang="zh-CN" sz="2800" b="1" dirty="0">
                  <a:ea typeface="黑体" pitchFamily="49" charset="-122"/>
                </a:rPr>
                <a:t>a </a:t>
              </a:r>
              <a:r>
                <a:rPr kumimoji="1" lang="en-US" altLang="zh-CN" sz="2800" b="1" dirty="0" smtClean="0">
                  <a:ea typeface="黑体" pitchFamily="49" charset="-122"/>
                </a:rPr>
                <a:t> b  c  a  b  x</a:t>
              </a:r>
              <a:r>
                <a:rPr kumimoji="1" lang="en-US" altLang="zh-CN" sz="2800" b="1" dirty="0" smtClean="0"/>
                <a:t>’</a:t>
              </a:r>
              <a:endParaRPr kumimoji="1" lang="en-US" altLang="zh-CN" sz="2800" b="1" dirty="0">
                <a:latin typeface="宋体" charset="-122"/>
              </a:endParaRPr>
            </a:p>
          </p:txBody>
        </p:sp>
        <p:grpSp>
          <p:nvGrpSpPr>
            <p:cNvPr id="4" name="Group 9"/>
            <p:cNvGrpSpPr>
              <a:grpSpLocks/>
            </p:cNvGrpSpPr>
            <p:nvPr/>
          </p:nvGrpSpPr>
          <p:grpSpPr bwMode="auto">
            <a:xfrm>
              <a:off x="1371" y="864"/>
              <a:ext cx="192" cy="363"/>
              <a:chOff x="5025" y="2496"/>
              <a:chExt cx="144" cy="363"/>
            </a:xfrm>
          </p:grpSpPr>
          <p:sp>
            <p:nvSpPr>
              <p:cNvPr id="43048" name="Rectangle 10"/>
              <p:cNvSpPr>
                <a:spLocks noChangeArrowheads="1"/>
              </p:cNvSpPr>
              <p:nvPr/>
            </p:nvSpPr>
            <p:spPr bwMode="auto">
              <a:xfrm>
                <a:off x="5025" y="2496"/>
                <a:ext cx="144" cy="252"/>
              </a:xfrm>
              <a:prstGeom prst="rect">
                <a:avLst/>
              </a:prstGeom>
              <a:noFill/>
              <a:ln w="9525">
                <a:noFill/>
                <a:miter lim="800000"/>
                <a:headEnd/>
                <a:tailEnd/>
              </a:ln>
              <a:effectLst/>
            </p:spPr>
            <p:txBody>
              <a:bodyPr>
                <a:spAutoFit/>
              </a:bodyPr>
              <a:lstStyle/>
              <a:p>
                <a:pPr algn="l" eaLnBrk="1" hangingPunct="1"/>
                <a:r>
                  <a:rPr kumimoji="1" lang="en-US" altLang="zh-CN" sz="2000" b="1" dirty="0">
                    <a:solidFill>
                      <a:schemeClr val="accent6">
                        <a:lumMod val="60000"/>
                        <a:lumOff val="40000"/>
                      </a:schemeClr>
                    </a:solidFill>
                    <a:latin typeface="Times New Roman" pitchFamily="18" charset="0"/>
                    <a:ea typeface="楷体_GB2312" pitchFamily="49" charset="-122"/>
                    <a:cs typeface="Times New Roman" pitchFamily="18" charset="0"/>
                  </a:rPr>
                  <a:t>i</a:t>
                </a:r>
              </a:p>
            </p:txBody>
          </p:sp>
          <p:sp>
            <p:nvSpPr>
              <p:cNvPr id="43049" name="Line 11"/>
              <p:cNvSpPr>
                <a:spLocks noChangeShapeType="1"/>
              </p:cNvSpPr>
              <p:nvPr/>
            </p:nvSpPr>
            <p:spPr bwMode="auto">
              <a:xfrm>
                <a:off x="5082" y="2715"/>
                <a:ext cx="0" cy="144"/>
              </a:xfrm>
              <a:prstGeom prst="line">
                <a:avLst/>
              </a:prstGeom>
              <a:noFill/>
              <a:ln w="9525">
                <a:solidFill>
                  <a:schemeClr val="tx1"/>
                </a:solidFill>
                <a:round/>
                <a:headEnd/>
                <a:tailEnd type="triangle" w="med" len="med"/>
              </a:ln>
              <a:effectLst/>
            </p:spPr>
            <p:txBody>
              <a:bodyPr/>
              <a:lstStyle/>
              <a:p>
                <a:endParaRPr lang="zh-CN" altLang="en-US" sz="2800" b="1" dirty="0">
                  <a:latin typeface="Times New Roman" pitchFamily="18" charset="0"/>
                  <a:cs typeface="Times New Roman" pitchFamily="18" charset="0"/>
                </a:endParaRPr>
              </a:p>
            </p:txBody>
          </p:sp>
        </p:grpSp>
        <p:grpSp>
          <p:nvGrpSpPr>
            <p:cNvPr id="5" name="Group 12"/>
            <p:cNvGrpSpPr>
              <a:grpSpLocks/>
            </p:cNvGrpSpPr>
            <p:nvPr/>
          </p:nvGrpSpPr>
          <p:grpSpPr bwMode="auto">
            <a:xfrm>
              <a:off x="1384" y="1667"/>
              <a:ext cx="202" cy="349"/>
              <a:chOff x="3457" y="2475"/>
              <a:chExt cx="154" cy="349"/>
            </a:xfrm>
          </p:grpSpPr>
          <p:sp>
            <p:nvSpPr>
              <p:cNvPr id="43046" name="Rectangle 13"/>
              <p:cNvSpPr>
                <a:spLocks noChangeArrowheads="1"/>
              </p:cNvSpPr>
              <p:nvPr/>
            </p:nvSpPr>
            <p:spPr bwMode="auto">
              <a:xfrm>
                <a:off x="3457" y="2572"/>
                <a:ext cx="154" cy="252"/>
              </a:xfrm>
              <a:prstGeom prst="rect">
                <a:avLst/>
              </a:prstGeom>
              <a:noFill/>
              <a:ln w="9525">
                <a:noFill/>
                <a:miter lim="800000"/>
                <a:headEnd/>
                <a:tailEnd/>
              </a:ln>
              <a:effectLst/>
            </p:spPr>
            <p:txBody>
              <a:bodyPr>
                <a:spAutoFit/>
              </a:bodyPr>
              <a:lstStyle/>
              <a:p>
                <a:pPr algn="l" eaLnBrk="1" hangingPunct="1"/>
                <a:r>
                  <a:rPr kumimoji="1" lang="en-US" altLang="zh-CN" sz="2000" b="1" dirty="0">
                    <a:solidFill>
                      <a:srgbClr val="FF3399"/>
                    </a:solidFill>
                    <a:latin typeface="Times New Roman" pitchFamily="18" charset="0"/>
                    <a:ea typeface="楷体_GB2312" pitchFamily="49" charset="-122"/>
                    <a:cs typeface="Times New Roman" pitchFamily="18" charset="0"/>
                  </a:rPr>
                  <a:t>k</a:t>
                </a:r>
              </a:p>
            </p:txBody>
          </p:sp>
          <p:sp>
            <p:nvSpPr>
              <p:cNvPr id="43047" name="Line 14"/>
              <p:cNvSpPr>
                <a:spLocks noChangeShapeType="1"/>
              </p:cNvSpPr>
              <p:nvPr/>
            </p:nvSpPr>
            <p:spPr bwMode="auto">
              <a:xfrm flipV="1">
                <a:off x="3511" y="2475"/>
                <a:ext cx="0" cy="144"/>
              </a:xfrm>
              <a:prstGeom prst="line">
                <a:avLst/>
              </a:prstGeom>
              <a:noFill/>
              <a:ln w="9525">
                <a:solidFill>
                  <a:schemeClr val="tx1"/>
                </a:solidFill>
                <a:round/>
                <a:headEnd/>
                <a:tailEnd type="triangle" w="med" len="med"/>
              </a:ln>
              <a:effectLst/>
            </p:spPr>
            <p:txBody>
              <a:bodyPr/>
              <a:lstStyle/>
              <a:p>
                <a:endParaRPr lang="zh-CN" altLang="en-US"/>
              </a:p>
            </p:txBody>
          </p:sp>
        </p:grpSp>
      </p:grpSp>
      <p:sp>
        <p:nvSpPr>
          <p:cNvPr id="62" name="Rectangle 15"/>
          <p:cNvSpPr>
            <a:spLocks noChangeArrowheads="1"/>
          </p:cNvSpPr>
          <p:nvPr/>
        </p:nvSpPr>
        <p:spPr bwMode="auto">
          <a:xfrm>
            <a:off x="6389875" y="1752600"/>
            <a:ext cx="577679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latin typeface="宋体" pitchFamily="2" charset="-122"/>
                <a:ea typeface="宋体" pitchFamily="2" charset="-122"/>
              </a:rPr>
              <a:t>则</a:t>
            </a:r>
            <a:r>
              <a:rPr kumimoji="1" lang="en-US" altLang="zh-CN" sz="2000" b="1" dirty="0">
                <a:latin typeface="宋体" pitchFamily="2" charset="-122"/>
                <a:ea typeface="宋体" pitchFamily="2" charset="-122"/>
              </a:rPr>
              <a:t>T</a:t>
            </a:r>
            <a:r>
              <a:rPr kumimoji="1" lang="zh-CN" altLang="en-US" sz="2000" b="1" dirty="0">
                <a:latin typeface="宋体" pitchFamily="2" charset="-122"/>
                <a:ea typeface="宋体" pitchFamily="2" charset="-122"/>
              </a:rPr>
              <a:t>的</a:t>
            </a:r>
            <a:r>
              <a:rPr kumimoji="1" lang="en-US" altLang="zh-CN" sz="2000" b="1" dirty="0">
                <a:latin typeface="宋体" pitchFamily="2" charset="-122"/>
                <a:ea typeface="宋体" pitchFamily="2" charset="-122"/>
              </a:rPr>
              <a:t>k-1</a:t>
            </a:r>
            <a:r>
              <a:rPr kumimoji="1" lang="zh-CN" altLang="en-US" sz="2000" b="1" dirty="0" smtClean="0">
                <a:latin typeface="宋体" pitchFamily="2" charset="-122"/>
                <a:ea typeface="宋体" pitchFamily="2" charset="-122"/>
              </a:rPr>
              <a:t>～</a:t>
            </a:r>
            <a:r>
              <a:rPr kumimoji="1" lang="en-US" altLang="zh-CN" sz="2000" b="1" dirty="0" smtClean="0">
                <a:latin typeface="宋体" pitchFamily="2" charset="-122"/>
                <a:ea typeface="宋体" pitchFamily="2" charset="-122"/>
              </a:rPr>
              <a:t>0</a:t>
            </a:r>
            <a:r>
              <a:rPr kumimoji="1" lang="zh-CN" altLang="en-US" sz="2000" b="1" dirty="0" smtClean="0">
                <a:effectLst>
                  <a:outerShdw blurRad="38100" dist="38100" dir="2700000" algn="tl">
                    <a:srgbClr val="FFFFFF"/>
                  </a:outerShdw>
                </a:effectLst>
                <a:latin typeface="宋体" pitchFamily="2" charset="-122"/>
                <a:ea typeface="宋体" pitchFamily="2" charset="-122"/>
              </a:rPr>
              <a:t>＝</a:t>
            </a:r>
            <a:r>
              <a:rPr kumimoji="1" lang="en-US" altLang="zh-CN" sz="2000" b="1" dirty="0">
                <a:latin typeface="宋体" pitchFamily="2" charset="-122"/>
                <a:ea typeface="宋体" pitchFamily="2" charset="-122"/>
              </a:rPr>
              <a:t>S</a:t>
            </a:r>
            <a:r>
              <a:rPr kumimoji="1" lang="zh-CN" altLang="en-US" sz="2000" b="1" dirty="0">
                <a:latin typeface="宋体" pitchFamily="2" charset="-122"/>
                <a:ea typeface="宋体" pitchFamily="2" charset="-122"/>
              </a:rPr>
              <a:t>前</a:t>
            </a:r>
            <a:r>
              <a:rPr kumimoji="1" lang="en-US" altLang="zh-CN" sz="2000" b="1" dirty="0">
                <a:effectLst>
                  <a:outerShdw blurRad="38100" dist="38100" dir="2700000" algn="tl">
                    <a:srgbClr val="FFFFFF"/>
                  </a:outerShdw>
                </a:effectLst>
                <a:latin typeface="宋体" pitchFamily="2" charset="-122"/>
                <a:ea typeface="宋体" pitchFamily="2" charset="-122"/>
              </a:rPr>
              <a:t>i-1</a:t>
            </a:r>
            <a:r>
              <a:rPr kumimoji="1" lang="zh-CN" altLang="en-US" sz="2000" b="1" dirty="0">
                <a:effectLst>
                  <a:outerShdw blurRad="38100" dist="38100" dir="2700000" algn="tl">
                    <a:srgbClr val="FFFFFF"/>
                  </a:outerShdw>
                </a:effectLst>
                <a:latin typeface="宋体" pitchFamily="2" charset="-122"/>
                <a:ea typeface="宋体" pitchFamily="2" charset="-122"/>
              </a:rPr>
              <a:t>～</a:t>
            </a:r>
            <a:r>
              <a:rPr kumimoji="1" lang="en-US" altLang="zh-CN" sz="2000" b="1" dirty="0" smtClean="0">
                <a:effectLst>
                  <a:outerShdw blurRad="38100" dist="38100" dir="2700000" algn="tl">
                    <a:srgbClr val="FFFFFF"/>
                  </a:outerShdw>
                </a:effectLst>
                <a:latin typeface="宋体" pitchFamily="2" charset="-122"/>
                <a:ea typeface="宋体" pitchFamily="2" charset="-122"/>
              </a:rPr>
              <a:t>i-k</a:t>
            </a:r>
            <a:r>
              <a:rPr kumimoji="1" lang="zh-CN" altLang="en-US" sz="2000" b="1" dirty="0" smtClean="0">
                <a:latin typeface="宋体" pitchFamily="2" charset="-122"/>
                <a:ea typeface="宋体" pitchFamily="2" charset="-122"/>
              </a:rPr>
              <a:t>位                </a:t>
            </a:r>
            <a:endParaRPr kumimoji="1" lang="zh-CN" altLang="en-US" sz="2000" b="1" dirty="0">
              <a:latin typeface="宋体" pitchFamily="2" charset="-122"/>
              <a:ea typeface="宋体" pitchFamily="2" charset="-122"/>
            </a:endParaRPr>
          </a:p>
        </p:txBody>
      </p:sp>
      <p:sp>
        <p:nvSpPr>
          <p:cNvPr id="63" name="Rectangle 16"/>
          <p:cNvSpPr>
            <a:spLocks noChangeArrowheads="1"/>
          </p:cNvSpPr>
          <p:nvPr/>
        </p:nvSpPr>
        <p:spPr bwMode="auto">
          <a:xfrm>
            <a:off x="6400670" y="1371600"/>
            <a:ext cx="5789744" cy="400050"/>
          </a:xfrm>
          <a:prstGeom prst="rect">
            <a:avLst/>
          </a:prstGeom>
          <a:noFill/>
          <a:ln w="9525">
            <a:noFill/>
            <a:miter lim="800000"/>
            <a:headEnd/>
            <a:tailEnd/>
          </a:ln>
          <a:effectLst/>
        </p:spPr>
        <p:txBody>
          <a:bodyPr>
            <a:spAutoFit/>
          </a:bodyPr>
          <a:lstStyle/>
          <a:p>
            <a:pPr algn="l" eaLnBrk="1" hangingPunct="1"/>
            <a:r>
              <a:rPr kumimoji="1" lang="zh-CN" altLang="en-US" sz="2000" b="1" dirty="0">
                <a:ea typeface="楷体_GB2312" pitchFamily="49" charset="-122"/>
              </a:rPr>
              <a:t>设目前打算与</a:t>
            </a:r>
            <a:r>
              <a:rPr kumimoji="1" lang="en-US" altLang="zh-CN" sz="2000" b="1" dirty="0">
                <a:ea typeface="楷体_GB2312" pitchFamily="49" charset="-122"/>
              </a:rPr>
              <a:t>T</a:t>
            </a:r>
            <a:r>
              <a:rPr kumimoji="1" lang="zh-CN" altLang="en-US" sz="2000" b="1" dirty="0">
                <a:ea typeface="楷体_GB2312" pitchFamily="49" charset="-122"/>
              </a:rPr>
              <a:t>的第</a:t>
            </a:r>
            <a:r>
              <a:rPr kumimoji="1" lang="en-US" altLang="zh-CN" sz="2000" b="1" dirty="0">
                <a:ea typeface="楷体_GB2312" pitchFamily="49" charset="-122"/>
              </a:rPr>
              <a:t>k</a:t>
            </a:r>
            <a:r>
              <a:rPr kumimoji="1" lang="zh-CN" altLang="en-US" sz="2000" b="1" dirty="0">
                <a:ea typeface="楷体_GB2312" pitchFamily="49" charset="-122"/>
              </a:rPr>
              <a:t>字符开始比较</a:t>
            </a:r>
          </a:p>
        </p:txBody>
      </p:sp>
      <p:sp>
        <p:nvSpPr>
          <p:cNvPr id="65" name="Text Box 18"/>
          <p:cNvSpPr txBox="1">
            <a:spLocks noChangeArrowheads="1"/>
          </p:cNvSpPr>
          <p:nvPr/>
        </p:nvSpPr>
        <p:spPr bwMode="auto">
          <a:xfrm>
            <a:off x="101462" y="990602"/>
            <a:ext cx="915306"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dirty="0">
                <a:latin typeface="楷体_GB2312" pitchFamily="49" charset="-122"/>
                <a:ea typeface="楷体_GB2312" pitchFamily="49" charset="-122"/>
              </a:rPr>
              <a:t>(1)</a:t>
            </a:r>
          </a:p>
        </p:txBody>
      </p:sp>
      <p:sp>
        <p:nvSpPr>
          <p:cNvPr id="67" name="AutoShape 20"/>
          <p:cNvSpPr>
            <a:spLocks noChangeArrowheads="1"/>
          </p:cNvSpPr>
          <p:nvPr/>
        </p:nvSpPr>
        <p:spPr bwMode="auto">
          <a:xfrm>
            <a:off x="4876597" y="2286000"/>
            <a:ext cx="2538680" cy="457200"/>
          </a:xfrm>
          <a:prstGeom prst="wedgeRectCallout">
            <a:avLst>
              <a:gd name="adj1" fmla="val 61250"/>
              <a:gd name="adj2" fmla="val -92708"/>
            </a:avLst>
          </a:prstGeom>
          <a:solidFill>
            <a:schemeClr val="bg1">
              <a:lumMod val="95000"/>
            </a:schemeClr>
          </a:solidFill>
          <a:ln w="9525">
            <a:solidFill>
              <a:schemeClr val="tx1"/>
            </a:solidFill>
            <a:miter lim="800000"/>
            <a:headEnd/>
            <a:tailEnd/>
          </a:ln>
          <a:effectLst/>
          <a:extLst/>
        </p:spPr>
        <p:txBody>
          <a:bodyPr/>
          <a:lstStyle/>
          <a:p>
            <a:pPr eaLnBrk="1" hangingPunct="1">
              <a:spcBef>
                <a:spcPct val="20000"/>
              </a:spcBef>
              <a:defRPr/>
            </a:pP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a:t>
            </a:r>
            <a:r>
              <a:rPr kumimoji="1" lang="en-US" altLang="zh-CN" sz="2400" b="1" dirty="0" smtClean="0">
                <a:solidFill>
                  <a:schemeClr val="accent6">
                    <a:lumMod val="60000"/>
                    <a:lumOff val="40000"/>
                  </a:schemeClr>
                </a:solidFill>
                <a:effectLst>
                  <a:outerShdw blurRad="38100" dist="38100" dir="2700000" algn="tl">
                    <a:srgbClr val="000000"/>
                  </a:outerShdw>
                </a:effectLst>
                <a:ea typeface="楷体_GB2312" pitchFamily="49" charset="-122"/>
              </a:rPr>
              <a:t>T</a:t>
            </a:r>
            <a:r>
              <a:rPr kumimoji="1" lang="en-US" altLang="zh-CN" sz="2400" b="1" baseline="-25000" dirty="0" smtClean="0">
                <a:solidFill>
                  <a:schemeClr val="accent6">
                    <a:lumMod val="60000"/>
                    <a:lumOff val="40000"/>
                  </a:schemeClr>
                </a:solidFill>
                <a:effectLst>
                  <a:outerShdw blurRad="38100" dist="38100" dir="2700000" algn="tl">
                    <a:srgbClr val="000000"/>
                  </a:outerShdw>
                </a:effectLst>
                <a:ea typeface="楷体_GB2312" pitchFamily="49" charset="-122"/>
              </a:rPr>
              <a:t>0</a:t>
            </a:r>
            <a:r>
              <a:rPr kumimoji="1" lang="zh-CN" altLang="en-US" sz="2400" b="1" baseline="-25000" dirty="0" smtClean="0">
                <a:solidFill>
                  <a:schemeClr val="accent6">
                    <a:lumMod val="60000"/>
                    <a:lumOff val="40000"/>
                  </a:schemeClr>
                </a:solidFill>
                <a:effectLst>
                  <a:outerShdw blurRad="38100" dist="38100" dir="2700000" algn="tl">
                    <a:srgbClr val="000000"/>
                  </a:outerShdw>
                </a:effectLst>
                <a:ea typeface="楷体_GB2312" pitchFamily="49" charset="-122"/>
              </a:rPr>
              <a:t> </a:t>
            </a: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a:t>
            </a:r>
            <a:r>
              <a:rPr kumimoji="1" lang="en-US" altLang="zh-CN" sz="2400" b="1" baseline="-25000" dirty="0">
                <a:solidFill>
                  <a:schemeClr val="accent6">
                    <a:lumMod val="60000"/>
                    <a:lumOff val="40000"/>
                  </a:schemeClr>
                </a:solidFill>
                <a:effectLst>
                  <a:outerShdw blurRad="38100" dist="38100" dir="2700000" algn="tl">
                    <a:srgbClr val="000000"/>
                  </a:outerShdw>
                </a:effectLst>
                <a:ea typeface="楷体_GB2312" pitchFamily="49" charset="-122"/>
              </a:rPr>
              <a:t> </a:t>
            </a: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T</a:t>
            </a:r>
            <a:r>
              <a:rPr kumimoji="1" lang="en-US" altLang="zh-CN" sz="2400" b="1" baseline="-25000" dirty="0">
                <a:solidFill>
                  <a:schemeClr val="accent6">
                    <a:lumMod val="60000"/>
                    <a:lumOff val="40000"/>
                  </a:schemeClr>
                </a:solidFill>
                <a:effectLst>
                  <a:outerShdw blurRad="38100" dist="38100" dir="2700000" algn="tl">
                    <a:srgbClr val="000000"/>
                  </a:outerShdw>
                </a:effectLst>
                <a:ea typeface="楷体_GB2312" pitchFamily="49" charset="-122"/>
              </a:rPr>
              <a:t>k-1</a:t>
            </a: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a:t>
            </a:r>
          </a:p>
        </p:txBody>
      </p:sp>
      <p:sp>
        <p:nvSpPr>
          <p:cNvPr id="68" name="Rectangle 21"/>
          <p:cNvSpPr>
            <a:spLocks noChangeArrowheads="1"/>
          </p:cNvSpPr>
          <p:nvPr/>
        </p:nvSpPr>
        <p:spPr bwMode="auto">
          <a:xfrm>
            <a:off x="5565236" y="3532190"/>
            <a:ext cx="6601431"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latin typeface="宋体" pitchFamily="2" charset="-122"/>
                <a:ea typeface="宋体" pitchFamily="2" charset="-122"/>
              </a:rPr>
              <a:t>则</a:t>
            </a:r>
            <a:r>
              <a:rPr kumimoji="1" lang="en-US" altLang="zh-CN" sz="2000" b="1" dirty="0">
                <a:latin typeface="宋体" pitchFamily="2" charset="-122"/>
                <a:ea typeface="宋体" pitchFamily="2" charset="-122"/>
              </a:rPr>
              <a:t>T</a:t>
            </a:r>
            <a:r>
              <a:rPr kumimoji="1" lang="zh-CN" altLang="en-US" sz="2000" b="1" dirty="0">
                <a:latin typeface="宋体" pitchFamily="2" charset="-122"/>
                <a:ea typeface="宋体" pitchFamily="2" charset="-122"/>
              </a:rPr>
              <a:t>的</a:t>
            </a:r>
            <a:r>
              <a:rPr kumimoji="1" lang="en-US" altLang="zh-CN" sz="2000" b="1" dirty="0">
                <a:latin typeface="宋体" pitchFamily="2" charset="-122"/>
                <a:ea typeface="宋体" pitchFamily="2" charset="-122"/>
              </a:rPr>
              <a:t>j-1</a:t>
            </a:r>
            <a:r>
              <a:rPr kumimoji="1" lang="zh-CN" altLang="en-US" sz="2000" b="1" dirty="0">
                <a:latin typeface="宋体" pitchFamily="2" charset="-122"/>
                <a:ea typeface="宋体" pitchFamily="2" charset="-122"/>
              </a:rPr>
              <a:t>～</a:t>
            </a:r>
            <a:r>
              <a:rPr kumimoji="1" lang="en-US" altLang="zh-CN" sz="2000" b="1" dirty="0" smtClean="0">
                <a:latin typeface="宋体" pitchFamily="2" charset="-122"/>
                <a:ea typeface="宋体" pitchFamily="2" charset="-122"/>
              </a:rPr>
              <a:t>j-k</a:t>
            </a:r>
            <a:r>
              <a:rPr kumimoji="1" lang="zh-CN" altLang="en-US" sz="2000" b="1" dirty="0" smtClean="0">
                <a:latin typeface="宋体" pitchFamily="2" charset="-122"/>
                <a:ea typeface="宋体" pitchFamily="2" charset="-122"/>
              </a:rPr>
              <a:t>位</a:t>
            </a:r>
            <a:r>
              <a:rPr kumimoji="1" lang="zh-CN" altLang="en-US" sz="2000" b="1" dirty="0">
                <a:effectLst>
                  <a:outerShdw blurRad="38100" dist="38100" dir="2700000" algn="tl">
                    <a:srgbClr val="FFFFFF"/>
                  </a:outerShdw>
                </a:effectLst>
                <a:latin typeface="宋体" pitchFamily="2" charset="-122"/>
                <a:ea typeface="宋体" pitchFamily="2" charset="-122"/>
              </a:rPr>
              <a:t>＝</a:t>
            </a:r>
            <a:r>
              <a:rPr kumimoji="1" lang="zh-CN" altLang="en-US" sz="2000" b="1" dirty="0">
                <a:latin typeface="宋体" pitchFamily="2" charset="-122"/>
                <a:ea typeface="宋体" pitchFamily="2" charset="-122"/>
              </a:rPr>
              <a:t> </a:t>
            </a:r>
            <a:r>
              <a:rPr kumimoji="1" lang="en-US" altLang="zh-CN" sz="2000" b="1" dirty="0">
                <a:latin typeface="宋体" pitchFamily="2" charset="-122"/>
                <a:ea typeface="宋体" pitchFamily="2" charset="-122"/>
              </a:rPr>
              <a:t>S</a:t>
            </a:r>
            <a:r>
              <a:rPr kumimoji="1" lang="zh-CN" altLang="en-US" sz="2000" b="1" dirty="0">
                <a:latin typeface="宋体" pitchFamily="2" charset="-122"/>
                <a:ea typeface="宋体" pitchFamily="2" charset="-122"/>
              </a:rPr>
              <a:t>前</a:t>
            </a:r>
            <a:r>
              <a:rPr kumimoji="1" lang="en-US" altLang="zh-CN" sz="2000" b="1" dirty="0">
                <a:effectLst>
                  <a:outerShdw blurRad="38100" dist="38100" dir="2700000" algn="tl">
                    <a:srgbClr val="FFFFFF"/>
                  </a:outerShdw>
                </a:effectLst>
                <a:latin typeface="宋体" pitchFamily="2" charset="-122"/>
                <a:ea typeface="宋体" pitchFamily="2" charset="-122"/>
              </a:rPr>
              <a:t>i-1</a:t>
            </a:r>
            <a:r>
              <a:rPr kumimoji="1" lang="zh-CN" altLang="en-US" sz="2000" b="1" dirty="0">
                <a:effectLst>
                  <a:outerShdw blurRad="38100" dist="38100" dir="2700000" algn="tl">
                    <a:srgbClr val="FFFFFF"/>
                  </a:outerShdw>
                </a:effectLst>
                <a:latin typeface="宋体" pitchFamily="2" charset="-122"/>
                <a:ea typeface="宋体" pitchFamily="2" charset="-122"/>
              </a:rPr>
              <a:t>～</a:t>
            </a:r>
            <a:r>
              <a:rPr kumimoji="1" lang="en-US" altLang="zh-CN" sz="2000" b="1" dirty="0" smtClean="0">
                <a:effectLst>
                  <a:outerShdw blurRad="38100" dist="38100" dir="2700000" algn="tl">
                    <a:srgbClr val="FFFFFF"/>
                  </a:outerShdw>
                </a:effectLst>
                <a:latin typeface="宋体" pitchFamily="2" charset="-122"/>
                <a:ea typeface="宋体" pitchFamily="2" charset="-122"/>
              </a:rPr>
              <a:t>i-k</a:t>
            </a:r>
            <a:r>
              <a:rPr kumimoji="1" lang="zh-CN" altLang="en-US" sz="2000" b="1" dirty="0" smtClean="0">
                <a:latin typeface="宋体" pitchFamily="2" charset="-122"/>
                <a:ea typeface="宋体" pitchFamily="2" charset="-122"/>
              </a:rPr>
              <a:t>位              </a:t>
            </a:r>
            <a:endParaRPr kumimoji="1" lang="zh-CN" altLang="en-US" sz="2000" b="1" dirty="0">
              <a:latin typeface="宋体" pitchFamily="2" charset="-122"/>
              <a:ea typeface="宋体" pitchFamily="2" charset="-122"/>
            </a:endParaRPr>
          </a:p>
        </p:txBody>
      </p:sp>
      <p:sp>
        <p:nvSpPr>
          <p:cNvPr id="81" name="Rectangle 34"/>
          <p:cNvSpPr>
            <a:spLocks noChangeArrowheads="1"/>
          </p:cNvSpPr>
          <p:nvPr/>
        </p:nvSpPr>
        <p:spPr bwMode="auto">
          <a:xfrm>
            <a:off x="5427077" y="3028950"/>
            <a:ext cx="6808670" cy="400050"/>
          </a:xfrm>
          <a:prstGeom prst="rect">
            <a:avLst/>
          </a:prstGeom>
          <a:noFill/>
          <a:ln w="9525">
            <a:noFill/>
            <a:miter lim="800000"/>
            <a:headEnd/>
            <a:tailEnd/>
          </a:ln>
          <a:effectLst/>
        </p:spPr>
        <p:txBody>
          <a:bodyPr>
            <a:spAutoFit/>
          </a:bodyPr>
          <a:lstStyle/>
          <a:p>
            <a:pPr algn="l" eaLnBrk="1" hangingPunct="1"/>
            <a:r>
              <a:rPr kumimoji="1" lang="zh-CN" altLang="en-US" sz="2000" b="1" dirty="0">
                <a:ea typeface="楷体_GB2312" pitchFamily="49" charset="-122"/>
              </a:rPr>
              <a:t>        肯定是在</a:t>
            </a:r>
            <a:r>
              <a:rPr kumimoji="1" lang="en-US" altLang="zh-CN" sz="2000" b="1" dirty="0">
                <a:ea typeface="楷体_GB2312" pitchFamily="49" charset="-122"/>
              </a:rPr>
              <a:t>S</a:t>
            </a:r>
            <a:r>
              <a:rPr kumimoji="1" lang="zh-CN" altLang="en-US" sz="2000" b="1" dirty="0">
                <a:ea typeface="楷体_GB2312" pitchFamily="49" charset="-122"/>
              </a:rPr>
              <a:t>的</a:t>
            </a:r>
            <a:r>
              <a:rPr kumimoji="1" lang="en-US" altLang="zh-CN" sz="2000" b="1" dirty="0">
                <a:ea typeface="楷体_GB2312" pitchFamily="49" charset="-122"/>
              </a:rPr>
              <a:t>i</a:t>
            </a:r>
            <a:r>
              <a:rPr kumimoji="1" lang="zh-CN" altLang="en-US" sz="2000" b="1" dirty="0">
                <a:latin typeface="宋体" charset="-122"/>
              </a:rPr>
              <a:t>处和</a:t>
            </a:r>
            <a:r>
              <a:rPr kumimoji="1" lang="en-US" altLang="zh-CN" sz="2000" b="1" dirty="0">
                <a:ea typeface="楷体_GB2312" pitchFamily="49" charset="-122"/>
              </a:rPr>
              <a:t>T</a:t>
            </a:r>
            <a:r>
              <a:rPr kumimoji="1" lang="zh-CN" altLang="en-US" sz="2000" b="1" dirty="0">
                <a:ea typeface="楷体_GB2312" pitchFamily="49" charset="-122"/>
              </a:rPr>
              <a:t>的第</a:t>
            </a:r>
            <a:r>
              <a:rPr kumimoji="1" lang="en-US" altLang="zh-CN" sz="2000" b="1" dirty="0">
                <a:ea typeface="楷体_GB2312" pitchFamily="49" charset="-122"/>
              </a:rPr>
              <a:t>j</a:t>
            </a:r>
            <a:r>
              <a:rPr kumimoji="1" lang="zh-CN" altLang="en-US" sz="2000" b="1" dirty="0" smtClean="0">
                <a:ea typeface="楷体_GB2312" pitchFamily="49" charset="-122"/>
              </a:rPr>
              <a:t>字符处</a:t>
            </a:r>
            <a:r>
              <a:rPr kumimoji="1" lang="zh-CN" altLang="en-US" sz="2000" b="1" dirty="0">
                <a:ea typeface="楷体_GB2312" pitchFamily="49" charset="-122"/>
              </a:rPr>
              <a:t>失配</a:t>
            </a:r>
          </a:p>
        </p:txBody>
      </p:sp>
      <p:sp>
        <p:nvSpPr>
          <p:cNvPr id="82" name="AutoShape 35"/>
          <p:cNvSpPr>
            <a:spLocks noChangeArrowheads="1"/>
          </p:cNvSpPr>
          <p:nvPr/>
        </p:nvSpPr>
        <p:spPr bwMode="auto">
          <a:xfrm>
            <a:off x="3857673" y="4149725"/>
            <a:ext cx="7721817" cy="457200"/>
          </a:xfrm>
          <a:prstGeom prst="wedgeRectCallout">
            <a:avLst>
              <a:gd name="adj1" fmla="val -11113"/>
              <a:gd name="adj2" fmla="val -96825"/>
            </a:avLst>
          </a:prstGeom>
          <a:solidFill>
            <a:schemeClr val="bg1">
              <a:lumMod val="95000"/>
            </a:schemeClr>
          </a:solidFill>
          <a:ln w="9525">
            <a:solidFill>
              <a:schemeClr val="tx1"/>
            </a:solidFill>
            <a:miter lim="800000"/>
            <a:headEnd/>
            <a:tailEnd/>
          </a:ln>
          <a:effectLst/>
          <a:extLst/>
        </p:spPr>
        <p:txBody>
          <a:bodyPr/>
          <a:lstStyle/>
          <a:p>
            <a:pPr algn="l" eaLnBrk="1" hangingPunct="1">
              <a:spcBef>
                <a:spcPct val="20000"/>
              </a:spcBef>
              <a:defRPr/>
            </a:pP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a:t>
            </a:r>
            <a:r>
              <a:rPr kumimoji="1" lang="en-US" altLang="zh-CN" sz="2400" b="1" dirty="0" err="1" smtClean="0">
                <a:solidFill>
                  <a:schemeClr val="accent6">
                    <a:lumMod val="60000"/>
                    <a:lumOff val="40000"/>
                  </a:schemeClr>
                </a:solidFill>
                <a:effectLst>
                  <a:outerShdw blurRad="38100" dist="38100" dir="2700000" algn="tl">
                    <a:srgbClr val="000000"/>
                  </a:outerShdw>
                </a:effectLst>
                <a:ea typeface="楷体_GB2312" pitchFamily="49" charset="-122"/>
              </a:rPr>
              <a:t>T</a:t>
            </a:r>
            <a:r>
              <a:rPr kumimoji="1" lang="en-US" altLang="zh-CN" sz="2400" b="1" baseline="-25000" dirty="0" err="1" smtClean="0">
                <a:solidFill>
                  <a:schemeClr val="accent6">
                    <a:lumMod val="60000"/>
                    <a:lumOff val="40000"/>
                  </a:schemeClr>
                </a:solidFill>
                <a:effectLst>
                  <a:outerShdw blurRad="38100" dist="38100" dir="2700000" algn="tl">
                    <a:srgbClr val="000000"/>
                  </a:outerShdw>
                </a:effectLst>
                <a:latin typeface="宋体" pitchFamily="2" charset="-122"/>
                <a:ea typeface="宋体" pitchFamily="2" charset="-122"/>
              </a:rPr>
              <a:t>j</a:t>
            </a:r>
            <a:r>
              <a:rPr kumimoji="1" lang="en-US" altLang="zh-CN" sz="2400" b="1" baseline="-25000" dirty="0" smtClean="0">
                <a:solidFill>
                  <a:schemeClr val="accent6">
                    <a:lumMod val="60000"/>
                    <a:lumOff val="40000"/>
                  </a:schemeClr>
                </a:solidFill>
                <a:effectLst>
                  <a:outerShdw blurRad="38100" dist="38100" dir="2700000" algn="tl">
                    <a:srgbClr val="000000"/>
                  </a:outerShdw>
                </a:effectLst>
                <a:latin typeface="宋体" pitchFamily="2" charset="-122"/>
                <a:ea typeface="宋体" pitchFamily="2" charset="-122"/>
              </a:rPr>
              <a:t>-k</a:t>
            </a:r>
            <a:r>
              <a:rPr kumimoji="1" lang="en-US" altLang="zh-CN" sz="2400" b="1" dirty="0" smtClean="0">
                <a:solidFill>
                  <a:schemeClr val="accent6">
                    <a:lumMod val="60000"/>
                    <a:lumOff val="40000"/>
                  </a:schemeClr>
                </a:solidFill>
                <a:effectLst>
                  <a:outerShdw blurRad="38100" dist="38100" dir="2700000" algn="tl">
                    <a:srgbClr val="000000"/>
                  </a:outerShdw>
                </a:effectLst>
                <a:ea typeface="楷体_GB2312" pitchFamily="49" charset="-122"/>
              </a:rPr>
              <a:t> </a:t>
            </a: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…T</a:t>
            </a:r>
            <a:r>
              <a:rPr kumimoji="1" lang="en-US" altLang="zh-CN" sz="2400" b="1" baseline="-25000" dirty="0">
                <a:solidFill>
                  <a:schemeClr val="accent6">
                    <a:lumMod val="60000"/>
                    <a:lumOff val="40000"/>
                  </a:schemeClr>
                </a:solidFill>
                <a:effectLst>
                  <a:outerShdw blurRad="38100" dist="38100" dir="2700000" algn="tl">
                    <a:srgbClr val="000000"/>
                  </a:outerShdw>
                </a:effectLst>
                <a:ea typeface="楷体_GB2312" pitchFamily="49" charset="-122"/>
              </a:rPr>
              <a:t>j-1</a:t>
            </a: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   </a:t>
            </a:r>
            <a:r>
              <a:rPr kumimoji="1" lang="zh-CN" altLang="en-US" sz="2000" b="1" dirty="0">
                <a:solidFill>
                  <a:schemeClr val="accent6">
                    <a:lumMod val="60000"/>
                    <a:lumOff val="40000"/>
                  </a:schemeClr>
                </a:solidFill>
                <a:effectLst>
                  <a:outerShdw blurRad="38100" dist="38100" dir="2700000" algn="tl">
                    <a:srgbClr val="000000"/>
                  </a:outerShdw>
                </a:effectLst>
                <a:ea typeface="楷体_GB2312" pitchFamily="49" charset="-122"/>
              </a:rPr>
              <a:t>截取一段，但</a:t>
            </a:r>
            <a:r>
              <a:rPr kumimoji="1" lang="en-US" altLang="zh-CN" sz="2000" b="1" dirty="0">
                <a:solidFill>
                  <a:schemeClr val="accent6">
                    <a:lumMod val="60000"/>
                    <a:lumOff val="40000"/>
                  </a:schemeClr>
                </a:solidFill>
                <a:effectLst>
                  <a:outerShdw blurRad="38100" dist="38100" dir="2700000" algn="tl">
                    <a:srgbClr val="000000"/>
                  </a:outerShdw>
                </a:effectLst>
                <a:ea typeface="楷体_GB2312" pitchFamily="49" charset="-122"/>
              </a:rPr>
              <a:t>k</a:t>
            </a:r>
            <a:r>
              <a:rPr kumimoji="1" lang="zh-CN" altLang="en-US" sz="2000" b="1" dirty="0">
                <a:solidFill>
                  <a:schemeClr val="accent6">
                    <a:lumMod val="60000"/>
                    <a:lumOff val="40000"/>
                  </a:schemeClr>
                </a:solidFill>
                <a:effectLst>
                  <a:outerShdw blurRad="38100" dist="38100" dir="2700000" algn="tl">
                    <a:srgbClr val="000000"/>
                  </a:outerShdw>
                </a:effectLst>
                <a:ea typeface="楷体_GB2312" pitchFamily="49" charset="-122"/>
              </a:rPr>
              <a:t>有限制，</a:t>
            </a:r>
            <a:r>
              <a:rPr kumimoji="1" lang="en-US" altLang="zh-CN" sz="2000" b="1" dirty="0">
                <a:solidFill>
                  <a:schemeClr val="accent6">
                    <a:lumMod val="60000"/>
                    <a:lumOff val="40000"/>
                  </a:schemeClr>
                </a:solidFill>
                <a:effectLst>
                  <a:outerShdw blurRad="38100" dist="38100" dir="2700000" algn="tl">
                    <a:srgbClr val="000000"/>
                  </a:outerShdw>
                </a:effectLst>
                <a:ea typeface="楷体_GB2312" pitchFamily="49" charset="-122"/>
              </a:rPr>
              <a:t>0&lt;k&lt;j</a:t>
            </a:r>
          </a:p>
        </p:txBody>
      </p:sp>
      <p:sp>
        <p:nvSpPr>
          <p:cNvPr id="83" name="AutoShape 36"/>
          <p:cNvSpPr>
            <a:spLocks noChangeArrowheads="1"/>
          </p:cNvSpPr>
          <p:nvPr/>
        </p:nvSpPr>
        <p:spPr bwMode="auto">
          <a:xfrm>
            <a:off x="8347854" y="597273"/>
            <a:ext cx="3453986" cy="480641"/>
          </a:xfrm>
          <a:prstGeom prst="wedgeRectCallout">
            <a:avLst>
              <a:gd name="adj1" fmla="val -11897"/>
              <a:gd name="adj2" fmla="val 110020"/>
            </a:avLst>
          </a:prstGeom>
          <a:solidFill>
            <a:schemeClr val="bg1">
              <a:lumMod val="95000"/>
            </a:schemeClr>
          </a:solidFill>
          <a:ln w="9525">
            <a:solidFill>
              <a:schemeClr val="tx1"/>
            </a:solidFill>
            <a:miter lim="800000"/>
            <a:headEnd/>
            <a:tailEnd/>
          </a:ln>
          <a:effectLst/>
          <a:extLst/>
        </p:spPr>
        <p:txBody>
          <a:bodyPr/>
          <a:lstStyle/>
          <a:p>
            <a:pPr eaLnBrk="1" hangingPunct="1">
              <a:spcBef>
                <a:spcPct val="20000"/>
              </a:spcBef>
              <a:defRPr/>
            </a:pPr>
            <a:r>
              <a:rPr kumimoji="1" lang="en-US" altLang="zh-CN" sz="2400" b="1" dirty="0">
                <a:solidFill>
                  <a:schemeClr val="accent6">
                    <a:lumMod val="60000"/>
                    <a:lumOff val="40000"/>
                  </a:schemeClr>
                </a:solidFill>
                <a:effectLst>
                  <a:outerShdw blurRad="38100" dist="38100" dir="2700000" algn="tl">
                    <a:srgbClr val="000000"/>
                  </a:outerShdw>
                </a:effectLst>
                <a:ea typeface="楷体_GB2312" pitchFamily="49" charset="-122"/>
              </a:rPr>
              <a:t>k</a:t>
            </a:r>
            <a:r>
              <a:rPr kumimoji="1" lang="zh-CN" altLang="en-US" sz="2400" b="1" dirty="0">
                <a:solidFill>
                  <a:schemeClr val="accent6">
                    <a:lumMod val="60000"/>
                    <a:lumOff val="40000"/>
                  </a:schemeClr>
                </a:solidFill>
                <a:effectLst>
                  <a:outerShdw blurRad="38100" dist="38100" dir="2700000" algn="tl">
                    <a:srgbClr val="000000"/>
                  </a:outerShdw>
                </a:effectLst>
                <a:ea typeface="楷体_GB2312" pitchFamily="49" charset="-122"/>
              </a:rPr>
              <a:t>是追求的新</a:t>
            </a:r>
            <a:r>
              <a:rPr kumimoji="1" lang="zh-CN" altLang="en-US" sz="2400" b="1" dirty="0" smtClean="0">
                <a:solidFill>
                  <a:schemeClr val="accent6">
                    <a:lumMod val="60000"/>
                    <a:lumOff val="40000"/>
                  </a:schemeClr>
                </a:solidFill>
                <a:effectLst>
                  <a:outerShdw blurRad="38100" dist="38100" dir="2700000" algn="tl">
                    <a:srgbClr val="000000"/>
                  </a:outerShdw>
                </a:effectLst>
                <a:ea typeface="楷体_GB2312" pitchFamily="49" charset="-122"/>
              </a:rPr>
              <a:t>起点</a:t>
            </a:r>
            <a:endParaRPr kumimoji="1" lang="zh-CN" altLang="en-US" sz="2400" b="1" dirty="0">
              <a:solidFill>
                <a:schemeClr val="accent6">
                  <a:lumMod val="60000"/>
                  <a:lumOff val="40000"/>
                </a:schemeClr>
              </a:solidFill>
              <a:effectLst>
                <a:outerShdw blurRad="38100" dist="38100" dir="2700000" algn="tl">
                  <a:srgbClr val="000000"/>
                </a:outerShdw>
              </a:effectLst>
              <a:ea typeface="楷体_GB2312" pitchFamily="49" charset="-122"/>
            </a:endParaRPr>
          </a:p>
        </p:txBody>
      </p:sp>
      <p:sp>
        <p:nvSpPr>
          <p:cNvPr id="85" name="Rectangle 44"/>
          <p:cNvSpPr>
            <a:spLocks noChangeArrowheads="1"/>
          </p:cNvSpPr>
          <p:nvPr/>
        </p:nvSpPr>
        <p:spPr bwMode="auto">
          <a:xfrm>
            <a:off x="310858" y="5334002"/>
            <a:ext cx="11879556" cy="830263"/>
          </a:xfrm>
          <a:prstGeom prst="rect">
            <a:avLst/>
          </a:prstGeom>
          <a:noFill/>
          <a:ln w="9525">
            <a:noFill/>
            <a:miter lim="800000"/>
            <a:headEnd/>
            <a:tailEnd/>
          </a:ln>
          <a:effectLst/>
        </p:spPr>
        <p:txBody>
          <a:bodyPr wrap="square">
            <a:spAutoFit/>
          </a:bodyPr>
          <a:lstStyle/>
          <a:p>
            <a:pPr eaLnBrk="1" hangingPunct="1"/>
            <a:r>
              <a:rPr kumimoji="1" lang="zh-CN" altLang="en-US" sz="2400" b="1" dirty="0">
                <a:ea typeface="楷体_GB2312" pitchFamily="49" charset="-122"/>
              </a:rPr>
              <a:t>注意：</a:t>
            </a:r>
            <a:r>
              <a:rPr kumimoji="1" lang="en-US" altLang="zh-CN" sz="2400" b="1" dirty="0">
                <a:ea typeface="楷体_GB2312" pitchFamily="49" charset="-122"/>
              </a:rPr>
              <a:t>j </a:t>
            </a:r>
            <a:r>
              <a:rPr kumimoji="1" lang="zh-CN" altLang="en-US" sz="2400" b="1" dirty="0">
                <a:ea typeface="楷体_GB2312" pitchFamily="49" charset="-122"/>
              </a:rPr>
              <a:t>为当前已知的失配位置，目标是计算子串新比较起点 </a:t>
            </a:r>
            <a:r>
              <a:rPr kumimoji="1" lang="en-US" altLang="zh-CN" sz="2400" b="1" dirty="0">
                <a:ea typeface="楷体_GB2312" pitchFamily="49" charset="-122"/>
              </a:rPr>
              <a:t>k</a:t>
            </a:r>
            <a:r>
              <a:rPr kumimoji="1" lang="zh-CN" altLang="en-US" sz="2400" b="1" dirty="0">
                <a:ea typeface="楷体_GB2312" pitchFamily="49" charset="-122"/>
              </a:rPr>
              <a:t>。</a:t>
            </a:r>
          </a:p>
          <a:p>
            <a:pPr eaLnBrk="1" hangingPunct="1"/>
            <a:r>
              <a:rPr kumimoji="1" lang="zh-CN" altLang="en-US" sz="2400" b="1" dirty="0">
                <a:ea typeface="楷体_GB2312" pitchFamily="49" charset="-122"/>
              </a:rPr>
              <a:t>式中仅剩一个未知数</a:t>
            </a:r>
            <a:r>
              <a:rPr kumimoji="1" lang="en-US" altLang="zh-CN" sz="2400" b="1" dirty="0">
                <a:ea typeface="楷体_GB2312" pitchFamily="49" charset="-122"/>
              </a:rPr>
              <a:t>k</a:t>
            </a:r>
            <a:r>
              <a:rPr kumimoji="1" lang="zh-CN" altLang="en-US" sz="2400" b="1" dirty="0">
                <a:ea typeface="楷体_GB2312" pitchFamily="49" charset="-122"/>
              </a:rPr>
              <a:t>，理论上已可解！</a:t>
            </a:r>
          </a:p>
        </p:txBody>
      </p:sp>
      <p:grpSp>
        <p:nvGrpSpPr>
          <p:cNvPr id="11" name="组合 10"/>
          <p:cNvGrpSpPr/>
          <p:nvPr/>
        </p:nvGrpSpPr>
        <p:grpSpPr>
          <a:xfrm>
            <a:off x="101462" y="2667002"/>
            <a:ext cx="6327420" cy="1944685"/>
            <a:chOff x="76106" y="2667001"/>
            <a:chExt cx="4746183" cy="1944685"/>
          </a:xfrm>
        </p:grpSpPr>
        <p:sp>
          <p:nvSpPr>
            <p:cNvPr id="66" name="Text Box 19"/>
            <p:cNvSpPr txBox="1">
              <a:spLocks noChangeArrowheads="1"/>
            </p:cNvSpPr>
            <p:nvPr/>
          </p:nvSpPr>
          <p:spPr bwMode="auto">
            <a:xfrm>
              <a:off x="76106" y="2667001"/>
              <a:ext cx="686569"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dirty="0">
                  <a:latin typeface="楷体_GB2312" pitchFamily="49" charset="-122"/>
                  <a:ea typeface="楷体_GB2312" pitchFamily="49" charset="-122"/>
                </a:rPr>
                <a:t>(2)</a:t>
              </a:r>
            </a:p>
          </p:txBody>
        </p:sp>
        <p:grpSp>
          <p:nvGrpSpPr>
            <p:cNvPr id="6" name="Group 22"/>
            <p:cNvGrpSpPr>
              <a:grpSpLocks/>
            </p:cNvGrpSpPr>
            <p:nvPr/>
          </p:nvGrpSpPr>
          <p:grpSpPr bwMode="auto">
            <a:xfrm>
              <a:off x="1413376" y="2708275"/>
              <a:ext cx="1336088" cy="1903411"/>
              <a:chOff x="831" y="1994"/>
              <a:chExt cx="773" cy="1199"/>
            </a:xfrm>
          </p:grpSpPr>
          <p:grpSp>
            <p:nvGrpSpPr>
              <p:cNvPr id="7" name="Group 23"/>
              <p:cNvGrpSpPr>
                <a:grpSpLocks/>
              </p:cNvGrpSpPr>
              <p:nvPr/>
            </p:nvGrpSpPr>
            <p:grpSpPr bwMode="auto">
              <a:xfrm>
                <a:off x="1367" y="1994"/>
                <a:ext cx="144" cy="336"/>
                <a:chOff x="5111" y="2570"/>
                <a:chExt cx="144" cy="336"/>
              </a:xfrm>
            </p:grpSpPr>
            <p:sp>
              <p:nvSpPr>
                <p:cNvPr id="43040" name="Rectangle 24"/>
                <p:cNvSpPr>
                  <a:spLocks noChangeArrowheads="1"/>
                </p:cNvSpPr>
                <p:nvPr/>
              </p:nvSpPr>
              <p:spPr bwMode="auto">
                <a:xfrm>
                  <a:off x="5111" y="2570"/>
                  <a:ext cx="144" cy="252"/>
                </a:xfrm>
                <a:prstGeom prst="rect">
                  <a:avLst/>
                </a:prstGeom>
                <a:noFill/>
                <a:ln w="9525">
                  <a:noFill/>
                  <a:miter lim="800000"/>
                  <a:headEnd/>
                  <a:tailEnd/>
                </a:ln>
                <a:effectLst/>
              </p:spPr>
              <p:txBody>
                <a:bodyPr>
                  <a:spAutoFit/>
                </a:bodyPr>
                <a:lstStyle/>
                <a:p>
                  <a:pPr algn="l" eaLnBrk="1" hangingPunct="1"/>
                  <a:r>
                    <a:rPr kumimoji="1" lang="en-US" altLang="zh-CN" sz="2000" b="1" dirty="0">
                      <a:solidFill>
                        <a:schemeClr val="accent6">
                          <a:lumMod val="60000"/>
                          <a:lumOff val="40000"/>
                        </a:schemeClr>
                      </a:solidFill>
                      <a:latin typeface="Times New Roman" pitchFamily="18" charset="0"/>
                      <a:ea typeface="楷体_GB2312" pitchFamily="49" charset="-122"/>
                      <a:cs typeface="Times New Roman" pitchFamily="18" charset="0"/>
                    </a:rPr>
                    <a:t>i</a:t>
                  </a:r>
                </a:p>
              </p:txBody>
            </p:sp>
            <p:sp>
              <p:nvSpPr>
                <p:cNvPr id="43041" name="Line 25"/>
                <p:cNvSpPr>
                  <a:spLocks noChangeShapeType="1"/>
                </p:cNvSpPr>
                <p:nvPr/>
              </p:nvSpPr>
              <p:spPr bwMode="auto">
                <a:xfrm>
                  <a:off x="5207" y="2762"/>
                  <a:ext cx="0" cy="144"/>
                </a:xfrm>
                <a:prstGeom prst="line">
                  <a:avLst/>
                </a:prstGeom>
                <a:noFill/>
                <a:ln w="9525">
                  <a:solidFill>
                    <a:schemeClr val="hlink"/>
                  </a:solidFill>
                  <a:round/>
                  <a:headEnd/>
                  <a:tailEnd type="triangle" w="med" len="med"/>
                </a:ln>
                <a:effectLst/>
              </p:spPr>
              <p:txBody>
                <a:bodyPr/>
                <a:lstStyle/>
                <a:p>
                  <a:endParaRPr lang="zh-CN" altLang="en-US"/>
                </a:p>
              </p:txBody>
            </p:sp>
          </p:grpSp>
          <p:grpSp>
            <p:nvGrpSpPr>
              <p:cNvPr id="8" name="Group 26"/>
              <p:cNvGrpSpPr>
                <a:grpSpLocks/>
              </p:cNvGrpSpPr>
              <p:nvPr/>
            </p:nvGrpSpPr>
            <p:grpSpPr bwMode="auto">
              <a:xfrm>
                <a:off x="831" y="2854"/>
                <a:ext cx="202" cy="339"/>
                <a:chOff x="3510" y="2614"/>
                <a:chExt cx="154" cy="339"/>
              </a:xfrm>
            </p:grpSpPr>
            <p:sp>
              <p:nvSpPr>
                <p:cNvPr id="43038" name="Rectangle 27"/>
                <p:cNvSpPr>
                  <a:spLocks noChangeArrowheads="1"/>
                </p:cNvSpPr>
                <p:nvPr/>
              </p:nvSpPr>
              <p:spPr bwMode="auto">
                <a:xfrm>
                  <a:off x="3510" y="2701"/>
                  <a:ext cx="154" cy="252"/>
                </a:xfrm>
                <a:prstGeom prst="rect">
                  <a:avLst/>
                </a:prstGeom>
                <a:noFill/>
                <a:ln w="9525">
                  <a:noFill/>
                  <a:miter lim="800000"/>
                  <a:headEnd/>
                  <a:tailEnd/>
                </a:ln>
                <a:effectLst/>
              </p:spPr>
              <p:txBody>
                <a:bodyPr>
                  <a:spAutoFit/>
                </a:bodyPr>
                <a:lstStyle/>
                <a:p>
                  <a:pPr algn="l" eaLnBrk="1" hangingPunct="1"/>
                  <a:r>
                    <a:rPr kumimoji="1" lang="en-US" altLang="zh-CN" sz="2000" b="1" dirty="0">
                      <a:solidFill>
                        <a:schemeClr val="accent6">
                          <a:lumMod val="60000"/>
                          <a:lumOff val="40000"/>
                        </a:schemeClr>
                      </a:solidFill>
                      <a:latin typeface="Times New Roman" pitchFamily="18" charset="0"/>
                      <a:ea typeface="楷体_GB2312" pitchFamily="49" charset="-122"/>
                      <a:cs typeface="Times New Roman" pitchFamily="18" charset="0"/>
                    </a:rPr>
                    <a:t>k</a:t>
                  </a:r>
                </a:p>
              </p:txBody>
            </p:sp>
            <p:sp>
              <p:nvSpPr>
                <p:cNvPr id="43039" name="Line 28"/>
                <p:cNvSpPr>
                  <a:spLocks noChangeShapeType="1"/>
                </p:cNvSpPr>
                <p:nvPr/>
              </p:nvSpPr>
              <p:spPr bwMode="auto">
                <a:xfrm flipV="1">
                  <a:off x="3567" y="2614"/>
                  <a:ext cx="0" cy="144"/>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9" name="Group 29"/>
              <p:cNvGrpSpPr>
                <a:grpSpLocks/>
              </p:cNvGrpSpPr>
              <p:nvPr/>
            </p:nvGrpSpPr>
            <p:grpSpPr bwMode="auto">
              <a:xfrm>
                <a:off x="1402" y="2766"/>
                <a:ext cx="202" cy="345"/>
                <a:chOff x="3571" y="2574"/>
                <a:chExt cx="154" cy="345"/>
              </a:xfrm>
            </p:grpSpPr>
            <p:sp>
              <p:nvSpPr>
                <p:cNvPr id="43036" name="Rectangle 30"/>
                <p:cNvSpPr>
                  <a:spLocks noChangeArrowheads="1"/>
                </p:cNvSpPr>
                <p:nvPr/>
              </p:nvSpPr>
              <p:spPr bwMode="auto">
                <a:xfrm>
                  <a:off x="3571" y="2667"/>
                  <a:ext cx="154" cy="252"/>
                </a:xfrm>
                <a:prstGeom prst="rect">
                  <a:avLst/>
                </a:prstGeom>
                <a:noFill/>
                <a:ln w="9525">
                  <a:noFill/>
                  <a:miter lim="800000"/>
                  <a:headEnd/>
                  <a:tailEnd/>
                </a:ln>
                <a:effectLst/>
              </p:spPr>
              <p:txBody>
                <a:bodyPr>
                  <a:spAutoFit/>
                </a:bodyPr>
                <a:lstStyle/>
                <a:p>
                  <a:pPr algn="l" eaLnBrk="1" hangingPunct="1"/>
                  <a:r>
                    <a:rPr kumimoji="1" lang="en-US" altLang="zh-CN" sz="2000" b="1" dirty="0">
                      <a:solidFill>
                        <a:schemeClr val="accent6">
                          <a:lumMod val="60000"/>
                          <a:lumOff val="40000"/>
                        </a:schemeClr>
                      </a:solidFill>
                      <a:latin typeface="Times New Roman" pitchFamily="18" charset="0"/>
                      <a:ea typeface="楷体_GB2312" pitchFamily="49" charset="-122"/>
                      <a:cs typeface="Times New Roman" pitchFamily="18" charset="0"/>
                    </a:rPr>
                    <a:t>j</a:t>
                  </a:r>
                </a:p>
              </p:txBody>
            </p:sp>
            <p:sp>
              <p:nvSpPr>
                <p:cNvPr id="43037" name="Line 31"/>
                <p:cNvSpPr>
                  <a:spLocks noChangeShapeType="1"/>
                </p:cNvSpPr>
                <p:nvPr/>
              </p:nvSpPr>
              <p:spPr bwMode="auto">
                <a:xfrm flipV="1">
                  <a:off x="3640" y="2574"/>
                  <a:ext cx="0" cy="144"/>
                </a:xfrm>
                <a:prstGeom prst="line">
                  <a:avLst/>
                </a:prstGeom>
                <a:noFill/>
                <a:ln w="9525">
                  <a:solidFill>
                    <a:schemeClr val="accent1"/>
                  </a:solidFill>
                  <a:round/>
                  <a:headEnd/>
                  <a:tailEnd type="triangle" w="med" len="med"/>
                </a:ln>
                <a:effectLst/>
              </p:spPr>
              <p:txBody>
                <a:bodyPr/>
                <a:lstStyle/>
                <a:p>
                  <a:endParaRPr lang="zh-CN" altLang="en-US"/>
                </a:p>
              </p:txBody>
            </p:sp>
          </p:grpSp>
        </p:grpSp>
        <p:sp>
          <p:nvSpPr>
            <p:cNvPr id="84" name="Oval 41"/>
            <p:cNvSpPr>
              <a:spLocks noChangeArrowheads="1"/>
            </p:cNvSpPr>
            <p:nvPr/>
          </p:nvSpPr>
          <p:spPr bwMode="auto">
            <a:xfrm>
              <a:off x="2340099" y="3176439"/>
              <a:ext cx="338427" cy="457200"/>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grpSp>
          <p:nvGrpSpPr>
            <p:cNvPr id="10" name="Group 48"/>
            <p:cNvGrpSpPr>
              <a:grpSpLocks/>
            </p:cNvGrpSpPr>
            <p:nvPr/>
          </p:nvGrpSpPr>
          <p:grpSpPr bwMode="auto">
            <a:xfrm>
              <a:off x="1310381" y="3573463"/>
              <a:ext cx="1389252" cy="533400"/>
              <a:chOff x="867" y="2251"/>
              <a:chExt cx="876" cy="336"/>
            </a:xfrm>
          </p:grpSpPr>
          <p:sp>
            <p:nvSpPr>
              <p:cNvPr id="43029" name="Oval 42"/>
              <p:cNvSpPr>
                <a:spLocks noChangeArrowheads="1"/>
              </p:cNvSpPr>
              <p:nvPr/>
            </p:nvSpPr>
            <p:spPr bwMode="auto">
              <a:xfrm>
                <a:off x="1503" y="2251"/>
                <a:ext cx="240" cy="288"/>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sp>
            <p:nvSpPr>
              <p:cNvPr id="43030" name="Oval 47"/>
              <p:cNvSpPr>
                <a:spLocks noChangeArrowheads="1"/>
              </p:cNvSpPr>
              <p:nvPr/>
            </p:nvSpPr>
            <p:spPr bwMode="auto">
              <a:xfrm>
                <a:off x="867" y="2251"/>
                <a:ext cx="240" cy="336"/>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grpSp>
        <p:sp>
          <p:nvSpPr>
            <p:cNvPr id="45" name="Rectangle 8"/>
            <p:cNvSpPr>
              <a:spLocks noChangeArrowheads="1"/>
            </p:cNvSpPr>
            <p:nvPr/>
          </p:nvSpPr>
          <p:spPr bwMode="auto">
            <a:xfrm>
              <a:off x="251520" y="3504520"/>
              <a:ext cx="1906058" cy="523220"/>
            </a:xfrm>
            <a:prstGeom prst="rect">
              <a:avLst/>
            </a:prstGeom>
            <a:noFill/>
            <a:ln w="9525">
              <a:noFill/>
              <a:miter lim="800000"/>
              <a:headEnd/>
              <a:tailEnd/>
            </a:ln>
            <a:effectLst/>
          </p:spPr>
          <p:txBody>
            <a:bodyPr wrap="none">
              <a:spAutoFit/>
            </a:bodyPr>
            <a:lstStyle/>
            <a:p>
              <a:pPr algn="l" eaLnBrk="1" hangingPunct="1"/>
              <a:r>
                <a:rPr kumimoji="1" lang="en-US" altLang="zh-CN" sz="2800" b="1" dirty="0">
                  <a:latin typeface="宋体" charset="-122"/>
                </a:rPr>
                <a:t>T=</a:t>
              </a:r>
              <a:r>
                <a:rPr kumimoji="1" lang="en-US" altLang="zh-CN" sz="2800" b="1" dirty="0"/>
                <a:t>‘</a:t>
              </a:r>
              <a:r>
                <a:rPr kumimoji="1" lang="en-US" altLang="zh-CN" sz="2800" b="1" dirty="0">
                  <a:ea typeface="黑体" pitchFamily="49" charset="-122"/>
                </a:rPr>
                <a:t>a </a:t>
              </a:r>
              <a:r>
                <a:rPr kumimoji="1" lang="en-US" altLang="zh-CN" sz="2800" b="1" dirty="0" smtClean="0">
                  <a:ea typeface="黑体" pitchFamily="49" charset="-122"/>
                </a:rPr>
                <a:t> b  c  a  b  x</a:t>
              </a:r>
              <a:r>
                <a:rPr kumimoji="1" lang="en-US" altLang="zh-CN" sz="2800" b="1" dirty="0" smtClean="0"/>
                <a:t>’</a:t>
              </a:r>
              <a:endParaRPr kumimoji="1" lang="en-US" altLang="zh-CN" sz="2800" b="1" dirty="0">
                <a:latin typeface="宋体" charset="-122"/>
              </a:endParaRPr>
            </a:p>
          </p:txBody>
        </p:sp>
        <p:sp>
          <p:nvSpPr>
            <p:cNvPr id="46" name="Rectangle 7"/>
            <p:cNvSpPr>
              <a:spLocks noChangeArrowheads="1"/>
            </p:cNvSpPr>
            <p:nvPr/>
          </p:nvSpPr>
          <p:spPr bwMode="auto">
            <a:xfrm>
              <a:off x="254337" y="3128282"/>
              <a:ext cx="4567952" cy="523875"/>
            </a:xfrm>
            <a:prstGeom prst="rect">
              <a:avLst/>
            </a:prstGeom>
            <a:noFill/>
            <a:ln w="9525">
              <a:noFill/>
              <a:miter lim="800000"/>
              <a:headEnd/>
              <a:tailEnd/>
            </a:ln>
            <a:effectLst/>
          </p:spPr>
          <p:txBody>
            <a:bodyPr>
              <a:spAutoFit/>
            </a:bodyPr>
            <a:lstStyle/>
            <a:p>
              <a:pPr algn="l" eaLnBrk="1" hangingPunct="1"/>
              <a:r>
                <a:rPr kumimoji="1" lang="en-US" altLang="zh-CN" sz="2800" b="1" dirty="0">
                  <a:ea typeface="黑体" pitchFamily="49" charset="-122"/>
                </a:rPr>
                <a:t>S=</a:t>
              </a:r>
              <a:r>
                <a:rPr kumimoji="1" lang="en-US" altLang="zh-CN" sz="2800" b="1" dirty="0" smtClean="0">
                  <a:ea typeface="黑体" pitchFamily="49" charset="-122"/>
                </a:rPr>
                <a:t>‘a  b  c  a  b  a  </a:t>
              </a:r>
              <a:r>
                <a:rPr kumimoji="1" lang="en-US" altLang="zh-CN" sz="2800" b="1" dirty="0" err="1" smtClean="0">
                  <a:ea typeface="黑体" pitchFamily="49" charset="-122"/>
                </a:rPr>
                <a:t>a</a:t>
              </a:r>
              <a:r>
                <a:rPr kumimoji="1" lang="en-US" altLang="zh-CN" sz="2800" b="1" dirty="0" smtClean="0">
                  <a:ea typeface="黑体" pitchFamily="49" charset="-122"/>
                </a:rPr>
                <a:t>  b  c  ……’</a:t>
              </a:r>
              <a:endParaRPr kumimoji="1" lang="en-US" altLang="zh-CN" sz="2800" b="1" dirty="0">
                <a:ea typeface="黑体" pitchFamily="49" charset="-122"/>
              </a:endParaRPr>
            </a:p>
          </p:txBody>
        </p:sp>
      </p:grpSp>
      <p:sp>
        <p:nvSpPr>
          <p:cNvPr id="12" name="矩形 11"/>
          <p:cNvSpPr/>
          <p:nvPr/>
        </p:nvSpPr>
        <p:spPr bwMode="auto">
          <a:xfrm>
            <a:off x="2307842" y="3207709"/>
            <a:ext cx="184731" cy="40011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
        <p:nvSpPr>
          <p:cNvPr id="49" name="矩形 48"/>
          <p:cNvSpPr/>
          <p:nvPr/>
        </p:nvSpPr>
        <p:spPr bwMode="auto">
          <a:xfrm>
            <a:off x="2307842" y="1551781"/>
            <a:ext cx="184731" cy="400110"/>
          </a:xfrm>
          <a:prstGeom prst="rect">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
        <p:nvSpPr>
          <p:cNvPr id="13" name="圆角矩形 12"/>
          <p:cNvSpPr/>
          <p:nvPr/>
        </p:nvSpPr>
        <p:spPr bwMode="auto">
          <a:xfrm>
            <a:off x="101462" y="0"/>
            <a:ext cx="8831670" cy="510778"/>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Arial" charset="0"/>
                <a:ea typeface="宋体" charset="-122"/>
              </a:rPr>
              <a:t>注意：此处，与</a:t>
            </a:r>
            <a:r>
              <a:rPr kumimoji="0" lang="en-US" altLang="zh-CN" sz="2400" b="1" i="0" u="none" strike="noStrike" cap="none" normalizeH="0" baseline="0" dirty="0" smtClean="0">
                <a:ln>
                  <a:noFill/>
                </a:ln>
                <a:solidFill>
                  <a:srgbClr val="FF0000"/>
                </a:solidFill>
                <a:effectLst/>
                <a:latin typeface="Arial" charset="0"/>
                <a:ea typeface="宋体" charset="-122"/>
              </a:rPr>
              <a:t>C</a:t>
            </a:r>
            <a:r>
              <a:rPr kumimoji="0" lang="zh-CN" altLang="en-US" sz="2400" b="1" i="0" u="none" strike="noStrike" cap="none" normalizeH="0" baseline="0" dirty="0" smtClean="0">
                <a:ln>
                  <a:noFill/>
                </a:ln>
                <a:solidFill>
                  <a:srgbClr val="FF0000"/>
                </a:solidFill>
                <a:effectLst/>
                <a:latin typeface="Arial" charset="0"/>
                <a:ea typeface="宋体" charset="-122"/>
              </a:rPr>
              <a:t>语言数组下标统一，字符下标从</a:t>
            </a:r>
            <a:r>
              <a:rPr kumimoji="0" lang="en-US" altLang="zh-CN" sz="2400" b="1" i="0" u="none" strike="noStrike" cap="none" normalizeH="0" baseline="0" dirty="0" smtClean="0">
                <a:ln>
                  <a:noFill/>
                </a:ln>
                <a:solidFill>
                  <a:srgbClr val="FF0000"/>
                </a:solidFill>
                <a:effectLst/>
                <a:latin typeface="Arial" charset="0"/>
                <a:ea typeface="宋体" charset="-122"/>
              </a:rPr>
              <a:t>0</a:t>
            </a:r>
            <a:r>
              <a:rPr kumimoji="0" lang="zh-CN" altLang="en-US" sz="2400" b="1" i="0" u="none" strike="noStrike" cap="none" normalizeH="0" baseline="0" dirty="0" smtClean="0">
                <a:ln>
                  <a:noFill/>
                </a:ln>
                <a:solidFill>
                  <a:srgbClr val="FF0000"/>
                </a:solidFill>
                <a:effectLst/>
                <a:latin typeface="Arial" charset="0"/>
                <a:ea typeface="宋体" charset="-122"/>
              </a:rPr>
              <a:t>开始</a:t>
            </a:r>
          </a:p>
        </p:txBody>
      </p:sp>
    </p:spTree>
    <p:extLst>
      <p:ext uri="{BB962C8B-B14F-4D97-AF65-F5344CB8AC3E}">
        <p14:creationId xmlns:p14="http://schemas.microsoft.com/office/powerpoint/2010/main" val="1013597781"/>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
                                        </p:tgtEl>
                                        <p:attrNameLst>
                                          <p:attrName>style.visibility</p:attrName>
                                        </p:attrNameLst>
                                      </p:cBhvr>
                                      <p:to>
                                        <p:strVal val="visible"/>
                                      </p:to>
                                    </p:set>
                                  </p:childTnLst>
                                </p:cTn>
                              </p:par>
                            </p:childTnLst>
                          </p:cTn>
                        </p:par>
                        <p:par>
                          <p:cTn id="7" fill="hold" nodeType="withGroup">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additive="base">
                                        <p:cTn id="10" dur="500" fill="hold"/>
                                        <p:tgtEl>
                                          <p:spTgt spid="65"/>
                                        </p:tgtEl>
                                        <p:attrNameLst>
                                          <p:attrName>ppt_x</p:attrName>
                                        </p:attrNameLst>
                                      </p:cBhvr>
                                      <p:tavLst>
                                        <p:tav tm="0">
                                          <p:val>
                                            <p:strVal val="0-#ppt_w/2"/>
                                          </p:val>
                                        </p:tav>
                                        <p:tav tm="100000">
                                          <p:val>
                                            <p:strVal val="#ppt_x"/>
                                          </p:val>
                                        </p:tav>
                                      </p:tavLst>
                                    </p:anim>
                                    <p:anim calcmode="lin" valueType="num">
                                      <p:cBhvr additive="base">
                                        <p:cTn id="11" dur="500" fill="hold"/>
                                        <p:tgtEl>
                                          <p:spTgt spid="65"/>
                                        </p:tgtEl>
                                        <p:attrNameLst>
                                          <p:attrName>ppt_y</p:attrName>
                                        </p:attrNameLst>
                                      </p:cBhvr>
                                      <p:tavLst>
                                        <p:tav tm="0">
                                          <p:val>
                                            <p:strVal val="#ppt_y"/>
                                          </p:val>
                                        </p:tav>
                                        <p:tav tm="100000">
                                          <p:val>
                                            <p:strVal val="#ppt_y"/>
                                          </p:val>
                                        </p:tav>
                                      </p:tavLst>
                                    </p:anim>
                                  </p:childTnLst>
                                </p:cTn>
                              </p:par>
                              <p:par>
                                <p:cTn id="12" presetID="22" presetClass="entr" presetSubtype="1"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nodeType="withGroup">
                            <p:stCondLst>
                              <p:cond delay="1000"/>
                            </p:stCondLst>
                            <p:childTnLst>
                              <p:par>
                                <p:cTn id="16" presetID="1" presetClass="entr" presetSubtype="0" fill="hold" grpId="0" nodeType="afterEffect">
                                  <p:stCondLst>
                                    <p:cond delay="0"/>
                                  </p:stCondLst>
                                  <p:childTnLst>
                                    <p:set>
                                      <p:cBhvr>
                                        <p:cTn id="17" dur="1" fill="hold">
                                          <p:stCondLst>
                                            <p:cond delay="9"/>
                                          </p:stCondLst>
                                        </p:cTn>
                                        <p:tgtEl>
                                          <p:spTgt spid="63"/>
                                        </p:tgtEl>
                                        <p:attrNameLst>
                                          <p:attrName>style.visibility</p:attrName>
                                        </p:attrNameLst>
                                      </p:cBhvr>
                                      <p:to>
                                        <p:strVal val="visible"/>
                                      </p:to>
                                    </p:set>
                                  </p:childTnLst>
                                </p:cTn>
                              </p:par>
                              <p:par>
                                <p:cTn id="18" presetID="22" presetClass="entr" presetSubtype="1"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wipe(up)">
                                      <p:cBhvr>
                                        <p:cTn id="20" dur="500"/>
                                        <p:tgtEl>
                                          <p:spTgt spid="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74"/>
                                          </p:stCondLst>
                                        </p:cTn>
                                        <p:tgtEl>
                                          <p:spTgt spid="62"/>
                                        </p:tgtEl>
                                        <p:attrNameLst>
                                          <p:attrName>style.visibility</p:attrName>
                                        </p:attrNameLst>
                                      </p:cBhvr>
                                      <p:to>
                                        <p:strVal val="visible"/>
                                      </p:to>
                                    </p:set>
                                  </p:childTnLst>
                                </p:cTn>
                              </p:par>
                            </p:childTnLst>
                          </p:cTn>
                        </p:par>
                        <p:par>
                          <p:cTn id="25" fill="hold" nodeType="afterGroup">
                            <p:stCondLst>
                              <p:cond delay="75"/>
                            </p:stCondLst>
                            <p:childTnLst>
                              <p:par>
                                <p:cTn id="26" presetID="22" presetClass="entr" presetSubtype="8"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left)">
                                      <p:cBhvr>
                                        <p:cTn id="28" dur="500"/>
                                        <p:tgtEl>
                                          <p:spTgt spid="6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par>
                          <p:cTn id="37" fill="hold" nodeType="withGroup">
                            <p:stCondLst>
                              <p:cond delay="500"/>
                            </p:stCondLst>
                            <p:childTnLst>
                              <p:par>
                                <p:cTn id="38" presetID="1" presetClass="entr" presetSubtype="0" fill="hold" grpId="0" nodeType="afterEffect">
                                  <p:stCondLst>
                                    <p:cond delay="0"/>
                                  </p:stCondLst>
                                  <p:childTnLst>
                                    <p:set>
                                      <p:cBhvr>
                                        <p:cTn id="39" dur="1" fill="hold">
                                          <p:stCondLst>
                                            <p:cond delay="74"/>
                                          </p:stCondLst>
                                        </p:cTn>
                                        <p:tgtEl>
                                          <p:spTgt spid="81"/>
                                        </p:tgtEl>
                                        <p:attrNameLst>
                                          <p:attrName>style.visibility</p:attrName>
                                        </p:attrNameLst>
                                      </p:cBhvr>
                                      <p:to>
                                        <p:strVal val="visible"/>
                                      </p:to>
                                    </p:set>
                                  </p:childTnLst>
                                </p:cTn>
                              </p:par>
                            </p:childTnLst>
                          </p:cTn>
                        </p:par>
                      </p:childTnLst>
                    </p:cTn>
                  </p:par>
                  <p:par>
                    <p:cTn id="40" fill="hold">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74"/>
                                          </p:stCondLst>
                                        </p:cTn>
                                        <p:tgtEl>
                                          <p:spTgt spid="68"/>
                                        </p:tgtEl>
                                        <p:attrNameLst>
                                          <p:attrName>style.visibility</p:attrName>
                                        </p:attrNameLst>
                                      </p:cBhvr>
                                      <p:to>
                                        <p:strVal val="visible"/>
                                      </p:to>
                                    </p:set>
                                  </p:childTnLst>
                                </p:cTn>
                              </p:par>
                              <p:par>
                                <p:cTn id="44" presetID="2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wipe(down)">
                                      <p:cBhvr>
                                        <p:cTn id="49" dur="5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74"/>
                                          </p:stCondLst>
                                        </p:cTn>
                                        <p:tgtEl>
                                          <p:spTgt spid="52">
                                            <p:bg/>
                                          </p:spTgt>
                                        </p:tgtEl>
                                        <p:attrNameLst>
                                          <p:attrName>style.visibility</p:attrName>
                                        </p:attrNameLst>
                                      </p:cBhvr>
                                      <p:to>
                                        <p:strVal val="visible"/>
                                      </p:to>
                                    </p:set>
                                  </p:childTnLst>
                                </p:cTn>
                              </p:par>
                            </p:childTnLst>
                          </p:cTn>
                        </p:par>
                        <p:par>
                          <p:cTn id="54" fill="hold">
                            <p:stCondLst>
                              <p:cond delay="75"/>
                            </p:stCondLst>
                            <p:childTnLst>
                              <p:par>
                                <p:cTn id="55" presetID="1" presetClass="entr" presetSubtype="0" fill="hold" grpId="0" nodeType="afterEffect">
                                  <p:stCondLst>
                                    <p:cond delay="0"/>
                                  </p:stCondLst>
                                  <p:childTnLst>
                                    <p:set>
                                      <p:cBhvr>
                                        <p:cTn id="56" dur="1" fill="hold">
                                          <p:stCondLst>
                                            <p:cond delay="74"/>
                                          </p:stCondLst>
                                        </p:cTn>
                                        <p:tgtEl>
                                          <p:spTgt spid="52">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500" fill="hold"/>
                                        <p:tgtEl>
                                          <p:spTgt spid="85"/>
                                        </p:tgtEl>
                                        <p:attrNameLst>
                                          <p:attrName>ppt_x</p:attrName>
                                        </p:attrNameLst>
                                      </p:cBhvr>
                                      <p:tavLst>
                                        <p:tav tm="0">
                                          <p:val>
                                            <p:strVal val="#ppt_x"/>
                                          </p:val>
                                        </p:tav>
                                        <p:tav tm="100000">
                                          <p:val>
                                            <p:strVal val="#ppt_x"/>
                                          </p:val>
                                        </p:tav>
                                      </p:tavLst>
                                    </p:anim>
                                    <p:anim calcmode="lin" valueType="num">
                                      <p:cBhvr additive="base">
                                        <p:cTn id="62" dur="500" fill="hold"/>
                                        <p:tgtEl>
                                          <p:spTgt spid="8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autoUpdateAnimBg="0"/>
      <p:bldP spid="51" grpId="0" autoUpdateAnimBg="0"/>
      <p:bldP spid="52" grpId="0" uiExpand="1" build="p" animBg="1" autoUpdateAnimBg="0"/>
      <p:bldP spid="62" grpId="0" autoUpdateAnimBg="0"/>
      <p:bldP spid="63" grpId="0" autoUpdateAnimBg="0"/>
      <p:bldP spid="65" grpId="0" autoUpdateAnimBg="0"/>
      <p:bldP spid="67" grpId="0" animBg="1" autoUpdateAnimBg="0"/>
      <p:bldP spid="68" grpId="0" autoUpdateAnimBg="0"/>
      <p:bldP spid="81" grpId="0" autoUpdateAnimBg="0"/>
      <p:bldP spid="82" grpId="0" animBg="1" autoUpdateAnimBg="0"/>
      <p:bldP spid="83" grpId="0" animBg="1" autoUpdateAnimBg="0"/>
      <p:bldP spid="85" grpId="0" autoUpdateAnimBg="0"/>
      <p:bldP spid="12"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710227" y="3962400"/>
            <a:ext cx="10564881" cy="457200"/>
            <a:chOff x="336" y="3072"/>
            <a:chExt cx="4992" cy="288"/>
          </a:xfrm>
        </p:grpSpPr>
        <p:grpSp>
          <p:nvGrpSpPr>
            <p:cNvPr id="3" name="Group 134"/>
            <p:cNvGrpSpPr>
              <a:grpSpLocks/>
            </p:cNvGrpSpPr>
            <p:nvPr/>
          </p:nvGrpSpPr>
          <p:grpSpPr bwMode="auto">
            <a:xfrm>
              <a:off x="336" y="3072"/>
              <a:ext cx="4992" cy="288"/>
              <a:chOff x="432" y="3408"/>
              <a:chExt cx="4992" cy="288"/>
            </a:xfrm>
          </p:grpSpPr>
          <p:grpSp>
            <p:nvGrpSpPr>
              <p:cNvPr id="4" name="Group 123"/>
              <p:cNvGrpSpPr>
                <a:grpSpLocks/>
              </p:cNvGrpSpPr>
              <p:nvPr/>
            </p:nvGrpSpPr>
            <p:grpSpPr bwMode="auto">
              <a:xfrm>
                <a:off x="432" y="3408"/>
                <a:ext cx="1344" cy="288"/>
                <a:chOff x="432" y="3408"/>
                <a:chExt cx="1344" cy="288"/>
              </a:xfrm>
            </p:grpSpPr>
            <p:sp>
              <p:nvSpPr>
                <p:cNvPr id="117879" name="Rectangle 119"/>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0" name="Rectangle 120"/>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1" name="Rectangle 121"/>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2" name="Rectangle 122"/>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17885"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6"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7"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9" name="Rectangle 129"/>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0" name="Rectangle 130"/>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1" name="Rectangle 131"/>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3" name="Rectangle 133"/>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58391" name="Rectangle 135"/>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dirty="0" smtClean="0">
                  <a:solidFill>
                    <a:srgbClr val="000099"/>
                  </a:solidFill>
                </a:rPr>
                <a:t>  </a:t>
              </a:r>
              <a:r>
                <a:rPr kumimoji="1" lang="en-US" altLang="zh-CN" sz="2600" b="1" dirty="0" smtClean="0">
                  <a:solidFill>
                    <a:srgbClr val="000099"/>
                  </a:solidFill>
                </a:rPr>
                <a:t>a</a:t>
              </a:r>
              <a:r>
                <a:rPr kumimoji="1" lang="en-US" altLang="zh-CN" sz="2600" b="1" baseline="-25000" dirty="0" smtClean="0">
                  <a:solidFill>
                    <a:srgbClr val="000099"/>
                  </a:solidFill>
                </a:rPr>
                <a:t>11       </a:t>
              </a:r>
              <a:r>
                <a:rPr kumimoji="1" lang="en-US" altLang="zh-CN" sz="2600" b="1" baseline="-25000" dirty="0" smtClean="0">
                  <a:solidFill>
                    <a:srgbClr val="000099"/>
                  </a:solidFill>
                </a:rPr>
                <a:t>          </a:t>
              </a:r>
              <a:r>
                <a:rPr lang="en-US" altLang="zh-CN" sz="2400" b="1" dirty="0">
                  <a:solidFill>
                    <a:srgbClr val="000000"/>
                  </a:solidFill>
                  <a:cs typeface="Times New Roman" pitchFamily="18" charset="0"/>
                </a:rPr>
                <a:t>…    </a:t>
              </a:r>
              <a:r>
                <a:rPr lang="en-US" altLang="zh-CN" sz="2400" b="1" dirty="0" smtClean="0">
                  <a:solidFill>
                    <a:srgbClr val="000000"/>
                  </a:solidFill>
                  <a:cs typeface="Times New Roman" pitchFamily="18" charset="0"/>
                </a:rPr>
                <a:t>  </a:t>
              </a:r>
              <a:r>
                <a:rPr lang="en-US" altLang="zh-CN" sz="2400" b="1" dirty="0" smtClean="0">
                  <a:solidFill>
                    <a:srgbClr val="000000"/>
                  </a:solidFill>
                  <a:cs typeface="Times New Roman" pitchFamily="18" charset="0"/>
                </a:rPr>
                <a:t> </a:t>
              </a:r>
              <a:r>
                <a:rPr kumimoji="1" lang="en-US" altLang="zh-CN" sz="2600" b="1" baseline="-25000" dirty="0" smtClean="0">
                  <a:solidFill>
                    <a:srgbClr val="000099"/>
                  </a:solidFill>
                </a:rPr>
                <a:t> </a:t>
              </a:r>
              <a:r>
                <a:rPr kumimoji="1" lang="en-US" altLang="zh-CN" sz="2600" b="1" dirty="0">
                  <a:solidFill>
                    <a:srgbClr val="000099"/>
                  </a:solidFill>
                </a:rPr>
                <a:t>a</a:t>
              </a:r>
              <a:r>
                <a:rPr kumimoji="1" lang="en-US" altLang="zh-CN" sz="2600" b="1" baseline="-25000" dirty="0">
                  <a:solidFill>
                    <a:srgbClr val="000099"/>
                  </a:solidFill>
                </a:rPr>
                <a:t>1n  </a:t>
              </a:r>
              <a:r>
                <a:rPr kumimoji="1" lang="en-US" altLang="zh-CN" sz="2600" b="1" baseline="-25000" dirty="0" smtClean="0">
                  <a:solidFill>
                    <a:srgbClr val="000099"/>
                  </a:solidFill>
                </a:rPr>
                <a:t> </a:t>
              </a:r>
              <a:r>
                <a:rPr kumimoji="1" lang="en-US" altLang="zh-CN" sz="2600" b="1" baseline="-25000" dirty="0" smtClean="0">
                  <a:solidFill>
                    <a:srgbClr val="000099"/>
                  </a:solidFill>
                </a:rPr>
                <a:t>       </a:t>
              </a:r>
              <a:r>
                <a:rPr kumimoji="1" lang="en-US" altLang="zh-CN" sz="2600" b="1" dirty="0" smtClean="0">
                  <a:solidFill>
                    <a:srgbClr val="000099"/>
                  </a:solidFill>
                </a:rPr>
                <a:t>a</a:t>
              </a:r>
              <a:r>
                <a:rPr kumimoji="1" lang="en-US" altLang="zh-CN" sz="2600" b="1" baseline="-25000" dirty="0" smtClean="0">
                  <a:solidFill>
                    <a:srgbClr val="000099"/>
                  </a:solidFill>
                </a:rPr>
                <a:t>21                </a:t>
              </a:r>
              <a:r>
                <a:rPr lang="en-US" altLang="zh-CN" sz="2400" b="1" dirty="0">
                  <a:solidFill>
                    <a:srgbClr val="000000"/>
                  </a:solidFill>
                </a:rPr>
                <a:t>…  </a:t>
              </a:r>
              <a:r>
                <a:rPr lang="en-US" altLang="zh-CN" sz="2400" b="1" dirty="0" smtClean="0">
                  <a:solidFill>
                    <a:srgbClr val="000000"/>
                  </a:solidFill>
                </a:rPr>
                <a:t>  </a:t>
              </a:r>
              <a:r>
                <a:rPr lang="en-US" altLang="zh-CN" sz="2400" b="1" dirty="0" smtClean="0">
                  <a:solidFill>
                    <a:srgbClr val="000000"/>
                  </a:solidFill>
                </a:rPr>
                <a:t>     </a:t>
              </a:r>
              <a:r>
                <a:rPr kumimoji="1" lang="en-US" altLang="zh-CN" sz="2600" b="1" baseline="-25000" dirty="0" smtClean="0">
                  <a:solidFill>
                    <a:srgbClr val="000099"/>
                  </a:solidFill>
                </a:rPr>
                <a:t> </a:t>
              </a:r>
              <a:r>
                <a:rPr kumimoji="1" lang="en-US" altLang="zh-CN" sz="2600" b="1" dirty="0">
                  <a:solidFill>
                    <a:srgbClr val="000099"/>
                  </a:solidFill>
                </a:rPr>
                <a:t>a</a:t>
              </a:r>
              <a:r>
                <a:rPr kumimoji="1" lang="en-US" altLang="zh-CN" sz="2600" b="1" baseline="-25000" dirty="0">
                  <a:solidFill>
                    <a:srgbClr val="000099"/>
                  </a:solidFill>
                </a:rPr>
                <a:t>2n     </a:t>
              </a:r>
              <a:r>
                <a:rPr kumimoji="1" lang="en-US" altLang="zh-CN" sz="2600" b="1" baseline="-25000" dirty="0" smtClean="0">
                  <a:solidFill>
                    <a:srgbClr val="000099"/>
                  </a:solidFill>
                </a:rPr>
                <a:t>  </a:t>
              </a:r>
              <a:r>
                <a:rPr kumimoji="1" lang="en-US" altLang="zh-CN" sz="2600" b="1" dirty="0" smtClean="0">
                  <a:solidFill>
                    <a:srgbClr val="000099"/>
                  </a:solidFill>
                </a:rPr>
                <a:t>a</a:t>
              </a:r>
              <a:r>
                <a:rPr kumimoji="1" lang="en-US" altLang="zh-CN" sz="2600" b="1" baseline="-25000" dirty="0" smtClean="0">
                  <a:solidFill>
                    <a:srgbClr val="000099"/>
                  </a:solidFill>
                </a:rPr>
                <a:t>31         </a:t>
              </a:r>
              <a:r>
                <a:rPr kumimoji="1" lang="en-US" altLang="zh-CN" sz="2600" b="1" baseline="-25000" dirty="0" smtClean="0">
                  <a:solidFill>
                    <a:srgbClr val="000099"/>
                  </a:solidFill>
                </a:rPr>
                <a:t>      </a:t>
              </a:r>
              <a:r>
                <a:rPr lang="en-US" altLang="zh-CN" sz="2400" b="1" dirty="0" smtClean="0">
                  <a:solidFill>
                    <a:srgbClr val="000000"/>
                  </a:solidFill>
                </a:rPr>
                <a:t>…          </a:t>
              </a:r>
              <a:r>
                <a:rPr kumimoji="1" lang="en-US" altLang="zh-CN" sz="2600" b="1" dirty="0" err="1" smtClean="0">
                  <a:solidFill>
                    <a:srgbClr val="FF3300"/>
                  </a:solidFill>
                </a:rPr>
                <a:t>a</a:t>
              </a:r>
              <a:r>
                <a:rPr kumimoji="1" lang="en-US" altLang="zh-CN" sz="2600" b="1" baseline="-25000" dirty="0" err="1" smtClean="0">
                  <a:solidFill>
                    <a:srgbClr val="FF3300"/>
                  </a:solidFill>
                </a:rPr>
                <a:t>ij</a:t>
              </a:r>
              <a:r>
                <a:rPr kumimoji="1" lang="en-US" altLang="zh-CN" sz="2600" b="1" baseline="-25000" dirty="0" smtClean="0">
                  <a:solidFill>
                    <a:srgbClr val="FF3300"/>
                  </a:solidFill>
                </a:rPr>
                <a:t> </a:t>
              </a:r>
              <a:r>
                <a:rPr kumimoji="1" lang="en-US" altLang="zh-CN" sz="2600" b="1" baseline="-25000" dirty="0" smtClean="0">
                  <a:solidFill>
                    <a:srgbClr val="000099"/>
                  </a:solidFill>
                </a:rPr>
                <a:t>         </a:t>
              </a:r>
              <a:r>
                <a:rPr kumimoji="1" lang="en-US" altLang="zh-CN" sz="2600" b="1" baseline="-25000" dirty="0" smtClean="0">
                  <a:solidFill>
                    <a:srgbClr val="000099"/>
                  </a:solidFill>
                </a:rPr>
                <a:t>       </a:t>
              </a:r>
              <a:r>
                <a:rPr lang="en-US" altLang="zh-CN" sz="2400" b="1" dirty="0" smtClean="0">
                  <a:solidFill>
                    <a:srgbClr val="000000"/>
                  </a:solidFill>
                </a:rPr>
                <a:t>…        </a:t>
              </a:r>
              <a:r>
                <a:rPr kumimoji="1" lang="en-US" altLang="zh-CN" sz="2600" b="1" dirty="0" err="1">
                  <a:solidFill>
                    <a:srgbClr val="000099"/>
                  </a:solidFill>
                </a:rPr>
                <a:t>a</a:t>
              </a:r>
              <a:r>
                <a:rPr kumimoji="1" lang="en-US" altLang="zh-CN" sz="2600" b="1" baseline="-25000" dirty="0" err="1">
                  <a:solidFill>
                    <a:srgbClr val="000099"/>
                  </a:solidFill>
                </a:rPr>
                <a:t>mn</a:t>
              </a:r>
              <a:endParaRPr kumimoji="1" lang="en-US" altLang="zh-CN" sz="2600" b="1" baseline="-25000" dirty="0">
                <a:solidFill>
                  <a:srgbClr val="000099"/>
                </a:solidFill>
              </a:endParaRPr>
            </a:p>
          </p:txBody>
        </p:sp>
      </p:grpSp>
      <p:grpSp>
        <p:nvGrpSpPr>
          <p:cNvPr id="6" name="Group 155"/>
          <p:cNvGrpSpPr>
            <a:grpSpLocks/>
          </p:cNvGrpSpPr>
          <p:nvPr/>
        </p:nvGrpSpPr>
        <p:grpSpPr bwMode="auto">
          <a:xfrm>
            <a:off x="710227" y="4554540"/>
            <a:ext cx="2845222" cy="649287"/>
            <a:chOff x="336" y="3397"/>
            <a:chExt cx="1344" cy="409"/>
          </a:xfrm>
        </p:grpSpPr>
        <p:sp>
          <p:nvSpPr>
            <p:cNvPr id="117898" name="AutoShape 138"/>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9" name="Text Box 139"/>
            <p:cNvSpPr txBox="1">
              <a:spLocks noChangeArrowheads="1"/>
            </p:cNvSpPr>
            <p:nvPr/>
          </p:nvSpPr>
          <p:spPr bwMode="auto">
            <a:xfrm>
              <a:off x="732" y="3554"/>
              <a:ext cx="576"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行</a:t>
              </a:r>
            </a:p>
          </p:txBody>
        </p:sp>
      </p:grpSp>
      <p:grpSp>
        <p:nvGrpSpPr>
          <p:cNvPr id="7" name="Group 156"/>
          <p:cNvGrpSpPr>
            <a:grpSpLocks/>
          </p:cNvGrpSpPr>
          <p:nvPr/>
        </p:nvGrpSpPr>
        <p:grpSpPr bwMode="auto">
          <a:xfrm>
            <a:off x="3607258" y="4554540"/>
            <a:ext cx="2843062" cy="668337"/>
            <a:chOff x="1704" y="3397"/>
            <a:chExt cx="1344" cy="421"/>
          </a:xfrm>
        </p:grpSpPr>
        <p:sp>
          <p:nvSpPr>
            <p:cNvPr id="117902" name="AutoShape 142"/>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7" name="Text Box 143"/>
            <p:cNvSpPr txBox="1">
              <a:spLocks noChangeArrowheads="1"/>
            </p:cNvSpPr>
            <p:nvPr/>
          </p:nvSpPr>
          <p:spPr bwMode="auto">
            <a:xfrm>
              <a:off x="2111" y="3566"/>
              <a:ext cx="553"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行</a:t>
              </a:r>
            </a:p>
          </p:txBody>
        </p:sp>
      </p:grpSp>
      <p:sp>
        <p:nvSpPr>
          <p:cNvPr id="117904" name="Rectangle 144"/>
          <p:cNvSpPr>
            <a:spLocks noChangeArrowheads="1"/>
          </p:cNvSpPr>
          <p:nvPr/>
        </p:nvSpPr>
        <p:spPr bwMode="auto">
          <a:xfrm>
            <a:off x="7272802" y="4648202"/>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62"/>
          <p:cNvGrpSpPr>
            <a:grpSpLocks/>
          </p:cNvGrpSpPr>
          <p:nvPr/>
        </p:nvGrpSpPr>
        <p:grpSpPr bwMode="auto">
          <a:xfrm>
            <a:off x="507307" y="381000"/>
            <a:ext cx="6273302" cy="628650"/>
            <a:chOff x="1152" y="900"/>
            <a:chExt cx="2964" cy="396"/>
          </a:xfrm>
        </p:grpSpPr>
        <p:sp>
          <p:nvSpPr>
            <p:cNvPr id="117920" name="Rectangle 160"/>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5" name="Text Box 161"/>
            <p:cNvSpPr txBox="1">
              <a:spLocks noChangeArrowheads="1"/>
            </p:cNvSpPr>
            <p:nvPr/>
          </p:nvSpPr>
          <p:spPr bwMode="auto">
            <a:xfrm>
              <a:off x="1152" y="912"/>
              <a:ext cx="2928"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1</a:t>
              </a:r>
              <a:r>
                <a:rPr lang="en-US" altLang="zh-CN" sz="2900" b="1">
                  <a:solidFill>
                    <a:srgbClr val="003192"/>
                  </a:solidFill>
                  <a:ea typeface="幼圆" pitchFamily="49" charset="-122"/>
                </a:rPr>
                <a:t>) </a:t>
              </a:r>
              <a:r>
                <a:rPr lang="zh-CN" altLang="en-US" sz="2900" b="1">
                  <a:solidFill>
                    <a:srgbClr val="002878"/>
                  </a:solidFill>
                  <a:latin typeface="幼圆" pitchFamily="49" charset="-122"/>
                  <a:ea typeface="幼圆" pitchFamily="49" charset="-122"/>
                </a:rPr>
                <a:t>行序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63"/>
          <p:cNvGrpSpPr>
            <a:grpSpLocks/>
          </p:cNvGrpSpPr>
          <p:nvPr/>
        </p:nvGrpSpPr>
        <p:grpSpPr bwMode="auto">
          <a:xfrm>
            <a:off x="2133688" y="1219202"/>
            <a:ext cx="5618514" cy="2092325"/>
            <a:chOff x="1202" y="704"/>
            <a:chExt cx="2655" cy="1318"/>
          </a:xfrm>
        </p:grpSpPr>
        <p:sp>
          <p:nvSpPr>
            <p:cNvPr id="58381" name="Text Box 164"/>
            <p:cNvSpPr txBox="1">
              <a:spLocks noChangeArrowheads="1"/>
            </p:cNvSpPr>
            <p:nvPr/>
          </p:nvSpPr>
          <p:spPr bwMode="auto">
            <a:xfrm>
              <a:off x="1202" y="704"/>
              <a:ext cx="2655" cy="1318"/>
            </a:xfrm>
            <a:prstGeom prst="rect">
              <a:avLst/>
            </a:prstGeom>
            <a:noFill/>
            <a:ln w="12700" cap="sq">
              <a:noFill/>
              <a:miter lim="800000"/>
              <a:headEnd type="none" w="sm" len="sm"/>
              <a:tailEnd type="none" w="sm" len="sm"/>
            </a:ln>
          </p:spPr>
          <p:txBody>
            <a:bodyPr wrap="none">
              <a:spAutoFit/>
            </a:bodyPr>
            <a:lstStyle/>
            <a:p>
              <a:pPr algn="l"/>
              <a:r>
                <a:rPr lang="zh-CN" altLang="zh-CN" sz="2600" dirty="0">
                  <a:solidFill>
                    <a:srgbClr val="002878"/>
                  </a:solidFill>
                </a:rPr>
                <a:t>                           </a:t>
              </a:r>
              <a:r>
                <a:rPr lang="zh-CN" altLang="en-US" sz="2600" dirty="0">
                  <a:solidFill>
                    <a:srgbClr val="002878"/>
                  </a:solidFill>
                </a:rPr>
                <a:t> </a:t>
              </a:r>
              <a:r>
                <a:rPr lang="zh-CN" altLang="zh-CN" sz="2600" dirty="0">
                  <a:solidFill>
                    <a:srgbClr val="002878"/>
                  </a:solidFill>
                </a:rPr>
                <a:t> </a:t>
              </a:r>
              <a:r>
                <a:rPr lang="en-US" altLang="zh-CN" sz="2600" b="1" dirty="0">
                  <a:solidFill>
                    <a:srgbClr val="002878"/>
                  </a:solidFill>
                </a:rPr>
                <a:t>a</a:t>
              </a:r>
              <a:r>
                <a:rPr lang="en-US" altLang="zh-CN" sz="2600" b="1" baseline="-18000" dirty="0">
                  <a:solidFill>
                    <a:srgbClr val="002878"/>
                  </a:solidFill>
                </a:rPr>
                <a:t>11  </a:t>
              </a:r>
              <a:r>
                <a:rPr lang="en-US" altLang="zh-CN" sz="2600" b="1" dirty="0">
                  <a:solidFill>
                    <a:srgbClr val="002878"/>
                  </a:solidFill>
                </a:rPr>
                <a:t> a</a:t>
              </a:r>
              <a:r>
                <a:rPr lang="en-US" altLang="zh-CN" sz="2600" b="1" baseline="-18000" dirty="0">
                  <a:solidFill>
                    <a:srgbClr val="002878"/>
                  </a:solidFill>
                </a:rPr>
                <a:t>12 </a:t>
              </a:r>
              <a:r>
                <a:rPr lang="en-US" altLang="zh-CN" sz="2600" b="1" dirty="0">
                  <a:solidFill>
                    <a:srgbClr val="002878"/>
                  </a:solidFill>
                </a:rPr>
                <a:t>  a</a:t>
              </a:r>
              <a:r>
                <a:rPr lang="en-US" altLang="zh-CN" sz="2600" b="1" baseline="-18000" dirty="0">
                  <a:solidFill>
                    <a:srgbClr val="002878"/>
                  </a:solidFill>
                </a:rPr>
                <a:t>13</a:t>
              </a:r>
              <a:r>
                <a:rPr lang="en-US" altLang="zh-CN" sz="2600" b="1" dirty="0">
                  <a:solidFill>
                    <a:srgbClr val="002878"/>
                  </a:solidFill>
                </a:rPr>
                <a:t>    </a:t>
              </a:r>
              <a:r>
                <a:rPr lang="en-US" altLang="zh-CN" sz="2600" b="1" dirty="0">
                  <a:solidFill>
                    <a:srgbClr val="002878"/>
                  </a:solidFill>
                  <a:cs typeface="Times New Roman" pitchFamily="18" charset="0"/>
                </a:rPr>
                <a:t>…</a:t>
              </a:r>
              <a:r>
                <a:rPr lang="en-US" altLang="zh-CN" sz="2600" b="1" dirty="0">
                  <a:solidFill>
                    <a:srgbClr val="002878"/>
                  </a:solidFill>
                </a:rPr>
                <a:t> …   a</a:t>
              </a:r>
              <a:r>
                <a:rPr lang="en-US" altLang="zh-CN" sz="2600" b="1" baseline="-18000" dirty="0">
                  <a:solidFill>
                    <a:srgbClr val="002878"/>
                  </a:solidFill>
                </a:rPr>
                <a:t>1n</a:t>
              </a:r>
              <a:r>
                <a:rPr lang="en-US" altLang="zh-CN" sz="2600" b="1" dirty="0">
                  <a:solidFill>
                    <a:srgbClr val="002878"/>
                  </a:solidFill>
                </a:rPr>
                <a:t>    </a:t>
              </a:r>
            </a:p>
            <a:p>
              <a:pPr algn="l"/>
              <a:r>
                <a:rPr lang="en-US" altLang="zh-CN" sz="2600" b="1" dirty="0">
                  <a:solidFill>
                    <a:srgbClr val="002878"/>
                  </a:solidFill>
                </a:rPr>
                <a:t>                             a</a:t>
              </a:r>
              <a:r>
                <a:rPr lang="en-US" altLang="zh-CN" sz="2600" b="1" baseline="-18000" dirty="0">
                  <a:solidFill>
                    <a:srgbClr val="002878"/>
                  </a:solidFill>
                </a:rPr>
                <a:t>21</a:t>
              </a:r>
              <a:r>
                <a:rPr lang="en-US" altLang="zh-CN" sz="2600" b="1" dirty="0">
                  <a:solidFill>
                    <a:srgbClr val="002878"/>
                  </a:solidFill>
                </a:rPr>
                <a:t>   a</a:t>
              </a:r>
              <a:r>
                <a:rPr lang="en-US" altLang="zh-CN" sz="2600" b="1" baseline="-18000" dirty="0">
                  <a:solidFill>
                    <a:srgbClr val="002878"/>
                  </a:solidFill>
                </a:rPr>
                <a:t>22</a:t>
              </a:r>
              <a:r>
                <a:rPr lang="en-US" altLang="zh-CN" sz="2600" b="1" dirty="0">
                  <a:solidFill>
                    <a:srgbClr val="002878"/>
                  </a:solidFill>
                </a:rPr>
                <a:t>   a</a:t>
              </a:r>
              <a:r>
                <a:rPr lang="en-US" altLang="zh-CN" sz="2600" b="1" baseline="-18000" dirty="0">
                  <a:solidFill>
                    <a:srgbClr val="002878"/>
                  </a:solidFill>
                </a:rPr>
                <a:t>23 </a:t>
              </a:r>
              <a:r>
                <a:rPr lang="en-US" altLang="zh-CN" sz="2600" b="1" dirty="0">
                  <a:solidFill>
                    <a:srgbClr val="002878"/>
                  </a:solidFill>
                </a:rPr>
                <a:t>  … …   a</a:t>
              </a:r>
              <a:r>
                <a:rPr lang="en-US" altLang="zh-CN" sz="2600" b="1" baseline="-18000" dirty="0">
                  <a:solidFill>
                    <a:srgbClr val="002878"/>
                  </a:solidFill>
                </a:rPr>
                <a:t>2n</a:t>
              </a:r>
            </a:p>
            <a:p>
              <a:pPr algn="l"/>
              <a:r>
                <a:rPr lang="en-US" altLang="zh-CN" sz="2600" b="1" dirty="0">
                  <a:solidFill>
                    <a:srgbClr val="002878"/>
                  </a:solidFill>
                </a:rPr>
                <a:t>A[1..m,1..n] =              … … </a:t>
              </a:r>
            </a:p>
            <a:p>
              <a:pPr algn="l"/>
              <a:r>
                <a:rPr lang="en-US" altLang="zh-CN" sz="2600" b="1" dirty="0">
                  <a:solidFill>
                    <a:srgbClr val="002878"/>
                  </a:solidFill>
                </a:rPr>
                <a:t>                                      … …</a:t>
              </a:r>
            </a:p>
            <a:p>
              <a:pPr algn="l"/>
              <a:r>
                <a:rPr lang="en-US" altLang="zh-CN" sz="2600" b="1" dirty="0">
                  <a:solidFill>
                    <a:srgbClr val="002878"/>
                  </a:solidFill>
                </a:rPr>
                <a:t>                             a</a:t>
              </a:r>
              <a:r>
                <a:rPr lang="en-US" altLang="zh-CN" sz="2600" b="1" baseline="-18000" dirty="0">
                  <a:solidFill>
                    <a:srgbClr val="002878"/>
                  </a:solidFill>
                </a:rPr>
                <a:t>m1</a:t>
              </a:r>
              <a:r>
                <a:rPr lang="en-US" altLang="zh-CN" sz="2600" b="1" dirty="0">
                  <a:solidFill>
                    <a:srgbClr val="002878"/>
                  </a:solidFill>
                </a:rPr>
                <a:t>  a</a:t>
              </a:r>
              <a:r>
                <a:rPr lang="en-US" altLang="zh-CN" sz="2600" b="1" baseline="-18000" dirty="0">
                  <a:solidFill>
                    <a:srgbClr val="002878"/>
                  </a:solidFill>
                </a:rPr>
                <a:t>m2</a:t>
              </a:r>
              <a:r>
                <a:rPr lang="en-US" altLang="zh-CN" sz="2600" b="1" dirty="0">
                  <a:solidFill>
                    <a:srgbClr val="002878"/>
                  </a:solidFill>
                </a:rPr>
                <a:t>   a</a:t>
              </a:r>
              <a:r>
                <a:rPr lang="en-US" altLang="zh-CN" sz="2600" b="1" baseline="-18000" dirty="0">
                  <a:solidFill>
                    <a:srgbClr val="002878"/>
                  </a:solidFill>
                </a:rPr>
                <a:t>m3 </a:t>
              </a:r>
              <a:r>
                <a:rPr lang="en-US" altLang="zh-CN" sz="2600" b="1" dirty="0">
                  <a:solidFill>
                    <a:srgbClr val="002878"/>
                  </a:solidFill>
                </a:rPr>
                <a:t>  … …  </a:t>
              </a:r>
              <a:r>
                <a:rPr lang="en-US" altLang="zh-CN" sz="2600" b="1" dirty="0" err="1">
                  <a:solidFill>
                    <a:srgbClr val="002878"/>
                  </a:solidFill>
                </a:rPr>
                <a:t>a</a:t>
              </a:r>
              <a:r>
                <a:rPr lang="en-US" altLang="zh-CN" sz="2600" b="1" baseline="-18000" dirty="0" err="1">
                  <a:solidFill>
                    <a:srgbClr val="002878"/>
                  </a:solidFill>
                </a:rPr>
                <a:t>mn</a:t>
              </a:r>
              <a:endParaRPr lang="en-US" altLang="zh-CN" sz="2600" b="1" baseline="-18000" dirty="0">
                <a:solidFill>
                  <a:srgbClr val="002878"/>
                </a:solidFill>
              </a:endParaRPr>
            </a:p>
          </p:txBody>
        </p:sp>
        <p:sp>
          <p:nvSpPr>
            <p:cNvPr id="58382" name="AutoShape 165"/>
            <p:cNvSpPr>
              <a:spLocks/>
            </p:cNvSpPr>
            <p:nvPr/>
          </p:nvSpPr>
          <p:spPr bwMode="auto">
            <a:xfrm>
              <a:off x="2076"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7926" name="AutoShape 166"/>
            <p:cNvSpPr>
              <a:spLocks/>
            </p:cNvSpPr>
            <p:nvPr/>
          </p:nvSpPr>
          <p:spPr bwMode="auto">
            <a:xfrm>
              <a:off x="3755"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79"/>
          <p:cNvGrpSpPr>
            <a:grpSpLocks/>
          </p:cNvGrpSpPr>
          <p:nvPr/>
        </p:nvGrpSpPr>
        <p:grpSpPr bwMode="auto">
          <a:xfrm>
            <a:off x="1085849" y="5516563"/>
            <a:ext cx="9040808" cy="914400"/>
            <a:chOff x="432" y="3552"/>
            <a:chExt cx="4272" cy="576"/>
          </a:xfrm>
        </p:grpSpPr>
        <p:sp>
          <p:nvSpPr>
            <p:cNvPr id="58377" name="Rectangle 172"/>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前一行最后一个元素的存储位置与后</a:t>
              </a:r>
            </a:p>
            <a:p>
              <a:pPr algn="l"/>
              <a:r>
                <a:rPr lang="zh-CN" altLang="en-US" sz="2400" b="1">
                  <a:solidFill>
                    <a:srgbClr val="002878"/>
                  </a:solidFill>
                  <a:latin typeface="幼圆" pitchFamily="49" charset="-122"/>
                  <a:ea typeface="幼圆" pitchFamily="49" charset="-122"/>
                </a:rPr>
                <a:t>一行的第一个元素的存储位置相邻。</a:t>
              </a:r>
              <a:endParaRPr lang="zh-CN" altLang="en-US" sz="2400" b="1">
                <a:solidFill>
                  <a:srgbClr val="003192"/>
                </a:solidFill>
                <a:latin typeface="幼圆" pitchFamily="49" charset="-122"/>
                <a:ea typeface="幼圆" pitchFamily="49" charset="-122"/>
              </a:endParaRPr>
            </a:p>
          </p:txBody>
        </p:sp>
        <p:sp>
          <p:nvSpPr>
            <p:cNvPr id="117933" name="Rectangle 173"/>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935" name="Oval 175"/>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0" name="Rectangle 176"/>
            <p:cNvSpPr>
              <a:spLocks noChangeArrowheads="1"/>
            </p:cNvSpPr>
            <p:nvPr/>
          </p:nvSpPr>
          <p:spPr bwMode="auto">
            <a:xfrm>
              <a:off x="526" y="3631"/>
              <a:ext cx="798"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7904"/>
                                        </p:tgtEl>
                                        <p:attrNameLst>
                                          <p:attrName>style.visibility</p:attrName>
                                        </p:attrNameLst>
                                      </p:cBhvr>
                                      <p:to>
                                        <p:strVal val="visible"/>
                                      </p:to>
                                    </p:set>
                                    <p:animEffect transition="in" filter="wipe(left)">
                                      <p:cBhvr>
                                        <p:cTn id="19" dur="500"/>
                                        <p:tgtEl>
                                          <p:spTgt spid="117904"/>
                                        </p:tgtEl>
                                      </p:cBhvr>
                                    </p:animEffect>
                                  </p:childTnLst>
                                </p:cTn>
                              </p:par>
                            </p:childTnLst>
                          </p:cTn>
                        </p:par>
                        <p:par>
                          <p:cTn id="20" fill="hold" nodeType="with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0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BA3E5E-DDE5-42AA-8EE9-2E09D7178356}"/>
              </a:ext>
            </a:extLst>
          </p:cNvPr>
          <p:cNvSpPr>
            <a:spLocks noGrp="1"/>
          </p:cNvSpPr>
          <p:nvPr>
            <p:ph type="title"/>
          </p:nvPr>
        </p:nvSpPr>
        <p:spPr>
          <a:xfrm>
            <a:off x="863488" y="153989"/>
            <a:ext cx="10918463" cy="841375"/>
          </a:xfrm>
        </p:spPr>
        <p:txBody>
          <a:bodyPr/>
          <a:lstStyle/>
          <a:p>
            <a:r>
              <a:rPr lang="en-US" altLang="zh-CN" dirty="0"/>
              <a:t>KMP</a:t>
            </a:r>
            <a:r>
              <a:rPr lang="zh-CN" altLang="en-US" dirty="0"/>
              <a:t>算法核心思想 </a:t>
            </a:r>
            <a:r>
              <a:rPr lang="en-US" altLang="zh-CN" dirty="0"/>
              <a:t>– </a:t>
            </a:r>
            <a:r>
              <a:rPr lang="zh-CN" altLang="en-US" sz="2800" dirty="0"/>
              <a:t>计算子串回溯</a:t>
            </a:r>
            <a:r>
              <a:rPr lang="zh-CN" altLang="en-US" sz="2800" dirty="0" smtClean="0"/>
              <a:t>位置</a:t>
            </a:r>
            <a:r>
              <a:rPr lang="en-US" altLang="zh-CN" sz="2800" dirty="0" smtClean="0">
                <a:solidFill>
                  <a:srgbClr val="FF0000"/>
                </a:solidFill>
              </a:rPr>
              <a:t>k</a:t>
            </a:r>
            <a:endParaRPr lang="zh-CN" altLang="en-US" sz="2800" dirty="0">
              <a:solidFill>
                <a:srgbClr val="FF0000"/>
              </a:solidFill>
            </a:endParaRPr>
          </a:p>
        </p:txBody>
      </p:sp>
      <p:sp>
        <p:nvSpPr>
          <p:cNvPr id="3" name="灯片编号占位符 2">
            <a:extLst>
              <a:ext uri="{FF2B5EF4-FFF2-40B4-BE49-F238E27FC236}">
                <a16:creationId xmlns:a16="http://schemas.microsoft.com/office/drawing/2014/main" xmlns="" id="{0BE5EAEF-0A73-4EC0-9809-6A3C55873F49}"/>
              </a:ext>
            </a:extLst>
          </p:cNvPr>
          <p:cNvSpPr>
            <a:spLocks noGrp="1"/>
          </p:cNvSpPr>
          <p:nvPr>
            <p:ph type="sldNum" sz="quarter" idx="11"/>
          </p:nvPr>
        </p:nvSpPr>
        <p:spPr/>
        <p:txBody>
          <a:bodyPr/>
          <a:lstStyle/>
          <a:p>
            <a:fld id="{0C913308-F349-4B6D-A68A-DD1791B4A57B}" type="slidenum">
              <a:rPr lang="zh-CN" altLang="en-US" smtClean="0"/>
              <a:pPr/>
              <a:t>90</a:t>
            </a:fld>
            <a:endParaRPr lang="zh-CN" altLang="en-US" dirty="0"/>
          </a:p>
        </p:txBody>
      </p:sp>
      <p:sp>
        <p:nvSpPr>
          <p:cNvPr id="4" name="Rectangle 3">
            <a:extLst>
              <a:ext uri="{FF2B5EF4-FFF2-40B4-BE49-F238E27FC236}">
                <a16:creationId xmlns:a16="http://schemas.microsoft.com/office/drawing/2014/main" xmlns="" id="{8E5223E5-EEB6-43C3-9EDE-0C735AA5D191}"/>
              </a:ext>
            </a:extLst>
          </p:cNvPr>
          <p:cNvSpPr>
            <a:spLocks noChangeArrowheads="1"/>
          </p:cNvSpPr>
          <p:nvPr/>
        </p:nvSpPr>
        <p:spPr bwMode="auto">
          <a:xfrm>
            <a:off x="483558" y="1343026"/>
            <a:ext cx="112772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ea typeface="楷体_GB2312" pitchFamily="49" charset="-122"/>
              </a:rPr>
              <a:t>根据子串</a:t>
            </a:r>
            <a:r>
              <a:rPr kumimoji="1" lang="en-US" altLang="zh-CN" sz="2000" b="1" dirty="0">
                <a:ea typeface="楷体_GB2312" pitchFamily="49" charset="-122"/>
              </a:rPr>
              <a:t>T</a:t>
            </a:r>
            <a:r>
              <a:rPr kumimoji="1" lang="zh-CN" altLang="en-US" sz="2000" b="1" dirty="0">
                <a:ea typeface="楷体_GB2312" pitchFamily="49" charset="-122"/>
              </a:rPr>
              <a:t>当前匹配的规律：   </a:t>
            </a:r>
            <a:r>
              <a:rPr kumimoji="1" lang="zh-CN" altLang="en-US" sz="2000" b="1" dirty="0">
                <a:effectLst>
                  <a:outerShdw blurRad="38100" dist="38100" dir="2700000" algn="tl">
                    <a:srgbClr val="FFFFFF"/>
                  </a:outerShdw>
                </a:effectLst>
                <a:ea typeface="楷体_GB2312" pitchFamily="49" charset="-122"/>
              </a:rPr>
              <a:t>“</a:t>
            </a:r>
            <a:r>
              <a:rPr kumimoji="1" lang="en-US" altLang="zh-CN" sz="2000" b="1" dirty="0" smtClean="0">
                <a:effectLst>
                  <a:outerShdw blurRad="38100" dist="38100" dir="2700000" algn="tl">
                    <a:srgbClr val="FFFFFF"/>
                  </a:outerShdw>
                </a:effectLst>
                <a:ea typeface="楷体_GB2312" pitchFamily="49" charset="-122"/>
              </a:rPr>
              <a:t>T</a:t>
            </a:r>
            <a:r>
              <a:rPr kumimoji="1" lang="en-US" altLang="zh-CN" sz="2000" b="1" baseline="-25000" dirty="0" smtClean="0">
                <a:effectLst>
                  <a:outerShdw blurRad="38100" dist="38100" dir="2700000" algn="tl">
                    <a:srgbClr val="FFFFFF"/>
                  </a:outerShdw>
                </a:effectLst>
                <a:ea typeface="楷体_GB2312" pitchFamily="49" charset="-122"/>
              </a:rPr>
              <a:t>0</a:t>
            </a:r>
            <a:r>
              <a:rPr kumimoji="1" lang="en-US" altLang="zh-CN" sz="2000" b="1" dirty="0" smtClean="0">
                <a:effectLst>
                  <a:outerShdw blurRad="38100" dist="38100" dir="2700000" algn="tl">
                    <a:srgbClr val="FFFFFF"/>
                  </a:outerShdw>
                </a:effectLst>
                <a:ea typeface="楷体_GB2312" pitchFamily="49" charset="-122"/>
              </a:rPr>
              <a:t>…T</a:t>
            </a:r>
            <a:r>
              <a:rPr kumimoji="1" lang="en-US" altLang="zh-CN" sz="2000" b="1" baseline="-25000" dirty="0" smtClean="0">
                <a:effectLst>
                  <a:outerShdw blurRad="38100" dist="38100" dir="2700000" algn="tl">
                    <a:srgbClr val="FFFFFF"/>
                  </a:outerShdw>
                </a:effectLst>
                <a:ea typeface="楷体_GB2312" pitchFamily="49" charset="-122"/>
              </a:rPr>
              <a:t>k-1</a:t>
            </a:r>
            <a:r>
              <a:rPr kumimoji="1" lang="en-US" altLang="zh-CN" sz="2000" b="1" dirty="0">
                <a:effectLst>
                  <a:outerShdw blurRad="38100" dist="38100" dir="2700000" algn="tl">
                    <a:srgbClr val="FFFFFF"/>
                  </a:outerShdw>
                </a:effectLst>
                <a:ea typeface="楷体_GB2312" pitchFamily="49" charset="-122"/>
              </a:rPr>
              <a:t>”=“</a:t>
            </a:r>
            <a:r>
              <a:rPr kumimoji="1" lang="en-US" altLang="zh-CN" sz="2000" b="1" dirty="0" err="1">
                <a:effectLst>
                  <a:outerShdw blurRad="38100" dist="38100" dir="2700000" algn="tl">
                    <a:srgbClr val="FFFFFF"/>
                  </a:outerShdw>
                </a:effectLst>
                <a:ea typeface="楷体_GB2312" pitchFamily="49" charset="-122"/>
              </a:rPr>
              <a:t>T</a:t>
            </a:r>
            <a:r>
              <a:rPr kumimoji="1" lang="en-US" altLang="zh-CN" sz="2000" b="1" baseline="-25000" dirty="0" err="1">
                <a:effectLst>
                  <a:outerShdw blurRad="38100" dist="38100" dir="2700000" algn="tl">
                    <a:srgbClr val="FFFFFF"/>
                  </a:outerShdw>
                </a:effectLst>
                <a:latin typeface="宋体" pitchFamily="2" charset="-122"/>
                <a:ea typeface="宋体" pitchFamily="2" charset="-122"/>
              </a:rPr>
              <a:t>j</a:t>
            </a:r>
            <a:r>
              <a:rPr kumimoji="1" lang="en-US" altLang="zh-CN" sz="2000" b="1" baseline="-25000" dirty="0">
                <a:effectLst>
                  <a:outerShdw blurRad="38100" dist="38100" dir="2700000" algn="tl">
                    <a:srgbClr val="FFFFFF"/>
                  </a:outerShdw>
                </a:effectLst>
                <a:latin typeface="宋体" pitchFamily="2" charset="-122"/>
                <a:ea typeface="宋体" pitchFamily="2" charset="-122"/>
              </a:rPr>
              <a:t>-k</a:t>
            </a:r>
            <a:r>
              <a:rPr kumimoji="1" lang="en-US" altLang="zh-CN" sz="2000" b="1" dirty="0">
                <a:effectLst>
                  <a:outerShdw blurRad="38100" dist="38100" dir="2700000" algn="tl">
                    <a:srgbClr val="FFFFFF"/>
                  </a:outerShdw>
                </a:effectLst>
                <a:ea typeface="楷体_GB2312" pitchFamily="49" charset="-122"/>
              </a:rPr>
              <a:t> …T</a:t>
            </a:r>
            <a:r>
              <a:rPr kumimoji="1" lang="en-US" altLang="zh-CN" sz="2000" b="1" baseline="-25000" dirty="0">
                <a:effectLst>
                  <a:outerShdw blurRad="38100" dist="38100" dir="2700000" algn="tl">
                    <a:srgbClr val="FFFFFF"/>
                  </a:outerShdw>
                </a:effectLst>
                <a:ea typeface="楷体_GB2312" pitchFamily="49" charset="-122"/>
              </a:rPr>
              <a:t>j-1</a:t>
            </a:r>
            <a:r>
              <a:rPr kumimoji="1" lang="en-US" altLang="zh-CN" sz="2000" b="1" dirty="0">
                <a:effectLst>
                  <a:outerShdw blurRad="38100" dist="38100" dir="2700000" algn="tl">
                    <a:srgbClr val="FFFFFF"/>
                  </a:outerShdw>
                </a:effectLst>
                <a:ea typeface="楷体_GB2312" pitchFamily="49" charset="-122"/>
              </a:rPr>
              <a:t>”</a:t>
            </a:r>
            <a:endParaRPr kumimoji="1" lang="en-US" altLang="zh-CN" sz="2000" b="1" baseline="-25000" dirty="0">
              <a:effectLst>
                <a:outerShdw blurRad="38100" dist="38100" dir="2700000" algn="tl">
                  <a:srgbClr val="FFFFFF"/>
                </a:outerShdw>
              </a:effectLst>
              <a:ea typeface="楷体_GB2312" pitchFamily="49" charset="-122"/>
            </a:endParaRPr>
          </a:p>
          <a:p>
            <a:pPr algn="l" eaLnBrk="1" hangingPunct="1">
              <a:defRPr/>
            </a:pPr>
            <a:r>
              <a:rPr kumimoji="1" lang="zh-CN" altLang="en-US" sz="2000" b="1" dirty="0">
                <a:ea typeface="楷体_GB2312" pitchFamily="49" charset="-122"/>
              </a:rPr>
              <a:t>由当前失配位置</a:t>
            </a:r>
            <a:r>
              <a:rPr kumimoji="1" lang="en-US" altLang="zh-CN" sz="2000" b="1" dirty="0">
                <a:ea typeface="楷体_GB2312" pitchFamily="49" charset="-122"/>
              </a:rPr>
              <a:t>j(</a:t>
            </a:r>
            <a:r>
              <a:rPr kumimoji="1" lang="zh-CN" altLang="en-US" sz="2000" b="1" dirty="0">
                <a:ea typeface="楷体_GB2312" pitchFamily="49" charset="-122"/>
              </a:rPr>
              <a:t>已知</a:t>
            </a:r>
            <a:r>
              <a:rPr kumimoji="1" lang="en-US" altLang="zh-CN" sz="2000" b="1" dirty="0">
                <a:ea typeface="楷体_GB2312" pitchFamily="49" charset="-122"/>
              </a:rPr>
              <a:t>) </a:t>
            </a:r>
            <a:r>
              <a:rPr kumimoji="1" lang="zh-CN" altLang="en-US" sz="2000" b="1" dirty="0">
                <a:ea typeface="楷体_GB2312" pitchFamily="49" charset="-122"/>
              </a:rPr>
              <a:t>，可以归纳计算下次匹配起点 </a:t>
            </a:r>
            <a:r>
              <a:rPr kumimoji="1" lang="en-US" altLang="zh-CN" sz="2000" b="1" dirty="0">
                <a:ea typeface="楷体_GB2312" pitchFamily="49" charset="-122"/>
              </a:rPr>
              <a:t>k</a:t>
            </a:r>
            <a:r>
              <a:rPr kumimoji="1" lang="zh-CN" altLang="en-US" sz="2000" b="1" dirty="0">
                <a:ea typeface="楷体_GB2312" pitchFamily="49" charset="-122"/>
              </a:rPr>
              <a:t>的表达式。</a:t>
            </a:r>
          </a:p>
        </p:txBody>
      </p:sp>
      <p:sp>
        <p:nvSpPr>
          <p:cNvPr id="5" name="Rectangle 4">
            <a:extLst>
              <a:ext uri="{FF2B5EF4-FFF2-40B4-BE49-F238E27FC236}">
                <a16:creationId xmlns:a16="http://schemas.microsoft.com/office/drawing/2014/main" xmlns="" id="{C5D4464A-8388-410C-8F5A-06EA7D517345}"/>
              </a:ext>
            </a:extLst>
          </p:cNvPr>
          <p:cNvSpPr>
            <a:spLocks noChangeArrowheads="1"/>
          </p:cNvSpPr>
          <p:nvPr/>
        </p:nvSpPr>
        <p:spPr bwMode="auto">
          <a:xfrm>
            <a:off x="507304" y="3507154"/>
            <a:ext cx="2281790" cy="400110"/>
          </a:xfrm>
          <a:prstGeom prst="rect">
            <a:avLst/>
          </a:prstGeom>
          <a:noFill/>
          <a:ln w="9525">
            <a:noFill/>
            <a:miter lim="800000"/>
            <a:headEnd/>
            <a:tailEnd/>
          </a:ln>
          <a:effectLst/>
        </p:spPr>
        <p:txBody>
          <a:bodyPr>
            <a:spAutoFit/>
          </a:bodyPr>
          <a:lstStyle/>
          <a:p>
            <a:pPr algn="l" eaLnBrk="1" hangingPunct="1"/>
            <a:r>
              <a:rPr kumimoji="1" lang="en-US" altLang="zh-CN" sz="2000" b="1">
                <a:ea typeface="楷体_GB2312" pitchFamily="49" charset="-122"/>
              </a:rPr>
              <a:t>next[ j ]</a:t>
            </a:r>
            <a:r>
              <a:rPr kumimoji="1" lang="zh-CN" altLang="en-US" sz="2000" b="1">
                <a:ea typeface="楷体_GB2312" pitchFamily="49" charset="-122"/>
              </a:rPr>
              <a:t>＝</a:t>
            </a:r>
          </a:p>
        </p:txBody>
      </p:sp>
      <p:sp>
        <p:nvSpPr>
          <p:cNvPr id="6" name="Rectangle 5">
            <a:extLst>
              <a:ext uri="{FF2B5EF4-FFF2-40B4-BE49-F238E27FC236}">
                <a16:creationId xmlns:a16="http://schemas.microsoft.com/office/drawing/2014/main" xmlns="" id="{837F34D7-4690-4A64-8DE3-59387E3D0AD6}"/>
              </a:ext>
            </a:extLst>
          </p:cNvPr>
          <p:cNvSpPr>
            <a:spLocks noChangeArrowheads="1"/>
          </p:cNvSpPr>
          <p:nvPr/>
        </p:nvSpPr>
        <p:spPr bwMode="auto">
          <a:xfrm>
            <a:off x="2447277" y="3068960"/>
            <a:ext cx="8634965" cy="1477328"/>
          </a:xfrm>
          <a:prstGeom prst="rect">
            <a:avLst/>
          </a:prstGeom>
          <a:noFill/>
          <a:ln w="9525">
            <a:noFill/>
            <a:miter lim="800000"/>
            <a:headEnd/>
            <a:tailEnd/>
          </a:ln>
          <a:effectLst/>
        </p:spPr>
        <p:txBody>
          <a:bodyPr>
            <a:spAutoFit/>
          </a:bodyPr>
          <a:lstStyle/>
          <a:p>
            <a:pPr algn="l" eaLnBrk="1" hangingPunct="1">
              <a:lnSpc>
                <a:spcPct val="150000"/>
              </a:lnSpc>
            </a:pPr>
            <a:r>
              <a:rPr kumimoji="1" lang="en-US" altLang="zh-CN" sz="2000" b="1" dirty="0">
                <a:solidFill>
                  <a:srgbClr val="002060"/>
                </a:solidFill>
                <a:ea typeface="楷体_GB2312" pitchFamily="49" charset="-122"/>
              </a:rPr>
              <a:t>-1        </a:t>
            </a:r>
            <a:r>
              <a:rPr kumimoji="1" lang="zh-CN" altLang="en-US" sz="2000" b="1" dirty="0">
                <a:solidFill>
                  <a:srgbClr val="002060"/>
                </a:solidFill>
                <a:ea typeface="楷体_GB2312" pitchFamily="49" charset="-122"/>
              </a:rPr>
              <a:t>当</a:t>
            </a:r>
            <a:r>
              <a:rPr kumimoji="1" lang="en-US" altLang="zh-CN" sz="2000" b="1" dirty="0">
                <a:solidFill>
                  <a:srgbClr val="002060"/>
                </a:solidFill>
                <a:ea typeface="楷体_GB2312" pitchFamily="49" charset="-122"/>
              </a:rPr>
              <a:t>j</a:t>
            </a:r>
            <a:r>
              <a:rPr kumimoji="1" lang="zh-CN" altLang="en-US" sz="2000" b="1" dirty="0">
                <a:solidFill>
                  <a:srgbClr val="002060"/>
                </a:solidFill>
                <a:ea typeface="楷体_GB2312" pitchFamily="49" charset="-122"/>
              </a:rPr>
              <a:t>＝</a:t>
            </a:r>
            <a:r>
              <a:rPr kumimoji="1" lang="en-US" altLang="zh-CN" sz="2000" b="1" dirty="0">
                <a:solidFill>
                  <a:srgbClr val="002060"/>
                </a:solidFill>
                <a:ea typeface="楷体_GB2312" pitchFamily="49" charset="-122"/>
              </a:rPr>
              <a:t>0</a:t>
            </a:r>
            <a:r>
              <a:rPr kumimoji="1" lang="zh-CN" altLang="en-US" sz="2000" b="1" dirty="0">
                <a:solidFill>
                  <a:srgbClr val="002060"/>
                </a:solidFill>
                <a:ea typeface="楷体_GB2312" pitchFamily="49" charset="-122"/>
              </a:rPr>
              <a:t>时</a:t>
            </a:r>
          </a:p>
          <a:p>
            <a:pPr algn="l" eaLnBrk="1" hangingPunct="1">
              <a:lnSpc>
                <a:spcPct val="150000"/>
              </a:lnSpc>
            </a:pPr>
            <a:r>
              <a:rPr kumimoji="1" lang="en-US" altLang="zh-CN" sz="2000" b="1" dirty="0">
                <a:solidFill>
                  <a:srgbClr val="002060"/>
                </a:solidFill>
                <a:ea typeface="楷体_GB2312" pitchFamily="49" charset="-122"/>
              </a:rPr>
              <a:t>max { k  | 0&lt;k&lt;j   </a:t>
            </a:r>
            <a:r>
              <a:rPr kumimoji="1" lang="zh-CN" altLang="en-US" sz="2000" b="1" dirty="0">
                <a:solidFill>
                  <a:srgbClr val="002060"/>
                </a:solidFill>
                <a:ea typeface="楷体_GB2312" pitchFamily="49" charset="-122"/>
              </a:rPr>
              <a:t>且‘</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0</a:t>
            </a:r>
            <a:r>
              <a:rPr kumimoji="1" lang="en-US" altLang="zh-CN" sz="2000" b="1" dirty="0">
                <a:solidFill>
                  <a:srgbClr val="002060"/>
                </a:solidFill>
                <a:ea typeface="楷体_GB2312" pitchFamily="49" charset="-122"/>
              </a:rPr>
              <a:t>…T</a:t>
            </a:r>
            <a:r>
              <a:rPr kumimoji="1" lang="en-US" altLang="zh-CN" sz="2000" b="1" baseline="-25000" dirty="0">
                <a:solidFill>
                  <a:srgbClr val="002060"/>
                </a:solidFill>
                <a:ea typeface="楷体_GB2312" pitchFamily="49" charset="-122"/>
              </a:rPr>
              <a:t>k-1</a:t>
            </a:r>
            <a:r>
              <a:rPr kumimoji="1" lang="en-US" altLang="zh-CN" sz="2000" b="1" dirty="0">
                <a:solidFill>
                  <a:srgbClr val="002060"/>
                </a:solidFill>
                <a:ea typeface="楷体_GB2312" pitchFamily="49" charset="-122"/>
              </a:rPr>
              <a:t>’=‘</a:t>
            </a:r>
            <a:r>
              <a:rPr kumimoji="1" lang="en-US" altLang="zh-CN" sz="2000" b="1" dirty="0" err="1">
                <a:solidFill>
                  <a:srgbClr val="002060"/>
                </a:solidFill>
                <a:ea typeface="楷体_GB2312" pitchFamily="49" charset="-122"/>
              </a:rPr>
              <a:t>T</a:t>
            </a:r>
            <a:r>
              <a:rPr kumimoji="1" lang="en-US" altLang="zh-CN" sz="2000" b="1" baseline="-25000" dirty="0" err="1">
                <a:solidFill>
                  <a:srgbClr val="002060"/>
                </a:solidFill>
                <a:latin typeface="宋体" charset="-122"/>
              </a:rPr>
              <a:t>j</a:t>
            </a:r>
            <a:r>
              <a:rPr kumimoji="1" lang="en-US" altLang="zh-CN" sz="2000" b="1" baseline="-25000" dirty="0">
                <a:solidFill>
                  <a:srgbClr val="002060"/>
                </a:solidFill>
                <a:latin typeface="宋体" charset="-122"/>
              </a:rPr>
              <a:t>-k</a:t>
            </a:r>
            <a:r>
              <a:rPr kumimoji="1" lang="en-US" altLang="zh-CN" sz="2000" b="1" dirty="0">
                <a:solidFill>
                  <a:srgbClr val="002060"/>
                </a:solidFill>
                <a:ea typeface="楷体_GB2312" pitchFamily="49" charset="-122"/>
              </a:rPr>
              <a:t> …T</a:t>
            </a:r>
            <a:r>
              <a:rPr kumimoji="1" lang="en-US" altLang="zh-CN" sz="2000" b="1" baseline="-25000" dirty="0">
                <a:solidFill>
                  <a:srgbClr val="002060"/>
                </a:solidFill>
                <a:ea typeface="楷体_GB2312" pitchFamily="49" charset="-122"/>
              </a:rPr>
              <a:t>j-1</a:t>
            </a:r>
            <a:r>
              <a:rPr kumimoji="1" lang="en-US" altLang="zh-CN" sz="2000" b="1" dirty="0">
                <a:solidFill>
                  <a:srgbClr val="002060"/>
                </a:solidFill>
                <a:ea typeface="楷体_GB2312" pitchFamily="49" charset="-122"/>
              </a:rPr>
              <a:t>’ }</a:t>
            </a:r>
          </a:p>
          <a:p>
            <a:pPr algn="l" eaLnBrk="1" hangingPunct="1">
              <a:lnSpc>
                <a:spcPct val="150000"/>
              </a:lnSpc>
            </a:pPr>
            <a:r>
              <a:rPr kumimoji="1" lang="en-US" altLang="zh-CN" sz="2000" b="1" dirty="0">
                <a:solidFill>
                  <a:srgbClr val="002060"/>
                </a:solidFill>
                <a:ea typeface="楷体_GB2312" pitchFamily="49" charset="-122"/>
              </a:rPr>
              <a:t>0        </a:t>
            </a:r>
            <a:r>
              <a:rPr kumimoji="1" lang="zh-CN" altLang="en-US" sz="2000" b="1" dirty="0">
                <a:solidFill>
                  <a:srgbClr val="002060"/>
                </a:solidFill>
                <a:ea typeface="楷体_GB2312" pitchFamily="49" charset="-122"/>
              </a:rPr>
              <a:t>其他情况</a:t>
            </a:r>
          </a:p>
        </p:txBody>
      </p:sp>
      <p:sp>
        <p:nvSpPr>
          <p:cNvPr id="7" name="AutoShape 6">
            <a:extLst>
              <a:ext uri="{FF2B5EF4-FFF2-40B4-BE49-F238E27FC236}">
                <a16:creationId xmlns:a16="http://schemas.microsoft.com/office/drawing/2014/main" xmlns="" id="{2ECBA868-C54D-41F5-ADB6-D820F1604EE8}"/>
              </a:ext>
            </a:extLst>
          </p:cNvPr>
          <p:cNvSpPr>
            <a:spLocks/>
          </p:cNvSpPr>
          <p:nvPr/>
        </p:nvSpPr>
        <p:spPr bwMode="auto">
          <a:xfrm>
            <a:off x="2351278" y="3359853"/>
            <a:ext cx="101461" cy="914400"/>
          </a:xfrm>
          <a:prstGeom prst="leftBrace">
            <a:avLst>
              <a:gd name="adj1" fmla="val 100141"/>
              <a:gd name="adj2" fmla="val 50000"/>
            </a:avLst>
          </a:prstGeom>
          <a:noFill/>
          <a:ln w="19050">
            <a:solidFill>
              <a:schemeClr val="tx1"/>
            </a:solidFill>
            <a:round/>
            <a:headEnd/>
            <a:tailEnd/>
          </a:ln>
          <a:effectLst/>
        </p:spPr>
        <p:txBody>
          <a:bodyPr wrap="none" anchor="ctr"/>
          <a:lstStyle/>
          <a:p>
            <a:pPr algn="l" eaLnBrk="1" hangingPunct="1"/>
            <a:endParaRPr kumimoji="1" lang="zh-CN" altLang="en-US" sz="3200"/>
          </a:p>
        </p:txBody>
      </p:sp>
      <p:sp>
        <p:nvSpPr>
          <p:cNvPr id="8" name="Line 7">
            <a:extLst>
              <a:ext uri="{FF2B5EF4-FFF2-40B4-BE49-F238E27FC236}">
                <a16:creationId xmlns:a16="http://schemas.microsoft.com/office/drawing/2014/main" xmlns="" id="{564217DC-5A3D-402E-86D3-2CC6B076248C}"/>
              </a:ext>
            </a:extLst>
          </p:cNvPr>
          <p:cNvSpPr>
            <a:spLocks noChangeShapeType="1"/>
          </p:cNvSpPr>
          <p:nvPr/>
        </p:nvSpPr>
        <p:spPr bwMode="auto">
          <a:xfrm>
            <a:off x="1217529" y="2897553"/>
            <a:ext cx="0" cy="762000"/>
          </a:xfrm>
          <a:prstGeom prst="line">
            <a:avLst/>
          </a:prstGeom>
          <a:noFill/>
          <a:ln w="9525">
            <a:solidFill>
              <a:schemeClr val="tx1"/>
            </a:solidFill>
            <a:round/>
            <a:headEnd/>
            <a:tailEnd type="triangle" w="med" len="med"/>
          </a:ln>
          <a:effectLst/>
        </p:spPr>
        <p:txBody>
          <a:bodyPr/>
          <a:lstStyle/>
          <a:p>
            <a:endParaRPr lang="zh-CN" altLang="en-US" sz="1600"/>
          </a:p>
        </p:txBody>
      </p:sp>
      <p:sp>
        <p:nvSpPr>
          <p:cNvPr id="9" name="Rectangle 8">
            <a:extLst>
              <a:ext uri="{FF2B5EF4-FFF2-40B4-BE49-F238E27FC236}">
                <a16:creationId xmlns:a16="http://schemas.microsoft.com/office/drawing/2014/main" xmlns="" id="{02985B5E-DE4F-4460-B892-9A036CDF90EF}"/>
              </a:ext>
            </a:extLst>
          </p:cNvPr>
          <p:cNvSpPr>
            <a:spLocks noChangeArrowheads="1"/>
          </p:cNvSpPr>
          <p:nvPr/>
        </p:nvSpPr>
        <p:spPr bwMode="auto">
          <a:xfrm>
            <a:off x="0" y="4980564"/>
            <a:ext cx="12190413" cy="1569660"/>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square">
            <a:spAutoFit/>
          </a:bodyPr>
          <a:lstStyle/>
          <a:p>
            <a:pPr algn="l" eaLnBrk="1" hangingPunct="1">
              <a:defRPr/>
            </a:pPr>
            <a:r>
              <a:rPr kumimoji="1" lang="zh-CN" altLang="en-US" sz="2400" b="1" dirty="0">
                <a:effectLst>
                  <a:outerShdw blurRad="38100" dist="38100" dir="2700000" algn="tl">
                    <a:srgbClr val="FFFFFF"/>
                  </a:outerShdw>
                </a:effectLst>
                <a:ea typeface="楷体_GB2312" pitchFamily="49" charset="-122"/>
              </a:rPr>
              <a:t>注意：</a:t>
            </a:r>
          </a:p>
          <a:p>
            <a:pPr algn="l" eaLnBrk="1" hangingPunct="1">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值仅取决于子串本身而与相匹配的主串无关。</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2</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值为子串从头向后及从</a:t>
            </a:r>
            <a:r>
              <a:rPr kumimoji="1" lang="en-US" altLang="zh-CN" sz="2000" b="1" dirty="0">
                <a:latin typeface="宋体" pitchFamily="2" charset="-122"/>
                <a:ea typeface="宋体" pitchFamily="2" charset="-122"/>
              </a:rPr>
              <a:t>j</a:t>
            </a:r>
            <a:r>
              <a:rPr kumimoji="1" lang="zh-CN" altLang="en-US" sz="2000" b="1" dirty="0">
                <a:latin typeface="宋体" pitchFamily="2" charset="-122"/>
                <a:ea typeface="宋体" pitchFamily="2" charset="-122"/>
              </a:rPr>
              <a:t>向前的两部分子串最大相同子串的长度。</a:t>
            </a:r>
          </a:p>
          <a:p>
            <a:pPr algn="l" eaLnBrk="1" hangingPunct="1">
              <a:spcBef>
                <a:spcPct val="30000"/>
              </a:spcBef>
              <a:defRPr/>
            </a:pP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3</a:t>
            </a:r>
            <a:r>
              <a:rPr kumimoji="1" lang="zh-CN" altLang="en-US" sz="2000" b="1" dirty="0">
                <a:latin typeface="宋体" pitchFamily="2" charset="-122"/>
                <a:ea typeface="宋体" pitchFamily="2" charset="-122"/>
              </a:rPr>
              <a:t>）这里的两部分子串可以有部分重叠的字符，但不可以全部重叠，即</a:t>
            </a:r>
            <a:r>
              <a:rPr kumimoji="1" lang="en-US" altLang="zh-CN" sz="2000" b="1" dirty="0">
                <a:latin typeface="宋体" pitchFamily="2" charset="-122"/>
                <a:ea typeface="宋体" pitchFamily="2" charset="-122"/>
              </a:rPr>
              <a:t>k</a:t>
            </a:r>
            <a:r>
              <a:rPr kumimoji="1" lang="zh-CN" altLang="en-US" sz="2000" b="1" dirty="0">
                <a:latin typeface="宋体" pitchFamily="2" charset="-122"/>
                <a:ea typeface="宋体" pitchFamily="2" charset="-122"/>
              </a:rPr>
              <a:t>最大为</a:t>
            </a:r>
            <a:r>
              <a:rPr kumimoji="1" lang="en-US" altLang="zh-CN" sz="2000" b="1" dirty="0">
                <a:latin typeface="宋体" pitchFamily="2" charset="-122"/>
                <a:ea typeface="宋体" pitchFamily="2" charset="-122"/>
              </a:rPr>
              <a:t>j-1</a:t>
            </a:r>
            <a:r>
              <a:rPr kumimoji="1" lang="zh-CN" altLang="en-US" sz="2000" b="1" dirty="0">
                <a:latin typeface="宋体" pitchFamily="2" charset="-122"/>
                <a:ea typeface="宋体" pitchFamily="2" charset="-122"/>
              </a:rPr>
              <a:t>。</a:t>
            </a:r>
          </a:p>
        </p:txBody>
      </p:sp>
      <p:sp>
        <p:nvSpPr>
          <p:cNvPr id="10" name="Rectangle 9">
            <a:extLst>
              <a:ext uri="{FF2B5EF4-FFF2-40B4-BE49-F238E27FC236}">
                <a16:creationId xmlns:a16="http://schemas.microsoft.com/office/drawing/2014/main" xmlns="" id="{B14F603D-1757-4166-868E-A516B8347061}"/>
              </a:ext>
            </a:extLst>
          </p:cNvPr>
          <p:cNvSpPr>
            <a:spLocks noChangeArrowheads="1"/>
          </p:cNvSpPr>
          <p:nvPr/>
        </p:nvSpPr>
        <p:spPr bwMode="auto">
          <a:xfrm>
            <a:off x="507304" y="2147817"/>
            <a:ext cx="10666335" cy="707886"/>
          </a:xfrm>
          <a:prstGeom prst="rect">
            <a:avLst/>
          </a:prstGeom>
          <a:solidFill>
            <a:schemeClr val="bg1">
              <a:lumMod val="95000"/>
            </a:schemeClr>
          </a:solidFill>
          <a:ln w="9525">
            <a:noFill/>
            <a:miter lim="800000"/>
            <a:headEnd/>
            <a:tailEnd/>
          </a:ln>
          <a:effectLst/>
        </p:spPr>
        <p:txBody>
          <a:bodyPr wrap="square">
            <a:spAutoFit/>
          </a:bodyPr>
          <a:lstStyle/>
          <a:p>
            <a:pPr>
              <a:spcBef>
                <a:spcPct val="20000"/>
              </a:spcBef>
            </a:pPr>
            <a:r>
              <a:rPr kumimoji="1" lang="zh-CN" altLang="en-US" sz="2000" b="1" dirty="0">
                <a:ea typeface="楷体_GB2312" pitchFamily="49" charset="-122"/>
              </a:rPr>
              <a:t>令</a:t>
            </a:r>
            <a:r>
              <a:rPr kumimoji="1" lang="en-US" altLang="zh-CN" sz="2000" b="1" dirty="0">
                <a:ea typeface="楷体_GB2312" pitchFamily="49" charset="-122"/>
              </a:rPr>
              <a:t>k = next[ j ]</a:t>
            </a:r>
            <a:r>
              <a:rPr kumimoji="1" lang="zh-CN" altLang="en-US" sz="2000" b="1" dirty="0">
                <a:ea typeface="楷体_GB2312" pitchFamily="49" charset="-122"/>
              </a:rPr>
              <a:t>（</a:t>
            </a:r>
            <a:r>
              <a:rPr kumimoji="1" lang="zh-CN" altLang="en-US" sz="2000" b="1" dirty="0">
                <a:solidFill>
                  <a:srgbClr val="FF0000"/>
                </a:solidFill>
                <a:ea typeface="楷体_GB2312" pitchFamily="49" charset="-122"/>
              </a:rPr>
              <a:t>函数</a:t>
            </a:r>
            <a:r>
              <a:rPr kumimoji="1" lang="en-US" altLang="zh-CN" sz="2000" b="1" dirty="0">
                <a:solidFill>
                  <a:srgbClr val="FF0000"/>
                </a:solidFill>
                <a:ea typeface="楷体_GB2312" pitchFamily="49" charset="-122"/>
              </a:rPr>
              <a:t>next</a:t>
            </a:r>
            <a:r>
              <a:rPr kumimoji="1" lang="zh-CN" altLang="en-US" sz="2000" b="1" dirty="0">
                <a:solidFill>
                  <a:srgbClr val="FF0000"/>
                </a:solidFill>
                <a:ea typeface="楷体_GB2312" pitchFamily="49" charset="-122"/>
              </a:rPr>
              <a:t>用子串当前位置</a:t>
            </a:r>
            <a:r>
              <a:rPr kumimoji="1" lang="en-US" altLang="zh-CN" sz="2000" b="1" dirty="0">
                <a:solidFill>
                  <a:srgbClr val="FF0000"/>
                </a:solidFill>
                <a:ea typeface="楷体_GB2312" pitchFamily="49" charset="-122"/>
              </a:rPr>
              <a:t>j</a:t>
            </a:r>
            <a:r>
              <a:rPr kumimoji="1" lang="zh-CN" altLang="en-US" sz="2000" b="1" dirty="0">
                <a:solidFill>
                  <a:srgbClr val="FF0000"/>
                </a:solidFill>
                <a:ea typeface="楷体_GB2312" pitchFamily="49" charset="-122"/>
              </a:rPr>
              <a:t>来计算下次开始匹配位置</a:t>
            </a:r>
            <a:r>
              <a:rPr kumimoji="1" lang="en-US" altLang="zh-CN" sz="2000" b="1" dirty="0">
                <a:solidFill>
                  <a:srgbClr val="FF0000"/>
                </a:solidFill>
                <a:ea typeface="楷体_GB2312" pitchFamily="49" charset="-122"/>
              </a:rPr>
              <a:t>k</a:t>
            </a:r>
            <a:r>
              <a:rPr kumimoji="1" lang="zh-CN" altLang="en-US" sz="2000" b="1" dirty="0">
                <a:ea typeface="楷体_GB2312" pitchFamily="49" charset="-122"/>
              </a:rPr>
              <a:t>，</a:t>
            </a:r>
            <a:r>
              <a:rPr kumimoji="1" lang="en-US" altLang="zh-CN" sz="2000" b="1" dirty="0">
                <a:ea typeface="楷体_GB2312" pitchFamily="49" charset="-122"/>
              </a:rPr>
              <a:t>k </a:t>
            </a:r>
            <a:r>
              <a:rPr kumimoji="1" lang="zh-CN" altLang="en-US" sz="2000" b="1" dirty="0">
                <a:ea typeface="楷体_GB2312" pitchFamily="49" charset="-122"/>
              </a:rPr>
              <a:t>与</a:t>
            </a:r>
            <a:r>
              <a:rPr kumimoji="1" lang="en-US" altLang="zh-CN" sz="2000" b="1" dirty="0">
                <a:ea typeface="楷体_GB2312" pitchFamily="49" charset="-122"/>
              </a:rPr>
              <a:t>j </a:t>
            </a:r>
            <a:r>
              <a:rPr kumimoji="1" lang="zh-CN" altLang="en-US" sz="2000" b="1" dirty="0">
                <a:ea typeface="楷体_GB2312" pitchFamily="49" charset="-122"/>
              </a:rPr>
              <a:t>显然具有函数关系），则</a:t>
            </a:r>
          </a:p>
        </p:txBody>
      </p:sp>
      <p:sp>
        <p:nvSpPr>
          <p:cNvPr id="11" name="AutoShape 11">
            <a:extLst>
              <a:ext uri="{FF2B5EF4-FFF2-40B4-BE49-F238E27FC236}">
                <a16:creationId xmlns:a16="http://schemas.microsoft.com/office/drawing/2014/main" xmlns="" id="{889D7FF1-290E-4619-BE31-EE0A0D15A5A4}"/>
              </a:ext>
            </a:extLst>
          </p:cNvPr>
          <p:cNvSpPr>
            <a:spLocks noChangeArrowheads="1"/>
          </p:cNvSpPr>
          <p:nvPr/>
        </p:nvSpPr>
        <p:spPr bwMode="auto">
          <a:xfrm>
            <a:off x="5327222" y="4421553"/>
            <a:ext cx="6558809" cy="381000"/>
          </a:xfrm>
          <a:prstGeom prst="wedgeRoundRectCallout">
            <a:avLst>
              <a:gd name="adj1" fmla="val -48394"/>
              <a:gd name="adj2" fmla="val -165833"/>
              <a:gd name="adj3" fmla="val 16667"/>
            </a:avLst>
          </a:prstGeom>
          <a:solidFill>
            <a:srgbClr val="FF3399"/>
          </a:solidFill>
          <a:ln w="9525">
            <a:solidFill>
              <a:schemeClr val="tx1"/>
            </a:solidFill>
            <a:miter lim="800000"/>
            <a:headEnd/>
            <a:tailEnd/>
          </a:ln>
        </p:spPr>
        <p:txBody>
          <a:bodyPr/>
          <a:lstStyle/>
          <a:p>
            <a:pPr algn="l" eaLnBrk="1" hangingPunct="1"/>
            <a:r>
              <a:rPr kumimoji="1" lang="zh-CN" altLang="en-US" b="1" dirty="0">
                <a:latin typeface="楷体_GB2312" pitchFamily="49" charset="-122"/>
                <a:ea typeface="楷体_GB2312" pitchFamily="49" charset="-122"/>
              </a:rPr>
              <a:t>取当前位置</a:t>
            </a:r>
            <a:r>
              <a:rPr kumimoji="1" lang="en-US" altLang="zh-CN" b="1" dirty="0">
                <a:latin typeface="楷体_GB2312" pitchFamily="49" charset="-122"/>
                <a:ea typeface="楷体_GB2312" pitchFamily="49" charset="-122"/>
              </a:rPr>
              <a:t>j</a:t>
            </a:r>
            <a:r>
              <a:rPr kumimoji="1" lang="zh-CN" altLang="en-US" b="1" dirty="0">
                <a:latin typeface="楷体_GB2312" pitchFamily="49" charset="-122"/>
                <a:ea typeface="楷体_GB2312" pitchFamily="49" charset="-122"/>
              </a:rPr>
              <a:t>前序串首尾最大的相同子串长度</a:t>
            </a:r>
          </a:p>
        </p:txBody>
      </p:sp>
    </p:spTree>
    <p:extLst>
      <p:ext uri="{BB962C8B-B14F-4D97-AF65-F5344CB8AC3E}">
        <p14:creationId xmlns:p14="http://schemas.microsoft.com/office/powerpoint/2010/main" val="385696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5"/>
                                        </p:tgtEl>
                                        <p:attrNameLst>
                                          <p:attrName>style.visibility</p:attrName>
                                        </p:attrNameLst>
                                      </p:cBhvr>
                                      <p:to>
                                        <p:strVal val="visible"/>
                                      </p:to>
                                    </p:set>
                                  </p:childTnLst>
                                </p:cTn>
                              </p:par>
                            </p:childTnLst>
                          </p:cTn>
                        </p:par>
                        <p:par>
                          <p:cTn id="23" fill="hold">
                            <p:stCondLst>
                              <p:cond delay="1100"/>
                            </p:stCondLst>
                            <p:childTnLst>
                              <p:par>
                                <p:cTn id="24" presetID="1" presetClass="entr" presetSubtype="0" fill="hold" grpId="0"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cTn>
                              </p:par>
                              <p:par>
                                <p:cTn id="26" presetID="22" presetClass="entr" presetSubtype="1"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up)">
                                      <p:cBhvr>
                                        <p:cTn id="28" dur="500"/>
                                        <p:tgtEl>
                                          <p:spTgt spid="6">
                                            <p:txEl>
                                              <p:pRg st="0" end="0"/>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up)">
                                      <p:cBhvr>
                                        <p:cTn id="31" dur="500"/>
                                        <p:tgtEl>
                                          <p:spTgt spid="6">
                                            <p:txEl>
                                              <p:pRg st="1" end="1"/>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up)">
                                      <p:cBhvr>
                                        <p:cTn id="34" dur="5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P spid="5" grpId="0" autoUpdateAnimBg="0"/>
      <p:bldP spid="6" grpId="0" build="p" autoUpdateAnimBg="0"/>
      <p:bldP spid="7" grpId="0" animBg="1"/>
      <p:bldP spid="8" grpId="0" animBg="1"/>
      <p:bldP spid="9" grpId="0" uiExpand="1" build="p" autoUpdateAnimBg="0"/>
      <p:bldP spid="10" grpId="0" animBg="1" autoUpdateAnimBg="0"/>
      <p:bldP spid="11"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273941-18EB-438D-9B9A-554F65AFBC6D}"/>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xmlns="" id="{68583EE5-7983-4141-8F9E-C502DE28ABA9}"/>
              </a:ext>
            </a:extLst>
          </p:cNvPr>
          <p:cNvSpPr>
            <a:spLocks noGrp="1"/>
          </p:cNvSpPr>
          <p:nvPr>
            <p:ph type="sldNum" sz="quarter" idx="11"/>
          </p:nvPr>
        </p:nvSpPr>
        <p:spPr/>
        <p:txBody>
          <a:bodyPr/>
          <a:lstStyle/>
          <a:p>
            <a:fld id="{0C913308-F349-4B6D-A68A-DD1791B4A57B}" type="slidenum">
              <a:rPr lang="zh-CN" altLang="en-US" smtClean="0"/>
              <a:pPr/>
              <a:t>91</a:t>
            </a:fld>
            <a:endParaRPr lang="zh-CN" altLang="en-US" dirty="0"/>
          </a:p>
        </p:txBody>
      </p:sp>
      <p:graphicFrame>
        <p:nvGraphicFramePr>
          <p:cNvPr id="5" name="表格 4">
            <a:extLst>
              <a:ext uri="{FF2B5EF4-FFF2-40B4-BE49-F238E27FC236}">
                <a16:creationId xmlns:a16="http://schemas.microsoft.com/office/drawing/2014/main" xmlns="" id="{BE2DEBA2-8F12-4746-93FD-EE3211EC0616}"/>
              </a:ext>
            </a:extLst>
          </p:cNvPr>
          <p:cNvGraphicFramePr>
            <a:graphicFrameLocks noGrp="1"/>
          </p:cNvGraphicFramePr>
          <p:nvPr>
            <p:extLst>
              <p:ext uri="{D42A27DB-BD31-4B8C-83A1-F6EECF244321}">
                <p14:modId xmlns:p14="http://schemas.microsoft.com/office/powerpoint/2010/main" val="1718734451"/>
              </p:ext>
            </p:extLst>
          </p:nvPr>
        </p:nvGraphicFramePr>
        <p:xfrm>
          <a:off x="1967285" y="1916832"/>
          <a:ext cx="8126942" cy="1371600"/>
        </p:xfrm>
        <a:graphic>
          <a:graphicData uri="http://schemas.openxmlformats.org/drawingml/2006/table">
            <a:tbl>
              <a:tblPr firstRow="1" bandRow="1">
                <a:tableStyleId>{5C22544A-7EE6-4342-B048-85BDC9FD1C3A}</a:tableStyleId>
              </a:tblPr>
              <a:tblGrid>
                <a:gridCol w="4095845">
                  <a:extLst>
                    <a:ext uri="{9D8B030D-6E8A-4147-A177-3AD203B41FA5}">
                      <a16:colId xmlns:a16="http://schemas.microsoft.com/office/drawing/2014/main" xmlns="" val="2716776972"/>
                    </a:ext>
                  </a:extLst>
                </a:gridCol>
                <a:gridCol w="4031097">
                  <a:extLst>
                    <a:ext uri="{9D8B030D-6E8A-4147-A177-3AD203B41FA5}">
                      <a16:colId xmlns:a16="http://schemas.microsoft.com/office/drawing/2014/main" xmlns="" val="372428951"/>
                    </a:ext>
                  </a:extLst>
                </a:gridCol>
              </a:tblGrid>
              <a:tr h="370840">
                <a:tc>
                  <a:txBody>
                    <a:bodyPr/>
                    <a:lstStyle/>
                    <a:p>
                      <a:pPr algn="ctr"/>
                      <a:r>
                        <a:rPr lang="en-US" altLang="zh-CN" sz="2400" b="1" dirty="0">
                          <a:solidFill>
                            <a:srgbClr val="002060"/>
                          </a:solidFill>
                        </a:rPr>
                        <a: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solidFill>
                            <a:srgbClr val="002060"/>
                          </a:solidFill>
                        </a:rPr>
                        <a:t>0  1 2 3 4 5 6 7 8</a:t>
                      </a:r>
                      <a:endParaRPr lang="zh-CN" altLang="en-US" sz="2400" b="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93609869"/>
                  </a:ext>
                </a:extLst>
              </a:tr>
              <a:tr h="370840">
                <a:tc>
                  <a:txBody>
                    <a:bodyPr/>
                    <a:lstStyle/>
                    <a:p>
                      <a:pPr algn="ctr"/>
                      <a:r>
                        <a:rPr lang="zh-CN" altLang="en-US" sz="2400" b="1" dirty="0">
                          <a:solidFill>
                            <a:srgbClr val="002060"/>
                          </a:solidFill>
                        </a:rPr>
                        <a:t>子串</a:t>
                      </a:r>
                      <a:r>
                        <a:rPr lang="en-US" altLang="zh-CN" sz="2400" b="1" dirty="0">
                          <a:solidFill>
                            <a:srgbClr val="002060"/>
                          </a:solidFill>
                        </a:rPr>
                        <a:t>T</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rPr>
                        <a:t>a  b c d e f  g h  </a:t>
                      </a:r>
                      <a:r>
                        <a:rPr lang="en-US" altLang="zh-CN" sz="2400" dirty="0" err="1">
                          <a:solidFill>
                            <a:srgbClr val="002060"/>
                          </a:solidFill>
                        </a:rPr>
                        <a:t>i</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390644"/>
                  </a:ext>
                </a:extLst>
              </a:tr>
              <a:tr h="370840">
                <a:tc>
                  <a:txBody>
                    <a:bodyPr/>
                    <a:lstStyle/>
                    <a:p>
                      <a:pPr algn="ctr"/>
                      <a:r>
                        <a:rPr lang="en-US" altLang="zh-CN" sz="2400" b="1" dirty="0">
                          <a:solidFill>
                            <a:srgbClr val="002060"/>
                          </a:solidFill>
                        </a:rPr>
                        <a:t>next[j]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solidFill>
                            <a:srgbClr val="002060"/>
                          </a:solidFill>
                        </a:rPr>
                        <a:t>-1 0 0 0 0 0 0 0 0</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12008"/>
                  </a:ext>
                </a:extLst>
              </a:tr>
            </a:tbl>
          </a:graphicData>
        </a:graphic>
      </p:graphicFrame>
      <p:sp>
        <p:nvSpPr>
          <p:cNvPr id="6" name="文本框 5">
            <a:extLst>
              <a:ext uri="{FF2B5EF4-FFF2-40B4-BE49-F238E27FC236}">
                <a16:creationId xmlns:a16="http://schemas.microsoft.com/office/drawing/2014/main" xmlns="" id="{A5C4AD44-975A-4062-89A4-885106E817AD}"/>
              </a:ext>
            </a:extLst>
          </p:cNvPr>
          <p:cNvSpPr txBox="1"/>
          <p:nvPr/>
        </p:nvSpPr>
        <p:spPr>
          <a:xfrm>
            <a:off x="4655235" y="3378158"/>
            <a:ext cx="2492990" cy="461665"/>
          </a:xfrm>
          <a:prstGeom prst="rect">
            <a:avLst/>
          </a:prstGeom>
          <a:noFill/>
        </p:spPr>
        <p:txBody>
          <a:bodyPr wrap="none" rtlCol="0">
            <a:spAutoFit/>
          </a:bodyPr>
          <a:lstStyle/>
          <a:p>
            <a:r>
              <a:rPr lang="en-US" altLang="zh-CN" sz="2400" dirty="0"/>
              <a:t>T</a:t>
            </a:r>
            <a:r>
              <a:rPr lang="zh-CN" altLang="en-US" sz="2400" dirty="0"/>
              <a:t>串中无重复子串</a:t>
            </a:r>
          </a:p>
        </p:txBody>
      </p:sp>
      <p:grpSp>
        <p:nvGrpSpPr>
          <p:cNvPr id="10" name="组合 9"/>
          <p:cNvGrpSpPr/>
          <p:nvPr/>
        </p:nvGrpSpPr>
        <p:grpSpPr>
          <a:xfrm>
            <a:off x="711306" y="4097838"/>
            <a:ext cx="10767801" cy="1384995"/>
            <a:chOff x="268797" y="5352255"/>
            <a:chExt cx="8076902" cy="1384995"/>
          </a:xfrm>
          <a:solidFill>
            <a:schemeClr val="accent6">
              <a:lumMod val="20000"/>
              <a:lumOff val="80000"/>
            </a:schemeClr>
          </a:solidFill>
        </p:grpSpPr>
        <p:sp>
          <p:nvSpPr>
            <p:cNvPr id="7" name="Rectangle 4">
              <a:extLst>
                <a:ext uri="{FF2B5EF4-FFF2-40B4-BE49-F238E27FC236}">
                  <a16:creationId xmlns:a16="http://schemas.microsoft.com/office/drawing/2014/main" xmlns="" id="{C5D4464A-8388-410C-8F5A-06EA7D517345}"/>
                </a:ext>
              </a:extLst>
            </p:cNvPr>
            <p:cNvSpPr>
              <a:spLocks noChangeArrowheads="1"/>
            </p:cNvSpPr>
            <p:nvPr/>
          </p:nvSpPr>
          <p:spPr bwMode="auto">
            <a:xfrm>
              <a:off x="268797" y="5733256"/>
              <a:ext cx="1711565" cy="523220"/>
            </a:xfrm>
            <a:prstGeom prst="rect">
              <a:avLst/>
            </a:prstGeom>
            <a:grpFill/>
            <a:ln w="9525">
              <a:noFill/>
              <a:miter lim="800000"/>
              <a:headEnd/>
              <a:tailEnd/>
            </a:ln>
            <a:effectLst/>
          </p:spPr>
          <p:txBody>
            <a:bodyPr>
              <a:spAutoFit/>
            </a:bodyPr>
            <a:lstStyle/>
            <a:p>
              <a:pPr algn="l" eaLnBrk="1" hangingPunct="1"/>
              <a:r>
                <a:rPr kumimoji="1" lang="en-US" altLang="zh-CN" sz="2800" b="1">
                  <a:ea typeface="楷体_GB2312" pitchFamily="49" charset="-122"/>
                </a:rPr>
                <a:t>next[ j ]</a:t>
              </a:r>
              <a:r>
                <a:rPr kumimoji="1" lang="zh-CN" altLang="en-US" sz="2800" b="1">
                  <a:ea typeface="楷体_GB2312" pitchFamily="49" charset="-122"/>
                </a:rPr>
                <a:t>＝</a:t>
              </a:r>
            </a:p>
          </p:txBody>
        </p:sp>
        <p:sp>
          <p:nvSpPr>
            <p:cNvPr id="8" name="Rectangle 5">
              <a:extLst>
                <a:ext uri="{FF2B5EF4-FFF2-40B4-BE49-F238E27FC236}">
                  <a16:creationId xmlns:a16="http://schemas.microsoft.com/office/drawing/2014/main" xmlns="" id="{837F34D7-4690-4A64-8DE3-59387E3D0AD6}"/>
                </a:ext>
              </a:extLst>
            </p:cNvPr>
            <p:cNvSpPr>
              <a:spLocks noChangeArrowheads="1"/>
            </p:cNvSpPr>
            <p:nvPr/>
          </p:nvSpPr>
          <p:spPr bwMode="auto">
            <a:xfrm>
              <a:off x="1868632" y="5352255"/>
              <a:ext cx="6477067" cy="1384995"/>
            </a:xfrm>
            <a:prstGeom prst="rect">
              <a:avLst/>
            </a:prstGeom>
            <a:grpFill/>
            <a:ln w="9525">
              <a:noFill/>
              <a:miter lim="800000"/>
              <a:headEnd/>
              <a:tailEnd/>
            </a:ln>
            <a:effectLst/>
          </p:spPr>
          <p:txBody>
            <a:bodyPr>
              <a:spAutoFit/>
            </a:bodyPr>
            <a:lstStyle/>
            <a:p>
              <a:pPr algn="l" eaLnBrk="1" hangingPunct="1"/>
              <a:r>
                <a:rPr kumimoji="1" lang="en-US" altLang="zh-CN" sz="2800" b="1" dirty="0">
                  <a:solidFill>
                    <a:srgbClr val="002060"/>
                  </a:solidFill>
                  <a:ea typeface="楷体_GB2312" pitchFamily="49" charset="-122"/>
                </a:rPr>
                <a:t>-1        </a:t>
              </a:r>
              <a:r>
                <a:rPr kumimoji="1" lang="zh-CN" altLang="en-US" sz="2800" b="1" dirty="0">
                  <a:solidFill>
                    <a:srgbClr val="002060"/>
                  </a:solidFill>
                  <a:ea typeface="楷体_GB2312" pitchFamily="49" charset="-122"/>
                </a:rPr>
                <a:t>当</a:t>
              </a:r>
              <a:r>
                <a:rPr kumimoji="1" lang="en-US" altLang="zh-CN" sz="2800" b="1" dirty="0">
                  <a:solidFill>
                    <a:srgbClr val="002060"/>
                  </a:solidFill>
                  <a:ea typeface="楷体_GB2312" pitchFamily="49" charset="-122"/>
                </a:rPr>
                <a:t>j</a:t>
              </a:r>
              <a:r>
                <a:rPr kumimoji="1" lang="zh-CN" altLang="en-US" sz="2800" b="1" dirty="0">
                  <a:solidFill>
                    <a:srgbClr val="002060"/>
                  </a:solidFill>
                  <a:ea typeface="楷体_GB2312" pitchFamily="49" charset="-122"/>
                </a:rPr>
                <a:t>＝</a:t>
              </a:r>
              <a:r>
                <a:rPr kumimoji="1" lang="en-US" altLang="zh-CN" sz="2800" b="1" dirty="0">
                  <a:solidFill>
                    <a:srgbClr val="002060"/>
                  </a:solidFill>
                  <a:ea typeface="楷体_GB2312" pitchFamily="49" charset="-122"/>
                </a:rPr>
                <a:t>0</a:t>
              </a:r>
              <a:r>
                <a:rPr kumimoji="1" lang="zh-CN" altLang="en-US" sz="2800" b="1" dirty="0">
                  <a:solidFill>
                    <a:srgbClr val="002060"/>
                  </a:solidFill>
                  <a:ea typeface="楷体_GB2312" pitchFamily="49" charset="-122"/>
                </a:rPr>
                <a:t>时</a:t>
              </a:r>
            </a:p>
            <a:p>
              <a:pPr algn="l" eaLnBrk="1" hangingPunct="1"/>
              <a:r>
                <a:rPr kumimoji="1" lang="en-US" altLang="zh-CN" sz="2800" b="1" dirty="0">
                  <a:solidFill>
                    <a:srgbClr val="002060"/>
                  </a:solidFill>
                  <a:ea typeface="楷体_GB2312" pitchFamily="49" charset="-122"/>
                </a:rPr>
                <a:t>max { k  | 0&lt;k&lt;j   </a:t>
              </a:r>
              <a:r>
                <a:rPr kumimoji="1" lang="zh-CN" altLang="en-US" sz="2800" b="1" dirty="0">
                  <a:solidFill>
                    <a:srgbClr val="002060"/>
                  </a:solidFill>
                  <a:ea typeface="楷体_GB2312" pitchFamily="49" charset="-122"/>
                </a:rPr>
                <a:t>且‘</a:t>
              </a:r>
              <a:r>
                <a:rPr kumimoji="1" lang="en-US" altLang="zh-CN" sz="2800" b="1" dirty="0">
                  <a:solidFill>
                    <a:srgbClr val="002060"/>
                  </a:solidFill>
                  <a:ea typeface="楷体_GB2312" pitchFamily="49" charset="-122"/>
                </a:rPr>
                <a:t>T</a:t>
              </a:r>
              <a:r>
                <a:rPr kumimoji="1" lang="en-US" altLang="zh-CN" sz="2800" b="1" baseline="-25000" dirty="0">
                  <a:solidFill>
                    <a:srgbClr val="002060"/>
                  </a:solidFill>
                  <a:ea typeface="楷体_GB2312" pitchFamily="49" charset="-122"/>
                </a:rPr>
                <a:t>0</a:t>
              </a:r>
              <a:r>
                <a:rPr kumimoji="1" lang="en-US" altLang="zh-CN" sz="2800" b="1" dirty="0">
                  <a:solidFill>
                    <a:srgbClr val="002060"/>
                  </a:solidFill>
                  <a:ea typeface="楷体_GB2312" pitchFamily="49" charset="-122"/>
                </a:rPr>
                <a:t>…T</a:t>
              </a:r>
              <a:r>
                <a:rPr kumimoji="1" lang="en-US" altLang="zh-CN" sz="2800" b="1" baseline="-25000" dirty="0">
                  <a:solidFill>
                    <a:srgbClr val="002060"/>
                  </a:solidFill>
                  <a:ea typeface="楷体_GB2312" pitchFamily="49" charset="-122"/>
                </a:rPr>
                <a:t>k-1</a:t>
              </a:r>
              <a:r>
                <a:rPr kumimoji="1" lang="en-US" altLang="zh-CN" sz="2800" b="1" dirty="0">
                  <a:solidFill>
                    <a:srgbClr val="002060"/>
                  </a:solidFill>
                  <a:ea typeface="楷体_GB2312" pitchFamily="49" charset="-122"/>
                </a:rPr>
                <a:t>’=‘</a:t>
              </a:r>
              <a:r>
                <a:rPr kumimoji="1" lang="en-US" altLang="zh-CN" sz="2800" b="1" dirty="0" err="1">
                  <a:solidFill>
                    <a:srgbClr val="002060"/>
                  </a:solidFill>
                  <a:ea typeface="楷体_GB2312" pitchFamily="49" charset="-122"/>
                </a:rPr>
                <a:t>T</a:t>
              </a:r>
              <a:r>
                <a:rPr kumimoji="1" lang="en-US" altLang="zh-CN" sz="2800" b="1" baseline="-25000" dirty="0" err="1">
                  <a:solidFill>
                    <a:srgbClr val="002060"/>
                  </a:solidFill>
                  <a:latin typeface="宋体" charset="-122"/>
                </a:rPr>
                <a:t>j</a:t>
              </a:r>
              <a:r>
                <a:rPr kumimoji="1" lang="en-US" altLang="zh-CN" sz="2800" b="1" baseline="-25000" dirty="0">
                  <a:solidFill>
                    <a:srgbClr val="002060"/>
                  </a:solidFill>
                  <a:latin typeface="宋体" charset="-122"/>
                </a:rPr>
                <a:t>-k</a:t>
              </a:r>
              <a:r>
                <a:rPr kumimoji="1" lang="en-US" altLang="zh-CN" sz="2800" b="1" dirty="0">
                  <a:solidFill>
                    <a:srgbClr val="002060"/>
                  </a:solidFill>
                  <a:ea typeface="楷体_GB2312" pitchFamily="49" charset="-122"/>
                </a:rPr>
                <a:t> …T</a:t>
              </a:r>
              <a:r>
                <a:rPr kumimoji="1" lang="en-US" altLang="zh-CN" sz="2800" b="1" baseline="-25000" dirty="0">
                  <a:solidFill>
                    <a:srgbClr val="002060"/>
                  </a:solidFill>
                  <a:ea typeface="楷体_GB2312" pitchFamily="49" charset="-122"/>
                </a:rPr>
                <a:t>j-1</a:t>
              </a:r>
              <a:r>
                <a:rPr kumimoji="1" lang="en-US" altLang="zh-CN" sz="2800" b="1" dirty="0">
                  <a:solidFill>
                    <a:srgbClr val="002060"/>
                  </a:solidFill>
                  <a:ea typeface="楷体_GB2312" pitchFamily="49" charset="-122"/>
                </a:rPr>
                <a:t>’ }</a:t>
              </a:r>
            </a:p>
            <a:p>
              <a:pPr algn="l" eaLnBrk="1" hangingPunct="1"/>
              <a:r>
                <a:rPr kumimoji="1" lang="en-US" altLang="zh-CN" sz="2800" b="1" dirty="0">
                  <a:solidFill>
                    <a:srgbClr val="002060"/>
                  </a:solidFill>
                  <a:ea typeface="楷体_GB2312" pitchFamily="49" charset="-122"/>
                </a:rPr>
                <a:t>0        </a:t>
              </a:r>
              <a:r>
                <a:rPr kumimoji="1" lang="zh-CN" altLang="en-US" sz="2800" b="1" dirty="0">
                  <a:solidFill>
                    <a:srgbClr val="002060"/>
                  </a:solidFill>
                  <a:ea typeface="楷体_GB2312" pitchFamily="49" charset="-122"/>
                </a:rPr>
                <a:t>其他情况</a:t>
              </a:r>
            </a:p>
          </p:txBody>
        </p:sp>
        <p:sp>
          <p:nvSpPr>
            <p:cNvPr id="9" name="AutoShape 6">
              <a:extLst>
                <a:ext uri="{FF2B5EF4-FFF2-40B4-BE49-F238E27FC236}">
                  <a16:creationId xmlns:a16="http://schemas.microsoft.com/office/drawing/2014/main" xmlns="" id="{2ECBA868-C54D-41F5-ADB6-D820F1604EE8}"/>
                </a:ext>
              </a:extLst>
            </p:cNvPr>
            <p:cNvSpPr>
              <a:spLocks/>
            </p:cNvSpPr>
            <p:nvPr/>
          </p:nvSpPr>
          <p:spPr bwMode="auto">
            <a:xfrm>
              <a:off x="1716422" y="5504655"/>
              <a:ext cx="76106" cy="914400"/>
            </a:xfrm>
            <a:prstGeom prst="leftBrace">
              <a:avLst>
                <a:gd name="adj1" fmla="val 100141"/>
                <a:gd name="adj2" fmla="val 50000"/>
              </a:avLst>
            </a:prstGeom>
            <a:grpFill/>
            <a:ln w="19050">
              <a:solidFill>
                <a:schemeClr val="tx1"/>
              </a:solidFill>
              <a:round/>
              <a:headEnd/>
              <a:tailEnd/>
            </a:ln>
            <a:effectLst/>
          </p:spPr>
          <p:txBody>
            <a:bodyPr wrap="none" anchor="ctr"/>
            <a:lstStyle/>
            <a:p>
              <a:pPr algn="l" eaLnBrk="1" hangingPunct="1"/>
              <a:endParaRPr kumimoji="1" lang="zh-CN" altLang="en-US" sz="4000"/>
            </a:p>
          </p:txBody>
        </p:sp>
      </p:grpSp>
    </p:spTree>
    <p:extLst>
      <p:ext uri="{BB962C8B-B14F-4D97-AF65-F5344CB8AC3E}">
        <p14:creationId xmlns:p14="http://schemas.microsoft.com/office/powerpoint/2010/main" val="42943003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952991-2F3C-4C1E-A583-7ED7A4850345}"/>
              </a:ext>
            </a:extLst>
          </p:cNvPr>
          <p:cNvSpPr>
            <a:spLocks noGrp="1"/>
          </p:cNvSpPr>
          <p:nvPr>
            <p:ph type="title"/>
          </p:nvPr>
        </p:nvSpPr>
        <p:spPr/>
        <p:txBody>
          <a:bodyPr/>
          <a:lstStyle/>
          <a:p>
            <a:r>
              <a:rPr lang="en-US" altLang="zh-CN" dirty="0"/>
              <a:t>KMP</a:t>
            </a:r>
            <a:r>
              <a:rPr lang="zh-CN" altLang="en-US" dirty="0"/>
              <a:t>算法核心思想</a:t>
            </a:r>
          </a:p>
        </p:txBody>
      </p:sp>
      <p:sp>
        <p:nvSpPr>
          <p:cNvPr id="3" name="灯片编号占位符 2">
            <a:extLst>
              <a:ext uri="{FF2B5EF4-FFF2-40B4-BE49-F238E27FC236}">
                <a16:creationId xmlns:a16="http://schemas.microsoft.com/office/drawing/2014/main" xmlns="" id="{DAE2C8EA-1B33-4029-884D-39431732C773}"/>
              </a:ext>
            </a:extLst>
          </p:cNvPr>
          <p:cNvSpPr>
            <a:spLocks noGrp="1"/>
          </p:cNvSpPr>
          <p:nvPr>
            <p:ph type="sldNum" sz="quarter" idx="11"/>
          </p:nvPr>
        </p:nvSpPr>
        <p:spPr>
          <a:xfrm>
            <a:off x="8973499" y="6027390"/>
            <a:ext cx="2305609" cy="440010"/>
          </a:xfrm>
        </p:spPr>
        <p:txBody>
          <a:bodyPr/>
          <a:lstStyle/>
          <a:p>
            <a:fld id="{0C913308-F349-4B6D-A68A-DD1791B4A57B}" type="slidenum">
              <a:rPr lang="zh-CN" altLang="en-US" sz="1600" smtClean="0"/>
              <a:pPr/>
              <a:t>92</a:t>
            </a:fld>
            <a:endParaRPr lang="zh-CN" altLang="en-US" sz="1600" dirty="0"/>
          </a:p>
        </p:txBody>
      </p:sp>
      <p:graphicFrame>
        <p:nvGraphicFramePr>
          <p:cNvPr id="6" name="表格 5">
            <a:extLst>
              <a:ext uri="{FF2B5EF4-FFF2-40B4-BE49-F238E27FC236}">
                <a16:creationId xmlns:a16="http://schemas.microsoft.com/office/drawing/2014/main" xmlns="" id="{F18B3EA8-7D94-4691-8929-240E67486890}"/>
              </a:ext>
            </a:extLst>
          </p:cNvPr>
          <p:cNvGraphicFramePr>
            <a:graphicFrameLocks noGrp="1"/>
          </p:cNvGraphicFramePr>
          <p:nvPr>
            <p:extLst>
              <p:ext uri="{D42A27DB-BD31-4B8C-83A1-F6EECF244321}">
                <p14:modId xmlns:p14="http://schemas.microsoft.com/office/powerpoint/2010/main" val="1570457330"/>
              </p:ext>
            </p:extLst>
          </p:nvPr>
        </p:nvGraphicFramePr>
        <p:xfrm>
          <a:off x="1871287" y="1196752"/>
          <a:ext cx="8126942" cy="1371600"/>
        </p:xfrm>
        <a:graphic>
          <a:graphicData uri="http://schemas.openxmlformats.org/drawingml/2006/table">
            <a:tbl>
              <a:tblPr firstRow="1" bandRow="1">
                <a:tableStyleId>{5C22544A-7EE6-4342-B048-85BDC9FD1C3A}</a:tableStyleId>
              </a:tblPr>
              <a:tblGrid>
                <a:gridCol w="4095845">
                  <a:extLst>
                    <a:ext uri="{9D8B030D-6E8A-4147-A177-3AD203B41FA5}">
                      <a16:colId xmlns:a16="http://schemas.microsoft.com/office/drawing/2014/main" xmlns="" val="2716776972"/>
                    </a:ext>
                  </a:extLst>
                </a:gridCol>
                <a:gridCol w="4031097">
                  <a:extLst>
                    <a:ext uri="{9D8B030D-6E8A-4147-A177-3AD203B41FA5}">
                      <a16:colId xmlns:a16="http://schemas.microsoft.com/office/drawing/2014/main" xmlns="" val="372428951"/>
                    </a:ext>
                  </a:extLst>
                </a:gridCol>
              </a:tblGrid>
              <a:tr h="370840">
                <a:tc>
                  <a:txBody>
                    <a:bodyPr/>
                    <a:lstStyle/>
                    <a:p>
                      <a:pPr algn="ctr"/>
                      <a:r>
                        <a:rPr lang="en-US" altLang="zh-CN" sz="2400" b="1" dirty="0">
                          <a:solidFill>
                            <a:srgbClr val="002060"/>
                          </a:solidFill>
                        </a:rPr>
                        <a: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solidFill>
                            <a:srgbClr val="002060"/>
                          </a:solidFill>
                        </a:rPr>
                        <a:t>0  1 2 3 4 5 6 7 8</a:t>
                      </a:r>
                      <a:endParaRPr lang="zh-CN" altLang="en-US" sz="2400" b="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93609869"/>
                  </a:ext>
                </a:extLst>
              </a:tr>
              <a:tr h="370840">
                <a:tc>
                  <a:txBody>
                    <a:bodyPr/>
                    <a:lstStyle/>
                    <a:p>
                      <a:pPr algn="ctr"/>
                      <a:r>
                        <a:rPr lang="zh-CN" altLang="en-US" sz="2400" b="1" dirty="0">
                          <a:solidFill>
                            <a:srgbClr val="002060"/>
                          </a:solidFill>
                        </a:rPr>
                        <a:t>子串</a:t>
                      </a:r>
                      <a:r>
                        <a:rPr lang="en-US" altLang="zh-CN" sz="2400" b="1" dirty="0">
                          <a:solidFill>
                            <a:srgbClr val="002060"/>
                          </a:solidFill>
                        </a:rPr>
                        <a:t>T</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rPr>
                        <a:t>a  b c a b  c a b c</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390644"/>
                  </a:ext>
                </a:extLst>
              </a:tr>
              <a:tr h="370840">
                <a:tc>
                  <a:txBody>
                    <a:bodyPr/>
                    <a:lstStyle/>
                    <a:p>
                      <a:pPr algn="ctr"/>
                      <a:r>
                        <a:rPr lang="en-US" altLang="zh-CN" sz="2400" b="1" dirty="0">
                          <a:solidFill>
                            <a:srgbClr val="002060"/>
                          </a:solidFill>
                        </a:rPr>
                        <a:t>next[j]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solidFill>
                            <a:srgbClr val="002060"/>
                          </a:solidFill>
                        </a:rPr>
                        <a:t>-1 0 0 0 1  2 3 </a:t>
                      </a:r>
                      <a:r>
                        <a:rPr lang="en-US" altLang="zh-CN" sz="2400" dirty="0" smtClean="0">
                          <a:solidFill>
                            <a:srgbClr val="002060"/>
                          </a:solidFill>
                        </a:rPr>
                        <a:t>4 5</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12008"/>
                  </a:ext>
                </a:extLst>
              </a:tr>
            </a:tbl>
          </a:graphicData>
        </a:graphic>
      </p:graphicFrame>
      <p:sp>
        <p:nvSpPr>
          <p:cNvPr id="7" name="文本框 6">
            <a:extLst>
              <a:ext uri="{FF2B5EF4-FFF2-40B4-BE49-F238E27FC236}">
                <a16:creationId xmlns:a16="http://schemas.microsoft.com/office/drawing/2014/main" xmlns="" id="{39A7F4E9-E74A-4479-A193-4038EBD22944}"/>
              </a:ext>
            </a:extLst>
          </p:cNvPr>
          <p:cNvSpPr txBox="1"/>
          <p:nvPr/>
        </p:nvSpPr>
        <p:spPr>
          <a:xfrm>
            <a:off x="4559236" y="2737189"/>
            <a:ext cx="2492990" cy="461665"/>
          </a:xfrm>
          <a:prstGeom prst="rect">
            <a:avLst/>
          </a:prstGeom>
          <a:noFill/>
        </p:spPr>
        <p:txBody>
          <a:bodyPr wrap="none" rtlCol="0">
            <a:spAutoFit/>
          </a:bodyPr>
          <a:lstStyle/>
          <a:p>
            <a:r>
              <a:rPr lang="en-US" altLang="zh-CN" sz="2400" dirty="0"/>
              <a:t>T</a:t>
            </a:r>
            <a:r>
              <a:rPr lang="zh-CN" altLang="en-US" sz="2400" dirty="0"/>
              <a:t>串中有重复子串</a:t>
            </a:r>
          </a:p>
        </p:txBody>
      </p:sp>
      <p:graphicFrame>
        <p:nvGraphicFramePr>
          <p:cNvPr id="8" name="表格 7">
            <a:extLst>
              <a:ext uri="{FF2B5EF4-FFF2-40B4-BE49-F238E27FC236}">
                <a16:creationId xmlns:a16="http://schemas.microsoft.com/office/drawing/2014/main" xmlns="" id="{60FC43D8-F23E-4CF8-87C6-45B69C1912DC}"/>
              </a:ext>
            </a:extLst>
          </p:cNvPr>
          <p:cNvGraphicFramePr>
            <a:graphicFrameLocks noGrp="1"/>
          </p:cNvGraphicFramePr>
          <p:nvPr>
            <p:extLst>
              <p:ext uri="{D42A27DB-BD31-4B8C-83A1-F6EECF244321}">
                <p14:modId xmlns:p14="http://schemas.microsoft.com/office/powerpoint/2010/main" val="2800635364"/>
              </p:ext>
            </p:extLst>
          </p:nvPr>
        </p:nvGraphicFramePr>
        <p:xfrm>
          <a:off x="1871287" y="3573016"/>
          <a:ext cx="8126942" cy="1371600"/>
        </p:xfrm>
        <a:graphic>
          <a:graphicData uri="http://schemas.openxmlformats.org/drawingml/2006/table">
            <a:tbl>
              <a:tblPr firstRow="1" bandRow="1">
                <a:tableStyleId>{5C22544A-7EE6-4342-B048-85BDC9FD1C3A}</a:tableStyleId>
              </a:tblPr>
              <a:tblGrid>
                <a:gridCol w="4095845">
                  <a:extLst>
                    <a:ext uri="{9D8B030D-6E8A-4147-A177-3AD203B41FA5}">
                      <a16:colId xmlns:a16="http://schemas.microsoft.com/office/drawing/2014/main" xmlns="" val="2716776972"/>
                    </a:ext>
                  </a:extLst>
                </a:gridCol>
                <a:gridCol w="4031097">
                  <a:extLst>
                    <a:ext uri="{9D8B030D-6E8A-4147-A177-3AD203B41FA5}">
                      <a16:colId xmlns:a16="http://schemas.microsoft.com/office/drawing/2014/main" xmlns="" val="372428951"/>
                    </a:ext>
                  </a:extLst>
                </a:gridCol>
              </a:tblGrid>
              <a:tr h="370840">
                <a:tc>
                  <a:txBody>
                    <a:bodyPr/>
                    <a:lstStyle/>
                    <a:p>
                      <a:pPr algn="ctr"/>
                      <a:r>
                        <a:rPr lang="en-US" altLang="zh-CN" sz="2400" b="1" dirty="0">
                          <a:solidFill>
                            <a:srgbClr val="002060"/>
                          </a:solidFill>
                        </a:rPr>
                        <a: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solidFill>
                            <a:srgbClr val="002060"/>
                          </a:solidFill>
                        </a:rPr>
                        <a:t>0  1 2 3 4 5 6 7 8</a:t>
                      </a:r>
                      <a:endParaRPr lang="zh-CN" altLang="en-US" sz="2400" b="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93609869"/>
                  </a:ext>
                </a:extLst>
              </a:tr>
              <a:tr h="370840">
                <a:tc>
                  <a:txBody>
                    <a:bodyPr/>
                    <a:lstStyle/>
                    <a:p>
                      <a:pPr algn="ctr"/>
                      <a:r>
                        <a:rPr lang="zh-CN" altLang="en-US" sz="2400" b="1" dirty="0">
                          <a:solidFill>
                            <a:srgbClr val="002060"/>
                          </a:solidFill>
                        </a:rPr>
                        <a:t>子串</a:t>
                      </a:r>
                      <a:r>
                        <a:rPr lang="en-US" altLang="zh-CN" sz="2400" b="1" dirty="0">
                          <a:solidFill>
                            <a:srgbClr val="002060"/>
                          </a:solidFill>
                        </a:rPr>
                        <a:t>T</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rPr>
                        <a:t>a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a</a:t>
                      </a:r>
                      <a:r>
                        <a:rPr lang="en-US" altLang="zh-CN" sz="2400" dirty="0">
                          <a:solidFill>
                            <a:srgbClr val="002060"/>
                          </a:solidFill>
                        </a:rPr>
                        <a:t> </a:t>
                      </a:r>
                      <a:r>
                        <a:rPr lang="en-US" altLang="zh-CN" sz="2400" dirty="0" err="1">
                          <a:solidFill>
                            <a:srgbClr val="002060"/>
                          </a:solidFill>
                        </a:rPr>
                        <a:t>i</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390644"/>
                  </a:ext>
                </a:extLst>
              </a:tr>
              <a:tr h="370840">
                <a:tc>
                  <a:txBody>
                    <a:bodyPr/>
                    <a:lstStyle/>
                    <a:p>
                      <a:pPr algn="ctr"/>
                      <a:r>
                        <a:rPr lang="en-US" altLang="zh-CN" sz="2400" b="1" dirty="0">
                          <a:solidFill>
                            <a:srgbClr val="002060"/>
                          </a:solidFill>
                        </a:rPr>
                        <a:t>next[j]</a:t>
                      </a:r>
                      <a:endParaRPr lang="zh-CN" altLang="en-US" sz="2400" b="1"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solidFill>
                            <a:srgbClr val="002060"/>
                          </a:solidFill>
                        </a:rPr>
                        <a:t>-1 0 1 2 3 4  5 6 7</a:t>
                      </a:r>
                      <a:endParaRPr lang="zh-CN" altLang="en-US" sz="2400" dirty="0">
                        <a:solidFill>
                          <a:srgbClr val="002060"/>
                        </a:solidFill>
                      </a:endParaRPr>
                    </a:p>
                  </a:txBody>
                  <a:tcPr marL="121904" marR="1219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12008"/>
                  </a:ext>
                </a:extLst>
              </a:tr>
            </a:tbl>
          </a:graphicData>
        </a:graphic>
      </p:graphicFrame>
      <p:sp>
        <p:nvSpPr>
          <p:cNvPr id="9" name="文本框 8">
            <a:extLst>
              <a:ext uri="{FF2B5EF4-FFF2-40B4-BE49-F238E27FC236}">
                <a16:creationId xmlns:a16="http://schemas.microsoft.com/office/drawing/2014/main" xmlns="" id="{172156EB-3210-4CC5-B071-983237168813}"/>
              </a:ext>
            </a:extLst>
          </p:cNvPr>
          <p:cNvSpPr txBox="1"/>
          <p:nvPr/>
        </p:nvSpPr>
        <p:spPr>
          <a:xfrm>
            <a:off x="4559236" y="4962334"/>
            <a:ext cx="2492990" cy="461665"/>
          </a:xfrm>
          <a:prstGeom prst="rect">
            <a:avLst/>
          </a:prstGeom>
          <a:noFill/>
        </p:spPr>
        <p:txBody>
          <a:bodyPr wrap="none" rtlCol="0">
            <a:spAutoFit/>
          </a:bodyPr>
          <a:lstStyle/>
          <a:p>
            <a:r>
              <a:rPr lang="en-US" altLang="zh-CN" sz="2400" dirty="0"/>
              <a:t>T</a:t>
            </a:r>
            <a:r>
              <a:rPr lang="zh-CN" altLang="en-US" sz="2400" dirty="0"/>
              <a:t>串中有重复子串</a:t>
            </a:r>
          </a:p>
        </p:txBody>
      </p:sp>
      <p:grpSp>
        <p:nvGrpSpPr>
          <p:cNvPr id="11" name="组合 10"/>
          <p:cNvGrpSpPr/>
          <p:nvPr/>
        </p:nvGrpSpPr>
        <p:grpSpPr>
          <a:xfrm>
            <a:off x="711306" y="5589240"/>
            <a:ext cx="10767801" cy="1200329"/>
            <a:chOff x="268797" y="5352255"/>
            <a:chExt cx="8076902" cy="1200329"/>
          </a:xfrm>
          <a:solidFill>
            <a:schemeClr val="accent6">
              <a:lumMod val="20000"/>
              <a:lumOff val="80000"/>
            </a:schemeClr>
          </a:solidFill>
        </p:grpSpPr>
        <p:sp>
          <p:nvSpPr>
            <p:cNvPr id="12" name="Rectangle 4">
              <a:extLst>
                <a:ext uri="{FF2B5EF4-FFF2-40B4-BE49-F238E27FC236}">
                  <a16:creationId xmlns:a16="http://schemas.microsoft.com/office/drawing/2014/main" xmlns="" id="{C5D4464A-8388-410C-8F5A-06EA7D517345}"/>
                </a:ext>
              </a:extLst>
            </p:cNvPr>
            <p:cNvSpPr>
              <a:spLocks noChangeArrowheads="1"/>
            </p:cNvSpPr>
            <p:nvPr/>
          </p:nvSpPr>
          <p:spPr bwMode="auto">
            <a:xfrm>
              <a:off x="268797" y="5733256"/>
              <a:ext cx="1711565" cy="461665"/>
            </a:xfrm>
            <a:prstGeom prst="rect">
              <a:avLst/>
            </a:prstGeom>
            <a:grpFill/>
            <a:ln w="9525">
              <a:noFill/>
              <a:miter lim="800000"/>
              <a:headEnd/>
              <a:tailEnd/>
            </a:ln>
            <a:effectLst/>
          </p:spPr>
          <p:txBody>
            <a:bodyPr>
              <a:spAutoFit/>
            </a:bodyPr>
            <a:lstStyle/>
            <a:p>
              <a:pPr algn="l" eaLnBrk="1" hangingPunct="1"/>
              <a:r>
                <a:rPr kumimoji="1" lang="en-US" altLang="zh-CN" sz="2400" b="1">
                  <a:ea typeface="楷体_GB2312" pitchFamily="49" charset="-122"/>
                </a:rPr>
                <a:t>next[ j ]</a:t>
              </a:r>
              <a:r>
                <a:rPr kumimoji="1" lang="zh-CN" altLang="en-US" sz="2400" b="1">
                  <a:ea typeface="楷体_GB2312" pitchFamily="49" charset="-122"/>
                </a:rPr>
                <a:t>＝</a:t>
              </a:r>
            </a:p>
          </p:txBody>
        </p:sp>
        <p:sp>
          <p:nvSpPr>
            <p:cNvPr id="13" name="Rectangle 5">
              <a:extLst>
                <a:ext uri="{FF2B5EF4-FFF2-40B4-BE49-F238E27FC236}">
                  <a16:creationId xmlns:a16="http://schemas.microsoft.com/office/drawing/2014/main" xmlns="" id="{837F34D7-4690-4A64-8DE3-59387E3D0AD6}"/>
                </a:ext>
              </a:extLst>
            </p:cNvPr>
            <p:cNvSpPr>
              <a:spLocks noChangeArrowheads="1"/>
            </p:cNvSpPr>
            <p:nvPr/>
          </p:nvSpPr>
          <p:spPr bwMode="auto">
            <a:xfrm>
              <a:off x="1868632" y="5352255"/>
              <a:ext cx="6477067" cy="1200329"/>
            </a:xfrm>
            <a:prstGeom prst="rect">
              <a:avLst/>
            </a:prstGeom>
            <a:grpFill/>
            <a:ln w="9525">
              <a:noFill/>
              <a:miter lim="800000"/>
              <a:headEnd/>
              <a:tailEnd/>
            </a:ln>
            <a:effectLst/>
          </p:spPr>
          <p:txBody>
            <a:bodyPr>
              <a:spAutoFit/>
            </a:bodyPr>
            <a:lstStyle/>
            <a:p>
              <a:pPr algn="l" eaLnBrk="1" hangingPunct="1"/>
              <a:r>
                <a:rPr kumimoji="1" lang="en-US" altLang="zh-CN" sz="2400" b="1" dirty="0">
                  <a:solidFill>
                    <a:srgbClr val="002060"/>
                  </a:solidFill>
                  <a:ea typeface="楷体_GB2312" pitchFamily="49" charset="-122"/>
                </a:rPr>
                <a:t>-1        </a:t>
              </a:r>
              <a:r>
                <a:rPr kumimoji="1" lang="zh-CN" altLang="en-US" sz="2400" b="1" dirty="0">
                  <a:solidFill>
                    <a:srgbClr val="002060"/>
                  </a:solidFill>
                  <a:ea typeface="楷体_GB2312" pitchFamily="49" charset="-122"/>
                </a:rPr>
                <a:t>当</a:t>
              </a:r>
              <a:r>
                <a:rPr kumimoji="1" lang="en-US" altLang="zh-CN" sz="2400" b="1" dirty="0">
                  <a:solidFill>
                    <a:srgbClr val="002060"/>
                  </a:solidFill>
                  <a:ea typeface="楷体_GB2312" pitchFamily="49" charset="-122"/>
                </a:rPr>
                <a:t>j</a:t>
              </a:r>
              <a:r>
                <a:rPr kumimoji="1" lang="zh-CN" altLang="en-US" sz="2400" b="1" dirty="0">
                  <a:solidFill>
                    <a:srgbClr val="002060"/>
                  </a:solidFill>
                  <a:ea typeface="楷体_GB2312" pitchFamily="49" charset="-122"/>
                </a:rPr>
                <a:t>＝</a:t>
              </a:r>
              <a:r>
                <a:rPr kumimoji="1" lang="en-US" altLang="zh-CN" sz="2400" b="1" dirty="0">
                  <a:solidFill>
                    <a:srgbClr val="002060"/>
                  </a:solidFill>
                  <a:ea typeface="楷体_GB2312" pitchFamily="49" charset="-122"/>
                </a:rPr>
                <a:t>0</a:t>
              </a:r>
              <a:r>
                <a:rPr kumimoji="1" lang="zh-CN" altLang="en-US" sz="2400" b="1" dirty="0">
                  <a:solidFill>
                    <a:srgbClr val="002060"/>
                  </a:solidFill>
                  <a:ea typeface="楷体_GB2312" pitchFamily="49" charset="-122"/>
                </a:rPr>
                <a:t>时</a:t>
              </a:r>
            </a:p>
            <a:p>
              <a:pPr algn="l" eaLnBrk="1" hangingPunct="1"/>
              <a:r>
                <a:rPr kumimoji="1" lang="en-US" altLang="zh-CN" sz="2400" b="1" dirty="0">
                  <a:solidFill>
                    <a:srgbClr val="002060"/>
                  </a:solidFill>
                  <a:ea typeface="楷体_GB2312" pitchFamily="49" charset="-122"/>
                </a:rPr>
                <a:t>max { k  | 0&lt;k&lt;j   </a:t>
              </a:r>
              <a:r>
                <a:rPr kumimoji="1" lang="zh-CN" altLang="en-US" sz="2400" b="1" dirty="0">
                  <a:solidFill>
                    <a:srgbClr val="002060"/>
                  </a:solidFill>
                  <a:ea typeface="楷体_GB2312" pitchFamily="49" charset="-122"/>
                </a:rPr>
                <a:t>且‘</a:t>
              </a:r>
              <a:r>
                <a:rPr kumimoji="1" lang="en-US" altLang="zh-CN" sz="2400" b="1" dirty="0">
                  <a:solidFill>
                    <a:srgbClr val="002060"/>
                  </a:solidFill>
                  <a:ea typeface="楷体_GB2312" pitchFamily="49" charset="-122"/>
                </a:rPr>
                <a:t>T</a:t>
              </a:r>
              <a:r>
                <a:rPr kumimoji="1" lang="en-US" altLang="zh-CN" sz="2400" b="1" baseline="-25000" dirty="0">
                  <a:solidFill>
                    <a:srgbClr val="002060"/>
                  </a:solidFill>
                  <a:ea typeface="楷体_GB2312" pitchFamily="49" charset="-122"/>
                </a:rPr>
                <a:t>0</a:t>
              </a:r>
              <a:r>
                <a:rPr kumimoji="1" lang="en-US" altLang="zh-CN" sz="2400" b="1" dirty="0">
                  <a:solidFill>
                    <a:srgbClr val="002060"/>
                  </a:solidFill>
                  <a:ea typeface="楷体_GB2312" pitchFamily="49" charset="-122"/>
                </a:rPr>
                <a:t>…T</a:t>
              </a:r>
              <a:r>
                <a:rPr kumimoji="1" lang="en-US" altLang="zh-CN" sz="2400" b="1" baseline="-25000" dirty="0">
                  <a:solidFill>
                    <a:srgbClr val="002060"/>
                  </a:solidFill>
                  <a:ea typeface="楷体_GB2312" pitchFamily="49" charset="-122"/>
                </a:rPr>
                <a:t>k-1</a:t>
              </a:r>
              <a:r>
                <a:rPr kumimoji="1" lang="en-US" altLang="zh-CN" sz="2400" b="1" dirty="0">
                  <a:solidFill>
                    <a:srgbClr val="002060"/>
                  </a:solidFill>
                  <a:ea typeface="楷体_GB2312" pitchFamily="49" charset="-122"/>
                </a:rPr>
                <a:t>’=‘</a:t>
              </a:r>
              <a:r>
                <a:rPr kumimoji="1" lang="en-US" altLang="zh-CN" sz="2400" b="1" dirty="0" err="1">
                  <a:solidFill>
                    <a:srgbClr val="002060"/>
                  </a:solidFill>
                  <a:ea typeface="楷体_GB2312" pitchFamily="49" charset="-122"/>
                </a:rPr>
                <a:t>T</a:t>
              </a:r>
              <a:r>
                <a:rPr kumimoji="1" lang="en-US" altLang="zh-CN" sz="2400" b="1" baseline="-25000" dirty="0" err="1">
                  <a:solidFill>
                    <a:srgbClr val="002060"/>
                  </a:solidFill>
                  <a:latin typeface="宋体" charset="-122"/>
                </a:rPr>
                <a:t>j</a:t>
              </a:r>
              <a:r>
                <a:rPr kumimoji="1" lang="en-US" altLang="zh-CN" sz="2400" b="1" baseline="-25000" dirty="0">
                  <a:solidFill>
                    <a:srgbClr val="002060"/>
                  </a:solidFill>
                  <a:latin typeface="宋体" charset="-122"/>
                </a:rPr>
                <a:t>-k</a:t>
              </a:r>
              <a:r>
                <a:rPr kumimoji="1" lang="en-US" altLang="zh-CN" sz="2400" b="1" dirty="0">
                  <a:solidFill>
                    <a:srgbClr val="002060"/>
                  </a:solidFill>
                  <a:ea typeface="楷体_GB2312" pitchFamily="49" charset="-122"/>
                </a:rPr>
                <a:t> …T</a:t>
              </a:r>
              <a:r>
                <a:rPr kumimoji="1" lang="en-US" altLang="zh-CN" sz="2400" b="1" baseline="-25000" dirty="0">
                  <a:solidFill>
                    <a:srgbClr val="002060"/>
                  </a:solidFill>
                  <a:ea typeface="楷体_GB2312" pitchFamily="49" charset="-122"/>
                </a:rPr>
                <a:t>j-1</a:t>
              </a:r>
              <a:r>
                <a:rPr kumimoji="1" lang="en-US" altLang="zh-CN" sz="2400" b="1" dirty="0">
                  <a:solidFill>
                    <a:srgbClr val="002060"/>
                  </a:solidFill>
                  <a:ea typeface="楷体_GB2312" pitchFamily="49" charset="-122"/>
                </a:rPr>
                <a:t>’ }</a:t>
              </a:r>
            </a:p>
            <a:p>
              <a:pPr algn="l" eaLnBrk="1" hangingPunct="1"/>
              <a:r>
                <a:rPr kumimoji="1" lang="en-US" altLang="zh-CN" sz="2400" b="1" dirty="0">
                  <a:solidFill>
                    <a:srgbClr val="002060"/>
                  </a:solidFill>
                  <a:ea typeface="楷体_GB2312" pitchFamily="49" charset="-122"/>
                </a:rPr>
                <a:t>0        </a:t>
              </a:r>
              <a:r>
                <a:rPr kumimoji="1" lang="zh-CN" altLang="en-US" sz="2400" b="1" dirty="0">
                  <a:solidFill>
                    <a:srgbClr val="002060"/>
                  </a:solidFill>
                  <a:ea typeface="楷体_GB2312" pitchFamily="49" charset="-122"/>
                </a:rPr>
                <a:t>其他情况</a:t>
              </a:r>
            </a:p>
          </p:txBody>
        </p:sp>
        <p:sp>
          <p:nvSpPr>
            <p:cNvPr id="14" name="AutoShape 6">
              <a:extLst>
                <a:ext uri="{FF2B5EF4-FFF2-40B4-BE49-F238E27FC236}">
                  <a16:creationId xmlns:a16="http://schemas.microsoft.com/office/drawing/2014/main" xmlns="" id="{2ECBA868-C54D-41F5-ADB6-D820F1604EE8}"/>
                </a:ext>
              </a:extLst>
            </p:cNvPr>
            <p:cNvSpPr>
              <a:spLocks/>
            </p:cNvSpPr>
            <p:nvPr/>
          </p:nvSpPr>
          <p:spPr bwMode="auto">
            <a:xfrm>
              <a:off x="1716422" y="5504655"/>
              <a:ext cx="76106" cy="914400"/>
            </a:xfrm>
            <a:prstGeom prst="leftBrace">
              <a:avLst>
                <a:gd name="adj1" fmla="val 100141"/>
                <a:gd name="adj2" fmla="val 50000"/>
              </a:avLst>
            </a:prstGeom>
            <a:grpFill/>
            <a:ln w="19050">
              <a:solidFill>
                <a:schemeClr val="tx1"/>
              </a:solidFill>
              <a:round/>
              <a:headEnd/>
              <a:tailEnd/>
            </a:ln>
            <a:effectLst/>
          </p:spPr>
          <p:txBody>
            <a:bodyPr wrap="none" anchor="ctr"/>
            <a:lstStyle/>
            <a:p>
              <a:pPr algn="l" eaLnBrk="1" hangingPunct="1"/>
              <a:endParaRPr kumimoji="1" lang="zh-CN" altLang="en-US" sz="3600"/>
            </a:p>
          </p:txBody>
        </p:sp>
      </p:grpSp>
      <p:sp>
        <p:nvSpPr>
          <p:cNvPr id="15" name="AutoShape 11">
            <a:extLst>
              <a:ext uri="{FF2B5EF4-FFF2-40B4-BE49-F238E27FC236}">
                <a16:creationId xmlns:a16="http://schemas.microsoft.com/office/drawing/2014/main" xmlns="" id="{889D7FF1-290E-4619-BE31-EE0A0D15A5A4}"/>
              </a:ext>
            </a:extLst>
          </p:cNvPr>
          <p:cNvSpPr>
            <a:spLocks noChangeArrowheads="1"/>
          </p:cNvSpPr>
          <p:nvPr/>
        </p:nvSpPr>
        <p:spPr bwMode="auto">
          <a:xfrm>
            <a:off x="8382034" y="2759968"/>
            <a:ext cx="3647930" cy="381000"/>
          </a:xfrm>
          <a:prstGeom prst="wedgeRoundRectCallout">
            <a:avLst>
              <a:gd name="adj1" fmla="val -54335"/>
              <a:gd name="adj2" fmla="val -115167"/>
              <a:gd name="adj3" fmla="val 16667"/>
            </a:avLst>
          </a:prstGeom>
          <a:solidFill>
            <a:srgbClr val="FF3399"/>
          </a:solidFill>
          <a:ln w="9525">
            <a:solidFill>
              <a:schemeClr val="tx1"/>
            </a:solidFill>
            <a:miter lim="800000"/>
            <a:headEnd/>
            <a:tailEnd/>
          </a:ln>
        </p:spPr>
        <p:txBody>
          <a:bodyPr/>
          <a:lstStyle/>
          <a:p>
            <a:pPr algn="l" eaLnBrk="1" hangingPunct="1"/>
            <a:r>
              <a:rPr kumimoji="1" lang="zh-CN" altLang="en-US" b="1" dirty="0" smtClean="0">
                <a:latin typeface="楷体_GB2312" pitchFamily="49" charset="-122"/>
                <a:ea typeface="楷体_GB2312" pitchFamily="49" charset="-122"/>
              </a:rPr>
              <a:t>上传的</a:t>
            </a:r>
            <a:r>
              <a:rPr kumimoji="1" lang="en-US" altLang="zh-CN" b="1" dirty="0" err="1" smtClean="0">
                <a:latin typeface="楷体_GB2312" pitchFamily="49" charset="-122"/>
                <a:ea typeface="楷体_GB2312" pitchFamily="49" charset="-122"/>
              </a:rPr>
              <a:t>ppt</a:t>
            </a:r>
            <a:r>
              <a:rPr kumimoji="1" lang="zh-CN" altLang="en-US" b="1" dirty="0" smtClean="0">
                <a:latin typeface="楷体_GB2312" pitchFamily="49" charset="-122"/>
                <a:ea typeface="楷体_GB2312" pitchFamily="49" charset="-122"/>
              </a:rPr>
              <a:t>，此处有误</a:t>
            </a:r>
            <a:endParaRPr kumimoji="1" lang="zh-CN" altLang="en-US" b="1" dirty="0">
              <a:latin typeface="楷体_GB2312" pitchFamily="49" charset="-122"/>
              <a:ea typeface="楷体_GB2312" pitchFamily="49" charset="-122"/>
            </a:endParaRPr>
          </a:p>
        </p:txBody>
      </p:sp>
    </p:spTree>
    <p:extLst>
      <p:ext uri="{BB962C8B-B14F-4D97-AF65-F5344CB8AC3E}">
        <p14:creationId xmlns:p14="http://schemas.microsoft.com/office/powerpoint/2010/main" val="68327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679079-B813-4F9F-8CDE-FEC6ABA60094}"/>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a:t>
            </a:r>
          </a:p>
        </p:txBody>
      </p:sp>
      <p:sp>
        <p:nvSpPr>
          <p:cNvPr id="3" name="灯片编号占位符 2">
            <a:extLst>
              <a:ext uri="{FF2B5EF4-FFF2-40B4-BE49-F238E27FC236}">
                <a16:creationId xmlns:a16="http://schemas.microsoft.com/office/drawing/2014/main" xmlns="" id="{1DF251F3-5A3D-4929-9D82-47284127B66A}"/>
              </a:ext>
            </a:extLst>
          </p:cNvPr>
          <p:cNvSpPr>
            <a:spLocks noGrp="1"/>
          </p:cNvSpPr>
          <p:nvPr>
            <p:ph type="sldNum" sz="quarter" idx="11"/>
          </p:nvPr>
        </p:nvSpPr>
        <p:spPr/>
        <p:txBody>
          <a:bodyPr/>
          <a:lstStyle/>
          <a:p>
            <a:fld id="{0C913308-F349-4B6D-A68A-DD1791B4A57B}" type="slidenum">
              <a:rPr lang="zh-CN" altLang="en-US" smtClean="0"/>
              <a:pPr/>
              <a:t>93</a:t>
            </a:fld>
            <a:endParaRPr lang="zh-CN" altLang="en-US" dirty="0"/>
          </a:p>
        </p:txBody>
      </p:sp>
      <p:sp>
        <p:nvSpPr>
          <p:cNvPr id="4" name="Rectangle 4">
            <a:extLst>
              <a:ext uri="{FF2B5EF4-FFF2-40B4-BE49-F238E27FC236}">
                <a16:creationId xmlns:a16="http://schemas.microsoft.com/office/drawing/2014/main" xmlns="" id="{5F254E1C-6FE5-4DD1-AFC8-2747CE79E0F6}"/>
              </a:ext>
            </a:extLst>
          </p:cNvPr>
          <p:cNvSpPr>
            <a:spLocks noChangeArrowheads="1"/>
          </p:cNvSpPr>
          <p:nvPr/>
        </p:nvSpPr>
        <p:spPr bwMode="auto">
          <a:xfrm>
            <a:off x="0" y="950914"/>
            <a:ext cx="12190413" cy="5016758"/>
          </a:xfrm>
          <a:prstGeom prst="rect">
            <a:avLst/>
          </a:prstGeom>
          <a:solidFill>
            <a:srgbClr val="00206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eaLnBrk="1" hangingPunct="1">
              <a:lnSpc>
                <a:spcPct val="80000"/>
              </a:lnSpc>
            </a:pP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9900"/>
                </a:solidFill>
              </a:rPr>
              <a:t>KMPindex</a:t>
            </a:r>
            <a:r>
              <a:rPr kumimoji="1" lang="en-US" altLang="zh-CN" sz="2000" dirty="0">
                <a:solidFill>
                  <a:srgbClr val="FFFFFF"/>
                </a:solidFill>
              </a:rPr>
              <a:t>(char S[ ], char T[ ]) </a:t>
            </a:r>
          </a:p>
          <a:p>
            <a:pPr algn="l" eaLnBrk="1" hangingPunct="1">
              <a:lnSpc>
                <a:spcPct val="80000"/>
              </a:lnSpc>
            </a:pPr>
            <a:r>
              <a:rPr kumimoji="1" lang="en-US" altLang="zh-CN" sz="2000" dirty="0">
                <a:solidFill>
                  <a:srgbClr val="FFFFFF"/>
                </a:solidFill>
              </a:rPr>
              <a:t>{</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int</a:t>
            </a: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 0,  j=0, </a:t>
            </a:r>
            <a:r>
              <a:rPr kumimoji="1" lang="en-US" altLang="zh-CN" sz="2000" dirty="0">
                <a:solidFill>
                  <a:srgbClr val="FFC000"/>
                </a:solidFill>
              </a:rPr>
              <a:t>*next;</a:t>
            </a:r>
          </a:p>
          <a:p>
            <a:pPr algn="l" eaLnBrk="1" hangingPunct="1">
              <a:lnSpc>
                <a:spcPct val="80000"/>
              </a:lnSpc>
            </a:pP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r>
              <a:rPr kumimoji="1" lang="en-US" altLang="zh-CN" sz="2000" b="1" dirty="0">
                <a:solidFill>
                  <a:srgbClr val="FFC000"/>
                </a:solidFill>
              </a:rPr>
              <a:t>next = (</a:t>
            </a:r>
            <a:r>
              <a:rPr kumimoji="1" lang="en-US" altLang="zh-CN" sz="2000" b="1" dirty="0" err="1">
                <a:solidFill>
                  <a:srgbClr val="FFC000"/>
                </a:solidFill>
              </a:rPr>
              <a:t>int</a:t>
            </a:r>
            <a:r>
              <a:rPr kumimoji="1" lang="en-US" altLang="zh-CN" sz="2000" b="1" dirty="0">
                <a:solidFill>
                  <a:srgbClr val="FFC000"/>
                </a:solidFill>
              </a:rPr>
              <a:t> *)malloc(</a:t>
            </a:r>
            <a:r>
              <a:rPr kumimoji="1" lang="en-US" altLang="zh-CN" sz="2000" b="1" dirty="0" err="1">
                <a:solidFill>
                  <a:srgbClr val="FFC000"/>
                </a:solidFill>
              </a:rPr>
              <a:t>sizeof</a:t>
            </a:r>
            <a:r>
              <a:rPr kumimoji="1" lang="en-US" altLang="zh-CN" sz="2000" b="1" dirty="0">
                <a:solidFill>
                  <a:srgbClr val="FFC000"/>
                </a:solidFill>
              </a:rPr>
              <a:t>(</a:t>
            </a:r>
            <a:r>
              <a:rPr kumimoji="1" lang="en-US" altLang="zh-CN" sz="2000" b="1" dirty="0" err="1">
                <a:solidFill>
                  <a:srgbClr val="FFC000"/>
                </a:solidFill>
              </a:rPr>
              <a:t>int</a:t>
            </a:r>
            <a:r>
              <a:rPr kumimoji="1" lang="en-US" altLang="zh-CN" sz="2000" b="1" dirty="0">
                <a:solidFill>
                  <a:srgbClr val="FFC000"/>
                </a:solidFill>
              </a:rPr>
              <a:t>)*(</a:t>
            </a:r>
            <a:r>
              <a:rPr kumimoji="1" lang="en-US" altLang="zh-CN" sz="2000" b="1" dirty="0" err="1">
                <a:solidFill>
                  <a:srgbClr val="FFC000"/>
                </a:solidFill>
              </a:rPr>
              <a:t>strlen</a:t>
            </a:r>
            <a:r>
              <a:rPr kumimoji="1" lang="en-US" altLang="zh-CN" sz="2000" b="1" dirty="0">
                <a:solidFill>
                  <a:srgbClr val="FFC000"/>
                </a:solidFill>
              </a:rPr>
              <a:t>(T)+1));</a:t>
            </a:r>
          </a:p>
          <a:p>
            <a:pPr algn="l" eaLnBrk="1" hangingPunct="1">
              <a:lnSpc>
                <a:spcPct val="80000"/>
              </a:lnSpc>
            </a:pPr>
            <a:r>
              <a:rPr kumimoji="1" lang="en-US" altLang="zh-CN" sz="2000" b="1" dirty="0">
                <a:solidFill>
                  <a:srgbClr val="FFC000"/>
                </a:solidFill>
              </a:rPr>
              <a:t>     </a:t>
            </a:r>
            <a:r>
              <a:rPr kumimoji="1" lang="en-US" altLang="zh-CN" sz="2000" b="1" dirty="0" err="1">
                <a:solidFill>
                  <a:srgbClr val="FFC000"/>
                </a:solidFill>
              </a:rPr>
              <a:t>getnext</a:t>
            </a:r>
            <a:r>
              <a:rPr kumimoji="1" lang="en-US" altLang="zh-CN" sz="2000" b="1" dirty="0">
                <a:solidFill>
                  <a:srgbClr val="FFC000"/>
                </a:solidFill>
              </a:rPr>
              <a:t>(T, next</a:t>
            </a:r>
            <a:r>
              <a:rPr kumimoji="1" lang="en-US" altLang="zh-CN" sz="2000" b="1" dirty="0" smtClean="0">
                <a:solidFill>
                  <a:srgbClr val="FFC000"/>
                </a:solidFill>
              </a:rPr>
              <a:t>);/</a:t>
            </a:r>
            <a:r>
              <a:rPr kumimoji="1" lang="en-US" altLang="zh-CN" sz="2000" b="1" dirty="0" smtClean="0">
                <a:solidFill>
                  <a:srgbClr val="FF0000"/>
                </a:solidFill>
              </a:rPr>
              <a:t>/</a:t>
            </a:r>
            <a:r>
              <a:rPr kumimoji="1" lang="zh-CN" altLang="en-US" sz="2000" b="1" dirty="0" smtClean="0">
                <a:solidFill>
                  <a:srgbClr val="FF0000"/>
                </a:solidFill>
              </a:rPr>
              <a:t>计算</a:t>
            </a:r>
            <a:r>
              <a:rPr kumimoji="1" lang="zh-CN" altLang="en-US" sz="2000" b="1" dirty="0">
                <a:solidFill>
                  <a:srgbClr val="FF0000"/>
                </a:solidFill>
              </a:rPr>
              <a:t>字串</a:t>
            </a:r>
            <a:r>
              <a:rPr kumimoji="1" lang="en-US" altLang="zh-CN" sz="2000" b="1" dirty="0" smtClean="0">
                <a:solidFill>
                  <a:srgbClr val="FF0000"/>
                </a:solidFill>
              </a:rPr>
              <a:t>T</a:t>
            </a:r>
            <a:r>
              <a:rPr kumimoji="1" lang="zh-CN" altLang="en-US" sz="2000" b="1" dirty="0" smtClean="0">
                <a:solidFill>
                  <a:srgbClr val="FF0000"/>
                </a:solidFill>
              </a:rPr>
              <a:t>每一位所对应的</a:t>
            </a:r>
            <a:r>
              <a:rPr kumimoji="1" lang="en-US" altLang="zh-CN" sz="2000" b="1" dirty="0" smtClean="0">
                <a:solidFill>
                  <a:srgbClr val="FF0000"/>
                </a:solidFill>
              </a:rPr>
              <a:t>next</a:t>
            </a:r>
            <a:r>
              <a:rPr kumimoji="1" lang="zh-CN" altLang="en-US" sz="2000" b="1" dirty="0" smtClean="0">
                <a:solidFill>
                  <a:srgbClr val="FF0000"/>
                </a:solidFill>
              </a:rPr>
              <a:t>值</a:t>
            </a:r>
            <a:endParaRPr kumimoji="1" lang="en-US" altLang="zh-CN" sz="2000" b="1" dirty="0">
              <a:solidFill>
                <a:srgbClr val="FF0000"/>
              </a:solidFill>
            </a:endParaRPr>
          </a:p>
          <a:p>
            <a:pPr algn="l" eaLnBrk="1" hangingPunct="1">
              <a:lnSpc>
                <a:spcPct val="80000"/>
              </a:lnSpc>
            </a:pPr>
            <a:r>
              <a:rPr kumimoji="1" lang="en-US" altLang="zh-CN" sz="2000" dirty="0">
                <a:solidFill>
                  <a:srgbClr val="FFFFFF"/>
                </a:solidFill>
              </a:rPr>
              <a:t>     while ( S[</a:t>
            </a:r>
            <a:r>
              <a:rPr kumimoji="1" lang="en-US" altLang="zh-CN" sz="2000" dirty="0" err="1">
                <a:solidFill>
                  <a:srgbClr val="FFFFFF"/>
                </a:solidFill>
              </a:rPr>
              <a:t>i</a:t>
            </a:r>
            <a:r>
              <a:rPr kumimoji="1" lang="en-US" altLang="zh-CN" sz="2000" dirty="0">
                <a:solidFill>
                  <a:srgbClr val="FFFFFF"/>
                </a:solidFill>
              </a:rPr>
              <a:t>]!=‘\0’  &amp;&amp;  T[j]!=‘\0’) {</a:t>
            </a:r>
          </a:p>
          <a:p>
            <a:pPr algn="l" eaLnBrk="1" hangingPunct="1">
              <a:lnSpc>
                <a:spcPct val="80000"/>
              </a:lnSpc>
            </a:pPr>
            <a:r>
              <a:rPr kumimoji="1" lang="en-US" altLang="zh-CN" sz="2000" dirty="0">
                <a:solidFill>
                  <a:srgbClr val="FFFFFF"/>
                </a:solidFill>
              </a:rPr>
              <a:t>         if (S [</a:t>
            </a:r>
            <a:r>
              <a:rPr kumimoji="1" lang="en-US" altLang="zh-CN" sz="2000" dirty="0" err="1">
                <a:solidFill>
                  <a:srgbClr val="FFFFFF"/>
                </a:solidFill>
              </a:rPr>
              <a:t>i</a:t>
            </a:r>
            <a:r>
              <a:rPr kumimoji="1" lang="en-US" altLang="zh-CN" sz="2000" dirty="0">
                <a:solidFill>
                  <a:srgbClr val="FFFFFF"/>
                </a:solidFill>
              </a:rPr>
              <a:t>] == T[j] )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i</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a:t>
            </a:r>
            <a:r>
              <a:rPr kumimoji="1" lang="en-US" altLang="zh-CN" sz="2000" dirty="0" err="1">
                <a:solidFill>
                  <a:srgbClr val="FFFFFF"/>
                </a:solidFill>
              </a:rPr>
              <a:t>j++</a:t>
            </a:r>
            <a:r>
              <a:rPr kumimoji="1" lang="en-US" altLang="zh-CN" sz="2000" dirty="0">
                <a:solidFill>
                  <a:srgbClr val="FFFFFF"/>
                </a:solidFill>
              </a:rPr>
              <a:t> ;</a:t>
            </a:r>
          </a:p>
          <a:p>
            <a:pPr algn="l" eaLnBrk="1" hangingPunct="1">
              <a:lnSpc>
                <a:spcPct val="80000"/>
              </a:lnSpc>
            </a:pPr>
            <a:r>
              <a:rPr kumimoji="1" lang="en-US" altLang="zh-CN" sz="2000" dirty="0">
                <a:solidFill>
                  <a:srgbClr val="FFFFFF"/>
                </a:solidFill>
              </a:rPr>
              <a:t>         } </a:t>
            </a:r>
          </a:p>
          <a:p>
            <a:pPr algn="l" eaLnBrk="1" hangingPunct="1">
              <a:lnSpc>
                <a:spcPct val="80000"/>
              </a:lnSpc>
            </a:pPr>
            <a:r>
              <a:rPr kumimoji="1" lang="en-US" altLang="zh-CN" sz="1600" dirty="0">
                <a:solidFill>
                  <a:srgbClr val="FF6600"/>
                </a:solidFill>
                <a:latin typeface="楷体_GB2312" pitchFamily="49" charset="-122"/>
                <a:ea typeface="楷体_GB2312" pitchFamily="49" charset="-122"/>
              </a:rPr>
              <a:t>   </a:t>
            </a:r>
            <a:r>
              <a:rPr kumimoji="1" lang="en-US" altLang="zh-CN" sz="2000" dirty="0">
                <a:solidFill>
                  <a:srgbClr val="FFFFFF"/>
                </a:solidFill>
              </a:rPr>
              <a:t>     else </a:t>
            </a:r>
          </a:p>
          <a:p>
            <a:pPr>
              <a:lnSpc>
                <a:spcPct val="80000"/>
              </a:lnSpc>
            </a:pPr>
            <a:r>
              <a:rPr kumimoji="1" lang="en-US" altLang="zh-CN" sz="2000" b="1" dirty="0">
                <a:solidFill>
                  <a:srgbClr val="FFC000"/>
                </a:solidFill>
              </a:rPr>
              <a:t>             (j == 0) ? </a:t>
            </a:r>
            <a:r>
              <a:rPr kumimoji="1" lang="en-US" altLang="zh-CN" sz="2000" b="1" dirty="0" err="1">
                <a:solidFill>
                  <a:srgbClr val="FFC000"/>
                </a:solidFill>
              </a:rPr>
              <a:t>i</a:t>
            </a:r>
            <a:r>
              <a:rPr kumimoji="1" lang="en-US" altLang="zh-CN" sz="2000" b="1" dirty="0">
                <a:solidFill>
                  <a:srgbClr val="FFC000"/>
                </a:solidFill>
              </a:rPr>
              <a:t>++ :( j = next[j]); </a:t>
            </a:r>
            <a:r>
              <a:rPr kumimoji="1" lang="en-US" altLang="zh-CN" sz="2000" dirty="0">
                <a:solidFill>
                  <a:srgbClr val="FFFFFF"/>
                </a:solidFill>
              </a:rPr>
              <a:t>		</a:t>
            </a:r>
            <a:r>
              <a:rPr kumimoji="1" lang="en-US" altLang="zh-CN" dirty="0">
                <a:solidFill>
                  <a:srgbClr val="FF6600"/>
                </a:solidFill>
                <a:latin typeface="楷体_GB2312" pitchFamily="49" charset="-122"/>
                <a:ea typeface="楷体_GB2312" pitchFamily="49" charset="-122"/>
              </a:rPr>
              <a:t>//j</a:t>
            </a:r>
            <a:r>
              <a:rPr kumimoji="1" lang="zh-CN" altLang="en-US" dirty="0">
                <a:solidFill>
                  <a:srgbClr val="FF6600"/>
                </a:solidFill>
                <a:latin typeface="楷体_GB2312" pitchFamily="49" charset="-122"/>
                <a:ea typeface="楷体_GB2312" pitchFamily="49" charset="-122"/>
              </a:rPr>
              <a:t>回退到相应位置开始匹配</a:t>
            </a:r>
            <a:r>
              <a:rPr kumimoji="1" lang="zh-CN" altLang="en-US" dirty="0">
                <a:solidFill>
                  <a:srgbClr val="5294D6"/>
                </a:solidFill>
                <a:latin typeface="楷体_GB2312" pitchFamily="49" charset="-122"/>
                <a:ea typeface="楷体_GB2312" pitchFamily="49" charset="-122"/>
              </a:rPr>
              <a:t>，</a:t>
            </a:r>
            <a:r>
              <a:rPr kumimoji="1" lang="en-US" altLang="zh-CN" dirty="0" err="1">
                <a:solidFill>
                  <a:srgbClr val="5294D6"/>
                </a:solidFill>
                <a:latin typeface="楷体_GB2312" pitchFamily="49" charset="-122"/>
                <a:ea typeface="楷体_GB2312" pitchFamily="49" charset="-122"/>
              </a:rPr>
              <a:t>i</a:t>
            </a:r>
            <a:r>
              <a:rPr kumimoji="1" lang="zh-CN" altLang="en-US" dirty="0">
                <a:solidFill>
                  <a:srgbClr val="5294D6"/>
                </a:solidFill>
                <a:latin typeface="楷体_GB2312" pitchFamily="49" charset="-122"/>
                <a:ea typeface="楷体_GB2312" pitchFamily="49" charset="-122"/>
              </a:rPr>
              <a:t>值不变</a:t>
            </a:r>
            <a:endParaRPr kumimoji="1" lang="en-US" altLang="zh-CN" sz="2000" dirty="0">
              <a:solidFill>
                <a:srgbClr val="FFFFFF"/>
              </a:solidFill>
            </a:endParaRPr>
          </a:p>
          <a:p>
            <a:pPr algn="l" eaLnBrk="1" hangingPunct="1">
              <a:lnSpc>
                <a:spcPct val="80000"/>
              </a:lnSpc>
            </a:pPr>
            <a:r>
              <a:rPr kumimoji="1" lang="en-US" altLang="zh-CN" sz="2000" dirty="0">
                <a:solidFill>
                  <a:srgbClr val="FFFFFF"/>
                </a:solidFill>
              </a:rPr>
              <a:t>     }</a:t>
            </a:r>
          </a:p>
          <a:p>
            <a:pPr algn="l" eaLnBrk="1" hangingPunct="1">
              <a:lnSpc>
                <a:spcPct val="80000"/>
              </a:lnSpc>
            </a:pPr>
            <a:r>
              <a:rPr kumimoji="1" lang="en-US" altLang="zh-CN" sz="2000" dirty="0">
                <a:solidFill>
                  <a:srgbClr val="FFC000"/>
                </a:solidFill>
              </a:rPr>
              <a:t>     free(next);</a:t>
            </a:r>
          </a:p>
          <a:p>
            <a:pPr>
              <a:lnSpc>
                <a:spcPct val="80000"/>
              </a:lnSpc>
            </a:pPr>
            <a:r>
              <a:rPr kumimoji="1" lang="en-US" altLang="zh-CN" sz="2000" dirty="0">
                <a:solidFill>
                  <a:srgbClr val="FFFFFF"/>
                </a:solidFill>
              </a:rPr>
              <a:t>     if ( T[j] == ‘\0’) 	</a:t>
            </a:r>
            <a:r>
              <a:rPr kumimoji="1" lang="en-US" altLang="zh-CN" dirty="0">
                <a:solidFill>
                  <a:srgbClr val="FF6600"/>
                </a:solidFill>
                <a:latin typeface="楷体_GB2312" pitchFamily="49" charset="-122"/>
                <a:ea typeface="楷体_GB2312" pitchFamily="49" charset="-122"/>
              </a:rPr>
              <a:t>//</a:t>
            </a:r>
            <a:r>
              <a:rPr kumimoji="1" lang="zh-CN" altLang="en-US" dirty="0">
                <a:solidFill>
                  <a:srgbClr val="FF6600"/>
                </a:solidFill>
                <a:latin typeface="楷体_GB2312" pitchFamily="49" charset="-122"/>
                <a:ea typeface="楷体_GB2312" pitchFamily="49" charset="-122"/>
              </a:rPr>
              <a:t>匹配成功，返回匹配位置</a:t>
            </a:r>
            <a:endParaRPr kumimoji="1" lang="en-US" altLang="zh-CN" dirty="0">
              <a:solidFill>
                <a:srgbClr val="FF6600"/>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return  </a:t>
            </a:r>
            <a:r>
              <a:rPr kumimoji="1" lang="en-US" altLang="zh-CN" sz="2000" dirty="0" err="1">
                <a:solidFill>
                  <a:srgbClr val="FFFFFF"/>
                </a:solidFill>
              </a:rPr>
              <a:t>i</a:t>
            </a:r>
            <a:r>
              <a:rPr kumimoji="1" lang="en-US" altLang="zh-CN" sz="2000" dirty="0">
                <a:solidFill>
                  <a:srgbClr val="FFFFFF"/>
                </a:solidFill>
              </a:rPr>
              <a:t>-j;  </a:t>
            </a:r>
            <a:endParaRPr kumimoji="1" lang="en-US" altLang="zh-CN" dirty="0">
              <a:solidFill>
                <a:srgbClr val="5294D6"/>
              </a:solidFill>
              <a:latin typeface="楷体_GB2312" pitchFamily="49" charset="-122"/>
              <a:ea typeface="楷体_GB2312" pitchFamily="49" charset="-122"/>
            </a:endParaRPr>
          </a:p>
          <a:p>
            <a:pPr algn="l" eaLnBrk="1" hangingPunct="1">
              <a:lnSpc>
                <a:spcPct val="80000"/>
              </a:lnSpc>
            </a:pPr>
            <a:r>
              <a:rPr kumimoji="1" lang="en-US" altLang="zh-CN" sz="2000" dirty="0">
                <a:solidFill>
                  <a:srgbClr val="FFFFFF"/>
                </a:solidFill>
              </a:rPr>
              <a:t>    else    </a:t>
            </a:r>
          </a:p>
          <a:p>
            <a:pPr algn="l" eaLnBrk="1" hangingPunct="1">
              <a:lnSpc>
                <a:spcPct val="80000"/>
              </a:lnSpc>
            </a:pPr>
            <a:r>
              <a:rPr kumimoji="1" lang="en-US" altLang="zh-CN" sz="2000" dirty="0">
                <a:solidFill>
                  <a:srgbClr val="FFFFFF"/>
                </a:solidFill>
              </a:rPr>
              <a:t>         return -1;                   </a:t>
            </a:r>
          </a:p>
          <a:p>
            <a:pPr algn="l" eaLnBrk="1" hangingPunct="1">
              <a:lnSpc>
                <a:spcPct val="80000"/>
              </a:lnSpc>
            </a:pPr>
            <a:r>
              <a:rPr kumimoji="1" lang="en-US" altLang="zh-CN" sz="2000" dirty="0">
                <a:solidFill>
                  <a:srgbClr val="FFFFFF"/>
                </a:solidFill>
              </a:rPr>
              <a:t>}</a:t>
            </a:r>
            <a:endParaRPr kumimoji="1" lang="en-US" altLang="zh-CN" dirty="0">
              <a:solidFill>
                <a:srgbClr val="5294D6"/>
              </a:solidFill>
              <a:latin typeface="楷体_GB2312" pitchFamily="49" charset="-122"/>
              <a:ea typeface="楷体_GB2312" pitchFamily="49" charset="-122"/>
            </a:endParaRPr>
          </a:p>
        </p:txBody>
      </p:sp>
      <p:sp>
        <p:nvSpPr>
          <p:cNvPr id="5" name="Rectangle 4">
            <a:extLst>
              <a:ext uri="{FF2B5EF4-FFF2-40B4-BE49-F238E27FC236}">
                <a16:creationId xmlns:a16="http://schemas.microsoft.com/office/drawing/2014/main" xmlns="" id="{5AAB96E5-1ED0-444F-AFF7-4C9915463344}"/>
              </a:ext>
            </a:extLst>
          </p:cNvPr>
          <p:cNvSpPr>
            <a:spLocks noChangeArrowheads="1"/>
          </p:cNvSpPr>
          <p:nvPr/>
        </p:nvSpPr>
        <p:spPr bwMode="auto">
          <a:xfrm>
            <a:off x="23064" y="5967672"/>
            <a:ext cx="12167349" cy="830997"/>
          </a:xfrm>
          <a:prstGeom prst="rect">
            <a:avLst/>
          </a:prstGeom>
          <a:solidFill>
            <a:schemeClr val="bg2">
              <a:lumMod val="20000"/>
              <a:lumOff val="80000"/>
            </a:schemeClr>
          </a:solidFill>
          <a:ln w="9525">
            <a:noFill/>
            <a:miter lim="800000"/>
            <a:headEnd/>
            <a:tailEnd/>
          </a:ln>
          <a:effectLst/>
        </p:spPr>
        <p:txBody>
          <a:bodyPr wrap="square">
            <a:spAutoFit/>
          </a:bodyPr>
          <a:lstStyle/>
          <a:p>
            <a:pPr algn="l" eaLnBrk="1" hangingPunct="1"/>
            <a:r>
              <a:rPr kumimoji="1" lang="en-US" altLang="zh-CN" sz="2400" dirty="0">
                <a:solidFill>
                  <a:srgbClr val="002060"/>
                </a:solidFill>
                <a:latin typeface="楷体_GB2312" pitchFamily="49" charset="-122"/>
                <a:ea typeface="楷体_GB2312" pitchFamily="49" charset="-122"/>
              </a:rPr>
              <a:t>KMP</a:t>
            </a:r>
            <a:r>
              <a:rPr kumimoji="1" lang="zh-CN" altLang="en-US" sz="2400" dirty="0">
                <a:solidFill>
                  <a:srgbClr val="002060"/>
                </a:solidFill>
                <a:latin typeface="楷体_GB2312" pitchFamily="49" charset="-122"/>
                <a:ea typeface="楷体_GB2312" pitchFamily="49" charset="-122"/>
              </a:rPr>
              <a:t>算法：由于指针</a:t>
            </a:r>
            <a:r>
              <a:rPr kumimoji="1" lang="en-US" altLang="zh-CN" sz="2400" dirty="0" err="1">
                <a:solidFill>
                  <a:srgbClr val="002060"/>
                </a:solidFill>
                <a:latin typeface="楷体_GB2312" pitchFamily="49" charset="-122"/>
                <a:ea typeface="楷体_GB2312" pitchFamily="49" charset="-122"/>
              </a:rPr>
              <a:t>i</a:t>
            </a:r>
            <a:r>
              <a:rPr kumimoji="1" lang="zh-CN" altLang="en-US" sz="2400" dirty="0">
                <a:solidFill>
                  <a:srgbClr val="002060"/>
                </a:solidFill>
                <a:latin typeface="楷体_GB2312" pitchFamily="49" charset="-122"/>
                <a:ea typeface="楷体_GB2312" pitchFamily="49" charset="-122"/>
              </a:rPr>
              <a:t>无须回溯，比较次数仅为</a:t>
            </a:r>
            <a:r>
              <a:rPr kumimoji="1" lang="en-US" altLang="zh-CN" sz="2400" dirty="0">
                <a:solidFill>
                  <a:srgbClr val="002060"/>
                </a:solidFill>
                <a:latin typeface="楷体_GB2312" pitchFamily="49" charset="-122"/>
                <a:ea typeface="楷体_GB2312" pitchFamily="49" charset="-122"/>
              </a:rPr>
              <a:t>n,</a:t>
            </a:r>
            <a:r>
              <a:rPr kumimoji="1" lang="zh-CN" altLang="en-US" sz="2400" dirty="0">
                <a:solidFill>
                  <a:srgbClr val="002060"/>
                </a:solidFill>
                <a:latin typeface="楷体_GB2312" pitchFamily="49" charset="-122"/>
                <a:ea typeface="楷体_GB2312" pitchFamily="49" charset="-122"/>
              </a:rPr>
              <a:t>即使加上计算</a:t>
            </a:r>
            <a:r>
              <a:rPr kumimoji="1" lang="en-US" altLang="zh-CN" sz="2400" dirty="0">
                <a:solidFill>
                  <a:srgbClr val="002060"/>
                </a:solidFill>
                <a:latin typeface="楷体_GB2312" pitchFamily="49" charset="-122"/>
                <a:ea typeface="楷体_GB2312" pitchFamily="49" charset="-122"/>
              </a:rPr>
              <a:t>next[j]</a:t>
            </a:r>
            <a:r>
              <a:rPr kumimoji="1" lang="zh-CN" altLang="en-US" sz="2400" dirty="0">
                <a:solidFill>
                  <a:srgbClr val="002060"/>
                </a:solidFill>
                <a:latin typeface="楷体_GB2312" pitchFamily="49" charset="-122"/>
                <a:ea typeface="楷体_GB2312" pitchFamily="49" charset="-122"/>
              </a:rPr>
              <a:t>时所用的比较次数</a:t>
            </a:r>
            <a:r>
              <a:rPr kumimoji="1" lang="en-US" altLang="zh-CN" sz="2400" dirty="0">
                <a:solidFill>
                  <a:srgbClr val="002060"/>
                </a:solidFill>
                <a:latin typeface="楷体_GB2312" pitchFamily="49" charset="-122"/>
                <a:ea typeface="楷体_GB2312" pitchFamily="49" charset="-122"/>
              </a:rPr>
              <a:t>m</a:t>
            </a:r>
            <a:r>
              <a:rPr kumimoji="1" lang="zh-CN" altLang="en-US" sz="2400" dirty="0">
                <a:solidFill>
                  <a:srgbClr val="002060"/>
                </a:solidFill>
                <a:latin typeface="楷体_GB2312" pitchFamily="49" charset="-122"/>
                <a:ea typeface="楷体_GB2312" pitchFamily="49" charset="-122"/>
              </a:rPr>
              <a:t>，比较总次数也仅为</a:t>
            </a:r>
            <a:r>
              <a:rPr kumimoji="1" lang="en-US" altLang="zh-CN" sz="2400" b="1" dirty="0" err="1">
                <a:solidFill>
                  <a:srgbClr val="C00000"/>
                </a:solidFill>
                <a:latin typeface="楷体_GB2312" pitchFamily="49" charset="-122"/>
                <a:ea typeface="楷体_GB2312" pitchFamily="49" charset="-122"/>
              </a:rPr>
              <a:t>n+m</a:t>
            </a:r>
            <a:r>
              <a:rPr kumimoji="1" lang="en-US" altLang="zh-CN" sz="2400" b="1" dirty="0">
                <a:solidFill>
                  <a:srgbClr val="C00000"/>
                </a:solidFill>
                <a:latin typeface="楷体_GB2312" pitchFamily="49" charset="-122"/>
                <a:ea typeface="楷体_GB2312" pitchFamily="49" charset="-122"/>
              </a:rPr>
              <a:t>=</a:t>
            </a:r>
            <a:r>
              <a:rPr kumimoji="1" lang="en-US" altLang="zh-CN" sz="2400" b="1" dirty="0">
                <a:solidFill>
                  <a:srgbClr val="C00000"/>
                </a:solidFill>
              </a:rPr>
              <a:t>O(n</a:t>
            </a:r>
            <a:r>
              <a:rPr kumimoji="1" lang="zh-CN" altLang="en-US" sz="2400" b="1" dirty="0">
                <a:solidFill>
                  <a:srgbClr val="C00000"/>
                </a:solidFill>
              </a:rPr>
              <a:t>＋</a:t>
            </a:r>
            <a:r>
              <a:rPr kumimoji="1" lang="en-US" altLang="zh-CN" sz="2400" b="1" dirty="0">
                <a:solidFill>
                  <a:srgbClr val="C00000"/>
                </a:solidFill>
              </a:rPr>
              <a:t>m)</a:t>
            </a:r>
            <a:r>
              <a:rPr kumimoji="1" lang="zh-CN" altLang="en-US" sz="2400" dirty="0">
                <a:solidFill>
                  <a:srgbClr val="002060"/>
                </a:solidFill>
              </a:rPr>
              <a:t>，</a:t>
            </a:r>
            <a:r>
              <a:rPr kumimoji="1" lang="zh-CN" altLang="en-US" sz="2400" dirty="0">
                <a:solidFill>
                  <a:srgbClr val="002060"/>
                </a:solidFill>
                <a:latin typeface="楷体_GB2312" pitchFamily="49" charset="-122"/>
                <a:ea typeface="楷体_GB2312" pitchFamily="49" charset="-122"/>
              </a:rPr>
              <a:t>大大快于朴素的</a:t>
            </a:r>
            <a:r>
              <a:rPr kumimoji="1" lang="en-US" altLang="zh-CN" sz="2400" dirty="0">
                <a:solidFill>
                  <a:srgbClr val="002060"/>
                </a:solidFill>
                <a:latin typeface="楷体_GB2312" pitchFamily="49" charset="-122"/>
                <a:ea typeface="楷体_GB2312" pitchFamily="49" charset="-122"/>
              </a:rPr>
              <a:t>Brute-Force</a:t>
            </a:r>
            <a:r>
              <a:rPr kumimoji="1" lang="zh-CN" altLang="en-US" sz="2400" dirty="0">
                <a:solidFill>
                  <a:srgbClr val="002060"/>
                </a:solidFill>
                <a:latin typeface="楷体_GB2312" pitchFamily="49" charset="-122"/>
                <a:ea typeface="楷体_GB2312" pitchFamily="49" charset="-122"/>
              </a:rPr>
              <a:t>算法。</a:t>
            </a:r>
          </a:p>
        </p:txBody>
      </p:sp>
      <p:grpSp>
        <p:nvGrpSpPr>
          <p:cNvPr id="6" name="Group 35">
            <a:extLst>
              <a:ext uri="{FF2B5EF4-FFF2-40B4-BE49-F238E27FC236}">
                <a16:creationId xmlns:a16="http://schemas.microsoft.com/office/drawing/2014/main" xmlns="" id="{99BBC00B-7997-4E69-B30F-8B685F8FC745}"/>
              </a:ext>
            </a:extLst>
          </p:cNvPr>
          <p:cNvGrpSpPr>
            <a:grpSpLocks/>
          </p:cNvGrpSpPr>
          <p:nvPr/>
        </p:nvGrpSpPr>
        <p:grpSpPr bwMode="auto">
          <a:xfrm>
            <a:off x="8562808" y="251750"/>
            <a:ext cx="2742843" cy="1136650"/>
            <a:chOff x="192" y="96"/>
            <a:chExt cx="1296" cy="716"/>
          </a:xfrm>
        </p:grpSpPr>
        <p:sp>
          <p:nvSpPr>
            <p:cNvPr id="7" name="AutoShape 7">
              <a:extLst>
                <a:ext uri="{FF2B5EF4-FFF2-40B4-BE49-F238E27FC236}">
                  <a16:creationId xmlns:a16="http://schemas.microsoft.com/office/drawing/2014/main" xmlns="" id="{8EE15202-BF4F-449E-B2C6-84B3C6DBA84A}"/>
                </a:ext>
              </a:extLst>
            </p:cNvPr>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8" name="Rectangle 8">
              <a:extLst>
                <a:ext uri="{FF2B5EF4-FFF2-40B4-BE49-F238E27FC236}">
                  <a16:creationId xmlns:a16="http://schemas.microsoft.com/office/drawing/2014/main" xmlns="" id="{D43B2783-FC80-4506-8857-102A1E93EACD}"/>
                </a:ext>
              </a:extLst>
            </p:cNvPr>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pic>
        <p:nvPicPr>
          <p:cNvPr id="9"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483" t="34212" r="1436" b="32894"/>
          <a:stretch/>
        </p:blipFill>
        <p:spPr bwMode="auto">
          <a:xfrm>
            <a:off x="2776710" y="4924142"/>
            <a:ext cx="9270384" cy="109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Tree>
    <p:extLst>
      <p:ext uri="{BB962C8B-B14F-4D97-AF65-F5344CB8AC3E}">
        <p14:creationId xmlns:p14="http://schemas.microsoft.com/office/powerpoint/2010/main" val="29038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679079-B813-4F9F-8CDE-FEC6ABA60094}"/>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a:t>
            </a:r>
            <a:r>
              <a:rPr lang="en-US" altLang="zh-CN" dirty="0"/>
              <a:t>-</a:t>
            </a:r>
            <a:r>
              <a:rPr lang="zh-CN" altLang="en-US" sz="2400" dirty="0"/>
              <a:t>计算</a:t>
            </a:r>
            <a:r>
              <a:rPr lang="en-US" altLang="zh-CN" sz="2400" dirty="0"/>
              <a:t>next</a:t>
            </a:r>
            <a:endParaRPr lang="zh-CN" altLang="en-US" dirty="0"/>
          </a:p>
        </p:txBody>
      </p:sp>
      <p:sp>
        <p:nvSpPr>
          <p:cNvPr id="3" name="灯片编号占位符 2">
            <a:extLst>
              <a:ext uri="{FF2B5EF4-FFF2-40B4-BE49-F238E27FC236}">
                <a16:creationId xmlns:a16="http://schemas.microsoft.com/office/drawing/2014/main" xmlns="" id="{1DF251F3-5A3D-4929-9D82-47284127B66A}"/>
              </a:ext>
            </a:extLst>
          </p:cNvPr>
          <p:cNvSpPr>
            <a:spLocks noGrp="1"/>
          </p:cNvSpPr>
          <p:nvPr>
            <p:ph type="sldNum" sz="quarter" idx="11"/>
          </p:nvPr>
        </p:nvSpPr>
        <p:spPr/>
        <p:txBody>
          <a:bodyPr/>
          <a:lstStyle/>
          <a:p>
            <a:fld id="{0C913308-F349-4B6D-A68A-DD1791B4A57B}" type="slidenum">
              <a:rPr lang="zh-CN" altLang="en-US" smtClean="0"/>
              <a:pPr/>
              <a:t>94</a:t>
            </a:fld>
            <a:endParaRPr lang="zh-CN" altLang="en-US" dirty="0"/>
          </a:p>
        </p:txBody>
      </p:sp>
      <p:sp>
        <p:nvSpPr>
          <p:cNvPr id="5" name="Rectangle 3">
            <a:extLst>
              <a:ext uri="{FF2B5EF4-FFF2-40B4-BE49-F238E27FC236}">
                <a16:creationId xmlns:a16="http://schemas.microsoft.com/office/drawing/2014/main" xmlns="" id="{7C1DC451-C907-408D-A39A-71F0BAE8FF1F}"/>
              </a:ext>
            </a:extLst>
          </p:cNvPr>
          <p:cNvSpPr txBox="1">
            <a:spLocks noChangeArrowheads="1"/>
          </p:cNvSpPr>
          <p:nvPr/>
        </p:nvSpPr>
        <p:spPr bwMode="auto">
          <a:xfrm>
            <a:off x="408464" y="995363"/>
            <a:ext cx="11354979" cy="5419204"/>
          </a:xfrm>
          <a:prstGeom prst="rect">
            <a:avLst/>
          </a:prstGeom>
          <a:solidFill>
            <a:srgbClr val="002060"/>
          </a:solidFill>
          <a:ln w="9525">
            <a:noFill/>
            <a:miter lim="800000"/>
            <a:headEnd/>
            <a:tailEnd/>
          </a:ln>
        </p:spPr>
        <p:txBody>
          <a:bodyPr/>
          <a:lstStyle/>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void </a:t>
            </a:r>
            <a:r>
              <a:rPr kumimoji="1" lang="en-US" altLang="zh-CN" sz="2400" b="1" dirty="0" err="1">
                <a:solidFill>
                  <a:schemeClr val="bg1"/>
                </a:solidFill>
                <a:latin typeface="宋体" charset="-122"/>
              </a:rPr>
              <a:t>getnext</a:t>
            </a:r>
            <a:r>
              <a:rPr kumimoji="1" lang="en-US" altLang="zh-CN" sz="2400" b="1" dirty="0">
                <a:solidFill>
                  <a:schemeClr val="bg1"/>
                </a:solidFill>
                <a:latin typeface="宋体" charset="-122"/>
              </a:rPr>
              <a:t>(char 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next[])</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smtClean="0">
                <a:solidFill>
                  <a:srgbClr val="FF0000"/>
                </a:solidFill>
                <a:latin typeface="宋体" charset="-122"/>
              </a:rPr>
              <a:t>//</a:t>
            </a:r>
            <a:r>
              <a:rPr kumimoji="1" lang="zh-CN" altLang="en-US" sz="2400" b="1" dirty="0" smtClean="0">
                <a:solidFill>
                  <a:srgbClr val="FF0000"/>
                </a:solidFill>
                <a:latin typeface="宋体" charset="-122"/>
              </a:rPr>
              <a:t>获取</a:t>
            </a:r>
            <a:r>
              <a:rPr kumimoji="1" lang="en-US" altLang="zh-CN" sz="2400" b="1" dirty="0" smtClean="0">
                <a:solidFill>
                  <a:srgbClr val="FF0000"/>
                </a:solidFill>
                <a:latin typeface="宋体" charset="-122"/>
              </a:rPr>
              <a:t>T</a:t>
            </a:r>
            <a:r>
              <a:rPr kumimoji="1" lang="zh-CN" altLang="en-US" sz="2400" b="1" dirty="0" smtClean="0">
                <a:solidFill>
                  <a:srgbClr val="FF0000"/>
                </a:solidFill>
                <a:latin typeface="宋体" charset="-122"/>
              </a:rPr>
              <a:t>字符每一位的</a:t>
            </a:r>
            <a:r>
              <a:rPr kumimoji="1" lang="en-US" altLang="zh-CN" sz="2400" b="1" dirty="0" smtClean="0">
                <a:solidFill>
                  <a:srgbClr val="FF0000"/>
                </a:solidFill>
                <a:latin typeface="宋体" charset="-122"/>
              </a:rPr>
              <a:t>next</a:t>
            </a:r>
            <a:r>
              <a:rPr kumimoji="1" lang="zh-CN" altLang="en-US" sz="2400" b="1" dirty="0" smtClean="0">
                <a:solidFill>
                  <a:srgbClr val="FF0000"/>
                </a:solidFill>
                <a:latin typeface="宋体" charset="-122"/>
              </a:rPr>
              <a:t>值，存入</a:t>
            </a:r>
            <a:r>
              <a:rPr kumimoji="1" lang="en-US" altLang="zh-CN" sz="2400" b="1" dirty="0" smtClean="0">
                <a:solidFill>
                  <a:srgbClr val="FF0000"/>
                </a:solidFill>
                <a:latin typeface="宋体" charset="-122"/>
              </a:rPr>
              <a:t>next[]</a:t>
            </a:r>
            <a:r>
              <a:rPr kumimoji="1" lang="zh-CN" altLang="en-US" sz="2400" b="1" dirty="0" smtClean="0">
                <a:solidFill>
                  <a:srgbClr val="FF0000"/>
                </a:solidFill>
                <a:latin typeface="宋体" charset="-122"/>
              </a:rPr>
              <a:t>中</a:t>
            </a: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=0, j=-1;</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next[0] = -1;</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while(T[</a:t>
            </a:r>
            <a:r>
              <a:rPr kumimoji="1" lang="en-US" altLang="zh-CN" sz="2400" b="1" dirty="0" err="1">
                <a:solidFill>
                  <a:srgbClr val="FF0000"/>
                </a:solidFill>
                <a:latin typeface="宋体" charset="-122"/>
              </a:rPr>
              <a:t>i</a:t>
            </a:r>
            <a:r>
              <a:rPr kumimoji="1" lang="en-US" altLang="zh-CN" sz="2400" b="1" dirty="0">
                <a:solidFill>
                  <a:schemeClr val="bg1"/>
                </a:solidFill>
                <a:latin typeface="宋体" charset="-122"/>
              </a:rPr>
              <a:t>]!=‘\0’){</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if(j==-1 || 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]==T[j]){ </a:t>
            </a:r>
            <a:r>
              <a:rPr kumimoji="1" lang="en-US" altLang="zh-CN" sz="2000" dirty="0">
                <a:solidFill>
                  <a:srgbClr val="FFC000"/>
                </a:solidFill>
                <a:latin typeface="宋体" charset="-122"/>
              </a:rPr>
              <a:t>//</a:t>
            </a:r>
            <a:r>
              <a:rPr kumimoji="1" lang="en-US" altLang="zh-CN" sz="2000" dirty="0" err="1">
                <a:solidFill>
                  <a:srgbClr val="FFC000"/>
                </a:solidFill>
                <a:latin typeface="宋体" charset="-122"/>
              </a:rPr>
              <a:t>i</a:t>
            </a:r>
            <a:r>
              <a:rPr kumimoji="1" lang="zh-CN" altLang="en-US" sz="2000" dirty="0">
                <a:solidFill>
                  <a:srgbClr val="FFC000"/>
                </a:solidFill>
                <a:latin typeface="宋体" charset="-122"/>
              </a:rPr>
              <a:t>为后缀位置；</a:t>
            </a:r>
            <a:r>
              <a:rPr kumimoji="1" lang="en-US" altLang="zh-CN" sz="2000" dirty="0">
                <a:solidFill>
                  <a:srgbClr val="FFC000"/>
                </a:solidFill>
                <a:latin typeface="宋体" charset="-122"/>
              </a:rPr>
              <a:t>j</a:t>
            </a:r>
            <a:r>
              <a:rPr kumimoji="1" lang="zh-CN" altLang="en-US" sz="2000" dirty="0">
                <a:solidFill>
                  <a:srgbClr val="FFC000"/>
                </a:solidFill>
                <a:latin typeface="宋体" charset="-122"/>
              </a:rPr>
              <a:t>为前缀位置</a:t>
            </a:r>
            <a:endParaRPr kumimoji="1" lang="en-US" altLang="zh-CN" sz="2400" dirty="0">
              <a:solidFill>
                <a:srgbClr val="FFC000"/>
              </a:solidFill>
              <a:latin typeface="宋体" charset="-122"/>
            </a:endParaRP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r>
              <a:rPr kumimoji="1" lang="en-US" altLang="zh-CN" sz="2400" b="1" dirty="0" err="1">
                <a:solidFill>
                  <a:schemeClr val="bg1"/>
                </a:solidFill>
                <a:latin typeface="宋体" charset="-122"/>
              </a:rPr>
              <a:t>j++</a:t>
            </a: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next[</a:t>
            </a:r>
            <a:r>
              <a:rPr kumimoji="1" lang="en-US" altLang="zh-CN" sz="2400" b="1" dirty="0" err="1">
                <a:solidFill>
                  <a:schemeClr val="bg1"/>
                </a:solidFill>
                <a:latin typeface="宋体" charset="-122"/>
              </a:rPr>
              <a:t>i</a:t>
            </a:r>
            <a:r>
              <a:rPr kumimoji="1" lang="en-US" altLang="zh-CN" sz="2400" b="1" dirty="0">
                <a:solidFill>
                  <a:schemeClr val="bg1"/>
                </a:solidFill>
                <a:latin typeface="宋体" charset="-122"/>
              </a:rPr>
              <a:t>]=j;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else </a:t>
            </a:r>
          </a:p>
          <a:p>
            <a:pPr marL="342900" indent="-342900">
              <a:lnSpc>
                <a:spcPct val="90000"/>
              </a:lnSpc>
              <a:spcBef>
                <a:spcPct val="20000"/>
              </a:spcBef>
              <a:buClr>
                <a:schemeClr val="tx2"/>
              </a:buClr>
            </a:pPr>
            <a:r>
              <a:rPr kumimoji="1" lang="en-US" altLang="zh-CN" sz="2400" b="1" dirty="0">
                <a:solidFill>
                  <a:schemeClr val="bg1"/>
                </a:solidFill>
                <a:latin typeface="宋体" charset="-122"/>
              </a:rPr>
              <a:t>        j = next[j]; </a:t>
            </a:r>
            <a:r>
              <a:rPr kumimoji="1" lang="en-US" altLang="zh-CN" sz="2400" dirty="0">
                <a:solidFill>
                  <a:srgbClr val="FFC000"/>
                </a:solidFill>
                <a:latin typeface="宋体" charset="-122"/>
              </a:rPr>
              <a:t>//</a:t>
            </a:r>
            <a:r>
              <a:rPr kumimoji="1" lang="zh-CN" altLang="en-US" sz="2400" dirty="0">
                <a:solidFill>
                  <a:srgbClr val="FFC000"/>
                </a:solidFill>
                <a:latin typeface="宋体" charset="-122"/>
              </a:rPr>
              <a:t>若字符不同，则</a:t>
            </a:r>
            <a:r>
              <a:rPr kumimoji="1" lang="en-US" altLang="zh-CN" sz="2400" dirty="0">
                <a:solidFill>
                  <a:srgbClr val="FFC000"/>
                </a:solidFill>
                <a:latin typeface="宋体" charset="-122"/>
              </a:rPr>
              <a:t>j</a:t>
            </a:r>
            <a:r>
              <a:rPr kumimoji="1" lang="zh-CN" altLang="en-US" sz="2400" dirty="0">
                <a:solidFill>
                  <a:srgbClr val="FFC000"/>
                </a:solidFill>
                <a:latin typeface="宋体" charset="-122"/>
              </a:rPr>
              <a:t>值回溯</a:t>
            </a:r>
            <a:endParaRPr kumimoji="1" lang="en-US" altLang="zh-CN" sz="2400" b="1" dirty="0">
              <a:solidFill>
                <a:schemeClr val="bg1"/>
              </a:solidFill>
              <a:latin typeface="宋体" charset="-122"/>
            </a:endParaRP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a:t>
            </a:r>
          </a:p>
          <a:p>
            <a:pPr marL="342900" indent="-342900" algn="l" eaLnBrk="1" hangingPunct="1">
              <a:lnSpc>
                <a:spcPct val="90000"/>
              </a:lnSpc>
              <a:spcBef>
                <a:spcPct val="20000"/>
              </a:spcBef>
              <a:buClr>
                <a:schemeClr val="tx2"/>
              </a:buClr>
              <a:buFontTx/>
              <a:buChar char="•"/>
            </a:pPr>
            <a:endParaRPr kumimoji="1" lang="en-US" altLang="zh-CN" sz="2400" b="1" dirty="0">
              <a:latin typeface="宋体" charset="-122"/>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125" t="34286" r="35714" b="51111"/>
          <a:stretch/>
        </p:blipFill>
        <p:spPr bwMode="auto">
          <a:xfrm>
            <a:off x="4862395" y="3635307"/>
            <a:ext cx="728333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5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9A68B8-A6B7-403B-ACD1-B0EDFE7E3373}"/>
              </a:ext>
            </a:extLst>
          </p:cNvPr>
          <p:cNvSpPr>
            <a:spLocks noGrp="1"/>
          </p:cNvSpPr>
          <p:nvPr>
            <p:ph type="title"/>
          </p:nvPr>
        </p:nvSpPr>
        <p:spPr/>
        <p:txBody>
          <a:bodyPr/>
          <a:lstStyle/>
          <a:p>
            <a:r>
              <a:rPr lang="en-US" altLang="zh-CN" dirty="0"/>
              <a:t>KMP</a:t>
            </a:r>
            <a:r>
              <a:rPr lang="zh-CN" altLang="en-US" dirty="0"/>
              <a:t>算法</a:t>
            </a:r>
            <a:r>
              <a:rPr lang="en-US" altLang="zh-CN" dirty="0"/>
              <a:t>C</a:t>
            </a:r>
            <a:r>
              <a:rPr lang="zh-CN" altLang="en-US" dirty="0"/>
              <a:t>代码实现 </a:t>
            </a:r>
            <a:r>
              <a:rPr lang="en-US" altLang="zh-CN" dirty="0"/>
              <a:t>– </a:t>
            </a:r>
            <a:r>
              <a:rPr lang="zh-CN" altLang="en-US" dirty="0"/>
              <a:t>示例</a:t>
            </a:r>
          </a:p>
        </p:txBody>
      </p:sp>
      <p:sp>
        <p:nvSpPr>
          <p:cNvPr id="3" name="灯片编号占位符 2">
            <a:extLst>
              <a:ext uri="{FF2B5EF4-FFF2-40B4-BE49-F238E27FC236}">
                <a16:creationId xmlns:a16="http://schemas.microsoft.com/office/drawing/2014/main" xmlns="" id="{6BC928E3-6E71-46D4-8D87-0E52D4F42587}"/>
              </a:ext>
            </a:extLst>
          </p:cNvPr>
          <p:cNvSpPr>
            <a:spLocks noGrp="1"/>
          </p:cNvSpPr>
          <p:nvPr>
            <p:ph type="sldNum" sz="quarter" idx="11"/>
          </p:nvPr>
        </p:nvSpPr>
        <p:spPr/>
        <p:txBody>
          <a:bodyPr/>
          <a:lstStyle/>
          <a:p>
            <a:fld id="{0C913308-F349-4B6D-A68A-DD1791B4A57B}" type="slidenum">
              <a:rPr lang="zh-CN" altLang="en-US" smtClean="0"/>
              <a:pPr/>
              <a:t>95</a:t>
            </a:fld>
            <a:endParaRPr lang="zh-CN" altLang="en-US" dirty="0"/>
          </a:p>
        </p:txBody>
      </p:sp>
      <p:sp>
        <p:nvSpPr>
          <p:cNvPr id="4" name="矩形 3">
            <a:extLst>
              <a:ext uri="{FF2B5EF4-FFF2-40B4-BE49-F238E27FC236}">
                <a16:creationId xmlns:a16="http://schemas.microsoft.com/office/drawing/2014/main" xmlns="" id="{4BD3AC8B-A240-422F-91F1-580B879A8EDE}"/>
              </a:ext>
            </a:extLst>
          </p:cNvPr>
          <p:cNvSpPr/>
          <p:nvPr/>
        </p:nvSpPr>
        <p:spPr>
          <a:xfrm>
            <a:off x="863488" y="840575"/>
            <a:ext cx="10895611" cy="590931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altLang="zh-CN" dirty="0" err="1"/>
              <a:t>int</a:t>
            </a:r>
            <a:r>
              <a:rPr lang="en-US" altLang="zh-CN" dirty="0"/>
              <a:t> main( )</a:t>
            </a:r>
          </a:p>
          <a:p>
            <a:r>
              <a:rPr lang="en-US" altLang="zh-CN" dirty="0" smtClean="0"/>
              <a:t>{</a:t>
            </a:r>
            <a:r>
              <a:rPr lang="en-US" altLang="zh-CN" dirty="0" smtClean="0">
                <a:solidFill>
                  <a:srgbClr val="FF0000"/>
                </a:solidFill>
              </a:rPr>
              <a:t>//</a:t>
            </a:r>
            <a:r>
              <a:rPr lang="zh-CN" altLang="en-US" dirty="0" smtClean="0">
                <a:solidFill>
                  <a:srgbClr val="FF0000"/>
                </a:solidFill>
              </a:rPr>
              <a:t>在文件中查找给定串，如存在，输出其位置（如果有多处存在，都找出来）</a:t>
            </a:r>
            <a:endParaRPr lang="en-US" altLang="zh-CN" dirty="0">
              <a:solidFill>
                <a:srgbClr val="FF0000"/>
              </a:solidFill>
            </a:endParaRPr>
          </a:p>
          <a:p>
            <a:r>
              <a:rPr lang="en-US" altLang="zh-CN" dirty="0"/>
              <a:t>    char filename[64], t[81], line[MAXLINE],*s;</a:t>
            </a:r>
          </a:p>
          <a:p>
            <a:r>
              <a:rPr lang="en-US" altLang="zh-CN" dirty="0"/>
              <a:t>    FILE *</a:t>
            </a:r>
            <a:r>
              <a:rPr lang="en-US" altLang="zh-CN" dirty="0" err="1"/>
              <a:t>fp</a:t>
            </a:r>
            <a:r>
              <a:rPr lang="en-US" altLang="zh-CN" dirty="0"/>
              <a:t>;</a:t>
            </a:r>
          </a:p>
          <a:p>
            <a:r>
              <a:rPr lang="en-US" altLang="zh-CN" dirty="0"/>
              <a:t>    </a:t>
            </a:r>
            <a:r>
              <a:rPr lang="en-US" altLang="zh-CN" dirty="0" err="1"/>
              <a:t>int</a:t>
            </a:r>
            <a:r>
              <a:rPr lang="en-US" altLang="zh-CN" dirty="0"/>
              <a:t> </a:t>
            </a:r>
            <a:r>
              <a:rPr lang="en-US" altLang="zh-CN" dirty="0" err="1"/>
              <a:t>n,pos</a:t>
            </a:r>
            <a:r>
              <a:rPr lang="en-US" altLang="zh-CN" dirty="0"/>
              <a:t>=0;</a:t>
            </a:r>
          </a:p>
          <a:p>
            <a:r>
              <a:rPr lang="en-US" altLang="zh-CN" dirty="0"/>
              <a:t>    </a:t>
            </a:r>
            <a:r>
              <a:rPr lang="en-US" altLang="zh-CN" dirty="0" err="1"/>
              <a:t>scanf</a:t>
            </a:r>
            <a:r>
              <a:rPr lang="en-US" altLang="zh-CN" dirty="0"/>
              <a:t>("%s %s", </a:t>
            </a:r>
            <a:r>
              <a:rPr lang="en-US" altLang="zh-CN" dirty="0" err="1"/>
              <a:t>filename,t</a:t>
            </a:r>
            <a:r>
              <a:rPr lang="en-US" altLang="zh-CN" dirty="0"/>
              <a:t>);</a:t>
            </a:r>
          </a:p>
          <a:p>
            <a:r>
              <a:rPr lang="en-US" altLang="zh-CN" dirty="0"/>
              <a:t>    if((</a:t>
            </a:r>
            <a:r>
              <a:rPr lang="en-US" altLang="zh-CN" dirty="0" err="1"/>
              <a:t>fp</a:t>
            </a:r>
            <a:r>
              <a:rPr lang="en-US" altLang="zh-CN" dirty="0"/>
              <a:t> = </a:t>
            </a:r>
            <a:r>
              <a:rPr lang="en-US" altLang="zh-CN" dirty="0" err="1"/>
              <a:t>fopen</a:t>
            </a:r>
            <a:r>
              <a:rPr lang="en-US" altLang="zh-CN" dirty="0"/>
              <a:t>(filename, "r")) == NULL){</a:t>
            </a:r>
          </a:p>
          <a:p>
            <a:r>
              <a:rPr lang="en-US" altLang="zh-CN" dirty="0"/>
              <a:t>        </a:t>
            </a:r>
            <a:r>
              <a:rPr lang="en-US" altLang="zh-CN" dirty="0" err="1"/>
              <a:t>printf</a:t>
            </a:r>
            <a:r>
              <a:rPr lang="en-US" altLang="zh-CN" dirty="0"/>
              <a:t>("Can't open file %s!\n", filename);</a:t>
            </a:r>
          </a:p>
          <a:p>
            <a:r>
              <a:rPr lang="en-US" altLang="zh-CN" dirty="0"/>
              <a:t>        return 1;</a:t>
            </a:r>
          </a:p>
          <a:p>
            <a:r>
              <a:rPr lang="en-US" altLang="zh-CN" dirty="0"/>
              <a:t>    }</a:t>
            </a:r>
          </a:p>
          <a:p>
            <a:r>
              <a:rPr lang="en-US" altLang="zh-CN" dirty="0"/>
              <a:t>    while(</a:t>
            </a:r>
            <a:r>
              <a:rPr lang="en-US" altLang="zh-CN" dirty="0" err="1"/>
              <a:t>fgets</a:t>
            </a:r>
            <a:r>
              <a:rPr lang="en-US" altLang="zh-CN" dirty="0"/>
              <a:t>(line, MAXLINE-1, </a:t>
            </a:r>
            <a:r>
              <a:rPr lang="en-US" altLang="zh-CN" dirty="0" err="1"/>
              <a:t>fp</a:t>
            </a:r>
            <a:r>
              <a:rPr lang="en-US" altLang="zh-CN" dirty="0"/>
              <a:t>) != NULL){</a:t>
            </a:r>
          </a:p>
          <a:p>
            <a:r>
              <a:rPr lang="en-US" altLang="zh-CN" dirty="0"/>
              <a:t>        s = line;</a:t>
            </a:r>
          </a:p>
          <a:p>
            <a:r>
              <a:rPr lang="en-US" altLang="zh-CN" dirty="0"/>
              <a:t>        while((n=</a:t>
            </a:r>
            <a:r>
              <a:rPr lang="en-US" altLang="zh-CN" dirty="0" err="1"/>
              <a:t>KMPindex</a:t>
            </a:r>
            <a:r>
              <a:rPr lang="en-US" altLang="zh-CN" dirty="0"/>
              <a:t>(s, t)) &gt;= 0){</a:t>
            </a:r>
          </a:p>
          <a:p>
            <a:r>
              <a:rPr lang="en-US" altLang="zh-CN" dirty="0"/>
              <a:t>            </a:t>
            </a:r>
            <a:r>
              <a:rPr lang="en-US" altLang="zh-CN" dirty="0" err="1"/>
              <a:t>pos</a:t>
            </a:r>
            <a:r>
              <a:rPr lang="en-US" altLang="zh-CN" dirty="0"/>
              <a:t> += n;</a:t>
            </a:r>
          </a:p>
          <a:p>
            <a:r>
              <a:rPr lang="en-US" altLang="zh-CN" dirty="0"/>
              <a:t>            </a:t>
            </a:r>
            <a:r>
              <a:rPr lang="en-US" altLang="zh-CN" dirty="0" err="1"/>
              <a:t>printf</a:t>
            </a:r>
            <a:r>
              <a:rPr lang="en-US" altLang="zh-CN" dirty="0"/>
              <a:t>("%d\n", </a:t>
            </a:r>
            <a:r>
              <a:rPr lang="en-US" altLang="zh-CN" dirty="0" err="1"/>
              <a:t>pos</a:t>
            </a:r>
            <a:r>
              <a:rPr lang="en-US" altLang="zh-CN" dirty="0"/>
              <a:t>);</a:t>
            </a:r>
          </a:p>
          <a:p>
            <a:r>
              <a:rPr lang="en-US" altLang="zh-CN" dirty="0"/>
              <a:t>            s = s+(n+1);</a:t>
            </a:r>
          </a:p>
          <a:p>
            <a:r>
              <a:rPr lang="en-US" altLang="zh-CN" dirty="0"/>
              <a:t>            </a:t>
            </a:r>
            <a:r>
              <a:rPr lang="en-US" altLang="zh-CN" dirty="0" err="1"/>
              <a:t>pos</a:t>
            </a:r>
            <a:r>
              <a:rPr lang="en-US" altLang="zh-CN" dirty="0"/>
              <a:t>++;</a:t>
            </a:r>
          </a:p>
          <a:p>
            <a:r>
              <a:rPr lang="en-US" altLang="zh-CN" dirty="0"/>
              <a:t>        }</a:t>
            </a:r>
          </a:p>
          <a:p>
            <a:r>
              <a:rPr lang="en-US" altLang="zh-CN" dirty="0"/>
              <a:t>    }</a:t>
            </a:r>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34946372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rot="17153840">
            <a:off x="4883149" y="2279979"/>
            <a:ext cx="5111750" cy="230121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chemeClr val="hlink">
                  <a:gamma/>
                  <a:shade val="46275"/>
                  <a:invGamma/>
                </a:schemeClr>
              </a:gs>
              <a:gs pos="50000">
                <a:schemeClr val="hlink"/>
              </a:gs>
              <a:gs pos="100000">
                <a:schemeClr val="hlink">
                  <a:gamma/>
                  <a:shade val="46275"/>
                  <a:invGamma/>
                </a:schemeClr>
              </a:gs>
            </a:gsLst>
            <a:lin ang="0" scaled="1"/>
          </a:gradFill>
          <a:ln w="9525" cap="flat" cmpd="sng">
            <a:noFill/>
            <a:prstDash val="solid"/>
            <a:round/>
            <a:headEnd/>
            <a:tailEnd/>
          </a:ln>
          <a:effectLst>
            <a:outerShdw dist="208295" dir="3145884" algn="ctr" rotWithShape="0">
              <a:srgbClr val="B2B2B2"/>
            </a:outerShdw>
          </a:effectLst>
        </p:spPr>
        <p:txBody>
          <a:bodyPr/>
          <a:lstStyle/>
          <a:p>
            <a:pPr>
              <a:defRPr/>
            </a:pPr>
            <a:endParaRPr lang="zh-CN" altLang="en-US">
              <a:ea typeface="宋体" pitchFamily="2" charset="-122"/>
            </a:endParaRPr>
          </a:p>
        </p:txBody>
      </p:sp>
      <p:sp>
        <p:nvSpPr>
          <p:cNvPr id="110595" name="Text Box 3"/>
          <p:cNvSpPr txBox="1">
            <a:spLocks noChangeArrowheads="1"/>
          </p:cNvSpPr>
          <p:nvPr/>
        </p:nvSpPr>
        <p:spPr bwMode="auto">
          <a:xfrm rot="820757">
            <a:off x="7009697" y="1356272"/>
            <a:ext cx="893193" cy="4154984"/>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lgn="l" fontAlgn="t">
              <a:lnSpc>
                <a:spcPct val="80000"/>
              </a:lnSpc>
            </a:pPr>
            <a:r>
              <a:rPr lang="zh-CN" altLang="en-US" sz="5500" b="1">
                <a:solidFill>
                  <a:srgbClr val="FFFF00"/>
                </a:solidFill>
                <a:ea typeface="黑体" pitchFamily="49" charset="-122"/>
              </a:rPr>
              <a:t>本</a:t>
            </a:r>
          </a:p>
          <a:p>
            <a:pPr algn="l" fontAlgn="t">
              <a:lnSpc>
                <a:spcPct val="80000"/>
              </a:lnSpc>
            </a:pPr>
            <a:r>
              <a:rPr lang="zh-CN" altLang="en-US" sz="5500" b="1">
                <a:solidFill>
                  <a:srgbClr val="FFFF00"/>
                </a:solidFill>
                <a:ea typeface="黑体" pitchFamily="49" charset="-122"/>
              </a:rPr>
              <a:t>章</a:t>
            </a:r>
          </a:p>
          <a:p>
            <a:pPr algn="l" fontAlgn="t">
              <a:lnSpc>
                <a:spcPct val="80000"/>
              </a:lnSpc>
            </a:pPr>
            <a:r>
              <a:rPr lang="zh-CN" altLang="en-US" sz="5500" b="1">
                <a:solidFill>
                  <a:srgbClr val="FFFF00"/>
                </a:solidFill>
                <a:ea typeface="黑体" pitchFamily="49" charset="-122"/>
              </a:rPr>
              <a:t>内</a:t>
            </a:r>
          </a:p>
          <a:p>
            <a:pPr algn="l" fontAlgn="t">
              <a:lnSpc>
                <a:spcPct val="80000"/>
              </a:lnSpc>
            </a:pPr>
            <a:r>
              <a:rPr lang="zh-CN" altLang="en-US" sz="5500" b="1">
                <a:solidFill>
                  <a:srgbClr val="FFFF00"/>
                </a:solidFill>
                <a:ea typeface="黑体" pitchFamily="49" charset="-122"/>
              </a:rPr>
              <a:t>容</a:t>
            </a:r>
          </a:p>
          <a:p>
            <a:pPr algn="l" fontAlgn="t">
              <a:lnSpc>
                <a:spcPct val="80000"/>
              </a:lnSpc>
            </a:pPr>
            <a:r>
              <a:rPr lang="zh-CN" altLang="en-US" sz="5500" b="1">
                <a:solidFill>
                  <a:srgbClr val="FFFF00"/>
                </a:solidFill>
                <a:ea typeface="黑体" pitchFamily="49" charset="-122"/>
              </a:rPr>
              <a:t>小</a:t>
            </a:r>
          </a:p>
          <a:p>
            <a:pPr algn="l" fontAlgn="t">
              <a:lnSpc>
                <a:spcPct val="80000"/>
              </a:lnSpc>
            </a:pPr>
            <a:r>
              <a:rPr lang="zh-CN" altLang="en-US" sz="5500" b="1">
                <a:solidFill>
                  <a:srgbClr val="FFFF00"/>
                </a:solidFill>
                <a:ea typeface="黑体" pitchFamily="49" charset="-122"/>
              </a:rPr>
              <a:t>结</a:t>
            </a:r>
          </a:p>
        </p:txBody>
      </p:sp>
      <p:graphicFrame>
        <p:nvGraphicFramePr>
          <p:cNvPr id="110596" name="Object 4"/>
          <p:cNvGraphicFramePr>
            <a:graphicFrameLocks noChangeAspect="1"/>
          </p:cNvGraphicFramePr>
          <p:nvPr/>
        </p:nvGraphicFramePr>
        <p:xfrm>
          <a:off x="2102615" y="1143000"/>
          <a:ext cx="3130175" cy="4648200"/>
        </p:xfrm>
        <a:graphic>
          <a:graphicData uri="http://schemas.openxmlformats.org/presentationml/2006/ole">
            <mc:AlternateContent xmlns:mc="http://schemas.openxmlformats.org/markup-compatibility/2006">
              <mc:Choice xmlns:v="urn:schemas-microsoft-com:vml" Requires="v">
                <p:oleObj spid="_x0000_s3095" name="Photo Editor 照片" r:id="rId3" imgW="561905" imgH="952633" progId="">
                  <p:embed/>
                </p:oleObj>
              </mc:Choice>
              <mc:Fallback>
                <p:oleObj name="Photo Editor 照片" r:id="rId3" imgW="561905" imgH="95263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615" y="1143000"/>
                        <a:ext cx="31301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6700405"/>
      </p:ext>
    </p:extLst>
  </p:cSld>
  <p:clrMapOvr>
    <a:masterClrMapping/>
  </p:clrMapOvr>
  <p:transition>
    <p:zoom dir="in"/>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90491" y="590550"/>
            <a:ext cx="5789744" cy="538163"/>
          </a:xfrm>
          <a:prstGeom prst="rect">
            <a:avLst/>
          </a:prstGeom>
          <a:noFill/>
          <a:ln w="12700" cap="sq">
            <a:noFill/>
            <a:miter lim="800000"/>
            <a:headEnd/>
            <a:tailEnd/>
          </a:ln>
          <a:effectLst>
            <a:outerShdw dist="17961" dir="2700000" algn="ctr" rotWithShape="0">
              <a:schemeClr val="bg2"/>
            </a:outerShdw>
          </a:effectLst>
        </p:spPr>
        <p:txBody>
          <a:bodyPr>
            <a:spAutoFit/>
          </a:bodyPr>
          <a:lstStyle/>
          <a:p>
            <a:pPr algn="l"/>
            <a:r>
              <a:rPr lang="en-US" altLang="zh-CN" sz="2900" b="1">
                <a:solidFill>
                  <a:srgbClr val="FF3300"/>
                </a:solidFill>
                <a:ea typeface="黑体" pitchFamily="49" charset="-122"/>
              </a:rPr>
              <a:t>1.  </a:t>
            </a:r>
            <a:r>
              <a:rPr lang="zh-CN" altLang="en-US" sz="2900" b="1">
                <a:solidFill>
                  <a:srgbClr val="FF3300"/>
                </a:solidFill>
                <a:ea typeface="黑体" pitchFamily="49" charset="-122"/>
              </a:rPr>
              <a:t>字符串的基本概念</a:t>
            </a:r>
          </a:p>
        </p:txBody>
      </p:sp>
      <p:sp>
        <p:nvSpPr>
          <p:cNvPr id="80899" name="Text Box 3"/>
          <p:cNvSpPr txBox="1">
            <a:spLocks noChangeArrowheads="1"/>
          </p:cNvSpPr>
          <p:nvPr/>
        </p:nvSpPr>
        <p:spPr bwMode="auto">
          <a:xfrm>
            <a:off x="2538681" y="2343152"/>
            <a:ext cx="5386060"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2. </a:t>
            </a:r>
            <a:r>
              <a:rPr lang="zh-CN" altLang="en-US" sz="2900" b="1">
                <a:solidFill>
                  <a:srgbClr val="FF3300"/>
                </a:solidFill>
                <a:ea typeface="黑体" pitchFamily="49" charset="-122"/>
              </a:rPr>
              <a:t>字符串的存储结构</a:t>
            </a:r>
          </a:p>
        </p:txBody>
      </p:sp>
      <p:sp>
        <p:nvSpPr>
          <p:cNvPr id="80900" name="Text Box 4"/>
          <p:cNvSpPr txBox="1">
            <a:spLocks noChangeArrowheads="1"/>
          </p:cNvSpPr>
          <p:nvPr/>
        </p:nvSpPr>
        <p:spPr bwMode="auto">
          <a:xfrm>
            <a:off x="2642301" y="4419602"/>
            <a:ext cx="7745564"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3. </a:t>
            </a:r>
            <a:r>
              <a:rPr lang="zh-CN" altLang="en-US" sz="2900" b="1">
                <a:solidFill>
                  <a:srgbClr val="FF3300"/>
                </a:solidFill>
                <a:ea typeface="黑体" pitchFamily="49" charset="-122"/>
              </a:rPr>
              <a:t>关于字符串的几个基本算法</a:t>
            </a:r>
          </a:p>
        </p:txBody>
      </p:sp>
      <p:sp>
        <p:nvSpPr>
          <p:cNvPr id="80901" name="AutoShape 5"/>
          <p:cNvSpPr>
            <a:spLocks/>
          </p:cNvSpPr>
          <p:nvPr/>
        </p:nvSpPr>
        <p:spPr bwMode="auto">
          <a:xfrm>
            <a:off x="1828455" y="838200"/>
            <a:ext cx="710225" cy="3886200"/>
          </a:xfrm>
          <a:prstGeom prst="leftBrace">
            <a:avLst>
              <a:gd name="adj1" fmla="val 60800"/>
              <a:gd name="adj2" fmla="val 50000"/>
            </a:avLst>
          </a:prstGeom>
          <a:noFill/>
          <a:ln w="50800" cap="sq">
            <a:solidFill>
              <a:srgbClr val="339966"/>
            </a:solidFill>
            <a:round/>
            <a:headEnd/>
            <a:tailEnd/>
          </a:ln>
        </p:spPr>
        <p:txBody>
          <a:bodyPr wrap="none" anchor="ctr"/>
          <a:lstStyle/>
          <a:p>
            <a:endParaRPr lang="zh-CN" altLang="en-US"/>
          </a:p>
        </p:txBody>
      </p:sp>
      <p:sp>
        <p:nvSpPr>
          <p:cNvPr id="80902" name="Text Box 6"/>
          <p:cNvSpPr txBox="1">
            <a:spLocks noChangeArrowheads="1"/>
          </p:cNvSpPr>
          <p:nvPr/>
        </p:nvSpPr>
        <p:spPr bwMode="auto">
          <a:xfrm>
            <a:off x="4652089" y="1866902"/>
            <a:ext cx="6521556"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子串、主串、位置、两个串相等</a:t>
            </a:r>
          </a:p>
        </p:txBody>
      </p:sp>
      <p:sp>
        <p:nvSpPr>
          <p:cNvPr id="80903" name="Text Box 7"/>
          <p:cNvSpPr txBox="1">
            <a:spLocks noChangeArrowheads="1"/>
          </p:cNvSpPr>
          <p:nvPr/>
        </p:nvSpPr>
        <p:spPr bwMode="auto">
          <a:xfrm>
            <a:off x="4673676" y="3181352"/>
            <a:ext cx="7212354"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紧缩格式、非紧缩格式、单字节格式</a:t>
            </a:r>
          </a:p>
        </p:txBody>
      </p:sp>
      <p:sp>
        <p:nvSpPr>
          <p:cNvPr id="80904" name="Text Box 8"/>
          <p:cNvSpPr txBox="1">
            <a:spLocks noChangeArrowheads="1"/>
          </p:cNvSpPr>
          <p:nvPr/>
        </p:nvSpPr>
        <p:spPr bwMode="auto">
          <a:xfrm>
            <a:off x="4673676" y="3943352"/>
            <a:ext cx="4749231"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关于链结点大小</a:t>
            </a:r>
          </a:p>
        </p:txBody>
      </p:sp>
      <p:grpSp>
        <p:nvGrpSpPr>
          <p:cNvPr id="2" name="Group 9"/>
          <p:cNvGrpSpPr>
            <a:grpSpLocks/>
          </p:cNvGrpSpPr>
          <p:nvPr/>
        </p:nvGrpSpPr>
        <p:grpSpPr bwMode="auto">
          <a:xfrm>
            <a:off x="3767004" y="1066802"/>
            <a:ext cx="3572716" cy="461963"/>
            <a:chOff x="1576" y="816"/>
            <a:chExt cx="1688" cy="291"/>
          </a:xfrm>
        </p:grpSpPr>
        <p:sp>
          <p:nvSpPr>
            <p:cNvPr id="111647" name="Text Box 10"/>
            <p:cNvSpPr txBox="1">
              <a:spLocks noChangeArrowheads="1"/>
            </p:cNvSpPr>
            <p:nvPr/>
          </p:nvSpPr>
          <p:spPr bwMode="auto">
            <a:xfrm>
              <a:off x="1728" y="816"/>
              <a:ext cx="1536"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字符串的定义</a:t>
              </a:r>
            </a:p>
          </p:txBody>
        </p:sp>
        <p:sp>
          <p:nvSpPr>
            <p:cNvPr id="111648" name="Rectangle 11"/>
            <p:cNvSpPr>
              <a:spLocks noChangeArrowheads="1"/>
            </p:cNvSpPr>
            <p:nvPr/>
          </p:nvSpPr>
          <p:spPr bwMode="auto">
            <a:xfrm rot="2665964">
              <a:off x="1576" y="93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2"/>
          <p:cNvGrpSpPr>
            <a:grpSpLocks/>
          </p:cNvGrpSpPr>
          <p:nvPr/>
        </p:nvGrpSpPr>
        <p:grpSpPr bwMode="auto">
          <a:xfrm>
            <a:off x="3767005" y="1447803"/>
            <a:ext cx="4766501" cy="461963"/>
            <a:chOff x="1588" y="1056"/>
            <a:chExt cx="2252" cy="291"/>
          </a:xfrm>
        </p:grpSpPr>
        <p:sp>
          <p:nvSpPr>
            <p:cNvPr id="111645" name="Text Box 13"/>
            <p:cNvSpPr txBox="1">
              <a:spLocks noChangeArrowheads="1"/>
            </p:cNvSpPr>
            <p:nvPr/>
          </p:nvSpPr>
          <p:spPr bwMode="auto">
            <a:xfrm>
              <a:off x="1728" y="1056"/>
              <a:ext cx="2112"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基本的名词概念</a:t>
              </a:r>
            </a:p>
          </p:txBody>
        </p:sp>
        <p:sp>
          <p:nvSpPr>
            <p:cNvPr id="111646" name="Rectangle 14"/>
            <p:cNvSpPr>
              <a:spLocks noChangeArrowheads="1"/>
            </p:cNvSpPr>
            <p:nvPr/>
          </p:nvSpPr>
          <p:spPr bwMode="auto">
            <a:xfrm rot="2665964">
              <a:off x="1588" y="1168"/>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4" name="Group 15"/>
          <p:cNvGrpSpPr>
            <a:grpSpLocks/>
          </p:cNvGrpSpPr>
          <p:nvPr/>
        </p:nvGrpSpPr>
        <p:grpSpPr bwMode="auto">
          <a:xfrm>
            <a:off x="3767005" y="2781304"/>
            <a:ext cx="3952655" cy="461963"/>
            <a:chOff x="1588" y="1896"/>
            <a:chExt cx="1868" cy="291"/>
          </a:xfrm>
        </p:grpSpPr>
        <p:sp>
          <p:nvSpPr>
            <p:cNvPr id="111643" name="Text Box 16"/>
            <p:cNvSpPr txBox="1">
              <a:spLocks noChangeArrowheads="1"/>
            </p:cNvSpPr>
            <p:nvPr/>
          </p:nvSpPr>
          <p:spPr bwMode="auto">
            <a:xfrm>
              <a:off x="1776" y="1896"/>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顺序存储结构</a:t>
              </a:r>
            </a:p>
          </p:txBody>
        </p:sp>
        <p:sp>
          <p:nvSpPr>
            <p:cNvPr id="111644" name="Rectangle 17"/>
            <p:cNvSpPr>
              <a:spLocks noChangeArrowheads="1"/>
            </p:cNvSpPr>
            <p:nvPr/>
          </p:nvSpPr>
          <p:spPr bwMode="auto">
            <a:xfrm rot="2665964">
              <a:off x="1588" y="201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5" name="Group 18"/>
          <p:cNvGrpSpPr>
            <a:grpSpLocks/>
          </p:cNvGrpSpPr>
          <p:nvPr/>
        </p:nvGrpSpPr>
        <p:grpSpPr bwMode="auto">
          <a:xfrm>
            <a:off x="3792909" y="3543305"/>
            <a:ext cx="3926750" cy="461963"/>
            <a:chOff x="1588" y="2388"/>
            <a:chExt cx="1856" cy="291"/>
          </a:xfrm>
        </p:grpSpPr>
        <p:sp>
          <p:nvSpPr>
            <p:cNvPr id="111641" name="Text Box 19"/>
            <p:cNvSpPr txBox="1">
              <a:spLocks noChangeArrowheads="1"/>
            </p:cNvSpPr>
            <p:nvPr/>
          </p:nvSpPr>
          <p:spPr bwMode="auto">
            <a:xfrm>
              <a:off x="1764" y="2388"/>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链式存储结构</a:t>
              </a:r>
            </a:p>
          </p:txBody>
        </p:sp>
        <p:sp>
          <p:nvSpPr>
            <p:cNvPr id="111642" name="Rectangle 20"/>
            <p:cNvSpPr>
              <a:spLocks noChangeArrowheads="1"/>
            </p:cNvSpPr>
            <p:nvPr/>
          </p:nvSpPr>
          <p:spPr bwMode="auto">
            <a:xfrm rot="2665964">
              <a:off x="1588" y="2512"/>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6" name="Group 21"/>
          <p:cNvGrpSpPr>
            <a:grpSpLocks/>
          </p:cNvGrpSpPr>
          <p:nvPr/>
        </p:nvGrpSpPr>
        <p:grpSpPr bwMode="auto">
          <a:xfrm>
            <a:off x="3767006" y="4906963"/>
            <a:ext cx="6849686" cy="508000"/>
            <a:chOff x="1588" y="3223"/>
            <a:chExt cx="3236" cy="320"/>
          </a:xfrm>
        </p:grpSpPr>
        <p:sp>
          <p:nvSpPr>
            <p:cNvPr id="111639" name="Text Box 22"/>
            <p:cNvSpPr txBox="1">
              <a:spLocks noChangeArrowheads="1"/>
            </p:cNvSpPr>
            <p:nvPr/>
          </p:nvSpPr>
          <p:spPr bwMode="auto">
            <a:xfrm>
              <a:off x="1752" y="3223"/>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判断两串相等 </a:t>
              </a:r>
              <a:endParaRPr lang="en-US" altLang="zh-CN" b="1" dirty="0">
                <a:ea typeface="幼圆" pitchFamily="49" charset="-122"/>
              </a:endParaRPr>
            </a:p>
          </p:txBody>
        </p:sp>
        <p:sp>
          <p:nvSpPr>
            <p:cNvPr id="111640" name="Rectangle 23"/>
            <p:cNvSpPr>
              <a:spLocks noChangeArrowheads="1"/>
            </p:cNvSpPr>
            <p:nvPr/>
          </p:nvSpPr>
          <p:spPr bwMode="auto">
            <a:xfrm rot="2665964">
              <a:off x="1588" y="33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7" name="Group 24"/>
          <p:cNvGrpSpPr>
            <a:grpSpLocks/>
          </p:cNvGrpSpPr>
          <p:nvPr/>
        </p:nvGrpSpPr>
        <p:grpSpPr bwMode="auto">
          <a:xfrm>
            <a:off x="3767005" y="5287963"/>
            <a:ext cx="5731458" cy="508000"/>
            <a:chOff x="1588" y="3468"/>
            <a:chExt cx="2708" cy="320"/>
          </a:xfrm>
        </p:grpSpPr>
        <p:sp>
          <p:nvSpPr>
            <p:cNvPr id="111637" name="Text Box 25"/>
            <p:cNvSpPr txBox="1">
              <a:spLocks noChangeArrowheads="1"/>
            </p:cNvSpPr>
            <p:nvPr/>
          </p:nvSpPr>
          <p:spPr bwMode="auto">
            <a:xfrm>
              <a:off x="1752" y="3468"/>
              <a:ext cx="2544"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串的插入</a:t>
              </a:r>
              <a:endParaRPr lang="en-US" altLang="zh-CN" b="1" dirty="0">
                <a:ea typeface="幼圆" pitchFamily="49" charset="-122"/>
              </a:endParaRPr>
            </a:p>
          </p:txBody>
        </p:sp>
        <p:sp>
          <p:nvSpPr>
            <p:cNvPr id="111638" name="Rectangle 26"/>
            <p:cNvSpPr>
              <a:spLocks noChangeArrowheads="1"/>
            </p:cNvSpPr>
            <p:nvPr/>
          </p:nvSpPr>
          <p:spPr bwMode="auto">
            <a:xfrm rot="2665964">
              <a:off x="1588" y="358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8" name="Group 27"/>
          <p:cNvGrpSpPr>
            <a:grpSpLocks/>
          </p:cNvGrpSpPr>
          <p:nvPr/>
        </p:nvGrpSpPr>
        <p:grpSpPr bwMode="auto">
          <a:xfrm>
            <a:off x="3758370" y="5688013"/>
            <a:ext cx="6832416" cy="508000"/>
            <a:chOff x="1584" y="3744"/>
            <a:chExt cx="3228" cy="320"/>
          </a:xfrm>
        </p:grpSpPr>
        <p:sp>
          <p:nvSpPr>
            <p:cNvPr id="111635" name="Text Box 28"/>
            <p:cNvSpPr txBox="1">
              <a:spLocks noChangeArrowheads="1"/>
            </p:cNvSpPr>
            <p:nvPr/>
          </p:nvSpPr>
          <p:spPr bwMode="auto">
            <a:xfrm>
              <a:off x="1740" y="3744"/>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模式匹配</a:t>
              </a:r>
              <a:endParaRPr lang="en-US" altLang="zh-CN" b="1" dirty="0">
                <a:ea typeface="幼圆" pitchFamily="49" charset="-122"/>
              </a:endParaRPr>
            </a:p>
          </p:txBody>
        </p:sp>
        <p:sp>
          <p:nvSpPr>
            <p:cNvPr id="111636" name="Rectangle 29"/>
            <p:cNvSpPr>
              <a:spLocks noChangeArrowheads="1"/>
            </p:cNvSpPr>
            <p:nvPr/>
          </p:nvSpPr>
          <p:spPr bwMode="auto">
            <a:xfrm rot="2665964">
              <a:off x="1584" y="38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9" name="Group 30"/>
          <p:cNvGrpSpPr>
            <a:grpSpLocks/>
          </p:cNvGrpSpPr>
          <p:nvPr/>
        </p:nvGrpSpPr>
        <p:grpSpPr bwMode="auto">
          <a:xfrm>
            <a:off x="710227" y="2209800"/>
            <a:ext cx="915306" cy="1295400"/>
            <a:chOff x="432" y="2640"/>
            <a:chExt cx="432" cy="816"/>
          </a:xfrm>
        </p:grpSpPr>
        <p:sp>
          <p:nvSpPr>
            <p:cNvPr id="111633" name="Oval 31"/>
            <p:cNvSpPr>
              <a:spLocks noChangeArrowheads="1"/>
            </p:cNvSpPr>
            <p:nvPr/>
          </p:nvSpPr>
          <p:spPr bwMode="auto">
            <a:xfrm>
              <a:off x="432" y="2640"/>
              <a:ext cx="432" cy="816"/>
            </a:xfrm>
            <a:prstGeom prst="ellipse">
              <a:avLst/>
            </a:prstGeom>
            <a:solidFill>
              <a:srgbClr val="CCFFFF"/>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111634" name="Text Box 32"/>
            <p:cNvSpPr txBox="1">
              <a:spLocks noChangeArrowheads="1"/>
            </p:cNvSpPr>
            <p:nvPr/>
          </p:nvSpPr>
          <p:spPr bwMode="auto">
            <a:xfrm>
              <a:off x="480" y="2682"/>
              <a:ext cx="257" cy="750"/>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nSpc>
                  <a:spcPct val="85000"/>
                </a:lnSpc>
              </a:pPr>
              <a:r>
                <a:rPr lang="zh-CN" altLang="en-US" sz="2800" b="1">
                  <a:solidFill>
                    <a:srgbClr val="FF3300"/>
                  </a:solidFill>
                  <a:ea typeface="黑体" pitchFamily="49" charset="-122"/>
                </a:rPr>
                <a:t>字</a:t>
              </a:r>
            </a:p>
            <a:p>
              <a:pPr>
                <a:lnSpc>
                  <a:spcPct val="85000"/>
                </a:lnSpc>
              </a:pPr>
              <a:r>
                <a:rPr lang="zh-CN" altLang="en-US" sz="2800" b="1">
                  <a:solidFill>
                    <a:srgbClr val="FF3300"/>
                  </a:solidFill>
                  <a:ea typeface="黑体" pitchFamily="49" charset="-122"/>
                </a:rPr>
                <a:t>符</a:t>
              </a:r>
            </a:p>
            <a:p>
              <a:pPr>
                <a:lnSpc>
                  <a:spcPct val="85000"/>
                </a:lnSpc>
              </a:pPr>
              <a:r>
                <a:rPr lang="zh-CN" altLang="en-US" sz="2800" b="1">
                  <a:solidFill>
                    <a:srgbClr val="FF3300"/>
                  </a:solidFill>
                  <a:ea typeface="黑体" pitchFamily="49" charset="-122"/>
                </a:rPr>
                <a:t>串</a:t>
              </a:r>
            </a:p>
          </p:txBody>
        </p:sp>
      </p:grpSp>
    </p:spTree>
    <p:extLst>
      <p:ext uri="{BB962C8B-B14F-4D97-AF65-F5344CB8AC3E}">
        <p14:creationId xmlns:p14="http://schemas.microsoft.com/office/powerpoint/2010/main" val="1709054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lide(from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slide(fromRigh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slide(fromRight)">
                                      <p:cBhvr>
                                        <p:cTn id="27" dur="500"/>
                                        <p:tgtEl>
                                          <p:spTgt spid="8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animEffect transition="in" filter="slide(fromRight)">
                                      <p:cBhvr>
                                        <p:cTn id="37" dur="500"/>
                                        <p:tgtEl>
                                          <p:spTgt spid="809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80904"/>
                                        </p:tgtEl>
                                        <p:attrNameLst>
                                          <p:attrName>style.visibility</p:attrName>
                                        </p:attrNameLst>
                                      </p:cBhvr>
                                      <p:to>
                                        <p:strVal val="visible"/>
                                      </p:to>
                                    </p:set>
                                    <p:animEffect transition="in" filter="slide(fromRight)">
                                      <p:cBhvr>
                                        <p:cTn id="47" dur="500"/>
                                        <p:tgtEl>
                                          <p:spTgt spid="80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0900"/>
                                        </p:tgtEl>
                                        <p:attrNameLst>
                                          <p:attrName>style.visibility</p:attrName>
                                        </p:attrNameLst>
                                      </p:cBhvr>
                                      <p:to>
                                        <p:strVal val="visible"/>
                                      </p:to>
                                    </p:set>
                                    <p:animEffect transition="in" filter="slide(fromLeft)">
                                      <p:cBhvr>
                                        <p:cTn id="52" dur="500"/>
                                        <p:tgtEl>
                                          <p:spTgt spid="809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0901"/>
                                        </p:tgtEl>
                                        <p:attrNameLst>
                                          <p:attrName>style.visibility</p:attrName>
                                        </p:attrNameLst>
                                      </p:cBhvr>
                                      <p:to>
                                        <p:strVal val="visible"/>
                                      </p:to>
                                    </p:set>
                                    <p:animEffect transition="in" filter="barn(outHorizontal)">
                                      <p:cBhvr>
                                        <p:cTn id="7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nimBg="1"/>
      <p:bldP spid="80902" grpId="0" autoUpdateAnimBg="0"/>
      <p:bldP spid="80903" grpId="0" autoUpdateAnimBg="0"/>
      <p:bldP spid="8090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p:cNvSpPr txBox="1">
            <a:spLocks noChangeArrowheads="1"/>
          </p:cNvSpPr>
          <p:nvPr/>
        </p:nvSpPr>
        <p:spPr bwMode="auto">
          <a:xfrm flipH="1">
            <a:off x="10210847" y="4065588"/>
            <a:ext cx="1780963"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B9005C"/>
                </a:solidFill>
                <a:latin typeface="黑体" pitchFamily="49" charset="-122"/>
                <a:ea typeface="黑体" pitchFamily="49" charset="-122"/>
              </a:rPr>
              <a:t>逻辑结构</a:t>
            </a:r>
          </a:p>
        </p:txBody>
      </p:sp>
      <p:grpSp>
        <p:nvGrpSpPr>
          <p:cNvPr id="2" name="Group 6"/>
          <p:cNvGrpSpPr>
            <a:grpSpLocks/>
          </p:cNvGrpSpPr>
          <p:nvPr/>
        </p:nvGrpSpPr>
        <p:grpSpPr bwMode="auto">
          <a:xfrm>
            <a:off x="1998995" y="4289425"/>
            <a:ext cx="3620210" cy="2368550"/>
            <a:chOff x="1346" y="2228"/>
            <a:chExt cx="1595" cy="1406"/>
          </a:xfrm>
        </p:grpSpPr>
        <p:sp>
          <p:nvSpPr>
            <p:cNvPr id="17920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2644" name="Text Box 19"/>
          <p:cNvSpPr txBox="1">
            <a:spLocks noChangeArrowheads="1"/>
          </p:cNvSpPr>
          <p:nvPr/>
        </p:nvSpPr>
        <p:spPr bwMode="auto">
          <a:xfrm>
            <a:off x="544003" y="6157913"/>
            <a:ext cx="250413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193" y="966788"/>
            <a:ext cx="4280784"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442188" y="1290638"/>
            <a:ext cx="308700"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grpSp>
      <p:sp>
        <p:nvSpPr>
          <p:cNvPr id="3105" name="Text Box 33"/>
          <p:cNvSpPr txBox="1">
            <a:spLocks noChangeArrowheads="1"/>
          </p:cNvSpPr>
          <p:nvPr/>
        </p:nvSpPr>
        <p:spPr bwMode="auto">
          <a:xfrm>
            <a:off x="5727143" y="3451225"/>
            <a:ext cx="139238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244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8" name="Line 36"/>
          <p:cNvSpPr>
            <a:spLocks noChangeShapeType="1"/>
          </p:cNvSpPr>
          <p:nvPr/>
        </p:nvSpPr>
        <p:spPr bwMode="auto">
          <a:xfrm flipH="1">
            <a:off x="6433049"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9" name="Line 37"/>
          <p:cNvSpPr>
            <a:spLocks noChangeShapeType="1"/>
          </p:cNvSpPr>
          <p:nvPr/>
        </p:nvSpPr>
        <p:spPr bwMode="auto">
          <a:xfrm flipH="1">
            <a:off x="688638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0" name="Line 38"/>
          <p:cNvSpPr>
            <a:spLocks noChangeShapeType="1"/>
          </p:cNvSpPr>
          <p:nvPr/>
        </p:nvSpPr>
        <p:spPr bwMode="auto">
          <a:xfrm flipH="1">
            <a:off x="733972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1" name="Line 39"/>
          <p:cNvSpPr>
            <a:spLocks noChangeShapeType="1"/>
          </p:cNvSpPr>
          <p:nvPr/>
        </p:nvSpPr>
        <p:spPr bwMode="auto">
          <a:xfrm flipH="1">
            <a:off x="779305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2" name="Line 40"/>
          <p:cNvSpPr>
            <a:spLocks noChangeShapeType="1"/>
          </p:cNvSpPr>
          <p:nvPr/>
        </p:nvSpPr>
        <p:spPr bwMode="auto">
          <a:xfrm flipH="1">
            <a:off x="825071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3" name="Line 41"/>
          <p:cNvSpPr>
            <a:spLocks noChangeShapeType="1"/>
          </p:cNvSpPr>
          <p:nvPr/>
        </p:nvSpPr>
        <p:spPr bwMode="auto">
          <a:xfrm flipH="1">
            <a:off x="868461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4" name="Line 42"/>
          <p:cNvSpPr>
            <a:spLocks noChangeShapeType="1"/>
          </p:cNvSpPr>
          <p:nvPr/>
        </p:nvSpPr>
        <p:spPr bwMode="auto">
          <a:xfrm flipH="1">
            <a:off x="911852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5" name="Line 43"/>
          <p:cNvSpPr>
            <a:spLocks noChangeShapeType="1"/>
          </p:cNvSpPr>
          <p:nvPr/>
        </p:nvSpPr>
        <p:spPr bwMode="auto">
          <a:xfrm flipH="1">
            <a:off x="957833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6" name="Line 44"/>
          <p:cNvSpPr>
            <a:spLocks noChangeShapeType="1"/>
          </p:cNvSpPr>
          <p:nvPr/>
        </p:nvSpPr>
        <p:spPr bwMode="auto">
          <a:xfrm>
            <a:off x="5601935" y="4289425"/>
            <a:ext cx="4535515"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7" name="Line 45"/>
          <p:cNvSpPr>
            <a:spLocks noChangeShapeType="1"/>
          </p:cNvSpPr>
          <p:nvPr/>
        </p:nvSpPr>
        <p:spPr bwMode="auto">
          <a:xfrm>
            <a:off x="5578188" y="1704975"/>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8" name="Line 46"/>
          <p:cNvSpPr>
            <a:spLocks noChangeShapeType="1"/>
          </p:cNvSpPr>
          <p:nvPr/>
        </p:nvSpPr>
        <p:spPr bwMode="auto">
          <a:xfrm>
            <a:off x="2262361" y="6484938"/>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9" name="Line 47"/>
          <p:cNvSpPr>
            <a:spLocks noChangeShapeType="1"/>
          </p:cNvSpPr>
          <p:nvPr/>
        </p:nvSpPr>
        <p:spPr bwMode="auto">
          <a:xfrm>
            <a:off x="2303378" y="3859213"/>
            <a:ext cx="435418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0" name="Line 48"/>
          <p:cNvSpPr>
            <a:spLocks noChangeShapeType="1"/>
          </p:cNvSpPr>
          <p:nvPr/>
        </p:nvSpPr>
        <p:spPr bwMode="auto">
          <a:xfrm flipV="1">
            <a:off x="2260203" y="382905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1" name="Line 49"/>
          <p:cNvSpPr>
            <a:spLocks noChangeShapeType="1"/>
          </p:cNvSpPr>
          <p:nvPr/>
        </p:nvSpPr>
        <p:spPr bwMode="auto">
          <a:xfrm flipV="1">
            <a:off x="9917258"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2" name="Line 50"/>
          <p:cNvSpPr>
            <a:spLocks noChangeShapeType="1"/>
          </p:cNvSpPr>
          <p:nvPr/>
        </p:nvSpPr>
        <p:spPr bwMode="auto">
          <a:xfrm flipV="1">
            <a:off x="6603591" y="386080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3" name="Line 51"/>
          <p:cNvSpPr>
            <a:spLocks noChangeShapeType="1"/>
          </p:cNvSpPr>
          <p:nvPr/>
        </p:nvSpPr>
        <p:spPr bwMode="auto">
          <a:xfrm flipV="1">
            <a:off x="6614385" y="429101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4" name="Line 52"/>
          <p:cNvSpPr>
            <a:spLocks noChangeShapeType="1"/>
          </p:cNvSpPr>
          <p:nvPr/>
        </p:nvSpPr>
        <p:spPr bwMode="auto">
          <a:xfrm flipV="1">
            <a:off x="2262361" y="1708152"/>
            <a:ext cx="3320144"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5" name="Line 53"/>
          <p:cNvSpPr>
            <a:spLocks noChangeShapeType="1"/>
          </p:cNvSpPr>
          <p:nvPr/>
        </p:nvSpPr>
        <p:spPr bwMode="auto">
          <a:xfrm flipV="1">
            <a:off x="6623020" y="168116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grpSp>
        <p:nvGrpSpPr>
          <p:cNvPr id="4" name="Group 54"/>
          <p:cNvGrpSpPr>
            <a:grpSpLocks/>
          </p:cNvGrpSpPr>
          <p:nvPr/>
        </p:nvGrpSpPr>
        <p:grpSpPr bwMode="auto">
          <a:xfrm>
            <a:off x="5769372" y="4427540"/>
            <a:ext cx="4143570" cy="1444625"/>
            <a:chOff x="2421" y="2187"/>
            <a:chExt cx="1958" cy="910"/>
          </a:xfrm>
        </p:grpSpPr>
        <p:sp>
          <p:nvSpPr>
            <p:cNvPr id="112682"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2683"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2684"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solidFill>
                  <a:srgbClr val="FFFFCC"/>
                </a:solidFill>
                <a:latin typeface="黑体" pitchFamily="49" charset="-122"/>
                <a:ea typeface="黑体" pitchFamily="49" charset="-122"/>
              </a:endParaRPr>
            </a:p>
          </p:txBody>
        </p:sp>
        <p:sp>
          <p:nvSpPr>
            <p:cNvPr id="112685" name="Text Box 58"/>
            <p:cNvSpPr txBox="1">
              <a:spLocks noChangeArrowheads="1"/>
            </p:cNvSpPr>
            <p:nvPr/>
          </p:nvSpPr>
          <p:spPr bwMode="auto">
            <a:xfrm>
              <a:off x="3924"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树</a:t>
              </a:r>
            </a:p>
          </p:txBody>
        </p:sp>
        <p:sp>
          <p:nvSpPr>
            <p:cNvPr id="112686" name="Text Box 59"/>
            <p:cNvSpPr txBox="1">
              <a:spLocks noChangeArrowheads="1"/>
            </p:cNvSpPr>
            <p:nvPr/>
          </p:nvSpPr>
          <p:spPr bwMode="auto">
            <a:xfrm>
              <a:off x="3750"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二叉树</a:t>
              </a:r>
            </a:p>
          </p:txBody>
        </p:sp>
        <p:sp>
          <p:nvSpPr>
            <p:cNvPr id="112687"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112688" name="Text Box 61"/>
            <p:cNvSpPr txBox="1">
              <a:spLocks noChangeArrowheads="1"/>
            </p:cNvSpPr>
            <p:nvPr/>
          </p:nvSpPr>
          <p:spPr bwMode="auto">
            <a:xfrm>
              <a:off x="4175"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图</a:t>
              </a:r>
            </a:p>
          </p:txBody>
        </p:sp>
        <p:sp>
          <p:nvSpPr>
            <p:cNvPr id="112689"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spcBef>
                  <a:spcPct val="50000"/>
                </a:spcBef>
              </a:pPr>
              <a:endParaRPr lang="zh-CN" altLang="zh-CN" sz="1600" b="1">
                <a:solidFill>
                  <a:srgbClr val="FFFFCC"/>
                </a:solidFill>
              </a:endParaRPr>
            </a:p>
          </p:txBody>
        </p:sp>
        <p:sp>
          <p:nvSpPr>
            <p:cNvPr id="112690"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2691"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2668" name="Text Box 55"/>
          <p:cNvSpPr txBox="1">
            <a:spLocks noChangeArrowheads="1"/>
          </p:cNvSpPr>
          <p:nvPr/>
        </p:nvSpPr>
        <p:spPr bwMode="auto">
          <a:xfrm>
            <a:off x="4769522" y="3462340"/>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2669" name="Text Box 55"/>
          <p:cNvSpPr txBox="1">
            <a:spLocks noChangeArrowheads="1"/>
          </p:cNvSpPr>
          <p:nvPr/>
        </p:nvSpPr>
        <p:spPr bwMode="auto">
          <a:xfrm>
            <a:off x="4046343"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2670" name="Text Box 55"/>
          <p:cNvSpPr txBox="1">
            <a:spLocks noChangeArrowheads="1"/>
          </p:cNvSpPr>
          <p:nvPr/>
        </p:nvSpPr>
        <p:spPr bwMode="auto">
          <a:xfrm>
            <a:off x="3284309"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2671" name="Text Box 55"/>
          <p:cNvSpPr txBox="1">
            <a:spLocks noChangeArrowheads="1"/>
          </p:cNvSpPr>
          <p:nvPr/>
        </p:nvSpPr>
        <p:spPr bwMode="auto">
          <a:xfrm>
            <a:off x="2535225"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709873" y="3160715"/>
            <a:ext cx="1011815"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030" y="2878140"/>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030" y="2592390"/>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395" y="2316165"/>
            <a:ext cx="1425390"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285" y="2038350"/>
            <a:ext cx="598241"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3172" y="1733550"/>
            <a:ext cx="598241" cy="338554"/>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531814" y="-31772"/>
            <a:ext cx="14031620" cy="708025"/>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179264" name="AutoShape 64"/>
          <p:cNvSpPr>
            <a:spLocks noChangeArrowheads="1"/>
          </p:cNvSpPr>
          <p:nvPr/>
        </p:nvSpPr>
        <p:spPr bwMode="auto">
          <a:xfrm>
            <a:off x="8062900" y="5949950"/>
            <a:ext cx="4127513" cy="908050"/>
          </a:xfrm>
          <a:prstGeom prst="wedgeRoundRectCallout">
            <a:avLst>
              <a:gd name="adj1" fmla="val -88769"/>
              <a:gd name="adj2" fmla="val -22937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800" b="1">
                <a:solidFill>
                  <a:srgbClr val="FFFFCC"/>
                </a:solidFill>
                <a:effectLst>
                  <a:outerShdw blurRad="38100" dist="38100" dir="2700000" algn="tl">
                    <a:srgbClr val="000000"/>
                  </a:outerShdw>
                </a:effectLst>
                <a:ea typeface="黑体" pitchFamily="2" charset="-122"/>
              </a:rPr>
              <a:t>数组</a:t>
            </a:r>
          </a:p>
        </p:txBody>
      </p:sp>
    </p:spTree>
    <p:extLst>
      <p:ext uri="{BB962C8B-B14F-4D97-AF65-F5344CB8AC3E}">
        <p14:creationId xmlns:p14="http://schemas.microsoft.com/office/powerpoint/2010/main" val="2190498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64"/>
                                        </p:tgtEl>
                                        <p:attrNameLst>
                                          <p:attrName>style.visibility</p:attrName>
                                        </p:attrNameLst>
                                      </p:cBhvr>
                                      <p:to>
                                        <p:strVal val="visible"/>
                                      </p:to>
                                    </p:set>
                                    <p:anim calcmode="lin" valueType="num">
                                      <p:cBhvr additive="base">
                                        <p:cTn id="7" dur="500" fill="hold"/>
                                        <p:tgtEl>
                                          <p:spTgt spid="179264"/>
                                        </p:tgtEl>
                                        <p:attrNameLst>
                                          <p:attrName>ppt_x</p:attrName>
                                        </p:attrNameLst>
                                      </p:cBhvr>
                                      <p:tavLst>
                                        <p:tav tm="0">
                                          <p:val>
                                            <p:strVal val="#ppt_x"/>
                                          </p:val>
                                        </p:tav>
                                        <p:tav tm="100000">
                                          <p:val>
                                            <p:strVal val="#ppt_x"/>
                                          </p:val>
                                        </p:tav>
                                      </p:tavLst>
                                    </p:anim>
                                    <p:anim calcmode="lin" valueType="num">
                                      <p:cBhvr additive="base">
                                        <p:cTn id="8" dur="500" fill="hold"/>
                                        <p:tgtEl>
                                          <p:spTgt spid="179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6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10210847" y="4065588"/>
            <a:ext cx="1780963"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998995" y="4289425"/>
            <a:ext cx="3620210" cy="2368550"/>
            <a:chOff x="1346" y="2228"/>
            <a:chExt cx="1595" cy="1406"/>
          </a:xfrm>
        </p:grpSpPr>
        <p:sp>
          <p:nvSpPr>
            <p:cNvPr id="11577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1577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1577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15716" name="Text Box 19"/>
          <p:cNvSpPr txBox="1">
            <a:spLocks noChangeArrowheads="1"/>
          </p:cNvSpPr>
          <p:nvPr/>
        </p:nvSpPr>
        <p:spPr bwMode="auto">
          <a:xfrm>
            <a:off x="544003" y="6157913"/>
            <a:ext cx="250413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443193" y="966788"/>
            <a:ext cx="4280784"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5442188" y="1290638"/>
            <a:ext cx="308700"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5727143" y="3451225"/>
            <a:ext cx="139238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596244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6433049"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688638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733972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779305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8250710"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868461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9118524"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9578336"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5601935" y="4289425"/>
            <a:ext cx="4535515"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5578188" y="1704975"/>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2262361" y="6484938"/>
            <a:ext cx="435634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2303378" y="3859213"/>
            <a:ext cx="435418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2260203" y="382905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9917258"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6603591" y="3860802"/>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6614385" y="429101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2262361" y="1708152"/>
            <a:ext cx="3320144"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6623020" y="1681163"/>
            <a:ext cx="3300716"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4" name="Group 54"/>
          <p:cNvGrpSpPr>
            <a:grpSpLocks/>
          </p:cNvGrpSpPr>
          <p:nvPr/>
        </p:nvGrpSpPr>
        <p:grpSpPr bwMode="auto">
          <a:xfrm>
            <a:off x="5769372" y="4427540"/>
            <a:ext cx="4143570" cy="1444625"/>
            <a:chOff x="2421" y="2187"/>
            <a:chExt cx="1958" cy="910"/>
          </a:xfrm>
        </p:grpSpPr>
        <p:sp>
          <p:nvSpPr>
            <p:cNvPr id="115754" name="Text Box 55"/>
            <p:cNvSpPr txBox="1">
              <a:spLocks noChangeArrowheads="1"/>
            </p:cNvSpPr>
            <p:nvPr/>
          </p:nvSpPr>
          <p:spPr bwMode="auto">
            <a:xfrm>
              <a:off x="2421" y="2187"/>
              <a:ext cx="204"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5755" name="Text Box 56"/>
            <p:cNvSpPr txBox="1">
              <a:spLocks noChangeArrowheads="1"/>
            </p:cNvSpPr>
            <p:nvPr/>
          </p:nvSpPr>
          <p:spPr bwMode="auto">
            <a:xfrm>
              <a:off x="3094"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5756" name="Text Box 57"/>
            <p:cNvSpPr txBox="1">
              <a:spLocks noChangeArrowheads="1"/>
            </p:cNvSpPr>
            <p:nvPr/>
          </p:nvSpPr>
          <p:spPr bwMode="auto">
            <a:xfrm>
              <a:off x="3314" y="2187"/>
              <a:ext cx="204"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924"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743" y="2187"/>
              <a:ext cx="204"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15759" name="Text Box 60"/>
            <p:cNvSpPr txBox="1">
              <a:spLocks noChangeArrowheads="1"/>
            </p:cNvSpPr>
            <p:nvPr/>
          </p:nvSpPr>
          <p:spPr bwMode="auto">
            <a:xfrm>
              <a:off x="3522" y="2187"/>
              <a:ext cx="204"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75" y="2187"/>
              <a:ext cx="204"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15761" name="Text Box 62"/>
            <p:cNvSpPr txBox="1">
              <a:spLocks noChangeArrowheads="1"/>
            </p:cNvSpPr>
            <p:nvPr/>
          </p:nvSpPr>
          <p:spPr bwMode="auto">
            <a:xfrm>
              <a:off x="2671" y="2187"/>
              <a:ext cx="204"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15762" name="Text Box 63"/>
            <p:cNvSpPr txBox="1">
              <a:spLocks noChangeArrowheads="1"/>
            </p:cNvSpPr>
            <p:nvPr/>
          </p:nvSpPr>
          <p:spPr bwMode="auto">
            <a:xfrm>
              <a:off x="2658" y="2187"/>
              <a:ext cx="204"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5763" name="Text Box 64"/>
            <p:cNvSpPr txBox="1">
              <a:spLocks noChangeArrowheads="1"/>
            </p:cNvSpPr>
            <p:nvPr/>
          </p:nvSpPr>
          <p:spPr bwMode="auto">
            <a:xfrm>
              <a:off x="2868" y="2187"/>
              <a:ext cx="204"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5740" name="Text Box 55"/>
          <p:cNvSpPr txBox="1">
            <a:spLocks noChangeArrowheads="1"/>
          </p:cNvSpPr>
          <p:nvPr/>
        </p:nvSpPr>
        <p:spPr bwMode="auto">
          <a:xfrm>
            <a:off x="4769522" y="3462340"/>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5741" name="Text Box 55"/>
          <p:cNvSpPr txBox="1">
            <a:spLocks noChangeArrowheads="1"/>
          </p:cNvSpPr>
          <p:nvPr/>
        </p:nvSpPr>
        <p:spPr bwMode="auto">
          <a:xfrm>
            <a:off x="4046343"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5742" name="Text Box 55"/>
          <p:cNvSpPr txBox="1">
            <a:spLocks noChangeArrowheads="1"/>
          </p:cNvSpPr>
          <p:nvPr/>
        </p:nvSpPr>
        <p:spPr bwMode="auto">
          <a:xfrm>
            <a:off x="3284309"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5743" name="Text Box 55"/>
          <p:cNvSpPr txBox="1">
            <a:spLocks noChangeArrowheads="1"/>
          </p:cNvSpPr>
          <p:nvPr/>
        </p:nvSpPr>
        <p:spPr bwMode="auto">
          <a:xfrm>
            <a:off x="2535225"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5709873" y="3160715"/>
            <a:ext cx="1011815"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5712030" y="2878140"/>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5712030" y="2592390"/>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5703395" y="2316165"/>
            <a:ext cx="1425390"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5688285" y="2038350"/>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5673172" y="1733550"/>
            <a:ext cx="598241" cy="338554"/>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48676" y="-31772"/>
            <a:ext cx="12239089"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8062899" y="5949952"/>
            <a:ext cx="3214366" cy="792163"/>
          </a:xfrm>
          <a:prstGeom prst="wedgeRoundRectCallout">
            <a:avLst>
              <a:gd name="adj1" fmla="val -71792"/>
              <a:gd name="adj2" fmla="val -257213"/>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effectLst>
                  <a:outerShdw blurRad="38100" dist="38100" dir="2700000" algn="tl">
                    <a:srgbClr val="000000"/>
                  </a:outerShdw>
                </a:effectLst>
                <a:ea typeface="黑体" pitchFamily="2" charset="-122"/>
              </a:rPr>
              <a:t>广义表</a:t>
            </a:r>
          </a:p>
        </p:txBody>
      </p:sp>
    </p:spTree>
    <p:extLst>
      <p:ext uri="{BB962C8B-B14F-4D97-AF65-F5344CB8AC3E}">
        <p14:creationId xmlns:p14="http://schemas.microsoft.com/office/powerpoint/2010/main" val="164004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17435</TotalTime>
  <Words>13252</Words>
  <Application>Microsoft Office PowerPoint</Application>
  <PresentationFormat>自定义</PresentationFormat>
  <Paragraphs>2279</Paragraphs>
  <Slides>118</Slides>
  <Notes>44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118</vt:i4>
      </vt:variant>
    </vt:vector>
  </HeadingPairs>
  <TitlesOfParts>
    <vt:vector size="120" baseType="lpstr">
      <vt:lpstr>BUAA2</vt:lpstr>
      <vt:lpstr>Photo Editor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延伸阅读*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问题3.1：实现一个简化的Linux命令grep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算法设计</vt:lpstr>
      <vt:lpstr>PowerPoint 演示文稿</vt:lpstr>
      <vt:lpstr>PowerPoint 演示文稿</vt:lpstr>
      <vt:lpstr>问题3.1：实现一个简化的Linux命令grep</vt:lpstr>
      <vt:lpstr>问题3.1：算法分析</vt:lpstr>
      <vt:lpstr>问题3.1：代码实现</vt:lpstr>
      <vt:lpstr>问题3.1：代码实现</vt:lpstr>
      <vt:lpstr>问题3.1：代码实现</vt:lpstr>
      <vt:lpstr>问题3.1：思考</vt:lpstr>
      <vt:lpstr>PowerPoint 演示文稿</vt:lpstr>
      <vt:lpstr>朴素字符串查找算法</vt:lpstr>
      <vt:lpstr>朴素(Brute-Force)字符串匹配算法C实现</vt:lpstr>
      <vt:lpstr>朴素字符串匹配算法存在的问题</vt:lpstr>
      <vt:lpstr>朴素字符串匹配算法存在的问题</vt:lpstr>
      <vt:lpstr>朴素字符串匹配算法存在的问题</vt:lpstr>
      <vt:lpstr>KMP算法核心思想</vt:lpstr>
      <vt:lpstr>PowerPoint 演示文稿</vt:lpstr>
      <vt:lpstr>KMP算法核心思想 – 计算子串回溯位置k</vt:lpstr>
      <vt:lpstr>KMP算法核心思想</vt:lpstr>
      <vt:lpstr>KMP算法核心思想</vt:lpstr>
      <vt:lpstr>KMP算法C代码实现</vt:lpstr>
      <vt:lpstr>KMP算法C代码实现-计算next</vt:lpstr>
      <vt:lpstr>KMP算法C代码实现 – 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pujh</cp:lastModifiedBy>
  <cp:revision>129</cp:revision>
  <dcterms:created xsi:type="dcterms:W3CDTF">2015-06-18T09:40:41Z</dcterms:created>
  <dcterms:modified xsi:type="dcterms:W3CDTF">2020-12-02T10:05:43Z</dcterms:modified>
</cp:coreProperties>
</file>